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57"/>
  </p:notesMasterIdLst>
  <p:sldIdLst>
    <p:sldId id="256" r:id="rId2"/>
    <p:sldId id="302" r:id="rId3"/>
    <p:sldId id="265" r:id="rId4"/>
    <p:sldId id="259" r:id="rId5"/>
    <p:sldId id="313" r:id="rId6"/>
    <p:sldId id="314" r:id="rId7"/>
    <p:sldId id="271" r:id="rId8"/>
    <p:sldId id="260" r:id="rId9"/>
    <p:sldId id="315" r:id="rId10"/>
    <p:sldId id="316" r:id="rId11"/>
    <p:sldId id="262" r:id="rId12"/>
    <p:sldId id="263" r:id="rId13"/>
    <p:sldId id="261" r:id="rId14"/>
    <p:sldId id="264" r:id="rId15"/>
    <p:sldId id="276" r:id="rId16"/>
    <p:sldId id="277" r:id="rId17"/>
    <p:sldId id="285" r:id="rId18"/>
    <p:sldId id="284" r:id="rId19"/>
    <p:sldId id="318" r:id="rId20"/>
    <p:sldId id="319" r:id="rId21"/>
    <p:sldId id="320" r:id="rId22"/>
    <p:sldId id="321" r:id="rId23"/>
    <p:sldId id="322" r:id="rId24"/>
    <p:sldId id="323" r:id="rId25"/>
    <p:sldId id="324" r:id="rId26"/>
    <p:sldId id="325" r:id="rId27"/>
    <p:sldId id="268" r:id="rId28"/>
    <p:sldId id="326" r:id="rId29"/>
    <p:sldId id="269" r:id="rId30"/>
    <p:sldId id="301" r:id="rId31"/>
    <p:sldId id="374" r:id="rId32"/>
    <p:sldId id="317" r:id="rId33"/>
    <p:sldId id="344" r:id="rId34"/>
    <p:sldId id="307" r:id="rId35"/>
    <p:sldId id="345" r:id="rId36"/>
    <p:sldId id="286" r:id="rId37"/>
    <p:sldId id="347" r:id="rId38"/>
    <p:sldId id="373" r:id="rId39"/>
    <p:sldId id="351" r:id="rId40"/>
    <p:sldId id="353" r:id="rId41"/>
    <p:sldId id="354" r:id="rId42"/>
    <p:sldId id="309" r:id="rId43"/>
    <p:sldId id="355" r:id="rId44"/>
    <p:sldId id="356" r:id="rId45"/>
    <p:sldId id="357" r:id="rId46"/>
    <p:sldId id="358" r:id="rId47"/>
    <p:sldId id="375" r:id="rId48"/>
    <p:sldId id="368" r:id="rId49"/>
    <p:sldId id="369" r:id="rId50"/>
    <p:sldId id="370" r:id="rId51"/>
    <p:sldId id="371" r:id="rId52"/>
    <p:sldId id="311" r:id="rId53"/>
    <p:sldId id="376" r:id="rId54"/>
    <p:sldId id="303" r:id="rId55"/>
    <p:sldId id="304"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9E5"/>
    <a:srgbClr val="8EFA00"/>
    <a:srgbClr val="FF9300"/>
    <a:srgbClr val="0432FF"/>
    <a:srgbClr val="009051"/>
    <a:srgbClr val="FFD579"/>
    <a:srgbClr val="011893"/>
    <a:srgbClr val="FFFC00"/>
    <a:srgbClr val="FF2600"/>
    <a:srgbClr val="00F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60996"/>
  </p:normalViewPr>
  <p:slideViewPr>
    <p:cSldViewPr snapToGrid="0">
      <p:cViewPr varScale="1">
        <p:scale>
          <a:sx n="68" d="100"/>
          <a:sy n="68" d="100"/>
        </p:scale>
        <p:origin x="146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CDBA23-DB00-314B-A470-A362519CA314}" type="datetimeFigureOut">
              <a:rPr lang="en-US" smtClean="0"/>
              <a:t>9/17/26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C9309-185D-B241-857D-6AB647741F6D}" type="slidenum">
              <a:rPr lang="en-US" smtClean="0"/>
              <a:t>‹#›</a:t>
            </a:fld>
            <a:endParaRPr lang="en-US"/>
          </a:p>
        </p:txBody>
      </p:sp>
    </p:spTree>
    <p:extLst>
      <p:ext uri="{BB962C8B-B14F-4D97-AF65-F5344CB8AC3E}">
        <p14:creationId xmlns:p14="http://schemas.microsoft.com/office/powerpoint/2010/main" val="1507590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will commence a new unit in our class that will focus on computer systems. We will see how major computer chips are made from physical components like transistors that control two states and thus give rise to a binary representation that enables us to work with a branch of mathematics called Boolean Algebra. We will talk about this concepts both in terms of applying logical operations on abstract 0s and 1s and of how they appear in an advanced programming language like Python.</a:t>
            </a:r>
          </a:p>
        </p:txBody>
      </p:sp>
      <p:sp>
        <p:nvSpPr>
          <p:cNvPr id="4" name="Slide Number Placeholder 3"/>
          <p:cNvSpPr>
            <a:spLocks noGrp="1"/>
          </p:cNvSpPr>
          <p:nvPr>
            <p:ph type="sldNum" sz="quarter" idx="5"/>
          </p:nvPr>
        </p:nvSpPr>
        <p:spPr/>
        <p:txBody>
          <a:bodyPr/>
          <a:lstStyle/>
          <a:p>
            <a:fld id="{D1EC9309-185D-B241-857D-6AB647741F6D}" type="slidenum">
              <a:rPr lang="en-US" smtClean="0"/>
              <a:t>1</a:t>
            </a:fld>
            <a:endParaRPr lang="en-US"/>
          </a:p>
        </p:txBody>
      </p:sp>
    </p:spTree>
    <p:extLst>
      <p:ext uri="{BB962C8B-B14F-4D97-AF65-F5344CB8AC3E}">
        <p14:creationId xmlns:p14="http://schemas.microsoft.com/office/powerpoint/2010/main" val="446043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2E939-1E54-30BF-677F-5EA646F5E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9C207D-64B1-475B-5EC4-70503F344C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173788-2170-5F11-A523-9D4E52365D86}"/>
              </a:ext>
            </a:extLst>
          </p:cNvPr>
          <p:cNvSpPr>
            <a:spLocks noGrp="1"/>
          </p:cNvSpPr>
          <p:nvPr>
            <p:ph type="body" idx="1"/>
          </p:nvPr>
        </p:nvSpPr>
        <p:spPr/>
        <p:txBody>
          <a:bodyPr/>
          <a:lstStyle/>
          <a:p>
            <a:r>
              <a:rPr lang="en-US" dirty="0"/>
              <a:t>A simplified view of a modern computer would show that it comprises mostly of two components. A central processing unit, i.e. the CPU, and memory (also known as primary or main memory). You can think of the CPU as the workhorse of your computer that communicates with the memory and auxiliary devices. The memory stores </a:t>
            </a:r>
            <a:r>
              <a:rPr lang="en-US" b="0" i="0" dirty="0">
                <a:solidFill>
                  <a:srgbClr val="273239"/>
                </a:solidFill>
                <a:effectLst/>
                <a:latin typeface="Nunito" panose="020F0502020204030204" pitchFamily="34" charset="0"/>
              </a:rPr>
              <a:t>current data, programs, and instructions that can be accessed directly by the CPU. Any data that should not be changed is stored in a special type of main memory called ROM (read-only memory). For example, the programs that your operating system needs when it boots are stored in ROM. In contrast, RAM (random-access memory) is like our computer’s short-term memory for data and programs that need to be read and written but is volatile, that is its information is wiped if power is removed. </a:t>
            </a:r>
            <a:r>
              <a:rPr lang="en-US" dirty="0"/>
              <a:t>Secondary memory stores programs and data permanently, without having to worry about what happens when we power off our computer. Secondary memory </a:t>
            </a:r>
            <a:r>
              <a:rPr lang="en-US" b="0" i="0" dirty="0">
                <a:solidFill>
                  <a:srgbClr val="1E1E1E"/>
                </a:solidFill>
                <a:effectLst/>
                <a:latin typeface="Segoe UI" panose="020B0502040204020203" pitchFamily="34" charset="0"/>
              </a:rPr>
              <a:t>comes mostly in the form of solid-state drives (SSDs) these days. They are smaller, faster, and less noisy than the older hard-disk drives (HDDs). Other examples of secondary memory are </a:t>
            </a:r>
            <a:r>
              <a:rPr lang="en-US" b="0" i="0" dirty="0" err="1">
                <a:solidFill>
                  <a:srgbClr val="1E1E1E"/>
                </a:solidFill>
                <a:effectLst/>
                <a:latin typeface="Segoe UI" panose="020B0502040204020203" pitchFamily="34" charset="0"/>
              </a:rPr>
              <a:t>usb</a:t>
            </a:r>
            <a:r>
              <a:rPr lang="en-US" b="0" i="0" dirty="0">
                <a:solidFill>
                  <a:srgbClr val="1E1E1E"/>
                </a:solidFill>
                <a:effectLst/>
                <a:latin typeface="Segoe UI" panose="020B0502040204020203" pitchFamily="34" charset="0"/>
              </a:rPr>
              <a:t> drives, memory cards, CDs/DVDs. All this exchange of information can be supplemented by input that the user provides through their keyboard, mouse, </a:t>
            </a:r>
            <a:r>
              <a:rPr lang="en-US" b="0" i="0" dirty="0" err="1">
                <a:solidFill>
                  <a:srgbClr val="1E1E1E"/>
                </a:solidFill>
                <a:effectLst/>
                <a:latin typeface="Segoe UI" panose="020B0502040204020203" pitchFamily="34" charset="0"/>
              </a:rPr>
              <a:t>etc</a:t>
            </a:r>
            <a:r>
              <a:rPr lang="en-US" b="0" i="0" dirty="0">
                <a:solidFill>
                  <a:srgbClr val="1E1E1E"/>
                </a:solidFill>
                <a:effectLst/>
                <a:latin typeface="Segoe UI" panose="020B0502040204020203" pitchFamily="34" charset="0"/>
              </a:rPr>
              <a:t>, and it can be directed to output devices such as the monitor, printers, speakers, etc.</a:t>
            </a:r>
            <a:endParaRPr lang="en-US" dirty="0"/>
          </a:p>
        </p:txBody>
      </p:sp>
      <p:sp>
        <p:nvSpPr>
          <p:cNvPr id="4" name="Slide Number Placeholder 3">
            <a:extLst>
              <a:ext uri="{FF2B5EF4-FFF2-40B4-BE49-F238E27FC236}">
                <a16:creationId xmlns:a16="http://schemas.microsoft.com/office/drawing/2014/main" id="{1BA03C18-7B12-BCB3-9395-84EA9D2BE38C}"/>
              </a:ext>
            </a:extLst>
          </p:cNvPr>
          <p:cNvSpPr>
            <a:spLocks noGrp="1"/>
          </p:cNvSpPr>
          <p:nvPr>
            <p:ph type="sldNum" sz="quarter" idx="5"/>
          </p:nvPr>
        </p:nvSpPr>
        <p:spPr/>
        <p:txBody>
          <a:bodyPr/>
          <a:lstStyle/>
          <a:p>
            <a:fld id="{D1EC9309-185D-B241-857D-6AB647741F6D}" type="slidenum">
              <a:rPr lang="en-US" smtClean="0"/>
              <a:t>2</a:t>
            </a:fld>
            <a:endParaRPr lang="en-US"/>
          </a:p>
        </p:txBody>
      </p:sp>
    </p:spTree>
    <p:extLst>
      <p:ext uri="{BB962C8B-B14F-4D97-AF65-F5344CB8AC3E}">
        <p14:creationId xmlns:p14="http://schemas.microsoft.com/office/powerpoint/2010/main" val="2465949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7CBF3-DAB8-6849-8709-B4CDC0F46A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E60FE9-A84F-651B-DDB9-3C5DC67FEA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64DA0D-5FD3-C5E5-31CA-46A98283B888}"/>
              </a:ext>
            </a:extLst>
          </p:cNvPr>
          <p:cNvSpPr>
            <a:spLocks noGrp="1"/>
          </p:cNvSpPr>
          <p:nvPr>
            <p:ph type="body" idx="1"/>
          </p:nvPr>
        </p:nvSpPr>
        <p:spPr/>
        <p:txBody>
          <a:bodyPr/>
          <a:lstStyle/>
          <a:p>
            <a:r>
              <a:rPr lang="en-US" b="0" i="0" dirty="0">
                <a:solidFill>
                  <a:srgbClr val="3D3B49"/>
                </a:solidFill>
                <a:effectLst/>
                <a:latin typeface="Noto serif" panose="020F0502020204030204" pitchFamily="34" charset="0"/>
              </a:rPr>
              <a:t>It can get pretty easy to get lost in the details of how computers are built and work. So how do we go about it? One of the characteristics that distinguishes computer scientists is a systematic approach to managing complexity by using abstraction. The figure above illustrates levels of abstraction for a computer system. At the highest level of abstraction, we have all applications that our computers offer and users interact with. Think of your favorite browser, music player, photo and video viewing applications, word and spreadsheet processors, etc. Programmers write these applications in code by using algorithms and data structures which they implement in different programming languages, such as Python, Java, Haskell, </a:t>
            </a:r>
            <a:r>
              <a:rPr lang="en-US" b="0" i="0" dirty="0" err="1">
                <a:solidFill>
                  <a:srgbClr val="3D3B49"/>
                </a:solidFill>
                <a:effectLst/>
                <a:latin typeface="Noto serif" panose="020F0502020204030204" pitchFamily="34" charset="0"/>
              </a:rPr>
              <a:t>etc</a:t>
            </a:r>
            <a:r>
              <a:rPr lang="en-US" b="0" i="0" dirty="0">
                <a:solidFill>
                  <a:srgbClr val="3D3B49"/>
                </a:solidFill>
                <a:effectLst/>
                <a:latin typeface="Noto serif" panose="020F0502020204030204" pitchFamily="34" charset="0"/>
              </a:rPr>
              <a:t>, based on their specific needs. One lower level within the software domain, operating systems interface with the hardware by </a:t>
            </a:r>
            <a:r>
              <a:rPr lang="en-US" b="0" i="0" dirty="0">
                <a:solidFill>
                  <a:srgbClr val="3D3B49"/>
                </a:solidFill>
                <a:effectLst/>
                <a:latin typeface="Noto serif" panose="02020600060500020200" pitchFamily="18" charset="0"/>
              </a:rPr>
              <a:t>handling details such as managing the window system, the file manager, and communicating with external devices like a printer or keyboard. Your computer probably runs on one of the operating systems macOS, Windows, or Linux and your phone on iOS or Android. The architecture of a computer offers a way for the hardware and software to communicate through a machine language, a set of low-level instructions that the hardware understands and that the software translates from language that is relatively easily understood by humans to those instructions. Most computer processors today use an architecture called x86 which was popularized by IBM and Intel. Most phones use the low-power ARM architecture. The physical components of the computer (processor, memory) </a:t>
            </a:r>
            <a:r>
              <a:rPr lang="en-US" b="0" i="0" dirty="0">
                <a:solidFill>
                  <a:srgbClr val="000000"/>
                </a:solidFill>
                <a:effectLst/>
                <a:latin typeface="work_sansregular"/>
              </a:rPr>
              <a:t>are built out of integrated circuits (also called chips) which are designed around logic gates. Logic gates are built out of transistors, capacitors, </a:t>
            </a:r>
            <a:r>
              <a:rPr lang="en-US" b="0" i="0" dirty="0" err="1">
                <a:solidFill>
                  <a:srgbClr val="000000"/>
                </a:solidFill>
                <a:effectLst/>
                <a:latin typeface="work_sansregular"/>
              </a:rPr>
              <a:t>etc</a:t>
            </a:r>
            <a:r>
              <a:rPr lang="en-US" b="0" i="0" dirty="0">
                <a:solidFill>
                  <a:srgbClr val="000000"/>
                </a:solidFill>
                <a:effectLst/>
                <a:latin typeface="work_sansregular"/>
              </a:rPr>
              <a:t> and operate on 0s and 1s. Over the next few lectures, we will focus on the lower levels of abstraction of computers and start building our way up.</a:t>
            </a:r>
            <a:endParaRPr lang="en-US" dirty="0"/>
          </a:p>
        </p:txBody>
      </p:sp>
      <p:sp>
        <p:nvSpPr>
          <p:cNvPr id="4" name="Slide Number Placeholder 3">
            <a:extLst>
              <a:ext uri="{FF2B5EF4-FFF2-40B4-BE49-F238E27FC236}">
                <a16:creationId xmlns:a16="http://schemas.microsoft.com/office/drawing/2014/main" id="{C71B64BA-23A8-97EC-93FC-C0BD492BE62C}"/>
              </a:ext>
            </a:extLst>
          </p:cNvPr>
          <p:cNvSpPr>
            <a:spLocks noGrp="1"/>
          </p:cNvSpPr>
          <p:nvPr>
            <p:ph type="sldNum" sz="quarter" idx="5"/>
          </p:nvPr>
        </p:nvSpPr>
        <p:spPr/>
        <p:txBody>
          <a:bodyPr/>
          <a:lstStyle/>
          <a:p>
            <a:fld id="{D1EC9309-185D-B241-857D-6AB647741F6D}" type="slidenum">
              <a:rPr lang="en-US" smtClean="0"/>
              <a:t>3</a:t>
            </a:fld>
            <a:endParaRPr lang="en-US"/>
          </a:p>
        </p:txBody>
      </p:sp>
    </p:spTree>
    <p:extLst>
      <p:ext uri="{BB962C8B-B14F-4D97-AF65-F5344CB8AC3E}">
        <p14:creationId xmlns:p14="http://schemas.microsoft.com/office/powerpoint/2010/main" val="2868127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A13DE-0D5B-EF5F-7A01-8E61A10085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09B55A-37BF-5A90-583F-DED3FFB110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86C19F-E9A5-670B-5639-E81ED1BA24D6}"/>
              </a:ext>
            </a:extLst>
          </p:cNvPr>
          <p:cNvSpPr>
            <a:spLocks noGrp="1"/>
          </p:cNvSpPr>
          <p:nvPr>
            <p:ph type="body" idx="1"/>
          </p:nvPr>
        </p:nvSpPr>
        <p:spPr/>
        <p:txBody>
          <a:bodyPr/>
          <a:lstStyle/>
          <a:p>
            <a:r>
              <a:rPr lang="en-US" dirty="0"/>
              <a:t>At the lowest level of abstraction, we have physical components that are used to make up modern computers. One such type is the transistor. Transistors are semiconductor devices made out of silicon that act as switches that can be open or closed by applying electrical power. Modern computers comprise of integrated circuits made out of billions of transistors! Transistors have a lot of advantages: they are small (as small as 2-3 nanometers!), extremely fast (they can switch between states rapidly), and reliable (they can keep running for decades). Transistors were invented in 1947 by Bardeen, Brattain, and Shockley (infamous for his eugenicist views) at the famous Bell Lab. The three of them shared a Nobel Prize in Physics in 1956 for their invention. Fun fact: Bardeen is the only person to have been awarded the Nobel Prize in Physics twice;  the second time was in </a:t>
            </a:r>
            <a:r>
              <a:rPr lang="en-US" b="0" i="0" dirty="0">
                <a:solidFill>
                  <a:srgbClr val="202122"/>
                </a:solidFill>
                <a:effectLst/>
                <a:latin typeface="Arial" panose="020B0604020202020204" pitchFamily="34" charset="0"/>
              </a:rPr>
              <a:t>1972 with </a:t>
            </a:r>
            <a:r>
              <a:rPr lang="en-US" b="0" i="0" u="none" strike="noStrike" dirty="0">
                <a:effectLst/>
                <a:latin typeface="Arial" panose="020B0604020202020204" pitchFamily="34" charset="0"/>
              </a:rPr>
              <a:t>Cooper and Schrieffer for their work on superconductivity. Because a lot of the development of transistors and circuits in general took place in the Santa Clara Valley, California, and because these computer parts are made out of silicon, the region took the name we all know today… Silicon Valley. </a:t>
            </a:r>
            <a:endParaRPr lang="en-US" dirty="0"/>
          </a:p>
        </p:txBody>
      </p:sp>
      <p:sp>
        <p:nvSpPr>
          <p:cNvPr id="4" name="Slide Number Placeholder 3">
            <a:extLst>
              <a:ext uri="{FF2B5EF4-FFF2-40B4-BE49-F238E27FC236}">
                <a16:creationId xmlns:a16="http://schemas.microsoft.com/office/drawing/2014/main" id="{CCA8F617-015A-A836-3B47-73282B99783F}"/>
              </a:ext>
            </a:extLst>
          </p:cNvPr>
          <p:cNvSpPr>
            <a:spLocks noGrp="1"/>
          </p:cNvSpPr>
          <p:nvPr>
            <p:ph type="sldNum" sz="quarter" idx="5"/>
          </p:nvPr>
        </p:nvSpPr>
        <p:spPr/>
        <p:txBody>
          <a:bodyPr/>
          <a:lstStyle/>
          <a:p>
            <a:fld id="{D1EC9309-185D-B241-857D-6AB647741F6D}" type="slidenum">
              <a:rPr lang="en-US" smtClean="0"/>
              <a:t>4</a:t>
            </a:fld>
            <a:endParaRPr lang="en-US"/>
          </a:p>
        </p:txBody>
      </p:sp>
    </p:spTree>
    <p:extLst>
      <p:ext uri="{BB962C8B-B14F-4D97-AF65-F5344CB8AC3E}">
        <p14:creationId xmlns:p14="http://schemas.microsoft.com/office/powerpoint/2010/main" val="1176653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0FDE0-9C2D-B699-B382-D62D53FBC4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34CDB9-9615-D14D-1F72-2E9B6FAF71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E036C6-CFFC-8404-22FD-F3720395B802}"/>
              </a:ext>
            </a:extLst>
          </p:cNvPr>
          <p:cNvSpPr>
            <a:spLocks noGrp="1"/>
          </p:cNvSpPr>
          <p:nvPr>
            <p:ph type="body" idx="1"/>
          </p:nvPr>
        </p:nvSpPr>
        <p:spPr/>
        <p:txBody>
          <a:bodyPr/>
          <a:lstStyle/>
          <a:p>
            <a:r>
              <a:rPr lang="en-US" dirty="0"/>
              <a:t>Let's pause here and think of the following question? What is a </a:t>
            </a:r>
            <a:r>
              <a:rPr lang="en-US" dirty="0" err="1"/>
              <a:t>boolean</a:t>
            </a:r>
            <a:r>
              <a:rPr lang="en-US" dirty="0"/>
              <a:t> e.g., a Boolean variable? Don't worry if you haven't heard the term before.</a:t>
            </a:r>
          </a:p>
        </p:txBody>
      </p:sp>
      <p:sp>
        <p:nvSpPr>
          <p:cNvPr id="4" name="Slide Number Placeholder 3">
            <a:extLst>
              <a:ext uri="{FF2B5EF4-FFF2-40B4-BE49-F238E27FC236}">
                <a16:creationId xmlns:a16="http://schemas.microsoft.com/office/drawing/2014/main" id="{A250EBBD-204E-D69B-6E38-3FFCEA9795EF}"/>
              </a:ext>
            </a:extLst>
          </p:cNvPr>
          <p:cNvSpPr>
            <a:spLocks noGrp="1"/>
          </p:cNvSpPr>
          <p:nvPr>
            <p:ph type="sldNum" sz="quarter" idx="5"/>
          </p:nvPr>
        </p:nvSpPr>
        <p:spPr/>
        <p:txBody>
          <a:bodyPr/>
          <a:lstStyle/>
          <a:p>
            <a:fld id="{D1EC9309-185D-B241-857D-6AB647741F6D}" type="slidenum">
              <a:rPr lang="en-US" smtClean="0"/>
              <a:t>5</a:t>
            </a:fld>
            <a:endParaRPr lang="en-US"/>
          </a:p>
        </p:txBody>
      </p:sp>
    </p:spTree>
    <p:extLst>
      <p:ext uri="{BB962C8B-B14F-4D97-AF65-F5344CB8AC3E}">
        <p14:creationId xmlns:p14="http://schemas.microsoft.com/office/powerpoint/2010/main" val="2111130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A7100-3091-2B2B-8BCB-6C9C17BA32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E45298-8C25-668A-FD96-27378D74D7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B4B686-074A-88DB-ACBA-9B455BB6E531}"/>
              </a:ext>
            </a:extLst>
          </p:cNvPr>
          <p:cNvSpPr>
            <a:spLocks noGrp="1"/>
          </p:cNvSpPr>
          <p:nvPr>
            <p:ph type="body" idx="1"/>
          </p:nvPr>
        </p:nvSpPr>
        <p:spPr/>
        <p:txBody>
          <a:bodyPr/>
          <a:lstStyle/>
          <a:p>
            <a:r>
              <a:rPr lang="en-US" dirty="0"/>
              <a:t>If you have prior programming experience, you probably have encountered this concept as two possible values, True (or 1) or False (or 0)</a:t>
            </a:r>
          </a:p>
        </p:txBody>
      </p:sp>
      <p:sp>
        <p:nvSpPr>
          <p:cNvPr id="4" name="Slide Number Placeholder 3">
            <a:extLst>
              <a:ext uri="{FF2B5EF4-FFF2-40B4-BE49-F238E27FC236}">
                <a16:creationId xmlns:a16="http://schemas.microsoft.com/office/drawing/2014/main" id="{E35C4DB5-A8F7-A43E-960B-AF8D6CC7DAAF}"/>
              </a:ext>
            </a:extLst>
          </p:cNvPr>
          <p:cNvSpPr>
            <a:spLocks noGrp="1"/>
          </p:cNvSpPr>
          <p:nvPr>
            <p:ph type="sldNum" sz="quarter" idx="5"/>
          </p:nvPr>
        </p:nvSpPr>
        <p:spPr/>
        <p:txBody>
          <a:bodyPr/>
          <a:lstStyle/>
          <a:p>
            <a:fld id="{D1EC9309-185D-B241-857D-6AB647741F6D}" type="slidenum">
              <a:rPr lang="en-US" smtClean="0"/>
              <a:t>6</a:t>
            </a:fld>
            <a:endParaRPr lang="en-US"/>
          </a:p>
        </p:txBody>
      </p:sp>
    </p:spTree>
    <p:extLst>
      <p:ext uri="{BB962C8B-B14F-4D97-AF65-F5344CB8AC3E}">
        <p14:creationId xmlns:p14="http://schemas.microsoft.com/office/powerpoint/2010/main" val="188779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76F38-1EDC-BC62-774F-5199915403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D6BF22-9E25-258C-BDCC-6F327626DE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DA5EC7-10BF-8CCF-A73D-E0D1E09B96B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D3A47B5E-6BB5-03F6-E93D-DAC46E2AD7D6}"/>
              </a:ext>
            </a:extLst>
          </p:cNvPr>
          <p:cNvSpPr>
            <a:spLocks noGrp="1"/>
          </p:cNvSpPr>
          <p:nvPr>
            <p:ph type="sldNum" sz="quarter" idx="5"/>
          </p:nvPr>
        </p:nvSpPr>
        <p:spPr/>
        <p:txBody>
          <a:bodyPr/>
          <a:lstStyle/>
          <a:p>
            <a:fld id="{D1EC9309-185D-B241-857D-6AB647741F6D}" type="slidenum">
              <a:rPr lang="en-US" smtClean="0"/>
              <a:t>7</a:t>
            </a:fld>
            <a:endParaRPr lang="en-US"/>
          </a:p>
        </p:txBody>
      </p:sp>
    </p:spTree>
    <p:extLst>
      <p:ext uri="{BB962C8B-B14F-4D97-AF65-F5344CB8AC3E}">
        <p14:creationId xmlns:p14="http://schemas.microsoft.com/office/powerpoint/2010/main" val="31263566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DA86E-2031-9DAD-545B-CB5DA64D1A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033633-4331-187C-8BE6-F6DB4BACBA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75911B-F282-AB8F-DE35-554878A7E381}"/>
              </a:ext>
            </a:extLst>
          </p:cNvPr>
          <p:cNvSpPr>
            <a:spLocks noGrp="1"/>
          </p:cNvSpPr>
          <p:nvPr>
            <p:ph type="body" idx="1"/>
          </p:nvPr>
        </p:nvSpPr>
        <p:spPr/>
        <p:txBody>
          <a:bodyPr/>
          <a:lstStyle/>
          <a:p>
            <a:r>
              <a:rPr lang="en-US" dirty="0"/>
              <a:t>How does this tie with transistors? Transistors can have one of two states (on or off) which allows us to represent information in binary. Binary means two states. The off state (no electricity flow) is also commonly and interchangeable represented as 0, False, or Low. The on state (electricity flows) is equivalently represented as 1, True, or High. Working only with two states minimizes errors as it gives us a strong signal. It also allows us to work with a well-established branch of Mathematics developed by George Boole, called Boolean algebra. George Boole </a:t>
            </a:r>
            <a:r>
              <a:rPr lang="en-US" b="0" i="0" dirty="0">
                <a:solidFill>
                  <a:srgbClr val="000000"/>
                </a:solidFill>
                <a:effectLst/>
                <a:latin typeface="Noto serif" panose="02020600060500020200" pitchFamily="18" charset="0"/>
              </a:rPr>
              <a:t>(who was self-taught) published in 1854 the work </a:t>
            </a:r>
            <a:r>
              <a:rPr lang="en-US" b="0" i="1" dirty="0">
                <a:solidFill>
                  <a:srgbClr val="000000"/>
                </a:solidFill>
                <a:effectLst/>
                <a:latin typeface="Noto serif" panose="02020600060500020200" pitchFamily="18" charset="0"/>
              </a:rPr>
              <a:t>Investigation of the Laws of Thought </a:t>
            </a:r>
            <a:r>
              <a:rPr lang="en-US" b="0" i="0" dirty="0">
                <a:solidFill>
                  <a:srgbClr val="000000"/>
                </a:solidFill>
                <a:effectLst/>
                <a:latin typeface="Noto serif" panose="02020600060500020200" pitchFamily="18" charset="0"/>
              </a:rPr>
              <a:t>which sought to systematically and formally prove logic statements that were true, going beyond Aristotle’s philosophical approach to logic. In regular Algebra, variables are numbers and operators perform addition, multiplication, etc. In Boolean algebra, variables are binary and have one of two values, True or False which can be combined using logical operations, such as NOT, AND, and OR that we will cover next.</a:t>
            </a:r>
            <a:endParaRPr lang="en-US" dirty="0"/>
          </a:p>
        </p:txBody>
      </p:sp>
      <p:sp>
        <p:nvSpPr>
          <p:cNvPr id="4" name="Slide Number Placeholder 3">
            <a:extLst>
              <a:ext uri="{FF2B5EF4-FFF2-40B4-BE49-F238E27FC236}">
                <a16:creationId xmlns:a16="http://schemas.microsoft.com/office/drawing/2014/main" id="{A36A2E56-B728-959F-FBAD-7767649C2ED9}"/>
              </a:ext>
            </a:extLst>
          </p:cNvPr>
          <p:cNvSpPr>
            <a:spLocks noGrp="1"/>
          </p:cNvSpPr>
          <p:nvPr>
            <p:ph type="sldNum" sz="quarter" idx="5"/>
          </p:nvPr>
        </p:nvSpPr>
        <p:spPr/>
        <p:txBody>
          <a:bodyPr/>
          <a:lstStyle/>
          <a:p>
            <a:fld id="{D1EC9309-185D-B241-857D-6AB647741F6D}" type="slidenum">
              <a:rPr lang="en-US" smtClean="0"/>
              <a:t>8</a:t>
            </a:fld>
            <a:endParaRPr lang="en-US"/>
          </a:p>
        </p:txBody>
      </p:sp>
    </p:spTree>
    <p:extLst>
      <p:ext uri="{BB962C8B-B14F-4D97-AF65-F5344CB8AC3E}">
        <p14:creationId xmlns:p14="http://schemas.microsoft.com/office/powerpoint/2010/main" val="2470993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EB359-F5A1-5E03-E1F9-E237FB4D15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E2FC24-1A13-8783-EE2C-5048DB0028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494049-FB4F-CFA8-EB54-B0D6B50F7B3A}"/>
              </a:ext>
            </a:extLst>
          </p:cNvPr>
          <p:cNvSpPr>
            <a:spLocks noGrp="1"/>
          </p:cNvSpPr>
          <p:nvPr>
            <p:ph type="body" idx="1"/>
          </p:nvPr>
        </p:nvSpPr>
        <p:spPr/>
        <p:txBody>
          <a:bodyPr/>
          <a:lstStyle/>
          <a:p>
            <a:r>
              <a:rPr lang="en-US" dirty="0"/>
              <a:t>Before we talk about Boolean Algebra, we already know quite a lot through Algebra you saw in school. For example, you are familiar with variables. You have worked with literals (even if you did not know that's what they are called), and you know to combine them using operators.</a:t>
            </a:r>
          </a:p>
        </p:txBody>
      </p:sp>
      <p:sp>
        <p:nvSpPr>
          <p:cNvPr id="4" name="Slide Number Placeholder 3">
            <a:extLst>
              <a:ext uri="{FF2B5EF4-FFF2-40B4-BE49-F238E27FC236}">
                <a16:creationId xmlns:a16="http://schemas.microsoft.com/office/drawing/2014/main" id="{49DD500A-5B1F-E00A-90BF-DDCD6DD16CF0}"/>
              </a:ext>
            </a:extLst>
          </p:cNvPr>
          <p:cNvSpPr>
            <a:spLocks noGrp="1"/>
          </p:cNvSpPr>
          <p:nvPr>
            <p:ph type="sldNum" sz="quarter" idx="5"/>
          </p:nvPr>
        </p:nvSpPr>
        <p:spPr/>
        <p:txBody>
          <a:bodyPr/>
          <a:lstStyle/>
          <a:p>
            <a:fld id="{D1EC9309-185D-B241-857D-6AB647741F6D}" type="slidenum">
              <a:rPr lang="en-US" smtClean="0"/>
              <a:t>9</a:t>
            </a:fld>
            <a:endParaRPr lang="en-US"/>
          </a:p>
        </p:txBody>
      </p:sp>
    </p:spTree>
    <p:extLst>
      <p:ext uri="{BB962C8B-B14F-4D97-AF65-F5344CB8AC3E}">
        <p14:creationId xmlns:p14="http://schemas.microsoft.com/office/powerpoint/2010/main" val="38909893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0430E-F31C-6BB1-C603-17EBE3AEEE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6200A8-9E31-CE87-EC1E-29557B7830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097BDB-D717-39CE-ED8E-D49C7EC34A28}"/>
              </a:ext>
            </a:extLst>
          </p:cNvPr>
          <p:cNvSpPr>
            <a:spLocks noGrp="1"/>
          </p:cNvSpPr>
          <p:nvPr>
            <p:ph type="body" idx="1"/>
          </p:nvPr>
        </p:nvSpPr>
        <p:spPr/>
        <p:txBody>
          <a:bodyPr/>
          <a:lstStyle/>
          <a:p>
            <a:r>
              <a:rPr lang="en-US" dirty="0"/>
              <a:t>These ideas carry through in Boolean Algebra where now our variables can only have two values. That means the literals can be true/false (or 0/1) only. But what about the operators?</a:t>
            </a:r>
          </a:p>
        </p:txBody>
      </p:sp>
      <p:sp>
        <p:nvSpPr>
          <p:cNvPr id="4" name="Slide Number Placeholder 3">
            <a:extLst>
              <a:ext uri="{FF2B5EF4-FFF2-40B4-BE49-F238E27FC236}">
                <a16:creationId xmlns:a16="http://schemas.microsoft.com/office/drawing/2014/main" id="{5331BCD0-BDBE-C83A-46CF-AA59767C856B}"/>
              </a:ext>
            </a:extLst>
          </p:cNvPr>
          <p:cNvSpPr>
            <a:spLocks noGrp="1"/>
          </p:cNvSpPr>
          <p:nvPr>
            <p:ph type="sldNum" sz="quarter" idx="5"/>
          </p:nvPr>
        </p:nvSpPr>
        <p:spPr/>
        <p:txBody>
          <a:bodyPr/>
          <a:lstStyle/>
          <a:p>
            <a:fld id="{D1EC9309-185D-B241-857D-6AB647741F6D}" type="slidenum">
              <a:rPr lang="en-US" smtClean="0"/>
              <a:t>10</a:t>
            </a:fld>
            <a:endParaRPr lang="en-US"/>
          </a:p>
        </p:txBody>
      </p:sp>
    </p:spTree>
    <p:extLst>
      <p:ext uri="{BB962C8B-B14F-4D97-AF65-F5344CB8AC3E}">
        <p14:creationId xmlns:p14="http://schemas.microsoft.com/office/powerpoint/2010/main" val="28446189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5AB0F-7A63-464C-00FE-5211D4BE67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5AEEDF-6998-89CA-9CDB-03F5DD3269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84AB1B-B20B-2485-170D-F351284C2DE9}"/>
              </a:ext>
            </a:extLst>
          </p:cNvPr>
          <p:cNvSpPr>
            <a:spLocks noGrp="1"/>
          </p:cNvSpPr>
          <p:nvPr>
            <p:ph type="body" idx="1"/>
          </p:nvPr>
        </p:nvSpPr>
        <p:spPr/>
        <p:txBody>
          <a:bodyPr/>
          <a:lstStyle/>
          <a:p>
            <a:r>
              <a:rPr lang="en-US" dirty="0"/>
              <a:t>The first operator we will use is called AND. AND, also known as conjunction, is a binary operator, that is it is applied on two operands (Boolean variables or literals). It is also denoted as ∧. AND produces True (1) only if both operands it is applied to are True (1)</a:t>
            </a:r>
            <a:r>
              <a:rPr lang="en-US" b="0" i="0" dirty="0">
                <a:solidFill>
                  <a:srgbClr val="202122"/>
                </a:solidFill>
                <a:effectLst/>
                <a:latin typeface="Nimbus Roman No9 L"/>
              </a:rPr>
              <a:t>. This relationship can be summarized in a </a:t>
            </a:r>
            <a:r>
              <a:rPr lang="en-US" b="0" i="1" dirty="0">
                <a:solidFill>
                  <a:srgbClr val="202122"/>
                </a:solidFill>
                <a:effectLst/>
                <a:latin typeface="Nimbus Roman No9 L"/>
              </a:rPr>
              <a:t>truth table</a:t>
            </a:r>
            <a:r>
              <a:rPr lang="en-US" b="0" i="0" dirty="0">
                <a:solidFill>
                  <a:srgbClr val="202122"/>
                </a:solidFill>
                <a:effectLst/>
                <a:latin typeface="Nimbus Roman No9 L"/>
              </a:rPr>
              <a:t>. Since AND and </a:t>
            </a:r>
            <a:r>
              <a:rPr lang="en-US" dirty="0"/>
              <a:t>∧ are equivalent, as well as True/1, False/0, you may </a:t>
            </a:r>
            <a:r>
              <a:rPr lang="en-US" b="0" i="0" dirty="0">
                <a:solidFill>
                  <a:srgbClr val="202122"/>
                </a:solidFill>
                <a:effectLst/>
                <a:latin typeface="Nimbus Roman No9 L"/>
              </a:rPr>
              <a:t>encounter two commonly used truth tables for AND. Note how only the last row where both X and Y are True/1 produces True/1. </a:t>
            </a:r>
            <a:endParaRPr lang="en-US" dirty="0"/>
          </a:p>
        </p:txBody>
      </p:sp>
      <p:sp>
        <p:nvSpPr>
          <p:cNvPr id="4" name="Slide Number Placeholder 3">
            <a:extLst>
              <a:ext uri="{FF2B5EF4-FFF2-40B4-BE49-F238E27FC236}">
                <a16:creationId xmlns:a16="http://schemas.microsoft.com/office/drawing/2014/main" id="{FE210A02-8DFB-48ED-DA62-1A851C5F89B1}"/>
              </a:ext>
            </a:extLst>
          </p:cNvPr>
          <p:cNvSpPr>
            <a:spLocks noGrp="1"/>
          </p:cNvSpPr>
          <p:nvPr>
            <p:ph type="sldNum" sz="quarter" idx="5"/>
          </p:nvPr>
        </p:nvSpPr>
        <p:spPr/>
        <p:txBody>
          <a:bodyPr/>
          <a:lstStyle/>
          <a:p>
            <a:fld id="{D1EC9309-185D-B241-857D-6AB647741F6D}" type="slidenum">
              <a:rPr lang="en-US" smtClean="0"/>
              <a:t>11</a:t>
            </a:fld>
            <a:endParaRPr lang="en-US"/>
          </a:p>
        </p:txBody>
      </p:sp>
    </p:spTree>
    <p:extLst>
      <p:ext uri="{BB962C8B-B14F-4D97-AF65-F5344CB8AC3E}">
        <p14:creationId xmlns:p14="http://schemas.microsoft.com/office/powerpoint/2010/main" val="3958370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F2E25-C2CC-1E37-72E6-CE99778E13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69169B-DC2F-1771-388F-A2A867C1ED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45EF57-9A1C-F2D5-5DD0-7BBEB224CA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OR also known as disjunction is a binary operator, that is it is applied on two operands. It is also denoted as ∨. OR produces True (1) if at least one of the operands it is applied to is True (1). </a:t>
            </a:r>
            <a:r>
              <a:rPr lang="en-US" b="0" i="0" dirty="0">
                <a:solidFill>
                  <a:srgbClr val="202122"/>
                </a:solidFill>
                <a:effectLst/>
                <a:latin typeface="Nimbus Roman No9 L"/>
              </a:rPr>
              <a:t>Similarly to NOT and AND, you can encounter two commonly used truth tables for OR. Note how only the first row where both X and Y are False/0 produces False/0, all other rows produce True/1.</a:t>
            </a:r>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20058AC4-0F86-32D6-EB57-771ACC8EBC3B}"/>
              </a:ext>
            </a:extLst>
          </p:cNvPr>
          <p:cNvSpPr>
            <a:spLocks noGrp="1"/>
          </p:cNvSpPr>
          <p:nvPr>
            <p:ph type="sldNum" sz="quarter" idx="5"/>
          </p:nvPr>
        </p:nvSpPr>
        <p:spPr/>
        <p:txBody>
          <a:bodyPr/>
          <a:lstStyle/>
          <a:p>
            <a:fld id="{D1EC9309-185D-B241-857D-6AB647741F6D}" type="slidenum">
              <a:rPr lang="en-US" smtClean="0"/>
              <a:t>12</a:t>
            </a:fld>
            <a:endParaRPr lang="en-US"/>
          </a:p>
        </p:txBody>
      </p:sp>
    </p:spTree>
    <p:extLst>
      <p:ext uri="{BB962C8B-B14F-4D97-AF65-F5344CB8AC3E}">
        <p14:creationId xmlns:p14="http://schemas.microsoft.com/office/powerpoint/2010/main" val="3743452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19FC2-E88C-3109-CD86-00C550D10C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A1E1D4-929C-6F13-6194-0E2BF766A0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F3D3E0-C2AB-215B-F07E-3E9E05C15591}"/>
              </a:ext>
            </a:extLst>
          </p:cNvPr>
          <p:cNvSpPr>
            <a:spLocks noGrp="1"/>
          </p:cNvSpPr>
          <p:nvPr>
            <p:ph type="body" idx="1"/>
          </p:nvPr>
        </p:nvSpPr>
        <p:spPr/>
        <p:txBody>
          <a:bodyPr/>
          <a:lstStyle/>
          <a:p>
            <a:r>
              <a:rPr lang="en-US" dirty="0"/>
              <a:t>We may also want to negate a Boolean variable. NOT also known as Boolean negation is a unary operator, that is it is applied to only one operand. You can also see it represented ¬. What NOT does is that it flips False to True and True to False. Remember, True/False is equivalent to 1/0 so you can think of NOT flipping 0 to 1 and 1 to 0, too. </a:t>
            </a:r>
            <a:r>
              <a:rPr lang="en-US" b="0" i="0" dirty="0">
                <a:solidFill>
                  <a:srgbClr val="202122"/>
                </a:solidFill>
                <a:effectLst/>
                <a:latin typeface="Arial" panose="020B0604020202020204" pitchFamily="34" charset="0"/>
              </a:rPr>
              <a:t>You can see the </a:t>
            </a:r>
            <a:r>
              <a:rPr lang="en-US" b="0" i="1" dirty="0">
                <a:solidFill>
                  <a:srgbClr val="202122"/>
                </a:solidFill>
                <a:effectLst/>
                <a:latin typeface="Arial" panose="020B0604020202020204" pitchFamily="34" charset="0"/>
              </a:rPr>
              <a:t>truth table </a:t>
            </a:r>
            <a:r>
              <a:rPr lang="en-US" b="0" i="0" dirty="0">
                <a:solidFill>
                  <a:srgbClr val="202122"/>
                </a:solidFill>
                <a:effectLst/>
                <a:latin typeface="Arial" panose="020B0604020202020204" pitchFamily="34" charset="0"/>
              </a:rPr>
              <a:t>where it flips the state of X to its counterpart. Either truth table is correct depending on how you want to represent the binary values. </a:t>
            </a:r>
            <a:endParaRPr lang="en-US" dirty="0"/>
          </a:p>
        </p:txBody>
      </p:sp>
      <p:sp>
        <p:nvSpPr>
          <p:cNvPr id="4" name="Slide Number Placeholder 3">
            <a:extLst>
              <a:ext uri="{FF2B5EF4-FFF2-40B4-BE49-F238E27FC236}">
                <a16:creationId xmlns:a16="http://schemas.microsoft.com/office/drawing/2014/main" id="{260B6F5E-6EC6-6247-E3AD-B9277077B0CB}"/>
              </a:ext>
            </a:extLst>
          </p:cNvPr>
          <p:cNvSpPr>
            <a:spLocks noGrp="1"/>
          </p:cNvSpPr>
          <p:nvPr>
            <p:ph type="sldNum" sz="quarter" idx="5"/>
          </p:nvPr>
        </p:nvSpPr>
        <p:spPr/>
        <p:txBody>
          <a:bodyPr/>
          <a:lstStyle/>
          <a:p>
            <a:fld id="{D1EC9309-185D-B241-857D-6AB647741F6D}" type="slidenum">
              <a:rPr lang="en-US" smtClean="0"/>
              <a:t>13</a:t>
            </a:fld>
            <a:endParaRPr lang="en-US"/>
          </a:p>
        </p:txBody>
      </p:sp>
    </p:spTree>
    <p:extLst>
      <p:ext uri="{BB962C8B-B14F-4D97-AF65-F5344CB8AC3E}">
        <p14:creationId xmlns:p14="http://schemas.microsoft.com/office/powerpoint/2010/main" val="2620130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A49E6-F968-737A-9090-3681E10D24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CB0B0F-82DC-AB0F-5344-FBBBD2AC62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7C75A-DAA0-F29F-8CE5-9D1EBF1B13A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Beyond these three basic operators that were introduced by Boole, there have been secondary ones that have been subsequently introduced, with XOR being the most popular. XOR, also known as exclusive OR, is a binary operator, that is it is applied on two operands. It is also denoted as ⊕ . XOR produces True (1) if exactly one of the operands it is applied to is True (1).</a:t>
            </a:r>
            <a:r>
              <a:rPr lang="en-US" b="0" i="0" dirty="0">
                <a:solidFill>
                  <a:srgbClr val="202122"/>
                </a:solidFill>
                <a:effectLst/>
                <a:latin typeface="Nimbus Roman No9 L"/>
              </a:rPr>
              <a:t> Similarly to NOT, AND, OR, you can encounter two commonly used truth tables for XOR. Note how only the second and third row where only one of X and Y is True/1 produces True/1, all other rows produce False/0. </a:t>
            </a:r>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0C6D99C9-9CF6-0036-A168-CB6CE2700A19}"/>
              </a:ext>
            </a:extLst>
          </p:cNvPr>
          <p:cNvSpPr>
            <a:spLocks noGrp="1"/>
          </p:cNvSpPr>
          <p:nvPr>
            <p:ph type="sldNum" sz="quarter" idx="5"/>
          </p:nvPr>
        </p:nvSpPr>
        <p:spPr/>
        <p:txBody>
          <a:bodyPr/>
          <a:lstStyle/>
          <a:p>
            <a:fld id="{D1EC9309-185D-B241-857D-6AB647741F6D}" type="slidenum">
              <a:rPr lang="en-US" smtClean="0"/>
              <a:t>14</a:t>
            </a:fld>
            <a:endParaRPr lang="en-US"/>
          </a:p>
        </p:txBody>
      </p:sp>
    </p:spTree>
    <p:extLst>
      <p:ext uri="{BB962C8B-B14F-4D97-AF65-F5344CB8AC3E}">
        <p14:creationId xmlns:p14="http://schemas.microsoft.com/office/powerpoint/2010/main" val="4351038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67BE0-2961-5476-A22C-C808B18ABB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FD8EF6-8357-B4D3-5BF4-4EA736046C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6F592F-E1ED-76C3-5195-79B4EA059B07}"/>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Using our understanding of how the NOT, AND, OR, and XOR logical operators work, write what the results of evaluating the following expressions would be.</a:t>
            </a:r>
          </a:p>
        </p:txBody>
      </p:sp>
      <p:sp>
        <p:nvSpPr>
          <p:cNvPr id="4" name="Slide Number Placeholder 3">
            <a:extLst>
              <a:ext uri="{FF2B5EF4-FFF2-40B4-BE49-F238E27FC236}">
                <a16:creationId xmlns:a16="http://schemas.microsoft.com/office/drawing/2014/main" id="{A69BA51F-BBA4-3107-6EBB-E476976D7E48}"/>
              </a:ext>
            </a:extLst>
          </p:cNvPr>
          <p:cNvSpPr>
            <a:spLocks noGrp="1"/>
          </p:cNvSpPr>
          <p:nvPr>
            <p:ph type="sldNum" sz="quarter" idx="5"/>
          </p:nvPr>
        </p:nvSpPr>
        <p:spPr/>
        <p:txBody>
          <a:bodyPr/>
          <a:lstStyle/>
          <a:p>
            <a:fld id="{D1EC9309-185D-B241-857D-6AB647741F6D}" type="slidenum">
              <a:rPr lang="en-US" smtClean="0"/>
              <a:t>15</a:t>
            </a:fld>
            <a:endParaRPr lang="en-US"/>
          </a:p>
        </p:txBody>
      </p:sp>
    </p:spTree>
    <p:extLst>
      <p:ext uri="{BB962C8B-B14F-4D97-AF65-F5344CB8AC3E}">
        <p14:creationId xmlns:p14="http://schemas.microsoft.com/office/powerpoint/2010/main" val="3834874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4289E-4A2D-747D-9ED0-519184FB3F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F3B930-6EDB-D861-959C-8E50B4D1CE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0FB0AC-BFD3-8BE3-422B-0F2F04ABDA01}"/>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Did you get these?</a:t>
            </a:r>
          </a:p>
        </p:txBody>
      </p:sp>
      <p:sp>
        <p:nvSpPr>
          <p:cNvPr id="4" name="Slide Number Placeholder 3">
            <a:extLst>
              <a:ext uri="{FF2B5EF4-FFF2-40B4-BE49-F238E27FC236}">
                <a16:creationId xmlns:a16="http://schemas.microsoft.com/office/drawing/2014/main" id="{473D0768-4261-ECCA-38FB-A51139A127B6}"/>
              </a:ext>
            </a:extLst>
          </p:cNvPr>
          <p:cNvSpPr>
            <a:spLocks noGrp="1"/>
          </p:cNvSpPr>
          <p:nvPr>
            <p:ph type="sldNum" sz="quarter" idx="5"/>
          </p:nvPr>
        </p:nvSpPr>
        <p:spPr/>
        <p:txBody>
          <a:bodyPr/>
          <a:lstStyle/>
          <a:p>
            <a:fld id="{D1EC9309-185D-B241-857D-6AB647741F6D}" type="slidenum">
              <a:rPr lang="en-US" smtClean="0"/>
              <a:t>16</a:t>
            </a:fld>
            <a:endParaRPr lang="en-US"/>
          </a:p>
        </p:txBody>
      </p:sp>
    </p:spTree>
    <p:extLst>
      <p:ext uri="{BB962C8B-B14F-4D97-AF65-F5344CB8AC3E}">
        <p14:creationId xmlns:p14="http://schemas.microsoft.com/office/powerpoint/2010/main" val="127690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01DFD-5299-CBCC-E834-CA2FF08A76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F5ADBB-AC95-AAA6-9DAB-C6C5D167F29A}"/>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A7665135-700C-A912-DD2D-96C22C6DB5AC}"/>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So far, we have seen that you can apply AND and OR (and XOR) on two arguments. In practice, you can write Boolean functions with more than two variables. For example, </a:t>
                </a:r>
                <a:r>
                  <a:rPr lang="en-US" dirty="0"/>
                  <a:t>AND(</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𝑋</m:t>
                        </m:r>
                      </m:e>
                      <m:sub>
                        <m:r>
                          <a:rPr lang="en-US" i="1" dirty="0" smtClean="0">
                            <a:latin typeface="Cambria Math" panose="02040503050406030204" pitchFamily="18" charset="0"/>
                          </a:rPr>
                          <m:t>1</m:t>
                        </m:r>
                      </m:sub>
                    </m:sSub>
                    <m:r>
                      <a:rPr lang="en-US" i="1" dirty="0" smtClean="0">
                        <a:latin typeface="Cambria Math" panose="02040503050406030204" pitchFamily="18" charset="0"/>
                      </a:rPr>
                      <m:t>, </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𝑋</m:t>
                        </m:r>
                      </m:e>
                      <m:sub>
                        <m:r>
                          <a:rPr lang="en-US" i="1" dirty="0" smtClean="0">
                            <a:latin typeface="Cambria Math" panose="02040503050406030204" pitchFamily="18" charset="0"/>
                          </a:rPr>
                          <m:t>2</m:t>
                        </m:r>
                      </m:sub>
                    </m:sSub>
                    <m:r>
                      <a:rPr lang="en-US" i="1" dirty="0" smtClean="0">
                        <a:latin typeface="Cambria Math" panose="02040503050406030204" pitchFamily="18" charset="0"/>
                      </a:rPr>
                      <m:t>, …</m:t>
                    </m:r>
                    <m:r>
                      <a:rPr lang="en-US" i="1" dirty="0">
                        <a:latin typeface="Cambria Math" panose="02040503050406030204" pitchFamily="18" charset="0"/>
                      </a:rPr>
                      <m:t>,</m:t>
                    </m:r>
                    <m:sSub>
                      <m:sSubPr>
                        <m:ctrlPr>
                          <a:rPr lang="en-US" i="1" dirty="0" err="1" smtClean="0">
                            <a:latin typeface="Cambria Math" panose="02040503050406030204" pitchFamily="18" charset="0"/>
                          </a:rPr>
                        </m:ctrlPr>
                      </m:sSubPr>
                      <m:e>
                        <m:r>
                          <a:rPr lang="en-US" i="1" dirty="0" err="1" smtClean="0">
                            <a:latin typeface="Cambria Math" panose="02040503050406030204" pitchFamily="18" charset="0"/>
                          </a:rPr>
                          <m:t>𝑋</m:t>
                        </m:r>
                      </m:e>
                      <m:sub>
                        <m:r>
                          <a:rPr lang="en-US" i="1" dirty="0" err="1" smtClean="0">
                            <a:latin typeface="Cambria Math" panose="02040503050406030204" pitchFamily="18" charset="0"/>
                          </a:rPr>
                          <m:t>𝑛</m:t>
                        </m:r>
                      </m:sub>
                    </m:sSub>
                  </m:oMath>
                </a14:m>
                <a:r>
                  <a:rPr lang="en-US" dirty="0"/>
                  <a:t>)  would evaluate to 0 if any argument is 0. It would only evaluate</a:t>
                </a:r>
                <a:r>
                  <a:rPr lang="en-US" baseline="0" dirty="0"/>
                  <a:t> to 1 if all arguments were 1. </a:t>
                </a:r>
                <a:r>
                  <a:rPr lang="en-US" dirty="0"/>
                  <a:t>OR(</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𝑋</m:t>
                        </m:r>
                      </m:e>
                      <m:sub>
                        <m:r>
                          <a:rPr lang="en-US" i="1" dirty="0" smtClean="0">
                            <a:latin typeface="Cambria Math" panose="02040503050406030204" pitchFamily="18" charset="0"/>
                          </a:rPr>
                          <m:t>1</m:t>
                        </m:r>
                      </m:sub>
                    </m:sSub>
                    <m:r>
                      <a:rPr lang="en-US" i="1" dirty="0" smtClean="0">
                        <a:latin typeface="Cambria Math" panose="02040503050406030204" pitchFamily="18" charset="0"/>
                      </a:rPr>
                      <m:t>, </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𝑋</m:t>
                        </m:r>
                      </m:e>
                      <m:sub>
                        <m:r>
                          <a:rPr lang="en-US" i="1" dirty="0" smtClean="0">
                            <a:latin typeface="Cambria Math" panose="02040503050406030204" pitchFamily="18" charset="0"/>
                          </a:rPr>
                          <m:t>2</m:t>
                        </m:r>
                      </m:sub>
                    </m:sSub>
                    <m:r>
                      <a:rPr lang="en-US" i="1" dirty="0" smtClean="0">
                        <a:latin typeface="Cambria Math" panose="02040503050406030204" pitchFamily="18" charset="0"/>
                      </a:rPr>
                      <m:t>, …</m:t>
                    </m:r>
                    <m:r>
                      <a:rPr lang="en-US" i="1" dirty="0">
                        <a:latin typeface="Cambria Math" panose="02040503050406030204" pitchFamily="18" charset="0"/>
                      </a:rPr>
                      <m:t>,</m:t>
                    </m:r>
                    <m:sSub>
                      <m:sSubPr>
                        <m:ctrlPr>
                          <a:rPr lang="en-US" i="1" dirty="0" err="1" smtClean="0">
                            <a:latin typeface="Cambria Math" panose="02040503050406030204" pitchFamily="18" charset="0"/>
                          </a:rPr>
                        </m:ctrlPr>
                      </m:sSubPr>
                      <m:e>
                        <m:r>
                          <a:rPr lang="en-US" i="1" dirty="0" err="1" smtClean="0">
                            <a:latin typeface="Cambria Math" panose="02040503050406030204" pitchFamily="18" charset="0"/>
                          </a:rPr>
                          <m:t>𝑋</m:t>
                        </m:r>
                      </m:e>
                      <m:sub>
                        <m:r>
                          <a:rPr lang="en-US" i="1" dirty="0" err="1" smtClean="0">
                            <a:latin typeface="Cambria Math" panose="02040503050406030204" pitchFamily="18" charset="0"/>
                          </a:rPr>
                          <m:t>𝑛</m:t>
                        </m:r>
                      </m:sub>
                    </m:sSub>
                  </m:oMath>
                </a14:m>
                <a:r>
                  <a:rPr lang="en-US" dirty="0"/>
                  <a:t>) evaluates to 1 as long</a:t>
                </a:r>
                <a:r>
                  <a:rPr lang="en-US" baseline="0" dirty="0"/>
                  <a:t> as least one argument is 1. If all arguments are 0, then it evaluates to 0. You can see that this way, we can write a lot more complex functions.</a:t>
                </a:r>
                <a:endParaRPr lang="en-US" b="0" i="0" dirty="0">
                  <a:solidFill>
                    <a:srgbClr val="202122"/>
                  </a:solidFill>
                  <a:effectLst/>
                  <a:latin typeface="Arial" panose="020B0604020202020204" pitchFamily="34" charset="0"/>
                </a:endParaRPr>
              </a:p>
            </p:txBody>
          </p:sp>
        </mc:Choice>
        <mc:Fallback xmlns="">
          <p:sp>
            <p:nvSpPr>
              <p:cNvPr id="3" name="Notes Placeholder 2">
                <a:extLst>
                  <a:ext uri="{FF2B5EF4-FFF2-40B4-BE49-F238E27FC236}">
                    <a16:creationId xmlns:a16="http://schemas.microsoft.com/office/drawing/2014/main" id="{A7665135-700C-A912-DD2D-96C22C6DB5AC}"/>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So far we have seen that you can apply AND and OR on two arguments. In practice, you can write Boolean functions with more than two variables. For example, </a:t>
                </a:r>
                <a:r>
                  <a:rPr lang="en-US" dirty="0"/>
                  <a:t>AND(</a:t>
                </a:r>
                <a:r>
                  <a:rPr lang="en-US" i="0" dirty="0">
                    <a:latin typeface="Cambria Math" panose="02040503050406030204" pitchFamily="18" charset="0"/>
                  </a:rPr>
                  <a:t>𝑋_1, 𝑋_2, …,</a:t>
                </a:r>
                <a:r>
                  <a:rPr lang="en-US" i="0" dirty="0" err="1">
                    <a:latin typeface="Cambria Math" panose="02040503050406030204" pitchFamily="18" charset="0"/>
                  </a:rPr>
                  <a:t>𝑋_𝑛</a:t>
                </a:r>
                <a:r>
                  <a:rPr lang="en-US" dirty="0"/>
                  <a:t>)  would evaluate to 0 if any argument is 0. It would only evaluate</a:t>
                </a:r>
                <a:r>
                  <a:rPr lang="en-US" baseline="0" dirty="0"/>
                  <a:t> to 1 if all arguments were 1. </a:t>
                </a:r>
                <a:r>
                  <a:rPr lang="en-US" dirty="0"/>
                  <a:t>OR(</a:t>
                </a:r>
                <a:r>
                  <a:rPr lang="en-US" i="0" dirty="0">
                    <a:latin typeface="Cambria Math" panose="02040503050406030204" pitchFamily="18" charset="0"/>
                  </a:rPr>
                  <a:t>𝑋_1, 𝑋_2, …,</a:t>
                </a:r>
                <a:r>
                  <a:rPr lang="en-US" i="0" dirty="0" err="1">
                    <a:latin typeface="Cambria Math" panose="02040503050406030204" pitchFamily="18" charset="0"/>
                  </a:rPr>
                  <a:t>𝑋_𝑛</a:t>
                </a:r>
                <a:r>
                  <a:rPr lang="en-US" dirty="0"/>
                  <a:t>) evaluates to 1 as long</a:t>
                </a:r>
                <a:r>
                  <a:rPr lang="en-US" baseline="0" dirty="0"/>
                  <a:t> as least one argument is 1. If all arguments are 0, then it evaluates to 0. There are infinite possibilities of what we can do with Boolean functions. Here are two more functions. MAJ</a:t>
                </a:r>
                <a:r>
                  <a:rPr lang="en-US" dirty="0"/>
                  <a:t>(</a:t>
                </a:r>
                <a:r>
                  <a:rPr lang="en-US" i="0" dirty="0">
                    <a:latin typeface="Cambria Math" panose="02040503050406030204" pitchFamily="18" charset="0"/>
                  </a:rPr>
                  <a:t>𝑋_1, 𝑋_2, …,</a:t>
                </a:r>
                <a:r>
                  <a:rPr lang="en-US" i="0" dirty="0" err="1">
                    <a:latin typeface="Cambria Math" panose="02040503050406030204" pitchFamily="18" charset="0"/>
                  </a:rPr>
                  <a:t>𝑋_𝑛</a:t>
                </a:r>
                <a:r>
                  <a:rPr lang="en-US" dirty="0"/>
                  <a:t>) evaluates to 1 if strictly more</a:t>
                </a:r>
                <a:r>
                  <a:rPr lang="en-US" baseline="0" dirty="0"/>
                  <a:t> arguments are 1 than 0, while </a:t>
                </a:r>
                <a:r>
                  <a:rPr lang="en-US" dirty="0"/>
                  <a:t>ODD(</a:t>
                </a:r>
                <a:r>
                  <a:rPr lang="en-US" i="0" dirty="0">
                    <a:latin typeface="Cambria Math" panose="02040503050406030204" pitchFamily="18" charset="0"/>
                  </a:rPr>
                  <a:t>𝑋_1, 𝑋_2, …,</a:t>
                </a:r>
                <a:r>
                  <a:rPr lang="en-US" i="0" dirty="0" err="1">
                    <a:latin typeface="Cambria Math" panose="02040503050406030204" pitchFamily="18" charset="0"/>
                  </a:rPr>
                  <a:t>𝑋_𝑛</a:t>
                </a:r>
                <a:r>
                  <a:rPr lang="en-US" dirty="0"/>
                  <a:t>) evaluates to 1 if an odd number of arguments is</a:t>
                </a:r>
                <a:r>
                  <a:rPr lang="en-US" baseline="0" dirty="0"/>
                  <a:t> 1. You can see the truth tables for all those Boolean functions here.</a:t>
                </a:r>
                <a:endParaRPr lang="en-US" b="0" i="0" dirty="0">
                  <a:solidFill>
                    <a:srgbClr val="202122"/>
                  </a:solidFill>
                  <a:effectLst/>
                  <a:latin typeface="Arial" panose="020B0604020202020204" pitchFamily="34" charset="0"/>
                </a:endParaRPr>
              </a:p>
            </p:txBody>
          </p:sp>
        </mc:Fallback>
      </mc:AlternateContent>
      <p:sp>
        <p:nvSpPr>
          <p:cNvPr id="4" name="Slide Number Placeholder 3">
            <a:extLst>
              <a:ext uri="{FF2B5EF4-FFF2-40B4-BE49-F238E27FC236}">
                <a16:creationId xmlns:a16="http://schemas.microsoft.com/office/drawing/2014/main" id="{8DDBD4C6-4078-B70B-CE55-9AAACDE5F6A5}"/>
              </a:ext>
            </a:extLst>
          </p:cNvPr>
          <p:cNvSpPr>
            <a:spLocks noGrp="1"/>
          </p:cNvSpPr>
          <p:nvPr>
            <p:ph type="sldNum" sz="quarter" idx="5"/>
          </p:nvPr>
        </p:nvSpPr>
        <p:spPr/>
        <p:txBody>
          <a:bodyPr/>
          <a:lstStyle/>
          <a:p>
            <a:fld id="{D1EC9309-185D-B241-857D-6AB647741F6D}" type="slidenum">
              <a:rPr lang="en-US" smtClean="0"/>
              <a:t>17</a:t>
            </a:fld>
            <a:endParaRPr lang="en-US"/>
          </a:p>
        </p:txBody>
      </p:sp>
    </p:spTree>
    <p:extLst>
      <p:ext uri="{BB962C8B-B14F-4D97-AF65-F5344CB8AC3E}">
        <p14:creationId xmlns:p14="http://schemas.microsoft.com/office/powerpoint/2010/main" val="19847018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2CF24-3623-2830-9303-E28CF64F32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D368B3-C895-E464-03EF-9BB5206153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513E73-CBB9-6050-7659-50CD85AF4F2B}"/>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Going back to basic Algebra, can you evaluate these two expressions?</a:t>
            </a:r>
            <a:endParaRPr lang="en-US" sz="1200" dirty="0"/>
          </a:p>
        </p:txBody>
      </p:sp>
      <p:sp>
        <p:nvSpPr>
          <p:cNvPr id="4" name="Slide Number Placeholder 3">
            <a:extLst>
              <a:ext uri="{FF2B5EF4-FFF2-40B4-BE49-F238E27FC236}">
                <a16:creationId xmlns:a16="http://schemas.microsoft.com/office/drawing/2014/main" id="{2EE8CBC9-66A5-1383-1B3C-B6C10F76BBE4}"/>
              </a:ext>
            </a:extLst>
          </p:cNvPr>
          <p:cNvSpPr>
            <a:spLocks noGrp="1"/>
          </p:cNvSpPr>
          <p:nvPr>
            <p:ph type="sldNum" sz="quarter" idx="5"/>
          </p:nvPr>
        </p:nvSpPr>
        <p:spPr/>
        <p:txBody>
          <a:bodyPr/>
          <a:lstStyle/>
          <a:p>
            <a:fld id="{D1EC9309-185D-B241-857D-6AB647741F6D}" type="slidenum">
              <a:rPr lang="en-US" smtClean="0"/>
              <a:t>18</a:t>
            </a:fld>
            <a:endParaRPr lang="en-US"/>
          </a:p>
        </p:txBody>
      </p:sp>
    </p:spTree>
    <p:extLst>
      <p:ext uri="{BB962C8B-B14F-4D97-AF65-F5344CB8AC3E}">
        <p14:creationId xmlns:p14="http://schemas.microsoft.com/office/powerpoint/2010/main" val="11716939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1A6C8-813D-ECEA-B1F6-EC0BC015D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865E52-0883-0741-55AB-4B5D35B9E0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8B51C7-9401-01E2-6592-5466808045DD}"/>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Is this what you calculated? In general, we follow the following precedence:</a:t>
            </a:r>
          </a:p>
          <a:p>
            <a:r>
              <a:rPr lang="en-US" sz="1200" dirty="0"/>
              <a:t>Parentheses</a:t>
            </a:r>
          </a:p>
          <a:p>
            <a:r>
              <a:rPr lang="en-US" sz="1200" dirty="0"/>
              <a:t>Exponentiation</a:t>
            </a:r>
          </a:p>
          <a:p>
            <a:r>
              <a:rPr lang="en-US" sz="1200" dirty="0"/>
              <a:t>Multiplication and division</a:t>
            </a:r>
          </a:p>
          <a:p>
            <a:r>
              <a:rPr lang="en-US" sz="1200" dirty="0"/>
              <a:t>Addition and subtraction</a:t>
            </a:r>
          </a:p>
          <a:p>
            <a:endParaRPr lang="en-US" sz="1200" dirty="0"/>
          </a:p>
        </p:txBody>
      </p:sp>
      <p:sp>
        <p:nvSpPr>
          <p:cNvPr id="4" name="Slide Number Placeholder 3">
            <a:extLst>
              <a:ext uri="{FF2B5EF4-FFF2-40B4-BE49-F238E27FC236}">
                <a16:creationId xmlns:a16="http://schemas.microsoft.com/office/drawing/2014/main" id="{0D5B1B09-32ED-41C8-9305-FCF9D9BE7F84}"/>
              </a:ext>
            </a:extLst>
          </p:cNvPr>
          <p:cNvSpPr>
            <a:spLocks noGrp="1"/>
          </p:cNvSpPr>
          <p:nvPr>
            <p:ph type="sldNum" sz="quarter" idx="5"/>
          </p:nvPr>
        </p:nvSpPr>
        <p:spPr/>
        <p:txBody>
          <a:bodyPr/>
          <a:lstStyle/>
          <a:p>
            <a:fld id="{D1EC9309-185D-B241-857D-6AB647741F6D}" type="slidenum">
              <a:rPr lang="en-US" smtClean="0"/>
              <a:t>19</a:t>
            </a:fld>
            <a:endParaRPr lang="en-US"/>
          </a:p>
        </p:txBody>
      </p:sp>
    </p:spTree>
    <p:extLst>
      <p:ext uri="{BB962C8B-B14F-4D97-AF65-F5344CB8AC3E}">
        <p14:creationId xmlns:p14="http://schemas.microsoft.com/office/powerpoint/2010/main" val="27065535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494A4-0245-A1CB-263B-E857BA4BA7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FB0FAA-FB91-613D-3CF2-618169448E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8967A1-3534-7C37-F454-1E7668A93DB7}"/>
              </a:ext>
            </a:extLst>
          </p:cNvPr>
          <p:cNvSpPr>
            <a:spLocks noGrp="1"/>
          </p:cNvSpPr>
          <p:nvPr>
            <p:ph type="body" idx="1"/>
          </p:nvPr>
        </p:nvSpPr>
        <p:spPr/>
        <p:txBody>
          <a:bodyPr/>
          <a:lstStyle/>
          <a:p>
            <a:r>
              <a:rPr lang="en-US" sz="1200" b="0" i="0" dirty="0">
                <a:solidFill>
                  <a:srgbClr val="202122"/>
                </a:solidFill>
                <a:effectLst/>
                <a:latin typeface="Arial" panose="020B0604020202020204" pitchFamily="34" charset="0"/>
              </a:rPr>
              <a:t>What if we were to try now in Boolean Algebra?</a:t>
            </a:r>
            <a:endParaRPr lang="en-US" sz="1200" dirty="0"/>
          </a:p>
        </p:txBody>
      </p:sp>
      <p:sp>
        <p:nvSpPr>
          <p:cNvPr id="4" name="Slide Number Placeholder 3">
            <a:extLst>
              <a:ext uri="{FF2B5EF4-FFF2-40B4-BE49-F238E27FC236}">
                <a16:creationId xmlns:a16="http://schemas.microsoft.com/office/drawing/2014/main" id="{F8E579A7-5DBF-80A6-595A-DECBC53515ED}"/>
              </a:ext>
            </a:extLst>
          </p:cNvPr>
          <p:cNvSpPr>
            <a:spLocks noGrp="1"/>
          </p:cNvSpPr>
          <p:nvPr>
            <p:ph type="sldNum" sz="quarter" idx="5"/>
          </p:nvPr>
        </p:nvSpPr>
        <p:spPr/>
        <p:txBody>
          <a:bodyPr/>
          <a:lstStyle/>
          <a:p>
            <a:fld id="{D1EC9309-185D-B241-857D-6AB647741F6D}" type="slidenum">
              <a:rPr lang="en-US" smtClean="0"/>
              <a:t>20</a:t>
            </a:fld>
            <a:endParaRPr lang="en-US"/>
          </a:p>
        </p:txBody>
      </p:sp>
    </p:spTree>
    <p:extLst>
      <p:ext uri="{BB962C8B-B14F-4D97-AF65-F5344CB8AC3E}">
        <p14:creationId xmlns:p14="http://schemas.microsoft.com/office/powerpoint/2010/main" val="17496898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75306-7913-B0CE-F5A9-DFDAA7B5AD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E0A961-D7F0-D622-1290-1FD6FC66D9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9E3D7C-CB0A-B10D-25B8-9581C4153B37}"/>
              </a:ext>
            </a:extLst>
          </p:cNvPr>
          <p:cNvSpPr>
            <a:spLocks noGrp="1"/>
          </p:cNvSpPr>
          <p:nvPr>
            <p:ph type="body" idx="1"/>
          </p:nvPr>
        </p:nvSpPr>
        <p:spPr/>
        <p:txBody>
          <a:bodyPr/>
          <a:lstStyle/>
          <a:p>
            <a:r>
              <a:rPr lang="en-US" sz="1200" b="0" i="0" dirty="0">
                <a:solidFill>
                  <a:srgbClr val="202122"/>
                </a:solidFill>
                <a:effectLst/>
                <a:latin typeface="Arial" panose="020B0604020202020204" pitchFamily="34" charset="0"/>
              </a:rPr>
              <a:t>In general, NOT has the highest precedence followed by AND, and then by OR.</a:t>
            </a:r>
            <a:endParaRPr lang="en-US" sz="1200" dirty="0"/>
          </a:p>
        </p:txBody>
      </p:sp>
      <p:sp>
        <p:nvSpPr>
          <p:cNvPr id="4" name="Slide Number Placeholder 3">
            <a:extLst>
              <a:ext uri="{FF2B5EF4-FFF2-40B4-BE49-F238E27FC236}">
                <a16:creationId xmlns:a16="http://schemas.microsoft.com/office/drawing/2014/main" id="{9A73C204-0D79-EAF0-4EC2-EB5EAE3EAA88}"/>
              </a:ext>
            </a:extLst>
          </p:cNvPr>
          <p:cNvSpPr>
            <a:spLocks noGrp="1"/>
          </p:cNvSpPr>
          <p:nvPr>
            <p:ph type="sldNum" sz="quarter" idx="5"/>
          </p:nvPr>
        </p:nvSpPr>
        <p:spPr/>
        <p:txBody>
          <a:bodyPr/>
          <a:lstStyle/>
          <a:p>
            <a:fld id="{D1EC9309-185D-B241-857D-6AB647741F6D}" type="slidenum">
              <a:rPr lang="en-US" smtClean="0"/>
              <a:t>21</a:t>
            </a:fld>
            <a:endParaRPr lang="en-US"/>
          </a:p>
        </p:txBody>
      </p:sp>
    </p:spTree>
    <p:extLst>
      <p:ext uri="{BB962C8B-B14F-4D97-AF65-F5344CB8AC3E}">
        <p14:creationId xmlns:p14="http://schemas.microsoft.com/office/powerpoint/2010/main" val="16464858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4C238-0BCD-07E1-2867-7E47DEBD80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3DF7E6-3C85-D78A-0428-CC99D9F79A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396871-BE2A-2A87-5FA7-931B024EBDE4}"/>
              </a:ext>
            </a:extLst>
          </p:cNvPr>
          <p:cNvSpPr>
            <a:spLocks noGrp="1"/>
          </p:cNvSpPr>
          <p:nvPr>
            <p:ph type="body" idx="1"/>
          </p:nvPr>
        </p:nvSpPr>
        <p:spPr/>
        <p:txBody>
          <a:bodyPr/>
          <a:lstStyle/>
          <a:p>
            <a:r>
              <a:rPr lang="en-US" sz="1200" b="0" i="0" dirty="0">
                <a:solidFill>
                  <a:srgbClr val="202122"/>
                </a:solidFill>
                <a:effectLst/>
                <a:latin typeface="Arial" panose="020B0604020202020204" pitchFamily="34" charset="0"/>
              </a:rPr>
              <a:t>Note that if we use parentheses, they have again higher precedence.</a:t>
            </a:r>
            <a:endParaRPr lang="en-US" sz="1200" dirty="0"/>
          </a:p>
        </p:txBody>
      </p:sp>
      <p:sp>
        <p:nvSpPr>
          <p:cNvPr id="4" name="Slide Number Placeholder 3">
            <a:extLst>
              <a:ext uri="{FF2B5EF4-FFF2-40B4-BE49-F238E27FC236}">
                <a16:creationId xmlns:a16="http://schemas.microsoft.com/office/drawing/2014/main" id="{D81C97B4-1E88-18F8-4E4F-5FFD6E534850}"/>
              </a:ext>
            </a:extLst>
          </p:cNvPr>
          <p:cNvSpPr>
            <a:spLocks noGrp="1"/>
          </p:cNvSpPr>
          <p:nvPr>
            <p:ph type="sldNum" sz="quarter" idx="5"/>
          </p:nvPr>
        </p:nvSpPr>
        <p:spPr/>
        <p:txBody>
          <a:bodyPr/>
          <a:lstStyle/>
          <a:p>
            <a:fld id="{D1EC9309-185D-B241-857D-6AB647741F6D}" type="slidenum">
              <a:rPr lang="en-US" smtClean="0"/>
              <a:t>22</a:t>
            </a:fld>
            <a:endParaRPr lang="en-US"/>
          </a:p>
        </p:txBody>
      </p:sp>
    </p:spTree>
    <p:extLst>
      <p:ext uri="{BB962C8B-B14F-4D97-AF65-F5344CB8AC3E}">
        <p14:creationId xmlns:p14="http://schemas.microsoft.com/office/powerpoint/2010/main" val="39634092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86FB6-4D56-18EE-EDC5-3D9BA9808B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364440-6BAC-F205-2B0A-DE62E3C781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FDDB9E-5906-DAE9-633C-AB63BBB629D9}"/>
              </a:ext>
            </a:extLst>
          </p:cNvPr>
          <p:cNvSpPr>
            <a:spLocks noGrp="1"/>
          </p:cNvSpPr>
          <p:nvPr>
            <p:ph type="body" idx="1"/>
          </p:nvPr>
        </p:nvSpPr>
        <p:spPr/>
        <p:txBody>
          <a:bodyPr/>
          <a:lstStyle/>
          <a:p>
            <a:r>
              <a:rPr lang="en-US" sz="1200" b="0" i="0" dirty="0">
                <a:solidFill>
                  <a:srgbClr val="202122"/>
                </a:solidFill>
                <a:effectLst/>
                <a:latin typeface="Arial" panose="020B0604020202020204" pitchFamily="34" charset="0"/>
              </a:rPr>
              <a:t>Again, let's go back to Algebra, if you saw this expression, what can you do?</a:t>
            </a:r>
            <a:endParaRPr lang="en-US" sz="1200" dirty="0"/>
          </a:p>
        </p:txBody>
      </p:sp>
      <p:sp>
        <p:nvSpPr>
          <p:cNvPr id="4" name="Slide Number Placeholder 3">
            <a:extLst>
              <a:ext uri="{FF2B5EF4-FFF2-40B4-BE49-F238E27FC236}">
                <a16:creationId xmlns:a16="http://schemas.microsoft.com/office/drawing/2014/main" id="{C81020D2-51E8-B84F-22C3-EFD6D0037B2B}"/>
              </a:ext>
            </a:extLst>
          </p:cNvPr>
          <p:cNvSpPr>
            <a:spLocks noGrp="1"/>
          </p:cNvSpPr>
          <p:nvPr>
            <p:ph type="sldNum" sz="quarter" idx="5"/>
          </p:nvPr>
        </p:nvSpPr>
        <p:spPr/>
        <p:txBody>
          <a:bodyPr/>
          <a:lstStyle/>
          <a:p>
            <a:fld id="{D1EC9309-185D-B241-857D-6AB647741F6D}" type="slidenum">
              <a:rPr lang="en-US" smtClean="0"/>
              <a:t>23</a:t>
            </a:fld>
            <a:endParaRPr lang="en-US"/>
          </a:p>
        </p:txBody>
      </p:sp>
    </p:spTree>
    <p:extLst>
      <p:ext uri="{BB962C8B-B14F-4D97-AF65-F5344CB8AC3E}">
        <p14:creationId xmlns:p14="http://schemas.microsoft.com/office/powerpoint/2010/main" val="19840835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AE0DC-FBF0-048E-79A2-961095CBC9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4070D8-10E9-0EE9-BF71-6A9C45BCFF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B53A28-192D-7804-3918-A3D48B03943A}"/>
              </a:ext>
            </a:extLst>
          </p:cNvPr>
          <p:cNvSpPr>
            <a:spLocks noGrp="1"/>
          </p:cNvSpPr>
          <p:nvPr>
            <p:ph type="body" idx="1"/>
          </p:nvPr>
        </p:nvSpPr>
        <p:spPr/>
        <p:txBody>
          <a:bodyPr/>
          <a:lstStyle/>
          <a:p>
            <a:r>
              <a:rPr lang="en-US" sz="1200" b="0" i="0" dirty="0">
                <a:solidFill>
                  <a:srgbClr val="202122"/>
                </a:solidFill>
                <a:effectLst/>
                <a:latin typeface="Arial" panose="020B0604020202020204" pitchFamily="34" charset="0"/>
              </a:rPr>
              <a:t>Using the distributive law, you can multiply x with each of y and z and add their products.</a:t>
            </a:r>
            <a:endParaRPr lang="en-US" sz="1200" dirty="0"/>
          </a:p>
        </p:txBody>
      </p:sp>
      <p:sp>
        <p:nvSpPr>
          <p:cNvPr id="4" name="Slide Number Placeholder 3">
            <a:extLst>
              <a:ext uri="{FF2B5EF4-FFF2-40B4-BE49-F238E27FC236}">
                <a16:creationId xmlns:a16="http://schemas.microsoft.com/office/drawing/2014/main" id="{75F2FB55-919B-38A3-128A-D06374EE4598}"/>
              </a:ext>
            </a:extLst>
          </p:cNvPr>
          <p:cNvSpPr>
            <a:spLocks noGrp="1"/>
          </p:cNvSpPr>
          <p:nvPr>
            <p:ph type="sldNum" sz="quarter" idx="5"/>
          </p:nvPr>
        </p:nvSpPr>
        <p:spPr/>
        <p:txBody>
          <a:bodyPr/>
          <a:lstStyle/>
          <a:p>
            <a:fld id="{D1EC9309-185D-B241-857D-6AB647741F6D}" type="slidenum">
              <a:rPr lang="en-US" smtClean="0"/>
              <a:t>24</a:t>
            </a:fld>
            <a:endParaRPr lang="en-US"/>
          </a:p>
        </p:txBody>
      </p:sp>
    </p:spTree>
    <p:extLst>
      <p:ext uri="{BB962C8B-B14F-4D97-AF65-F5344CB8AC3E}">
        <p14:creationId xmlns:p14="http://schemas.microsoft.com/office/powerpoint/2010/main" val="12242390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2CB5E-C4BC-8FC0-CE2F-4879ADCE7F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5AA231-5BDB-F06A-73CE-6F72BB37E5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521177-5807-F1BD-F9DB-ABA3A17FC21D}"/>
              </a:ext>
            </a:extLst>
          </p:cNvPr>
          <p:cNvSpPr>
            <a:spLocks noGrp="1"/>
          </p:cNvSpPr>
          <p:nvPr>
            <p:ph type="body" idx="1"/>
          </p:nvPr>
        </p:nvSpPr>
        <p:spPr/>
        <p:txBody>
          <a:bodyPr/>
          <a:lstStyle/>
          <a:p>
            <a:r>
              <a:rPr lang="en-US" sz="1200" b="0" i="0" dirty="0">
                <a:solidFill>
                  <a:srgbClr val="202122"/>
                </a:solidFill>
                <a:effectLst/>
                <a:latin typeface="Arial" panose="020B0604020202020204" pitchFamily="34" charset="0"/>
              </a:rPr>
              <a:t>Keeping this in mind, what do you think about this Boolean expression?</a:t>
            </a:r>
            <a:endParaRPr lang="en-US" sz="1200" dirty="0"/>
          </a:p>
        </p:txBody>
      </p:sp>
      <p:sp>
        <p:nvSpPr>
          <p:cNvPr id="4" name="Slide Number Placeholder 3">
            <a:extLst>
              <a:ext uri="{FF2B5EF4-FFF2-40B4-BE49-F238E27FC236}">
                <a16:creationId xmlns:a16="http://schemas.microsoft.com/office/drawing/2014/main" id="{3BD63CD8-A9A9-468E-466A-959B4000FC6A}"/>
              </a:ext>
            </a:extLst>
          </p:cNvPr>
          <p:cNvSpPr>
            <a:spLocks noGrp="1"/>
          </p:cNvSpPr>
          <p:nvPr>
            <p:ph type="sldNum" sz="quarter" idx="5"/>
          </p:nvPr>
        </p:nvSpPr>
        <p:spPr/>
        <p:txBody>
          <a:bodyPr/>
          <a:lstStyle/>
          <a:p>
            <a:fld id="{D1EC9309-185D-B241-857D-6AB647741F6D}" type="slidenum">
              <a:rPr lang="en-US" smtClean="0"/>
              <a:t>25</a:t>
            </a:fld>
            <a:endParaRPr lang="en-US"/>
          </a:p>
        </p:txBody>
      </p:sp>
    </p:spTree>
    <p:extLst>
      <p:ext uri="{BB962C8B-B14F-4D97-AF65-F5344CB8AC3E}">
        <p14:creationId xmlns:p14="http://schemas.microsoft.com/office/powerpoint/2010/main" val="18436782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31250-AF92-0E25-C881-D3188D9F2C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085947-4F3E-9BA5-10C7-1FC0F9294A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4062AE-5683-25AF-FC34-F76B25316F71}"/>
              </a:ext>
            </a:extLst>
          </p:cNvPr>
          <p:cNvSpPr>
            <a:spLocks noGrp="1"/>
          </p:cNvSpPr>
          <p:nvPr>
            <p:ph type="body" idx="1"/>
          </p:nvPr>
        </p:nvSpPr>
        <p:spPr/>
        <p:txBody>
          <a:bodyPr/>
          <a:lstStyle/>
          <a:p>
            <a:r>
              <a:rPr lang="en-US" sz="1200" b="0" i="0" dirty="0">
                <a:solidFill>
                  <a:srgbClr val="202122"/>
                </a:solidFill>
                <a:effectLst/>
                <a:latin typeface="Arial" panose="020B0604020202020204" pitchFamily="34" charset="0"/>
              </a:rPr>
              <a:t>Sounds reasonable? How can you check that these two expressions are equivalent?</a:t>
            </a:r>
            <a:endParaRPr lang="en-US" sz="1200" dirty="0"/>
          </a:p>
        </p:txBody>
      </p:sp>
      <p:sp>
        <p:nvSpPr>
          <p:cNvPr id="4" name="Slide Number Placeholder 3">
            <a:extLst>
              <a:ext uri="{FF2B5EF4-FFF2-40B4-BE49-F238E27FC236}">
                <a16:creationId xmlns:a16="http://schemas.microsoft.com/office/drawing/2014/main" id="{789BCAB6-0751-426C-F632-9231C031357C}"/>
              </a:ext>
            </a:extLst>
          </p:cNvPr>
          <p:cNvSpPr>
            <a:spLocks noGrp="1"/>
          </p:cNvSpPr>
          <p:nvPr>
            <p:ph type="sldNum" sz="quarter" idx="5"/>
          </p:nvPr>
        </p:nvSpPr>
        <p:spPr/>
        <p:txBody>
          <a:bodyPr/>
          <a:lstStyle/>
          <a:p>
            <a:fld id="{D1EC9309-185D-B241-857D-6AB647741F6D}" type="slidenum">
              <a:rPr lang="en-US" smtClean="0"/>
              <a:t>26</a:t>
            </a:fld>
            <a:endParaRPr lang="en-US"/>
          </a:p>
        </p:txBody>
      </p:sp>
    </p:spTree>
    <p:extLst>
      <p:ext uri="{BB962C8B-B14F-4D97-AF65-F5344CB8AC3E}">
        <p14:creationId xmlns:p14="http://schemas.microsoft.com/office/powerpoint/2010/main" val="5422861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DB4A4-2A70-E37F-E824-C5FD46029F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8A9E2E-FFE3-0285-12EA-0F08586FEF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21D9D5-DFDE-0D7D-FD68-0A9061754C8F}"/>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You could use truth tables!</a:t>
            </a:r>
          </a:p>
        </p:txBody>
      </p:sp>
      <p:sp>
        <p:nvSpPr>
          <p:cNvPr id="4" name="Slide Number Placeholder 3">
            <a:extLst>
              <a:ext uri="{FF2B5EF4-FFF2-40B4-BE49-F238E27FC236}">
                <a16:creationId xmlns:a16="http://schemas.microsoft.com/office/drawing/2014/main" id="{AE7FED46-1600-4C19-4D44-BDFC4F42E1BA}"/>
              </a:ext>
            </a:extLst>
          </p:cNvPr>
          <p:cNvSpPr>
            <a:spLocks noGrp="1"/>
          </p:cNvSpPr>
          <p:nvPr>
            <p:ph type="sldNum" sz="quarter" idx="5"/>
          </p:nvPr>
        </p:nvSpPr>
        <p:spPr/>
        <p:txBody>
          <a:bodyPr/>
          <a:lstStyle/>
          <a:p>
            <a:fld id="{D1EC9309-185D-B241-857D-6AB647741F6D}" type="slidenum">
              <a:rPr lang="en-US" smtClean="0"/>
              <a:t>27</a:t>
            </a:fld>
            <a:endParaRPr lang="en-US"/>
          </a:p>
        </p:txBody>
      </p:sp>
    </p:spTree>
    <p:extLst>
      <p:ext uri="{BB962C8B-B14F-4D97-AF65-F5344CB8AC3E}">
        <p14:creationId xmlns:p14="http://schemas.microsoft.com/office/powerpoint/2010/main" val="449947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BFB83-EEC8-D6C0-AD17-299D388996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97F9CD-5C00-F9D8-5A86-BED7904BFD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BE6AEB-C70B-DEA4-A495-434CCE495B19}"/>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We can use the truth tables we learned about the different logical operations to evaluate more complex logical expressions. Two such expressions are known as De Morgan’s Laws and provide handy equations. The first law states that the negation of X AND Y is the same as the NOT X OR NOT Y. The second law says that NOT (X OR Y) is the same as (NOT X) AND (NOT Y). I have provided you with the four different combinations that X and Y can take. Please fill the rest of the columns, using our understanding of how NOT, AND, and OR work.</a:t>
            </a:r>
          </a:p>
          <a:p>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A1F4FE0D-F60E-70D2-97C8-0F2C9E204FFB}"/>
              </a:ext>
            </a:extLst>
          </p:cNvPr>
          <p:cNvSpPr>
            <a:spLocks noGrp="1"/>
          </p:cNvSpPr>
          <p:nvPr>
            <p:ph type="sldNum" sz="quarter" idx="5"/>
          </p:nvPr>
        </p:nvSpPr>
        <p:spPr/>
        <p:txBody>
          <a:bodyPr/>
          <a:lstStyle/>
          <a:p>
            <a:fld id="{D1EC9309-185D-B241-857D-6AB647741F6D}" type="slidenum">
              <a:rPr lang="en-US" smtClean="0"/>
              <a:t>28</a:t>
            </a:fld>
            <a:endParaRPr lang="en-US"/>
          </a:p>
        </p:txBody>
      </p:sp>
    </p:spTree>
    <p:extLst>
      <p:ext uri="{BB962C8B-B14F-4D97-AF65-F5344CB8AC3E}">
        <p14:creationId xmlns:p14="http://schemas.microsoft.com/office/powerpoint/2010/main" val="33503174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9DE58-251D-9473-409A-C823AE2A18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22E8A6-E9BF-0F66-E6E3-2C148E4958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3B60D1-920C-F58E-58F2-97BD0CF41F4A}"/>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As you can see in the green highlighted columns, indeed NOT (X AND Y) matches (NOT X) OR (NOT Y). And in the orange highlighted columns, NOT(X OR Y) matches (NOT X) AND (NOT Y)</a:t>
            </a:r>
          </a:p>
        </p:txBody>
      </p:sp>
      <p:sp>
        <p:nvSpPr>
          <p:cNvPr id="4" name="Slide Number Placeholder 3">
            <a:extLst>
              <a:ext uri="{FF2B5EF4-FFF2-40B4-BE49-F238E27FC236}">
                <a16:creationId xmlns:a16="http://schemas.microsoft.com/office/drawing/2014/main" id="{92AA15FD-0EA6-702F-C7B0-C50A59520F53}"/>
              </a:ext>
            </a:extLst>
          </p:cNvPr>
          <p:cNvSpPr>
            <a:spLocks noGrp="1"/>
          </p:cNvSpPr>
          <p:nvPr>
            <p:ph type="sldNum" sz="quarter" idx="5"/>
          </p:nvPr>
        </p:nvSpPr>
        <p:spPr/>
        <p:txBody>
          <a:bodyPr/>
          <a:lstStyle/>
          <a:p>
            <a:fld id="{D1EC9309-185D-B241-857D-6AB647741F6D}" type="slidenum">
              <a:rPr lang="en-US" smtClean="0"/>
              <a:t>29</a:t>
            </a:fld>
            <a:endParaRPr lang="en-US"/>
          </a:p>
        </p:txBody>
      </p:sp>
    </p:spTree>
    <p:extLst>
      <p:ext uri="{BB962C8B-B14F-4D97-AF65-F5344CB8AC3E}">
        <p14:creationId xmlns:p14="http://schemas.microsoft.com/office/powerpoint/2010/main" val="14237751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E36EC-5E8B-201C-D524-01EE75865C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C494C5-04B6-562D-7BFA-2D791FC6B4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DCE91E-7A0D-9C1C-1FEB-321E4FEB4A37}"/>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Interesting tidbit of history. </a:t>
            </a:r>
            <a:r>
              <a:rPr lang="en-US" dirty="0"/>
              <a:t>De Morgan’s Laws are named after Augustus De Morgan (1806–1871), a British mathematician and logician who was also the math tutor of Ada Lovelace (1815–1852). Ada Lovelace was an English mathematician and the only legitimate child of poet Lord Byron! She is known as the first computer programmer and she maintained correspondence and translated the work of English mathematician and inventor Charles Babbage (1791-1871) who worked on the idea of what is considered the first digital computer, the Analytical Engine, which would be </a:t>
            </a:r>
            <a:r>
              <a:rPr lang="en-US" b="0" i="0" dirty="0">
                <a:solidFill>
                  <a:srgbClr val="1A1A1A"/>
                </a:solidFill>
                <a:effectLst/>
                <a:latin typeface="Georgia" panose="02040502050405020303" pitchFamily="18" charset="0"/>
              </a:rPr>
              <a:t>a general-purpose, fully program-controlled computer. </a:t>
            </a:r>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FEB2D4E5-D1FB-AC02-F855-2607D693B6E5}"/>
              </a:ext>
            </a:extLst>
          </p:cNvPr>
          <p:cNvSpPr>
            <a:spLocks noGrp="1"/>
          </p:cNvSpPr>
          <p:nvPr>
            <p:ph type="sldNum" sz="quarter" idx="5"/>
          </p:nvPr>
        </p:nvSpPr>
        <p:spPr/>
        <p:txBody>
          <a:bodyPr/>
          <a:lstStyle/>
          <a:p>
            <a:fld id="{D1EC9309-185D-B241-857D-6AB647741F6D}" type="slidenum">
              <a:rPr lang="en-US" smtClean="0"/>
              <a:t>30</a:t>
            </a:fld>
            <a:endParaRPr lang="en-US"/>
          </a:p>
        </p:txBody>
      </p:sp>
    </p:spTree>
    <p:extLst>
      <p:ext uri="{BB962C8B-B14F-4D97-AF65-F5344CB8AC3E}">
        <p14:creationId xmlns:p14="http://schemas.microsoft.com/office/powerpoint/2010/main" val="31491066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6D194-7485-10DA-B147-24B9F4BB97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1CA157-9B6C-FC19-9740-B677FAC6C8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8BA7BE-32E3-454D-D4E3-7E77C757E50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40CA967B-9E23-866E-7A59-E98278304B89}"/>
              </a:ext>
            </a:extLst>
          </p:cNvPr>
          <p:cNvSpPr>
            <a:spLocks noGrp="1"/>
          </p:cNvSpPr>
          <p:nvPr>
            <p:ph type="sldNum" sz="quarter" idx="5"/>
          </p:nvPr>
        </p:nvSpPr>
        <p:spPr/>
        <p:txBody>
          <a:bodyPr/>
          <a:lstStyle/>
          <a:p>
            <a:fld id="{D1EC9309-185D-B241-857D-6AB647741F6D}" type="slidenum">
              <a:rPr lang="en-US" smtClean="0"/>
              <a:t>31</a:t>
            </a:fld>
            <a:endParaRPr lang="en-US"/>
          </a:p>
        </p:txBody>
      </p:sp>
    </p:spTree>
    <p:extLst>
      <p:ext uri="{BB962C8B-B14F-4D97-AF65-F5344CB8AC3E}">
        <p14:creationId xmlns:p14="http://schemas.microsoft.com/office/powerpoint/2010/main" val="14205362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BDEDF-5046-4105-6C65-78921E935E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0AE11E-9A66-4F61-BD54-703C0BE6C8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CFADCC-643F-0D5C-500A-FA9C51CAA70E}"/>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Along with his Algebra, Boole wrote a very interesting theorem in 1847. </a:t>
            </a:r>
            <a:r>
              <a:rPr lang="en-US" dirty="0"/>
              <a:t>Any Boolean function can be represented as a disjunction of conjunctions (one OR of a bunch of ANDs) of its arguments and their negation (NOT). This is also known as </a:t>
            </a:r>
            <a:r>
              <a:rPr lang="en-US" b="1" dirty="0"/>
              <a:t>disjunctive normal form </a:t>
            </a:r>
            <a:r>
              <a:rPr lang="en-US" dirty="0"/>
              <a:t>(DNF) or a sum of products/</a:t>
            </a:r>
            <a:r>
              <a:rPr lang="en-US" dirty="0" err="1"/>
              <a:t>minterms</a:t>
            </a:r>
            <a:r>
              <a:rPr lang="en-US" dirty="0"/>
              <a:t>. </a:t>
            </a:r>
            <a:endParaRPr lang="en-US" sz="1200" dirty="0"/>
          </a:p>
        </p:txBody>
      </p:sp>
      <p:sp>
        <p:nvSpPr>
          <p:cNvPr id="4" name="Slide Number Placeholder 3">
            <a:extLst>
              <a:ext uri="{FF2B5EF4-FFF2-40B4-BE49-F238E27FC236}">
                <a16:creationId xmlns:a16="http://schemas.microsoft.com/office/drawing/2014/main" id="{2172F716-68A9-2884-B2D4-B2161A3EBE1F}"/>
              </a:ext>
            </a:extLst>
          </p:cNvPr>
          <p:cNvSpPr>
            <a:spLocks noGrp="1"/>
          </p:cNvSpPr>
          <p:nvPr>
            <p:ph type="sldNum" sz="quarter" idx="5"/>
          </p:nvPr>
        </p:nvSpPr>
        <p:spPr/>
        <p:txBody>
          <a:bodyPr/>
          <a:lstStyle/>
          <a:p>
            <a:fld id="{D1EC9309-185D-B241-857D-6AB647741F6D}" type="slidenum">
              <a:rPr lang="en-US" smtClean="0"/>
              <a:t>32</a:t>
            </a:fld>
            <a:endParaRPr lang="en-US"/>
          </a:p>
        </p:txBody>
      </p:sp>
    </p:spTree>
    <p:extLst>
      <p:ext uri="{BB962C8B-B14F-4D97-AF65-F5344CB8AC3E}">
        <p14:creationId xmlns:p14="http://schemas.microsoft.com/office/powerpoint/2010/main" val="8425449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this be? We could use lots of manipulations, such as De Morgan's laws, distributive law </a:t>
            </a:r>
            <a:r>
              <a:rPr lang="en-US" dirty="0" err="1"/>
              <a:t>etc</a:t>
            </a:r>
            <a:endParaRPr lang="en-US" dirty="0"/>
          </a:p>
        </p:txBody>
      </p:sp>
      <p:sp>
        <p:nvSpPr>
          <p:cNvPr id="4" name="Slide Number Placeholder 3"/>
          <p:cNvSpPr>
            <a:spLocks noGrp="1"/>
          </p:cNvSpPr>
          <p:nvPr>
            <p:ph type="sldNum" sz="quarter" idx="5"/>
          </p:nvPr>
        </p:nvSpPr>
        <p:spPr/>
        <p:txBody>
          <a:bodyPr/>
          <a:lstStyle/>
          <a:p>
            <a:fld id="{D1EC9309-185D-B241-857D-6AB647741F6D}" type="slidenum">
              <a:rPr lang="en-US" smtClean="0"/>
              <a:t>33</a:t>
            </a:fld>
            <a:endParaRPr lang="en-US"/>
          </a:p>
        </p:txBody>
      </p:sp>
    </p:spTree>
    <p:extLst>
      <p:ext uri="{BB962C8B-B14F-4D97-AF65-F5344CB8AC3E}">
        <p14:creationId xmlns:p14="http://schemas.microsoft.com/office/powerpoint/2010/main" val="11602210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F46C8-5B8B-753A-15FD-8D3CE45B6D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E83212-ACDF-15C7-CC28-1A8FD956BF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B38A81-0CD3-8886-8EA8-31C72E362105}"/>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Or we could do this directly from the truth table by creating </a:t>
            </a:r>
            <a:r>
              <a:rPr lang="en-US" sz="1200" b="0" i="0" kern="1200" dirty="0" err="1">
                <a:solidFill>
                  <a:schemeClr val="tx1"/>
                </a:solidFill>
                <a:effectLst/>
                <a:latin typeface="+mn-lt"/>
                <a:ea typeface="+mn-ea"/>
                <a:cs typeface="+mn-cs"/>
              </a:rPr>
              <a:t>minterms</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minterm</a:t>
            </a:r>
            <a:r>
              <a:rPr lang="en-US" sz="1200" b="0" i="0" kern="1200" dirty="0">
                <a:solidFill>
                  <a:schemeClr val="tx1"/>
                </a:solidFill>
                <a:effectLst/>
                <a:latin typeface="+mn-lt"/>
                <a:ea typeface="+mn-ea"/>
                <a:cs typeface="+mn-cs"/>
              </a:rPr>
              <a:t> is </a:t>
            </a:r>
            <a:r>
              <a:rPr lang="en-US" dirty="0"/>
              <a:t>a Boolean logical expression consisting of the conjunction (AND) of all variables, each appearing exactly once in either its true (if the variable was 1) or complemented form (if the variable was 0). </a:t>
            </a:r>
            <a:r>
              <a:rPr lang="en-US" sz="1200" b="0" i="0" kern="1200" dirty="0">
                <a:solidFill>
                  <a:schemeClr val="tx1"/>
                </a:solidFill>
                <a:effectLst/>
                <a:latin typeface="+mn-lt"/>
                <a:ea typeface="+mn-ea"/>
                <a:cs typeface="+mn-cs"/>
              </a:rPr>
              <a:t>The </a:t>
            </a:r>
            <a:r>
              <a:rPr lang="en-US" sz="1200" b="0" i="0" kern="1200" dirty="0" err="1">
                <a:solidFill>
                  <a:schemeClr val="tx1"/>
                </a:solidFill>
                <a:effectLst/>
                <a:latin typeface="+mn-lt"/>
                <a:ea typeface="+mn-ea"/>
                <a:cs typeface="+mn-cs"/>
              </a:rPr>
              <a:t>minterm</a:t>
            </a:r>
            <a:r>
              <a:rPr lang="en-US" sz="1200" b="0" i="0" kern="1200" dirty="0">
                <a:solidFill>
                  <a:schemeClr val="tx1"/>
                </a:solidFill>
                <a:effectLst/>
                <a:latin typeface="+mn-lt"/>
                <a:ea typeface="+mn-ea"/>
                <a:cs typeface="+mn-cs"/>
              </a:rPr>
              <a:t> is formed using the values of the variables which make the value of the </a:t>
            </a:r>
            <a:r>
              <a:rPr lang="en-US" sz="1200" b="0" i="0" kern="1200" dirty="0" err="1">
                <a:solidFill>
                  <a:schemeClr val="tx1"/>
                </a:solidFill>
                <a:effectLst/>
                <a:latin typeface="+mn-lt"/>
                <a:ea typeface="+mn-ea"/>
                <a:cs typeface="+mn-cs"/>
              </a:rPr>
              <a:t>minterm</a:t>
            </a:r>
            <a:r>
              <a:rPr lang="en-US" sz="1200" b="0" i="0" kern="1200" dirty="0">
                <a:solidFill>
                  <a:schemeClr val="tx1"/>
                </a:solidFill>
                <a:effectLst/>
                <a:latin typeface="+mn-lt"/>
                <a:ea typeface="+mn-ea"/>
                <a:cs typeface="+mn-cs"/>
              </a:rPr>
              <a:t> equal to 1. </a:t>
            </a:r>
            <a:r>
              <a:rPr lang="en-US" sz="1200" dirty="0"/>
              <a:t>We symbolize </a:t>
            </a:r>
            <a:r>
              <a:rPr lang="en-US" sz="1200" dirty="0" err="1"/>
              <a:t>minterms</a:t>
            </a:r>
            <a:r>
              <a:rPr lang="en-US" sz="1200" dirty="0"/>
              <a:t> with small m subscripted from 0 to to (2^n)-1, where n is the number of the variables of the Boolean function. For example, here, m_0 corresponds to the 0</a:t>
            </a:r>
            <a:r>
              <a:rPr lang="en-US" sz="1200" baseline="30000" dirty="0"/>
              <a:t>th</a:t>
            </a:r>
            <a:r>
              <a:rPr lang="en-US" sz="1200" dirty="0"/>
              <a:t> row where all three variables are false, as such the </a:t>
            </a:r>
            <a:r>
              <a:rPr lang="en-US" sz="1200" dirty="0" err="1"/>
              <a:t>minterm</a:t>
            </a:r>
            <a:r>
              <a:rPr lang="en-US" sz="1200" dirty="0"/>
              <a:t> is going to be not X and not Y and not Z. </a:t>
            </a:r>
          </a:p>
        </p:txBody>
      </p:sp>
      <p:sp>
        <p:nvSpPr>
          <p:cNvPr id="4" name="Slide Number Placeholder 3">
            <a:extLst>
              <a:ext uri="{FF2B5EF4-FFF2-40B4-BE49-F238E27FC236}">
                <a16:creationId xmlns:a16="http://schemas.microsoft.com/office/drawing/2014/main" id="{50EF9652-67B3-9F6E-28C0-0D3013E9B105}"/>
              </a:ext>
            </a:extLst>
          </p:cNvPr>
          <p:cNvSpPr>
            <a:spLocks noGrp="1"/>
          </p:cNvSpPr>
          <p:nvPr>
            <p:ph type="sldNum" sz="quarter" idx="5"/>
          </p:nvPr>
        </p:nvSpPr>
        <p:spPr/>
        <p:txBody>
          <a:bodyPr/>
          <a:lstStyle/>
          <a:p>
            <a:fld id="{D1EC9309-185D-B241-857D-6AB647741F6D}" type="slidenum">
              <a:rPr lang="en-US" smtClean="0"/>
              <a:t>34</a:t>
            </a:fld>
            <a:endParaRPr lang="en-US"/>
          </a:p>
        </p:txBody>
      </p:sp>
    </p:spTree>
    <p:extLst>
      <p:ext uri="{BB962C8B-B14F-4D97-AF65-F5344CB8AC3E}">
        <p14:creationId xmlns:p14="http://schemas.microsoft.com/office/powerpoint/2010/main" val="10831499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94541-9F63-427F-DB3E-D06DAFFACA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EE1EDC-FFEF-9478-01BE-19E5A9D058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FD9BED-D753-057D-EF26-E9DFC4865F04}"/>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Note that each </a:t>
            </a:r>
            <a:r>
              <a:rPr lang="en-US" sz="1200" b="0" i="0" kern="1200" dirty="0" err="1">
                <a:solidFill>
                  <a:schemeClr val="tx1"/>
                </a:solidFill>
                <a:effectLst/>
                <a:latin typeface="+mn-lt"/>
                <a:ea typeface="+mn-ea"/>
                <a:cs typeface="+mn-cs"/>
              </a:rPr>
              <a:t>minterm</a:t>
            </a:r>
            <a:r>
              <a:rPr lang="en-US" sz="1200" b="0" i="0" kern="1200" dirty="0">
                <a:solidFill>
                  <a:schemeClr val="tx1"/>
                </a:solidFill>
                <a:effectLst/>
                <a:latin typeface="+mn-lt"/>
                <a:ea typeface="+mn-ea"/>
                <a:cs typeface="+mn-cs"/>
              </a:rPr>
              <a:t> will be True/1 for exactly one entry in the truth table, e.g. m3 will be true only when x=0, y=1,z=1.</a:t>
            </a:r>
          </a:p>
          <a:p>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28D637A2-0F61-30D8-C06E-3CEF90984B55}"/>
              </a:ext>
            </a:extLst>
          </p:cNvPr>
          <p:cNvSpPr>
            <a:spLocks noGrp="1"/>
          </p:cNvSpPr>
          <p:nvPr>
            <p:ph type="sldNum" sz="quarter" idx="5"/>
          </p:nvPr>
        </p:nvSpPr>
        <p:spPr/>
        <p:txBody>
          <a:bodyPr/>
          <a:lstStyle/>
          <a:p>
            <a:fld id="{D1EC9309-185D-B241-857D-6AB647741F6D}" type="slidenum">
              <a:rPr lang="en-US" smtClean="0"/>
              <a:t>35</a:t>
            </a:fld>
            <a:endParaRPr lang="en-US"/>
          </a:p>
        </p:txBody>
      </p:sp>
    </p:spTree>
    <p:extLst>
      <p:ext uri="{BB962C8B-B14F-4D97-AF65-F5344CB8AC3E}">
        <p14:creationId xmlns:p14="http://schemas.microsoft.com/office/powerpoint/2010/main" val="31684278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146B5-D5DB-2D60-6695-EF9FF941A5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C4073F-5DBA-6AA3-D3C0-09CD5C4D35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8B0315-24F8-E6C4-C676-E965401D0A2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Let's see how we could calculate a DNF for a function called MAJ. MAJ over n variables will return 1 if strictly more arguments are 1 than 0. This is its truth table if we were to apply it on three variables. We will next figure out a way to write a DNF that will capture the entire truth table.</a:t>
            </a:r>
          </a:p>
        </p:txBody>
      </p:sp>
      <p:sp>
        <p:nvSpPr>
          <p:cNvPr id="4" name="Slide Number Placeholder 3">
            <a:extLst>
              <a:ext uri="{FF2B5EF4-FFF2-40B4-BE49-F238E27FC236}">
                <a16:creationId xmlns:a16="http://schemas.microsoft.com/office/drawing/2014/main" id="{D48BBF7C-DFBC-B058-1598-21A7B3395389}"/>
              </a:ext>
            </a:extLst>
          </p:cNvPr>
          <p:cNvSpPr>
            <a:spLocks noGrp="1"/>
          </p:cNvSpPr>
          <p:nvPr>
            <p:ph type="sldNum" sz="quarter" idx="5"/>
          </p:nvPr>
        </p:nvSpPr>
        <p:spPr/>
        <p:txBody>
          <a:bodyPr/>
          <a:lstStyle/>
          <a:p>
            <a:fld id="{D1EC9309-185D-B241-857D-6AB647741F6D}" type="slidenum">
              <a:rPr lang="en-US" smtClean="0"/>
              <a:t>36</a:t>
            </a:fld>
            <a:endParaRPr lang="en-US"/>
          </a:p>
        </p:txBody>
      </p:sp>
    </p:spTree>
    <p:extLst>
      <p:ext uri="{BB962C8B-B14F-4D97-AF65-F5344CB8AC3E}">
        <p14:creationId xmlns:p14="http://schemas.microsoft.com/office/powerpoint/2010/main" val="21617251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263BD-AEA1-8B27-E656-50F9244876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8E7AE7-1753-A8F8-EFFA-146160ECDE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0559C3-0364-44D0-19F2-E80EFA917DF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To calculate its DNF, we will isolate the rows where the output is equal to 1 and then connect the </a:t>
            </a:r>
            <a:r>
              <a:rPr lang="en-US" b="0" i="0" dirty="0" err="1">
                <a:solidFill>
                  <a:srgbClr val="202122"/>
                </a:solidFill>
                <a:effectLst/>
                <a:latin typeface="Arial" panose="020B0604020202020204" pitchFamily="34" charset="0"/>
              </a:rPr>
              <a:t>minterms</a:t>
            </a:r>
            <a:r>
              <a:rPr lang="en-US" b="0" i="0" dirty="0">
                <a:solidFill>
                  <a:srgbClr val="202122"/>
                </a:solidFill>
                <a:effectLst/>
                <a:latin typeface="Arial" panose="020B0604020202020204" pitchFamily="34" charset="0"/>
              </a:rPr>
              <a:t> using a disjunction, i.e. OR</a:t>
            </a:r>
          </a:p>
        </p:txBody>
      </p:sp>
      <p:sp>
        <p:nvSpPr>
          <p:cNvPr id="4" name="Slide Number Placeholder 3">
            <a:extLst>
              <a:ext uri="{FF2B5EF4-FFF2-40B4-BE49-F238E27FC236}">
                <a16:creationId xmlns:a16="http://schemas.microsoft.com/office/drawing/2014/main" id="{6C18D900-1C5A-522E-F9F9-B0EC35C6D5AD}"/>
              </a:ext>
            </a:extLst>
          </p:cNvPr>
          <p:cNvSpPr>
            <a:spLocks noGrp="1"/>
          </p:cNvSpPr>
          <p:nvPr>
            <p:ph type="sldNum" sz="quarter" idx="5"/>
          </p:nvPr>
        </p:nvSpPr>
        <p:spPr/>
        <p:txBody>
          <a:bodyPr/>
          <a:lstStyle/>
          <a:p>
            <a:fld id="{D1EC9309-185D-B241-857D-6AB647741F6D}" type="slidenum">
              <a:rPr lang="en-US" smtClean="0"/>
              <a:t>37</a:t>
            </a:fld>
            <a:endParaRPr lang="en-US"/>
          </a:p>
        </p:txBody>
      </p:sp>
    </p:spTree>
    <p:extLst>
      <p:ext uri="{BB962C8B-B14F-4D97-AF65-F5344CB8AC3E}">
        <p14:creationId xmlns:p14="http://schemas.microsoft.com/office/powerpoint/2010/main" val="11370482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464B8-7A6B-C031-A331-56F82A5B08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A8710E-7F29-A29E-509D-EA9DA2644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AA2D8C-8175-8F1E-8623-138C4C2AA1D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This results in MAJ being able to be described as </a:t>
            </a:r>
            <a:r>
              <a:rPr lang="en-US" dirty="0"/>
              <a:t>(¬X ∧ Y ∧ Z) ∨ (X ∧ ¬Y ∧ Z) ∨ (X ∧ Y ∧ ¬Z) ∨ (X ∧ Y ∧ Z)</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85CE54D6-9974-8987-C725-C484D4471B32}"/>
              </a:ext>
            </a:extLst>
          </p:cNvPr>
          <p:cNvSpPr>
            <a:spLocks noGrp="1"/>
          </p:cNvSpPr>
          <p:nvPr>
            <p:ph type="sldNum" sz="quarter" idx="5"/>
          </p:nvPr>
        </p:nvSpPr>
        <p:spPr/>
        <p:txBody>
          <a:bodyPr/>
          <a:lstStyle/>
          <a:p>
            <a:fld id="{D1EC9309-185D-B241-857D-6AB647741F6D}" type="slidenum">
              <a:rPr lang="en-US" smtClean="0"/>
              <a:t>38</a:t>
            </a:fld>
            <a:endParaRPr lang="en-US"/>
          </a:p>
        </p:txBody>
      </p:sp>
    </p:spTree>
    <p:extLst>
      <p:ext uri="{BB962C8B-B14F-4D97-AF65-F5344CB8AC3E}">
        <p14:creationId xmlns:p14="http://schemas.microsoft.com/office/powerpoint/2010/main" val="1131900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1A549-6ABA-8046-EC3C-9C03C2A5DA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1B6C0E-75F0-5B67-1E19-3AA1D406C3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9C0280-E36D-22EC-300C-4CC54BAEEF3C}"/>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Your turn now. Can you calculate the DNF of the ODD function over three arguments? The ODD function returns 1 if an odd number of arguments is 1, and 0 otherwise. Start by calculating the </a:t>
            </a:r>
            <a:r>
              <a:rPr lang="en-US" b="0" i="0" dirty="0" err="1">
                <a:solidFill>
                  <a:srgbClr val="202122"/>
                </a:solidFill>
                <a:effectLst/>
                <a:latin typeface="Arial" panose="020B0604020202020204" pitchFamily="34" charset="0"/>
              </a:rPr>
              <a:t>minterms</a:t>
            </a:r>
            <a:r>
              <a:rPr lang="en-US" b="0" i="0" dirty="0">
                <a:solidFill>
                  <a:srgbClr val="202122"/>
                </a:solidFill>
                <a:effectLst/>
                <a:latin typeface="Arial" panose="020B0604020202020204" pitchFamily="34" charset="0"/>
              </a:rPr>
              <a:t> and then combine them in the way we saw.</a:t>
            </a:r>
          </a:p>
        </p:txBody>
      </p:sp>
      <p:sp>
        <p:nvSpPr>
          <p:cNvPr id="4" name="Slide Number Placeholder 3">
            <a:extLst>
              <a:ext uri="{FF2B5EF4-FFF2-40B4-BE49-F238E27FC236}">
                <a16:creationId xmlns:a16="http://schemas.microsoft.com/office/drawing/2014/main" id="{82334C51-235D-D01B-3400-252D921E7F49}"/>
              </a:ext>
            </a:extLst>
          </p:cNvPr>
          <p:cNvSpPr>
            <a:spLocks noGrp="1"/>
          </p:cNvSpPr>
          <p:nvPr>
            <p:ph type="sldNum" sz="quarter" idx="5"/>
          </p:nvPr>
        </p:nvSpPr>
        <p:spPr/>
        <p:txBody>
          <a:bodyPr/>
          <a:lstStyle/>
          <a:p>
            <a:fld id="{D1EC9309-185D-B241-857D-6AB647741F6D}" type="slidenum">
              <a:rPr lang="en-US" smtClean="0"/>
              <a:t>39</a:t>
            </a:fld>
            <a:endParaRPr lang="en-US"/>
          </a:p>
        </p:txBody>
      </p:sp>
    </p:spTree>
    <p:extLst>
      <p:ext uri="{BB962C8B-B14F-4D97-AF65-F5344CB8AC3E}">
        <p14:creationId xmlns:p14="http://schemas.microsoft.com/office/powerpoint/2010/main" val="34183882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69FFE-F351-C8FE-37B0-5E9084A91A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F13E57-191F-FD6A-AE80-CDD1DB855A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2AFEA7-67C4-2360-E684-1EF892CE2123}"/>
              </a:ext>
            </a:extLst>
          </p:cNvPr>
          <p:cNvSpPr>
            <a:spLocks noGrp="1"/>
          </p:cNvSpPr>
          <p:nvPr>
            <p:ph type="body" idx="1"/>
          </p:nvPr>
        </p:nvSpPr>
        <p:spPr/>
        <p:txBody>
          <a:bodyPr/>
          <a:lstStyle/>
          <a:p>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65DCD517-2C66-154A-0C54-0FD3DF6BCB9F}"/>
              </a:ext>
            </a:extLst>
          </p:cNvPr>
          <p:cNvSpPr>
            <a:spLocks noGrp="1"/>
          </p:cNvSpPr>
          <p:nvPr>
            <p:ph type="sldNum" sz="quarter" idx="5"/>
          </p:nvPr>
        </p:nvSpPr>
        <p:spPr/>
        <p:txBody>
          <a:bodyPr/>
          <a:lstStyle/>
          <a:p>
            <a:fld id="{D1EC9309-185D-B241-857D-6AB647741F6D}" type="slidenum">
              <a:rPr lang="en-US" smtClean="0"/>
              <a:t>40</a:t>
            </a:fld>
            <a:endParaRPr lang="en-US"/>
          </a:p>
        </p:txBody>
      </p:sp>
    </p:spTree>
    <p:extLst>
      <p:ext uri="{BB962C8B-B14F-4D97-AF65-F5344CB8AC3E}">
        <p14:creationId xmlns:p14="http://schemas.microsoft.com/office/powerpoint/2010/main" val="21607616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BE3F6-A01E-2EFD-DFAC-EFDDF72FCC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A10C50-24BF-73DF-4D9A-C30E62B3FA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52D380-8E66-5FE8-AC33-4A0654ADB9D3}"/>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Remarkably, there is an equivalent theorem that says that we can represent any Boolean function as a conjunction of disjunction. This is known as the conjunctive normal form or CNF.</a:t>
            </a:r>
            <a:endParaRPr lang="en-US" sz="1200" dirty="0"/>
          </a:p>
        </p:txBody>
      </p:sp>
      <p:sp>
        <p:nvSpPr>
          <p:cNvPr id="4" name="Slide Number Placeholder 3">
            <a:extLst>
              <a:ext uri="{FF2B5EF4-FFF2-40B4-BE49-F238E27FC236}">
                <a16:creationId xmlns:a16="http://schemas.microsoft.com/office/drawing/2014/main" id="{A6788D97-B878-A60A-5753-D377D88CC4E8}"/>
              </a:ext>
            </a:extLst>
          </p:cNvPr>
          <p:cNvSpPr>
            <a:spLocks noGrp="1"/>
          </p:cNvSpPr>
          <p:nvPr>
            <p:ph type="sldNum" sz="quarter" idx="5"/>
          </p:nvPr>
        </p:nvSpPr>
        <p:spPr/>
        <p:txBody>
          <a:bodyPr/>
          <a:lstStyle/>
          <a:p>
            <a:fld id="{D1EC9309-185D-B241-857D-6AB647741F6D}" type="slidenum">
              <a:rPr lang="en-US" smtClean="0"/>
              <a:t>41</a:t>
            </a:fld>
            <a:endParaRPr lang="en-US"/>
          </a:p>
        </p:txBody>
      </p:sp>
    </p:spTree>
    <p:extLst>
      <p:ext uri="{BB962C8B-B14F-4D97-AF65-F5344CB8AC3E}">
        <p14:creationId xmlns:p14="http://schemas.microsoft.com/office/powerpoint/2010/main" val="17458665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9F321-D956-A11B-7E3F-4587ABB04F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218979-1C2A-FD0F-A806-3B076A4A62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3BB553-294F-98E6-3752-D79B7C7CD6B2}"/>
              </a:ext>
            </a:extLst>
          </p:cNvPr>
          <p:cNvSpPr>
            <a:spLocks noGrp="1"/>
          </p:cNvSpPr>
          <p:nvPr>
            <p:ph type="body" idx="1"/>
          </p:nvPr>
        </p:nvSpPr>
        <p:spPr/>
        <p:txBody>
          <a:bodyPr/>
          <a:lstStyle/>
          <a:p>
            <a:r>
              <a:rPr lang="en-US" dirty="0"/>
              <a:t>This time, we will use maxterms. A maxterm is a Boolean expression consisting of the disjunction (OR) of all variables of a Boolean function. Each variable will appear exactly once in either its true (if the variable was 0) or complemented form (if the variable was 1). The maxterm is formed using the values of the variables which make the value of the maxterm equal to 0. </a:t>
            </a:r>
            <a:r>
              <a:rPr lang="en-US" sz="1200" dirty="0"/>
              <a:t>We symbolize maxterms with capital M subscripted from 0 to to (2^n)-1, where n is the number of the variables of the Boolean function. For example, here, M_0 corresponds to the 0</a:t>
            </a:r>
            <a:r>
              <a:rPr lang="en-US" sz="1200" baseline="30000" dirty="0"/>
              <a:t>th</a:t>
            </a:r>
            <a:r>
              <a:rPr lang="en-US" sz="1200" dirty="0"/>
              <a:t> row where all three variables are false, as such the maxterm is going to be X or Y or Z. </a:t>
            </a:r>
          </a:p>
        </p:txBody>
      </p:sp>
      <p:sp>
        <p:nvSpPr>
          <p:cNvPr id="4" name="Slide Number Placeholder 3">
            <a:extLst>
              <a:ext uri="{FF2B5EF4-FFF2-40B4-BE49-F238E27FC236}">
                <a16:creationId xmlns:a16="http://schemas.microsoft.com/office/drawing/2014/main" id="{13C8967B-B7FF-D332-0FFB-291449675073}"/>
              </a:ext>
            </a:extLst>
          </p:cNvPr>
          <p:cNvSpPr>
            <a:spLocks noGrp="1"/>
          </p:cNvSpPr>
          <p:nvPr>
            <p:ph type="sldNum" sz="quarter" idx="5"/>
          </p:nvPr>
        </p:nvSpPr>
        <p:spPr/>
        <p:txBody>
          <a:bodyPr/>
          <a:lstStyle/>
          <a:p>
            <a:fld id="{D1EC9309-185D-B241-857D-6AB647741F6D}" type="slidenum">
              <a:rPr lang="en-US" smtClean="0"/>
              <a:t>42</a:t>
            </a:fld>
            <a:endParaRPr lang="en-US"/>
          </a:p>
        </p:txBody>
      </p:sp>
    </p:spTree>
    <p:extLst>
      <p:ext uri="{BB962C8B-B14F-4D97-AF65-F5344CB8AC3E}">
        <p14:creationId xmlns:p14="http://schemas.microsoft.com/office/powerpoint/2010/main" val="30243824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D8717-A05B-2756-C852-F29A7DBDF1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600C1-0EE9-2D00-1761-9F9C6DEDC3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F2DBEC-08DB-F5C4-2C96-1112D652E69F}"/>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Note that each maxterm will be False/0 for exactly one entry in the truth table, e.g. M5 will be False only when x=1, y=0,z=1.</a:t>
            </a:r>
          </a:p>
          <a:p>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4692545F-D675-97C6-0381-385B5F02DF2E}"/>
              </a:ext>
            </a:extLst>
          </p:cNvPr>
          <p:cNvSpPr>
            <a:spLocks noGrp="1"/>
          </p:cNvSpPr>
          <p:nvPr>
            <p:ph type="sldNum" sz="quarter" idx="5"/>
          </p:nvPr>
        </p:nvSpPr>
        <p:spPr/>
        <p:txBody>
          <a:bodyPr/>
          <a:lstStyle/>
          <a:p>
            <a:fld id="{D1EC9309-185D-B241-857D-6AB647741F6D}" type="slidenum">
              <a:rPr lang="en-US" smtClean="0"/>
              <a:t>43</a:t>
            </a:fld>
            <a:endParaRPr lang="en-US"/>
          </a:p>
        </p:txBody>
      </p:sp>
    </p:spTree>
    <p:extLst>
      <p:ext uri="{BB962C8B-B14F-4D97-AF65-F5344CB8AC3E}">
        <p14:creationId xmlns:p14="http://schemas.microsoft.com/office/powerpoint/2010/main" val="33201771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FBCF2-B291-0320-752F-5AFE816594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9FE374-F499-95C7-3C32-D933E5B580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8DE35B-5FE5-5839-9600-F9BDD586D3E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Let's go back to our example of the function MAJ over three variables. To find the CNF, we will isolate the rows where the output is equal to 0 and then connect with ANDs the corresponding maxterms. Do you see the equivalence with DNFs? In DNFs we OR the </a:t>
            </a:r>
            <a:r>
              <a:rPr lang="en-US" b="0" i="0" dirty="0" err="1">
                <a:solidFill>
                  <a:srgbClr val="202122"/>
                </a:solidFill>
                <a:effectLst/>
                <a:latin typeface="Arial" panose="020B0604020202020204" pitchFamily="34" charset="0"/>
              </a:rPr>
              <a:t>minterms</a:t>
            </a:r>
            <a:r>
              <a:rPr lang="en-US" b="0" i="0" dirty="0">
                <a:solidFill>
                  <a:srgbClr val="202122"/>
                </a:solidFill>
                <a:effectLst/>
                <a:latin typeface="Arial" panose="020B0604020202020204" pitchFamily="34" charset="0"/>
              </a:rPr>
              <a:t> for rows that are 1. In CNFs, we AND the maxterms for rows that are 0.</a:t>
            </a:r>
          </a:p>
        </p:txBody>
      </p:sp>
      <p:sp>
        <p:nvSpPr>
          <p:cNvPr id="4" name="Slide Number Placeholder 3">
            <a:extLst>
              <a:ext uri="{FF2B5EF4-FFF2-40B4-BE49-F238E27FC236}">
                <a16:creationId xmlns:a16="http://schemas.microsoft.com/office/drawing/2014/main" id="{B01886AF-733E-BA90-79EB-00401EA79ABF}"/>
              </a:ext>
            </a:extLst>
          </p:cNvPr>
          <p:cNvSpPr>
            <a:spLocks noGrp="1"/>
          </p:cNvSpPr>
          <p:nvPr>
            <p:ph type="sldNum" sz="quarter" idx="5"/>
          </p:nvPr>
        </p:nvSpPr>
        <p:spPr/>
        <p:txBody>
          <a:bodyPr/>
          <a:lstStyle/>
          <a:p>
            <a:fld id="{D1EC9309-185D-B241-857D-6AB647741F6D}" type="slidenum">
              <a:rPr lang="en-US" smtClean="0"/>
              <a:t>44</a:t>
            </a:fld>
            <a:endParaRPr lang="en-US"/>
          </a:p>
        </p:txBody>
      </p:sp>
    </p:spTree>
    <p:extLst>
      <p:ext uri="{BB962C8B-B14F-4D97-AF65-F5344CB8AC3E}">
        <p14:creationId xmlns:p14="http://schemas.microsoft.com/office/powerpoint/2010/main" val="30082184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CD2DF-7B93-C499-1B7E-0DCFA14E08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051A23-8ADB-4093-86BA-A2C1E8947F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07B34C-6314-6C68-D793-53BF832C8EBC}"/>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Your turn now. Can you calculate the CNF of the ODD function over three arguments? The ODD function returns 1 if an odd number of arguments is 1, and 0 otherwise. Start by calculating the maxterms and then combine them in the way we saw.</a:t>
            </a:r>
          </a:p>
        </p:txBody>
      </p:sp>
      <p:sp>
        <p:nvSpPr>
          <p:cNvPr id="4" name="Slide Number Placeholder 3">
            <a:extLst>
              <a:ext uri="{FF2B5EF4-FFF2-40B4-BE49-F238E27FC236}">
                <a16:creationId xmlns:a16="http://schemas.microsoft.com/office/drawing/2014/main" id="{A68C6ED8-EDF1-64AD-0459-3AA69897D548}"/>
              </a:ext>
            </a:extLst>
          </p:cNvPr>
          <p:cNvSpPr>
            <a:spLocks noGrp="1"/>
          </p:cNvSpPr>
          <p:nvPr>
            <p:ph type="sldNum" sz="quarter" idx="5"/>
          </p:nvPr>
        </p:nvSpPr>
        <p:spPr/>
        <p:txBody>
          <a:bodyPr/>
          <a:lstStyle/>
          <a:p>
            <a:fld id="{D1EC9309-185D-B241-857D-6AB647741F6D}" type="slidenum">
              <a:rPr lang="en-US" smtClean="0"/>
              <a:t>45</a:t>
            </a:fld>
            <a:endParaRPr lang="en-US"/>
          </a:p>
        </p:txBody>
      </p:sp>
    </p:spTree>
    <p:extLst>
      <p:ext uri="{BB962C8B-B14F-4D97-AF65-F5344CB8AC3E}">
        <p14:creationId xmlns:p14="http://schemas.microsoft.com/office/powerpoint/2010/main" val="13017557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5FCAB-F321-4A82-B26C-EA1859660F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D0325-F99D-C034-7F4B-9D12994819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2C4925-AAD1-D7D3-4215-95AD1ADB28A8}"/>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If you isolated the rows where the ODD function returns 0, and connected with ANDs those corresponding maxterms, then you successfully calculated the CNF of the ODD function over three arguments.</a:t>
            </a:r>
          </a:p>
        </p:txBody>
      </p:sp>
      <p:sp>
        <p:nvSpPr>
          <p:cNvPr id="4" name="Slide Number Placeholder 3">
            <a:extLst>
              <a:ext uri="{FF2B5EF4-FFF2-40B4-BE49-F238E27FC236}">
                <a16:creationId xmlns:a16="http://schemas.microsoft.com/office/drawing/2014/main" id="{EDEFA970-6447-3705-A45C-8F2A1D0A866A}"/>
              </a:ext>
            </a:extLst>
          </p:cNvPr>
          <p:cNvSpPr>
            <a:spLocks noGrp="1"/>
          </p:cNvSpPr>
          <p:nvPr>
            <p:ph type="sldNum" sz="quarter" idx="5"/>
          </p:nvPr>
        </p:nvSpPr>
        <p:spPr/>
        <p:txBody>
          <a:bodyPr/>
          <a:lstStyle/>
          <a:p>
            <a:fld id="{D1EC9309-185D-B241-857D-6AB647741F6D}" type="slidenum">
              <a:rPr lang="en-US" smtClean="0"/>
              <a:t>46</a:t>
            </a:fld>
            <a:endParaRPr lang="en-US"/>
          </a:p>
        </p:txBody>
      </p:sp>
    </p:spTree>
    <p:extLst>
      <p:ext uri="{BB962C8B-B14F-4D97-AF65-F5344CB8AC3E}">
        <p14:creationId xmlns:p14="http://schemas.microsoft.com/office/powerpoint/2010/main" val="30110973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1CE86-5812-F373-E63D-E9D7409F31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DAEF0A-24D6-037D-6789-3B57502FB0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99313E-5496-3E19-3147-65C892B7616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1A81268F-65E4-D897-9868-622B873364EE}"/>
              </a:ext>
            </a:extLst>
          </p:cNvPr>
          <p:cNvSpPr>
            <a:spLocks noGrp="1"/>
          </p:cNvSpPr>
          <p:nvPr>
            <p:ph type="sldNum" sz="quarter" idx="5"/>
          </p:nvPr>
        </p:nvSpPr>
        <p:spPr/>
        <p:txBody>
          <a:bodyPr/>
          <a:lstStyle/>
          <a:p>
            <a:fld id="{D1EC9309-185D-B241-857D-6AB647741F6D}" type="slidenum">
              <a:rPr lang="en-US" smtClean="0"/>
              <a:t>47</a:t>
            </a:fld>
            <a:endParaRPr lang="en-US"/>
          </a:p>
        </p:txBody>
      </p:sp>
    </p:spTree>
    <p:extLst>
      <p:ext uri="{BB962C8B-B14F-4D97-AF65-F5344CB8AC3E}">
        <p14:creationId xmlns:p14="http://schemas.microsoft.com/office/powerpoint/2010/main" val="18518623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are all the things we saw today connected with what we started with? The idea that we would be working at the system level for the next few class meetings? Remember, we said that in your computer, there is the central processing unit or CPU.</a:t>
            </a:r>
          </a:p>
        </p:txBody>
      </p:sp>
      <p:sp>
        <p:nvSpPr>
          <p:cNvPr id="4" name="Slide Number Placeholder 3"/>
          <p:cNvSpPr>
            <a:spLocks noGrp="1"/>
          </p:cNvSpPr>
          <p:nvPr>
            <p:ph type="sldNum" sz="quarter" idx="5"/>
          </p:nvPr>
        </p:nvSpPr>
        <p:spPr/>
        <p:txBody>
          <a:bodyPr/>
          <a:lstStyle/>
          <a:p>
            <a:fld id="{D1EC9309-185D-B241-857D-6AB647741F6D}" type="slidenum">
              <a:rPr lang="en-US" smtClean="0"/>
              <a:t>48</a:t>
            </a:fld>
            <a:endParaRPr lang="en-US"/>
          </a:p>
        </p:txBody>
      </p:sp>
    </p:spTree>
    <p:extLst>
      <p:ext uri="{BB962C8B-B14F-4D97-AF65-F5344CB8AC3E}">
        <p14:creationId xmlns:p14="http://schemas.microsoft.com/office/powerpoint/2010/main" val="18986114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CPU is made out of gazillion gates (which consist of transistors). </a:t>
            </a:r>
          </a:p>
        </p:txBody>
      </p:sp>
      <p:sp>
        <p:nvSpPr>
          <p:cNvPr id="4" name="Slide Number Placeholder 3"/>
          <p:cNvSpPr>
            <a:spLocks noGrp="1"/>
          </p:cNvSpPr>
          <p:nvPr>
            <p:ph type="sldNum" sz="quarter" idx="5"/>
          </p:nvPr>
        </p:nvSpPr>
        <p:spPr/>
        <p:txBody>
          <a:bodyPr/>
          <a:lstStyle/>
          <a:p>
            <a:fld id="{D1EC9309-185D-B241-857D-6AB647741F6D}" type="slidenum">
              <a:rPr lang="en-US" smtClean="0"/>
              <a:t>49</a:t>
            </a:fld>
            <a:endParaRPr lang="en-US"/>
          </a:p>
        </p:txBody>
      </p:sp>
    </p:spTree>
    <p:extLst>
      <p:ext uri="{BB962C8B-B14F-4D97-AF65-F5344CB8AC3E}">
        <p14:creationId xmlns:p14="http://schemas.microsoft.com/office/powerpoint/2010/main" val="11130123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Gates receive input in the form of electricity through wires and then pass (or not) that as output. In fact, all the logical connectives we saw today, can be translated to gates. For example, there is a NOT gate called an inverter, where it reads the signal of one input. If the voltage is LOW (0), then the output is the opposite, HIGH (1). If voltage is HIGH (1), then the output is LOW (0). All the other logical operators we saw were binary which means that their equivalent gates receive two input wires and give as an output a single wire</a:t>
            </a:r>
          </a:p>
        </p:txBody>
      </p:sp>
      <p:sp>
        <p:nvSpPr>
          <p:cNvPr id="4" name="Slide Number Placeholder 3"/>
          <p:cNvSpPr>
            <a:spLocks noGrp="1"/>
          </p:cNvSpPr>
          <p:nvPr>
            <p:ph type="sldNum" sz="quarter" idx="5"/>
          </p:nvPr>
        </p:nvSpPr>
        <p:spPr/>
        <p:txBody>
          <a:bodyPr/>
          <a:lstStyle/>
          <a:p>
            <a:fld id="{D1EC9309-185D-B241-857D-6AB647741F6D}" type="slidenum">
              <a:rPr lang="en-US" smtClean="0"/>
              <a:t>50</a:t>
            </a:fld>
            <a:endParaRPr lang="en-US"/>
          </a:p>
        </p:txBody>
      </p:sp>
    </p:spTree>
    <p:extLst>
      <p:ext uri="{BB962C8B-B14F-4D97-AF65-F5344CB8AC3E}">
        <p14:creationId xmlns:p14="http://schemas.microsoft.com/office/powerpoint/2010/main" val="27464119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means there is a direct translation from Boolean Algebra to logical gates and a Boolean expression like this can be modeled as a circuit! </a:t>
            </a:r>
          </a:p>
        </p:txBody>
      </p:sp>
      <p:sp>
        <p:nvSpPr>
          <p:cNvPr id="4" name="Slide Number Placeholder 3"/>
          <p:cNvSpPr>
            <a:spLocks noGrp="1"/>
          </p:cNvSpPr>
          <p:nvPr>
            <p:ph type="sldNum" sz="quarter" idx="5"/>
          </p:nvPr>
        </p:nvSpPr>
        <p:spPr/>
        <p:txBody>
          <a:bodyPr/>
          <a:lstStyle/>
          <a:p>
            <a:fld id="{D1EC9309-185D-B241-857D-6AB647741F6D}" type="slidenum">
              <a:rPr lang="en-US" smtClean="0"/>
              <a:t>51</a:t>
            </a:fld>
            <a:endParaRPr lang="en-US"/>
          </a:p>
        </p:txBody>
      </p:sp>
    </p:spTree>
    <p:extLst>
      <p:ext uri="{BB962C8B-B14F-4D97-AF65-F5344CB8AC3E}">
        <p14:creationId xmlns:p14="http://schemas.microsoft.com/office/powerpoint/2010/main" val="1970904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B46F4-7BD2-7331-E92E-7BE97478C0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170787-AFE7-E358-7E70-1064F9CD9B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52B6CA-B21C-6441-C1C9-EAE3133BE171}"/>
              </a:ext>
            </a:extLst>
          </p:cNvPr>
          <p:cNvSpPr>
            <a:spLocks noGrp="1"/>
          </p:cNvSpPr>
          <p:nvPr>
            <p:ph type="body" idx="1"/>
          </p:nvPr>
        </p:nvSpPr>
        <p:spPr/>
        <p:txBody>
          <a:bodyPr/>
          <a:lstStyle/>
          <a:p>
            <a:r>
              <a:rPr lang="en-US" sz="1200" dirty="0"/>
              <a:t>The person that translated Boolean logic into a physical format is Claude Shannon (1916-2001) in his famous Master's Thesis, "A Symbolic Analysis of Relay and Switching Circuits". This work became the foundation of circuit design and made it possible to design the computers we know today (we will see examples of such circuits in a few weeks). Shannon also introduced many of the core ideas of abstraction, encoding, and compression we use today and he is considered the father of information theory.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D94D45E7-AB2F-EF7A-5180-A1CA104E737B}"/>
              </a:ext>
            </a:extLst>
          </p:cNvPr>
          <p:cNvSpPr>
            <a:spLocks noGrp="1"/>
          </p:cNvSpPr>
          <p:nvPr>
            <p:ph type="sldNum" sz="quarter" idx="5"/>
          </p:nvPr>
        </p:nvSpPr>
        <p:spPr/>
        <p:txBody>
          <a:bodyPr/>
          <a:lstStyle/>
          <a:p>
            <a:fld id="{D1EC9309-185D-B241-857D-6AB647741F6D}" type="slidenum">
              <a:rPr lang="en-US" smtClean="0"/>
              <a:t>52</a:t>
            </a:fld>
            <a:endParaRPr lang="en-US"/>
          </a:p>
        </p:txBody>
      </p:sp>
    </p:spTree>
    <p:extLst>
      <p:ext uri="{BB962C8B-B14F-4D97-AF65-F5344CB8AC3E}">
        <p14:creationId xmlns:p14="http://schemas.microsoft.com/office/powerpoint/2010/main" val="31892820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E0D38-1B1F-6A7E-4E90-6D3E125DB1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D77387-054B-B691-D9F0-B98A285F3D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A27817-CADA-8166-07F0-E7DCA9D02B9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1E5B645A-9A0B-7F42-A939-0784478E4837}"/>
              </a:ext>
            </a:extLst>
          </p:cNvPr>
          <p:cNvSpPr>
            <a:spLocks noGrp="1"/>
          </p:cNvSpPr>
          <p:nvPr>
            <p:ph type="sldNum" sz="quarter" idx="5"/>
          </p:nvPr>
        </p:nvSpPr>
        <p:spPr/>
        <p:txBody>
          <a:bodyPr/>
          <a:lstStyle/>
          <a:p>
            <a:fld id="{D1EC9309-185D-B241-857D-6AB647741F6D}" type="slidenum">
              <a:rPr lang="en-US" smtClean="0"/>
              <a:t>53</a:t>
            </a:fld>
            <a:endParaRPr lang="en-US"/>
          </a:p>
        </p:txBody>
      </p:sp>
    </p:spTree>
    <p:extLst>
      <p:ext uri="{BB962C8B-B14F-4D97-AF65-F5344CB8AC3E}">
        <p14:creationId xmlns:p14="http://schemas.microsoft.com/office/powerpoint/2010/main" val="20255040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63A1B-0C3B-1376-F4B2-EC7F73DFDC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D96680-3524-61B5-DE3B-6C23286322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926290-1934-D5A3-A1AE-EBED0D31F894}"/>
              </a:ext>
            </a:extLst>
          </p:cNvPr>
          <p:cNvSpPr>
            <a:spLocks noGrp="1"/>
          </p:cNvSpPr>
          <p:nvPr>
            <p:ph type="body" idx="1"/>
          </p:nvPr>
        </p:nvSpPr>
        <p:spPr/>
        <p:txBody>
          <a:bodyPr/>
          <a:lstStyle/>
          <a:p>
            <a:r>
              <a:rPr lang="en-US" dirty="0"/>
              <a:t>Here are two practice problems for you to work at home. Give them an honest try before turning to the answers</a:t>
            </a:r>
          </a:p>
        </p:txBody>
      </p:sp>
      <p:sp>
        <p:nvSpPr>
          <p:cNvPr id="4" name="Slide Number Placeholder 3">
            <a:extLst>
              <a:ext uri="{FF2B5EF4-FFF2-40B4-BE49-F238E27FC236}">
                <a16:creationId xmlns:a16="http://schemas.microsoft.com/office/drawing/2014/main" id="{77CECCB8-2D8A-9BF7-FA6E-7FA9DAABC23C}"/>
              </a:ext>
            </a:extLst>
          </p:cNvPr>
          <p:cNvSpPr>
            <a:spLocks noGrp="1"/>
          </p:cNvSpPr>
          <p:nvPr>
            <p:ph type="sldNum" sz="quarter" idx="5"/>
          </p:nvPr>
        </p:nvSpPr>
        <p:spPr/>
        <p:txBody>
          <a:bodyPr/>
          <a:lstStyle/>
          <a:p>
            <a:fld id="{D1EC9309-185D-B241-857D-6AB647741F6D}" type="slidenum">
              <a:rPr lang="en-US" smtClean="0"/>
              <a:t>54</a:t>
            </a:fld>
            <a:endParaRPr lang="en-US"/>
          </a:p>
        </p:txBody>
      </p:sp>
    </p:spTree>
    <p:extLst>
      <p:ext uri="{BB962C8B-B14F-4D97-AF65-F5344CB8AC3E}">
        <p14:creationId xmlns:p14="http://schemas.microsoft.com/office/powerpoint/2010/main" val="38342692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1AF2D-FC86-4B62-15A7-FEC477ACDF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3FB912-4494-E40D-6BC3-F7280B5BEC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9259A5-8F8D-562D-6DC6-E95BB7EEC6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0F91FA-3F0B-12AB-4AE0-AD2851E966C0}"/>
              </a:ext>
            </a:extLst>
          </p:cNvPr>
          <p:cNvSpPr>
            <a:spLocks noGrp="1"/>
          </p:cNvSpPr>
          <p:nvPr>
            <p:ph type="sldNum" sz="quarter" idx="5"/>
          </p:nvPr>
        </p:nvSpPr>
        <p:spPr/>
        <p:txBody>
          <a:bodyPr/>
          <a:lstStyle/>
          <a:p>
            <a:fld id="{D1EC9309-185D-B241-857D-6AB647741F6D}" type="slidenum">
              <a:rPr lang="en-US" smtClean="0"/>
              <a:t>55</a:t>
            </a:fld>
            <a:endParaRPr lang="en-US"/>
          </a:p>
        </p:txBody>
      </p:sp>
    </p:spTree>
    <p:extLst>
      <p:ext uri="{BB962C8B-B14F-4D97-AF65-F5344CB8AC3E}">
        <p14:creationId xmlns:p14="http://schemas.microsoft.com/office/powerpoint/2010/main" val="1264107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4844443D-EB41-0E4B-9199-7070F6E90ED2}" type="datetime1">
              <a:rPr lang="en-US" smtClean="0"/>
              <a:t>9/17/26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83930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77F5C59-1998-9841-AEAE-EAACED0CEF34}" type="datetime1">
              <a:rPr lang="en-US" smtClean="0"/>
              <a:t>9/17/26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81870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FA9BFD55-DE59-EA44-B02F-6DE9BFFB3E31}" type="datetime1">
              <a:rPr lang="en-US" smtClean="0"/>
              <a:t>9/17/26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1482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4741594-637E-8D48-9FDF-668DFC83BD98}" type="datetime1">
              <a:rPr lang="en-US" smtClean="0"/>
              <a:t>9/17/26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152669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770B3330-7ECC-7045-AE22-C708889960F4}" type="datetime1">
              <a:rPr lang="en-US" smtClean="0"/>
              <a:t>9/17/26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08247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62010638-B5CB-F74F-93C4-B73DD9CD1A25}" type="datetime1">
              <a:rPr lang="en-US" smtClean="0"/>
              <a:t>9/17/26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04063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19A173C5-0D32-4446-97DB-44F61BE88692}" type="datetime1">
              <a:rPr lang="en-US" smtClean="0"/>
              <a:t>9/17/26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88379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47CA7D7E-3769-3D4C-A8F3-5C7A88FE5F2C}" type="datetime1">
              <a:rPr lang="en-US" smtClean="0"/>
              <a:t>9/17/26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51372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D77748DF-A835-9F46-A06F-C97E0D4C5357}" type="datetime1">
              <a:rPr lang="en-US" smtClean="0"/>
              <a:t>9/17/26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15846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B31EFA83-F244-5343-BB18-993A36B4F493}" type="datetime1">
              <a:rPr lang="en-US" smtClean="0"/>
              <a:t>9/17/26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721739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D9932B89-1C08-124C-A818-4A226C9F6271}" type="datetime1">
              <a:rPr lang="en-US" smtClean="0"/>
              <a:t>9/17/26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42506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ED21E448-AF3A-0844-8572-89C25B065DCC}" type="datetime1">
              <a:rPr lang="en-US" smtClean="0"/>
              <a:t>9/17/26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843159155"/>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10.png"/></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90.png"/></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300.png"/></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0.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49.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4.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19.png"/><Relationship Id="rId4" Type="http://schemas.openxmlformats.org/officeDocument/2006/relationships/image" Target="../media/image18.png"/></Relationships>
</file>

<file path=ppt/slides/_rels/slide50.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4.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19.png"/><Relationship Id="rId4" Type="http://schemas.openxmlformats.org/officeDocument/2006/relationships/image" Target="../media/image18.png"/></Relationships>
</file>

<file path=ppt/slides/_rels/slide5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45.png"/><Relationship Id="rId7" Type="http://schemas.openxmlformats.org/officeDocument/2006/relationships/image" Target="../media/image19.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5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448DB1-4196-18A6-15DA-C72635C1B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0" name="Rectangle 19">
            <a:extLst>
              <a:ext uri="{FF2B5EF4-FFF2-40B4-BE49-F238E27FC236}">
                <a16:creationId xmlns:a16="http://schemas.microsoft.com/office/drawing/2014/main" id="{4C9BE195-C8FE-8C88-CE12-BD45674DC10F}"/>
              </a:ext>
            </a:extLst>
          </p:cNvPr>
          <p:cNvSpPr/>
          <p:nvPr/>
        </p:nvSpPr>
        <p:spPr>
          <a:xfrm>
            <a:off x="0" y="0"/>
            <a:ext cx="12192000" cy="6858000"/>
          </a:xfrm>
          <a:prstGeom prst="rect">
            <a:avLst/>
          </a:prstGeom>
          <a:solidFill>
            <a:srgbClr val="0089E5">
              <a:alpha val="81961"/>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7D064F0-6D2A-219C-C000-14ABD99ECE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88306" y="0"/>
            <a:ext cx="4903694" cy="6858001"/>
          </a:xfrm>
          <a:prstGeom prst="rect">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7D07FA-19A2-9519-3A07-2572285E7C63}"/>
              </a:ext>
            </a:extLst>
          </p:cNvPr>
          <p:cNvSpPr>
            <a:spLocks noGrp="1"/>
          </p:cNvSpPr>
          <p:nvPr>
            <p:ph type="ctrTitle"/>
          </p:nvPr>
        </p:nvSpPr>
        <p:spPr>
          <a:xfrm>
            <a:off x="7620001" y="822960"/>
            <a:ext cx="4286054" cy="3474720"/>
          </a:xfrm>
        </p:spPr>
        <p:txBody>
          <a:bodyPr anchor="b">
            <a:normAutofit/>
          </a:bodyPr>
          <a:lstStyle/>
          <a:p>
            <a:pPr algn="l"/>
            <a:r>
              <a:rPr lang="en-US" sz="5200" dirty="0">
                <a:solidFill>
                  <a:schemeClr val="bg1"/>
                </a:solidFill>
              </a:rPr>
              <a:t>Boolean Algebra</a:t>
            </a:r>
          </a:p>
        </p:txBody>
      </p:sp>
      <p:sp>
        <p:nvSpPr>
          <p:cNvPr id="3" name="Subtitle 2">
            <a:extLst>
              <a:ext uri="{FF2B5EF4-FFF2-40B4-BE49-F238E27FC236}">
                <a16:creationId xmlns:a16="http://schemas.microsoft.com/office/drawing/2014/main" id="{4DC3AA49-8991-E970-8924-4D274A1997A3}"/>
              </a:ext>
            </a:extLst>
          </p:cNvPr>
          <p:cNvSpPr>
            <a:spLocks noGrp="1"/>
          </p:cNvSpPr>
          <p:nvPr>
            <p:ph type="subTitle" idx="1"/>
          </p:nvPr>
        </p:nvSpPr>
        <p:spPr>
          <a:xfrm>
            <a:off x="7620001" y="4419600"/>
            <a:ext cx="3931920" cy="1386840"/>
          </a:xfrm>
        </p:spPr>
        <p:txBody>
          <a:bodyPr anchor="t">
            <a:normAutofit/>
          </a:bodyPr>
          <a:lstStyle/>
          <a:p>
            <a:pPr algn="l"/>
            <a:r>
              <a:rPr lang="en-US" sz="2200" dirty="0">
                <a:solidFill>
                  <a:schemeClr val="bg1"/>
                </a:solidFill>
              </a:rPr>
              <a:t>CS51 – Fall 2026</a:t>
            </a:r>
          </a:p>
        </p:txBody>
      </p:sp>
      <p:grpSp>
        <p:nvGrpSpPr>
          <p:cNvPr id="21" name="Group 20">
            <a:extLst>
              <a:ext uri="{FF2B5EF4-FFF2-40B4-BE49-F238E27FC236}">
                <a16:creationId xmlns:a16="http://schemas.microsoft.com/office/drawing/2014/main" id="{CC83E4AD-C417-FC12-FFFB-F760147FB456}"/>
              </a:ext>
            </a:extLst>
          </p:cNvPr>
          <p:cNvGrpSpPr/>
          <p:nvPr/>
        </p:nvGrpSpPr>
        <p:grpSpPr>
          <a:xfrm>
            <a:off x="863907" y="2225735"/>
            <a:ext cx="5532355" cy="4143890"/>
            <a:chOff x="1890619" y="2177662"/>
            <a:chExt cx="5532355" cy="4143890"/>
          </a:xfrm>
        </p:grpSpPr>
        <p:pic>
          <p:nvPicPr>
            <p:cNvPr id="5" name="Picture 4">
              <a:extLst>
                <a:ext uri="{FF2B5EF4-FFF2-40B4-BE49-F238E27FC236}">
                  <a16:creationId xmlns:a16="http://schemas.microsoft.com/office/drawing/2014/main" id="{ECBB6A44-A84B-D320-1595-78B35FEE6BE2}"/>
                </a:ext>
              </a:extLst>
            </p:cNvPr>
            <p:cNvPicPr>
              <a:picLocks noChangeAspect="1"/>
            </p:cNvPicPr>
            <p:nvPr/>
          </p:nvPicPr>
          <p:blipFill>
            <a:blip r:embed="rId3"/>
            <a:stretch>
              <a:fillRect/>
            </a:stretch>
          </p:blipFill>
          <p:spPr>
            <a:xfrm>
              <a:off x="2319932" y="2177662"/>
              <a:ext cx="1905000" cy="1905000"/>
            </a:xfrm>
            <a:prstGeom prst="rect">
              <a:avLst/>
            </a:prstGeom>
          </p:spPr>
        </p:pic>
        <p:pic>
          <p:nvPicPr>
            <p:cNvPr id="7" name="Picture 6">
              <a:extLst>
                <a:ext uri="{FF2B5EF4-FFF2-40B4-BE49-F238E27FC236}">
                  <a16:creationId xmlns:a16="http://schemas.microsoft.com/office/drawing/2014/main" id="{173964CE-76D2-B08A-5BB9-FC59B2A72257}"/>
                </a:ext>
              </a:extLst>
            </p:cNvPr>
            <p:cNvPicPr>
              <a:picLocks noChangeAspect="1"/>
            </p:cNvPicPr>
            <p:nvPr/>
          </p:nvPicPr>
          <p:blipFill>
            <a:blip r:embed="rId4"/>
            <a:stretch>
              <a:fillRect/>
            </a:stretch>
          </p:blipFill>
          <p:spPr>
            <a:xfrm>
              <a:off x="4787317" y="2180710"/>
              <a:ext cx="2617365" cy="1901952"/>
            </a:xfrm>
            <a:prstGeom prst="rect">
              <a:avLst/>
            </a:prstGeom>
          </p:spPr>
        </p:pic>
        <p:pic>
          <p:nvPicPr>
            <p:cNvPr id="8" name="Picture 7">
              <a:extLst>
                <a:ext uri="{FF2B5EF4-FFF2-40B4-BE49-F238E27FC236}">
                  <a16:creationId xmlns:a16="http://schemas.microsoft.com/office/drawing/2014/main" id="{26DE219E-D9E1-C4A2-529E-1A7D788ADA61}"/>
                </a:ext>
              </a:extLst>
            </p:cNvPr>
            <p:cNvPicPr>
              <a:picLocks noChangeAspect="1"/>
            </p:cNvPicPr>
            <p:nvPr/>
          </p:nvPicPr>
          <p:blipFill>
            <a:blip r:embed="rId5"/>
            <a:stretch>
              <a:fillRect/>
            </a:stretch>
          </p:blipFill>
          <p:spPr>
            <a:xfrm>
              <a:off x="1890619" y="4419600"/>
              <a:ext cx="2578918" cy="1901952"/>
            </a:xfrm>
            <a:prstGeom prst="rect">
              <a:avLst/>
            </a:prstGeom>
          </p:spPr>
        </p:pic>
        <p:pic>
          <p:nvPicPr>
            <p:cNvPr id="10" name="Picture 9">
              <a:extLst>
                <a:ext uri="{FF2B5EF4-FFF2-40B4-BE49-F238E27FC236}">
                  <a16:creationId xmlns:a16="http://schemas.microsoft.com/office/drawing/2014/main" id="{B64BC836-6C83-31BD-89CE-7FC949C2DF9C}"/>
                </a:ext>
              </a:extLst>
            </p:cNvPr>
            <p:cNvPicPr>
              <a:picLocks noChangeAspect="1"/>
            </p:cNvPicPr>
            <p:nvPr/>
          </p:nvPicPr>
          <p:blipFill>
            <a:blip r:embed="rId6"/>
            <a:stretch>
              <a:fillRect/>
            </a:stretch>
          </p:blipFill>
          <p:spPr>
            <a:xfrm>
              <a:off x="4805609" y="4397327"/>
              <a:ext cx="2617365" cy="1901952"/>
            </a:xfrm>
            <a:prstGeom prst="rect">
              <a:avLst/>
            </a:prstGeom>
          </p:spPr>
        </p:pic>
      </p:grpSp>
      <p:sp>
        <p:nvSpPr>
          <p:cNvPr id="12" name="TextBox 11">
            <a:extLst>
              <a:ext uri="{FF2B5EF4-FFF2-40B4-BE49-F238E27FC236}">
                <a16:creationId xmlns:a16="http://schemas.microsoft.com/office/drawing/2014/main" id="{97683AEE-3AA7-1AC4-3203-936A945D0694}"/>
              </a:ext>
            </a:extLst>
          </p:cNvPr>
          <p:cNvSpPr txBox="1"/>
          <p:nvPr/>
        </p:nvSpPr>
        <p:spPr>
          <a:xfrm>
            <a:off x="1888067" y="2993569"/>
            <a:ext cx="715305" cy="369332"/>
          </a:xfrm>
          <a:prstGeom prst="rect">
            <a:avLst/>
          </a:prstGeom>
          <a:noFill/>
        </p:spPr>
        <p:txBody>
          <a:bodyPr wrap="square" rtlCol="0">
            <a:spAutoFit/>
          </a:bodyPr>
          <a:lstStyle/>
          <a:p>
            <a:r>
              <a:rPr lang="en-US" dirty="0"/>
              <a:t>NOT</a:t>
            </a:r>
          </a:p>
        </p:txBody>
      </p:sp>
      <p:sp>
        <p:nvSpPr>
          <p:cNvPr id="13" name="TextBox 12">
            <a:extLst>
              <a:ext uri="{FF2B5EF4-FFF2-40B4-BE49-F238E27FC236}">
                <a16:creationId xmlns:a16="http://schemas.microsoft.com/office/drawing/2014/main" id="{B343363E-2C13-6320-76F5-666F1836ED14}"/>
              </a:ext>
            </a:extLst>
          </p:cNvPr>
          <p:cNvSpPr txBox="1"/>
          <p:nvPr/>
        </p:nvSpPr>
        <p:spPr>
          <a:xfrm>
            <a:off x="4727413" y="2993569"/>
            <a:ext cx="715305" cy="369332"/>
          </a:xfrm>
          <a:prstGeom prst="rect">
            <a:avLst/>
          </a:prstGeom>
          <a:noFill/>
        </p:spPr>
        <p:txBody>
          <a:bodyPr wrap="square" rtlCol="0">
            <a:spAutoFit/>
          </a:bodyPr>
          <a:lstStyle/>
          <a:p>
            <a:r>
              <a:rPr lang="en-US" dirty="0">
                <a:solidFill>
                  <a:schemeClr val="bg2"/>
                </a:solidFill>
              </a:rPr>
              <a:t>AND</a:t>
            </a:r>
          </a:p>
        </p:txBody>
      </p:sp>
      <p:sp>
        <p:nvSpPr>
          <p:cNvPr id="15" name="TextBox 14">
            <a:extLst>
              <a:ext uri="{FF2B5EF4-FFF2-40B4-BE49-F238E27FC236}">
                <a16:creationId xmlns:a16="http://schemas.microsoft.com/office/drawing/2014/main" id="{B89C2930-DCAB-B5B0-6A6C-F3ADC8265A1A}"/>
              </a:ext>
            </a:extLst>
          </p:cNvPr>
          <p:cNvSpPr txBox="1"/>
          <p:nvPr/>
        </p:nvSpPr>
        <p:spPr>
          <a:xfrm>
            <a:off x="4778393" y="5209122"/>
            <a:ext cx="715305" cy="369332"/>
          </a:xfrm>
          <a:prstGeom prst="rect">
            <a:avLst/>
          </a:prstGeom>
          <a:noFill/>
        </p:spPr>
        <p:txBody>
          <a:bodyPr wrap="square" rtlCol="0">
            <a:spAutoFit/>
          </a:bodyPr>
          <a:lstStyle/>
          <a:p>
            <a:r>
              <a:rPr lang="en-US" dirty="0"/>
              <a:t>XOR</a:t>
            </a:r>
          </a:p>
        </p:txBody>
      </p:sp>
      <p:sp>
        <p:nvSpPr>
          <p:cNvPr id="14" name="TextBox 13">
            <a:extLst>
              <a:ext uri="{FF2B5EF4-FFF2-40B4-BE49-F238E27FC236}">
                <a16:creationId xmlns:a16="http://schemas.microsoft.com/office/drawing/2014/main" id="{25A667AD-A014-F049-1565-6B510A66C5CC}"/>
              </a:ext>
            </a:extLst>
          </p:cNvPr>
          <p:cNvSpPr txBox="1"/>
          <p:nvPr/>
        </p:nvSpPr>
        <p:spPr>
          <a:xfrm>
            <a:off x="1888066" y="5233983"/>
            <a:ext cx="715305" cy="369332"/>
          </a:xfrm>
          <a:prstGeom prst="rect">
            <a:avLst/>
          </a:prstGeom>
          <a:noFill/>
        </p:spPr>
        <p:txBody>
          <a:bodyPr wrap="square" rtlCol="0">
            <a:spAutoFit/>
          </a:bodyPr>
          <a:lstStyle/>
          <a:p>
            <a:r>
              <a:rPr lang="en-US" dirty="0">
                <a:solidFill>
                  <a:schemeClr val="bg2"/>
                </a:solidFill>
              </a:rPr>
              <a:t>OR</a:t>
            </a:r>
          </a:p>
        </p:txBody>
      </p:sp>
      <p:sp>
        <p:nvSpPr>
          <p:cNvPr id="4" name="Rectangle 3">
            <a:extLst>
              <a:ext uri="{FF2B5EF4-FFF2-40B4-BE49-F238E27FC236}">
                <a16:creationId xmlns:a16="http://schemas.microsoft.com/office/drawing/2014/main" id="{6C53D3CF-9C10-BC1A-91DF-EE7DD1B7B2BE}"/>
              </a:ext>
            </a:extLst>
          </p:cNvPr>
          <p:cNvSpPr/>
          <p:nvPr/>
        </p:nvSpPr>
        <p:spPr>
          <a:xfrm>
            <a:off x="9101138" y="357188"/>
            <a:ext cx="3090862" cy="465772"/>
          </a:xfrm>
          <a:prstGeom prst="rect">
            <a:avLst/>
          </a:prstGeom>
          <a:solidFill>
            <a:srgbClr val="FE95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Computer Systems</a:t>
            </a:r>
          </a:p>
        </p:txBody>
      </p:sp>
    </p:spTree>
    <p:extLst>
      <p:ext uri="{BB962C8B-B14F-4D97-AF65-F5344CB8AC3E}">
        <p14:creationId xmlns:p14="http://schemas.microsoft.com/office/powerpoint/2010/main" val="2765529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6E2A8-95A2-95A3-8AC3-2B9F685654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7DD91D-0E02-3B45-FD6C-E3E33C473F1F}"/>
              </a:ext>
            </a:extLst>
          </p:cNvPr>
          <p:cNvSpPr>
            <a:spLocks noGrp="1"/>
          </p:cNvSpPr>
          <p:nvPr>
            <p:ph type="title"/>
          </p:nvPr>
        </p:nvSpPr>
        <p:spPr/>
        <p:txBody>
          <a:bodyPr/>
          <a:lstStyle/>
          <a:p>
            <a:r>
              <a:rPr lang="en-US" dirty="0"/>
              <a:t>A simplified view of a computer</a:t>
            </a:r>
          </a:p>
        </p:txBody>
      </p:sp>
      <p:sp>
        <p:nvSpPr>
          <p:cNvPr id="30" name="Slide Number Placeholder 29">
            <a:extLst>
              <a:ext uri="{FF2B5EF4-FFF2-40B4-BE49-F238E27FC236}">
                <a16:creationId xmlns:a16="http://schemas.microsoft.com/office/drawing/2014/main" id="{8720D5EC-03A1-74C7-7FC0-6CA86168DA03}"/>
              </a:ext>
            </a:extLst>
          </p:cNvPr>
          <p:cNvSpPr>
            <a:spLocks noGrp="1"/>
          </p:cNvSpPr>
          <p:nvPr>
            <p:ph type="sldNum" sz="quarter" idx="12"/>
          </p:nvPr>
        </p:nvSpPr>
        <p:spPr/>
        <p:txBody>
          <a:bodyPr/>
          <a:lstStyle/>
          <a:p>
            <a:fld id="{CC057153-B650-4DEB-B370-79DDCFDCE934}" type="slidenum">
              <a:rPr lang="en-US" smtClean="0"/>
              <a:t>2</a:t>
            </a:fld>
            <a:endParaRPr lang="en-US"/>
          </a:p>
        </p:txBody>
      </p:sp>
      <p:sp>
        <p:nvSpPr>
          <p:cNvPr id="31" name="TextBox 30">
            <a:extLst>
              <a:ext uri="{FF2B5EF4-FFF2-40B4-BE49-F238E27FC236}">
                <a16:creationId xmlns:a16="http://schemas.microsoft.com/office/drawing/2014/main" id="{164F7566-F2EB-5A7A-3934-E707038661A8}"/>
              </a:ext>
            </a:extLst>
          </p:cNvPr>
          <p:cNvSpPr txBox="1"/>
          <p:nvPr/>
        </p:nvSpPr>
        <p:spPr>
          <a:xfrm>
            <a:off x="1997612" y="1097280"/>
            <a:ext cx="184731" cy="369332"/>
          </a:xfrm>
          <a:prstGeom prst="rect">
            <a:avLst/>
          </a:prstGeom>
          <a:noFill/>
        </p:spPr>
        <p:txBody>
          <a:bodyPr wrap="none" rtlCol="0">
            <a:spAutoFit/>
          </a:bodyPr>
          <a:lstStyle/>
          <a:p>
            <a:endParaRPr lang="en-US" dirty="0"/>
          </a:p>
        </p:txBody>
      </p:sp>
      <p:grpSp>
        <p:nvGrpSpPr>
          <p:cNvPr id="40" name="Group 39">
            <a:extLst>
              <a:ext uri="{FF2B5EF4-FFF2-40B4-BE49-F238E27FC236}">
                <a16:creationId xmlns:a16="http://schemas.microsoft.com/office/drawing/2014/main" id="{6C22A9BF-DD1A-D7F2-02E1-0DFD7BB15ADD}"/>
              </a:ext>
            </a:extLst>
          </p:cNvPr>
          <p:cNvGrpSpPr/>
          <p:nvPr/>
        </p:nvGrpSpPr>
        <p:grpSpPr>
          <a:xfrm>
            <a:off x="687114" y="2015252"/>
            <a:ext cx="10849492" cy="4107764"/>
            <a:chOff x="1039476" y="2602525"/>
            <a:chExt cx="10849492" cy="4107764"/>
          </a:xfrm>
        </p:grpSpPr>
        <p:sp>
          <p:nvSpPr>
            <p:cNvPr id="11" name="Rounded Rectangle 10">
              <a:extLst>
                <a:ext uri="{FF2B5EF4-FFF2-40B4-BE49-F238E27FC236}">
                  <a16:creationId xmlns:a16="http://schemas.microsoft.com/office/drawing/2014/main" id="{9CFB6DB7-3FE3-219D-693A-EEA4FCCEBE3C}"/>
                </a:ext>
              </a:extLst>
            </p:cNvPr>
            <p:cNvSpPr/>
            <p:nvPr/>
          </p:nvSpPr>
          <p:spPr>
            <a:xfrm>
              <a:off x="4093698" y="2602525"/>
              <a:ext cx="4515730" cy="4107764"/>
            </a:xfrm>
            <a:prstGeom prst="roundRect">
              <a:avLst/>
            </a:prstGeom>
            <a:solidFill>
              <a:srgbClr val="0089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4EA35EE1-6E87-3CD4-43F3-94664F1EC37D}"/>
                </a:ext>
              </a:extLst>
            </p:cNvPr>
            <p:cNvGrpSpPr/>
            <p:nvPr/>
          </p:nvGrpSpPr>
          <p:grpSpPr>
            <a:xfrm>
              <a:off x="1039476" y="3450144"/>
              <a:ext cx="10849492" cy="2880360"/>
              <a:chOff x="1039476" y="3450144"/>
              <a:chExt cx="10849492" cy="2880360"/>
            </a:xfrm>
          </p:grpSpPr>
          <p:sp>
            <p:nvSpPr>
              <p:cNvPr id="17" name="Rounded Rectangle 16">
                <a:extLst>
                  <a:ext uri="{FF2B5EF4-FFF2-40B4-BE49-F238E27FC236}">
                    <a16:creationId xmlns:a16="http://schemas.microsoft.com/office/drawing/2014/main" id="{378254D4-6888-27F2-B8E3-EF8AA28A8ED9}"/>
                  </a:ext>
                </a:extLst>
              </p:cNvPr>
              <p:cNvSpPr/>
              <p:nvPr/>
            </p:nvSpPr>
            <p:spPr>
              <a:xfrm>
                <a:off x="4356307" y="5199634"/>
                <a:ext cx="3938953" cy="75804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t>Memory (e.g., RAM)</a:t>
                </a:r>
              </a:p>
            </p:txBody>
          </p:sp>
          <p:sp>
            <p:nvSpPr>
              <p:cNvPr id="13" name="Rounded Rectangle 12">
                <a:extLst>
                  <a:ext uri="{FF2B5EF4-FFF2-40B4-BE49-F238E27FC236}">
                    <a16:creationId xmlns:a16="http://schemas.microsoft.com/office/drawing/2014/main" id="{F378DC76-1FAE-F1EB-4889-1168C1DEFB7D}"/>
                  </a:ext>
                </a:extLst>
              </p:cNvPr>
              <p:cNvSpPr/>
              <p:nvPr/>
            </p:nvSpPr>
            <p:spPr>
              <a:xfrm>
                <a:off x="4356308" y="3569855"/>
                <a:ext cx="3938952" cy="89283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2400" dirty="0"/>
                  <a:t>CPU</a:t>
                </a:r>
              </a:p>
            </p:txBody>
          </p:sp>
          <p:sp>
            <p:nvSpPr>
              <p:cNvPr id="19" name="Rounded Rectangle 18">
                <a:extLst>
                  <a:ext uri="{FF2B5EF4-FFF2-40B4-BE49-F238E27FC236}">
                    <a16:creationId xmlns:a16="http://schemas.microsoft.com/office/drawing/2014/main" id="{3822DCE0-A7FE-D478-F290-C40B13085392}"/>
                  </a:ext>
                </a:extLst>
              </p:cNvPr>
              <p:cNvSpPr/>
              <p:nvPr/>
            </p:nvSpPr>
            <p:spPr>
              <a:xfrm>
                <a:off x="1039476" y="3569855"/>
                <a:ext cx="2574388" cy="853203"/>
              </a:xfrm>
              <a:prstGeom prst="roundRect">
                <a:avLst/>
              </a:prstGeom>
              <a:solidFill>
                <a:srgbClr val="0089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Input (e.g., keyboard, mouse)</a:t>
                </a:r>
              </a:p>
            </p:txBody>
          </p:sp>
          <p:sp>
            <p:nvSpPr>
              <p:cNvPr id="20" name="Rounded Rectangle 19">
                <a:extLst>
                  <a:ext uri="{FF2B5EF4-FFF2-40B4-BE49-F238E27FC236}">
                    <a16:creationId xmlns:a16="http://schemas.microsoft.com/office/drawing/2014/main" id="{8B855805-468E-BD96-D9DC-7C076BA2CAD2}"/>
                  </a:ext>
                </a:extLst>
              </p:cNvPr>
              <p:cNvSpPr/>
              <p:nvPr/>
            </p:nvSpPr>
            <p:spPr>
              <a:xfrm>
                <a:off x="9314580" y="3450144"/>
                <a:ext cx="2574388" cy="1132258"/>
              </a:xfrm>
              <a:prstGeom prst="roundRect">
                <a:avLst/>
              </a:prstGeom>
              <a:solidFill>
                <a:srgbClr val="0089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Output (e.g., monitor, printer, speaker)</a:t>
                </a:r>
              </a:p>
            </p:txBody>
          </p:sp>
          <p:sp>
            <p:nvSpPr>
              <p:cNvPr id="21" name="Rounded Rectangle 20">
                <a:extLst>
                  <a:ext uri="{FF2B5EF4-FFF2-40B4-BE49-F238E27FC236}">
                    <a16:creationId xmlns:a16="http://schemas.microsoft.com/office/drawing/2014/main" id="{8ED66B4E-84DD-8062-1821-9A017D3E621B}"/>
                  </a:ext>
                </a:extLst>
              </p:cNvPr>
              <p:cNvSpPr/>
              <p:nvPr/>
            </p:nvSpPr>
            <p:spPr>
              <a:xfrm>
                <a:off x="9314580" y="5199634"/>
                <a:ext cx="2574388" cy="1130870"/>
              </a:xfrm>
              <a:prstGeom prst="roundRect">
                <a:avLst/>
              </a:prstGeom>
              <a:solidFill>
                <a:srgbClr val="0089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Secondary Memory (e.g., SSD, USB stick)</a:t>
                </a:r>
              </a:p>
            </p:txBody>
          </p:sp>
          <p:cxnSp>
            <p:nvCxnSpPr>
              <p:cNvPr id="23" name="Straight Arrow Connector 22">
                <a:extLst>
                  <a:ext uri="{FF2B5EF4-FFF2-40B4-BE49-F238E27FC236}">
                    <a16:creationId xmlns:a16="http://schemas.microsoft.com/office/drawing/2014/main" id="{DDAEEFC5-AC54-C531-BA34-A91F139C8175}"/>
                  </a:ext>
                </a:extLst>
              </p:cNvPr>
              <p:cNvCxnSpPr>
                <a:cxnSpLocks/>
              </p:cNvCxnSpPr>
              <p:nvPr/>
            </p:nvCxnSpPr>
            <p:spPr>
              <a:xfrm>
                <a:off x="8295260" y="5626235"/>
                <a:ext cx="1019320" cy="0"/>
              </a:xfrm>
              <a:prstGeom prst="straightConnector1">
                <a:avLst/>
              </a:prstGeom>
              <a:ln w="31750">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73449F9C-8239-4085-45DA-17A6929085BB}"/>
                  </a:ext>
                </a:extLst>
              </p:cNvPr>
              <p:cNvCxnSpPr>
                <a:cxnSpLocks/>
              </p:cNvCxnSpPr>
              <p:nvPr/>
            </p:nvCxnSpPr>
            <p:spPr>
              <a:xfrm>
                <a:off x="6348243" y="4462691"/>
                <a:ext cx="3320" cy="742371"/>
              </a:xfrm>
              <a:prstGeom prst="straightConnector1">
                <a:avLst/>
              </a:prstGeom>
              <a:ln w="31750">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42277505-B060-8A00-D68F-EC300CFCFFCB}"/>
                  </a:ext>
                </a:extLst>
              </p:cNvPr>
              <p:cNvCxnSpPr>
                <a:cxnSpLocks/>
                <a:stCxn id="19" idx="3"/>
              </p:cNvCxnSpPr>
              <p:nvPr/>
            </p:nvCxnSpPr>
            <p:spPr>
              <a:xfrm>
                <a:off x="3613864" y="3996457"/>
                <a:ext cx="767500" cy="0"/>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grpSp>
      </p:grpSp>
      <p:cxnSp>
        <p:nvCxnSpPr>
          <p:cNvPr id="9" name="Straight Arrow Connector 8">
            <a:extLst>
              <a:ext uri="{FF2B5EF4-FFF2-40B4-BE49-F238E27FC236}">
                <a16:creationId xmlns:a16="http://schemas.microsoft.com/office/drawing/2014/main" id="{1CBDF43D-54DB-0EB7-2389-27D46312075D}"/>
              </a:ext>
            </a:extLst>
          </p:cNvPr>
          <p:cNvCxnSpPr>
            <a:cxnSpLocks/>
            <a:stCxn id="13" idx="3"/>
            <a:endCxn id="20" idx="1"/>
          </p:cNvCxnSpPr>
          <p:nvPr/>
        </p:nvCxnSpPr>
        <p:spPr>
          <a:xfrm>
            <a:off x="7942898" y="3429000"/>
            <a:ext cx="1019320" cy="0"/>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pic>
        <p:nvPicPr>
          <p:cNvPr id="3" name="Picture 2" descr="What Is a CPU? | Extremetech">
            <a:extLst>
              <a:ext uri="{FF2B5EF4-FFF2-40B4-BE49-F238E27FC236}">
                <a16:creationId xmlns:a16="http://schemas.microsoft.com/office/drawing/2014/main" id="{2A599B48-D85D-0296-18F3-F2E8ACBB43D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951" t="15244" r="26195" b="5314"/>
          <a:stretch>
            <a:fillRect/>
          </a:stretch>
        </p:blipFill>
        <p:spPr bwMode="auto">
          <a:xfrm>
            <a:off x="6728086" y="3007976"/>
            <a:ext cx="1019320" cy="842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8195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88EA0-0C94-59A0-2618-F00E3B7D04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F55050-3ED4-FAAD-E1DF-375864E9DDE4}"/>
              </a:ext>
            </a:extLst>
          </p:cNvPr>
          <p:cNvSpPr>
            <a:spLocks noGrp="1"/>
          </p:cNvSpPr>
          <p:nvPr>
            <p:ph type="title"/>
          </p:nvPr>
        </p:nvSpPr>
        <p:spPr/>
        <p:txBody>
          <a:bodyPr/>
          <a:lstStyle/>
          <a:p>
            <a:r>
              <a:rPr lang="en-US" dirty="0"/>
              <a:t>Abstraction</a:t>
            </a:r>
          </a:p>
        </p:txBody>
      </p:sp>
      <p:sp>
        <p:nvSpPr>
          <p:cNvPr id="3" name="Content Placeholder 2">
            <a:extLst>
              <a:ext uri="{FF2B5EF4-FFF2-40B4-BE49-F238E27FC236}">
                <a16:creationId xmlns:a16="http://schemas.microsoft.com/office/drawing/2014/main" id="{4481B292-C1F3-7D1E-E4B0-F0625A8E138A}"/>
              </a:ext>
            </a:extLst>
          </p:cNvPr>
          <p:cNvSpPr>
            <a:spLocks noGrp="1"/>
          </p:cNvSpPr>
          <p:nvPr>
            <p:ph idx="1"/>
          </p:nvPr>
        </p:nvSpPr>
        <p:spPr/>
        <p:txBody>
          <a:bodyPr>
            <a:normAutofit/>
          </a:bodyPr>
          <a:lstStyle/>
          <a:p>
            <a:r>
              <a:rPr lang="en-US" dirty="0"/>
              <a:t>Critical technique for managing complexity. We will simplify and generalize information by hiding details when they are not important. This allows us to cultivate a higher level of understanding without being overwhelmed with insignificant details. </a:t>
            </a:r>
          </a:p>
        </p:txBody>
      </p:sp>
      <p:sp>
        <p:nvSpPr>
          <p:cNvPr id="30" name="Slide Number Placeholder 29">
            <a:extLst>
              <a:ext uri="{FF2B5EF4-FFF2-40B4-BE49-F238E27FC236}">
                <a16:creationId xmlns:a16="http://schemas.microsoft.com/office/drawing/2014/main" id="{A8071135-03E2-6E19-2E4E-77204A2B3777}"/>
              </a:ext>
            </a:extLst>
          </p:cNvPr>
          <p:cNvSpPr>
            <a:spLocks noGrp="1"/>
          </p:cNvSpPr>
          <p:nvPr>
            <p:ph type="sldNum" sz="quarter" idx="12"/>
          </p:nvPr>
        </p:nvSpPr>
        <p:spPr/>
        <p:txBody>
          <a:bodyPr/>
          <a:lstStyle/>
          <a:p>
            <a:fld id="{CC057153-B650-4DEB-B370-79DDCFDCE934}" type="slidenum">
              <a:rPr lang="en-US" smtClean="0"/>
              <a:t>3</a:t>
            </a:fld>
            <a:endParaRPr lang="en-US"/>
          </a:p>
        </p:txBody>
      </p:sp>
      <p:sp>
        <p:nvSpPr>
          <p:cNvPr id="4" name="Rectangle 3">
            <a:extLst>
              <a:ext uri="{FF2B5EF4-FFF2-40B4-BE49-F238E27FC236}">
                <a16:creationId xmlns:a16="http://schemas.microsoft.com/office/drawing/2014/main" id="{CF340B90-0E1C-BB72-56F8-81C20033ED8E}"/>
              </a:ext>
            </a:extLst>
          </p:cNvPr>
          <p:cNvSpPr/>
          <p:nvPr/>
        </p:nvSpPr>
        <p:spPr>
          <a:xfrm>
            <a:off x="2986753" y="5855757"/>
            <a:ext cx="5186569" cy="4536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Physical components, e.g., transistors</a:t>
            </a:r>
          </a:p>
        </p:txBody>
      </p:sp>
      <p:sp>
        <p:nvSpPr>
          <p:cNvPr id="5" name="Rectangle 4">
            <a:extLst>
              <a:ext uri="{FF2B5EF4-FFF2-40B4-BE49-F238E27FC236}">
                <a16:creationId xmlns:a16="http://schemas.microsoft.com/office/drawing/2014/main" id="{8D35BA65-16A6-401B-6E6E-8BD9D49FE87F}"/>
              </a:ext>
            </a:extLst>
          </p:cNvPr>
          <p:cNvSpPr/>
          <p:nvPr/>
        </p:nvSpPr>
        <p:spPr>
          <a:xfrm>
            <a:off x="2986753" y="5409724"/>
            <a:ext cx="5186569" cy="453603"/>
          </a:xfrm>
          <a:prstGeom prst="rect">
            <a:avLst/>
          </a:prstGeom>
          <a:solidFill>
            <a:srgbClr val="0432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Integrated circuits</a:t>
            </a:r>
          </a:p>
        </p:txBody>
      </p:sp>
      <p:sp>
        <p:nvSpPr>
          <p:cNvPr id="6" name="Rectangle 5">
            <a:extLst>
              <a:ext uri="{FF2B5EF4-FFF2-40B4-BE49-F238E27FC236}">
                <a16:creationId xmlns:a16="http://schemas.microsoft.com/office/drawing/2014/main" id="{0F9C32BA-5B60-CB2F-6EED-59B97714AD10}"/>
              </a:ext>
            </a:extLst>
          </p:cNvPr>
          <p:cNvSpPr/>
          <p:nvPr/>
        </p:nvSpPr>
        <p:spPr>
          <a:xfrm>
            <a:off x="2986752" y="3160336"/>
            <a:ext cx="5186569" cy="453603"/>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Applications</a:t>
            </a:r>
          </a:p>
        </p:txBody>
      </p:sp>
      <p:sp>
        <p:nvSpPr>
          <p:cNvPr id="7" name="Rectangle 6">
            <a:extLst>
              <a:ext uri="{FF2B5EF4-FFF2-40B4-BE49-F238E27FC236}">
                <a16:creationId xmlns:a16="http://schemas.microsoft.com/office/drawing/2014/main" id="{429E03AF-D2AD-6430-C713-78FC137F6621}"/>
              </a:ext>
            </a:extLst>
          </p:cNvPr>
          <p:cNvSpPr/>
          <p:nvPr/>
        </p:nvSpPr>
        <p:spPr>
          <a:xfrm>
            <a:off x="2986752" y="3607641"/>
            <a:ext cx="5186569" cy="453603"/>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Algorithms and data structures </a:t>
            </a:r>
          </a:p>
        </p:txBody>
      </p:sp>
      <p:sp>
        <p:nvSpPr>
          <p:cNvPr id="8" name="Rectangle 7">
            <a:extLst>
              <a:ext uri="{FF2B5EF4-FFF2-40B4-BE49-F238E27FC236}">
                <a16:creationId xmlns:a16="http://schemas.microsoft.com/office/drawing/2014/main" id="{4075621E-09BC-E17F-BAB9-80E89E844FFC}"/>
              </a:ext>
            </a:extLst>
          </p:cNvPr>
          <p:cNvSpPr/>
          <p:nvPr/>
        </p:nvSpPr>
        <p:spPr>
          <a:xfrm>
            <a:off x="2986752" y="4054946"/>
            <a:ext cx="5186569" cy="453603"/>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Programming languages</a:t>
            </a:r>
          </a:p>
        </p:txBody>
      </p:sp>
      <p:sp>
        <p:nvSpPr>
          <p:cNvPr id="9" name="Rectangle 8">
            <a:extLst>
              <a:ext uri="{FF2B5EF4-FFF2-40B4-BE49-F238E27FC236}">
                <a16:creationId xmlns:a16="http://schemas.microsoft.com/office/drawing/2014/main" id="{4A651619-249C-01D0-A7C0-586924E972D3}"/>
              </a:ext>
            </a:extLst>
          </p:cNvPr>
          <p:cNvSpPr/>
          <p:nvPr/>
        </p:nvSpPr>
        <p:spPr>
          <a:xfrm>
            <a:off x="2986751" y="4522452"/>
            <a:ext cx="5186569" cy="453603"/>
          </a:xfrm>
          <a:prstGeom prst="rect">
            <a:avLst/>
          </a:prstGeom>
          <a:solidFill>
            <a:srgbClr val="8EFA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Operating system</a:t>
            </a:r>
          </a:p>
        </p:txBody>
      </p:sp>
      <p:sp>
        <p:nvSpPr>
          <p:cNvPr id="10" name="Rectangle 9">
            <a:extLst>
              <a:ext uri="{FF2B5EF4-FFF2-40B4-BE49-F238E27FC236}">
                <a16:creationId xmlns:a16="http://schemas.microsoft.com/office/drawing/2014/main" id="{B20BCB4B-ADFB-257B-82F6-DE2250DF2FA6}"/>
              </a:ext>
            </a:extLst>
          </p:cNvPr>
          <p:cNvSpPr/>
          <p:nvPr/>
        </p:nvSpPr>
        <p:spPr>
          <a:xfrm>
            <a:off x="2986750" y="4957915"/>
            <a:ext cx="5186569" cy="453603"/>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Architecture</a:t>
            </a:r>
          </a:p>
        </p:txBody>
      </p:sp>
      <p:grpSp>
        <p:nvGrpSpPr>
          <p:cNvPr id="14" name="Group 13">
            <a:extLst>
              <a:ext uri="{FF2B5EF4-FFF2-40B4-BE49-F238E27FC236}">
                <a16:creationId xmlns:a16="http://schemas.microsoft.com/office/drawing/2014/main" id="{69333D94-5578-E5A4-88F9-DB8CE4EC22FB}"/>
              </a:ext>
            </a:extLst>
          </p:cNvPr>
          <p:cNvGrpSpPr/>
          <p:nvPr/>
        </p:nvGrpSpPr>
        <p:grpSpPr>
          <a:xfrm>
            <a:off x="217719" y="3178810"/>
            <a:ext cx="2769028" cy="3140886"/>
            <a:chOff x="210284" y="3020682"/>
            <a:chExt cx="2769028" cy="3140886"/>
          </a:xfrm>
        </p:grpSpPr>
        <p:cxnSp>
          <p:nvCxnSpPr>
            <p:cNvPr id="15" name="Straight Arrow Connector 14">
              <a:extLst>
                <a:ext uri="{FF2B5EF4-FFF2-40B4-BE49-F238E27FC236}">
                  <a16:creationId xmlns:a16="http://schemas.microsoft.com/office/drawing/2014/main" id="{DA9AA20D-BB4F-B203-B9D9-94604236747B}"/>
                </a:ext>
              </a:extLst>
            </p:cNvPr>
            <p:cNvCxnSpPr>
              <a:cxnSpLocks/>
            </p:cNvCxnSpPr>
            <p:nvPr/>
          </p:nvCxnSpPr>
          <p:spPr>
            <a:xfrm flipV="1">
              <a:off x="2193235" y="3429000"/>
              <a:ext cx="0" cy="2186904"/>
            </a:xfrm>
            <a:prstGeom prst="straightConnector1">
              <a:avLst/>
            </a:prstGeom>
            <a:ln w="28575"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11" name="TextBox 10">
              <a:extLst>
                <a:ext uri="{FF2B5EF4-FFF2-40B4-BE49-F238E27FC236}">
                  <a16:creationId xmlns:a16="http://schemas.microsoft.com/office/drawing/2014/main" id="{8C2EC6DA-96A6-DD71-9754-E75E2429D23C}"/>
                </a:ext>
              </a:extLst>
            </p:cNvPr>
            <p:cNvSpPr txBox="1"/>
            <p:nvPr/>
          </p:nvSpPr>
          <p:spPr>
            <a:xfrm>
              <a:off x="210284" y="3020682"/>
              <a:ext cx="2769028" cy="369332"/>
            </a:xfrm>
            <a:prstGeom prst="rect">
              <a:avLst/>
            </a:prstGeom>
            <a:noFill/>
          </p:spPr>
          <p:txBody>
            <a:bodyPr wrap="none" rtlCol="0">
              <a:spAutoFit/>
            </a:bodyPr>
            <a:lstStyle/>
            <a:p>
              <a:r>
                <a:rPr lang="en-US" dirty="0"/>
                <a:t>High level of abstraction</a:t>
              </a:r>
            </a:p>
          </p:txBody>
        </p:sp>
        <p:sp>
          <p:nvSpPr>
            <p:cNvPr id="13" name="TextBox 12">
              <a:extLst>
                <a:ext uri="{FF2B5EF4-FFF2-40B4-BE49-F238E27FC236}">
                  <a16:creationId xmlns:a16="http://schemas.microsoft.com/office/drawing/2014/main" id="{BF0E7577-32BF-ECB0-12A6-629B02C8C02D}"/>
                </a:ext>
              </a:extLst>
            </p:cNvPr>
            <p:cNvSpPr txBox="1"/>
            <p:nvPr/>
          </p:nvSpPr>
          <p:spPr>
            <a:xfrm>
              <a:off x="217724" y="5792236"/>
              <a:ext cx="2725683" cy="369332"/>
            </a:xfrm>
            <a:prstGeom prst="rect">
              <a:avLst/>
            </a:prstGeom>
            <a:noFill/>
          </p:spPr>
          <p:txBody>
            <a:bodyPr wrap="none" rtlCol="0">
              <a:spAutoFit/>
            </a:bodyPr>
            <a:lstStyle/>
            <a:p>
              <a:r>
                <a:rPr lang="en-US" dirty="0"/>
                <a:t>Low level of abstraction</a:t>
              </a:r>
            </a:p>
          </p:txBody>
        </p:sp>
      </p:grpSp>
      <p:grpSp>
        <p:nvGrpSpPr>
          <p:cNvPr id="18" name="Group 17">
            <a:extLst>
              <a:ext uri="{FF2B5EF4-FFF2-40B4-BE49-F238E27FC236}">
                <a16:creationId xmlns:a16="http://schemas.microsoft.com/office/drawing/2014/main" id="{5EF07C3F-51F9-BA35-51DF-CD64E74C7051}"/>
              </a:ext>
            </a:extLst>
          </p:cNvPr>
          <p:cNvGrpSpPr/>
          <p:nvPr/>
        </p:nvGrpSpPr>
        <p:grpSpPr>
          <a:xfrm>
            <a:off x="8450637" y="3087467"/>
            <a:ext cx="1509219" cy="3323572"/>
            <a:chOff x="9332222" y="2985788"/>
            <a:chExt cx="1509219" cy="3323572"/>
          </a:xfrm>
        </p:grpSpPr>
        <p:cxnSp>
          <p:nvCxnSpPr>
            <p:cNvPr id="26" name="Straight Arrow Connector 25">
              <a:extLst>
                <a:ext uri="{FF2B5EF4-FFF2-40B4-BE49-F238E27FC236}">
                  <a16:creationId xmlns:a16="http://schemas.microsoft.com/office/drawing/2014/main" id="{94A110FD-473C-40A3-5B68-DD20522B9BD5}"/>
                </a:ext>
              </a:extLst>
            </p:cNvPr>
            <p:cNvCxnSpPr>
              <a:cxnSpLocks/>
            </p:cNvCxnSpPr>
            <p:nvPr/>
          </p:nvCxnSpPr>
          <p:spPr>
            <a:xfrm flipV="1">
              <a:off x="9332223" y="2985788"/>
              <a:ext cx="0" cy="1843387"/>
            </a:xfrm>
            <a:prstGeom prst="straightConnector1">
              <a:avLst/>
            </a:prstGeom>
            <a:ln w="28575"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28" name="Straight Arrow Connector 27">
              <a:extLst>
                <a:ext uri="{FF2B5EF4-FFF2-40B4-BE49-F238E27FC236}">
                  <a16:creationId xmlns:a16="http://schemas.microsoft.com/office/drawing/2014/main" id="{4039B5E9-5C26-57CE-588D-8458482F22F7}"/>
                </a:ext>
              </a:extLst>
            </p:cNvPr>
            <p:cNvCxnSpPr>
              <a:cxnSpLocks/>
            </p:cNvCxnSpPr>
            <p:nvPr/>
          </p:nvCxnSpPr>
          <p:spPr>
            <a:xfrm flipV="1">
              <a:off x="9332223" y="4829175"/>
              <a:ext cx="0" cy="1480185"/>
            </a:xfrm>
            <a:prstGeom prst="straightConnector1">
              <a:avLst/>
            </a:prstGeom>
            <a:ln w="28575"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16" name="TextBox 15">
              <a:extLst>
                <a:ext uri="{FF2B5EF4-FFF2-40B4-BE49-F238E27FC236}">
                  <a16:creationId xmlns:a16="http://schemas.microsoft.com/office/drawing/2014/main" id="{8AE5241E-DB1C-B920-FDCD-244E090BA974}"/>
                </a:ext>
              </a:extLst>
            </p:cNvPr>
            <p:cNvSpPr txBox="1"/>
            <p:nvPr/>
          </p:nvSpPr>
          <p:spPr>
            <a:xfrm>
              <a:off x="9332222" y="3907481"/>
              <a:ext cx="1160639" cy="369332"/>
            </a:xfrm>
            <a:prstGeom prst="rect">
              <a:avLst/>
            </a:prstGeom>
            <a:noFill/>
          </p:spPr>
          <p:txBody>
            <a:bodyPr wrap="none" rtlCol="0">
              <a:spAutoFit/>
            </a:bodyPr>
            <a:lstStyle/>
            <a:p>
              <a:r>
                <a:rPr lang="en-US" dirty="0"/>
                <a:t>Software</a:t>
              </a:r>
            </a:p>
          </p:txBody>
        </p:sp>
        <p:sp>
          <p:nvSpPr>
            <p:cNvPr id="17" name="TextBox 16">
              <a:extLst>
                <a:ext uri="{FF2B5EF4-FFF2-40B4-BE49-F238E27FC236}">
                  <a16:creationId xmlns:a16="http://schemas.microsoft.com/office/drawing/2014/main" id="{85EB2BD1-0E6E-4C64-4EEF-9C0F889583A8}"/>
                </a:ext>
              </a:extLst>
            </p:cNvPr>
            <p:cNvSpPr txBox="1"/>
            <p:nvPr/>
          </p:nvSpPr>
          <p:spPr>
            <a:xfrm>
              <a:off x="9611232" y="5422904"/>
              <a:ext cx="1230209" cy="369332"/>
            </a:xfrm>
            <a:prstGeom prst="rect">
              <a:avLst/>
            </a:prstGeom>
            <a:noFill/>
          </p:spPr>
          <p:txBody>
            <a:bodyPr wrap="none" rtlCol="0">
              <a:spAutoFit/>
            </a:bodyPr>
            <a:lstStyle/>
            <a:p>
              <a:r>
                <a:rPr lang="en-US" dirty="0"/>
                <a:t>Hardware</a:t>
              </a:r>
            </a:p>
          </p:txBody>
        </p:sp>
      </p:grpSp>
    </p:spTree>
    <p:extLst>
      <p:ext uri="{BB962C8B-B14F-4D97-AF65-F5344CB8AC3E}">
        <p14:creationId xmlns:p14="http://schemas.microsoft.com/office/powerpoint/2010/main" val="1968367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9C217-C35E-C427-70DB-C96FBE74FC3C}"/>
            </a:ext>
          </a:extLst>
        </p:cNvPr>
        <p:cNvGrpSpPr/>
        <p:nvPr/>
      </p:nvGrpSpPr>
      <p:grpSpPr>
        <a:xfrm>
          <a:off x="0" y="0"/>
          <a:ext cx="0" cy="0"/>
          <a:chOff x="0" y="0"/>
          <a:chExt cx="0" cy="0"/>
        </a:xfrm>
      </p:grpSpPr>
      <p:pic>
        <p:nvPicPr>
          <p:cNvPr id="6" name="Picture 5" descr="A map of Silicon Valley in California">
            <a:extLst>
              <a:ext uri="{FF2B5EF4-FFF2-40B4-BE49-F238E27FC236}">
                <a16:creationId xmlns:a16="http://schemas.microsoft.com/office/drawing/2014/main" id="{2E67363B-2307-C985-2A4E-74FB357053A7}"/>
              </a:ext>
            </a:extLst>
          </p:cNvPr>
          <p:cNvPicPr>
            <a:picLocks noChangeAspect="1"/>
          </p:cNvPicPr>
          <p:nvPr/>
        </p:nvPicPr>
        <p:blipFill>
          <a:blip r:embed="rId3"/>
          <a:stretch>
            <a:fillRect/>
          </a:stretch>
        </p:blipFill>
        <p:spPr>
          <a:xfrm>
            <a:off x="9629774" y="4384074"/>
            <a:ext cx="2562226" cy="2733041"/>
          </a:xfrm>
          <a:prstGeom prst="rect">
            <a:avLst/>
          </a:prstGeom>
        </p:spPr>
      </p:pic>
      <p:pic>
        <p:nvPicPr>
          <p:cNvPr id="7" name="Picture 6" descr="John Bardeen, Walter Brattain, and William Shockley, inventors of the transistors, at Bell Labs">
            <a:extLst>
              <a:ext uri="{FF2B5EF4-FFF2-40B4-BE49-F238E27FC236}">
                <a16:creationId xmlns:a16="http://schemas.microsoft.com/office/drawing/2014/main" id="{2236B92F-A40B-5BFF-52FB-F6078499F725}"/>
              </a:ext>
            </a:extLst>
          </p:cNvPr>
          <p:cNvPicPr>
            <a:picLocks noChangeAspect="1"/>
          </p:cNvPicPr>
          <p:nvPr/>
        </p:nvPicPr>
        <p:blipFill>
          <a:blip r:embed="rId4"/>
          <a:stretch>
            <a:fillRect/>
          </a:stretch>
        </p:blipFill>
        <p:spPr>
          <a:xfrm>
            <a:off x="9629775" y="2224288"/>
            <a:ext cx="2562224" cy="2154360"/>
          </a:xfrm>
          <a:prstGeom prst="rect">
            <a:avLst/>
          </a:prstGeom>
        </p:spPr>
      </p:pic>
      <p:sp>
        <p:nvSpPr>
          <p:cNvPr id="3" name="Content Placeholder 2">
            <a:extLst>
              <a:ext uri="{FF2B5EF4-FFF2-40B4-BE49-F238E27FC236}">
                <a16:creationId xmlns:a16="http://schemas.microsoft.com/office/drawing/2014/main" id="{7CA059B2-4962-1806-7529-D25CC22E0C26}"/>
              </a:ext>
            </a:extLst>
          </p:cNvPr>
          <p:cNvSpPr>
            <a:spLocks noGrp="1"/>
          </p:cNvSpPr>
          <p:nvPr>
            <p:ph idx="1"/>
          </p:nvPr>
        </p:nvSpPr>
        <p:spPr>
          <a:xfrm>
            <a:off x="586302" y="1528762"/>
            <a:ext cx="9069818" cy="4924240"/>
          </a:xfrm>
        </p:spPr>
        <p:txBody>
          <a:bodyPr>
            <a:noAutofit/>
          </a:bodyPr>
          <a:lstStyle/>
          <a:p>
            <a:pPr>
              <a:lnSpc>
                <a:spcPct val="110000"/>
              </a:lnSpc>
            </a:pPr>
            <a:r>
              <a:rPr lang="en-US" dirty="0"/>
              <a:t>Transistors are semiconductor devices made out of silicon. </a:t>
            </a:r>
          </a:p>
          <a:p>
            <a:pPr>
              <a:lnSpc>
                <a:spcPct val="110000"/>
              </a:lnSpc>
            </a:pPr>
            <a:r>
              <a:rPr lang="en-US" dirty="0"/>
              <a:t>They act as switches that can be open or closed by applying electricity.</a:t>
            </a:r>
          </a:p>
          <a:p>
            <a:pPr>
              <a:lnSpc>
                <a:spcPct val="110000"/>
              </a:lnSpc>
            </a:pPr>
            <a:r>
              <a:rPr lang="en-US" dirty="0"/>
              <a:t>Integrated circuits in modern computers are built off billions of transistors.</a:t>
            </a:r>
          </a:p>
          <a:p>
            <a:pPr lvl="1">
              <a:lnSpc>
                <a:spcPct val="110000"/>
              </a:lnSpc>
            </a:pPr>
            <a:r>
              <a:rPr lang="en-US" sz="2000" dirty="0"/>
              <a:t>They are </a:t>
            </a:r>
            <a:r>
              <a:rPr lang="en-US" sz="2000" b="1" dirty="0"/>
              <a:t>small </a:t>
            </a:r>
            <a:r>
              <a:rPr lang="en-US" sz="2000" dirty="0"/>
              <a:t>– you can fit a few thousand of them across the width of a human hair!</a:t>
            </a:r>
          </a:p>
          <a:p>
            <a:pPr lvl="1">
              <a:lnSpc>
                <a:spcPct val="110000"/>
              </a:lnSpc>
            </a:pPr>
            <a:r>
              <a:rPr lang="en-US" sz="2000" dirty="0"/>
              <a:t>They are </a:t>
            </a:r>
            <a:r>
              <a:rPr lang="en-US" sz="2000" b="1" dirty="0"/>
              <a:t>fast</a:t>
            </a:r>
            <a:r>
              <a:rPr lang="en-US" sz="2000" dirty="0"/>
              <a:t> – they can switch states millions of times per second.</a:t>
            </a:r>
          </a:p>
          <a:p>
            <a:pPr lvl="1">
              <a:lnSpc>
                <a:spcPct val="110000"/>
              </a:lnSpc>
            </a:pPr>
            <a:r>
              <a:rPr lang="en-US" sz="2000" dirty="0"/>
              <a:t>They are </a:t>
            </a:r>
            <a:r>
              <a:rPr lang="en-US" sz="2000" b="1" dirty="0"/>
              <a:t>reliable</a:t>
            </a:r>
            <a:r>
              <a:rPr lang="en-US" sz="2000" dirty="0"/>
              <a:t> – they can run without any issue for decades.</a:t>
            </a:r>
          </a:p>
          <a:p>
            <a:pPr>
              <a:lnSpc>
                <a:spcPct val="110000"/>
              </a:lnSpc>
            </a:pPr>
            <a:r>
              <a:rPr lang="en-US" dirty="0"/>
              <a:t>Invented in 1947 by Bardeen, Brattain, and Shockley at Bell Lab.</a:t>
            </a:r>
          </a:p>
          <a:p>
            <a:pPr lvl="1">
              <a:lnSpc>
                <a:spcPct val="110000"/>
              </a:lnSpc>
            </a:pPr>
            <a:r>
              <a:rPr lang="en-US" sz="2000" dirty="0"/>
              <a:t>They shared the 1956 Nobel Prize in Physics for their achievement.</a:t>
            </a:r>
          </a:p>
          <a:p>
            <a:pPr>
              <a:lnSpc>
                <a:spcPct val="110000"/>
              </a:lnSpc>
            </a:pPr>
            <a:r>
              <a:rPr lang="en-US" dirty="0"/>
              <a:t>A lot of development of transistors and circuits took place in Santa Clara Valley, which by the 1980s started being referred to as the </a:t>
            </a:r>
            <a:r>
              <a:rPr lang="en-US" b="1" dirty="0"/>
              <a:t>Silicon Valley</a:t>
            </a:r>
            <a:r>
              <a:rPr lang="en-US" dirty="0"/>
              <a:t>. </a:t>
            </a:r>
          </a:p>
          <a:p>
            <a:pPr marL="457200" lvl="2" indent="0">
              <a:lnSpc>
                <a:spcPct val="110000"/>
              </a:lnSpc>
              <a:buNone/>
            </a:pPr>
            <a:endParaRPr lang="en-US" sz="2000" dirty="0"/>
          </a:p>
        </p:txBody>
      </p:sp>
      <p:grpSp>
        <p:nvGrpSpPr>
          <p:cNvPr id="12" name="Group 11">
            <a:extLst>
              <a:ext uri="{FF2B5EF4-FFF2-40B4-BE49-F238E27FC236}">
                <a16:creationId xmlns:a16="http://schemas.microsoft.com/office/drawing/2014/main" id="{BE966581-3DCA-94AF-BF76-20207D14DDE3}"/>
              </a:ext>
            </a:extLst>
          </p:cNvPr>
          <p:cNvGrpSpPr/>
          <p:nvPr/>
        </p:nvGrpSpPr>
        <p:grpSpPr>
          <a:xfrm>
            <a:off x="9629775" y="0"/>
            <a:ext cx="2562225" cy="2239709"/>
            <a:chOff x="1760483" y="0"/>
            <a:chExt cx="7772400" cy="6189880"/>
          </a:xfrm>
        </p:grpSpPr>
        <p:pic>
          <p:nvPicPr>
            <p:cNvPr id="9" name="Picture 8" descr="Assorted discrete transistors. Packages in order (top to bottom): TO-3,TO-126,TO-92,SOT-23.&#10;">
              <a:extLst>
                <a:ext uri="{FF2B5EF4-FFF2-40B4-BE49-F238E27FC236}">
                  <a16:creationId xmlns:a16="http://schemas.microsoft.com/office/drawing/2014/main" id="{56D5558B-BF57-6722-F2F4-69E0E9D88CE6}"/>
                </a:ext>
              </a:extLst>
            </p:cNvPr>
            <p:cNvPicPr>
              <a:picLocks noChangeAspect="1"/>
            </p:cNvPicPr>
            <p:nvPr/>
          </p:nvPicPr>
          <p:blipFill>
            <a:blip r:embed="rId5"/>
            <a:stretch>
              <a:fillRect/>
            </a:stretch>
          </p:blipFill>
          <p:spPr>
            <a:xfrm>
              <a:off x="1760483" y="0"/>
              <a:ext cx="7772400" cy="6147261"/>
            </a:xfrm>
            <a:prstGeom prst="rect">
              <a:avLst/>
            </a:prstGeom>
          </p:spPr>
        </p:pic>
        <p:sp>
          <p:nvSpPr>
            <p:cNvPr id="11" name="TextBox 10">
              <a:extLst>
                <a:ext uri="{FF2B5EF4-FFF2-40B4-BE49-F238E27FC236}">
                  <a16:creationId xmlns:a16="http://schemas.microsoft.com/office/drawing/2014/main" id="{06631F4C-789A-AC20-3F60-9594CFD78598}"/>
                </a:ext>
              </a:extLst>
            </p:cNvPr>
            <p:cNvSpPr txBox="1"/>
            <p:nvPr/>
          </p:nvSpPr>
          <p:spPr>
            <a:xfrm>
              <a:off x="2142222" y="5802127"/>
              <a:ext cx="7390661" cy="387753"/>
            </a:xfrm>
            <a:prstGeom prst="rect">
              <a:avLst/>
            </a:prstGeom>
            <a:noFill/>
          </p:spPr>
          <p:txBody>
            <a:bodyPr wrap="square">
              <a:spAutoFit/>
            </a:bodyPr>
            <a:lstStyle/>
            <a:p>
              <a:pPr defTabSz="466344">
                <a:spcAft>
                  <a:spcPts val="600"/>
                </a:spcAft>
              </a:pPr>
              <a:r>
                <a:rPr lang="en-US" sz="408" kern="1200">
                  <a:solidFill>
                    <a:schemeClr val="tx1"/>
                  </a:solidFill>
                  <a:latin typeface="+mn-lt"/>
                  <a:ea typeface="+mn-ea"/>
                  <a:cs typeface="+mn-cs"/>
                </a:rPr>
                <a:t>https://</a:t>
              </a:r>
              <a:r>
                <a:rPr lang="en-US" sz="408" kern="1200" err="1">
                  <a:solidFill>
                    <a:schemeClr val="tx1"/>
                  </a:solidFill>
                  <a:latin typeface="+mn-lt"/>
                  <a:ea typeface="+mn-ea"/>
                  <a:cs typeface="+mn-cs"/>
                </a:rPr>
                <a:t>commons.wikimedia.org</a:t>
              </a:r>
              <a:r>
                <a:rPr lang="en-US" sz="408" kern="1200">
                  <a:solidFill>
                    <a:schemeClr val="tx1"/>
                  </a:solidFill>
                  <a:latin typeface="+mn-lt"/>
                  <a:ea typeface="+mn-ea"/>
                  <a:cs typeface="+mn-cs"/>
                </a:rPr>
                <a:t>/wiki/</a:t>
              </a:r>
              <a:r>
                <a:rPr lang="en-US" sz="408" kern="1200" err="1">
                  <a:solidFill>
                    <a:schemeClr val="tx1"/>
                  </a:solidFill>
                  <a:latin typeface="+mn-lt"/>
                  <a:ea typeface="+mn-ea"/>
                  <a:cs typeface="+mn-cs"/>
                </a:rPr>
                <a:t>File:Transistorer</a:t>
              </a:r>
              <a:r>
                <a:rPr lang="en-US" sz="408" kern="1200">
                  <a:solidFill>
                    <a:schemeClr val="tx1"/>
                  </a:solidFill>
                  <a:latin typeface="+mn-lt"/>
                  <a:ea typeface="+mn-ea"/>
                  <a:cs typeface="+mn-cs"/>
                </a:rPr>
                <a:t>_(cropped).jpg</a:t>
              </a:r>
              <a:endParaRPr lang="en-US" sz="800"/>
            </a:p>
          </p:txBody>
        </p:sp>
      </p:grpSp>
      <p:sp>
        <p:nvSpPr>
          <p:cNvPr id="13" name="Title 1">
            <a:extLst>
              <a:ext uri="{FF2B5EF4-FFF2-40B4-BE49-F238E27FC236}">
                <a16:creationId xmlns:a16="http://schemas.microsoft.com/office/drawing/2014/main" id="{C194E94C-AFC4-3E3D-526F-74BACF576259}"/>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t>Transistors</a:t>
            </a:r>
          </a:p>
        </p:txBody>
      </p:sp>
      <p:sp>
        <p:nvSpPr>
          <p:cNvPr id="2" name="Slide Number Placeholder 1">
            <a:extLst>
              <a:ext uri="{FF2B5EF4-FFF2-40B4-BE49-F238E27FC236}">
                <a16:creationId xmlns:a16="http://schemas.microsoft.com/office/drawing/2014/main" id="{BFF04114-7384-867F-6B0E-DC28216C9D06}"/>
              </a:ext>
            </a:extLst>
          </p:cNvPr>
          <p:cNvSpPr>
            <a:spLocks noGrp="1"/>
          </p:cNvSpPr>
          <p:nvPr>
            <p:ph type="sldNum" sz="quarter" idx="12"/>
          </p:nvPr>
        </p:nvSpPr>
        <p:spPr/>
        <p:txBody>
          <a:bodyPr/>
          <a:lstStyle/>
          <a:p>
            <a:fld id="{CC057153-B650-4DEB-B370-79DDCFDCE934}" type="slidenum">
              <a:rPr lang="en-US" smtClean="0"/>
              <a:t>4</a:t>
            </a:fld>
            <a:endParaRPr lang="en-US"/>
          </a:p>
        </p:txBody>
      </p:sp>
    </p:spTree>
    <p:extLst>
      <p:ext uri="{BB962C8B-B14F-4D97-AF65-F5344CB8AC3E}">
        <p14:creationId xmlns:p14="http://schemas.microsoft.com/office/powerpoint/2010/main" val="4132385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9B7B2-76D9-0D58-3AAF-67345B66355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8B908B-66D9-2C34-6D2E-A1A5753595CC}"/>
              </a:ext>
            </a:extLst>
          </p:cNvPr>
          <p:cNvSpPr>
            <a:spLocks noGrp="1"/>
          </p:cNvSpPr>
          <p:nvPr>
            <p:ph idx="1"/>
          </p:nvPr>
        </p:nvSpPr>
        <p:spPr>
          <a:xfrm>
            <a:off x="586302" y="1528762"/>
            <a:ext cx="9069818" cy="4924240"/>
          </a:xfrm>
        </p:spPr>
        <p:txBody>
          <a:bodyPr>
            <a:noAutofit/>
          </a:bodyPr>
          <a:lstStyle/>
          <a:p>
            <a:pPr>
              <a:lnSpc>
                <a:spcPct val="110000"/>
              </a:lnSpc>
            </a:pPr>
            <a:r>
              <a:rPr lang="en-US" sz="2400" i="1" dirty="0"/>
              <a:t>What is a Boolean (e.g., a Boolean variable)</a:t>
            </a:r>
          </a:p>
          <a:p>
            <a:pPr marL="457200" lvl="2" indent="0">
              <a:lnSpc>
                <a:spcPct val="110000"/>
              </a:lnSpc>
              <a:buNone/>
            </a:pPr>
            <a:endParaRPr lang="en-US" sz="2400" dirty="0"/>
          </a:p>
        </p:txBody>
      </p:sp>
      <p:sp>
        <p:nvSpPr>
          <p:cNvPr id="13" name="Title 1">
            <a:extLst>
              <a:ext uri="{FF2B5EF4-FFF2-40B4-BE49-F238E27FC236}">
                <a16:creationId xmlns:a16="http://schemas.microsoft.com/office/drawing/2014/main" id="{6A6C9DB5-2D10-BE5F-A6A3-1405A2B8F87B}"/>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t>Think</a:t>
            </a:r>
          </a:p>
        </p:txBody>
      </p:sp>
      <p:sp>
        <p:nvSpPr>
          <p:cNvPr id="2" name="Slide Number Placeholder 1">
            <a:extLst>
              <a:ext uri="{FF2B5EF4-FFF2-40B4-BE49-F238E27FC236}">
                <a16:creationId xmlns:a16="http://schemas.microsoft.com/office/drawing/2014/main" id="{72EF09FA-7D19-AFDA-F8BB-0EDEDDE83F03}"/>
              </a:ext>
            </a:extLst>
          </p:cNvPr>
          <p:cNvSpPr>
            <a:spLocks noGrp="1"/>
          </p:cNvSpPr>
          <p:nvPr>
            <p:ph type="sldNum" sz="quarter" idx="12"/>
          </p:nvPr>
        </p:nvSpPr>
        <p:spPr/>
        <p:txBody>
          <a:bodyPr/>
          <a:lstStyle/>
          <a:p>
            <a:fld id="{CC057153-B650-4DEB-B370-79DDCFDCE934}" type="slidenum">
              <a:rPr lang="en-US" smtClean="0"/>
              <a:t>5</a:t>
            </a:fld>
            <a:endParaRPr lang="en-US"/>
          </a:p>
        </p:txBody>
      </p:sp>
    </p:spTree>
    <p:extLst>
      <p:ext uri="{BB962C8B-B14F-4D97-AF65-F5344CB8AC3E}">
        <p14:creationId xmlns:p14="http://schemas.microsoft.com/office/powerpoint/2010/main" val="1473796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BF642-83D4-6EAD-A458-DFE1A97489D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834160-7910-015D-90A9-C76E6AAADE5E}"/>
              </a:ext>
            </a:extLst>
          </p:cNvPr>
          <p:cNvSpPr>
            <a:spLocks noGrp="1"/>
          </p:cNvSpPr>
          <p:nvPr>
            <p:ph idx="1"/>
          </p:nvPr>
        </p:nvSpPr>
        <p:spPr>
          <a:xfrm>
            <a:off x="586302" y="1528762"/>
            <a:ext cx="10881798" cy="4924240"/>
          </a:xfrm>
        </p:spPr>
        <p:txBody>
          <a:bodyPr>
            <a:noAutofit/>
          </a:bodyPr>
          <a:lstStyle/>
          <a:p>
            <a:pPr>
              <a:lnSpc>
                <a:spcPct val="110000"/>
              </a:lnSpc>
            </a:pPr>
            <a:r>
              <a:rPr lang="en-US" sz="2400" i="1" dirty="0"/>
              <a:t>What is a Boolean (e.g., a Boolean variable)</a:t>
            </a:r>
            <a:endParaRPr lang="en-US" sz="2400" dirty="0"/>
          </a:p>
          <a:p>
            <a:pPr lvl="1">
              <a:lnSpc>
                <a:spcPct val="110000"/>
              </a:lnSpc>
            </a:pPr>
            <a:r>
              <a:rPr lang="en-US" sz="2400" dirty="0"/>
              <a:t>A variable/value that only has two possible values True/1 or False/0 </a:t>
            </a:r>
          </a:p>
        </p:txBody>
      </p:sp>
      <p:sp>
        <p:nvSpPr>
          <p:cNvPr id="13" name="Title 1">
            <a:extLst>
              <a:ext uri="{FF2B5EF4-FFF2-40B4-BE49-F238E27FC236}">
                <a16:creationId xmlns:a16="http://schemas.microsoft.com/office/drawing/2014/main" id="{1F348FA8-E6A3-7889-4F5B-B3E6D07ABE44}"/>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t>Think</a:t>
            </a:r>
          </a:p>
        </p:txBody>
      </p:sp>
      <p:sp>
        <p:nvSpPr>
          <p:cNvPr id="2" name="Slide Number Placeholder 1">
            <a:extLst>
              <a:ext uri="{FF2B5EF4-FFF2-40B4-BE49-F238E27FC236}">
                <a16:creationId xmlns:a16="http://schemas.microsoft.com/office/drawing/2014/main" id="{63B3C31B-2B18-6C6F-7305-8CDEC884F868}"/>
              </a:ext>
            </a:extLst>
          </p:cNvPr>
          <p:cNvSpPr>
            <a:spLocks noGrp="1"/>
          </p:cNvSpPr>
          <p:nvPr>
            <p:ph type="sldNum" sz="quarter" idx="12"/>
          </p:nvPr>
        </p:nvSpPr>
        <p:spPr/>
        <p:txBody>
          <a:bodyPr/>
          <a:lstStyle/>
          <a:p>
            <a:fld id="{CC057153-B650-4DEB-B370-79DDCFDCE934}" type="slidenum">
              <a:rPr lang="en-US" smtClean="0"/>
              <a:t>6</a:t>
            </a:fld>
            <a:endParaRPr lang="en-US"/>
          </a:p>
        </p:txBody>
      </p:sp>
      <p:pic>
        <p:nvPicPr>
          <p:cNvPr id="5" name="Picture 4" descr="r/calvinandhobbes - OH GOOD, A TRUE OR FALSE TEST! AT LAST, SOME CLARITY! EVERY SENTENCE IS EITHER PURE, SWEET TRUTH OR A VILE, CONTEMPTIBLE LIE! ONE Syndicate OR THE OTHER! NOTHING IN BETWEEN! Press Universal by Distributed Watterson 993 + 13 O Leee">
            <a:extLst>
              <a:ext uri="{FF2B5EF4-FFF2-40B4-BE49-F238E27FC236}">
                <a16:creationId xmlns:a16="http://schemas.microsoft.com/office/drawing/2014/main" id="{AE83B849-8CD2-FB74-98CC-5A3CF39AC1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4222" y="3797719"/>
            <a:ext cx="7546716" cy="2511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0909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89E5"/>
        </a:solidFill>
        <a:effectLst/>
      </p:bgPr>
    </p:bg>
    <p:spTree>
      <p:nvGrpSpPr>
        <p:cNvPr id="1" name="">
          <a:extLst>
            <a:ext uri="{FF2B5EF4-FFF2-40B4-BE49-F238E27FC236}">
              <a16:creationId xmlns:a16="http://schemas.microsoft.com/office/drawing/2014/main" id="{7854FFFB-F347-15DC-0C45-A92FC560A7B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C14F54-4307-419D-B1AE-F128B0A73478}"/>
              </a:ext>
            </a:extLst>
          </p:cNvPr>
          <p:cNvSpPr>
            <a:spLocks noGrp="1"/>
          </p:cNvSpPr>
          <p:nvPr>
            <p:ph idx="1"/>
          </p:nvPr>
        </p:nvSpPr>
        <p:spPr>
          <a:xfrm>
            <a:off x="612647" y="479685"/>
            <a:ext cx="10917366" cy="5829675"/>
          </a:xfrm>
        </p:spPr>
        <p:txBody>
          <a:bodyPr anchor="ctr">
            <a:noAutofit/>
          </a:bodyPr>
          <a:lstStyle/>
          <a:p>
            <a:pPr marL="0" indent="0" algn="ctr">
              <a:buNone/>
            </a:pPr>
            <a:r>
              <a:rPr lang="en-US" sz="14400" dirty="0">
                <a:solidFill>
                  <a:schemeClr val="bg1"/>
                </a:solidFill>
              </a:rPr>
              <a:t>Boolean Algebra</a:t>
            </a:r>
          </a:p>
        </p:txBody>
      </p:sp>
      <p:sp>
        <p:nvSpPr>
          <p:cNvPr id="30" name="Slide Number Placeholder 29">
            <a:extLst>
              <a:ext uri="{FF2B5EF4-FFF2-40B4-BE49-F238E27FC236}">
                <a16:creationId xmlns:a16="http://schemas.microsoft.com/office/drawing/2014/main" id="{E57DC818-4F81-7A19-0D1E-73A4B5BC16FE}"/>
              </a:ext>
            </a:extLst>
          </p:cNvPr>
          <p:cNvSpPr>
            <a:spLocks noGrp="1"/>
          </p:cNvSpPr>
          <p:nvPr>
            <p:ph type="sldNum" sz="quarter" idx="12"/>
          </p:nvPr>
        </p:nvSpPr>
        <p:spPr/>
        <p:txBody>
          <a:bodyPr/>
          <a:lstStyle/>
          <a:p>
            <a:fld id="{CC057153-B650-4DEB-B370-79DDCFDCE934}" type="slidenum">
              <a:rPr lang="en-US" smtClean="0"/>
              <a:t>7</a:t>
            </a:fld>
            <a:endParaRPr lang="en-US"/>
          </a:p>
        </p:txBody>
      </p:sp>
      <p:sp>
        <p:nvSpPr>
          <p:cNvPr id="31" name="TextBox 30">
            <a:extLst>
              <a:ext uri="{FF2B5EF4-FFF2-40B4-BE49-F238E27FC236}">
                <a16:creationId xmlns:a16="http://schemas.microsoft.com/office/drawing/2014/main" id="{374091EB-2D1C-6244-5E5F-33D829CB1CBB}"/>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673710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50E46E-5AB8-A5AE-BEFC-C2C2AD02816B}"/>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6B38EFE-C6E1-4198-587F-3CC1089064A7}"/>
              </a:ext>
            </a:extLst>
          </p:cNvPr>
          <p:cNvSpPr>
            <a:spLocks noGrp="1"/>
          </p:cNvSpPr>
          <p:nvPr>
            <p:ph idx="1"/>
          </p:nvPr>
        </p:nvSpPr>
        <p:spPr>
          <a:xfrm>
            <a:off x="612646" y="1289830"/>
            <a:ext cx="8961769" cy="5019530"/>
          </a:xfrm>
        </p:spPr>
        <p:txBody>
          <a:bodyPr vert="horz" lIns="91440" tIns="45720" rIns="91440" bIns="45720" rtlCol="0">
            <a:noAutofit/>
          </a:bodyPr>
          <a:lstStyle/>
          <a:p>
            <a:pPr>
              <a:lnSpc>
                <a:spcPct val="110000"/>
              </a:lnSpc>
            </a:pPr>
            <a:r>
              <a:rPr lang="en-US" sz="2400" dirty="0"/>
              <a:t>Transistors are powered with electricity and can be in one of two states, allowing us to represent information in </a:t>
            </a:r>
            <a:r>
              <a:rPr lang="en-US" sz="2400" b="1" dirty="0"/>
              <a:t>binary</a:t>
            </a:r>
            <a:r>
              <a:rPr lang="en-US" sz="2400" dirty="0"/>
              <a:t>.</a:t>
            </a:r>
          </a:p>
          <a:p>
            <a:pPr>
              <a:lnSpc>
                <a:spcPct val="110000"/>
              </a:lnSpc>
            </a:pPr>
            <a:r>
              <a:rPr lang="en-US" sz="2400" dirty="0"/>
              <a:t>Binary means two states. Common interchangeable representations are:</a:t>
            </a:r>
          </a:p>
          <a:p>
            <a:pPr lvl="1">
              <a:lnSpc>
                <a:spcPct val="110000"/>
              </a:lnSpc>
            </a:pPr>
            <a:r>
              <a:rPr lang="en-US" sz="2400" dirty="0"/>
              <a:t>0 and 1,</a:t>
            </a:r>
          </a:p>
          <a:p>
            <a:pPr lvl="1">
              <a:lnSpc>
                <a:spcPct val="110000"/>
              </a:lnSpc>
            </a:pPr>
            <a:r>
              <a:rPr lang="en-US" sz="2400" dirty="0"/>
              <a:t>False and True,</a:t>
            </a:r>
          </a:p>
          <a:p>
            <a:pPr lvl="1">
              <a:lnSpc>
                <a:spcPct val="110000"/>
              </a:lnSpc>
            </a:pPr>
            <a:r>
              <a:rPr lang="en-US" sz="2400" dirty="0"/>
              <a:t>Low and High.</a:t>
            </a:r>
          </a:p>
          <a:p>
            <a:pPr>
              <a:lnSpc>
                <a:spcPct val="110000"/>
              </a:lnSpc>
            </a:pPr>
            <a:r>
              <a:rPr lang="en-US" sz="2400" dirty="0"/>
              <a:t>Working only with two states has the advantage of giving us a distinct signal, thus minimizing errors.</a:t>
            </a:r>
          </a:p>
          <a:p>
            <a:pPr>
              <a:lnSpc>
                <a:spcPct val="110000"/>
              </a:lnSpc>
            </a:pPr>
            <a:r>
              <a:rPr lang="en-US" sz="2400" dirty="0"/>
              <a:t>It also works with a well-established branch of Mathematics called </a:t>
            </a:r>
            <a:r>
              <a:rPr lang="en-US" sz="2400" b="1" dirty="0"/>
              <a:t>Boolean algebra </a:t>
            </a:r>
            <a:r>
              <a:rPr lang="en-US" sz="2400" dirty="0"/>
              <a:t>that combines Boolean variables.</a:t>
            </a:r>
          </a:p>
        </p:txBody>
      </p:sp>
      <p:pic>
        <p:nvPicPr>
          <p:cNvPr id="8" name="Picture 7" descr="Portrait of George Boole">
            <a:extLst>
              <a:ext uri="{FF2B5EF4-FFF2-40B4-BE49-F238E27FC236}">
                <a16:creationId xmlns:a16="http://schemas.microsoft.com/office/drawing/2014/main" id="{60517E70-C346-C97A-5021-C1A3CBC1EC4A}"/>
              </a:ext>
            </a:extLst>
          </p:cNvPr>
          <p:cNvPicPr>
            <a:picLocks noChangeAspect="1"/>
          </p:cNvPicPr>
          <p:nvPr/>
        </p:nvPicPr>
        <p:blipFill>
          <a:blip r:embed="rId3"/>
          <a:stretch>
            <a:fillRect/>
          </a:stretch>
        </p:blipFill>
        <p:spPr>
          <a:xfrm>
            <a:off x="9574415" y="2042826"/>
            <a:ext cx="2617585" cy="3513538"/>
          </a:xfrm>
          <a:prstGeom prst="rect">
            <a:avLst/>
          </a:prstGeom>
        </p:spPr>
      </p:pic>
      <p:sp>
        <p:nvSpPr>
          <p:cNvPr id="10" name="Title 1">
            <a:extLst>
              <a:ext uri="{FF2B5EF4-FFF2-40B4-BE49-F238E27FC236}">
                <a16:creationId xmlns:a16="http://schemas.microsoft.com/office/drawing/2014/main" id="{53B48BB2-BB11-828A-E8B8-0555BC252F78}"/>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Binary representation and Boolean algebra</a:t>
            </a:r>
          </a:p>
        </p:txBody>
      </p:sp>
      <p:sp>
        <p:nvSpPr>
          <p:cNvPr id="14" name="Slide Number Placeholder 13">
            <a:extLst>
              <a:ext uri="{FF2B5EF4-FFF2-40B4-BE49-F238E27FC236}">
                <a16:creationId xmlns:a16="http://schemas.microsoft.com/office/drawing/2014/main" id="{21343391-5A01-CB7F-9105-64BCC8573752}"/>
              </a:ext>
            </a:extLst>
          </p:cNvPr>
          <p:cNvSpPr>
            <a:spLocks noGrp="1"/>
          </p:cNvSpPr>
          <p:nvPr>
            <p:ph type="sldNum" sz="quarter" idx="12"/>
          </p:nvPr>
        </p:nvSpPr>
        <p:spPr/>
        <p:txBody>
          <a:bodyPr/>
          <a:lstStyle/>
          <a:p>
            <a:fld id="{CC057153-B650-4DEB-B370-79DDCFDCE934}" type="slidenum">
              <a:rPr lang="en-US" smtClean="0"/>
              <a:t>8</a:t>
            </a:fld>
            <a:endParaRPr lang="en-US"/>
          </a:p>
        </p:txBody>
      </p:sp>
      <p:sp>
        <p:nvSpPr>
          <p:cNvPr id="2" name="TextBox 1">
            <a:extLst>
              <a:ext uri="{FF2B5EF4-FFF2-40B4-BE49-F238E27FC236}">
                <a16:creationId xmlns:a16="http://schemas.microsoft.com/office/drawing/2014/main" id="{1E7D9DE7-EE7C-B3EF-5BEF-552DF46905B1}"/>
              </a:ext>
            </a:extLst>
          </p:cNvPr>
          <p:cNvSpPr txBox="1"/>
          <p:nvPr/>
        </p:nvSpPr>
        <p:spPr>
          <a:xfrm>
            <a:off x="9965698" y="5495699"/>
            <a:ext cx="1835019" cy="369332"/>
          </a:xfrm>
          <a:prstGeom prst="rect">
            <a:avLst/>
          </a:prstGeom>
          <a:noFill/>
        </p:spPr>
        <p:txBody>
          <a:bodyPr wrap="square" rtlCol="0">
            <a:spAutoFit/>
          </a:bodyPr>
          <a:lstStyle/>
          <a:p>
            <a:r>
              <a:rPr lang="en-US" dirty="0"/>
              <a:t>George Boole</a:t>
            </a:r>
          </a:p>
        </p:txBody>
      </p:sp>
    </p:spTree>
    <p:extLst>
      <p:ext uri="{BB962C8B-B14F-4D97-AF65-F5344CB8AC3E}">
        <p14:creationId xmlns:p14="http://schemas.microsoft.com/office/powerpoint/2010/main" val="147594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F5B80-EF0E-7C93-B8B3-1EE4787FF24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F9C0A5-1201-7722-22ED-A273C4CBEE4C}"/>
              </a:ext>
            </a:extLst>
          </p:cNvPr>
          <p:cNvSpPr>
            <a:spLocks noGrp="1"/>
          </p:cNvSpPr>
          <p:nvPr>
            <p:ph idx="1"/>
          </p:nvPr>
        </p:nvSpPr>
        <p:spPr>
          <a:xfrm>
            <a:off x="612646" y="1289830"/>
            <a:ext cx="10966706" cy="5019530"/>
          </a:xfrm>
        </p:spPr>
        <p:txBody>
          <a:bodyPr vert="horz" lIns="91440" tIns="45720" rIns="91440" bIns="45720" rtlCol="0">
            <a:noAutofit/>
          </a:bodyPr>
          <a:lstStyle/>
          <a:p>
            <a:pPr marL="0" indent="0">
              <a:buNone/>
            </a:pPr>
            <a:endParaRPr lang="en-US" sz="2400" dirty="0"/>
          </a:p>
          <a:p>
            <a:pPr marL="0" indent="0">
              <a:buNone/>
            </a:pPr>
            <a:br>
              <a:rPr lang="en-US" sz="2400" dirty="0"/>
            </a:br>
            <a:r>
              <a:rPr lang="en-US" sz="2400" dirty="0"/>
              <a:t>  x + y</a:t>
            </a:r>
          </a:p>
          <a:p>
            <a:pPr marL="0" indent="0">
              <a:buNone/>
            </a:pPr>
            <a:r>
              <a:rPr lang="en-US" sz="2400" dirty="0"/>
              <a:t> (3x – 5)/8</a:t>
            </a:r>
          </a:p>
          <a:p>
            <a:pPr marL="0" indent="0">
              <a:buNone/>
            </a:pPr>
            <a:r>
              <a:rPr lang="en-US" sz="2400" dirty="0"/>
              <a:t>  x</a:t>
            </a:r>
            <a:r>
              <a:rPr lang="en-US" sz="2400" baseline="30000" dirty="0"/>
              <a:t>2</a:t>
            </a:r>
            <a:r>
              <a:rPr lang="en-US" sz="2400" dirty="0"/>
              <a:t> – y</a:t>
            </a:r>
            <a:r>
              <a:rPr lang="en-US" sz="2400" baseline="30000" dirty="0"/>
              <a:t>2</a:t>
            </a:r>
            <a:r>
              <a:rPr lang="en-US" sz="2400" dirty="0"/>
              <a:t> </a:t>
            </a:r>
          </a:p>
        </p:txBody>
      </p:sp>
      <p:sp>
        <p:nvSpPr>
          <p:cNvPr id="10" name="Title 1">
            <a:extLst>
              <a:ext uri="{FF2B5EF4-FFF2-40B4-BE49-F238E27FC236}">
                <a16:creationId xmlns:a16="http://schemas.microsoft.com/office/drawing/2014/main" id="{F39C3D98-E125-0260-79CB-BFC426743DB5}"/>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Algebra as you know it</a:t>
            </a:r>
          </a:p>
        </p:txBody>
      </p:sp>
      <p:sp>
        <p:nvSpPr>
          <p:cNvPr id="14" name="Slide Number Placeholder 13">
            <a:extLst>
              <a:ext uri="{FF2B5EF4-FFF2-40B4-BE49-F238E27FC236}">
                <a16:creationId xmlns:a16="http://schemas.microsoft.com/office/drawing/2014/main" id="{B579F32A-80B0-0C9A-0168-B80DE99F4842}"/>
              </a:ext>
            </a:extLst>
          </p:cNvPr>
          <p:cNvSpPr>
            <a:spLocks noGrp="1"/>
          </p:cNvSpPr>
          <p:nvPr>
            <p:ph type="sldNum" sz="quarter" idx="12"/>
          </p:nvPr>
        </p:nvSpPr>
        <p:spPr/>
        <p:txBody>
          <a:bodyPr/>
          <a:lstStyle/>
          <a:p>
            <a:fld id="{CC057153-B650-4DEB-B370-79DDCFDCE934}" type="slidenum">
              <a:rPr lang="en-US" smtClean="0"/>
              <a:t>9</a:t>
            </a:fld>
            <a:endParaRPr lang="en-US"/>
          </a:p>
        </p:txBody>
      </p:sp>
      <p:sp>
        <p:nvSpPr>
          <p:cNvPr id="4" name="TextBox 3">
            <a:extLst>
              <a:ext uri="{FF2B5EF4-FFF2-40B4-BE49-F238E27FC236}">
                <a16:creationId xmlns:a16="http://schemas.microsoft.com/office/drawing/2014/main" id="{AAE023D8-F601-4E76-DB38-E9DD38193E73}"/>
              </a:ext>
            </a:extLst>
          </p:cNvPr>
          <p:cNvSpPr txBox="1"/>
          <p:nvPr/>
        </p:nvSpPr>
        <p:spPr>
          <a:xfrm>
            <a:off x="3098050" y="2196883"/>
            <a:ext cx="3162084" cy="461665"/>
          </a:xfrm>
          <a:prstGeom prst="rect">
            <a:avLst/>
          </a:prstGeom>
          <a:noFill/>
        </p:spPr>
        <p:txBody>
          <a:bodyPr wrap="none" rtlCol="0">
            <a:spAutoFit/>
          </a:bodyPr>
          <a:lstStyle/>
          <a:p>
            <a:r>
              <a:rPr lang="en-US" sz="2400" dirty="0"/>
              <a:t>variables (e.g., x or y)</a:t>
            </a:r>
          </a:p>
        </p:txBody>
      </p:sp>
      <p:sp>
        <p:nvSpPr>
          <p:cNvPr id="5" name="TextBox 4">
            <a:extLst>
              <a:ext uri="{FF2B5EF4-FFF2-40B4-BE49-F238E27FC236}">
                <a16:creationId xmlns:a16="http://schemas.microsoft.com/office/drawing/2014/main" id="{893645EC-F661-2BE5-7F3A-F7B486802330}"/>
              </a:ext>
            </a:extLst>
          </p:cNvPr>
          <p:cNvSpPr txBox="1"/>
          <p:nvPr/>
        </p:nvSpPr>
        <p:spPr>
          <a:xfrm>
            <a:off x="3098050" y="3679263"/>
            <a:ext cx="3418885" cy="461665"/>
          </a:xfrm>
          <a:prstGeom prst="rect">
            <a:avLst/>
          </a:prstGeom>
          <a:noFill/>
        </p:spPr>
        <p:txBody>
          <a:bodyPr wrap="none" rtlCol="0">
            <a:spAutoFit/>
          </a:bodyPr>
          <a:lstStyle/>
          <a:p>
            <a:r>
              <a:rPr lang="en-US" sz="2400" dirty="0"/>
              <a:t>operator (e.g., +, -, *, …)</a:t>
            </a:r>
          </a:p>
        </p:txBody>
      </p:sp>
      <p:sp>
        <p:nvSpPr>
          <p:cNvPr id="6" name="TextBox 5">
            <a:extLst>
              <a:ext uri="{FF2B5EF4-FFF2-40B4-BE49-F238E27FC236}">
                <a16:creationId xmlns:a16="http://schemas.microsoft.com/office/drawing/2014/main" id="{A16DD081-B233-5153-F510-08171761813A}"/>
              </a:ext>
            </a:extLst>
          </p:cNvPr>
          <p:cNvSpPr txBox="1"/>
          <p:nvPr/>
        </p:nvSpPr>
        <p:spPr>
          <a:xfrm>
            <a:off x="3588715" y="3122739"/>
            <a:ext cx="2073837" cy="461665"/>
          </a:xfrm>
          <a:prstGeom prst="rect">
            <a:avLst/>
          </a:prstGeom>
          <a:noFill/>
        </p:spPr>
        <p:txBody>
          <a:bodyPr wrap="none" rtlCol="0">
            <a:spAutoFit/>
          </a:bodyPr>
          <a:lstStyle/>
          <a:p>
            <a:r>
              <a:rPr lang="en-US" sz="2400" dirty="0"/>
              <a:t>literal (e.g., 8)</a:t>
            </a:r>
          </a:p>
        </p:txBody>
      </p:sp>
      <p:cxnSp>
        <p:nvCxnSpPr>
          <p:cNvPr id="9" name="Straight Arrow Connector 8">
            <a:extLst>
              <a:ext uri="{FF2B5EF4-FFF2-40B4-BE49-F238E27FC236}">
                <a16:creationId xmlns:a16="http://schemas.microsoft.com/office/drawing/2014/main" id="{94E0ECAF-EAC1-02DD-A5CD-3CB9F29C4B5D}"/>
              </a:ext>
            </a:extLst>
          </p:cNvPr>
          <p:cNvCxnSpPr>
            <a:cxnSpLocks/>
            <a:stCxn id="4" idx="1"/>
          </p:cNvCxnSpPr>
          <p:nvPr/>
        </p:nvCxnSpPr>
        <p:spPr>
          <a:xfrm flipH="1">
            <a:off x="1162373" y="2427716"/>
            <a:ext cx="1935677" cy="603341"/>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1" name="Straight Arrow Connector 10">
            <a:extLst>
              <a:ext uri="{FF2B5EF4-FFF2-40B4-BE49-F238E27FC236}">
                <a16:creationId xmlns:a16="http://schemas.microsoft.com/office/drawing/2014/main" id="{73D6FE14-7F59-6913-FAF0-825D01AD394A}"/>
              </a:ext>
            </a:extLst>
          </p:cNvPr>
          <p:cNvCxnSpPr>
            <a:cxnSpLocks/>
            <a:stCxn id="6" idx="1"/>
          </p:cNvCxnSpPr>
          <p:nvPr/>
        </p:nvCxnSpPr>
        <p:spPr>
          <a:xfrm flipH="1" flipV="1">
            <a:off x="2198427" y="3122088"/>
            <a:ext cx="1390288" cy="231484"/>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3" name="Straight Arrow Connector 12">
            <a:extLst>
              <a:ext uri="{FF2B5EF4-FFF2-40B4-BE49-F238E27FC236}">
                <a16:creationId xmlns:a16="http://schemas.microsoft.com/office/drawing/2014/main" id="{F5F2BA7D-7F38-D170-3D67-EEAEF7A93381}"/>
              </a:ext>
            </a:extLst>
          </p:cNvPr>
          <p:cNvCxnSpPr>
            <a:cxnSpLocks/>
            <a:stCxn id="4" idx="1"/>
          </p:cNvCxnSpPr>
          <p:nvPr/>
        </p:nvCxnSpPr>
        <p:spPr>
          <a:xfrm flipH="1">
            <a:off x="1529105" y="2427716"/>
            <a:ext cx="1568945" cy="153579"/>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7" name="Straight Arrow Connector 16">
            <a:extLst>
              <a:ext uri="{FF2B5EF4-FFF2-40B4-BE49-F238E27FC236}">
                <a16:creationId xmlns:a16="http://schemas.microsoft.com/office/drawing/2014/main" id="{57F78E2B-24F2-ED4D-3C4C-1943D8E0E7C0}"/>
              </a:ext>
            </a:extLst>
          </p:cNvPr>
          <p:cNvCxnSpPr>
            <a:cxnSpLocks/>
            <a:stCxn id="5" idx="1"/>
          </p:cNvCxnSpPr>
          <p:nvPr/>
        </p:nvCxnSpPr>
        <p:spPr>
          <a:xfrm flipH="1" flipV="1">
            <a:off x="1635465" y="3679263"/>
            <a:ext cx="1462585" cy="230833"/>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9" name="Straight Arrow Connector 18">
            <a:extLst>
              <a:ext uri="{FF2B5EF4-FFF2-40B4-BE49-F238E27FC236}">
                <a16:creationId xmlns:a16="http://schemas.microsoft.com/office/drawing/2014/main" id="{3554F94B-5A99-0FD2-0304-ECEC870501F5}"/>
              </a:ext>
            </a:extLst>
          </p:cNvPr>
          <p:cNvCxnSpPr>
            <a:cxnSpLocks/>
            <a:stCxn id="5" idx="1"/>
          </p:cNvCxnSpPr>
          <p:nvPr/>
        </p:nvCxnSpPr>
        <p:spPr>
          <a:xfrm flipH="1" flipV="1">
            <a:off x="1834668" y="3229501"/>
            <a:ext cx="1263382" cy="680595"/>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22441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A6B45-307A-A8D7-754B-BED5E00EE0D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C5E475-1B76-D86D-2E8D-2780080432DF}"/>
              </a:ext>
            </a:extLst>
          </p:cNvPr>
          <p:cNvSpPr>
            <a:spLocks noGrp="1"/>
          </p:cNvSpPr>
          <p:nvPr>
            <p:ph idx="1"/>
          </p:nvPr>
        </p:nvSpPr>
        <p:spPr>
          <a:xfrm>
            <a:off x="612646" y="1289830"/>
            <a:ext cx="10966706" cy="5019530"/>
          </a:xfrm>
        </p:spPr>
        <p:txBody>
          <a:bodyPr vert="horz" lIns="91440" tIns="45720" rIns="91440" bIns="45720" rtlCol="0">
            <a:noAutofit/>
          </a:bodyPr>
          <a:lstStyle/>
          <a:p>
            <a:r>
              <a:rPr lang="en-US" sz="2400" dirty="0"/>
              <a:t>Boolean algebra is a branch of algebra where variables can only have two values</a:t>
            </a:r>
          </a:p>
          <a:p>
            <a:r>
              <a:rPr lang="en-US" sz="2400" dirty="0"/>
              <a:t>Literals: True, False (alternatively: 1, 0)</a:t>
            </a:r>
          </a:p>
          <a:p>
            <a:r>
              <a:rPr lang="en-US" sz="2400" dirty="0"/>
              <a:t>Operators?</a:t>
            </a:r>
          </a:p>
        </p:txBody>
      </p:sp>
      <p:sp>
        <p:nvSpPr>
          <p:cNvPr id="10" name="Title 1">
            <a:extLst>
              <a:ext uri="{FF2B5EF4-FFF2-40B4-BE49-F238E27FC236}">
                <a16:creationId xmlns:a16="http://schemas.microsoft.com/office/drawing/2014/main" id="{8D1416D7-2232-01D6-44D7-0D78634B2E38}"/>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Boolean Algebra</a:t>
            </a:r>
          </a:p>
        </p:txBody>
      </p:sp>
      <p:sp>
        <p:nvSpPr>
          <p:cNvPr id="14" name="Slide Number Placeholder 13">
            <a:extLst>
              <a:ext uri="{FF2B5EF4-FFF2-40B4-BE49-F238E27FC236}">
                <a16:creationId xmlns:a16="http://schemas.microsoft.com/office/drawing/2014/main" id="{9F7AB386-B497-305D-2DF5-918214310272}"/>
              </a:ext>
            </a:extLst>
          </p:cNvPr>
          <p:cNvSpPr>
            <a:spLocks noGrp="1"/>
          </p:cNvSpPr>
          <p:nvPr>
            <p:ph type="sldNum" sz="quarter" idx="12"/>
          </p:nvPr>
        </p:nvSpPr>
        <p:spPr/>
        <p:txBody>
          <a:bodyPr/>
          <a:lstStyle/>
          <a:p>
            <a:fld id="{CC057153-B650-4DEB-B370-79DDCFDCE934}" type="slidenum">
              <a:rPr lang="en-US" smtClean="0"/>
              <a:t>10</a:t>
            </a:fld>
            <a:endParaRPr lang="en-US"/>
          </a:p>
        </p:txBody>
      </p:sp>
    </p:spTree>
    <p:extLst>
      <p:ext uri="{BB962C8B-B14F-4D97-AF65-F5344CB8AC3E}">
        <p14:creationId xmlns:p14="http://schemas.microsoft.com/office/powerpoint/2010/main" val="25991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39FA1-AD1E-8D51-9AB9-66E51224712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92F47B-3094-206E-A36D-B327543B0133}"/>
              </a:ext>
            </a:extLst>
          </p:cNvPr>
          <p:cNvSpPr>
            <a:spLocks noGrp="1"/>
          </p:cNvSpPr>
          <p:nvPr>
            <p:ph idx="1"/>
          </p:nvPr>
        </p:nvSpPr>
        <p:spPr>
          <a:xfrm>
            <a:off x="612648" y="1866937"/>
            <a:ext cx="10653578" cy="5019530"/>
          </a:xfrm>
        </p:spPr>
        <p:txBody>
          <a:bodyPr vert="horz" lIns="91440" tIns="45720" rIns="91440" bIns="45720" rtlCol="0">
            <a:noAutofit/>
          </a:bodyPr>
          <a:lstStyle/>
          <a:p>
            <a:pPr>
              <a:lnSpc>
                <a:spcPct val="110000"/>
              </a:lnSpc>
            </a:pPr>
            <a:r>
              <a:rPr lang="en-US" sz="2200" dirty="0"/>
              <a:t>Binary operator, i.e., it is applied two operands (Boolean variables or literals). </a:t>
            </a:r>
          </a:p>
          <a:p>
            <a:pPr>
              <a:lnSpc>
                <a:spcPct val="110000"/>
              </a:lnSpc>
            </a:pPr>
            <a:r>
              <a:rPr lang="en-US" sz="2200" dirty="0"/>
              <a:t>Also denoted as ∧. </a:t>
            </a:r>
          </a:p>
          <a:p>
            <a:pPr>
              <a:lnSpc>
                <a:spcPct val="110000"/>
              </a:lnSpc>
            </a:pPr>
            <a:r>
              <a:rPr lang="en-US" sz="2200" dirty="0"/>
              <a:t>Produces True (1) only if </a:t>
            </a:r>
            <a:r>
              <a:rPr lang="en-US" sz="2200" i="1" dirty="0"/>
              <a:t>both</a:t>
            </a:r>
            <a:r>
              <a:rPr lang="en-US" sz="2200" dirty="0"/>
              <a:t> operands are True (1).</a:t>
            </a:r>
          </a:p>
          <a:p>
            <a:pPr>
              <a:lnSpc>
                <a:spcPct val="110000"/>
              </a:lnSpc>
            </a:pPr>
            <a:r>
              <a:rPr lang="en-US" sz="2200" dirty="0">
                <a:solidFill>
                  <a:srgbClr val="202122"/>
                </a:solidFill>
                <a:latin typeface="Arial" panose="020B0604020202020204" pitchFamily="34" charset="0"/>
              </a:rPr>
              <a:t>We can use a </a:t>
            </a:r>
            <a:r>
              <a:rPr lang="en-US" sz="2200" b="1" dirty="0">
                <a:solidFill>
                  <a:srgbClr val="202122"/>
                </a:solidFill>
                <a:latin typeface="Arial" panose="020B0604020202020204" pitchFamily="34" charset="0"/>
              </a:rPr>
              <a:t>truth table </a:t>
            </a:r>
            <a:r>
              <a:rPr lang="en-US" sz="2200" dirty="0">
                <a:solidFill>
                  <a:srgbClr val="202122"/>
                </a:solidFill>
                <a:latin typeface="Arial" panose="020B0604020202020204" pitchFamily="34" charset="0"/>
              </a:rPr>
              <a:t>to enumerate all possible values of operands and the effect of the logical operations when applied to them.</a:t>
            </a:r>
            <a:endParaRPr lang="en-US" sz="2200" b="1" dirty="0">
              <a:solidFill>
                <a:srgbClr val="202122"/>
              </a:solidFill>
              <a:latin typeface="Arial" panose="020B0604020202020204" pitchFamily="34" charset="0"/>
            </a:endParaRPr>
          </a:p>
          <a:p>
            <a:pPr lvl="8">
              <a:lnSpc>
                <a:spcPct val="110000"/>
              </a:lnSpc>
            </a:pPr>
            <a:endParaRPr lang="en-US" sz="2200" dirty="0"/>
          </a:p>
          <a:p>
            <a:pPr lvl="8">
              <a:lnSpc>
                <a:spcPct val="110000"/>
              </a:lnSpc>
            </a:pPr>
            <a:endParaRPr lang="en-US" sz="2200" dirty="0"/>
          </a:p>
          <a:p>
            <a:pPr marL="3657600" lvl="8" indent="0">
              <a:lnSpc>
                <a:spcPct val="110000"/>
              </a:lnSpc>
              <a:buNone/>
            </a:pPr>
            <a:r>
              <a:rPr lang="en-US" sz="2200" dirty="0"/>
              <a:t>       Equivalently</a:t>
            </a:r>
          </a:p>
          <a:p>
            <a:pPr lvl="8">
              <a:lnSpc>
                <a:spcPct val="110000"/>
              </a:lnSpc>
            </a:pPr>
            <a:endParaRPr lang="en-US" sz="2200" dirty="0"/>
          </a:p>
          <a:p>
            <a:pPr lvl="8">
              <a:lnSpc>
                <a:spcPct val="110000"/>
              </a:lnSpc>
            </a:pPr>
            <a:endParaRPr lang="en-US" sz="2200" dirty="0"/>
          </a:p>
          <a:p>
            <a:pPr marL="3657600" lvl="8" indent="0">
              <a:lnSpc>
                <a:spcPct val="110000"/>
              </a:lnSpc>
              <a:buNone/>
            </a:pPr>
            <a:endParaRPr lang="en-US" sz="2200" dirty="0"/>
          </a:p>
          <a:p>
            <a:pPr lvl="7">
              <a:lnSpc>
                <a:spcPct val="110000"/>
              </a:lnSpc>
            </a:pPr>
            <a:endParaRPr lang="en-US" sz="2200" dirty="0"/>
          </a:p>
          <a:p>
            <a:pPr lvl="7">
              <a:lnSpc>
                <a:spcPct val="110000"/>
              </a:lnSpc>
            </a:pPr>
            <a:endParaRPr lang="en-US" sz="2200" dirty="0"/>
          </a:p>
        </p:txBody>
      </p:sp>
      <p:sp>
        <p:nvSpPr>
          <p:cNvPr id="10" name="Title 1">
            <a:extLst>
              <a:ext uri="{FF2B5EF4-FFF2-40B4-BE49-F238E27FC236}">
                <a16:creationId xmlns:a16="http://schemas.microsoft.com/office/drawing/2014/main" id="{EE5F13D2-5C12-4817-AA1C-F0951786A53E}"/>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AND operation – Conjunction</a:t>
            </a:r>
          </a:p>
        </p:txBody>
      </p:sp>
      <p:graphicFrame>
        <p:nvGraphicFramePr>
          <p:cNvPr id="5" name="Table 4">
            <a:extLst>
              <a:ext uri="{FF2B5EF4-FFF2-40B4-BE49-F238E27FC236}">
                <a16:creationId xmlns:a16="http://schemas.microsoft.com/office/drawing/2014/main" id="{6846ADCD-444D-6922-B1F3-6893855A4AEF}"/>
              </a:ext>
            </a:extLst>
          </p:cNvPr>
          <p:cNvGraphicFramePr>
            <a:graphicFrameLocks noGrp="1"/>
          </p:cNvGraphicFramePr>
          <p:nvPr>
            <p:extLst>
              <p:ext uri="{D42A27DB-BD31-4B8C-83A1-F6EECF244321}">
                <p14:modId xmlns:p14="http://schemas.microsoft.com/office/powerpoint/2010/main" val="3123268854"/>
              </p:ext>
            </p:extLst>
          </p:nvPr>
        </p:nvGraphicFramePr>
        <p:xfrm>
          <a:off x="925774" y="4376702"/>
          <a:ext cx="3801210" cy="2133600"/>
        </p:xfrm>
        <a:graphic>
          <a:graphicData uri="http://schemas.openxmlformats.org/drawingml/2006/table">
            <a:tbl>
              <a:tblPr firstRow="1" bandRow="1">
                <a:tableStyleId>{00A15C55-8517-42AA-B614-E9B94910E393}</a:tableStyleId>
              </a:tblPr>
              <a:tblGrid>
                <a:gridCol w="1315995">
                  <a:extLst>
                    <a:ext uri="{9D8B030D-6E8A-4147-A177-3AD203B41FA5}">
                      <a16:colId xmlns:a16="http://schemas.microsoft.com/office/drawing/2014/main" val="3264958069"/>
                    </a:ext>
                  </a:extLst>
                </a:gridCol>
                <a:gridCol w="1139490">
                  <a:extLst>
                    <a:ext uri="{9D8B030D-6E8A-4147-A177-3AD203B41FA5}">
                      <a16:colId xmlns:a16="http://schemas.microsoft.com/office/drawing/2014/main" val="910396186"/>
                    </a:ext>
                  </a:extLst>
                </a:gridCol>
                <a:gridCol w="1345725">
                  <a:extLst>
                    <a:ext uri="{9D8B030D-6E8A-4147-A177-3AD203B41FA5}">
                      <a16:colId xmlns:a16="http://schemas.microsoft.com/office/drawing/2014/main" val="4184236198"/>
                    </a:ext>
                  </a:extLst>
                </a:gridCol>
              </a:tblGrid>
              <a:tr h="370840">
                <a:tc>
                  <a:txBody>
                    <a:bodyPr/>
                    <a:lstStyle/>
                    <a:p>
                      <a:pPr algn="ctr"/>
                      <a:r>
                        <a:rPr lang="en-US" sz="2200" dirty="0"/>
                        <a:t>X</a:t>
                      </a:r>
                    </a:p>
                  </a:txBody>
                  <a:tcPr/>
                </a:tc>
                <a:tc>
                  <a:txBody>
                    <a:bodyPr/>
                    <a:lstStyle/>
                    <a:p>
                      <a:pPr algn="ctr"/>
                      <a:r>
                        <a:rPr lang="en-US" sz="2200" dirty="0"/>
                        <a:t>Y</a:t>
                      </a:r>
                    </a:p>
                  </a:txBody>
                  <a:tcPr/>
                </a:tc>
                <a:tc>
                  <a:txBody>
                    <a:bodyPr/>
                    <a:lstStyle/>
                    <a:p>
                      <a:pPr algn="ctr"/>
                      <a:r>
                        <a:rPr lang="en-US" sz="2200" dirty="0"/>
                        <a:t>X AND Y</a:t>
                      </a:r>
                    </a:p>
                  </a:txBody>
                  <a:tcPr/>
                </a:tc>
                <a:extLst>
                  <a:ext uri="{0D108BD9-81ED-4DB2-BD59-A6C34878D82A}">
                    <a16:rowId xmlns:a16="http://schemas.microsoft.com/office/drawing/2014/main" val="4058499360"/>
                  </a:ext>
                </a:extLst>
              </a:tr>
              <a:tr h="370840">
                <a:tc>
                  <a:txBody>
                    <a:bodyPr/>
                    <a:lstStyle/>
                    <a:p>
                      <a:pPr algn="ctr"/>
                      <a:r>
                        <a:rPr lang="en-US" sz="2200" dirty="0"/>
                        <a:t>False</a:t>
                      </a:r>
                    </a:p>
                  </a:txBody>
                  <a:tcPr/>
                </a:tc>
                <a:tc>
                  <a:txBody>
                    <a:bodyPr/>
                    <a:lstStyle/>
                    <a:p>
                      <a:pPr algn="ctr"/>
                      <a:r>
                        <a:rPr lang="en-US" sz="2200" dirty="0"/>
                        <a:t>False</a:t>
                      </a:r>
                    </a:p>
                  </a:txBody>
                  <a:tcPr/>
                </a:tc>
                <a:tc>
                  <a:txBody>
                    <a:bodyPr/>
                    <a:lstStyle/>
                    <a:p>
                      <a:pPr algn="ctr"/>
                      <a:r>
                        <a:rPr lang="en-US" sz="2200" dirty="0"/>
                        <a:t>False</a:t>
                      </a:r>
                    </a:p>
                  </a:txBody>
                  <a:tcPr/>
                </a:tc>
                <a:extLst>
                  <a:ext uri="{0D108BD9-81ED-4DB2-BD59-A6C34878D82A}">
                    <a16:rowId xmlns:a16="http://schemas.microsoft.com/office/drawing/2014/main" val="68841992"/>
                  </a:ext>
                </a:extLst>
              </a:tr>
              <a:tr h="370840">
                <a:tc>
                  <a:txBody>
                    <a:bodyPr/>
                    <a:lstStyle/>
                    <a:p>
                      <a:pPr algn="ctr"/>
                      <a:r>
                        <a:rPr lang="en-US" sz="2200" dirty="0"/>
                        <a:t>False</a:t>
                      </a:r>
                    </a:p>
                  </a:txBody>
                  <a:tcPr/>
                </a:tc>
                <a:tc>
                  <a:txBody>
                    <a:bodyPr/>
                    <a:lstStyle/>
                    <a:p>
                      <a:pPr algn="ctr"/>
                      <a:r>
                        <a:rPr lang="en-US" sz="2200" dirty="0"/>
                        <a:t>True</a:t>
                      </a:r>
                    </a:p>
                  </a:txBody>
                  <a:tcPr/>
                </a:tc>
                <a:tc>
                  <a:txBody>
                    <a:bodyPr/>
                    <a:lstStyle/>
                    <a:p>
                      <a:pPr algn="ctr"/>
                      <a:r>
                        <a:rPr lang="en-US" sz="2200" dirty="0"/>
                        <a:t>False</a:t>
                      </a:r>
                    </a:p>
                  </a:txBody>
                  <a:tcPr/>
                </a:tc>
                <a:extLst>
                  <a:ext uri="{0D108BD9-81ED-4DB2-BD59-A6C34878D82A}">
                    <a16:rowId xmlns:a16="http://schemas.microsoft.com/office/drawing/2014/main" val="667803333"/>
                  </a:ext>
                </a:extLst>
              </a:tr>
              <a:tr h="370840">
                <a:tc>
                  <a:txBody>
                    <a:bodyPr/>
                    <a:lstStyle/>
                    <a:p>
                      <a:pPr algn="ctr"/>
                      <a:r>
                        <a:rPr lang="en-US" sz="2200" dirty="0"/>
                        <a:t>True</a:t>
                      </a:r>
                    </a:p>
                  </a:txBody>
                  <a:tcPr/>
                </a:tc>
                <a:tc>
                  <a:txBody>
                    <a:bodyPr/>
                    <a:lstStyle/>
                    <a:p>
                      <a:pPr algn="ctr"/>
                      <a:r>
                        <a:rPr lang="en-US" sz="2200" dirty="0"/>
                        <a:t>False</a:t>
                      </a:r>
                    </a:p>
                  </a:txBody>
                  <a:tcPr/>
                </a:tc>
                <a:tc>
                  <a:txBody>
                    <a:bodyPr/>
                    <a:lstStyle/>
                    <a:p>
                      <a:pPr algn="ctr"/>
                      <a:r>
                        <a:rPr lang="en-US" sz="2200" dirty="0"/>
                        <a:t>False</a:t>
                      </a:r>
                    </a:p>
                  </a:txBody>
                  <a:tcPr/>
                </a:tc>
                <a:extLst>
                  <a:ext uri="{0D108BD9-81ED-4DB2-BD59-A6C34878D82A}">
                    <a16:rowId xmlns:a16="http://schemas.microsoft.com/office/drawing/2014/main" val="1284451998"/>
                  </a:ext>
                </a:extLst>
              </a:tr>
              <a:tr h="370840">
                <a:tc>
                  <a:txBody>
                    <a:bodyPr/>
                    <a:lstStyle/>
                    <a:p>
                      <a:pPr algn="ctr"/>
                      <a:r>
                        <a:rPr lang="en-US" sz="2200" dirty="0"/>
                        <a:t>True</a:t>
                      </a:r>
                    </a:p>
                  </a:txBody>
                  <a:tcPr/>
                </a:tc>
                <a:tc>
                  <a:txBody>
                    <a:bodyPr/>
                    <a:lstStyle/>
                    <a:p>
                      <a:pPr algn="ctr"/>
                      <a:r>
                        <a:rPr lang="en-US" sz="2200" dirty="0"/>
                        <a:t>True</a:t>
                      </a:r>
                    </a:p>
                  </a:txBody>
                  <a:tcPr/>
                </a:tc>
                <a:tc>
                  <a:txBody>
                    <a:bodyPr/>
                    <a:lstStyle/>
                    <a:p>
                      <a:pPr algn="ctr"/>
                      <a:r>
                        <a:rPr lang="en-US" sz="2200" dirty="0"/>
                        <a:t>True</a:t>
                      </a:r>
                    </a:p>
                  </a:txBody>
                  <a:tcPr/>
                </a:tc>
                <a:extLst>
                  <a:ext uri="{0D108BD9-81ED-4DB2-BD59-A6C34878D82A}">
                    <a16:rowId xmlns:a16="http://schemas.microsoft.com/office/drawing/2014/main" val="2398767911"/>
                  </a:ext>
                </a:extLst>
              </a:tr>
            </a:tbl>
          </a:graphicData>
        </a:graphic>
      </p:graphicFrame>
      <p:graphicFrame>
        <p:nvGraphicFramePr>
          <p:cNvPr id="6" name="Table 5">
            <a:extLst>
              <a:ext uri="{FF2B5EF4-FFF2-40B4-BE49-F238E27FC236}">
                <a16:creationId xmlns:a16="http://schemas.microsoft.com/office/drawing/2014/main" id="{1F47DF32-D30A-C60C-82AD-078F15DF0512}"/>
              </a:ext>
            </a:extLst>
          </p:cNvPr>
          <p:cNvGraphicFramePr>
            <a:graphicFrameLocks noGrp="1"/>
          </p:cNvGraphicFramePr>
          <p:nvPr>
            <p:extLst>
              <p:ext uri="{D42A27DB-BD31-4B8C-83A1-F6EECF244321}">
                <p14:modId xmlns:p14="http://schemas.microsoft.com/office/powerpoint/2010/main" val="1225366163"/>
              </p:ext>
            </p:extLst>
          </p:nvPr>
        </p:nvGraphicFramePr>
        <p:xfrm>
          <a:off x="6600160" y="4376702"/>
          <a:ext cx="3543288" cy="2133600"/>
        </p:xfrm>
        <a:graphic>
          <a:graphicData uri="http://schemas.openxmlformats.org/drawingml/2006/table">
            <a:tbl>
              <a:tblPr firstRow="1" bandRow="1">
                <a:tableStyleId>{00A15C55-8517-42AA-B614-E9B94910E393}</a:tableStyleId>
              </a:tblPr>
              <a:tblGrid>
                <a:gridCol w="1181096">
                  <a:extLst>
                    <a:ext uri="{9D8B030D-6E8A-4147-A177-3AD203B41FA5}">
                      <a16:colId xmlns:a16="http://schemas.microsoft.com/office/drawing/2014/main" val="3264958069"/>
                    </a:ext>
                  </a:extLst>
                </a:gridCol>
                <a:gridCol w="1181096">
                  <a:extLst>
                    <a:ext uri="{9D8B030D-6E8A-4147-A177-3AD203B41FA5}">
                      <a16:colId xmlns:a16="http://schemas.microsoft.com/office/drawing/2014/main" val="3181845814"/>
                    </a:ext>
                  </a:extLst>
                </a:gridCol>
                <a:gridCol w="1181096">
                  <a:extLst>
                    <a:ext uri="{9D8B030D-6E8A-4147-A177-3AD203B41FA5}">
                      <a16:colId xmlns:a16="http://schemas.microsoft.com/office/drawing/2014/main" val="4184236198"/>
                    </a:ext>
                  </a:extLst>
                </a:gridCol>
              </a:tblGrid>
              <a:tr h="370840">
                <a:tc>
                  <a:txBody>
                    <a:bodyPr/>
                    <a:lstStyle/>
                    <a:p>
                      <a:pPr algn="ctr"/>
                      <a:r>
                        <a:rPr lang="en-US" sz="2200" dirty="0"/>
                        <a:t>X</a:t>
                      </a:r>
                    </a:p>
                  </a:txBody>
                  <a:tcPr/>
                </a:tc>
                <a:tc>
                  <a:txBody>
                    <a:bodyPr/>
                    <a:lstStyle/>
                    <a:p>
                      <a:pPr algn="ctr"/>
                      <a:r>
                        <a:rPr lang="en-US" sz="2200" dirty="0"/>
                        <a:t>Y</a:t>
                      </a:r>
                    </a:p>
                  </a:txBody>
                  <a:tcPr/>
                </a:tc>
                <a:tc>
                  <a:txBody>
                    <a:bodyPr/>
                    <a:lstStyle/>
                    <a:p>
                      <a:pPr algn="ctr"/>
                      <a:r>
                        <a:rPr lang="en-US" sz="2200" dirty="0"/>
                        <a:t>X ∧ Y</a:t>
                      </a:r>
                    </a:p>
                  </a:txBody>
                  <a:tcPr/>
                </a:tc>
                <a:extLst>
                  <a:ext uri="{0D108BD9-81ED-4DB2-BD59-A6C34878D82A}">
                    <a16:rowId xmlns:a16="http://schemas.microsoft.com/office/drawing/2014/main" val="4058499360"/>
                  </a:ext>
                </a:extLst>
              </a:tr>
              <a:tr h="370840">
                <a:tc>
                  <a:txBody>
                    <a:bodyPr/>
                    <a:lstStyle/>
                    <a:p>
                      <a:pPr algn="ctr"/>
                      <a:r>
                        <a:rPr lang="en-US" sz="2200" dirty="0"/>
                        <a:t>0</a:t>
                      </a:r>
                    </a:p>
                  </a:txBody>
                  <a:tcPr/>
                </a:tc>
                <a:tc>
                  <a:txBody>
                    <a:bodyPr/>
                    <a:lstStyle/>
                    <a:p>
                      <a:pPr algn="ctr"/>
                      <a:r>
                        <a:rPr lang="en-US" sz="2200" dirty="0"/>
                        <a:t>0</a:t>
                      </a:r>
                    </a:p>
                  </a:txBody>
                  <a:tcPr/>
                </a:tc>
                <a:tc>
                  <a:txBody>
                    <a:bodyPr/>
                    <a:lstStyle/>
                    <a:p>
                      <a:pPr algn="ctr"/>
                      <a:r>
                        <a:rPr lang="en-US" sz="2200" dirty="0"/>
                        <a:t>0</a:t>
                      </a:r>
                    </a:p>
                  </a:txBody>
                  <a:tcPr/>
                </a:tc>
                <a:extLst>
                  <a:ext uri="{0D108BD9-81ED-4DB2-BD59-A6C34878D82A}">
                    <a16:rowId xmlns:a16="http://schemas.microsoft.com/office/drawing/2014/main" val="68841992"/>
                  </a:ext>
                </a:extLst>
              </a:tr>
              <a:tr h="370840">
                <a:tc>
                  <a:txBody>
                    <a:bodyPr/>
                    <a:lstStyle/>
                    <a:p>
                      <a:pPr algn="ctr"/>
                      <a:r>
                        <a:rPr lang="en-US" sz="2200" dirty="0"/>
                        <a:t>0</a:t>
                      </a:r>
                    </a:p>
                  </a:txBody>
                  <a:tcPr/>
                </a:tc>
                <a:tc>
                  <a:txBody>
                    <a:bodyPr/>
                    <a:lstStyle/>
                    <a:p>
                      <a:pPr algn="ctr"/>
                      <a:r>
                        <a:rPr lang="en-US" sz="2200" dirty="0"/>
                        <a:t>1</a:t>
                      </a:r>
                    </a:p>
                  </a:txBody>
                  <a:tcPr/>
                </a:tc>
                <a:tc>
                  <a:txBody>
                    <a:bodyPr/>
                    <a:lstStyle/>
                    <a:p>
                      <a:pPr algn="ctr"/>
                      <a:r>
                        <a:rPr lang="en-US" sz="2200" dirty="0"/>
                        <a:t>0</a:t>
                      </a:r>
                    </a:p>
                  </a:txBody>
                  <a:tcPr/>
                </a:tc>
                <a:extLst>
                  <a:ext uri="{0D108BD9-81ED-4DB2-BD59-A6C34878D82A}">
                    <a16:rowId xmlns:a16="http://schemas.microsoft.com/office/drawing/2014/main" val="2366759319"/>
                  </a:ext>
                </a:extLst>
              </a:tr>
              <a:tr h="370840">
                <a:tc>
                  <a:txBody>
                    <a:bodyPr/>
                    <a:lstStyle/>
                    <a:p>
                      <a:pPr algn="ctr"/>
                      <a:r>
                        <a:rPr lang="en-US" sz="2200" dirty="0"/>
                        <a:t>1</a:t>
                      </a:r>
                    </a:p>
                  </a:txBody>
                  <a:tcPr/>
                </a:tc>
                <a:tc>
                  <a:txBody>
                    <a:bodyPr/>
                    <a:lstStyle/>
                    <a:p>
                      <a:pPr algn="ctr"/>
                      <a:r>
                        <a:rPr lang="en-US" sz="2200" dirty="0"/>
                        <a:t>0</a:t>
                      </a:r>
                    </a:p>
                  </a:txBody>
                  <a:tcPr/>
                </a:tc>
                <a:tc>
                  <a:txBody>
                    <a:bodyPr/>
                    <a:lstStyle/>
                    <a:p>
                      <a:pPr algn="ctr"/>
                      <a:r>
                        <a:rPr lang="en-US" sz="2200" dirty="0"/>
                        <a:t>0</a:t>
                      </a:r>
                    </a:p>
                  </a:txBody>
                  <a:tcPr/>
                </a:tc>
                <a:extLst>
                  <a:ext uri="{0D108BD9-81ED-4DB2-BD59-A6C34878D82A}">
                    <a16:rowId xmlns:a16="http://schemas.microsoft.com/office/drawing/2014/main" val="1738387248"/>
                  </a:ext>
                </a:extLst>
              </a:tr>
              <a:tr h="370840">
                <a:tc>
                  <a:txBody>
                    <a:bodyPr/>
                    <a:lstStyle/>
                    <a:p>
                      <a:pPr algn="ctr"/>
                      <a:r>
                        <a:rPr lang="en-US" sz="2200" dirty="0"/>
                        <a:t>1</a:t>
                      </a:r>
                    </a:p>
                  </a:txBody>
                  <a:tcPr/>
                </a:tc>
                <a:tc>
                  <a:txBody>
                    <a:bodyPr/>
                    <a:lstStyle/>
                    <a:p>
                      <a:pPr algn="ctr"/>
                      <a:r>
                        <a:rPr lang="en-US" sz="2200" dirty="0"/>
                        <a:t>1</a:t>
                      </a:r>
                    </a:p>
                  </a:txBody>
                  <a:tcPr/>
                </a:tc>
                <a:tc>
                  <a:txBody>
                    <a:bodyPr/>
                    <a:lstStyle/>
                    <a:p>
                      <a:pPr algn="ctr"/>
                      <a:r>
                        <a:rPr lang="en-US" sz="2200" dirty="0"/>
                        <a:t>1</a:t>
                      </a:r>
                    </a:p>
                  </a:txBody>
                  <a:tcPr/>
                </a:tc>
                <a:extLst>
                  <a:ext uri="{0D108BD9-81ED-4DB2-BD59-A6C34878D82A}">
                    <a16:rowId xmlns:a16="http://schemas.microsoft.com/office/drawing/2014/main" val="667803333"/>
                  </a:ext>
                </a:extLst>
              </a:tr>
            </a:tbl>
          </a:graphicData>
        </a:graphic>
      </p:graphicFrame>
      <p:pic>
        <p:nvPicPr>
          <p:cNvPr id="8" name="Picture 7">
            <a:extLst>
              <a:ext uri="{FF2B5EF4-FFF2-40B4-BE49-F238E27FC236}">
                <a16:creationId xmlns:a16="http://schemas.microsoft.com/office/drawing/2014/main" id="{55CB7CE5-615B-5763-68A0-C16D0C2FAD9E}"/>
              </a:ext>
            </a:extLst>
          </p:cNvPr>
          <p:cNvPicPr>
            <a:picLocks noChangeAspect="1"/>
          </p:cNvPicPr>
          <p:nvPr/>
        </p:nvPicPr>
        <p:blipFill>
          <a:blip r:embed="rId3"/>
          <a:stretch>
            <a:fillRect/>
          </a:stretch>
        </p:blipFill>
        <p:spPr>
          <a:xfrm>
            <a:off x="9574635" y="3705"/>
            <a:ext cx="2617365" cy="1901952"/>
          </a:xfrm>
          <a:prstGeom prst="rect">
            <a:avLst/>
          </a:prstGeom>
        </p:spPr>
      </p:pic>
      <p:sp>
        <p:nvSpPr>
          <p:cNvPr id="12" name="Slide Number Placeholder 11">
            <a:extLst>
              <a:ext uri="{FF2B5EF4-FFF2-40B4-BE49-F238E27FC236}">
                <a16:creationId xmlns:a16="http://schemas.microsoft.com/office/drawing/2014/main" id="{9308D42B-5347-49A6-03EE-DFFE6E147CAF}"/>
              </a:ext>
            </a:extLst>
          </p:cNvPr>
          <p:cNvSpPr>
            <a:spLocks noGrp="1"/>
          </p:cNvSpPr>
          <p:nvPr>
            <p:ph type="sldNum" sz="quarter" idx="12"/>
          </p:nvPr>
        </p:nvSpPr>
        <p:spPr/>
        <p:txBody>
          <a:bodyPr/>
          <a:lstStyle/>
          <a:p>
            <a:fld id="{CC057153-B650-4DEB-B370-79DDCFDCE934}" type="slidenum">
              <a:rPr lang="en-US" smtClean="0"/>
              <a:t>11</a:t>
            </a:fld>
            <a:endParaRPr lang="en-US"/>
          </a:p>
        </p:txBody>
      </p:sp>
    </p:spTree>
    <p:extLst>
      <p:ext uri="{BB962C8B-B14F-4D97-AF65-F5344CB8AC3E}">
        <p14:creationId xmlns:p14="http://schemas.microsoft.com/office/powerpoint/2010/main" val="179060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AA144-EE6F-3022-05E8-CFD9BB809CF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DC3F35-2832-A031-6FD0-A5D2E220A3DB}"/>
              </a:ext>
            </a:extLst>
          </p:cNvPr>
          <p:cNvSpPr>
            <a:spLocks noGrp="1"/>
          </p:cNvSpPr>
          <p:nvPr>
            <p:ph idx="1"/>
          </p:nvPr>
        </p:nvSpPr>
        <p:spPr>
          <a:xfrm>
            <a:off x="612646" y="1719072"/>
            <a:ext cx="10653578" cy="5019530"/>
          </a:xfrm>
        </p:spPr>
        <p:txBody>
          <a:bodyPr vert="horz" lIns="91440" tIns="45720" rIns="91440" bIns="45720" rtlCol="0">
            <a:noAutofit/>
          </a:bodyPr>
          <a:lstStyle/>
          <a:p>
            <a:pPr>
              <a:lnSpc>
                <a:spcPct val="110000"/>
              </a:lnSpc>
            </a:pPr>
            <a:r>
              <a:rPr lang="en-US" sz="2200" dirty="0"/>
              <a:t>Binary operator, i.e., it is applied two operands. Also denoted as ∨. </a:t>
            </a:r>
          </a:p>
          <a:p>
            <a:pPr>
              <a:lnSpc>
                <a:spcPct val="110000"/>
              </a:lnSpc>
            </a:pPr>
            <a:r>
              <a:rPr lang="en-US" sz="2200" dirty="0"/>
              <a:t>Produces True (1) if </a:t>
            </a:r>
            <a:r>
              <a:rPr lang="en-US" sz="2200" i="1" dirty="0"/>
              <a:t>at least </a:t>
            </a:r>
            <a:r>
              <a:rPr lang="en-US" sz="2200" dirty="0"/>
              <a:t>one operand is True (1).</a:t>
            </a:r>
          </a:p>
          <a:p>
            <a:pPr>
              <a:lnSpc>
                <a:spcPct val="110000"/>
              </a:lnSpc>
            </a:pPr>
            <a:r>
              <a:rPr lang="en-US" sz="2200" dirty="0">
                <a:solidFill>
                  <a:srgbClr val="202122"/>
                </a:solidFill>
                <a:latin typeface="Arial" panose="020B0604020202020204" pitchFamily="34" charset="0"/>
              </a:rPr>
              <a:t>Truth table for OR:</a:t>
            </a:r>
            <a:endParaRPr lang="en-US" sz="2200" i="0" dirty="0">
              <a:solidFill>
                <a:srgbClr val="202122"/>
              </a:solidFill>
              <a:effectLst/>
              <a:latin typeface="Arial" panose="020B0604020202020204" pitchFamily="34" charset="0"/>
            </a:endParaRPr>
          </a:p>
          <a:p>
            <a:pPr marL="3200400" lvl="7" indent="0">
              <a:lnSpc>
                <a:spcPct val="110000"/>
              </a:lnSpc>
              <a:buNone/>
            </a:pPr>
            <a:br>
              <a:rPr lang="en-US" sz="2000" dirty="0"/>
            </a:br>
            <a:br>
              <a:rPr lang="en-US" sz="2000" dirty="0"/>
            </a:br>
            <a:br>
              <a:rPr lang="en-US" sz="2000" dirty="0"/>
            </a:br>
            <a:endParaRPr lang="en-US" sz="2000" dirty="0"/>
          </a:p>
          <a:p>
            <a:pPr marL="3657600" lvl="8" indent="0">
              <a:lnSpc>
                <a:spcPct val="110000"/>
              </a:lnSpc>
              <a:buNone/>
            </a:pPr>
            <a:r>
              <a:rPr lang="en-US" sz="2200" dirty="0"/>
              <a:t>    Equivalently</a:t>
            </a:r>
          </a:p>
          <a:p>
            <a:pPr lvl="7">
              <a:lnSpc>
                <a:spcPct val="110000"/>
              </a:lnSpc>
            </a:pPr>
            <a:endParaRPr lang="en-US" sz="2000" dirty="0"/>
          </a:p>
          <a:p>
            <a:pPr lvl="7">
              <a:lnSpc>
                <a:spcPct val="110000"/>
              </a:lnSpc>
            </a:pPr>
            <a:endParaRPr lang="en-US" sz="2000" dirty="0"/>
          </a:p>
          <a:p>
            <a:pPr marL="0" indent="0">
              <a:lnSpc>
                <a:spcPct val="110000"/>
              </a:lnSpc>
              <a:buNone/>
            </a:pPr>
            <a:endParaRPr lang="en-US" sz="2400" dirty="0"/>
          </a:p>
          <a:p>
            <a:pPr marL="0" indent="0">
              <a:lnSpc>
                <a:spcPct val="110000"/>
              </a:lnSpc>
              <a:buNone/>
            </a:pPr>
            <a:endParaRPr lang="en-US" sz="2400" dirty="0"/>
          </a:p>
        </p:txBody>
      </p:sp>
      <p:sp>
        <p:nvSpPr>
          <p:cNvPr id="10" name="Title 1">
            <a:extLst>
              <a:ext uri="{FF2B5EF4-FFF2-40B4-BE49-F238E27FC236}">
                <a16:creationId xmlns:a16="http://schemas.microsoft.com/office/drawing/2014/main" id="{3F84890F-B11F-ADBB-F546-60F71AB2FD78}"/>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OR operation – </a:t>
            </a:r>
            <a:r>
              <a:rPr lang="en-US" dirty="0"/>
              <a:t>Dis</a:t>
            </a:r>
            <a:r>
              <a:rPr lang="en-US" b="1" kern="1200" dirty="0">
                <a:solidFill>
                  <a:schemeClr val="tx1"/>
                </a:solidFill>
                <a:latin typeface="+mj-lt"/>
                <a:ea typeface="+mj-ea"/>
                <a:cs typeface="+mj-cs"/>
              </a:rPr>
              <a:t>junction</a:t>
            </a:r>
          </a:p>
        </p:txBody>
      </p:sp>
      <p:graphicFrame>
        <p:nvGraphicFramePr>
          <p:cNvPr id="5" name="Table 4">
            <a:extLst>
              <a:ext uri="{FF2B5EF4-FFF2-40B4-BE49-F238E27FC236}">
                <a16:creationId xmlns:a16="http://schemas.microsoft.com/office/drawing/2014/main" id="{8EDCF6BE-3AD8-F122-643E-4A9992988F82}"/>
              </a:ext>
            </a:extLst>
          </p:cNvPr>
          <p:cNvGraphicFramePr>
            <a:graphicFrameLocks noGrp="1"/>
          </p:cNvGraphicFramePr>
          <p:nvPr>
            <p:extLst>
              <p:ext uri="{D42A27DB-BD31-4B8C-83A1-F6EECF244321}">
                <p14:modId xmlns:p14="http://schemas.microsoft.com/office/powerpoint/2010/main" val="3882094571"/>
              </p:ext>
            </p:extLst>
          </p:nvPr>
        </p:nvGraphicFramePr>
        <p:xfrm>
          <a:off x="925776" y="3925446"/>
          <a:ext cx="3239287" cy="2133600"/>
        </p:xfrm>
        <a:graphic>
          <a:graphicData uri="http://schemas.openxmlformats.org/drawingml/2006/table">
            <a:tbl>
              <a:tblPr firstRow="1" bandRow="1">
                <a:tableStyleId>{00A15C55-8517-42AA-B614-E9B94910E393}</a:tableStyleId>
              </a:tblPr>
              <a:tblGrid>
                <a:gridCol w="1121455">
                  <a:extLst>
                    <a:ext uri="{9D8B030D-6E8A-4147-A177-3AD203B41FA5}">
                      <a16:colId xmlns:a16="http://schemas.microsoft.com/office/drawing/2014/main" val="3264958069"/>
                    </a:ext>
                  </a:extLst>
                </a:gridCol>
                <a:gridCol w="971042">
                  <a:extLst>
                    <a:ext uri="{9D8B030D-6E8A-4147-A177-3AD203B41FA5}">
                      <a16:colId xmlns:a16="http://schemas.microsoft.com/office/drawing/2014/main" val="910396186"/>
                    </a:ext>
                  </a:extLst>
                </a:gridCol>
                <a:gridCol w="1146790">
                  <a:extLst>
                    <a:ext uri="{9D8B030D-6E8A-4147-A177-3AD203B41FA5}">
                      <a16:colId xmlns:a16="http://schemas.microsoft.com/office/drawing/2014/main" val="4184236198"/>
                    </a:ext>
                  </a:extLst>
                </a:gridCol>
              </a:tblGrid>
              <a:tr h="370840">
                <a:tc>
                  <a:txBody>
                    <a:bodyPr/>
                    <a:lstStyle/>
                    <a:p>
                      <a:pPr algn="ctr"/>
                      <a:r>
                        <a:rPr lang="en-US" sz="2200" dirty="0"/>
                        <a:t>X</a:t>
                      </a:r>
                    </a:p>
                  </a:txBody>
                  <a:tcPr/>
                </a:tc>
                <a:tc>
                  <a:txBody>
                    <a:bodyPr/>
                    <a:lstStyle/>
                    <a:p>
                      <a:pPr algn="ctr"/>
                      <a:r>
                        <a:rPr lang="en-US" sz="2200" dirty="0"/>
                        <a:t>Y</a:t>
                      </a:r>
                    </a:p>
                  </a:txBody>
                  <a:tcPr/>
                </a:tc>
                <a:tc>
                  <a:txBody>
                    <a:bodyPr/>
                    <a:lstStyle/>
                    <a:p>
                      <a:pPr algn="ctr"/>
                      <a:r>
                        <a:rPr lang="en-US" sz="2200" dirty="0"/>
                        <a:t>X OR Y</a:t>
                      </a:r>
                    </a:p>
                  </a:txBody>
                  <a:tcPr/>
                </a:tc>
                <a:extLst>
                  <a:ext uri="{0D108BD9-81ED-4DB2-BD59-A6C34878D82A}">
                    <a16:rowId xmlns:a16="http://schemas.microsoft.com/office/drawing/2014/main" val="4058499360"/>
                  </a:ext>
                </a:extLst>
              </a:tr>
              <a:tr h="370840">
                <a:tc>
                  <a:txBody>
                    <a:bodyPr/>
                    <a:lstStyle/>
                    <a:p>
                      <a:pPr algn="ctr"/>
                      <a:r>
                        <a:rPr lang="en-US" sz="2200" dirty="0"/>
                        <a:t>False</a:t>
                      </a:r>
                    </a:p>
                  </a:txBody>
                  <a:tcPr/>
                </a:tc>
                <a:tc>
                  <a:txBody>
                    <a:bodyPr/>
                    <a:lstStyle/>
                    <a:p>
                      <a:pPr algn="ctr"/>
                      <a:r>
                        <a:rPr lang="en-US" sz="2200" dirty="0"/>
                        <a:t>False</a:t>
                      </a:r>
                    </a:p>
                  </a:txBody>
                  <a:tcPr/>
                </a:tc>
                <a:tc>
                  <a:txBody>
                    <a:bodyPr/>
                    <a:lstStyle/>
                    <a:p>
                      <a:pPr algn="ctr"/>
                      <a:r>
                        <a:rPr lang="en-US" sz="2200" dirty="0"/>
                        <a:t>False</a:t>
                      </a:r>
                    </a:p>
                  </a:txBody>
                  <a:tcPr/>
                </a:tc>
                <a:extLst>
                  <a:ext uri="{0D108BD9-81ED-4DB2-BD59-A6C34878D82A}">
                    <a16:rowId xmlns:a16="http://schemas.microsoft.com/office/drawing/2014/main" val="68841992"/>
                  </a:ext>
                </a:extLst>
              </a:tr>
              <a:tr h="370840">
                <a:tc>
                  <a:txBody>
                    <a:bodyPr/>
                    <a:lstStyle/>
                    <a:p>
                      <a:pPr algn="ctr"/>
                      <a:r>
                        <a:rPr lang="en-US" sz="2200" dirty="0"/>
                        <a:t>False</a:t>
                      </a:r>
                    </a:p>
                  </a:txBody>
                  <a:tcPr/>
                </a:tc>
                <a:tc>
                  <a:txBody>
                    <a:bodyPr/>
                    <a:lstStyle/>
                    <a:p>
                      <a:pPr algn="ctr"/>
                      <a:r>
                        <a:rPr lang="en-US" sz="2200" dirty="0"/>
                        <a:t>True</a:t>
                      </a:r>
                    </a:p>
                  </a:txBody>
                  <a:tcPr/>
                </a:tc>
                <a:tc>
                  <a:txBody>
                    <a:bodyPr/>
                    <a:lstStyle/>
                    <a:p>
                      <a:pPr algn="ctr"/>
                      <a:r>
                        <a:rPr lang="en-US" sz="2200" dirty="0"/>
                        <a:t>True</a:t>
                      </a:r>
                    </a:p>
                  </a:txBody>
                  <a:tcPr/>
                </a:tc>
                <a:extLst>
                  <a:ext uri="{0D108BD9-81ED-4DB2-BD59-A6C34878D82A}">
                    <a16:rowId xmlns:a16="http://schemas.microsoft.com/office/drawing/2014/main" val="667803333"/>
                  </a:ext>
                </a:extLst>
              </a:tr>
              <a:tr h="370840">
                <a:tc>
                  <a:txBody>
                    <a:bodyPr/>
                    <a:lstStyle/>
                    <a:p>
                      <a:pPr algn="ctr"/>
                      <a:r>
                        <a:rPr lang="en-US" sz="2200" dirty="0"/>
                        <a:t>True</a:t>
                      </a:r>
                    </a:p>
                  </a:txBody>
                  <a:tcPr/>
                </a:tc>
                <a:tc>
                  <a:txBody>
                    <a:bodyPr/>
                    <a:lstStyle/>
                    <a:p>
                      <a:pPr algn="ctr"/>
                      <a:r>
                        <a:rPr lang="en-US" sz="2200" dirty="0"/>
                        <a:t>False</a:t>
                      </a:r>
                    </a:p>
                  </a:txBody>
                  <a:tcPr/>
                </a:tc>
                <a:tc>
                  <a:txBody>
                    <a:bodyPr/>
                    <a:lstStyle/>
                    <a:p>
                      <a:pPr algn="ctr"/>
                      <a:r>
                        <a:rPr lang="en-US" sz="2200" dirty="0"/>
                        <a:t>True</a:t>
                      </a:r>
                    </a:p>
                  </a:txBody>
                  <a:tcPr/>
                </a:tc>
                <a:extLst>
                  <a:ext uri="{0D108BD9-81ED-4DB2-BD59-A6C34878D82A}">
                    <a16:rowId xmlns:a16="http://schemas.microsoft.com/office/drawing/2014/main" val="1284451998"/>
                  </a:ext>
                </a:extLst>
              </a:tr>
              <a:tr h="370840">
                <a:tc>
                  <a:txBody>
                    <a:bodyPr/>
                    <a:lstStyle/>
                    <a:p>
                      <a:pPr algn="ctr"/>
                      <a:r>
                        <a:rPr lang="en-US" sz="2200" dirty="0"/>
                        <a:t>True</a:t>
                      </a:r>
                    </a:p>
                  </a:txBody>
                  <a:tcPr/>
                </a:tc>
                <a:tc>
                  <a:txBody>
                    <a:bodyPr/>
                    <a:lstStyle/>
                    <a:p>
                      <a:pPr algn="ctr"/>
                      <a:r>
                        <a:rPr lang="en-US" sz="2200" dirty="0"/>
                        <a:t>True</a:t>
                      </a:r>
                    </a:p>
                  </a:txBody>
                  <a:tcPr/>
                </a:tc>
                <a:tc>
                  <a:txBody>
                    <a:bodyPr/>
                    <a:lstStyle/>
                    <a:p>
                      <a:pPr algn="ctr"/>
                      <a:r>
                        <a:rPr lang="en-US" sz="2200" dirty="0"/>
                        <a:t>True</a:t>
                      </a:r>
                    </a:p>
                  </a:txBody>
                  <a:tcPr/>
                </a:tc>
                <a:extLst>
                  <a:ext uri="{0D108BD9-81ED-4DB2-BD59-A6C34878D82A}">
                    <a16:rowId xmlns:a16="http://schemas.microsoft.com/office/drawing/2014/main" val="2398767911"/>
                  </a:ext>
                </a:extLst>
              </a:tr>
            </a:tbl>
          </a:graphicData>
        </a:graphic>
      </p:graphicFrame>
      <p:graphicFrame>
        <p:nvGraphicFramePr>
          <p:cNvPr id="6" name="Table 5">
            <a:extLst>
              <a:ext uri="{FF2B5EF4-FFF2-40B4-BE49-F238E27FC236}">
                <a16:creationId xmlns:a16="http://schemas.microsoft.com/office/drawing/2014/main" id="{7445D09E-5AEE-9852-2735-E9FB4B380A01}"/>
              </a:ext>
            </a:extLst>
          </p:cNvPr>
          <p:cNvGraphicFramePr>
            <a:graphicFrameLocks noGrp="1"/>
          </p:cNvGraphicFramePr>
          <p:nvPr>
            <p:extLst>
              <p:ext uri="{D42A27DB-BD31-4B8C-83A1-F6EECF244321}">
                <p14:modId xmlns:p14="http://schemas.microsoft.com/office/powerpoint/2010/main" val="2938320492"/>
              </p:ext>
            </p:extLst>
          </p:nvPr>
        </p:nvGraphicFramePr>
        <p:xfrm>
          <a:off x="6634145" y="3925446"/>
          <a:ext cx="2978937" cy="21336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200" dirty="0"/>
                        <a:t>X</a:t>
                      </a:r>
                    </a:p>
                  </a:txBody>
                  <a:tcPr/>
                </a:tc>
                <a:tc>
                  <a:txBody>
                    <a:bodyPr/>
                    <a:lstStyle/>
                    <a:p>
                      <a:pPr algn="ctr"/>
                      <a:r>
                        <a:rPr lang="en-US" sz="2200" dirty="0"/>
                        <a:t>Y</a:t>
                      </a:r>
                    </a:p>
                  </a:txBody>
                  <a:tcPr/>
                </a:tc>
                <a:tc>
                  <a:txBody>
                    <a:bodyPr/>
                    <a:lstStyle/>
                    <a:p>
                      <a:pPr algn="ctr"/>
                      <a:r>
                        <a:rPr lang="en-US" sz="2200" dirty="0"/>
                        <a:t>X ∨ Y</a:t>
                      </a:r>
                    </a:p>
                  </a:txBody>
                  <a:tcPr/>
                </a:tc>
                <a:extLst>
                  <a:ext uri="{0D108BD9-81ED-4DB2-BD59-A6C34878D82A}">
                    <a16:rowId xmlns:a16="http://schemas.microsoft.com/office/drawing/2014/main" val="4058499360"/>
                  </a:ext>
                </a:extLst>
              </a:tr>
              <a:tr h="370840">
                <a:tc>
                  <a:txBody>
                    <a:bodyPr/>
                    <a:lstStyle/>
                    <a:p>
                      <a:pPr algn="ctr"/>
                      <a:r>
                        <a:rPr lang="en-US" sz="2200" dirty="0"/>
                        <a:t>0</a:t>
                      </a:r>
                    </a:p>
                  </a:txBody>
                  <a:tcPr/>
                </a:tc>
                <a:tc>
                  <a:txBody>
                    <a:bodyPr/>
                    <a:lstStyle/>
                    <a:p>
                      <a:pPr algn="ctr"/>
                      <a:r>
                        <a:rPr lang="en-US" sz="2200" dirty="0"/>
                        <a:t>0</a:t>
                      </a:r>
                    </a:p>
                  </a:txBody>
                  <a:tcPr/>
                </a:tc>
                <a:tc>
                  <a:txBody>
                    <a:bodyPr/>
                    <a:lstStyle/>
                    <a:p>
                      <a:pPr algn="ctr"/>
                      <a:r>
                        <a:rPr lang="en-US" sz="2200" dirty="0"/>
                        <a:t>0</a:t>
                      </a:r>
                    </a:p>
                  </a:txBody>
                  <a:tcPr/>
                </a:tc>
                <a:extLst>
                  <a:ext uri="{0D108BD9-81ED-4DB2-BD59-A6C34878D82A}">
                    <a16:rowId xmlns:a16="http://schemas.microsoft.com/office/drawing/2014/main" val="68841992"/>
                  </a:ext>
                </a:extLst>
              </a:tr>
              <a:tr h="370840">
                <a:tc>
                  <a:txBody>
                    <a:bodyPr/>
                    <a:lstStyle/>
                    <a:p>
                      <a:pPr algn="ctr"/>
                      <a:r>
                        <a:rPr lang="en-US" sz="2200" dirty="0"/>
                        <a:t>0</a:t>
                      </a:r>
                    </a:p>
                  </a:txBody>
                  <a:tcPr/>
                </a:tc>
                <a:tc>
                  <a:txBody>
                    <a:bodyPr/>
                    <a:lstStyle/>
                    <a:p>
                      <a:pPr algn="ctr"/>
                      <a:r>
                        <a:rPr lang="en-US" sz="2200" dirty="0"/>
                        <a:t>1</a:t>
                      </a:r>
                    </a:p>
                  </a:txBody>
                  <a:tcPr/>
                </a:tc>
                <a:tc>
                  <a:txBody>
                    <a:bodyPr/>
                    <a:lstStyle/>
                    <a:p>
                      <a:pPr algn="ctr"/>
                      <a:r>
                        <a:rPr lang="en-US" sz="2200" dirty="0"/>
                        <a:t>1</a:t>
                      </a:r>
                    </a:p>
                  </a:txBody>
                  <a:tcPr/>
                </a:tc>
                <a:extLst>
                  <a:ext uri="{0D108BD9-81ED-4DB2-BD59-A6C34878D82A}">
                    <a16:rowId xmlns:a16="http://schemas.microsoft.com/office/drawing/2014/main" val="2366759319"/>
                  </a:ext>
                </a:extLst>
              </a:tr>
              <a:tr h="370840">
                <a:tc>
                  <a:txBody>
                    <a:bodyPr/>
                    <a:lstStyle/>
                    <a:p>
                      <a:pPr algn="ctr"/>
                      <a:r>
                        <a:rPr lang="en-US" sz="2200" dirty="0"/>
                        <a:t>1</a:t>
                      </a:r>
                    </a:p>
                  </a:txBody>
                  <a:tcPr/>
                </a:tc>
                <a:tc>
                  <a:txBody>
                    <a:bodyPr/>
                    <a:lstStyle/>
                    <a:p>
                      <a:pPr algn="ctr"/>
                      <a:r>
                        <a:rPr lang="en-US" sz="2200" dirty="0"/>
                        <a:t>0</a:t>
                      </a:r>
                    </a:p>
                  </a:txBody>
                  <a:tcPr/>
                </a:tc>
                <a:tc>
                  <a:txBody>
                    <a:bodyPr/>
                    <a:lstStyle/>
                    <a:p>
                      <a:pPr algn="ctr"/>
                      <a:r>
                        <a:rPr lang="en-US" sz="2200" dirty="0"/>
                        <a:t>1</a:t>
                      </a:r>
                    </a:p>
                  </a:txBody>
                  <a:tcPr/>
                </a:tc>
                <a:extLst>
                  <a:ext uri="{0D108BD9-81ED-4DB2-BD59-A6C34878D82A}">
                    <a16:rowId xmlns:a16="http://schemas.microsoft.com/office/drawing/2014/main" val="1738387248"/>
                  </a:ext>
                </a:extLst>
              </a:tr>
              <a:tr h="370840">
                <a:tc>
                  <a:txBody>
                    <a:bodyPr/>
                    <a:lstStyle/>
                    <a:p>
                      <a:pPr algn="ctr"/>
                      <a:r>
                        <a:rPr lang="en-US" sz="2200" dirty="0"/>
                        <a:t>1</a:t>
                      </a:r>
                    </a:p>
                  </a:txBody>
                  <a:tcPr/>
                </a:tc>
                <a:tc>
                  <a:txBody>
                    <a:bodyPr/>
                    <a:lstStyle/>
                    <a:p>
                      <a:pPr algn="ctr"/>
                      <a:r>
                        <a:rPr lang="en-US" sz="2200" dirty="0"/>
                        <a:t>1</a:t>
                      </a:r>
                    </a:p>
                  </a:txBody>
                  <a:tcPr/>
                </a:tc>
                <a:tc>
                  <a:txBody>
                    <a:bodyPr/>
                    <a:lstStyle/>
                    <a:p>
                      <a:pPr algn="ctr"/>
                      <a:r>
                        <a:rPr lang="en-US" sz="2200" dirty="0"/>
                        <a:t>1</a:t>
                      </a:r>
                    </a:p>
                  </a:txBody>
                  <a:tcPr/>
                </a:tc>
                <a:extLst>
                  <a:ext uri="{0D108BD9-81ED-4DB2-BD59-A6C34878D82A}">
                    <a16:rowId xmlns:a16="http://schemas.microsoft.com/office/drawing/2014/main" val="667803333"/>
                  </a:ext>
                </a:extLst>
              </a:tr>
            </a:tbl>
          </a:graphicData>
        </a:graphic>
      </p:graphicFrame>
      <p:pic>
        <p:nvPicPr>
          <p:cNvPr id="8" name="Picture 7">
            <a:extLst>
              <a:ext uri="{FF2B5EF4-FFF2-40B4-BE49-F238E27FC236}">
                <a16:creationId xmlns:a16="http://schemas.microsoft.com/office/drawing/2014/main" id="{8D1F2562-11D2-21D3-D64F-74744C0B59FA}"/>
              </a:ext>
            </a:extLst>
          </p:cNvPr>
          <p:cNvPicPr>
            <a:picLocks noChangeAspect="1"/>
          </p:cNvPicPr>
          <p:nvPr/>
        </p:nvPicPr>
        <p:blipFill>
          <a:blip r:embed="rId3"/>
          <a:stretch>
            <a:fillRect/>
          </a:stretch>
        </p:blipFill>
        <p:spPr>
          <a:xfrm>
            <a:off x="9613082" y="0"/>
            <a:ext cx="2578918" cy="1901952"/>
          </a:xfrm>
          <a:prstGeom prst="rect">
            <a:avLst/>
          </a:prstGeom>
        </p:spPr>
      </p:pic>
      <p:sp>
        <p:nvSpPr>
          <p:cNvPr id="11" name="Slide Number Placeholder 10">
            <a:extLst>
              <a:ext uri="{FF2B5EF4-FFF2-40B4-BE49-F238E27FC236}">
                <a16:creationId xmlns:a16="http://schemas.microsoft.com/office/drawing/2014/main" id="{0C31F2B8-D356-C3F1-A78D-DA90A0306935}"/>
              </a:ext>
            </a:extLst>
          </p:cNvPr>
          <p:cNvSpPr>
            <a:spLocks noGrp="1"/>
          </p:cNvSpPr>
          <p:nvPr>
            <p:ph type="sldNum" sz="quarter" idx="12"/>
          </p:nvPr>
        </p:nvSpPr>
        <p:spPr/>
        <p:txBody>
          <a:bodyPr/>
          <a:lstStyle/>
          <a:p>
            <a:fld id="{CC057153-B650-4DEB-B370-79DDCFDCE934}" type="slidenum">
              <a:rPr lang="en-US" smtClean="0"/>
              <a:t>12</a:t>
            </a:fld>
            <a:endParaRPr lang="en-US"/>
          </a:p>
        </p:txBody>
      </p:sp>
    </p:spTree>
    <p:extLst>
      <p:ext uri="{BB962C8B-B14F-4D97-AF65-F5344CB8AC3E}">
        <p14:creationId xmlns:p14="http://schemas.microsoft.com/office/powerpoint/2010/main" val="2772260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DF1A6-3721-BBD7-C587-638BEF933F1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3F56DD-8207-BB60-C035-A6D00FE106A6}"/>
              </a:ext>
            </a:extLst>
          </p:cNvPr>
          <p:cNvSpPr>
            <a:spLocks noGrp="1"/>
          </p:cNvSpPr>
          <p:nvPr>
            <p:ph idx="1"/>
          </p:nvPr>
        </p:nvSpPr>
        <p:spPr>
          <a:xfrm>
            <a:off x="599990" y="1719072"/>
            <a:ext cx="10653578" cy="5019530"/>
          </a:xfrm>
        </p:spPr>
        <p:txBody>
          <a:bodyPr vert="horz" lIns="91440" tIns="45720" rIns="91440" bIns="45720" rtlCol="0">
            <a:noAutofit/>
          </a:bodyPr>
          <a:lstStyle/>
          <a:p>
            <a:pPr>
              <a:lnSpc>
                <a:spcPct val="110000"/>
              </a:lnSpc>
            </a:pPr>
            <a:r>
              <a:rPr lang="en-US" sz="2200" dirty="0"/>
              <a:t>Unary operator, i.e., it is applied to only one operand. Also denoted as ¬.</a:t>
            </a:r>
          </a:p>
          <a:p>
            <a:pPr>
              <a:lnSpc>
                <a:spcPct val="110000"/>
              </a:lnSpc>
            </a:pPr>
            <a:r>
              <a:rPr lang="en-US" sz="2200" dirty="0"/>
              <a:t>It flips False (0) to True (1) and, equivalently, True (1) to False (0).</a:t>
            </a:r>
          </a:p>
          <a:p>
            <a:pPr>
              <a:lnSpc>
                <a:spcPct val="110000"/>
              </a:lnSpc>
            </a:pPr>
            <a:r>
              <a:rPr lang="en-US" sz="2200" dirty="0">
                <a:solidFill>
                  <a:srgbClr val="202122"/>
                </a:solidFill>
                <a:latin typeface="Arial" panose="020B0604020202020204" pitchFamily="34" charset="0"/>
              </a:rPr>
              <a:t>Truth table for NOT:</a:t>
            </a:r>
            <a:endParaRPr lang="en-US" sz="2200" b="0" i="0" dirty="0">
              <a:solidFill>
                <a:srgbClr val="202122"/>
              </a:solidFill>
              <a:effectLst/>
              <a:latin typeface="Arial" panose="020B0604020202020204" pitchFamily="34" charset="0"/>
            </a:endParaRPr>
          </a:p>
          <a:p>
            <a:pPr lvl="7">
              <a:lnSpc>
                <a:spcPct val="110000"/>
              </a:lnSpc>
            </a:pPr>
            <a:endParaRPr lang="en-US" sz="2200" dirty="0"/>
          </a:p>
          <a:p>
            <a:pPr lvl="7">
              <a:lnSpc>
                <a:spcPct val="110000"/>
              </a:lnSpc>
            </a:pPr>
            <a:endParaRPr lang="en-US" sz="2200" dirty="0"/>
          </a:p>
          <a:p>
            <a:pPr lvl="7">
              <a:lnSpc>
                <a:spcPct val="110000"/>
              </a:lnSpc>
            </a:pPr>
            <a:endParaRPr lang="en-US" sz="2200" dirty="0"/>
          </a:p>
          <a:p>
            <a:pPr marL="3200400" lvl="7" indent="0">
              <a:lnSpc>
                <a:spcPct val="110000"/>
              </a:lnSpc>
              <a:buNone/>
            </a:pPr>
            <a:r>
              <a:rPr lang="en-US" sz="2200" dirty="0"/>
              <a:t>      Equivalently</a:t>
            </a:r>
          </a:p>
        </p:txBody>
      </p:sp>
      <p:sp>
        <p:nvSpPr>
          <p:cNvPr id="10" name="Title 1">
            <a:extLst>
              <a:ext uri="{FF2B5EF4-FFF2-40B4-BE49-F238E27FC236}">
                <a16:creationId xmlns:a16="http://schemas.microsoft.com/office/drawing/2014/main" id="{DB05F5DD-AABE-A124-B149-5B8CEB10C0C8}"/>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NOT operation – Negation</a:t>
            </a:r>
          </a:p>
        </p:txBody>
      </p:sp>
      <p:graphicFrame>
        <p:nvGraphicFramePr>
          <p:cNvPr id="5" name="Table 4">
            <a:extLst>
              <a:ext uri="{FF2B5EF4-FFF2-40B4-BE49-F238E27FC236}">
                <a16:creationId xmlns:a16="http://schemas.microsoft.com/office/drawing/2014/main" id="{E40FAD31-2956-1FAB-9D79-53561F14787B}"/>
              </a:ext>
            </a:extLst>
          </p:cNvPr>
          <p:cNvGraphicFramePr>
            <a:graphicFrameLocks noGrp="1"/>
          </p:cNvGraphicFramePr>
          <p:nvPr>
            <p:extLst>
              <p:ext uri="{D42A27DB-BD31-4B8C-83A1-F6EECF244321}">
                <p14:modId xmlns:p14="http://schemas.microsoft.com/office/powerpoint/2010/main" val="4026390340"/>
              </p:ext>
            </p:extLst>
          </p:nvPr>
        </p:nvGraphicFramePr>
        <p:xfrm>
          <a:off x="816420" y="3864309"/>
          <a:ext cx="2978938" cy="1280160"/>
        </p:xfrm>
        <a:graphic>
          <a:graphicData uri="http://schemas.openxmlformats.org/drawingml/2006/table">
            <a:tbl>
              <a:tblPr firstRow="1" bandRow="1">
                <a:tableStyleId>{00A15C55-8517-42AA-B614-E9B94910E393}</a:tableStyleId>
              </a:tblPr>
              <a:tblGrid>
                <a:gridCol w="1489469">
                  <a:extLst>
                    <a:ext uri="{9D8B030D-6E8A-4147-A177-3AD203B41FA5}">
                      <a16:colId xmlns:a16="http://schemas.microsoft.com/office/drawing/2014/main" val="3264958069"/>
                    </a:ext>
                  </a:extLst>
                </a:gridCol>
                <a:gridCol w="1489469">
                  <a:extLst>
                    <a:ext uri="{9D8B030D-6E8A-4147-A177-3AD203B41FA5}">
                      <a16:colId xmlns:a16="http://schemas.microsoft.com/office/drawing/2014/main" val="4184236198"/>
                    </a:ext>
                  </a:extLst>
                </a:gridCol>
              </a:tblGrid>
              <a:tr h="370840">
                <a:tc>
                  <a:txBody>
                    <a:bodyPr/>
                    <a:lstStyle/>
                    <a:p>
                      <a:pPr algn="ctr"/>
                      <a:r>
                        <a:rPr lang="en-US" sz="2200" dirty="0"/>
                        <a:t>X    </a:t>
                      </a:r>
                    </a:p>
                  </a:txBody>
                  <a:tcPr/>
                </a:tc>
                <a:tc>
                  <a:txBody>
                    <a:bodyPr/>
                    <a:lstStyle/>
                    <a:p>
                      <a:pPr algn="ctr"/>
                      <a:r>
                        <a:rPr lang="en-US" sz="2200" dirty="0"/>
                        <a:t>NOT X</a:t>
                      </a:r>
                    </a:p>
                  </a:txBody>
                  <a:tcPr/>
                </a:tc>
                <a:extLst>
                  <a:ext uri="{0D108BD9-81ED-4DB2-BD59-A6C34878D82A}">
                    <a16:rowId xmlns:a16="http://schemas.microsoft.com/office/drawing/2014/main" val="4058499360"/>
                  </a:ext>
                </a:extLst>
              </a:tr>
              <a:tr h="370840">
                <a:tc>
                  <a:txBody>
                    <a:bodyPr/>
                    <a:lstStyle/>
                    <a:p>
                      <a:pPr algn="ctr"/>
                      <a:r>
                        <a:rPr lang="en-US" sz="2200" dirty="0"/>
                        <a:t>False</a:t>
                      </a:r>
                    </a:p>
                  </a:txBody>
                  <a:tcPr/>
                </a:tc>
                <a:tc>
                  <a:txBody>
                    <a:bodyPr/>
                    <a:lstStyle/>
                    <a:p>
                      <a:pPr algn="ctr"/>
                      <a:r>
                        <a:rPr lang="en-US" sz="2200" dirty="0"/>
                        <a:t>True</a:t>
                      </a:r>
                    </a:p>
                  </a:txBody>
                  <a:tcPr/>
                </a:tc>
                <a:extLst>
                  <a:ext uri="{0D108BD9-81ED-4DB2-BD59-A6C34878D82A}">
                    <a16:rowId xmlns:a16="http://schemas.microsoft.com/office/drawing/2014/main" val="667803333"/>
                  </a:ext>
                </a:extLst>
              </a:tr>
              <a:tr h="370840">
                <a:tc>
                  <a:txBody>
                    <a:bodyPr/>
                    <a:lstStyle/>
                    <a:p>
                      <a:pPr algn="ctr"/>
                      <a:r>
                        <a:rPr lang="en-US" sz="2200" dirty="0"/>
                        <a:t>True</a:t>
                      </a:r>
                    </a:p>
                  </a:txBody>
                  <a:tcPr/>
                </a:tc>
                <a:tc>
                  <a:txBody>
                    <a:bodyPr/>
                    <a:lstStyle/>
                    <a:p>
                      <a:pPr algn="ctr"/>
                      <a:r>
                        <a:rPr lang="en-US" sz="2200" dirty="0"/>
                        <a:t>False</a:t>
                      </a:r>
                    </a:p>
                  </a:txBody>
                  <a:tcPr/>
                </a:tc>
                <a:extLst>
                  <a:ext uri="{0D108BD9-81ED-4DB2-BD59-A6C34878D82A}">
                    <a16:rowId xmlns:a16="http://schemas.microsoft.com/office/drawing/2014/main" val="1510080248"/>
                  </a:ext>
                </a:extLst>
              </a:tr>
            </a:tbl>
          </a:graphicData>
        </a:graphic>
      </p:graphicFrame>
      <p:graphicFrame>
        <p:nvGraphicFramePr>
          <p:cNvPr id="6" name="Table 5">
            <a:extLst>
              <a:ext uri="{FF2B5EF4-FFF2-40B4-BE49-F238E27FC236}">
                <a16:creationId xmlns:a16="http://schemas.microsoft.com/office/drawing/2014/main" id="{3D10BA4F-96BE-6528-C2FF-53392F9CDAC0}"/>
              </a:ext>
            </a:extLst>
          </p:cNvPr>
          <p:cNvGraphicFramePr>
            <a:graphicFrameLocks noGrp="1"/>
          </p:cNvGraphicFramePr>
          <p:nvPr>
            <p:extLst>
              <p:ext uri="{D42A27DB-BD31-4B8C-83A1-F6EECF244321}">
                <p14:modId xmlns:p14="http://schemas.microsoft.com/office/powerpoint/2010/main" val="1863940063"/>
              </p:ext>
            </p:extLst>
          </p:nvPr>
        </p:nvGraphicFramePr>
        <p:xfrm>
          <a:off x="6314475" y="3864309"/>
          <a:ext cx="2978936" cy="1280160"/>
        </p:xfrm>
        <a:graphic>
          <a:graphicData uri="http://schemas.openxmlformats.org/drawingml/2006/table">
            <a:tbl>
              <a:tblPr firstRow="1" bandRow="1">
                <a:tableStyleId>{00A15C55-8517-42AA-B614-E9B94910E393}</a:tableStyleId>
              </a:tblPr>
              <a:tblGrid>
                <a:gridCol w="1489468">
                  <a:extLst>
                    <a:ext uri="{9D8B030D-6E8A-4147-A177-3AD203B41FA5}">
                      <a16:colId xmlns:a16="http://schemas.microsoft.com/office/drawing/2014/main" val="3264958069"/>
                    </a:ext>
                  </a:extLst>
                </a:gridCol>
                <a:gridCol w="1489468">
                  <a:extLst>
                    <a:ext uri="{9D8B030D-6E8A-4147-A177-3AD203B41FA5}">
                      <a16:colId xmlns:a16="http://schemas.microsoft.com/office/drawing/2014/main" val="4184236198"/>
                    </a:ext>
                  </a:extLst>
                </a:gridCol>
              </a:tblGrid>
              <a:tr h="370840">
                <a:tc>
                  <a:txBody>
                    <a:bodyPr/>
                    <a:lstStyle/>
                    <a:p>
                      <a:pPr algn="ctr"/>
                      <a:r>
                        <a:rPr lang="en-US" sz="2200" dirty="0"/>
                        <a:t>X</a:t>
                      </a:r>
                    </a:p>
                  </a:txBody>
                  <a:tcPr/>
                </a:tc>
                <a:tc>
                  <a:txBody>
                    <a:bodyPr/>
                    <a:lstStyle/>
                    <a:p>
                      <a:pPr algn="ctr"/>
                      <a:r>
                        <a:rPr lang="en-US" sz="2200" dirty="0"/>
                        <a:t>¬ X</a:t>
                      </a:r>
                    </a:p>
                  </a:txBody>
                  <a:tcPr/>
                </a:tc>
                <a:extLst>
                  <a:ext uri="{0D108BD9-81ED-4DB2-BD59-A6C34878D82A}">
                    <a16:rowId xmlns:a16="http://schemas.microsoft.com/office/drawing/2014/main" val="4058499360"/>
                  </a:ext>
                </a:extLst>
              </a:tr>
              <a:tr h="370840">
                <a:tc>
                  <a:txBody>
                    <a:bodyPr/>
                    <a:lstStyle/>
                    <a:p>
                      <a:pPr algn="ctr"/>
                      <a:r>
                        <a:rPr lang="en-US" sz="2200" dirty="0"/>
                        <a:t>0</a:t>
                      </a:r>
                    </a:p>
                  </a:txBody>
                  <a:tcPr/>
                </a:tc>
                <a:tc>
                  <a:txBody>
                    <a:bodyPr/>
                    <a:lstStyle/>
                    <a:p>
                      <a:pPr algn="ctr"/>
                      <a:r>
                        <a:rPr lang="en-US" sz="2200" dirty="0"/>
                        <a:t>1</a:t>
                      </a:r>
                    </a:p>
                  </a:txBody>
                  <a:tcPr/>
                </a:tc>
                <a:extLst>
                  <a:ext uri="{0D108BD9-81ED-4DB2-BD59-A6C34878D82A}">
                    <a16:rowId xmlns:a16="http://schemas.microsoft.com/office/drawing/2014/main" val="68841992"/>
                  </a:ext>
                </a:extLst>
              </a:tr>
              <a:tr h="370840">
                <a:tc>
                  <a:txBody>
                    <a:bodyPr/>
                    <a:lstStyle/>
                    <a:p>
                      <a:pPr algn="ctr"/>
                      <a:r>
                        <a:rPr lang="en-US" sz="2200" dirty="0"/>
                        <a:t>1</a:t>
                      </a:r>
                    </a:p>
                  </a:txBody>
                  <a:tcPr/>
                </a:tc>
                <a:tc>
                  <a:txBody>
                    <a:bodyPr/>
                    <a:lstStyle/>
                    <a:p>
                      <a:pPr algn="ctr"/>
                      <a:r>
                        <a:rPr lang="en-US" sz="2200" dirty="0"/>
                        <a:t>0</a:t>
                      </a:r>
                    </a:p>
                  </a:txBody>
                  <a:tcPr/>
                </a:tc>
                <a:extLst>
                  <a:ext uri="{0D108BD9-81ED-4DB2-BD59-A6C34878D82A}">
                    <a16:rowId xmlns:a16="http://schemas.microsoft.com/office/drawing/2014/main" val="667803333"/>
                  </a:ext>
                </a:extLst>
              </a:tr>
            </a:tbl>
          </a:graphicData>
        </a:graphic>
      </p:graphicFrame>
      <p:pic>
        <p:nvPicPr>
          <p:cNvPr id="11" name="Picture 10">
            <a:extLst>
              <a:ext uri="{FF2B5EF4-FFF2-40B4-BE49-F238E27FC236}">
                <a16:creationId xmlns:a16="http://schemas.microsoft.com/office/drawing/2014/main" id="{6F749B82-1069-0981-9E2E-0CE4D8B17DC3}"/>
              </a:ext>
            </a:extLst>
          </p:cNvPr>
          <p:cNvPicPr>
            <a:picLocks noChangeAspect="1"/>
          </p:cNvPicPr>
          <p:nvPr/>
        </p:nvPicPr>
        <p:blipFill>
          <a:blip r:embed="rId3"/>
          <a:stretch>
            <a:fillRect/>
          </a:stretch>
        </p:blipFill>
        <p:spPr>
          <a:xfrm>
            <a:off x="10301068" y="0"/>
            <a:ext cx="1905000" cy="1905000"/>
          </a:xfrm>
          <a:prstGeom prst="rect">
            <a:avLst/>
          </a:prstGeom>
        </p:spPr>
      </p:pic>
      <p:sp>
        <p:nvSpPr>
          <p:cNvPr id="13" name="Slide Number Placeholder 12">
            <a:extLst>
              <a:ext uri="{FF2B5EF4-FFF2-40B4-BE49-F238E27FC236}">
                <a16:creationId xmlns:a16="http://schemas.microsoft.com/office/drawing/2014/main" id="{9BEAD92A-A30F-B06E-C1CE-DD9652B5BAEC}"/>
              </a:ext>
            </a:extLst>
          </p:cNvPr>
          <p:cNvSpPr>
            <a:spLocks noGrp="1"/>
          </p:cNvSpPr>
          <p:nvPr>
            <p:ph type="sldNum" sz="quarter" idx="12"/>
          </p:nvPr>
        </p:nvSpPr>
        <p:spPr/>
        <p:txBody>
          <a:bodyPr/>
          <a:lstStyle/>
          <a:p>
            <a:fld id="{CC057153-B650-4DEB-B370-79DDCFDCE934}" type="slidenum">
              <a:rPr lang="en-US" smtClean="0"/>
              <a:t>13</a:t>
            </a:fld>
            <a:endParaRPr lang="en-US"/>
          </a:p>
        </p:txBody>
      </p:sp>
    </p:spTree>
    <p:extLst>
      <p:ext uri="{BB962C8B-B14F-4D97-AF65-F5344CB8AC3E}">
        <p14:creationId xmlns:p14="http://schemas.microsoft.com/office/powerpoint/2010/main" val="2690374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4D87F-F479-BC96-41A0-1FA5C08F3A1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0F78F0-B76A-8C51-F1EC-1CF5E34A8B99}"/>
              </a:ext>
            </a:extLst>
          </p:cNvPr>
          <p:cNvSpPr>
            <a:spLocks noGrp="1"/>
          </p:cNvSpPr>
          <p:nvPr>
            <p:ph idx="1"/>
          </p:nvPr>
        </p:nvSpPr>
        <p:spPr>
          <a:xfrm>
            <a:off x="612646" y="1719072"/>
            <a:ext cx="10653578" cy="5019530"/>
          </a:xfrm>
        </p:spPr>
        <p:txBody>
          <a:bodyPr vert="horz" lIns="91440" tIns="45720" rIns="91440" bIns="45720" rtlCol="0">
            <a:noAutofit/>
          </a:bodyPr>
          <a:lstStyle/>
          <a:p>
            <a:pPr>
              <a:lnSpc>
                <a:spcPct val="110000"/>
              </a:lnSpc>
            </a:pPr>
            <a:r>
              <a:rPr lang="en-US" sz="2200" dirty="0"/>
              <a:t>Binary operator, i.e., it is applied two operands. Also denoted as ⊕.</a:t>
            </a:r>
          </a:p>
          <a:p>
            <a:pPr>
              <a:lnSpc>
                <a:spcPct val="110000"/>
              </a:lnSpc>
            </a:pPr>
            <a:r>
              <a:rPr lang="en-US" sz="2200" dirty="0"/>
              <a:t>Produces True (1) if </a:t>
            </a:r>
            <a:r>
              <a:rPr lang="en-US" sz="2200" i="1" dirty="0"/>
              <a:t>exactly</a:t>
            </a:r>
            <a:r>
              <a:rPr lang="en-US" sz="2200" dirty="0"/>
              <a:t> one operand is True (1).</a:t>
            </a:r>
          </a:p>
          <a:p>
            <a:pPr>
              <a:lnSpc>
                <a:spcPct val="110000"/>
              </a:lnSpc>
            </a:pPr>
            <a:r>
              <a:rPr lang="en-US" sz="2200" dirty="0">
                <a:solidFill>
                  <a:srgbClr val="202122"/>
                </a:solidFill>
                <a:latin typeface="Arial" panose="020B0604020202020204" pitchFamily="34" charset="0"/>
              </a:rPr>
              <a:t>Truth table for XOR:</a:t>
            </a:r>
            <a:endParaRPr lang="en-US" sz="2200" i="0" dirty="0">
              <a:solidFill>
                <a:srgbClr val="202122"/>
              </a:solidFill>
              <a:effectLst/>
              <a:latin typeface="Arial" panose="020B0604020202020204" pitchFamily="34" charset="0"/>
            </a:endParaRPr>
          </a:p>
          <a:p>
            <a:pPr lvl="7">
              <a:lnSpc>
                <a:spcPct val="110000"/>
              </a:lnSpc>
            </a:pPr>
            <a:endParaRPr lang="en-US" sz="2200" dirty="0"/>
          </a:p>
          <a:p>
            <a:pPr lvl="8">
              <a:lnSpc>
                <a:spcPct val="110000"/>
              </a:lnSpc>
            </a:pPr>
            <a:endParaRPr lang="en-US" sz="2200" dirty="0"/>
          </a:p>
          <a:p>
            <a:pPr lvl="8">
              <a:lnSpc>
                <a:spcPct val="110000"/>
              </a:lnSpc>
            </a:pPr>
            <a:endParaRPr lang="en-US" sz="2200" dirty="0"/>
          </a:p>
          <a:p>
            <a:pPr lvl="8">
              <a:lnSpc>
                <a:spcPct val="110000"/>
              </a:lnSpc>
            </a:pPr>
            <a:r>
              <a:rPr lang="en-US" sz="2200" dirty="0"/>
              <a:t>          Equivalently</a:t>
            </a:r>
          </a:p>
          <a:p>
            <a:pPr lvl="7">
              <a:lnSpc>
                <a:spcPct val="110000"/>
              </a:lnSpc>
            </a:pPr>
            <a:endParaRPr lang="en-US" sz="2200" dirty="0"/>
          </a:p>
          <a:p>
            <a:pPr lvl="7">
              <a:lnSpc>
                <a:spcPct val="110000"/>
              </a:lnSpc>
            </a:pPr>
            <a:endParaRPr lang="en-US" sz="2200" dirty="0"/>
          </a:p>
          <a:p>
            <a:pPr lvl="7">
              <a:lnSpc>
                <a:spcPct val="110000"/>
              </a:lnSpc>
            </a:pPr>
            <a:endParaRPr lang="en-US" sz="2200" dirty="0"/>
          </a:p>
          <a:p>
            <a:pPr marL="0" indent="0">
              <a:lnSpc>
                <a:spcPct val="110000"/>
              </a:lnSpc>
              <a:buNone/>
            </a:pPr>
            <a:endParaRPr lang="en-US" sz="2200" dirty="0"/>
          </a:p>
        </p:txBody>
      </p:sp>
      <p:sp>
        <p:nvSpPr>
          <p:cNvPr id="10" name="Title 1">
            <a:extLst>
              <a:ext uri="{FF2B5EF4-FFF2-40B4-BE49-F238E27FC236}">
                <a16:creationId xmlns:a16="http://schemas.microsoft.com/office/drawing/2014/main" id="{F86D6A37-CA6B-A8A9-6D27-B70D27C49B0E}"/>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XOR operation – </a:t>
            </a:r>
            <a:r>
              <a:rPr lang="en-US" dirty="0"/>
              <a:t>Exclusive OR</a:t>
            </a:r>
            <a:endParaRPr lang="en-US" b="1" kern="1200" dirty="0">
              <a:solidFill>
                <a:schemeClr val="tx1"/>
              </a:solidFill>
              <a:latin typeface="+mj-lt"/>
              <a:ea typeface="+mj-ea"/>
              <a:cs typeface="+mj-cs"/>
            </a:endParaRPr>
          </a:p>
        </p:txBody>
      </p:sp>
      <p:graphicFrame>
        <p:nvGraphicFramePr>
          <p:cNvPr id="5" name="Table 4">
            <a:extLst>
              <a:ext uri="{FF2B5EF4-FFF2-40B4-BE49-F238E27FC236}">
                <a16:creationId xmlns:a16="http://schemas.microsoft.com/office/drawing/2014/main" id="{CB11E808-083E-690A-4BA9-B05459EEE1E6}"/>
              </a:ext>
            </a:extLst>
          </p:cNvPr>
          <p:cNvGraphicFramePr>
            <a:graphicFrameLocks noGrp="1"/>
          </p:cNvGraphicFramePr>
          <p:nvPr>
            <p:extLst>
              <p:ext uri="{D42A27DB-BD31-4B8C-83A1-F6EECF244321}">
                <p14:modId xmlns:p14="http://schemas.microsoft.com/office/powerpoint/2010/main" val="1541014601"/>
              </p:ext>
            </p:extLst>
          </p:nvPr>
        </p:nvGraphicFramePr>
        <p:xfrm>
          <a:off x="612646" y="3735690"/>
          <a:ext cx="4201306" cy="2133600"/>
        </p:xfrm>
        <a:graphic>
          <a:graphicData uri="http://schemas.openxmlformats.org/drawingml/2006/table">
            <a:tbl>
              <a:tblPr firstRow="1" bandRow="1">
                <a:tableStyleId>{00A15C55-8517-42AA-B614-E9B94910E393}</a:tableStyleId>
              </a:tblPr>
              <a:tblGrid>
                <a:gridCol w="1379656">
                  <a:extLst>
                    <a:ext uri="{9D8B030D-6E8A-4147-A177-3AD203B41FA5}">
                      <a16:colId xmlns:a16="http://schemas.microsoft.com/office/drawing/2014/main" val="3264958069"/>
                    </a:ext>
                  </a:extLst>
                </a:gridCol>
                <a:gridCol w="1410825">
                  <a:extLst>
                    <a:ext uri="{9D8B030D-6E8A-4147-A177-3AD203B41FA5}">
                      <a16:colId xmlns:a16="http://schemas.microsoft.com/office/drawing/2014/main" val="910396186"/>
                    </a:ext>
                  </a:extLst>
                </a:gridCol>
                <a:gridCol w="1410825">
                  <a:extLst>
                    <a:ext uri="{9D8B030D-6E8A-4147-A177-3AD203B41FA5}">
                      <a16:colId xmlns:a16="http://schemas.microsoft.com/office/drawing/2014/main" val="4184236198"/>
                    </a:ext>
                  </a:extLst>
                </a:gridCol>
              </a:tblGrid>
              <a:tr h="370840">
                <a:tc>
                  <a:txBody>
                    <a:bodyPr/>
                    <a:lstStyle/>
                    <a:p>
                      <a:pPr algn="ctr"/>
                      <a:r>
                        <a:rPr lang="en-US" sz="2200" dirty="0"/>
                        <a:t>X</a:t>
                      </a:r>
                    </a:p>
                  </a:txBody>
                  <a:tcPr/>
                </a:tc>
                <a:tc>
                  <a:txBody>
                    <a:bodyPr/>
                    <a:lstStyle/>
                    <a:p>
                      <a:pPr algn="ctr"/>
                      <a:r>
                        <a:rPr lang="en-US" sz="2200" dirty="0"/>
                        <a:t>Y</a:t>
                      </a:r>
                    </a:p>
                  </a:txBody>
                  <a:tcPr/>
                </a:tc>
                <a:tc>
                  <a:txBody>
                    <a:bodyPr/>
                    <a:lstStyle/>
                    <a:p>
                      <a:pPr algn="ctr"/>
                      <a:r>
                        <a:rPr lang="en-US" sz="2200" dirty="0"/>
                        <a:t>X XOR Y</a:t>
                      </a:r>
                    </a:p>
                  </a:txBody>
                  <a:tcPr/>
                </a:tc>
                <a:extLst>
                  <a:ext uri="{0D108BD9-81ED-4DB2-BD59-A6C34878D82A}">
                    <a16:rowId xmlns:a16="http://schemas.microsoft.com/office/drawing/2014/main" val="4058499360"/>
                  </a:ext>
                </a:extLst>
              </a:tr>
              <a:tr h="370840">
                <a:tc>
                  <a:txBody>
                    <a:bodyPr/>
                    <a:lstStyle/>
                    <a:p>
                      <a:pPr algn="ctr"/>
                      <a:r>
                        <a:rPr lang="en-US" sz="2200" dirty="0"/>
                        <a:t>False</a:t>
                      </a:r>
                    </a:p>
                  </a:txBody>
                  <a:tcPr/>
                </a:tc>
                <a:tc>
                  <a:txBody>
                    <a:bodyPr/>
                    <a:lstStyle/>
                    <a:p>
                      <a:pPr algn="ctr"/>
                      <a:r>
                        <a:rPr lang="en-US" sz="2200" dirty="0"/>
                        <a:t>False</a:t>
                      </a:r>
                    </a:p>
                  </a:txBody>
                  <a:tcPr/>
                </a:tc>
                <a:tc>
                  <a:txBody>
                    <a:bodyPr/>
                    <a:lstStyle/>
                    <a:p>
                      <a:pPr algn="ctr"/>
                      <a:r>
                        <a:rPr lang="en-US" sz="2200" dirty="0"/>
                        <a:t>False</a:t>
                      </a:r>
                    </a:p>
                  </a:txBody>
                  <a:tcPr/>
                </a:tc>
                <a:extLst>
                  <a:ext uri="{0D108BD9-81ED-4DB2-BD59-A6C34878D82A}">
                    <a16:rowId xmlns:a16="http://schemas.microsoft.com/office/drawing/2014/main" val="68841992"/>
                  </a:ext>
                </a:extLst>
              </a:tr>
              <a:tr h="370840">
                <a:tc>
                  <a:txBody>
                    <a:bodyPr/>
                    <a:lstStyle/>
                    <a:p>
                      <a:pPr algn="ctr"/>
                      <a:r>
                        <a:rPr lang="en-US" sz="2200" dirty="0"/>
                        <a:t>False</a:t>
                      </a:r>
                    </a:p>
                  </a:txBody>
                  <a:tcPr/>
                </a:tc>
                <a:tc>
                  <a:txBody>
                    <a:bodyPr/>
                    <a:lstStyle/>
                    <a:p>
                      <a:pPr algn="ctr"/>
                      <a:r>
                        <a:rPr lang="en-US" sz="2200" dirty="0"/>
                        <a:t>True</a:t>
                      </a:r>
                    </a:p>
                  </a:txBody>
                  <a:tcPr/>
                </a:tc>
                <a:tc>
                  <a:txBody>
                    <a:bodyPr/>
                    <a:lstStyle/>
                    <a:p>
                      <a:pPr algn="ctr"/>
                      <a:r>
                        <a:rPr lang="en-US" sz="2200" dirty="0"/>
                        <a:t>True</a:t>
                      </a:r>
                    </a:p>
                  </a:txBody>
                  <a:tcPr/>
                </a:tc>
                <a:extLst>
                  <a:ext uri="{0D108BD9-81ED-4DB2-BD59-A6C34878D82A}">
                    <a16:rowId xmlns:a16="http://schemas.microsoft.com/office/drawing/2014/main" val="667803333"/>
                  </a:ext>
                </a:extLst>
              </a:tr>
              <a:tr h="370840">
                <a:tc>
                  <a:txBody>
                    <a:bodyPr/>
                    <a:lstStyle/>
                    <a:p>
                      <a:pPr algn="ctr"/>
                      <a:r>
                        <a:rPr lang="en-US" sz="2200" dirty="0"/>
                        <a:t>True</a:t>
                      </a:r>
                    </a:p>
                  </a:txBody>
                  <a:tcPr/>
                </a:tc>
                <a:tc>
                  <a:txBody>
                    <a:bodyPr/>
                    <a:lstStyle/>
                    <a:p>
                      <a:pPr algn="ctr"/>
                      <a:r>
                        <a:rPr lang="en-US" sz="2200" dirty="0"/>
                        <a:t>False</a:t>
                      </a:r>
                    </a:p>
                  </a:txBody>
                  <a:tcPr/>
                </a:tc>
                <a:tc>
                  <a:txBody>
                    <a:bodyPr/>
                    <a:lstStyle/>
                    <a:p>
                      <a:pPr algn="ctr"/>
                      <a:r>
                        <a:rPr lang="en-US" sz="2200" dirty="0"/>
                        <a:t>True</a:t>
                      </a:r>
                    </a:p>
                  </a:txBody>
                  <a:tcPr/>
                </a:tc>
                <a:extLst>
                  <a:ext uri="{0D108BD9-81ED-4DB2-BD59-A6C34878D82A}">
                    <a16:rowId xmlns:a16="http://schemas.microsoft.com/office/drawing/2014/main" val="1284451998"/>
                  </a:ext>
                </a:extLst>
              </a:tr>
              <a:tr h="370840">
                <a:tc>
                  <a:txBody>
                    <a:bodyPr/>
                    <a:lstStyle/>
                    <a:p>
                      <a:pPr algn="ctr"/>
                      <a:r>
                        <a:rPr lang="en-US" sz="2200" dirty="0"/>
                        <a:t>True</a:t>
                      </a:r>
                    </a:p>
                  </a:txBody>
                  <a:tcPr/>
                </a:tc>
                <a:tc>
                  <a:txBody>
                    <a:bodyPr/>
                    <a:lstStyle/>
                    <a:p>
                      <a:pPr algn="ctr"/>
                      <a:r>
                        <a:rPr lang="en-US" sz="2200" dirty="0"/>
                        <a:t>True</a:t>
                      </a:r>
                    </a:p>
                  </a:txBody>
                  <a:tcPr/>
                </a:tc>
                <a:tc>
                  <a:txBody>
                    <a:bodyPr/>
                    <a:lstStyle/>
                    <a:p>
                      <a:pPr algn="ctr"/>
                      <a:r>
                        <a:rPr lang="en-US" sz="2200" dirty="0"/>
                        <a:t>False</a:t>
                      </a:r>
                    </a:p>
                  </a:txBody>
                  <a:tcPr/>
                </a:tc>
                <a:extLst>
                  <a:ext uri="{0D108BD9-81ED-4DB2-BD59-A6C34878D82A}">
                    <a16:rowId xmlns:a16="http://schemas.microsoft.com/office/drawing/2014/main" val="2398767911"/>
                  </a:ext>
                </a:extLst>
              </a:tr>
            </a:tbl>
          </a:graphicData>
        </a:graphic>
      </p:graphicFrame>
      <p:graphicFrame>
        <p:nvGraphicFramePr>
          <p:cNvPr id="6" name="Table 5">
            <a:extLst>
              <a:ext uri="{FF2B5EF4-FFF2-40B4-BE49-F238E27FC236}">
                <a16:creationId xmlns:a16="http://schemas.microsoft.com/office/drawing/2014/main" id="{AF0E4544-8DBA-45FF-38CF-C5CDD5682D81}"/>
              </a:ext>
            </a:extLst>
          </p:cNvPr>
          <p:cNvGraphicFramePr>
            <a:graphicFrameLocks noGrp="1"/>
          </p:cNvGraphicFramePr>
          <p:nvPr>
            <p:extLst>
              <p:ext uri="{D42A27DB-BD31-4B8C-83A1-F6EECF244321}">
                <p14:modId xmlns:p14="http://schemas.microsoft.com/office/powerpoint/2010/main" val="3049130837"/>
              </p:ext>
            </p:extLst>
          </p:nvPr>
        </p:nvGraphicFramePr>
        <p:xfrm>
          <a:off x="7468282" y="3735690"/>
          <a:ext cx="3415035" cy="2133600"/>
        </p:xfrm>
        <a:graphic>
          <a:graphicData uri="http://schemas.openxmlformats.org/drawingml/2006/table">
            <a:tbl>
              <a:tblPr firstRow="1" bandRow="1">
                <a:tableStyleId>{00A15C55-8517-42AA-B614-E9B94910E393}</a:tableStyleId>
              </a:tblPr>
              <a:tblGrid>
                <a:gridCol w="1138345">
                  <a:extLst>
                    <a:ext uri="{9D8B030D-6E8A-4147-A177-3AD203B41FA5}">
                      <a16:colId xmlns:a16="http://schemas.microsoft.com/office/drawing/2014/main" val="3264958069"/>
                    </a:ext>
                  </a:extLst>
                </a:gridCol>
                <a:gridCol w="1138345">
                  <a:extLst>
                    <a:ext uri="{9D8B030D-6E8A-4147-A177-3AD203B41FA5}">
                      <a16:colId xmlns:a16="http://schemas.microsoft.com/office/drawing/2014/main" val="3181845814"/>
                    </a:ext>
                  </a:extLst>
                </a:gridCol>
                <a:gridCol w="1138345">
                  <a:extLst>
                    <a:ext uri="{9D8B030D-6E8A-4147-A177-3AD203B41FA5}">
                      <a16:colId xmlns:a16="http://schemas.microsoft.com/office/drawing/2014/main" val="4184236198"/>
                    </a:ext>
                  </a:extLst>
                </a:gridCol>
              </a:tblGrid>
              <a:tr h="370840">
                <a:tc>
                  <a:txBody>
                    <a:bodyPr/>
                    <a:lstStyle/>
                    <a:p>
                      <a:pPr algn="ctr"/>
                      <a:r>
                        <a:rPr lang="en-US" sz="2200" dirty="0"/>
                        <a:t>X</a:t>
                      </a:r>
                    </a:p>
                  </a:txBody>
                  <a:tcPr/>
                </a:tc>
                <a:tc>
                  <a:txBody>
                    <a:bodyPr/>
                    <a:lstStyle/>
                    <a:p>
                      <a:pPr algn="ctr"/>
                      <a:r>
                        <a:rPr lang="en-US" sz="2200" dirty="0"/>
                        <a:t>Y</a:t>
                      </a:r>
                    </a:p>
                  </a:txBody>
                  <a:tcPr/>
                </a:tc>
                <a:tc>
                  <a:txBody>
                    <a:bodyPr/>
                    <a:lstStyle/>
                    <a:p>
                      <a:pPr algn="ctr"/>
                      <a:r>
                        <a:rPr lang="en-US" sz="2200" dirty="0"/>
                        <a:t>X ⊕ Y</a:t>
                      </a:r>
                    </a:p>
                  </a:txBody>
                  <a:tcPr/>
                </a:tc>
                <a:extLst>
                  <a:ext uri="{0D108BD9-81ED-4DB2-BD59-A6C34878D82A}">
                    <a16:rowId xmlns:a16="http://schemas.microsoft.com/office/drawing/2014/main" val="4058499360"/>
                  </a:ext>
                </a:extLst>
              </a:tr>
              <a:tr h="370840">
                <a:tc>
                  <a:txBody>
                    <a:bodyPr/>
                    <a:lstStyle/>
                    <a:p>
                      <a:pPr algn="ctr"/>
                      <a:r>
                        <a:rPr lang="en-US" sz="2200" dirty="0"/>
                        <a:t>0</a:t>
                      </a:r>
                    </a:p>
                  </a:txBody>
                  <a:tcPr/>
                </a:tc>
                <a:tc>
                  <a:txBody>
                    <a:bodyPr/>
                    <a:lstStyle/>
                    <a:p>
                      <a:pPr algn="ctr"/>
                      <a:r>
                        <a:rPr lang="en-US" sz="2200" dirty="0"/>
                        <a:t>0</a:t>
                      </a:r>
                    </a:p>
                  </a:txBody>
                  <a:tcPr/>
                </a:tc>
                <a:tc>
                  <a:txBody>
                    <a:bodyPr/>
                    <a:lstStyle/>
                    <a:p>
                      <a:pPr algn="ctr"/>
                      <a:r>
                        <a:rPr lang="en-US" sz="2200" dirty="0"/>
                        <a:t>0</a:t>
                      </a:r>
                    </a:p>
                  </a:txBody>
                  <a:tcPr/>
                </a:tc>
                <a:extLst>
                  <a:ext uri="{0D108BD9-81ED-4DB2-BD59-A6C34878D82A}">
                    <a16:rowId xmlns:a16="http://schemas.microsoft.com/office/drawing/2014/main" val="68841992"/>
                  </a:ext>
                </a:extLst>
              </a:tr>
              <a:tr h="370840">
                <a:tc>
                  <a:txBody>
                    <a:bodyPr/>
                    <a:lstStyle/>
                    <a:p>
                      <a:pPr algn="ctr"/>
                      <a:r>
                        <a:rPr lang="en-US" sz="2200" dirty="0"/>
                        <a:t>0</a:t>
                      </a:r>
                    </a:p>
                  </a:txBody>
                  <a:tcPr/>
                </a:tc>
                <a:tc>
                  <a:txBody>
                    <a:bodyPr/>
                    <a:lstStyle/>
                    <a:p>
                      <a:pPr algn="ctr"/>
                      <a:r>
                        <a:rPr lang="en-US" sz="2200" dirty="0"/>
                        <a:t>1</a:t>
                      </a:r>
                    </a:p>
                  </a:txBody>
                  <a:tcPr/>
                </a:tc>
                <a:tc>
                  <a:txBody>
                    <a:bodyPr/>
                    <a:lstStyle/>
                    <a:p>
                      <a:pPr algn="ctr"/>
                      <a:r>
                        <a:rPr lang="en-US" sz="2200" dirty="0"/>
                        <a:t>1</a:t>
                      </a:r>
                    </a:p>
                  </a:txBody>
                  <a:tcPr/>
                </a:tc>
                <a:extLst>
                  <a:ext uri="{0D108BD9-81ED-4DB2-BD59-A6C34878D82A}">
                    <a16:rowId xmlns:a16="http://schemas.microsoft.com/office/drawing/2014/main" val="2366759319"/>
                  </a:ext>
                </a:extLst>
              </a:tr>
              <a:tr h="370840">
                <a:tc>
                  <a:txBody>
                    <a:bodyPr/>
                    <a:lstStyle/>
                    <a:p>
                      <a:pPr algn="ctr"/>
                      <a:r>
                        <a:rPr lang="en-US" sz="2200" dirty="0"/>
                        <a:t>1</a:t>
                      </a:r>
                    </a:p>
                  </a:txBody>
                  <a:tcPr/>
                </a:tc>
                <a:tc>
                  <a:txBody>
                    <a:bodyPr/>
                    <a:lstStyle/>
                    <a:p>
                      <a:pPr algn="ctr"/>
                      <a:r>
                        <a:rPr lang="en-US" sz="2200" dirty="0"/>
                        <a:t>0</a:t>
                      </a:r>
                    </a:p>
                  </a:txBody>
                  <a:tcPr/>
                </a:tc>
                <a:tc>
                  <a:txBody>
                    <a:bodyPr/>
                    <a:lstStyle/>
                    <a:p>
                      <a:pPr algn="ctr"/>
                      <a:r>
                        <a:rPr lang="en-US" sz="2200" dirty="0"/>
                        <a:t>1</a:t>
                      </a:r>
                    </a:p>
                  </a:txBody>
                  <a:tcPr/>
                </a:tc>
                <a:extLst>
                  <a:ext uri="{0D108BD9-81ED-4DB2-BD59-A6C34878D82A}">
                    <a16:rowId xmlns:a16="http://schemas.microsoft.com/office/drawing/2014/main" val="1738387248"/>
                  </a:ext>
                </a:extLst>
              </a:tr>
              <a:tr h="370840">
                <a:tc>
                  <a:txBody>
                    <a:bodyPr/>
                    <a:lstStyle/>
                    <a:p>
                      <a:pPr algn="ctr"/>
                      <a:r>
                        <a:rPr lang="en-US" sz="2200" dirty="0"/>
                        <a:t>1</a:t>
                      </a:r>
                    </a:p>
                  </a:txBody>
                  <a:tcPr/>
                </a:tc>
                <a:tc>
                  <a:txBody>
                    <a:bodyPr/>
                    <a:lstStyle/>
                    <a:p>
                      <a:pPr algn="ctr"/>
                      <a:r>
                        <a:rPr lang="en-US" sz="2200" dirty="0"/>
                        <a:t>1</a:t>
                      </a:r>
                    </a:p>
                  </a:txBody>
                  <a:tcPr/>
                </a:tc>
                <a:tc>
                  <a:txBody>
                    <a:bodyPr/>
                    <a:lstStyle/>
                    <a:p>
                      <a:pPr algn="ctr"/>
                      <a:r>
                        <a:rPr lang="en-US" sz="2200" dirty="0"/>
                        <a:t>0</a:t>
                      </a:r>
                    </a:p>
                  </a:txBody>
                  <a:tcPr/>
                </a:tc>
                <a:extLst>
                  <a:ext uri="{0D108BD9-81ED-4DB2-BD59-A6C34878D82A}">
                    <a16:rowId xmlns:a16="http://schemas.microsoft.com/office/drawing/2014/main" val="667803333"/>
                  </a:ext>
                </a:extLst>
              </a:tr>
            </a:tbl>
          </a:graphicData>
        </a:graphic>
      </p:graphicFrame>
      <p:pic>
        <p:nvPicPr>
          <p:cNvPr id="8" name="Picture 7">
            <a:extLst>
              <a:ext uri="{FF2B5EF4-FFF2-40B4-BE49-F238E27FC236}">
                <a16:creationId xmlns:a16="http://schemas.microsoft.com/office/drawing/2014/main" id="{F6A3E78A-B0E6-E614-1371-A5D1527F11A4}"/>
              </a:ext>
            </a:extLst>
          </p:cNvPr>
          <p:cNvPicPr>
            <a:picLocks noChangeAspect="1"/>
          </p:cNvPicPr>
          <p:nvPr/>
        </p:nvPicPr>
        <p:blipFill>
          <a:blip r:embed="rId3"/>
          <a:stretch>
            <a:fillRect/>
          </a:stretch>
        </p:blipFill>
        <p:spPr>
          <a:xfrm>
            <a:off x="9574635" y="0"/>
            <a:ext cx="2617365" cy="1901952"/>
          </a:xfrm>
          <a:prstGeom prst="rect">
            <a:avLst/>
          </a:prstGeom>
        </p:spPr>
      </p:pic>
      <p:sp>
        <p:nvSpPr>
          <p:cNvPr id="11" name="Slide Number Placeholder 10">
            <a:extLst>
              <a:ext uri="{FF2B5EF4-FFF2-40B4-BE49-F238E27FC236}">
                <a16:creationId xmlns:a16="http://schemas.microsoft.com/office/drawing/2014/main" id="{24027F96-7420-141C-3B70-C4A26546B64E}"/>
              </a:ext>
            </a:extLst>
          </p:cNvPr>
          <p:cNvSpPr>
            <a:spLocks noGrp="1"/>
          </p:cNvSpPr>
          <p:nvPr>
            <p:ph type="sldNum" sz="quarter" idx="12"/>
          </p:nvPr>
        </p:nvSpPr>
        <p:spPr/>
        <p:txBody>
          <a:bodyPr/>
          <a:lstStyle/>
          <a:p>
            <a:fld id="{CC057153-B650-4DEB-B370-79DDCFDCE934}" type="slidenum">
              <a:rPr lang="en-US" smtClean="0"/>
              <a:t>14</a:t>
            </a:fld>
            <a:endParaRPr lang="en-US"/>
          </a:p>
        </p:txBody>
      </p:sp>
    </p:spTree>
    <p:extLst>
      <p:ext uri="{BB962C8B-B14F-4D97-AF65-F5344CB8AC3E}">
        <p14:creationId xmlns:p14="http://schemas.microsoft.com/office/powerpoint/2010/main" val="2511580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98B45-FE55-6F1B-2C1F-FF6DD06E553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403380-173B-435C-1263-82053C535263}"/>
              </a:ext>
            </a:extLst>
          </p:cNvPr>
          <p:cNvSpPr>
            <a:spLocks noGrp="1"/>
          </p:cNvSpPr>
          <p:nvPr>
            <p:ph idx="1"/>
          </p:nvPr>
        </p:nvSpPr>
        <p:spPr>
          <a:xfrm>
            <a:off x="612646" y="1289830"/>
            <a:ext cx="10653578" cy="5019530"/>
          </a:xfrm>
        </p:spPr>
        <p:txBody>
          <a:bodyPr vert="horz" lIns="91440" tIns="45720" rIns="91440" bIns="45720" rtlCol="0">
            <a:noAutofit/>
          </a:bodyPr>
          <a:lstStyle/>
          <a:p>
            <a:pPr>
              <a:lnSpc>
                <a:spcPct val="110000"/>
              </a:lnSpc>
            </a:pPr>
            <a:r>
              <a:rPr lang="en-US" sz="2400" dirty="0">
                <a:solidFill>
                  <a:srgbClr val="202122"/>
                </a:solidFill>
                <a:latin typeface="Arial" panose="020B0604020202020204" pitchFamily="34" charset="0"/>
              </a:rPr>
              <a:t>0 </a:t>
            </a:r>
            <a:r>
              <a:rPr lang="en-US" sz="2400" dirty="0"/>
              <a:t>∨</a:t>
            </a:r>
            <a:r>
              <a:rPr lang="en-US" sz="2400" dirty="0">
                <a:solidFill>
                  <a:srgbClr val="202122"/>
                </a:solidFill>
                <a:latin typeface="Arial" panose="020B0604020202020204" pitchFamily="34" charset="0"/>
              </a:rPr>
              <a:t> (</a:t>
            </a:r>
            <a:r>
              <a:rPr lang="en-US" sz="2400" dirty="0"/>
              <a:t>¬</a:t>
            </a:r>
            <a:r>
              <a:rPr lang="en-US" sz="2400" dirty="0">
                <a:solidFill>
                  <a:srgbClr val="202122"/>
                </a:solidFill>
                <a:latin typeface="Arial" panose="020B0604020202020204" pitchFamily="34" charset="0"/>
              </a:rPr>
              <a:t> 0)</a:t>
            </a:r>
          </a:p>
          <a:p>
            <a:pPr>
              <a:lnSpc>
                <a:spcPct val="110000"/>
              </a:lnSpc>
            </a:pPr>
            <a:r>
              <a:rPr lang="en-US" sz="2400" dirty="0">
                <a:solidFill>
                  <a:srgbClr val="202122"/>
                </a:solidFill>
                <a:latin typeface="Arial" panose="020B0604020202020204" pitchFamily="34" charset="0"/>
              </a:rPr>
              <a:t>1 </a:t>
            </a:r>
            <a:r>
              <a:rPr lang="en-US" sz="2400" dirty="0"/>
              <a:t>∧</a:t>
            </a:r>
            <a:r>
              <a:rPr lang="en-US" sz="2400" dirty="0">
                <a:solidFill>
                  <a:srgbClr val="202122"/>
                </a:solidFill>
                <a:latin typeface="Arial" panose="020B0604020202020204" pitchFamily="34" charset="0"/>
              </a:rPr>
              <a:t> (</a:t>
            </a:r>
            <a:r>
              <a:rPr lang="en-US" sz="2400" dirty="0"/>
              <a:t>¬</a:t>
            </a:r>
            <a:r>
              <a:rPr lang="en-US" sz="2400" dirty="0">
                <a:solidFill>
                  <a:srgbClr val="202122"/>
                </a:solidFill>
                <a:latin typeface="Arial" panose="020B0604020202020204" pitchFamily="34" charset="0"/>
              </a:rPr>
              <a:t> 1)</a:t>
            </a:r>
          </a:p>
          <a:p>
            <a:pPr>
              <a:lnSpc>
                <a:spcPct val="110000"/>
              </a:lnSpc>
            </a:pPr>
            <a:r>
              <a:rPr lang="en-US" sz="2400" dirty="0"/>
              <a:t>¬</a:t>
            </a:r>
            <a:r>
              <a:rPr lang="en-US" sz="2400" dirty="0">
                <a:solidFill>
                  <a:srgbClr val="202122"/>
                </a:solidFill>
                <a:latin typeface="Arial" panose="020B0604020202020204" pitchFamily="34" charset="0"/>
              </a:rPr>
              <a:t> (1 </a:t>
            </a:r>
            <a:r>
              <a:rPr lang="en-US" sz="2400" dirty="0"/>
              <a:t>∧</a:t>
            </a:r>
            <a:r>
              <a:rPr lang="en-US" sz="2400" dirty="0">
                <a:solidFill>
                  <a:srgbClr val="202122"/>
                </a:solidFill>
                <a:latin typeface="Arial" panose="020B0604020202020204" pitchFamily="34" charset="0"/>
              </a:rPr>
              <a:t> 0)</a:t>
            </a:r>
          </a:p>
          <a:p>
            <a:pPr>
              <a:lnSpc>
                <a:spcPct val="110000"/>
              </a:lnSpc>
            </a:pPr>
            <a:r>
              <a:rPr lang="en-US" sz="2400" dirty="0">
                <a:solidFill>
                  <a:srgbClr val="202122"/>
                </a:solidFill>
                <a:latin typeface="Arial" panose="020B0604020202020204" pitchFamily="34" charset="0"/>
              </a:rPr>
              <a:t>0 </a:t>
            </a:r>
            <a:r>
              <a:rPr lang="en-US" sz="2400" dirty="0"/>
              <a:t>∧</a:t>
            </a:r>
            <a:r>
              <a:rPr lang="en-US" sz="2400" dirty="0">
                <a:solidFill>
                  <a:srgbClr val="202122"/>
                </a:solidFill>
                <a:latin typeface="Arial" panose="020B0604020202020204" pitchFamily="34" charset="0"/>
              </a:rPr>
              <a:t> (</a:t>
            </a:r>
            <a:r>
              <a:rPr lang="en-US" sz="2400" dirty="0"/>
              <a:t>¬</a:t>
            </a:r>
            <a:r>
              <a:rPr lang="en-US" sz="2400" dirty="0">
                <a:solidFill>
                  <a:srgbClr val="202122"/>
                </a:solidFill>
                <a:latin typeface="Arial" panose="020B0604020202020204" pitchFamily="34" charset="0"/>
              </a:rPr>
              <a:t> 1)</a:t>
            </a:r>
          </a:p>
          <a:p>
            <a:pPr>
              <a:lnSpc>
                <a:spcPct val="110000"/>
              </a:lnSpc>
            </a:pPr>
            <a:r>
              <a:rPr lang="en-US" sz="2400" dirty="0"/>
              <a:t>¬</a:t>
            </a:r>
            <a:r>
              <a:rPr lang="en-US" sz="2400" dirty="0">
                <a:solidFill>
                  <a:srgbClr val="202122"/>
                </a:solidFill>
                <a:latin typeface="Arial" panose="020B0604020202020204" pitchFamily="34" charset="0"/>
              </a:rPr>
              <a:t> (1 </a:t>
            </a:r>
            <a:r>
              <a:rPr lang="en-US" sz="2400" dirty="0"/>
              <a:t>∨</a:t>
            </a:r>
            <a:r>
              <a:rPr lang="en-US" sz="2400" dirty="0">
                <a:solidFill>
                  <a:srgbClr val="202122"/>
                </a:solidFill>
                <a:latin typeface="Arial" panose="020B0604020202020204" pitchFamily="34" charset="0"/>
              </a:rPr>
              <a:t> (</a:t>
            </a:r>
            <a:r>
              <a:rPr lang="en-US" sz="2400" dirty="0"/>
              <a:t>¬</a:t>
            </a:r>
            <a:r>
              <a:rPr lang="en-US" sz="2400" dirty="0">
                <a:solidFill>
                  <a:srgbClr val="202122"/>
                </a:solidFill>
                <a:latin typeface="Arial" panose="020B0604020202020204" pitchFamily="34" charset="0"/>
              </a:rPr>
              <a:t> 1))</a:t>
            </a:r>
          </a:p>
          <a:p>
            <a:pPr>
              <a:lnSpc>
                <a:spcPct val="110000"/>
              </a:lnSpc>
            </a:pPr>
            <a:r>
              <a:rPr lang="en-US" sz="2400" dirty="0">
                <a:solidFill>
                  <a:srgbClr val="202122"/>
                </a:solidFill>
                <a:latin typeface="Arial" panose="020B0604020202020204" pitchFamily="34" charset="0"/>
              </a:rPr>
              <a:t>1 </a:t>
            </a:r>
            <a:r>
              <a:rPr lang="en-US" sz="2400" dirty="0"/>
              <a:t>⊕</a:t>
            </a:r>
            <a:r>
              <a:rPr lang="en-US" sz="2400" dirty="0">
                <a:solidFill>
                  <a:srgbClr val="202122"/>
                </a:solidFill>
                <a:latin typeface="Arial" panose="020B0604020202020204" pitchFamily="34" charset="0"/>
              </a:rPr>
              <a:t> (</a:t>
            </a:r>
            <a:r>
              <a:rPr lang="en-US" sz="2400" dirty="0"/>
              <a:t>¬ 1)</a:t>
            </a:r>
          </a:p>
          <a:p>
            <a:pPr>
              <a:lnSpc>
                <a:spcPct val="110000"/>
              </a:lnSpc>
            </a:pPr>
            <a:r>
              <a:rPr lang="en-US" sz="2400" dirty="0">
                <a:solidFill>
                  <a:srgbClr val="202122"/>
                </a:solidFill>
                <a:latin typeface="Arial" panose="020B0604020202020204" pitchFamily="34" charset="0"/>
              </a:rPr>
              <a:t>(1</a:t>
            </a:r>
            <a:r>
              <a:rPr lang="en-US" sz="2400" dirty="0"/>
              <a:t> ∧ (1 ⊕ ¬(0 ∨ ¬</a:t>
            </a:r>
            <a:r>
              <a:rPr lang="en-US" sz="2400" dirty="0">
                <a:solidFill>
                  <a:srgbClr val="202122"/>
                </a:solidFill>
                <a:latin typeface="Arial" panose="020B0604020202020204" pitchFamily="34" charset="0"/>
              </a:rPr>
              <a:t> 1)))</a:t>
            </a:r>
          </a:p>
          <a:p>
            <a:pPr marL="0" indent="0">
              <a:lnSpc>
                <a:spcPct val="110000"/>
              </a:lnSpc>
              <a:buNone/>
            </a:pPr>
            <a:endParaRPr lang="en-US" sz="2400" dirty="0">
              <a:solidFill>
                <a:srgbClr val="202122"/>
              </a:solidFill>
              <a:latin typeface="Arial" panose="020B0604020202020204" pitchFamily="34" charset="0"/>
            </a:endParaRPr>
          </a:p>
          <a:p>
            <a:pPr>
              <a:lnSpc>
                <a:spcPct val="110000"/>
              </a:lnSpc>
            </a:pPr>
            <a:endParaRPr lang="en-US" sz="2400" dirty="0">
              <a:solidFill>
                <a:srgbClr val="202122"/>
              </a:solidFill>
              <a:latin typeface="Arial" panose="020B0604020202020204" pitchFamily="34" charset="0"/>
            </a:endParaRPr>
          </a:p>
        </p:txBody>
      </p:sp>
      <p:sp>
        <p:nvSpPr>
          <p:cNvPr id="10" name="Title 1">
            <a:extLst>
              <a:ext uri="{FF2B5EF4-FFF2-40B4-BE49-F238E27FC236}">
                <a16:creationId xmlns:a16="http://schemas.microsoft.com/office/drawing/2014/main" id="{22B876DF-15D5-1C6C-2444-9A97151F62B9}"/>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PRACTICE TIME – Evaluate these expressions</a:t>
            </a:r>
          </a:p>
        </p:txBody>
      </p:sp>
      <p:sp>
        <p:nvSpPr>
          <p:cNvPr id="11" name="Slide Number Placeholder 10">
            <a:extLst>
              <a:ext uri="{FF2B5EF4-FFF2-40B4-BE49-F238E27FC236}">
                <a16:creationId xmlns:a16="http://schemas.microsoft.com/office/drawing/2014/main" id="{48CEF2EB-0D1F-0B08-5EE2-C71C6A7C0512}"/>
              </a:ext>
            </a:extLst>
          </p:cNvPr>
          <p:cNvSpPr>
            <a:spLocks noGrp="1"/>
          </p:cNvSpPr>
          <p:nvPr>
            <p:ph type="sldNum" sz="quarter" idx="12"/>
          </p:nvPr>
        </p:nvSpPr>
        <p:spPr/>
        <p:txBody>
          <a:bodyPr/>
          <a:lstStyle/>
          <a:p>
            <a:fld id="{CC057153-B650-4DEB-B370-79DDCFDCE934}" type="slidenum">
              <a:rPr lang="en-US" smtClean="0"/>
              <a:t>15</a:t>
            </a:fld>
            <a:endParaRPr lang="en-US"/>
          </a:p>
        </p:txBody>
      </p:sp>
      <p:graphicFrame>
        <p:nvGraphicFramePr>
          <p:cNvPr id="2" name="Table 1">
            <a:extLst>
              <a:ext uri="{FF2B5EF4-FFF2-40B4-BE49-F238E27FC236}">
                <a16:creationId xmlns:a16="http://schemas.microsoft.com/office/drawing/2014/main" id="{AD5347ED-7224-CDA1-9C9B-740A3D6DE88F}"/>
              </a:ext>
            </a:extLst>
          </p:cNvPr>
          <p:cNvGraphicFramePr>
            <a:graphicFrameLocks noGrp="1"/>
          </p:cNvGraphicFramePr>
          <p:nvPr>
            <p:extLst>
              <p:ext uri="{D42A27DB-BD31-4B8C-83A1-F6EECF244321}">
                <p14:modId xmlns:p14="http://schemas.microsoft.com/office/powerpoint/2010/main" val="1773520584"/>
              </p:ext>
            </p:extLst>
          </p:nvPr>
        </p:nvGraphicFramePr>
        <p:xfrm>
          <a:off x="8684596" y="4435912"/>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667803333"/>
                  </a:ext>
                </a:extLst>
              </a:tr>
            </a:tbl>
          </a:graphicData>
        </a:graphic>
      </p:graphicFrame>
      <p:graphicFrame>
        <p:nvGraphicFramePr>
          <p:cNvPr id="4" name="Table 3">
            <a:extLst>
              <a:ext uri="{FF2B5EF4-FFF2-40B4-BE49-F238E27FC236}">
                <a16:creationId xmlns:a16="http://schemas.microsoft.com/office/drawing/2014/main" id="{2DF2F574-806D-A0F0-C29E-CB2DAD309704}"/>
              </a:ext>
            </a:extLst>
          </p:cNvPr>
          <p:cNvGraphicFramePr>
            <a:graphicFrameLocks noGrp="1"/>
          </p:cNvGraphicFramePr>
          <p:nvPr>
            <p:extLst>
              <p:ext uri="{D42A27DB-BD31-4B8C-83A1-F6EECF244321}">
                <p14:modId xmlns:p14="http://schemas.microsoft.com/office/powerpoint/2010/main" val="1787380731"/>
              </p:ext>
            </p:extLst>
          </p:nvPr>
        </p:nvGraphicFramePr>
        <p:xfrm>
          <a:off x="4416029" y="1964643"/>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graphicFrame>
        <p:nvGraphicFramePr>
          <p:cNvPr id="5" name="Table 4">
            <a:extLst>
              <a:ext uri="{FF2B5EF4-FFF2-40B4-BE49-F238E27FC236}">
                <a16:creationId xmlns:a16="http://schemas.microsoft.com/office/drawing/2014/main" id="{F941C825-02D2-3CB4-03A1-3F8846FCE0D4}"/>
              </a:ext>
            </a:extLst>
          </p:cNvPr>
          <p:cNvGraphicFramePr>
            <a:graphicFrameLocks noGrp="1"/>
          </p:cNvGraphicFramePr>
          <p:nvPr>
            <p:extLst>
              <p:ext uri="{D42A27DB-BD31-4B8C-83A1-F6EECF244321}">
                <p14:modId xmlns:p14="http://schemas.microsoft.com/office/powerpoint/2010/main" val="1051365638"/>
              </p:ext>
            </p:extLst>
          </p:nvPr>
        </p:nvGraphicFramePr>
        <p:xfrm>
          <a:off x="4416029" y="4435912"/>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sp>
        <p:nvSpPr>
          <p:cNvPr id="6" name="TextBox 5">
            <a:extLst>
              <a:ext uri="{FF2B5EF4-FFF2-40B4-BE49-F238E27FC236}">
                <a16:creationId xmlns:a16="http://schemas.microsoft.com/office/drawing/2014/main" id="{B632C5CF-67BA-FCB2-AA34-F3FBAE6839D0}"/>
              </a:ext>
            </a:extLst>
          </p:cNvPr>
          <p:cNvSpPr txBox="1"/>
          <p:nvPr/>
        </p:nvSpPr>
        <p:spPr>
          <a:xfrm>
            <a:off x="5558673" y="1515480"/>
            <a:ext cx="742511" cy="400110"/>
          </a:xfrm>
          <a:prstGeom prst="rect">
            <a:avLst/>
          </a:prstGeom>
          <a:noFill/>
        </p:spPr>
        <p:txBody>
          <a:bodyPr wrap="none" rtlCol="0">
            <a:spAutoFit/>
          </a:bodyPr>
          <a:lstStyle/>
          <a:p>
            <a:r>
              <a:rPr lang="en-US" sz="2000" dirty="0"/>
              <a:t>AND</a:t>
            </a:r>
          </a:p>
        </p:txBody>
      </p:sp>
      <p:sp>
        <p:nvSpPr>
          <p:cNvPr id="7" name="TextBox 6">
            <a:extLst>
              <a:ext uri="{FF2B5EF4-FFF2-40B4-BE49-F238E27FC236}">
                <a16:creationId xmlns:a16="http://schemas.microsoft.com/office/drawing/2014/main" id="{BEAF1151-3AEE-1A82-B09A-6F76EA55416D}"/>
              </a:ext>
            </a:extLst>
          </p:cNvPr>
          <p:cNvSpPr txBox="1"/>
          <p:nvPr/>
        </p:nvSpPr>
        <p:spPr>
          <a:xfrm>
            <a:off x="5558673" y="4066580"/>
            <a:ext cx="575799" cy="400110"/>
          </a:xfrm>
          <a:prstGeom prst="rect">
            <a:avLst/>
          </a:prstGeom>
          <a:noFill/>
        </p:spPr>
        <p:txBody>
          <a:bodyPr wrap="none" rtlCol="0">
            <a:spAutoFit/>
          </a:bodyPr>
          <a:lstStyle/>
          <a:p>
            <a:r>
              <a:rPr lang="en-US" sz="2000" dirty="0"/>
              <a:t>OR</a:t>
            </a:r>
          </a:p>
        </p:txBody>
      </p:sp>
      <p:sp>
        <p:nvSpPr>
          <p:cNvPr id="8" name="TextBox 7">
            <a:extLst>
              <a:ext uri="{FF2B5EF4-FFF2-40B4-BE49-F238E27FC236}">
                <a16:creationId xmlns:a16="http://schemas.microsoft.com/office/drawing/2014/main" id="{D353D60A-E2A6-4700-5F3E-8EB6D508198A}"/>
              </a:ext>
            </a:extLst>
          </p:cNvPr>
          <p:cNvSpPr txBox="1"/>
          <p:nvPr/>
        </p:nvSpPr>
        <p:spPr>
          <a:xfrm>
            <a:off x="9835381" y="4020267"/>
            <a:ext cx="731932" cy="400110"/>
          </a:xfrm>
          <a:prstGeom prst="rect">
            <a:avLst/>
          </a:prstGeom>
          <a:noFill/>
        </p:spPr>
        <p:txBody>
          <a:bodyPr wrap="none" rtlCol="0">
            <a:spAutoFit/>
          </a:bodyPr>
          <a:lstStyle/>
          <a:p>
            <a:r>
              <a:rPr lang="en-US" sz="2000" dirty="0"/>
              <a:t>XOR</a:t>
            </a:r>
          </a:p>
        </p:txBody>
      </p:sp>
      <p:graphicFrame>
        <p:nvGraphicFramePr>
          <p:cNvPr id="9" name="Table 8">
            <a:extLst>
              <a:ext uri="{FF2B5EF4-FFF2-40B4-BE49-F238E27FC236}">
                <a16:creationId xmlns:a16="http://schemas.microsoft.com/office/drawing/2014/main" id="{6889D90C-2F5E-7545-EEA0-EE411B2B4B07}"/>
              </a:ext>
            </a:extLst>
          </p:cNvPr>
          <p:cNvGraphicFramePr>
            <a:graphicFrameLocks noGrp="1"/>
          </p:cNvGraphicFramePr>
          <p:nvPr>
            <p:extLst>
              <p:ext uri="{D42A27DB-BD31-4B8C-83A1-F6EECF244321}">
                <p14:modId xmlns:p14="http://schemas.microsoft.com/office/powerpoint/2010/main" val="4212187093"/>
              </p:ext>
            </p:extLst>
          </p:nvPr>
        </p:nvGraphicFramePr>
        <p:xfrm>
          <a:off x="8684596" y="2273656"/>
          <a:ext cx="2978936" cy="1188720"/>
        </p:xfrm>
        <a:graphic>
          <a:graphicData uri="http://schemas.openxmlformats.org/drawingml/2006/table">
            <a:tbl>
              <a:tblPr firstRow="1" bandRow="1">
                <a:tableStyleId>{00A15C55-8517-42AA-B614-E9B94910E393}</a:tableStyleId>
              </a:tblPr>
              <a:tblGrid>
                <a:gridCol w="1489468">
                  <a:extLst>
                    <a:ext uri="{9D8B030D-6E8A-4147-A177-3AD203B41FA5}">
                      <a16:colId xmlns:a16="http://schemas.microsoft.com/office/drawing/2014/main" val="3264958069"/>
                    </a:ext>
                  </a:extLst>
                </a:gridCol>
                <a:gridCol w="1489468">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 X</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68841992"/>
                  </a:ext>
                </a:extLst>
              </a:tr>
              <a:tr h="370840">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667803333"/>
                  </a:ext>
                </a:extLst>
              </a:tr>
            </a:tbl>
          </a:graphicData>
        </a:graphic>
      </p:graphicFrame>
      <p:sp>
        <p:nvSpPr>
          <p:cNvPr id="12" name="TextBox 11">
            <a:extLst>
              <a:ext uri="{FF2B5EF4-FFF2-40B4-BE49-F238E27FC236}">
                <a16:creationId xmlns:a16="http://schemas.microsoft.com/office/drawing/2014/main" id="{EBB73863-17D8-FE96-5902-6CFBD11EE6BD}"/>
              </a:ext>
            </a:extLst>
          </p:cNvPr>
          <p:cNvSpPr txBox="1"/>
          <p:nvPr/>
        </p:nvSpPr>
        <p:spPr>
          <a:xfrm>
            <a:off x="9805365" y="1855682"/>
            <a:ext cx="743793" cy="400110"/>
          </a:xfrm>
          <a:prstGeom prst="rect">
            <a:avLst/>
          </a:prstGeom>
          <a:noFill/>
        </p:spPr>
        <p:txBody>
          <a:bodyPr wrap="none" rtlCol="0">
            <a:spAutoFit/>
          </a:bodyPr>
          <a:lstStyle/>
          <a:p>
            <a:r>
              <a:rPr lang="en-US" sz="2000" dirty="0"/>
              <a:t>NOT</a:t>
            </a:r>
          </a:p>
        </p:txBody>
      </p:sp>
    </p:spTree>
    <p:extLst>
      <p:ext uri="{BB962C8B-B14F-4D97-AF65-F5344CB8AC3E}">
        <p14:creationId xmlns:p14="http://schemas.microsoft.com/office/powerpoint/2010/main" val="3117700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F506D-AA81-882D-4AC7-DFF2C3649C3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E7325B-0FA4-4707-6065-7074C7ED3609}"/>
              </a:ext>
            </a:extLst>
          </p:cNvPr>
          <p:cNvSpPr>
            <a:spLocks noGrp="1"/>
          </p:cNvSpPr>
          <p:nvPr>
            <p:ph idx="1"/>
          </p:nvPr>
        </p:nvSpPr>
        <p:spPr>
          <a:xfrm>
            <a:off x="612646" y="1289830"/>
            <a:ext cx="10653578" cy="5019530"/>
          </a:xfrm>
        </p:spPr>
        <p:txBody>
          <a:bodyPr vert="horz" lIns="91440" tIns="45720" rIns="91440" bIns="45720" rtlCol="0">
            <a:noAutofit/>
          </a:bodyPr>
          <a:lstStyle/>
          <a:p>
            <a:pPr>
              <a:lnSpc>
                <a:spcPct val="110000"/>
              </a:lnSpc>
            </a:pPr>
            <a:r>
              <a:rPr lang="en-US" sz="2400" dirty="0">
                <a:solidFill>
                  <a:srgbClr val="202122"/>
                </a:solidFill>
                <a:latin typeface="Arial" panose="020B0604020202020204" pitchFamily="34" charset="0"/>
              </a:rPr>
              <a:t>0 </a:t>
            </a:r>
            <a:r>
              <a:rPr lang="en-US" sz="2400" dirty="0"/>
              <a:t>∨</a:t>
            </a:r>
            <a:r>
              <a:rPr lang="en-US" sz="2400" dirty="0">
                <a:solidFill>
                  <a:srgbClr val="202122"/>
                </a:solidFill>
                <a:latin typeface="Arial" panose="020B0604020202020204" pitchFamily="34" charset="0"/>
              </a:rPr>
              <a:t> (</a:t>
            </a:r>
            <a:r>
              <a:rPr lang="en-US" sz="2400" dirty="0"/>
              <a:t>¬</a:t>
            </a:r>
            <a:r>
              <a:rPr lang="en-US" sz="2400" dirty="0">
                <a:solidFill>
                  <a:srgbClr val="202122"/>
                </a:solidFill>
                <a:latin typeface="Arial" panose="020B0604020202020204" pitchFamily="34" charset="0"/>
              </a:rPr>
              <a:t> 0)= 0 </a:t>
            </a:r>
            <a:r>
              <a:rPr lang="en-US" sz="2400" dirty="0"/>
              <a:t>∨</a:t>
            </a:r>
            <a:r>
              <a:rPr lang="en-US" sz="2400" dirty="0">
                <a:solidFill>
                  <a:srgbClr val="202122"/>
                </a:solidFill>
                <a:latin typeface="Arial" panose="020B0604020202020204" pitchFamily="34" charset="0"/>
              </a:rPr>
              <a:t> 1 = 1</a:t>
            </a:r>
          </a:p>
          <a:p>
            <a:pPr>
              <a:lnSpc>
                <a:spcPct val="110000"/>
              </a:lnSpc>
            </a:pPr>
            <a:r>
              <a:rPr lang="en-US" sz="2400" dirty="0">
                <a:solidFill>
                  <a:srgbClr val="202122"/>
                </a:solidFill>
                <a:latin typeface="Arial" panose="020B0604020202020204" pitchFamily="34" charset="0"/>
              </a:rPr>
              <a:t>1 </a:t>
            </a:r>
            <a:r>
              <a:rPr lang="en-US" sz="2400" dirty="0"/>
              <a:t>∧</a:t>
            </a:r>
            <a:r>
              <a:rPr lang="en-US" sz="2400" dirty="0">
                <a:solidFill>
                  <a:srgbClr val="202122"/>
                </a:solidFill>
                <a:latin typeface="Arial" panose="020B0604020202020204" pitchFamily="34" charset="0"/>
              </a:rPr>
              <a:t> (</a:t>
            </a:r>
            <a:r>
              <a:rPr lang="en-US" sz="2400" dirty="0"/>
              <a:t>¬</a:t>
            </a:r>
            <a:r>
              <a:rPr lang="en-US" sz="2400" dirty="0">
                <a:solidFill>
                  <a:srgbClr val="202122"/>
                </a:solidFill>
                <a:latin typeface="Arial" panose="020B0604020202020204" pitchFamily="34" charset="0"/>
              </a:rPr>
              <a:t> 1) = 1 </a:t>
            </a:r>
            <a:r>
              <a:rPr lang="en-US" sz="2400" dirty="0"/>
              <a:t>∧</a:t>
            </a:r>
            <a:r>
              <a:rPr lang="en-US" sz="2400" dirty="0">
                <a:solidFill>
                  <a:srgbClr val="202122"/>
                </a:solidFill>
                <a:latin typeface="Arial" panose="020B0604020202020204" pitchFamily="34" charset="0"/>
              </a:rPr>
              <a:t> 0 = 0</a:t>
            </a:r>
          </a:p>
          <a:p>
            <a:pPr>
              <a:lnSpc>
                <a:spcPct val="110000"/>
              </a:lnSpc>
            </a:pPr>
            <a:r>
              <a:rPr lang="en-US" sz="2400" dirty="0"/>
              <a:t>¬</a:t>
            </a:r>
            <a:r>
              <a:rPr lang="en-US" sz="2400" dirty="0">
                <a:solidFill>
                  <a:srgbClr val="202122"/>
                </a:solidFill>
                <a:latin typeface="Arial" panose="020B0604020202020204" pitchFamily="34" charset="0"/>
              </a:rPr>
              <a:t> (1 </a:t>
            </a:r>
            <a:r>
              <a:rPr lang="en-US" sz="2400" dirty="0"/>
              <a:t>∧</a:t>
            </a:r>
            <a:r>
              <a:rPr lang="en-US" sz="2400" dirty="0">
                <a:solidFill>
                  <a:srgbClr val="202122"/>
                </a:solidFill>
                <a:latin typeface="Arial" panose="020B0604020202020204" pitchFamily="34" charset="0"/>
              </a:rPr>
              <a:t> 0) = </a:t>
            </a:r>
            <a:r>
              <a:rPr lang="en-US" sz="2400" dirty="0"/>
              <a:t>¬</a:t>
            </a:r>
            <a:r>
              <a:rPr lang="en-US" sz="2400" dirty="0">
                <a:solidFill>
                  <a:srgbClr val="202122"/>
                </a:solidFill>
                <a:latin typeface="Arial" panose="020B0604020202020204" pitchFamily="34" charset="0"/>
              </a:rPr>
              <a:t> 0 = 1</a:t>
            </a:r>
          </a:p>
          <a:p>
            <a:pPr>
              <a:lnSpc>
                <a:spcPct val="110000"/>
              </a:lnSpc>
            </a:pPr>
            <a:r>
              <a:rPr lang="en-US" sz="2400" dirty="0">
                <a:solidFill>
                  <a:srgbClr val="202122"/>
                </a:solidFill>
                <a:latin typeface="Arial" panose="020B0604020202020204" pitchFamily="34" charset="0"/>
              </a:rPr>
              <a:t>0 </a:t>
            </a:r>
            <a:r>
              <a:rPr lang="en-US" sz="2400" dirty="0"/>
              <a:t>∧</a:t>
            </a:r>
            <a:r>
              <a:rPr lang="en-US" sz="2400" dirty="0">
                <a:solidFill>
                  <a:srgbClr val="202122"/>
                </a:solidFill>
                <a:latin typeface="Arial" panose="020B0604020202020204" pitchFamily="34" charset="0"/>
              </a:rPr>
              <a:t> (</a:t>
            </a:r>
            <a:r>
              <a:rPr lang="en-US" sz="2400" dirty="0"/>
              <a:t>¬</a:t>
            </a:r>
            <a:r>
              <a:rPr lang="en-US" sz="2400" dirty="0">
                <a:solidFill>
                  <a:srgbClr val="202122"/>
                </a:solidFill>
                <a:latin typeface="Arial" panose="020B0604020202020204" pitchFamily="34" charset="0"/>
              </a:rPr>
              <a:t> 1) = 0 </a:t>
            </a:r>
            <a:r>
              <a:rPr lang="en-US" sz="2400" dirty="0"/>
              <a:t>∧</a:t>
            </a:r>
            <a:r>
              <a:rPr lang="en-US" sz="2400" dirty="0">
                <a:solidFill>
                  <a:srgbClr val="202122"/>
                </a:solidFill>
                <a:latin typeface="Arial" panose="020B0604020202020204" pitchFamily="34" charset="0"/>
              </a:rPr>
              <a:t> 0 = 0</a:t>
            </a:r>
          </a:p>
          <a:p>
            <a:pPr>
              <a:lnSpc>
                <a:spcPct val="110000"/>
              </a:lnSpc>
            </a:pPr>
            <a:r>
              <a:rPr lang="en-US" sz="2400" dirty="0"/>
              <a:t>¬</a:t>
            </a:r>
            <a:r>
              <a:rPr lang="en-US" sz="2400" dirty="0">
                <a:solidFill>
                  <a:srgbClr val="202122"/>
                </a:solidFill>
                <a:latin typeface="Arial" panose="020B0604020202020204" pitchFamily="34" charset="0"/>
              </a:rPr>
              <a:t> (1 </a:t>
            </a:r>
            <a:r>
              <a:rPr lang="en-US" sz="2400" dirty="0"/>
              <a:t>∨</a:t>
            </a:r>
            <a:r>
              <a:rPr lang="en-US" sz="2400" dirty="0">
                <a:solidFill>
                  <a:srgbClr val="202122"/>
                </a:solidFill>
                <a:latin typeface="Arial" panose="020B0604020202020204" pitchFamily="34" charset="0"/>
              </a:rPr>
              <a:t> (</a:t>
            </a:r>
            <a:r>
              <a:rPr lang="en-US" sz="2400" dirty="0"/>
              <a:t>¬</a:t>
            </a:r>
            <a:r>
              <a:rPr lang="en-US" sz="2400" dirty="0">
                <a:solidFill>
                  <a:srgbClr val="202122"/>
                </a:solidFill>
                <a:latin typeface="Arial" panose="020B0604020202020204" pitchFamily="34" charset="0"/>
              </a:rPr>
              <a:t> 1)) </a:t>
            </a:r>
            <a:r>
              <a:rPr lang="el-GR" sz="2400" dirty="0">
                <a:solidFill>
                  <a:srgbClr val="202122"/>
                </a:solidFill>
                <a:latin typeface="Arial" panose="020B0604020202020204" pitchFamily="34" charset="0"/>
              </a:rPr>
              <a:t>= </a:t>
            </a:r>
            <a:r>
              <a:rPr lang="en-US" sz="2400" dirty="0"/>
              <a:t>¬</a:t>
            </a:r>
            <a:r>
              <a:rPr lang="en-US" sz="2400" dirty="0">
                <a:solidFill>
                  <a:srgbClr val="202122"/>
                </a:solidFill>
                <a:latin typeface="Arial" panose="020B0604020202020204" pitchFamily="34" charset="0"/>
              </a:rPr>
              <a:t> (1 </a:t>
            </a:r>
            <a:r>
              <a:rPr lang="en-US" sz="2400" dirty="0"/>
              <a:t>∨</a:t>
            </a:r>
            <a:r>
              <a:rPr lang="en-US" sz="2400" dirty="0">
                <a:solidFill>
                  <a:srgbClr val="202122"/>
                </a:solidFill>
                <a:latin typeface="Arial" panose="020B0604020202020204" pitchFamily="34" charset="0"/>
              </a:rPr>
              <a:t> 0) = </a:t>
            </a:r>
            <a:br>
              <a:rPr lang="en-US" sz="2400" dirty="0">
                <a:solidFill>
                  <a:srgbClr val="202122"/>
                </a:solidFill>
                <a:latin typeface="Arial" panose="020B0604020202020204" pitchFamily="34" charset="0"/>
              </a:rPr>
            </a:br>
            <a:r>
              <a:rPr lang="en-US" sz="2400" dirty="0"/>
              <a:t>¬</a:t>
            </a:r>
            <a:r>
              <a:rPr lang="en-US" sz="2400" dirty="0">
                <a:solidFill>
                  <a:srgbClr val="202122"/>
                </a:solidFill>
                <a:latin typeface="Arial" panose="020B0604020202020204" pitchFamily="34" charset="0"/>
              </a:rPr>
              <a:t> 1 = 0</a:t>
            </a:r>
          </a:p>
          <a:p>
            <a:pPr>
              <a:lnSpc>
                <a:spcPct val="110000"/>
              </a:lnSpc>
            </a:pPr>
            <a:r>
              <a:rPr lang="en-US" sz="2400" dirty="0">
                <a:solidFill>
                  <a:srgbClr val="202122"/>
                </a:solidFill>
                <a:latin typeface="Arial" panose="020B0604020202020204" pitchFamily="34" charset="0"/>
              </a:rPr>
              <a:t>1 </a:t>
            </a:r>
            <a:r>
              <a:rPr lang="en-US" sz="2400" dirty="0"/>
              <a:t>⊕</a:t>
            </a:r>
            <a:r>
              <a:rPr lang="en-US" sz="2400" dirty="0">
                <a:solidFill>
                  <a:srgbClr val="202122"/>
                </a:solidFill>
                <a:latin typeface="Arial" panose="020B0604020202020204" pitchFamily="34" charset="0"/>
              </a:rPr>
              <a:t> (</a:t>
            </a:r>
            <a:r>
              <a:rPr lang="en-US" sz="2400" dirty="0"/>
              <a:t>¬ 1)</a:t>
            </a:r>
            <a:r>
              <a:rPr lang="en-US" sz="2400" dirty="0">
                <a:solidFill>
                  <a:srgbClr val="202122"/>
                </a:solidFill>
                <a:latin typeface="Arial" panose="020B0604020202020204" pitchFamily="34" charset="0"/>
              </a:rPr>
              <a:t> = 1 </a:t>
            </a:r>
            <a:r>
              <a:rPr lang="en-US" sz="2400" dirty="0"/>
              <a:t>⊕</a:t>
            </a:r>
            <a:r>
              <a:rPr lang="en-US" sz="2400" dirty="0">
                <a:solidFill>
                  <a:srgbClr val="202122"/>
                </a:solidFill>
                <a:latin typeface="Arial" panose="020B0604020202020204" pitchFamily="34" charset="0"/>
              </a:rPr>
              <a:t> 0 = 1</a:t>
            </a:r>
          </a:p>
          <a:p>
            <a:pPr>
              <a:lnSpc>
                <a:spcPct val="110000"/>
              </a:lnSpc>
            </a:pPr>
            <a:r>
              <a:rPr lang="en-US" sz="2400" dirty="0">
                <a:solidFill>
                  <a:srgbClr val="202122"/>
                </a:solidFill>
                <a:latin typeface="Arial" panose="020B0604020202020204" pitchFamily="34" charset="0"/>
              </a:rPr>
              <a:t>(1</a:t>
            </a:r>
            <a:r>
              <a:rPr lang="en-US" sz="2400" dirty="0"/>
              <a:t> ∧ (1 ⊕ ¬(0 ∨ ¬</a:t>
            </a:r>
            <a:r>
              <a:rPr lang="en-US" sz="2400" dirty="0">
                <a:solidFill>
                  <a:srgbClr val="202122"/>
                </a:solidFill>
                <a:latin typeface="Arial" panose="020B0604020202020204" pitchFamily="34" charset="0"/>
              </a:rPr>
              <a:t> 1))) =</a:t>
            </a:r>
            <a:br>
              <a:rPr lang="en-US" sz="2400" dirty="0">
                <a:solidFill>
                  <a:srgbClr val="202122"/>
                </a:solidFill>
                <a:latin typeface="Arial" panose="020B0604020202020204" pitchFamily="34" charset="0"/>
              </a:rPr>
            </a:br>
            <a:r>
              <a:rPr lang="en-US" sz="2400" dirty="0">
                <a:solidFill>
                  <a:srgbClr val="202122"/>
                </a:solidFill>
                <a:latin typeface="Arial" panose="020B0604020202020204" pitchFamily="34" charset="0"/>
              </a:rPr>
              <a:t>(1</a:t>
            </a:r>
            <a:r>
              <a:rPr lang="en-US" sz="2400" dirty="0"/>
              <a:t> ∧ (1 ⊕ ¬(0 ∨ 0</a:t>
            </a:r>
            <a:r>
              <a:rPr lang="en-US" sz="2400" dirty="0">
                <a:solidFill>
                  <a:srgbClr val="202122"/>
                </a:solidFill>
                <a:latin typeface="Arial" panose="020B0604020202020204" pitchFamily="34" charset="0"/>
              </a:rPr>
              <a:t>))) =</a:t>
            </a:r>
            <a:br>
              <a:rPr lang="en-US" sz="2400" dirty="0">
                <a:solidFill>
                  <a:srgbClr val="202122"/>
                </a:solidFill>
                <a:latin typeface="Arial" panose="020B0604020202020204" pitchFamily="34" charset="0"/>
              </a:rPr>
            </a:br>
            <a:r>
              <a:rPr lang="en-US" sz="2400" dirty="0">
                <a:solidFill>
                  <a:srgbClr val="202122"/>
                </a:solidFill>
                <a:latin typeface="Arial" panose="020B0604020202020204" pitchFamily="34" charset="0"/>
              </a:rPr>
              <a:t>(1</a:t>
            </a:r>
            <a:r>
              <a:rPr lang="en-US" sz="2400" dirty="0"/>
              <a:t> ∧ (1 ⊕ ¬0</a:t>
            </a:r>
            <a:r>
              <a:rPr lang="en-US" sz="2400" dirty="0">
                <a:solidFill>
                  <a:srgbClr val="202122"/>
                </a:solidFill>
                <a:latin typeface="Arial" panose="020B0604020202020204" pitchFamily="34" charset="0"/>
              </a:rPr>
              <a:t>))=</a:t>
            </a:r>
            <a:br>
              <a:rPr lang="en-US" sz="2400" dirty="0">
                <a:solidFill>
                  <a:srgbClr val="202122"/>
                </a:solidFill>
                <a:latin typeface="Arial" panose="020B0604020202020204" pitchFamily="34" charset="0"/>
              </a:rPr>
            </a:br>
            <a:r>
              <a:rPr lang="en-US" sz="2400" dirty="0">
                <a:solidFill>
                  <a:srgbClr val="202122"/>
                </a:solidFill>
                <a:latin typeface="Arial" panose="020B0604020202020204" pitchFamily="34" charset="0"/>
              </a:rPr>
              <a:t>(1</a:t>
            </a:r>
            <a:r>
              <a:rPr lang="en-US" sz="2400" dirty="0"/>
              <a:t> ∧ (1 ⊕1))= 1 ∧ 0 = 0</a:t>
            </a:r>
            <a:endParaRPr lang="en-US" sz="2400" dirty="0">
              <a:solidFill>
                <a:srgbClr val="202122"/>
              </a:solidFill>
              <a:latin typeface="Arial" panose="020B0604020202020204" pitchFamily="34" charset="0"/>
            </a:endParaRPr>
          </a:p>
          <a:p>
            <a:pPr>
              <a:lnSpc>
                <a:spcPct val="110000"/>
              </a:lnSpc>
            </a:pPr>
            <a:endParaRPr lang="en-US" sz="2400" dirty="0">
              <a:solidFill>
                <a:srgbClr val="202122"/>
              </a:solidFill>
              <a:latin typeface="Arial" panose="020B0604020202020204" pitchFamily="34" charset="0"/>
            </a:endParaRPr>
          </a:p>
        </p:txBody>
      </p:sp>
      <p:sp>
        <p:nvSpPr>
          <p:cNvPr id="10" name="Title 1">
            <a:extLst>
              <a:ext uri="{FF2B5EF4-FFF2-40B4-BE49-F238E27FC236}">
                <a16:creationId xmlns:a16="http://schemas.microsoft.com/office/drawing/2014/main" id="{BA74219F-E891-4A7F-2BF7-A5662DEB0D45}"/>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ANSWER – Evaluate these expressions</a:t>
            </a:r>
          </a:p>
        </p:txBody>
      </p:sp>
      <p:sp>
        <p:nvSpPr>
          <p:cNvPr id="11" name="Slide Number Placeholder 10">
            <a:extLst>
              <a:ext uri="{FF2B5EF4-FFF2-40B4-BE49-F238E27FC236}">
                <a16:creationId xmlns:a16="http://schemas.microsoft.com/office/drawing/2014/main" id="{EB18DE7F-FBD7-D7D4-0544-54B871E40495}"/>
              </a:ext>
            </a:extLst>
          </p:cNvPr>
          <p:cNvSpPr>
            <a:spLocks noGrp="1"/>
          </p:cNvSpPr>
          <p:nvPr>
            <p:ph type="sldNum" sz="quarter" idx="12"/>
          </p:nvPr>
        </p:nvSpPr>
        <p:spPr/>
        <p:txBody>
          <a:bodyPr/>
          <a:lstStyle/>
          <a:p>
            <a:fld id="{CC057153-B650-4DEB-B370-79DDCFDCE934}" type="slidenum">
              <a:rPr lang="en-US" smtClean="0"/>
              <a:t>16</a:t>
            </a:fld>
            <a:endParaRPr lang="en-US"/>
          </a:p>
        </p:txBody>
      </p:sp>
      <p:graphicFrame>
        <p:nvGraphicFramePr>
          <p:cNvPr id="2" name="Table 1">
            <a:extLst>
              <a:ext uri="{FF2B5EF4-FFF2-40B4-BE49-F238E27FC236}">
                <a16:creationId xmlns:a16="http://schemas.microsoft.com/office/drawing/2014/main" id="{AFA035BF-284A-6A31-8D3C-114789928DF8}"/>
              </a:ext>
            </a:extLst>
          </p:cNvPr>
          <p:cNvGraphicFramePr>
            <a:graphicFrameLocks noGrp="1"/>
          </p:cNvGraphicFramePr>
          <p:nvPr>
            <p:extLst>
              <p:ext uri="{D42A27DB-BD31-4B8C-83A1-F6EECF244321}">
                <p14:modId xmlns:p14="http://schemas.microsoft.com/office/powerpoint/2010/main" val="1076391260"/>
              </p:ext>
            </p:extLst>
          </p:nvPr>
        </p:nvGraphicFramePr>
        <p:xfrm>
          <a:off x="8684596" y="4435912"/>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667803333"/>
                  </a:ext>
                </a:extLst>
              </a:tr>
            </a:tbl>
          </a:graphicData>
        </a:graphic>
      </p:graphicFrame>
      <p:graphicFrame>
        <p:nvGraphicFramePr>
          <p:cNvPr id="4" name="Table 3">
            <a:extLst>
              <a:ext uri="{FF2B5EF4-FFF2-40B4-BE49-F238E27FC236}">
                <a16:creationId xmlns:a16="http://schemas.microsoft.com/office/drawing/2014/main" id="{7D2137BE-6527-5D3C-61C4-6B8CFBD2A7D8}"/>
              </a:ext>
            </a:extLst>
          </p:cNvPr>
          <p:cNvGraphicFramePr>
            <a:graphicFrameLocks noGrp="1"/>
          </p:cNvGraphicFramePr>
          <p:nvPr>
            <p:extLst>
              <p:ext uri="{D42A27DB-BD31-4B8C-83A1-F6EECF244321}">
                <p14:modId xmlns:p14="http://schemas.microsoft.com/office/powerpoint/2010/main" val="631909383"/>
              </p:ext>
            </p:extLst>
          </p:nvPr>
        </p:nvGraphicFramePr>
        <p:xfrm>
          <a:off x="4416029" y="1964643"/>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graphicFrame>
        <p:nvGraphicFramePr>
          <p:cNvPr id="5" name="Table 4">
            <a:extLst>
              <a:ext uri="{FF2B5EF4-FFF2-40B4-BE49-F238E27FC236}">
                <a16:creationId xmlns:a16="http://schemas.microsoft.com/office/drawing/2014/main" id="{8537F938-E741-3DD6-4510-B3191C42E7DF}"/>
              </a:ext>
            </a:extLst>
          </p:cNvPr>
          <p:cNvGraphicFramePr>
            <a:graphicFrameLocks noGrp="1"/>
          </p:cNvGraphicFramePr>
          <p:nvPr>
            <p:extLst>
              <p:ext uri="{D42A27DB-BD31-4B8C-83A1-F6EECF244321}">
                <p14:modId xmlns:p14="http://schemas.microsoft.com/office/powerpoint/2010/main" val="3888149791"/>
              </p:ext>
            </p:extLst>
          </p:nvPr>
        </p:nvGraphicFramePr>
        <p:xfrm>
          <a:off x="4416029" y="4435912"/>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sp>
        <p:nvSpPr>
          <p:cNvPr id="6" name="TextBox 5">
            <a:extLst>
              <a:ext uri="{FF2B5EF4-FFF2-40B4-BE49-F238E27FC236}">
                <a16:creationId xmlns:a16="http://schemas.microsoft.com/office/drawing/2014/main" id="{B78D90C4-6C59-C2CA-46A9-7B9027CD94FA}"/>
              </a:ext>
            </a:extLst>
          </p:cNvPr>
          <p:cNvSpPr txBox="1"/>
          <p:nvPr/>
        </p:nvSpPr>
        <p:spPr>
          <a:xfrm>
            <a:off x="5558673" y="4066580"/>
            <a:ext cx="575799" cy="400110"/>
          </a:xfrm>
          <a:prstGeom prst="rect">
            <a:avLst/>
          </a:prstGeom>
          <a:noFill/>
        </p:spPr>
        <p:txBody>
          <a:bodyPr wrap="none" rtlCol="0">
            <a:spAutoFit/>
          </a:bodyPr>
          <a:lstStyle/>
          <a:p>
            <a:r>
              <a:rPr lang="en-US" sz="2000" dirty="0"/>
              <a:t>OR</a:t>
            </a:r>
          </a:p>
        </p:txBody>
      </p:sp>
      <p:sp>
        <p:nvSpPr>
          <p:cNvPr id="7" name="TextBox 6">
            <a:extLst>
              <a:ext uri="{FF2B5EF4-FFF2-40B4-BE49-F238E27FC236}">
                <a16:creationId xmlns:a16="http://schemas.microsoft.com/office/drawing/2014/main" id="{3B02D5A7-472D-FE58-1AE6-9F81EDD8B493}"/>
              </a:ext>
            </a:extLst>
          </p:cNvPr>
          <p:cNvSpPr txBox="1"/>
          <p:nvPr/>
        </p:nvSpPr>
        <p:spPr>
          <a:xfrm>
            <a:off x="9835381" y="4020267"/>
            <a:ext cx="731932" cy="400110"/>
          </a:xfrm>
          <a:prstGeom prst="rect">
            <a:avLst/>
          </a:prstGeom>
          <a:noFill/>
        </p:spPr>
        <p:txBody>
          <a:bodyPr wrap="none" rtlCol="0">
            <a:spAutoFit/>
          </a:bodyPr>
          <a:lstStyle/>
          <a:p>
            <a:r>
              <a:rPr lang="en-US" sz="2000" dirty="0"/>
              <a:t>XOR</a:t>
            </a:r>
          </a:p>
        </p:txBody>
      </p:sp>
      <p:graphicFrame>
        <p:nvGraphicFramePr>
          <p:cNvPr id="8" name="Table 7">
            <a:extLst>
              <a:ext uri="{FF2B5EF4-FFF2-40B4-BE49-F238E27FC236}">
                <a16:creationId xmlns:a16="http://schemas.microsoft.com/office/drawing/2014/main" id="{5B660084-4DD4-5029-019E-BAD53BBD8513}"/>
              </a:ext>
            </a:extLst>
          </p:cNvPr>
          <p:cNvGraphicFramePr>
            <a:graphicFrameLocks noGrp="1"/>
          </p:cNvGraphicFramePr>
          <p:nvPr>
            <p:extLst>
              <p:ext uri="{D42A27DB-BD31-4B8C-83A1-F6EECF244321}">
                <p14:modId xmlns:p14="http://schemas.microsoft.com/office/powerpoint/2010/main" val="2501888784"/>
              </p:ext>
            </p:extLst>
          </p:nvPr>
        </p:nvGraphicFramePr>
        <p:xfrm>
          <a:off x="8684596" y="2273656"/>
          <a:ext cx="2978936" cy="1188720"/>
        </p:xfrm>
        <a:graphic>
          <a:graphicData uri="http://schemas.openxmlformats.org/drawingml/2006/table">
            <a:tbl>
              <a:tblPr firstRow="1" bandRow="1">
                <a:tableStyleId>{00A15C55-8517-42AA-B614-E9B94910E393}</a:tableStyleId>
              </a:tblPr>
              <a:tblGrid>
                <a:gridCol w="1489468">
                  <a:extLst>
                    <a:ext uri="{9D8B030D-6E8A-4147-A177-3AD203B41FA5}">
                      <a16:colId xmlns:a16="http://schemas.microsoft.com/office/drawing/2014/main" val="3264958069"/>
                    </a:ext>
                  </a:extLst>
                </a:gridCol>
                <a:gridCol w="1489468">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 X</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68841992"/>
                  </a:ext>
                </a:extLst>
              </a:tr>
              <a:tr h="370840">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667803333"/>
                  </a:ext>
                </a:extLst>
              </a:tr>
            </a:tbl>
          </a:graphicData>
        </a:graphic>
      </p:graphicFrame>
      <p:sp>
        <p:nvSpPr>
          <p:cNvPr id="9" name="TextBox 8">
            <a:extLst>
              <a:ext uri="{FF2B5EF4-FFF2-40B4-BE49-F238E27FC236}">
                <a16:creationId xmlns:a16="http://schemas.microsoft.com/office/drawing/2014/main" id="{3E1F0576-8F32-EF05-4931-AEA359450E38}"/>
              </a:ext>
            </a:extLst>
          </p:cNvPr>
          <p:cNvSpPr txBox="1"/>
          <p:nvPr/>
        </p:nvSpPr>
        <p:spPr>
          <a:xfrm>
            <a:off x="9805365" y="1855682"/>
            <a:ext cx="743793" cy="400110"/>
          </a:xfrm>
          <a:prstGeom prst="rect">
            <a:avLst/>
          </a:prstGeom>
          <a:noFill/>
        </p:spPr>
        <p:txBody>
          <a:bodyPr wrap="none" rtlCol="0">
            <a:spAutoFit/>
          </a:bodyPr>
          <a:lstStyle/>
          <a:p>
            <a:r>
              <a:rPr lang="en-US" sz="2000" dirty="0"/>
              <a:t>NOT</a:t>
            </a:r>
          </a:p>
        </p:txBody>
      </p:sp>
      <p:sp>
        <p:nvSpPr>
          <p:cNvPr id="13" name="TextBox 12">
            <a:extLst>
              <a:ext uri="{FF2B5EF4-FFF2-40B4-BE49-F238E27FC236}">
                <a16:creationId xmlns:a16="http://schemas.microsoft.com/office/drawing/2014/main" id="{A6B8CF76-719B-C871-83E9-CC14912080F4}"/>
              </a:ext>
            </a:extLst>
          </p:cNvPr>
          <p:cNvSpPr txBox="1"/>
          <p:nvPr/>
        </p:nvSpPr>
        <p:spPr>
          <a:xfrm>
            <a:off x="5558673" y="1515480"/>
            <a:ext cx="742511" cy="400110"/>
          </a:xfrm>
          <a:prstGeom prst="rect">
            <a:avLst/>
          </a:prstGeom>
          <a:noFill/>
        </p:spPr>
        <p:txBody>
          <a:bodyPr wrap="none" rtlCol="0">
            <a:spAutoFit/>
          </a:bodyPr>
          <a:lstStyle/>
          <a:p>
            <a:r>
              <a:rPr lang="en-US" sz="2000" dirty="0"/>
              <a:t>AND</a:t>
            </a:r>
          </a:p>
        </p:txBody>
      </p:sp>
    </p:spTree>
    <p:extLst>
      <p:ext uri="{BB962C8B-B14F-4D97-AF65-F5344CB8AC3E}">
        <p14:creationId xmlns:p14="http://schemas.microsoft.com/office/powerpoint/2010/main" val="1018247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4419A-4CBB-F11E-5A15-FEB6373969CD}"/>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D3E438F-1B68-2962-A8B5-B490FAB5A044}"/>
                  </a:ext>
                </a:extLst>
              </p:cNvPr>
              <p:cNvSpPr>
                <a:spLocks noGrp="1"/>
              </p:cNvSpPr>
              <p:nvPr>
                <p:ph idx="1"/>
              </p:nvPr>
            </p:nvSpPr>
            <p:spPr>
              <a:xfrm>
                <a:off x="612646" y="1719072"/>
                <a:ext cx="10653578" cy="5019530"/>
              </a:xfrm>
            </p:spPr>
            <p:txBody>
              <a:bodyPr vert="horz" lIns="91440" tIns="45720" rIns="91440" bIns="45720" rtlCol="0">
                <a:noAutofit/>
              </a:bodyPr>
              <a:lstStyle/>
              <a:p>
                <a:pPr>
                  <a:lnSpc>
                    <a:spcPct val="110000"/>
                  </a:lnSpc>
                </a:pPr>
                <a:r>
                  <a:rPr lang="en-US" sz="2200" dirty="0"/>
                  <a:t>AND(</a:t>
                </a:r>
                <a14:m>
                  <m:oMath xmlns:m="http://schemas.openxmlformats.org/officeDocument/2006/math">
                    <m:sSub>
                      <m:sSubPr>
                        <m:ctrlPr>
                          <a:rPr lang="en-US" sz="2200" i="1" dirty="0" smtClean="0">
                            <a:latin typeface="Cambria Math" panose="02040503050406030204" pitchFamily="18" charset="0"/>
                          </a:rPr>
                        </m:ctrlPr>
                      </m:sSubPr>
                      <m:e>
                        <m:r>
                          <a:rPr lang="en-US" sz="2200" i="1" dirty="0" smtClean="0">
                            <a:latin typeface="Cambria Math" panose="02040503050406030204" pitchFamily="18" charset="0"/>
                          </a:rPr>
                          <m:t>𝑋</m:t>
                        </m:r>
                      </m:e>
                      <m:sub>
                        <m:r>
                          <a:rPr lang="en-US" sz="2200" i="1" dirty="0" smtClean="0">
                            <a:latin typeface="Cambria Math" panose="02040503050406030204" pitchFamily="18" charset="0"/>
                          </a:rPr>
                          <m:t>1</m:t>
                        </m:r>
                      </m:sub>
                    </m:sSub>
                    <m:r>
                      <a:rPr lang="en-US" sz="2200" i="1" dirty="0" smtClean="0">
                        <a:latin typeface="Cambria Math" panose="02040503050406030204" pitchFamily="18" charset="0"/>
                      </a:rPr>
                      <m:t>, </m:t>
                    </m:r>
                    <m:sSub>
                      <m:sSubPr>
                        <m:ctrlPr>
                          <a:rPr lang="en-US" sz="2200" i="1" dirty="0" smtClean="0">
                            <a:latin typeface="Cambria Math" panose="02040503050406030204" pitchFamily="18" charset="0"/>
                          </a:rPr>
                        </m:ctrlPr>
                      </m:sSubPr>
                      <m:e>
                        <m:r>
                          <a:rPr lang="en-US" sz="2200" i="1" dirty="0" smtClean="0">
                            <a:latin typeface="Cambria Math" panose="02040503050406030204" pitchFamily="18" charset="0"/>
                          </a:rPr>
                          <m:t>𝑋</m:t>
                        </m:r>
                      </m:e>
                      <m:sub>
                        <m:r>
                          <a:rPr lang="en-US" sz="2200" i="1" dirty="0" smtClean="0">
                            <a:latin typeface="Cambria Math" panose="02040503050406030204" pitchFamily="18" charset="0"/>
                          </a:rPr>
                          <m:t>2</m:t>
                        </m:r>
                      </m:sub>
                    </m:sSub>
                    <m:r>
                      <a:rPr lang="en-US" sz="2200" i="1" dirty="0" smtClean="0">
                        <a:latin typeface="Cambria Math" panose="02040503050406030204" pitchFamily="18" charset="0"/>
                      </a:rPr>
                      <m:t>, …</m:t>
                    </m:r>
                    <m:r>
                      <a:rPr lang="en-US" sz="2200" i="1" dirty="0">
                        <a:latin typeface="Cambria Math" panose="02040503050406030204" pitchFamily="18" charset="0"/>
                      </a:rPr>
                      <m:t>,</m:t>
                    </m:r>
                    <m:sSub>
                      <m:sSubPr>
                        <m:ctrlPr>
                          <a:rPr lang="en-US" sz="2200" i="1" dirty="0" err="1" smtClean="0">
                            <a:latin typeface="Cambria Math" panose="02040503050406030204" pitchFamily="18" charset="0"/>
                          </a:rPr>
                        </m:ctrlPr>
                      </m:sSubPr>
                      <m:e>
                        <m:r>
                          <a:rPr lang="en-US" sz="2200" i="1" dirty="0" err="1" smtClean="0">
                            <a:latin typeface="Cambria Math" panose="02040503050406030204" pitchFamily="18" charset="0"/>
                          </a:rPr>
                          <m:t>𝑋</m:t>
                        </m:r>
                      </m:e>
                      <m:sub>
                        <m:r>
                          <a:rPr lang="en-US" sz="2200" i="1" dirty="0" err="1" smtClean="0">
                            <a:latin typeface="Cambria Math" panose="02040503050406030204" pitchFamily="18" charset="0"/>
                          </a:rPr>
                          <m:t>𝑛</m:t>
                        </m:r>
                      </m:sub>
                    </m:sSub>
                  </m:oMath>
                </a14:m>
                <a:r>
                  <a:rPr lang="en-US" sz="2200" dirty="0"/>
                  <a:t>) = 0 if any argument is 0, 1 if all arguments are 1.</a:t>
                </a:r>
              </a:p>
              <a:p>
                <a:pPr lvl="1">
                  <a:lnSpc>
                    <a:spcPct val="110000"/>
                  </a:lnSpc>
                </a:pPr>
                <a:r>
                  <a:rPr lang="en-US" sz="2200" dirty="0"/>
                  <a:t>This is equivalent to writing </a:t>
                </a:r>
                <a14:m>
                  <m:oMath xmlns:m="http://schemas.openxmlformats.org/officeDocument/2006/math">
                    <m:sSub>
                      <m:sSubPr>
                        <m:ctrlPr>
                          <a:rPr lang="en-US" sz="2200" i="1" dirty="0">
                            <a:latin typeface="Cambria Math" panose="02040503050406030204" pitchFamily="18" charset="0"/>
                          </a:rPr>
                        </m:ctrlPr>
                      </m:sSubPr>
                      <m:e>
                        <m:r>
                          <a:rPr lang="en-US" sz="2200" i="1" dirty="0">
                            <a:latin typeface="Cambria Math" panose="02040503050406030204" pitchFamily="18" charset="0"/>
                          </a:rPr>
                          <m:t>𝑋</m:t>
                        </m:r>
                      </m:e>
                      <m:sub>
                        <m:r>
                          <a:rPr lang="en-US" sz="2200" i="1" dirty="0">
                            <a:latin typeface="Cambria Math" panose="02040503050406030204" pitchFamily="18" charset="0"/>
                          </a:rPr>
                          <m:t>1</m:t>
                        </m:r>
                      </m:sub>
                    </m:sSub>
                    <m:r>
                      <a:rPr lang="en-US" sz="2200" b="0" i="1" dirty="0" smtClean="0">
                        <a:latin typeface="Cambria Math" panose="02040503050406030204" pitchFamily="18" charset="0"/>
                      </a:rPr>
                      <m:t> </m:t>
                    </m:r>
                    <m:r>
                      <a:rPr lang="en-US" sz="2200" i="1" dirty="0" smtClean="0">
                        <a:latin typeface="Cambria Math" panose="02040503050406030204" pitchFamily="18" charset="0"/>
                        <a:ea typeface="Cambria Math" panose="02040503050406030204" pitchFamily="18" charset="0"/>
                      </a:rPr>
                      <m:t>⋀</m:t>
                    </m:r>
                    <m:sSub>
                      <m:sSubPr>
                        <m:ctrlPr>
                          <a:rPr lang="en-US" sz="2200" b="0" i="1" dirty="0" smtClean="0">
                            <a:latin typeface="Cambria Math" panose="02040503050406030204" pitchFamily="18" charset="0"/>
                          </a:rPr>
                        </m:ctrlPr>
                      </m:sSubPr>
                      <m:e>
                        <m:r>
                          <a:rPr lang="en-US" sz="2200" b="0" i="1" dirty="0" smtClean="0">
                            <a:latin typeface="Cambria Math" panose="02040503050406030204" pitchFamily="18" charset="0"/>
                          </a:rPr>
                          <m:t> </m:t>
                        </m:r>
                        <m:r>
                          <a:rPr lang="en-US" sz="2200" i="1" dirty="0">
                            <a:latin typeface="Cambria Math" panose="02040503050406030204" pitchFamily="18" charset="0"/>
                          </a:rPr>
                          <m:t>𝑋</m:t>
                        </m:r>
                      </m:e>
                      <m:sub>
                        <m:r>
                          <a:rPr lang="en-US" sz="2200" i="1" dirty="0">
                            <a:latin typeface="Cambria Math" panose="02040503050406030204" pitchFamily="18" charset="0"/>
                          </a:rPr>
                          <m:t>2</m:t>
                        </m:r>
                      </m:sub>
                    </m:sSub>
                    <m:r>
                      <a:rPr lang="en-US" sz="2200" b="0" i="1" dirty="0" smtClean="0">
                        <a:latin typeface="Cambria Math" panose="02040503050406030204" pitchFamily="18" charset="0"/>
                      </a:rPr>
                      <m:t> </m:t>
                    </m:r>
                    <m:r>
                      <a:rPr lang="en-US" sz="2200" i="1" dirty="0">
                        <a:latin typeface="Cambria Math" panose="02040503050406030204" pitchFamily="18" charset="0"/>
                        <a:ea typeface="Cambria Math" panose="02040503050406030204" pitchFamily="18" charset="0"/>
                      </a:rPr>
                      <m:t>⋀</m:t>
                    </m:r>
                    <m:r>
                      <a:rPr lang="en-US" sz="2200" i="1" dirty="0">
                        <a:latin typeface="Cambria Math" panose="02040503050406030204" pitchFamily="18" charset="0"/>
                      </a:rPr>
                      <m:t>…</m:t>
                    </m:r>
                    <m:nary>
                      <m:naryPr>
                        <m:chr m:val="⋀"/>
                        <m:subHide m:val="on"/>
                        <m:supHide m:val="on"/>
                        <m:ctrlPr>
                          <a:rPr lang="en-US" sz="2200" i="1" dirty="0">
                            <a:latin typeface="Cambria Math" panose="02040503050406030204" pitchFamily="18" charset="0"/>
                          </a:rPr>
                        </m:ctrlPr>
                      </m:naryPr>
                      <m:sub/>
                      <m:sup/>
                      <m:e>
                        <m:sSub>
                          <m:sSubPr>
                            <m:ctrlPr>
                              <a:rPr lang="en-US" sz="2200" i="1" dirty="0" err="1">
                                <a:latin typeface="Cambria Math" panose="02040503050406030204" pitchFamily="18" charset="0"/>
                              </a:rPr>
                            </m:ctrlPr>
                          </m:sSubPr>
                          <m:e>
                            <m:r>
                              <a:rPr lang="en-US" sz="2200" i="1" dirty="0" err="1">
                                <a:latin typeface="Cambria Math" panose="02040503050406030204" pitchFamily="18" charset="0"/>
                              </a:rPr>
                              <m:t>𝑋</m:t>
                            </m:r>
                          </m:e>
                          <m:sub>
                            <m:r>
                              <a:rPr lang="en-US" sz="2200" i="1" dirty="0" err="1">
                                <a:latin typeface="Cambria Math" panose="02040503050406030204" pitchFamily="18" charset="0"/>
                              </a:rPr>
                              <m:t>𝑛</m:t>
                            </m:r>
                          </m:sub>
                        </m:sSub>
                      </m:e>
                    </m:nary>
                  </m:oMath>
                </a14:m>
                <a:endParaRPr lang="en-US" sz="2200" dirty="0"/>
              </a:p>
              <a:p>
                <a:pPr>
                  <a:lnSpc>
                    <a:spcPct val="110000"/>
                  </a:lnSpc>
                </a:pPr>
                <a:r>
                  <a:rPr lang="en-US" sz="2200" dirty="0"/>
                  <a:t>OR(</a:t>
                </a:r>
                <a14:m>
                  <m:oMath xmlns:m="http://schemas.openxmlformats.org/officeDocument/2006/math">
                    <m:sSub>
                      <m:sSubPr>
                        <m:ctrlPr>
                          <a:rPr lang="en-US" sz="2200" i="1" dirty="0" smtClean="0">
                            <a:latin typeface="Cambria Math" panose="02040503050406030204" pitchFamily="18" charset="0"/>
                          </a:rPr>
                        </m:ctrlPr>
                      </m:sSubPr>
                      <m:e>
                        <m:r>
                          <a:rPr lang="en-US" sz="2200" i="1" dirty="0" smtClean="0">
                            <a:latin typeface="Cambria Math" panose="02040503050406030204" pitchFamily="18" charset="0"/>
                          </a:rPr>
                          <m:t>𝑋</m:t>
                        </m:r>
                      </m:e>
                      <m:sub>
                        <m:r>
                          <a:rPr lang="en-US" sz="2200" i="1" dirty="0" smtClean="0">
                            <a:latin typeface="Cambria Math" panose="02040503050406030204" pitchFamily="18" charset="0"/>
                          </a:rPr>
                          <m:t>1</m:t>
                        </m:r>
                      </m:sub>
                    </m:sSub>
                    <m:r>
                      <a:rPr lang="en-US" sz="2200" i="1" dirty="0" smtClean="0">
                        <a:latin typeface="Cambria Math" panose="02040503050406030204" pitchFamily="18" charset="0"/>
                      </a:rPr>
                      <m:t>, </m:t>
                    </m:r>
                    <m:sSub>
                      <m:sSubPr>
                        <m:ctrlPr>
                          <a:rPr lang="en-US" sz="2200" i="1" dirty="0" smtClean="0">
                            <a:latin typeface="Cambria Math" panose="02040503050406030204" pitchFamily="18" charset="0"/>
                          </a:rPr>
                        </m:ctrlPr>
                      </m:sSubPr>
                      <m:e>
                        <m:r>
                          <a:rPr lang="en-US" sz="2200" i="1" dirty="0" smtClean="0">
                            <a:latin typeface="Cambria Math" panose="02040503050406030204" pitchFamily="18" charset="0"/>
                          </a:rPr>
                          <m:t>𝑋</m:t>
                        </m:r>
                      </m:e>
                      <m:sub>
                        <m:r>
                          <a:rPr lang="en-US" sz="2200" i="1" dirty="0" smtClean="0">
                            <a:latin typeface="Cambria Math" panose="02040503050406030204" pitchFamily="18" charset="0"/>
                          </a:rPr>
                          <m:t>2</m:t>
                        </m:r>
                      </m:sub>
                    </m:sSub>
                    <m:r>
                      <a:rPr lang="en-US" sz="2200" i="1" dirty="0" smtClean="0">
                        <a:latin typeface="Cambria Math" panose="02040503050406030204" pitchFamily="18" charset="0"/>
                      </a:rPr>
                      <m:t>, …</m:t>
                    </m:r>
                    <m:r>
                      <a:rPr lang="en-US" sz="2200" i="1" dirty="0">
                        <a:latin typeface="Cambria Math" panose="02040503050406030204" pitchFamily="18" charset="0"/>
                      </a:rPr>
                      <m:t>,</m:t>
                    </m:r>
                    <m:sSub>
                      <m:sSubPr>
                        <m:ctrlPr>
                          <a:rPr lang="en-US" sz="2200" i="1" dirty="0" err="1" smtClean="0">
                            <a:latin typeface="Cambria Math" panose="02040503050406030204" pitchFamily="18" charset="0"/>
                          </a:rPr>
                        </m:ctrlPr>
                      </m:sSubPr>
                      <m:e>
                        <m:r>
                          <a:rPr lang="en-US" sz="2200" i="1" dirty="0" err="1" smtClean="0">
                            <a:latin typeface="Cambria Math" panose="02040503050406030204" pitchFamily="18" charset="0"/>
                          </a:rPr>
                          <m:t>𝑋</m:t>
                        </m:r>
                      </m:e>
                      <m:sub>
                        <m:r>
                          <a:rPr lang="en-US" sz="2200" i="1" dirty="0" err="1" smtClean="0">
                            <a:latin typeface="Cambria Math" panose="02040503050406030204" pitchFamily="18" charset="0"/>
                          </a:rPr>
                          <m:t>𝑛</m:t>
                        </m:r>
                      </m:sub>
                    </m:sSub>
                  </m:oMath>
                </a14:m>
                <a:r>
                  <a:rPr lang="en-US" sz="2200" dirty="0"/>
                  <a:t>) = 1 if any argument is 1, 0 if all arguments are 0.</a:t>
                </a:r>
              </a:p>
              <a:p>
                <a:pPr lvl="1">
                  <a:lnSpc>
                    <a:spcPct val="110000"/>
                  </a:lnSpc>
                </a:pPr>
                <a:r>
                  <a:rPr lang="en-US" sz="2200" dirty="0"/>
                  <a:t>This is equivalent to writing </a:t>
                </a:r>
                <a14:m>
                  <m:oMath xmlns:m="http://schemas.openxmlformats.org/officeDocument/2006/math">
                    <m:sSub>
                      <m:sSubPr>
                        <m:ctrlPr>
                          <a:rPr lang="en-US" sz="2200" i="1" dirty="0">
                            <a:latin typeface="Cambria Math" panose="02040503050406030204" pitchFamily="18" charset="0"/>
                          </a:rPr>
                        </m:ctrlPr>
                      </m:sSubPr>
                      <m:e>
                        <m:r>
                          <a:rPr lang="en-US" sz="2200" i="1" dirty="0">
                            <a:latin typeface="Cambria Math" panose="02040503050406030204" pitchFamily="18" charset="0"/>
                          </a:rPr>
                          <m:t>𝑋</m:t>
                        </m:r>
                      </m:e>
                      <m:sub>
                        <m:r>
                          <a:rPr lang="en-US" sz="2200" i="1" dirty="0">
                            <a:latin typeface="Cambria Math" panose="02040503050406030204" pitchFamily="18" charset="0"/>
                          </a:rPr>
                          <m:t>1</m:t>
                        </m:r>
                      </m:sub>
                    </m:sSub>
                    <m:r>
                      <a:rPr lang="en-US" sz="2200" i="1" dirty="0">
                        <a:latin typeface="Cambria Math" panose="02040503050406030204" pitchFamily="18" charset="0"/>
                      </a:rPr>
                      <m:t> </m:t>
                    </m:r>
                    <m:r>
                      <a:rPr lang="en-US" sz="2200" i="1" dirty="0" smtClean="0">
                        <a:latin typeface="Cambria Math" panose="02040503050406030204" pitchFamily="18" charset="0"/>
                        <a:ea typeface="Cambria Math" panose="02040503050406030204" pitchFamily="18" charset="0"/>
                      </a:rPr>
                      <m:t>∨</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 </m:t>
                        </m:r>
                        <m:r>
                          <a:rPr lang="en-US" sz="2200" i="1" dirty="0">
                            <a:latin typeface="Cambria Math" panose="02040503050406030204" pitchFamily="18" charset="0"/>
                          </a:rPr>
                          <m:t>𝑋</m:t>
                        </m:r>
                      </m:e>
                      <m:sub>
                        <m:r>
                          <a:rPr lang="en-US" sz="2200" i="1" dirty="0">
                            <a:latin typeface="Cambria Math" panose="02040503050406030204" pitchFamily="18" charset="0"/>
                          </a:rPr>
                          <m:t>2</m:t>
                        </m:r>
                      </m:sub>
                    </m:sSub>
                    <m:r>
                      <a:rPr lang="en-US" sz="2200" i="1" dirty="0">
                        <a:latin typeface="Cambria Math" panose="02040503050406030204" pitchFamily="18" charset="0"/>
                        <a:ea typeface="Cambria Math" panose="02040503050406030204" pitchFamily="18" charset="0"/>
                      </a:rPr>
                      <m:t>∨</m:t>
                    </m:r>
                    <m:r>
                      <a:rPr lang="en-US" sz="2200" i="1" dirty="0">
                        <a:latin typeface="Cambria Math" panose="02040503050406030204" pitchFamily="18" charset="0"/>
                      </a:rPr>
                      <m:t>…</m:t>
                    </m:r>
                    <m:r>
                      <a:rPr lang="en-US" sz="2200" i="1" dirty="0">
                        <a:latin typeface="Cambria Math" panose="02040503050406030204" pitchFamily="18" charset="0"/>
                        <a:ea typeface="Cambria Math" panose="02040503050406030204" pitchFamily="18" charset="0"/>
                      </a:rPr>
                      <m:t>∨</m:t>
                    </m:r>
                    <m:sSub>
                      <m:sSubPr>
                        <m:ctrlPr>
                          <a:rPr lang="en-US" sz="2200" b="0" i="1" dirty="0" smtClean="0">
                            <a:latin typeface="Cambria Math" panose="02040503050406030204" pitchFamily="18" charset="0"/>
                          </a:rPr>
                        </m:ctrlPr>
                      </m:sSubPr>
                      <m:e>
                        <m:r>
                          <a:rPr lang="en-US" sz="2200" b="0" i="1" dirty="0" smtClean="0">
                            <a:latin typeface="Cambria Math" panose="02040503050406030204" pitchFamily="18" charset="0"/>
                          </a:rPr>
                          <m:t>𝑋</m:t>
                        </m:r>
                      </m:e>
                      <m:sub>
                        <m:r>
                          <a:rPr lang="en-US" sz="2200" b="0" i="1" dirty="0" smtClean="0">
                            <a:latin typeface="Cambria Math" panose="02040503050406030204" pitchFamily="18" charset="0"/>
                          </a:rPr>
                          <m:t>𝑛</m:t>
                        </m:r>
                      </m:sub>
                    </m:sSub>
                  </m:oMath>
                </a14:m>
                <a:endParaRPr lang="en-US" sz="2200" dirty="0"/>
              </a:p>
              <a:p>
                <a:pPr>
                  <a:lnSpc>
                    <a:spcPct val="110000"/>
                  </a:lnSpc>
                </a:pPr>
                <a:endParaRPr lang="en-US" sz="2200" dirty="0"/>
              </a:p>
              <a:p>
                <a:pPr>
                  <a:lnSpc>
                    <a:spcPct val="110000"/>
                  </a:lnSpc>
                </a:pPr>
                <a:endParaRPr lang="en-US" sz="2200" dirty="0"/>
              </a:p>
              <a:p>
                <a:pPr>
                  <a:lnSpc>
                    <a:spcPct val="110000"/>
                  </a:lnSpc>
                </a:pPr>
                <a:endParaRPr lang="en-US" sz="2200" dirty="0"/>
              </a:p>
              <a:p>
                <a:pPr lvl="1">
                  <a:lnSpc>
                    <a:spcPct val="110000"/>
                  </a:lnSpc>
                </a:pPr>
                <a:endParaRPr lang="en-US" sz="2200" dirty="0"/>
              </a:p>
            </p:txBody>
          </p:sp>
        </mc:Choice>
        <mc:Fallback xmlns="">
          <p:sp>
            <p:nvSpPr>
              <p:cNvPr id="3" name="Content Placeholder 2">
                <a:extLst>
                  <a:ext uri="{FF2B5EF4-FFF2-40B4-BE49-F238E27FC236}">
                    <a16:creationId xmlns:a16="http://schemas.microsoft.com/office/drawing/2014/main" id="{ED3E438F-1B68-2962-A8B5-B490FAB5A044}"/>
                  </a:ext>
                </a:extLst>
              </p:cNvPr>
              <p:cNvSpPr>
                <a:spLocks noGrp="1" noRot="1" noChangeAspect="1" noMove="1" noResize="1" noEditPoints="1" noAdjustHandles="1" noChangeArrowheads="1" noChangeShapeType="1" noTextEdit="1"/>
              </p:cNvSpPr>
              <p:nvPr>
                <p:ph idx="1"/>
              </p:nvPr>
            </p:nvSpPr>
            <p:spPr>
              <a:xfrm>
                <a:off x="612646" y="1719072"/>
                <a:ext cx="10653578" cy="5019530"/>
              </a:xfrm>
              <a:blipFill>
                <a:blip r:embed="rId3"/>
                <a:stretch>
                  <a:fillRect l="-714" t="-505"/>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DC49C88B-4F19-8BBE-38B4-35DA71E8785C}"/>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Boolean functions of three+ variables</a:t>
            </a:r>
          </a:p>
        </p:txBody>
      </p:sp>
      <p:sp>
        <p:nvSpPr>
          <p:cNvPr id="11" name="Slide Number Placeholder 10">
            <a:extLst>
              <a:ext uri="{FF2B5EF4-FFF2-40B4-BE49-F238E27FC236}">
                <a16:creationId xmlns:a16="http://schemas.microsoft.com/office/drawing/2014/main" id="{C2502334-97BF-8B04-DCF8-584AAD5CD123}"/>
              </a:ext>
            </a:extLst>
          </p:cNvPr>
          <p:cNvSpPr>
            <a:spLocks noGrp="1"/>
          </p:cNvSpPr>
          <p:nvPr>
            <p:ph type="sldNum" sz="quarter" idx="12"/>
          </p:nvPr>
        </p:nvSpPr>
        <p:spPr/>
        <p:txBody>
          <a:bodyPr/>
          <a:lstStyle/>
          <a:p>
            <a:fld id="{CC057153-B650-4DEB-B370-79DDCFDCE934}" type="slidenum">
              <a:rPr lang="en-US" smtClean="0"/>
              <a:t>17</a:t>
            </a:fld>
            <a:endParaRPr lang="en-US"/>
          </a:p>
        </p:txBody>
      </p:sp>
      <p:graphicFrame>
        <p:nvGraphicFramePr>
          <p:cNvPr id="4" name="Table 3">
            <a:extLst>
              <a:ext uri="{FF2B5EF4-FFF2-40B4-BE49-F238E27FC236}">
                <a16:creationId xmlns:a16="http://schemas.microsoft.com/office/drawing/2014/main" id="{8E0F4D64-BB79-38EF-920B-65B063DB779D}"/>
              </a:ext>
            </a:extLst>
          </p:cNvPr>
          <p:cNvGraphicFramePr>
            <a:graphicFrameLocks noGrp="1"/>
          </p:cNvGraphicFramePr>
          <p:nvPr>
            <p:extLst>
              <p:ext uri="{D42A27DB-BD31-4B8C-83A1-F6EECF244321}">
                <p14:modId xmlns:p14="http://schemas.microsoft.com/office/powerpoint/2010/main" val="1500339851"/>
              </p:ext>
            </p:extLst>
          </p:nvPr>
        </p:nvGraphicFramePr>
        <p:xfrm>
          <a:off x="1328672" y="3526287"/>
          <a:ext cx="9221525" cy="3291840"/>
        </p:xfrm>
        <a:graphic>
          <a:graphicData uri="http://schemas.openxmlformats.org/drawingml/2006/table">
            <a:tbl>
              <a:tblPr firstRow="1" bandRow="1">
                <a:tableStyleId>{00A15C55-8517-42AA-B614-E9B94910E393}</a:tableStyleId>
              </a:tblPr>
              <a:tblGrid>
                <a:gridCol w="1844305">
                  <a:extLst>
                    <a:ext uri="{9D8B030D-6E8A-4147-A177-3AD203B41FA5}">
                      <a16:colId xmlns:a16="http://schemas.microsoft.com/office/drawing/2014/main" val="1396284860"/>
                    </a:ext>
                  </a:extLst>
                </a:gridCol>
                <a:gridCol w="1844305">
                  <a:extLst>
                    <a:ext uri="{9D8B030D-6E8A-4147-A177-3AD203B41FA5}">
                      <a16:colId xmlns:a16="http://schemas.microsoft.com/office/drawing/2014/main" val="2466899368"/>
                    </a:ext>
                  </a:extLst>
                </a:gridCol>
                <a:gridCol w="1844305">
                  <a:extLst>
                    <a:ext uri="{9D8B030D-6E8A-4147-A177-3AD203B41FA5}">
                      <a16:colId xmlns:a16="http://schemas.microsoft.com/office/drawing/2014/main" val="1472037275"/>
                    </a:ext>
                  </a:extLst>
                </a:gridCol>
                <a:gridCol w="1844305">
                  <a:extLst>
                    <a:ext uri="{9D8B030D-6E8A-4147-A177-3AD203B41FA5}">
                      <a16:colId xmlns:a16="http://schemas.microsoft.com/office/drawing/2014/main" val="2766643732"/>
                    </a:ext>
                  </a:extLst>
                </a:gridCol>
                <a:gridCol w="1844305">
                  <a:extLst>
                    <a:ext uri="{9D8B030D-6E8A-4147-A177-3AD203B41FA5}">
                      <a16:colId xmlns:a16="http://schemas.microsoft.com/office/drawing/2014/main" val="265467823"/>
                    </a:ext>
                  </a:extLst>
                </a:gridCol>
              </a:tblGrid>
              <a:tr h="359275">
                <a:tc>
                  <a:txBody>
                    <a:bodyPr/>
                    <a:lstStyle/>
                    <a:p>
                      <a:pPr algn="ctr"/>
                      <a:r>
                        <a:rPr lang="en-US" sz="1800" dirty="0"/>
                        <a:t>X</a:t>
                      </a:r>
                    </a:p>
                  </a:txBody>
                  <a:tcPr/>
                </a:tc>
                <a:tc>
                  <a:txBody>
                    <a:bodyPr/>
                    <a:lstStyle/>
                    <a:p>
                      <a:pPr algn="ctr"/>
                      <a:r>
                        <a:rPr lang="en-US" sz="1800" dirty="0"/>
                        <a:t>Y</a:t>
                      </a:r>
                    </a:p>
                  </a:txBody>
                  <a:tcPr/>
                </a:tc>
                <a:tc>
                  <a:txBody>
                    <a:bodyPr/>
                    <a:lstStyle/>
                    <a:p>
                      <a:pPr algn="ctr"/>
                      <a:r>
                        <a:rPr lang="en-US" sz="1800" dirty="0"/>
                        <a:t>Z</a:t>
                      </a:r>
                    </a:p>
                  </a:txBody>
                  <a:tcPr/>
                </a:tc>
                <a:tc>
                  <a:txBody>
                    <a:bodyPr/>
                    <a:lstStyle/>
                    <a:p>
                      <a:pPr algn="ctr"/>
                      <a:r>
                        <a:rPr lang="en-US" sz="1800" dirty="0"/>
                        <a:t>AND(X,Y,Z)</a:t>
                      </a:r>
                    </a:p>
                  </a:txBody>
                  <a:tcPr/>
                </a:tc>
                <a:tc>
                  <a:txBody>
                    <a:bodyPr/>
                    <a:lstStyle/>
                    <a:p>
                      <a:pPr algn="ctr"/>
                      <a:r>
                        <a:rPr lang="en-US" sz="1800" dirty="0"/>
                        <a:t>OR(X,Y,Z)</a:t>
                      </a:r>
                    </a:p>
                  </a:txBody>
                  <a:tcPr/>
                </a:tc>
                <a:extLst>
                  <a:ext uri="{0D108BD9-81ED-4DB2-BD59-A6C34878D82A}">
                    <a16:rowId xmlns:a16="http://schemas.microsoft.com/office/drawing/2014/main" val="2131602632"/>
                  </a:ext>
                </a:extLst>
              </a:tr>
              <a:tr h="359275">
                <a:tc>
                  <a:txBody>
                    <a:bodyPr/>
                    <a:lstStyle/>
                    <a:p>
                      <a:pPr algn="ctr"/>
                      <a:r>
                        <a:rPr lang="en-US" sz="1800" dirty="0"/>
                        <a:t>0</a:t>
                      </a:r>
                    </a:p>
                  </a:txBody>
                  <a:tcPr/>
                </a:tc>
                <a:tc>
                  <a:txBody>
                    <a:bodyPr/>
                    <a:lstStyle/>
                    <a:p>
                      <a:pPr algn="ctr"/>
                      <a:r>
                        <a:rPr lang="en-US" sz="1800" dirty="0"/>
                        <a:t>0</a:t>
                      </a:r>
                    </a:p>
                  </a:txBody>
                  <a:tcPr/>
                </a:tc>
                <a:tc>
                  <a:txBody>
                    <a:bodyPr/>
                    <a:lstStyle/>
                    <a:p>
                      <a:pPr algn="ctr"/>
                      <a:r>
                        <a:rPr lang="en-US" sz="1800" dirty="0"/>
                        <a:t>0</a:t>
                      </a:r>
                    </a:p>
                  </a:txBody>
                  <a:tcPr/>
                </a:tc>
                <a:tc>
                  <a:txBody>
                    <a:bodyPr/>
                    <a:lstStyle/>
                    <a:p>
                      <a:pPr algn="ctr"/>
                      <a:r>
                        <a:rPr lang="en-US" sz="1800" dirty="0"/>
                        <a:t>0</a:t>
                      </a:r>
                    </a:p>
                  </a:txBody>
                  <a:tcPr/>
                </a:tc>
                <a:tc>
                  <a:txBody>
                    <a:bodyPr/>
                    <a:lstStyle/>
                    <a:p>
                      <a:pPr algn="ctr"/>
                      <a:r>
                        <a:rPr lang="en-US" sz="1800" dirty="0"/>
                        <a:t>0</a:t>
                      </a:r>
                    </a:p>
                  </a:txBody>
                  <a:tcPr/>
                </a:tc>
                <a:extLst>
                  <a:ext uri="{0D108BD9-81ED-4DB2-BD59-A6C34878D82A}">
                    <a16:rowId xmlns:a16="http://schemas.microsoft.com/office/drawing/2014/main" val="614114445"/>
                  </a:ext>
                </a:extLst>
              </a:tr>
              <a:tr h="359275">
                <a:tc>
                  <a:txBody>
                    <a:bodyPr/>
                    <a:lstStyle/>
                    <a:p>
                      <a:pPr algn="ctr"/>
                      <a:r>
                        <a:rPr lang="en-US" sz="1800" dirty="0"/>
                        <a:t>0</a:t>
                      </a:r>
                    </a:p>
                  </a:txBody>
                  <a:tcPr/>
                </a:tc>
                <a:tc>
                  <a:txBody>
                    <a:bodyPr/>
                    <a:lstStyle/>
                    <a:p>
                      <a:pPr algn="ctr"/>
                      <a:r>
                        <a:rPr lang="en-US" sz="1800" dirty="0"/>
                        <a:t>0</a:t>
                      </a:r>
                    </a:p>
                  </a:txBody>
                  <a:tcPr/>
                </a:tc>
                <a:tc>
                  <a:txBody>
                    <a:bodyPr/>
                    <a:lstStyle/>
                    <a:p>
                      <a:pPr algn="ctr"/>
                      <a:r>
                        <a:rPr lang="en-US" sz="1800" dirty="0"/>
                        <a:t>1</a:t>
                      </a:r>
                    </a:p>
                  </a:txBody>
                  <a:tcPr/>
                </a:tc>
                <a:tc>
                  <a:txBody>
                    <a:bodyPr/>
                    <a:lstStyle/>
                    <a:p>
                      <a:pPr algn="ctr"/>
                      <a:r>
                        <a:rPr lang="en-US" sz="1800" dirty="0"/>
                        <a:t>0</a:t>
                      </a:r>
                    </a:p>
                  </a:txBody>
                  <a:tcPr/>
                </a:tc>
                <a:tc>
                  <a:txBody>
                    <a:bodyPr/>
                    <a:lstStyle/>
                    <a:p>
                      <a:pPr algn="ctr"/>
                      <a:r>
                        <a:rPr lang="en-US" sz="1800" dirty="0"/>
                        <a:t>1</a:t>
                      </a:r>
                    </a:p>
                  </a:txBody>
                  <a:tcPr/>
                </a:tc>
                <a:extLst>
                  <a:ext uri="{0D108BD9-81ED-4DB2-BD59-A6C34878D82A}">
                    <a16:rowId xmlns:a16="http://schemas.microsoft.com/office/drawing/2014/main" val="3063228719"/>
                  </a:ext>
                </a:extLst>
              </a:tr>
              <a:tr h="359275">
                <a:tc>
                  <a:txBody>
                    <a:bodyPr/>
                    <a:lstStyle/>
                    <a:p>
                      <a:pPr algn="ctr"/>
                      <a:r>
                        <a:rPr lang="en-US" sz="1800" dirty="0"/>
                        <a:t>0</a:t>
                      </a:r>
                    </a:p>
                  </a:txBody>
                  <a:tcPr/>
                </a:tc>
                <a:tc>
                  <a:txBody>
                    <a:bodyPr/>
                    <a:lstStyle/>
                    <a:p>
                      <a:pPr algn="ctr"/>
                      <a:r>
                        <a:rPr lang="en-US" sz="1800" dirty="0"/>
                        <a:t>1</a:t>
                      </a:r>
                    </a:p>
                  </a:txBody>
                  <a:tcPr/>
                </a:tc>
                <a:tc>
                  <a:txBody>
                    <a:bodyPr/>
                    <a:lstStyle/>
                    <a:p>
                      <a:pPr algn="ctr"/>
                      <a:r>
                        <a:rPr lang="en-US" sz="1800" dirty="0"/>
                        <a:t>0</a:t>
                      </a:r>
                    </a:p>
                  </a:txBody>
                  <a:tcPr/>
                </a:tc>
                <a:tc>
                  <a:txBody>
                    <a:bodyPr/>
                    <a:lstStyle/>
                    <a:p>
                      <a:pPr algn="ctr"/>
                      <a:r>
                        <a:rPr lang="en-US" sz="1800" dirty="0"/>
                        <a:t>0</a:t>
                      </a:r>
                    </a:p>
                  </a:txBody>
                  <a:tcPr/>
                </a:tc>
                <a:tc>
                  <a:txBody>
                    <a:bodyPr/>
                    <a:lstStyle/>
                    <a:p>
                      <a:pPr algn="ctr"/>
                      <a:r>
                        <a:rPr lang="en-US" sz="1800" dirty="0"/>
                        <a:t>1</a:t>
                      </a:r>
                    </a:p>
                  </a:txBody>
                  <a:tcPr/>
                </a:tc>
                <a:extLst>
                  <a:ext uri="{0D108BD9-81ED-4DB2-BD59-A6C34878D82A}">
                    <a16:rowId xmlns:a16="http://schemas.microsoft.com/office/drawing/2014/main" val="1068365532"/>
                  </a:ext>
                </a:extLst>
              </a:tr>
              <a:tr h="359275">
                <a:tc>
                  <a:txBody>
                    <a:bodyPr/>
                    <a:lstStyle/>
                    <a:p>
                      <a:pPr algn="ctr"/>
                      <a:r>
                        <a:rPr lang="en-US" sz="1800" dirty="0"/>
                        <a:t>0</a:t>
                      </a:r>
                    </a:p>
                  </a:txBody>
                  <a:tcPr/>
                </a:tc>
                <a:tc>
                  <a:txBody>
                    <a:bodyPr/>
                    <a:lstStyle/>
                    <a:p>
                      <a:pPr algn="ctr"/>
                      <a:r>
                        <a:rPr lang="en-US" sz="1800" dirty="0"/>
                        <a:t>1</a:t>
                      </a:r>
                    </a:p>
                  </a:txBody>
                  <a:tcPr/>
                </a:tc>
                <a:tc>
                  <a:txBody>
                    <a:bodyPr/>
                    <a:lstStyle/>
                    <a:p>
                      <a:pPr algn="ctr"/>
                      <a:r>
                        <a:rPr lang="en-US" sz="1800" dirty="0"/>
                        <a:t>1</a:t>
                      </a:r>
                    </a:p>
                  </a:txBody>
                  <a:tcPr/>
                </a:tc>
                <a:tc>
                  <a:txBody>
                    <a:bodyPr/>
                    <a:lstStyle/>
                    <a:p>
                      <a:pPr algn="ctr"/>
                      <a:r>
                        <a:rPr lang="en-US" sz="1800" dirty="0"/>
                        <a:t>0</a:t>
                      </a:r>
                    </a:p>
                  </a:txBody>
                  <a:tcPr/>
                </a:tc>
                <a:tc>
                  <a:txBody>
                    <a:bodyPr/>
                    <a:lstStyle/>
                    <a:p>
                      <a:pPr algn="ctr"/>
                      <a:r>
                        <a:rPr lang="en-US" sz="1800" dirty="0"/>
                        <a:t>1</a:t>
                      </a:r>
                    </a:p>
                  </a:txBody>
                  <a:tcPr/>
                </a:tc>
                <a:extLst>
                  <a:ext uri="{0D108BD9-81ED-4DB2-BD59-A6C34878D82A}">
                    <a16:rowId xmlns:a16="http://schemas.microsoft.com/office/drawing/2014/main" val="1316670216"/>
                  </a:ext>
                </a:extLst>
              </a:tr>
              <a:tr h="359275">
                <a:tc>
                  <a:txBody>
                    <a:bodyPr/>
                    <a:lstStyle/>
                    <a:p>
                      <a:pPr algn="ctr"/>
                      <a:r>
                        <a:rPr lang="en-US" sz="1800" dirty="0"/>
                        <a:t>1</a:t>
                      </a:r>
                    </a:p>
                  </a:txBody>
                  <a:tcPr/>
                </a:tc>
                <a:tc>
                  <a:txBody>
                    <a:bodyPr/>
                    <a:lstStyle/>
                    <a:p>
                      <a:pPr algn="ctr"/>
                      <a:r>
                        <a:rPr lang="en-US" sz="1800" dirty="0"/>
                        <a:t>0</a:t>
                      </a:r>
                    </a:p>
                  </a:txBody>
                  <a:tcPr/>
                </a:tc>
                <a:tc>
                  <a:txBody>
                    <a:bodyPr/>
                    <a:lstStyle/>
                    <a:p>
                      <a:pPr algn="ctr"/>
                      <a:r>
                        <a:rPr lang="en-US" sz="1800" dirty="0"/>
                        <a:t>0</a:t>
                      </a:r>
                    </a:p>
                  </a:txBody>
                  <a:tcPr/>
                </a:tc>
                <a:tc>
                  <a:txBody>
                    <a:bodyPr/>
                    <a:lstStyle/>
                    <a:p>
                      <a:pPr algn="ctr"/>
                      <a:r>
                        <a:rPr lang="en-US" sz="1800" dirty="0"/>
                        <a:t>0</a:t>
                      </a:r>
                    </a:p>
                  </a:txBody>
                  <a:tcPr/>
                </a:tc>
                <a:tc>
                  <a:txBody>
                    <a:bodyPr/>
                    <a:lstStyle/>
                    <a:p>
                      <a:pPr algn="ctr"/>
                      <a:r>
                        <a:rPr lang="en-US" sz="1800" dirty="0"/>
                        <a:t>1</a:t>
                      </a:r>
                    </a:p>
                  </a:txBody>
                  <a:tcPr/>
                </a:tc>
                <a:extLst>
                  <a:ext uri="{0D108BD9-81ED-4DB2-BD59-A6C34878D82A}">
                    <a16:rowId xmlns:a16="http://schemas.microsoft.com/office/drawing/2014/main" val="1472130258"/>
                  </a:ext>
                </a:extLst>
              </a:tr>
              <a:tr h="359275">
                <a:tc>
                  <a:txBody>
                    <a:bodyPr/>
                    <a:lstStyle/>
                    <a:p>
                      <a:pPr algn="ctr"/>
                      <a:r>
                        <a:rPr lang="en-US" sz="1800" dirty="0"/>
                        <a:t>1</a:t>
                      </a:r>
                    </a:p>
                  </a:txBody>
                  <a:tcPr/>
                </a:tc>
                <a:tc>
                  <a:txBody>
                    <a:bodyPr/>
                    <a:lstStyle/>
                    <a:p>
                      <a:pPr algn="ctr"/>
                      <a:r>
                        <a:rPr lang="en-US" sz="1800" dirty="0"/>
                        <a:t>0</a:t>
                      </a:r>
                    </a:p>
                  </a:txBody>
                  <a:tcPr/>
                </a:tc>
                <a:tc>
                  <a:txBody>
                    <a:bodyPr/>
                    <a:lstStyle/>
                    <a:p>
                      <a:pPr algn="ctr"/>
                      <a:r>
                        <a:rPr lang="en-US" sz="1800" dirty="0"/>
                        <a:t>1</a:t>
                      </a:r>
                    </a:p>
                  </a:txBody>
                  <a:tcPr/>
                </a:tc>
                <a:tc>
                  <a:txBody>
                    <a:bodyPr/>
                    <a:lstStyle/>
                    <a:p>
                      <a:pPr algn="ctr"/>
                      <a:r>
                        <a:rPr lang="en-US" sz="1800" dirty="0"/>
                        <a:t>0</a:t>
                      </a:r>
                    </a:p>
                  </a:txBody>
                  <a:tcPr/>
                </a:tc>
                <a:tc>
                  <a:txBody>
                    <a:bodyPr/>
                    <a:lstStyle/>
                    <a:p>
                      <a:pPr algn="ctr"/>
                      <a:r>
                        <a:rPr lang="en-US" sz="1800" dirty="0"/>
                        <a:t>1</a:t>
                      </a:r>
                    </a:p>
                  </a:txBody>
                  <a:tcPr/>
                </a:tc>
                <a:extLst>
                  <a:ext uri="{0D108BD9-81ED-4DB2-BD59-A6C34878D82A}">
                    <a16:rowId xmlns:a16="http://schemas.microsoft.com/office/drawing/2014/main" val="1838910750"/>
                  </a:ext>
                </a:extLst>
              </a:tr>
              <a:tr h="359275">
                <a:tc>
                  <a:txBody>
                    <a:bodyPr/>
                    <a:lstStyle/>
                    <a:p>
                      <a:pPr algn="ctr"/>
                      <a:r>
                        <a:rPr lang="en-US" sz="1800" dirty="0"/>
                        <a:t>1</a:t>
                      </a:r>
                    </a:p>
                  </a:txBody>
                  <a:tcPr/>
                </a:tc>
                <a:tc>
                  <a:txBody>
                    <a:bodyPr/>
                    <a:lstStyle/>
                    <a:p>
                      <a:pPr algn="ctr"/>
                      <a:r>
                        <a:rPr lang="en-US" sz="1800" dirty="0"/>
                        <a:t>1</a:t>
                      </a:r>
                    </a:p>
                  </a:txBody>
                  <a:tcPr/>
                </a:tc>
                <a:tc>
                  <a:txBody>
                    <a:bodyPr/>
                    <a:lstStyle/>
                    <a:p>
                      <a:pPr algn="ctr"/>
                      <a:r>
                        <a:rPr lang="en-US" sz="1800" dirty="0"/>
                        <a:t>0</a:t>
                      </a:r>
                    </a:p>
                  </a:txBody>
                  <a:tcPr/>
                </a:tc>
                <a:tc>
                  <a:txBody>
                    <a:bodyPr/>
                    <a:lstStyle/>
                    <a:p>
                      <a:pPr algn="ctr"/>
                      <a:r>
                        <a:rPr lang="en-US" sz="1800" dirty="0"/>
                        <a:t>0</a:t>
                      </a:r>
                    </a:p>
                  </a:txBody>
                  <a:tcPr/>
                </a:tc>
                <a:tc>
                  <a:txBody>
                    <a:bodyPr/>
                    <a:lstStyle/>
                    <a:p>
                      <a:pPr algn="ctr"/>
                      <a:r>
                        <a:rPr lang="en-US" sz="1800" dirty="0"/>
                        <a:t>1</a:t>
                      </a:r>
                    </a:p>
                  </a:txBody>
                  <a:tcPr/>
                </a:tc>
                <a:extLst>
                  <a:ext uri="{0D108BD9-81ED-4DB2-BD59-A6C34878D82A}">
                    <a16:rowId xmlns:a16="http://schemas.microsoft.com/office/drawing/2014/main" val="3298726595"/>
                  </a:ext>
                </a:extLst>
              </a:tr>
              <a:tr h="359275">
                <a:tc>
                  <a:txBody>
                    <a:bodyPr/>
                    <a:lstStyle/>
                    <a:p>
                      <a:pPr algn="ctr"/>
                      <a:r>
                        <a:rPr lang="en-US" sz="1800" dirty="0"/>
                        <a:t>1</a:t>
                      </a:r>
                    </a:p>
                  </a:txBody>
                  <a:tcPr/>
                </a:tc>
                <a:tc>
                  <a:txBody>
                    <a:bodyPr/>
                    <a:lstStyle/>
                    <a:p>
                      <a:pPr algn="ctr"/>
                      <a:r>
                        <a:rPr lang="en-US" sz="1800" dirty="0"/>
                        <a:t>1</a:t>
                      </a:r>
                    </a:p>
                  </a:txBody>
                  <a:tcPr/>
                </a:tc>
                <a:tc>
                  <a:txBody>
                    <a:bodyPr/>
                    <a:lstStyle/>
                    <a:p>
                      <a:pPr algn="ctr"/>
                      <a:r>
                        <a:rPr lang="en-US" sz="1800" dirty="0"/>
                        <a:t>1</a:t>
                      </a:r>
                    </a:p>
                  </a:txBody>
                  <a:tcPr/>
                </a:tc>
                <a:tc>
                  <a:txBody>
                    <a:bodyPr/>
                    <a:lstStyle/>
                    <a:p>
                      <a:pPr algn="ctr"/>
                      <a:r>
                        <a:rPr lang="en-US" sz="1800" dirty="0"/>
                        <a:t>1</a:t>
                      </a:r>
                    </a:p>
                  </a:txBody>
                  <a:tcPr/>
                </a:tc>
                <a:tc>
                  <a:txBody>
                    <a:bodyPr/>
                    <a:lstStyle/>
                    <a:p>
                      <a:pPr algn="ctr"/>
                      <a:r>
                        <a:rPr lang="en-US" sz="1800" dirty="0"/>
                        <a:t>1</a:t>
                      </a:r>
                    </a:p>
                  </a:txBody>
                  <a:tcPr/>
                </a:tc>
                <a:extLst>
                  <a:ext uri="{0D108BD9-81ED-4DB2-BD59-A6C34878D82A}">
                    <a16:rowId xmlns:a16="http://schemas.microsoft.com/office/drawing/2014/main" val="831370525"/>
                  </a:ext>
                </a:extLst>
              </a:tr>
            </a:tbl>
          </a:graphicData>
        </a:graphic>
      </p:graphicFrame>
    </p:spTree>
    <p:extLst>
      <p:ext uri="{BB962C8B-B14F-4D97-AF65-F5344CB8AC3E}">
        <p14:creationId xmlns:p14="http://schemas.microsoft.com/office/powerpoint/2010/main" val="1827597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3139A-8B6C-E5B9-F81A-9005BD1AF85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F47ED0-D32D-0B0A-D02C-D2FE2FD30421}"/>
              </a:ext>
            </a:extLst>
          </p:cNvPr>
          <p:cNvSpPr>
            <a:spLocks noGrp="1"/>
          </p:cNvSpPr>
          <p:nvPr>
            <p:ph idx="1"/>
          </p:nvPr>
        </p:nvSpPr>
        <p:spPr>
          <a:xfrm>
            <a:off x="612648" y="1387170"/>
            <a:ext cx="10966704" cy="5019530"/>
          </a:xfrm>
        </p:spPr>
        <p:txBody>
          <a:bodyPr vert="horz" lIns="91440" tIns="45720" rIns="91440" bIns="45720" rtlCol="0">
            <a:noAutofit/>
          </a:bodyPr>
          <a:lstStyle/>
          <a:p>
            <a:r>
              <a:rPr lang="en-US" sz="2400" dirty="0"/>
              <a:t>2 + 3 * 5 = </a:t>
            </a:r>
          </a:p>
          <a:p>
            <a:endParaRPr lang="en-US" sz="2400" dirty="0"/>
          </a:p>
          <a:p>
            <a:r>
              <a:rPr lang="en-US" sz="2400" dirty="0"/>
              <a:t>(2 + 3) * 5 = </a:t>
            </a:r>
          </a:p>
        </p:txBody>
      </p:sp>
      <p:sp>
        <p:nvSpPr>
          <p:cNvPr id="10" name="Title 1">
            <a:extLst>
              <a:ext uri="{FF2B5EF4-FFF2-40B4-BE49-F238E27FC236}">
                <a16:creationId xmlns:a16="http://schemas.microsoft.com/office/drawing/2014/main" id="{AAC21364-522D-FAC9-66D4-14E07BC1D4BA}"/>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9EE68099-2464-B84E-7FC8-B25271C6F4A0}"/>
              </a:ext>
            </a:extLst>
          </p:cNvPr>
          <p:cNvSpPr>
            <a:spLocks noGrp="1"/>
          </p:cNvSpPr>
          <p:nvPr>
            <p:ph type="sldNum" sz="quarter" idx="12"/>
          </p:nvPr>
        </p:nvSpPr>
        <p:spPr/>
        <p:txBody>
          <a:bodyPr/>
          <a:lstStyle/>
          <a:p>
            <a:fld id="{CC057153-B650-4DEB-B370-79DDCFDCE934}" type="slidenum">
              <a:rPr lang="en-US" smtClean="0"/>
              <a:t>18</a:t>
            </a:fld>
            <a:endParaRPr lang="en-US"/>
          </a:p>
        </p:txBody>
      </p:sp>
    </p:spTree>
    <p:extLst>
      <p:ext uri="{BB962C8B-B14F-4D97-AF65-F5344CB8AC3E}">
        <p14:creationId xmlns:p14="http://schemas.microsoft.com/office/powerpoint/2010/main" val="1010260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FFF34-F275-B755-8568-27568A7BC57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E8993A-4495-10A0-17C7-106D2851A3BB}"/>
              </a:ext>
            </a:extLst>
          </p:cNvPr>
          <p:cNvSpPr>
            <a:spLocks noGrp="1"/>
          </p:cNvSpPr>
          <p:nvPr>
            <p:ph idx="1"/>
          </p:nvPr>
        </p:nvSpPr>
        <p:spPr>
          <a:xfrm>
            <a:off x="612648" y="1387170"/>
            <a:ext cx="10966704" cy="5019530"/>
          </a:xfrm>
        </p:spPr>
        <p:txBody>
          <a:bodyPr vert="horz" lIns="91440" tIns="45720" rIns="91440" bIns="45720" rtlCol="0">
            <a:noAutofit/>
          </a:bodyPr>
          <a:lstStyle/>
          <a:p>
            <a:r>
              <a:rPr lang="en-US" sz="2400" dirty="0"/>
              <a:t>2 + 3 * 5 = 17</a:t>
            </a:r>
          </a:p>
          <a:p>
            <a:endParaRPr lang="en-US" sz="2400" dirty="0"/>
          </a:p>
          <a:p>
            <a:r>
              <a:rPr lang="en-US" sz="2400" dirty="0"/>
              <a:t>(2 + 3) * 5 = 25</a:t>
            </a:r>
          </a:p>
        </p:txBody>
      </p:sp>
      <p:sp>
        <p:nvSpPr>
          <p:cNvPr id="10" name="Title 1">
            <a:extLst>
              <a:ext uri="{FF2B5EF4-FFF2-40B4-BE49-F238E27FC236}">
                <a16:creationId xmlns:a16="http://schemas.microsoft.com/office/drawing/2014/main" id="{5FAF639E-7D04-C89E-D108-717891CE53B3}"/>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Operator precedence in Algebra</a:t>
            </a:r>
          </a:p>
        </p:txBody>
      </p:sp>
      <p:sp>
        <p:nvSpPr>
          <p:cNvPr id="11" name="Slide Number Placeholder 10">
            <a:extLst>
              <a:ext uri="{FF2B5EF4-FFF2-40B4-BE49-F238E27FC236}">
                <a16:creationId xmlns:a16="http://schemas.microsoft.com/office/drawing/2014/main" id="{4C2D39EC-73E7-C168-549E-A3CA8D7E8AA3}"/>
              </a:ext>
            </a:extLst>
          </p:cNvPr>
          <p:cNvSpPr>
            <a:spLocks noGrp="1"/>
          </p:cNvSpPr>
          <p:nvPr>
            <p:ph type="sldNum" sz="quarter" idx="12"/>
          </p:nvPr>
        </p:nvSpPr>
        <p:spPr/>
        <p:txBody>
          <a:bodyPr/>
          <a:lstStyle/>
          <a:p>
            <a:fld id="{CC057153-B650-4DEB-B370-79DDCFDCE934}" type="slidenum">
              <a:rPr lang="en-US" smtClean="0"/>
              <a:t>19</a:t>
            </a:fld>
            <a:endParaRPr lang="en-US"/>
          </a:p>
        </p:txBody>
      </p:sp>
    </p:spTree>
    <p:extLst>
      <p:ext uri="{BB962C8B-B14F-4D97-AF65-F5344CB8AC3E}">
        <p14:creationId xmlns:p14="http://schemas.microsoft.com/office/powerpoint/2010/main" val="1773449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BA635-91F5-8878-B6A5-08E9055B2AE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8DEB84-EBBF-4630-09DF-F320DB256A33}"/>
              </a:ext>
            </a:extLst>
          </p:cNvPr>
          <p:cNvSpPr>
            <a:spLocks noGrp="1"/>
          </p:cNvSpPr>
          <p:nvPr>
            <p:ph idx="1"/>
          </p:nvPr>
        </p:nvSpPr>
        <p:spPr>
          <a:xfrm>
            <a:off x="612648" y="1387170"/>
            <a:ext cx="10966704" cy="5019530"/>
          </a:xfrm>
        </p:spPr>
        <p:txBody>
          <a:bodyPr vert="horz" lIns="91440" tIns="45720" rIns="91440" bIns="45720" rtlCol="0">
            <a:noAutofit/>
          </a:bodyPr>
          <a:lstStyle/>
          <a:p>
            <a:r>
              <a:rPr lang="en-US" sz="2400" dirty="0"/>
              <a:t>1 ∨ 1 ∧ 0 = </a:t>
            </a:r>
          </a:p>
          <a:p>
            <a:endParaRPr lang="en-US" sz="2400" dirty="0"/>
          </a:p>
          <a:p>
            <a:r>
              <a:rPr lang="en-US" sz="2400" dirty="0"/>
              <a:t>¬0 ∧ 0 = </a:t>
            </a:r>
          </a:p>
        </p:txBody>
      </p:sp>
      <p:sp>
        <p:nvSpPr>
          <p:cNvPr id="10" name="Title 1">
            <a:extLst>
              <a:ext uri="{FF2B5EF4-FFF2-40B4-BE49-F238E27FC236}">
                <a16:creationId xmlns:a16="http://schemas.microsoft.com/office/drawing/2014/main" id="{B169572F-8919-E1ED-6FC2-AFDCA240AB7B}"/>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FD38780F-2C4F-9E09-CDE4-4280E958C03D}"/>
              </a:ext>
            </a:extLst>
          </p:cNvPr>
          <p:cNvSpPr>
            <a:spLocks noGrp="1"/>
          </p:cNvSpPr>
          <p:nvPr>
            <p:ph type="sldNum" sz="quarter" idx="12"/>
          </p:nvPr>
        </p:nvSpPr>
        <p:spPr/>
        <p:txBody>
          <a:bodyPr/>
          <a:lstStyle/>
          <a:p>
            <a:fld id="{CC057153-B650-4DEB-B370-79DDCFDCE934}" type="slidenum">
              <a:rPr lang="en-US" smtClean="0"/>
              <a:t>20</a:t>
            </a:fld>
            <a:endParaRPr lang="en-US"/>
          </a:p>
        </p:txBody>
      </p:sp>
    </p:spTree>
    <p:extLst>
      <p:ext uri="{BB962C8B-B14F-4D97-AF65-F5344CB8AC3E}">
        <p14:creationId xmlns:p14="http://schemas.microsoft.com/office/powerpoint/2010/main" val="4142035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A1AF9-B83B-18DC-2FB9-11F99F5A84D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81393D-7DE1-BC6C-BF54-6B76A9FC3742}"/>
              </a:ext>
            </a:extLst>
          </p:cNvPr>
          <p:cNvSpPr>
            <a:spLocks noGrp="1"/>
          </p:cNvSpPr>
          <p:nvPr>
            <p:ph idx="1"/>
          </p:nvPr>
        </p:nvSpPr>
        <p:spPr>
          <a:xfrm>
            <a:off x="612648" y="1387170"/>
            <a:ext cx="10966704" cy="5019530"/>
          </a:xfrm>
        </p:spPr>
        <p:txBody>
          <a:bodyPr vert="horz" lIns="91440" tIns="45720" rIns="91440" bIns="45720" rtlCol="0">
            <a:noAutofit/>
          </a:bodyPr>
          <a:lstStyle/>
          <a:p>
            <a:r>
              <a:rPr lang="en-US" sz="2400" dirty="0"/>
              <a:t>1 ∨ 1 ∧ 0 = 1 </a:t>
            </a:r>
          </a:p>
          <a:p>
            <a:endParaRPr lang="en-US" sz="2400" dirty="0"/>
          </a:p>
          <a:p>
            <a:r>
              <a:rPr lang="en-US" sz="2400" dirty="0"/>
              <a:t>¬0 ∧ 0 = 0</a:t>
            </a:r>
          </a:p>
        </p:txBody>
      </p:sp>
      <p:sp>
        <p:nvSpPr>
          <p:cNvPr id="10" name="Title 1">
            <a:extLst>
              <a:ext uri="{FF2B5EF4-FFF2-40B4-BE49-F238E27FC236}">
                <a16:creationId xmlns:a16="http://schemas.microsoft.com/office/drawing/2014/main" id="{B2CE4556-3ED9-9AC6-E108-6CB09208B17B}"/>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Operator precedence in Boolean Algebra </a:t>
            </a:r>
          </a:p>
        </p:txBody>
      </p:sp>
      <p:sp>
        <p:nvSpPr>
          <p:cNvPr id="11" name="Slide Number Placeholder 10">
            <a:extLst>
              <a:ext uri="{FF2B5EF4-FFF2-40B4-BE49-F238E27FC236}">
                <a16:creationId xmlns:a16="http://schemas.microsoft.com/office/drawing/2014/main" id="{BC7F8954-61DA-669B-E47B-A889AB11160C}"/>
              </a:ext>
            </a:extLst>
          </p:cNvPr>
          <p:cNvSpPr>
            <a:spLocks noGrp="1"/>
          </p:cNvSpPr>
          <p:nvPr>
            <p:ph type="sldNum" sz="quarter" idx="12"/>
          </p:nvPr>
        </p:nvSpPr>
        <p:spPr/>
        <p:txBody>
          <a:bodyPr/>
          <a:lstStyle/>
          <a:p>
            <a:fld id="{CC057153-B650-4DEB-B370-79DDCFDCE934}" type="slidenum">
              <a:rPr lang="en-US" smtClean="0"/>
              <a:t>21</a:t>
            </a:fld>
            <a:endParaRPr lang="en-US"/>
          </a:p>
        </p:txBody>
      </p:sp>
      <p:sp>
        <p:nvSpPr>
          <p:cNvPr id="2" name="TextBox 1">
            <a:extLst>
              <a:ext uri="{FF2B5EF4-FFF2-40B4-BE49-F238E27FC236}">
                <a16:creationId xmlns:a16="http://schemas.microsoft.com/office/drawing/2014/main" id="{7EF2E6E3-AD4F-06EE-7267-71062EB2EF04}"/>
              </a:ext>
            </a:extLst>
          </p:cNvPr>
          <p:cNvSpPr txBox="1"/>
          <p:nvPr/>
        </p:nvSpPr>
        <p:spPr>
          <a:xfrm>
            <a:off x="5088794" y="4398754"/>
            <a:ext cx="5147243" cy="461665"/>
          </a:xfrm>
          <a:prstGeom prst="rect">
            <a:avLst/>
          </a:prstGeom>
          <a:noFill/>
        </p:spPr>
        <p:txBody>
          <a:bodyPr wrap="none" rtlCol="0">
            <a:spAutoFit/>
          </a:bodyPr>
          <a:lstStyle/>
          <a:p>
            <a:r>
              <a:rPr lang="en-US" sz="2400" dirty="0"/>
              <a:t>lowest precedence (happens later)</a:t>
            </a:r>
          </a:p>
        </p:txBody>
      </p:sp>
      <p:sp>
        <p:nvSpPr>
          <p:cNvPr id="4" name="TextBox 3">
            <a:extLst>
              <a:ext uri="{FF2B5EF4-FFF2-40B4-BE49-F238E27FC236}">
                <a16:creationId xmlns:a16="http://schemas.microsoft.com/office/drawing/2014/main" id="{9E5F5DB2-9C67-33F6-D8E6-F67673CF5D18}"/>
              </a:ext>
            </a:extLst>
          </p:cNvPr>
          <p:cNvSpPr txBox="1"/>
          <p:nvPr/>
        </p:nvSpPr>
        <p:spPr>
          <a:xfrm>
            <a:off x="5088794" y="2022982"/>
            <a:ext cx="5181098" cy="461665"/>
          </a:xfrm>
          <a:prstGeom prst="rect">
            <a:avLst/>
          </a:prstGeom>
          <a:noFill/>
        </p:spPr>
        <p:txBody>
          <a:bodyPr wrap="none" rtlCol="0">
            <a:spAutoFit/>
          </a:bodyPr>
          <a:lstStyle/>
          <a:p>
            <a:r>
              <a:rPr lang="en-US" sz="2400" dirty="0"/>
              <a:t>highest precedence (happens first)</a:t>
            </a:r>
          </a:p>
        </p:txBody>
      </p:sp>
      <p:sp>
        <p:nvSpPr>
          <p:cNvPr id="5" name="TextBox 4">
            <a:extLst>
              <a:ext uri="{FF2B5EF4-FFF2-40B4-BE49-F238E27FC236}">
                <a16:creationId xmlns:a16="http://schemas.microsoft.com/office/drawing/2014/main" id="{F5A97D54-8D0C-B74F-C7FA-4A2278D08348}"/>
              </a:ext>
            </a:extLst>
          </p:cNvPr>
          <p:cNvSpPr txBox="1"/>
          <p:nvPr/>
        </p:nvSpPr>
        <p:spPr>
          <a:xfrm>
            <a:off x="6614490" y="2439986"/>
            <a:ext cx="6098344" cy="1754326"/>
          </a:xfrm>
          <a:prstGeom prst="rect">
            <a:avLst/>
          </a:prstGeom>
          <a:noFill/>
        </p:spPr>
        <p:txBody>
          <a:bodyPr wrap="square">
            <a:spAutoFit/>
          </a:bodyPr>
          <a:lstStyle/>
          <a:p>
            <a:r>
              <a:rPr lang="en-US" sz="3600" dirty="0"/>
              <a:t>¬</a:t>
            </a:r>
          </a:p>
          <a:p>
            <a:r>
              <a:rPr lang="en-US" sz="3600" dirty="0"/>
              <a:t>∧</a:t>
            </a:r>
          </a:p>
          <a:p>
            <a:r>
              <a:rPr lang="en-US" sz="3600" dirty="0"/>
              <a:t>∨</a:t>
            </a:r>
          </a:p>
        </p:txBody>
      </p:sp>
    </p:spTree>
    <p:extLst>
      <p:ext uri="{BB962C8B-B14F-4D97-AF65-F5344CB8AC3E}">
        <p14:creationId xmlns:p14="http://schemas.microsoft.com/office/powerpoint/2010/main" val="3008412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4FB9B-D4A8-C638-C423-668B4308622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A508FB-127B-8611-F5EC-E0F22C402F87}"/>
              </a:ext>
            </a:extLst>
          </p:cNvPr>
          <p:cNvSpPr>
            <a:spLocks noGrp="1"/>
          </p:cNvSpPr>
          <p:nvPr>
            <p:ph idx="1"/>
          </p:nvPr>
        </p:nvSpPr>
        <p:spPr>
          <a:xfrm>
            <a:off x="612648" y="1387170"/>
            <a:ext cx="10966704" cy="5019530"/>
          </a:xfrm>
        </p:spPr>
        <p:txBody>
          <a:bodyPr vert="horz" lIns="91440" tIns="45720" rIns="91440" bIns="45720" rtlCol="0">
            <a:noAutofit/>
          </a:bodyPr>
          <a:lstStyle/>
          <a:p>
            <a:r>
              <a:rPr lang="en-US" sz="2400" dirty="0"/>
              <a:t>(1 ∨ 1) ∧ 0 = 0 </a:t>
            </a:r>
          </a:p>
          <a:p>
            <a:endParaRPr lang="en-US" sz="2400" dirty="0"/>
          </a:p>
          <a:p>
            <a:r>
              <a:rPr lang="en-US" sz="2400" dirty="0"/>
              <a:t>¬(0 ∧ 0) = 1</a:t>
            </a:r>
          </a:p>
        </p:txBody>
      </p:sp>
      <p:sp>
        <p:nvSpPr>
          <p:cNvPr id="10" name="Title 1">
            <a:extLst>
              <a:ext uri="{FF2B5EF4-FFF2-40B4-BE49-F238E27FC236}">
                <a16:creationId xmlns:a16="http://schemas.microsoft.com/office/drawing/2014/main" id="{42C8C619-639C-9F15-E4A1-AC6C0C700F85}"/>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Operator precedence in Boolean Algebra </a:t>
            </a:r>
          </a:p>
        </p:txBody>
      </p:sp>
      <p:sp>
        <p:nvSpPr>
          <p:cNvPr id="11" name="Slide Number Placeholder 10">
            <a:extLst>
              <a:ext uri="{FF2B5EF4-FFF2-40B4-BE49-F238E27FC236}">
                <a16:creationId xmlns:a16="http://schemas.microsoft.com/office/drawing/2014/main" id="{77B78965-8AC9-CD40-0085-57D6D34F5B57}"/>
              </a:ext>
            </a:extLst>
          </p:cNvPr>
          <p:cNvSpPr>
            <a:spLocks noGrp="1"/>
          </p:cNvSpPr>
          <p:nvPr>
            <p:ph type="sldNum" sz="quarter" idx="12"/>
          </p:nvPr>
        </p:nvSpPr>
        <p:spPr/>
        <p:txBody>
          <a:bodyPr/>
          <a:lstStyle/>
          <a:p>
            <a:fld id="{CC057153-B650-4DEB-B370-79DDCFDCE934}" type="slidenum">
              <a:rPr lang="en-US" smtClean="0"/>
              <a:t>22</a:t>
            </a:fld>
            <a:endParaRPr lang="en-US"/>
          </a:p>
        </p:txBody>
      </p:sp>
      <p:sp>
        <p:nvSpPr>
          <p:cNvPr id="6" name="TextBox 5">
            <a:extLst>
              <a:ext uri="{FF2B5EF4-FFF2-40B4-BE49-F238E27FC236}">
                <a16:creationId xmlns:a16="http://schemas.microsoft.com/office/drawing/2014/main" id="{2722242B-7800-8E31-FB4B-36C9839C7167}"/>
              </a:ext>
            </a:extLst>
          </p:cNvPr>
          <p:cNvSpPr txBox="1"/>
          <p:nvPr/>
        </p:nvSpPr>
        <p:spPr>
          <a:xfrm>
            <a:off x="5088794" y="4398754"/>
            <a:ext cx="5147243" cy="461665"/>
          </a:xfrm>
          <a:prstGeom prst="rect">
            <a:avLst/>
          </a:prstGeom>
          <a:noFill/>
        </p:spPr>
        <p:txBody>
          <a:bodyPr wrap="none" rtlCol="0">
            <a:spAutoFit/>
          </a:bodyPr>
          <a:lstStyle/>
          <a:p>
            <a:r>
              <a:rPr lang="en-US" sz="2400" dirty="0"/>
              <a:t>lowest precedence (happens later)</a:t>
            </a:r>
          </a:p>
        </p:txBody>
      </p:sp>
      <p:sp>
        <p:nvSpPr>
          <p:cNvPr id="7" name="TextBox 6">
            <a:extLst>
              <a:ext uri="{FF2B5EF4-FFF2-40B4-BE49-F238E27FC236}">
                <a16:creationId xmlns:a16="http://schemas.microsoft.com/office/drawing/2014/main" id="{4C2D8B12-B858-1F4B-3EED-67EC8BCE8045}"/>
              </a:ext>
            </a:extLst>
          </p:cNvPr>
          <p:cNvSpPr txBox="1"/>
          <p:nvPr/>
        </p:nvSpPr>
        <p:spPr>
          <a:xfrm>
            <a:off x="5088794" y="2022982"/>
            <a:ext cx="5181098" cy="461665"/>
          </a:xfrm>
          <a:prstGeom prst="rect">
            <a:avLst/>
          </a:prstGeom>
          <a:noFill/>
        </p:spPr>
        <p:txBody>
          <a:bodyPr wrap="none" rtlCol="0">
            <a:spAutoFit/>
          </a:bodyPr>
          <a:lstStyle/>
          <a:p>
            <a:r>
              <a:rPr lang="en-US" sz="2400" dirty="0"/>
              <a:t>highest precedence (happens first)</a:t>
            </a:r>
          </a:p>
        </p:txBody>
      </p:sp>
      <p:sp>
        <p:nvSpPr>
          <p:cNvPr id="8" name="TextBox 7">
            <a:extLst>
              <a:ext uri="{FF2B5EF4-FFF2-40B4-BE49-F238E27FC236}">
                <a16:creationId xmlns:a16="http://schemas.microsoft.com/office/drawing/2014/main" id="{62C9E0FE-FC02-6E9E-8075-EB81EF069DC1}"/>
              </a:ext>
            </a:extLst>
          </p:cNvPr>
          <p:cNvSpPr txBox="1"/>
          <p:nvPr/>
        </p:nvSpPr>
        <p:spPr>
          <a:xfrm>
            <a:off x="6614490" y="2439986"/>
            <a:ext cx="6098344" cy="1754326"/>
          </a:xfrm>
          <a:prstGeom prst="rect">
            <a:avLst/>
          </a:prstGeom>
          <a:noFill/>
        </p:spPr>
        <p:txBody>
          <a:bodyPr wrap="square">
            <a:spAutoFit/>
          </a:bodyPr>
          <a:lstStyle/>
          <a:p>
            <a:r>
              <a:rPr lang="en-US" sz="3600" dirty="0"/>
              <a:t>¬</a:t>
            </a:r>
          </a:p>
          <a:p>
            <a:r>
              <a:rPr lang="en-US" sz="3600" dirty="0"/>
              <a:t>∧</a:t>
            </a:r>
          </a:p>
          <a:p>
            <a:r>
              <a:rPr lang="en-US" sz="3600" dirty="0"/>
              <a:t>∨</a:t>
            </a:r>
          </a:p>
        </p:txBody>
      </p:sp>
    </p:spTree>
    <p:extLst>
      <p:ext uri="{BB962C8B-B14F-4D97-AF65-F5344CB8AC3E}">
        <p14:creationId xmlns:p14="http://schemas.microsoft.com/office/powerpoint/2010/main" val="14460961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2835B-3D65-78DA-BFA5-F746192CC85F}"/>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AF67FB2-98E1-76BB-74E8-3D48B3C35C95}"/>
                  </a:ext>
                </a:extLst>
              </p:cNvPr>
              <p:cNvSpPr>
                <a:spLocks noGrp="1"/>
              </p:cNvSpPr>
              <p:nvPr>
                <p:ph idx="1"/>
              </p:nvPr>
            </p:nvSpPr>
            <p:spPr>
              <a:xfrm>
                <a:off x="612648" y="1387170"/>
                <a:ext cx="10966704" cy="5019530"/>
              </a:xfrm>
            </p:spPr>
            <p:txBody>
              <a:bodyPr vert="horz" lIns="91440" tIns="45720" rIns="91440" bIns="45720" rtlCol="0">
                <a:noAutofit/>
              </a:bodyPr>
              <a:lstStyle/>
              <a:p>
                <a14:m>
                  <m:oMath xmlns:m="http://schemas.openxmlformats.org/officeDocument/2006/math">
                    <m:r>
                      <a:rPr lang="en-US" sz="2400" i="1" dirty="0" smtClean="0">
                        <a:latin typeface="Cambria Math" panose="02040503050406030204" pitchFamily="18" charset="0"/>
                      </a:rPr>
                      <m:t>𝑥</m:t>
                    </m:r>
                    <m:d>
                      <m:dPr>
                        <m:ctrlPr>
                          <a:rPr lang="en-US" sz="2400" i="1" dirty="0" err="1" smtClean="0">
                            <a:latin typeface="Cambria Math" panose="02040503050406030204" pitchFamily="18" charset="0"/>
                          </a:rPr>
                        </m:ctrlPr>
                      </m:dPr>
                      <m:e>
                        <m:r>
                          <a:rPr lang="en-US" sz="2400" i="1" dirty="0" err="1" smtClean="0">
                            <a:latin typeface="Cambria Math" panose="02040503050406030204" pitchFamily="18" charset="0"/>
                          </a:rPr>
                          <m:t>𝑦</m:t>
                        </m:r>
                        <m:r>
                          <a:rPr lang="en-US" sz="2400" i="1" dirty="0" err="1" smtClean="0">
                            <a:latin typeface="Cambria Math" panose="02040503050406030204" pitchFamily="18" charset="0"/>
                          </a:rPr>
                          <m:t>+</m:t>
                        </m:r>
                        <m:r>
                          <a:rPr lang="en-US" sz="2400" i="1" dirty="0" err="1" smtClean="0">
                            <a:latin typeface="Cambria Math" panose="02040503050406030204" pitchFamily="18" charset="0"/>
                          </a:rPr>
                          <m:t>𝑧</m:t>
                        </m:r>
                      </m:e>
                    </m:d>
                    <m:r>
                      <a:rPr lang="en-US" sz="2400" b="0" i="1" dirty="0" smtClean="0">
                        <a:latin typeface="Cambria Math" panose="02040503050406030204" pitchFamily="18" charset="0"/>
                      </a:rPr>
                      <m:t>=</m:t>
                    </m:r>
                  </m:oMath>
                </a14:m>
                <a:endParaRPr sz="2400" dirty="0"/>
              </a:p>
            </p:txBody>
          </p:sp>
        </mc:Choice>
        <mc:Fallback xmlns="">
          <p:sp>
            <p:nvSpPr>
              <p:cNvPr id="3" name="Content Placeholder 2">
                <a:extLst>
                  <a:ext uri="{FF2B5EF4-FFF2-40B4-BE49-F238E27FC236}">
                    <a16:creationId xmlns:a16="http://schemas.microsoft.com/office/drawing/2014/main" id="{EAF67FB2-98E1-76BB-74E8-3D48B3C35C95}"/>
                  </a:ext>
                </a:extLst>
              </p:cNvPr>
              <p:cNvSpPr>
                <a:spLocks noGrp="1" noRot="1" noChangeAspect="1" noMove="1" noResize="1" noEditPoints="1" noAdjustHandles="1" noChangeArrowheads="1" noChangeShapeType="1" noTextEdit="1"/>
              </p:cNvSpPr>
              <p:nvPr>
                <p:ph idx="1"/>
              </p:nvPr>
            </p:nvSpPr>
            <p:spPr>
              <a:xfrm>
                <a:off x="612648" y="1387170"/>
                <a:ext cx="10966704" cy="5019530"/>
              </a:xfrm>
              <a:blipFill>
                <a:blip r:embed="rId3"/>
                <a:stretch>
                  <a:fillRect l="-809"/>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92DAB975-CF05-208F-7F38-9ED5D34DA21B}"/>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A44FF478-F942-B842-3A1E-EE22FB6C049C}"/>
              </a:ext>
            </a:extLst>
          </p:cNvPr>
          <p:cNvSpPr>
            <a:spLocks noGrp="1"/>
          </p:cNvSpPr>
          <p:nvPr>
            <p:ph type="sldNum" sz="quarter" idx="12"/>
          </p:nvPr>
        </p:nvSpPr>
        <p:spPr/>
        <p:txBody>
          <a:bodyPr/>
          <a:lstStyle/>
          <a:p>
            <a:fld id="{CC057153-B650-4DEB-B370-79DDCFDCE934}" type="slidenum">
              <a:rPr lang="en-US" smtClean="0"/>
              <a:t>23</a:t>
            </a:fld>
            <a:endParaRPr lang="en-US"/>
          </a:p>
        </p:txBody>
      </p:sp>
    </p:spTree>
    <p:extLst>
      <p:ext uri="{BB962C8B-B14F-4D97-AF65-F5344CB8AC3E}">
        <p14:creationId xmlns:p14="http://schemas.microsoft.com/office/powerpoint/2010/main" val="3897566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B3881-68CC-57DA-CA49-9C16E25FCF6D}"/>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BDA4A13-4EB7-59EE-6BFF-89F4A072DCB5}"/>
                  </a:ext>
                </a:extLst>
              </p:cNvPr>
              <p:cNvSpPr>
                <a:spLocks noGrp="1"/>
              </p:cNvSpPr>
              <p:nvPr>
                <p:ph idx="1"/>
              </p:nvPr>
            </p:nvSpPr>
            <p:spPr>
              <a:xfrm>
                <a:off x="612648" y="1387170"/>
                <a:ext cx="10966704" cy="5019530"/>
              </a:xfrm>
            </p:spPr>
            <p:txBody>
              <a:bodyPr vert="horz" lIns="91440" tIns="45720" rIns="91440" bIns="45720" rtlCol="0">
                <a:noAutofit/>
              </a:bodyPr>
              <a:lstStyle/>
              <a:p>
                <a14:m>
                  <m:oMath xmlns:m="http://schemas.openxmlformats.org/officeDocument/2006/math">
                    <m:r>
                      <a:rPr lang="en-US" sz="2400" i="1" dirty="0" smtClean="0">
                        <a:latin typeface="Cambria Math" panose="02040503050406030204" pitchFamily="18" charset="0"/>
                      </a:rPr>
                      <m:t>𝑥</m:t>
                    </m:r>
                    <m:d>
                      <m:dPr>
                        <m:ctrlPr>
                          <a:rPr lang="en-US" sz="2400" i="1" dirty="0" err="1" smtClean="0">
                            <a:latin typeface="Cambria Math" panose="02040503050406030204" pitchFamily="18" charset="0"/>
                          </a:rPr>
                        </m:ctrlPr>
                      </m:dPr>
                      <m:e>
                        <m:r>
                          <a:rPr lang="en-US" sz="2400" i="1" dirty="0" err="1" smtClean="0">
                            <a:latin typeface="Cambria Math" panose="02040503050406030204" pitchFamily="18" charset="0"/>
                          </a:rPr>
                          <m:t>𝑦</m:t>
                        </m:r>
                        <m:r>
                          <a:rPr lang="en-US" sz="2400" i="1" dirty="0" err="1" smtClean="0">
                            <a:latin typeface="Cambria Math" panose="02040503050406030204" pitchFamily="18" charset="0"/>
                          </a:rPr>
                          <m:t>+</m:t>
                        </m:r>
                        <m:r>
                          <a:rPr lang="en-US" sz="2400" i="1" dirty="0" err="1" smtClean="0">
                            <a:latin typeface="Cambria Math" panose="02040503050406030204" pitchFamily="18" charset="0"/>
                          </a:rPr>
                          <m:t>𝑧</m:t>
                        </m:r>
                      </m:e>
                    </m:d>
                    <m:r>
                      <a:rPr lang="en-US" sz="2400" b="0" i="1" dirty="0" smtClean="0">
                        <a:latin typeface="Cambria Math" panose="02040503050406030204" pitchFamily="18" charset="0"/>
                      </a:rPr>
                      <m:t>=</m:t>
                    </m:r>
                    <m:r>
                      <a:rPr lang="en-US" sz="2400" b="0" i="1" dirty="0" smtClean="0">
                        <a:latin typeface="Cambria Math" panose="02040503050406030204" pitchFamily="18" charset="0"/>
                      </a:rPr>
                      <m:t>𝑥𝑦</m:t>
                    </m:r>
                    <m:r>
                      <a:rPr lang="en-US" sz="2400" b="0" i="1" dirty="0" smtClean="0">
                        <a:latin typeface="Cambria Math" panose="02040503050406030204" pitchFamily="18" charset="0"/>
                      </a:rPr>
                      <m:t>+</m:t>
                    </m:r>
                    <m:r>
                      <a:rPr lang="en-US" sz="2400" b="0" i="1" dirty="0" smtClean="0">
                        <a:latin typeface="Cambria Math" panose="02040503050406030204" pitchFamily="18" charset="0"/>
                      </a:rPr>
                      <m:t>𝑥𝑧</m:t>
                    </m:r>
                  </m:oMath>
                </a14:m>
                <a:endParaRPr sz="2400" dirty="0"/>
              </a:p>
            </p:txBody>
          </p:sp>
        </mc:Choice>
        <mc:Fallback xmlns="">
          <p:sp>
            <p:nvSpPr>
              <p:cNvPr id="3" name="Content Placeholder 2">
                <a:extLst>
                  <a:ext uri="{FF2B5EF4-FFF2-40B4-BE49-F238E27FC236}">
                    <a16:creationId xmlns:a16="http://schemas.microsoft.com/office/drawing/2014/main" id="{FBDA4A13-4EB7-59EE-6BFF-89F4A072DCB5}"/>
                  </a:ext>
                </a:extLst>
              </p:cNvPr>
              <p:cNvSpPr>
                <a:spLocks noGrp="1" noRot="1" noChangeAspect="1" noMove="1" noResize="1" noEditPoints="1" noAdjustHandles="1" noChangeArrowheads="1" noChangeShapeType="1" noTextEdit="1"/>
              </p:cNvSpPr>
              <p:nvPr>
                <p:ph idx="1"/>
              </p:nvPr>
            </p:nvSpPr>
            <p:spPr>
              <a:xfrm>
                <a:off x="612648" y="1387170"/>
                <a:ext cx="10966704" cy="5019530"/>
              </a:xfrm>
              <a:blipFill>
                <a:blip r:embed="rId3"/>
                <a:stretch>
                  <a:fillRect l="-809"/>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E8697B70-2039-ADE9-E00B-23403E649102}"/>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Distributive Law in Algebra</a:t>
            </a:r>
          </a:p>
        </p:txBody>
      </p:sp>
      <p:sp>
        <p:nvSpPr>
          <p:cNvPr id="11" name="Slide Number Placeholder 10">
            <a:extLst>
              <a:ext uri="{FF2B5EF4-FFF2-40B4-BE49-F238E27FC236}">
                <a16:creationId xmlns:a16="http://schemas.microsoft.com/office/drawing/2014/main" id="{CA7EC6DD-E14C-1E3C-4078-BC330A788BB5}"/>
              </a:ext>
            </a:extLst>
          </p:cNvPr>
          <p:cNvSpPr>
            <a:spLocks noGrp="1"/>
          </p:cNvSpPr>
          <p:nvPr>
            <p:ph type="sldNum" sz="quarter" idx="12"/>
          </p:nvPr>
        </p:nvSpPr>
        <p:spPr/>
        <p:txBody>
          <a:bodyPr/>
          <a:lstStyle/>
          <a:p>
            <a:fld id="{CC057153-B650-4DEB-B370-79DDCFDCE934}" type="slidenum">
              <a:rPr lang="en-US" smtClean="0"/>
              <a:t>24</a:t>
            </a:fld>
            <a:endParaRPr lang="en-US"/>
          </a:p>
        </p:txBody>
      </p:sp>
    </p:spTree>
    <p:extLst>
      <p:ext uri="{BB962C8B-B14F-4D97-AF65-F5344CB8AC3E}">
        <p14:creationId xmlns:p14="http://schemas.microsoft.com/office/powerpoint/2010/main" val="5476319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289C5-7653-EFED-754B-F5237DCD6DED}"/>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865D3B2-4D58-1897-DEE2-3F676E7A93EA}"/>
                  </a:ext>
                </a:extLst>
              </p:cNvPr>
              <p:cNvSpPr>
                <a:spLocks noGrp="1"/>
              </p:cNvSpPr>
              <p:nvPr>
                <p:ph idx="1"/>
              </p:nvPr>
            </p:nvSpPr>
            <p:spPr>
              <a:xfrm>
                <a:off x="612648" y="1387170"/>
                <a:ext cx="10966704" cy="5019530"/>
              </a:xfrm>
            </p:spPr>
            <p:txBody>
              <a:bodyPr vert="horz" lIns="91440" tIns="45720" rIns="91440" bIns="45720" rtlCol="0">
                <a:noAutofit/>
              </a:bodyPr>
              <a:lstStyle/>
              <a:p>
                <a14:m>
                  <m:oMath xmlns:m="http://schemas.openxmlformats.org/officeDocument/2006/math">
                    <m:r>
                      <a:rPr lang="en-US" sz="2400" i="1" dirty="0" smtClean="0">
                        <a:latin typeface="Cambria Math" panose="02040503050406030204" pitchFamily="18" charset="0"/>
                      </a:rPr>
                      <m:t>𝑥</m:t>
                    </m:r>
                    <m:r>
                      <a:rPr lang="en-US" sz="2400" i="1" dirty="0" smtClean="0">
                        <a:latin typeface="Cambria Math" panose="02040503050406030204" pitchFamily="18" charset="0"/>
                        <a:ea typeface="Cambria Math" panose="02040503050406030204" pitchFamily="18" charset="0"/>
                      </a:rPr>
                      <m:t>∧</m:t>
                    </m:r>
                    <m:d>
                      <m:dPr>
                        <m:ctrlPr>
                          <a:rPr lang="en-US" sz="2400" b="0" i="1" dirty="0" smtClean="0">
                            <a:latin typeface="Cambria Math" panose="02040503050406030204" pitchFamily="18" charset="0"/>
                          </a:rPr>
                        </m:ctrlPr>
                      </m:dPr>
                      <m:e>
                        <m:r>
                          <a:rPr lang="en-US" sz="2400" b="0" i="1" dirty="0" smtClean="0">
                            <a:latin typeface="Cambria Math" panose="02040503050406030204" pitchFamily="18" charset="0"/>
                          </a:rPr>
                          <m:t>𝑦</m:t>
                        </m:r>
                        <m:r>
                          <a:rPr lang="en-US" sz="2400" b="0" i="1" dirty="0" smtClean="0">
                            <a:latin typeface="Cambria Math" panose="02040503050406030204" pitchFamily="18" charset="0"/>
                            <a:ea typeface="Cambria Math" panose="02040503050406030204" pitchFamily="18" charset="0"/>
                          </a:rPr>
                          <m:t>∨</m:t>
                        </m:r>
                        <m:r>
                          <a:rPr lang="en-US" sz="2400" i="1" dirty="0" err="1" smtClean="0">
                            <a:latin typeface="Cambria Math" panose="02040503050406030204" pitchFamily="18" charset="0"/>
                          </a:rPr>
                          <m:t>𝑧</m:t>
                        </m:r>
                      </m:e>
                    </m:d>
                    <m:r>
                      <a:rPr lang="en-US" sz="2400" b="0" i="1" dirty="0" smtClean="0">
                        <a:latin typeface="Cambria Math" panose="02040503050406030204" pitchFamily="18" charset="0"/>
                      </a:rPr>
                      <m:t>=</m:t>
                    </m:r>
                  </m:oMath>
                </a14:m>
                <a:endParaRPr sz="2400" dirty="0"/>
              </a:p>
            </p:txBody>
          </p:sp>
        </mc:Choice>
        <mc:Fallback xmlns="">
          <p:sp>
            <p:nvSpPr>
              <p:cNvPr id="3" name="Content Placeholder 2">
                <a:extLst>
                  <a:ext uri="{FF2B5EF4-FFF2-40B4-BE49-F238E27FC236}">
                    <a16:creationId xmlns:a16="http://schemas.microsoft.com/office/drawing/2014/main" id="{8865D3B2-4D58-1897-DEE2-3F676E7A93EA}"/>
                  </a:ext>
                </a:extLst>
              </p:cNvPr>
              <p:cNvSpPr>
                <a:spLocks noGrp="1" noRot="1" noChangeAspect="1" noMove="1" noResize="1" noEditPoints="1" noAdjustHandles="1" noChangeArrowheads="1" noChangeShapeType="1" noTextEdit="1"/>
              </p:cNvSpPr>
              <p:nvPr>
                <p:ph idx="1"/>
              </p:nvPr>
            </p:nvSpPr>
            <p:spPr>
              <a:xfrm>
                <a:off x="612648" y="1387170"/>
                <a:ext cx="10966704" cy="5019530"/>
              </a:xfrm>
              <a:blipFill>
                <a:blip r:embed="rId3"/>
                <a:stretch>
                  <a:fillRect l="-809"/>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B194A972-6ED2-7D53-19F9-5128ADA6960F}"/>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AA0ADF43-E0ED-6FEF-EC81-5A12E5733684}"/>
              </a:ext>
            </a:extLst>
          </p:cNvPr>
          <p:cNvSpPr>
            <a:spLocks noGrp="1"/>
          </p:cNvSpPr>
          <p:nvPr>
            <p:ph type="sldNum" sz="quarter" idx="12"/>
          </p:nvPr>
        </p:nvSpPr>
        <p:spPr/>
        <p:txBody>
          <a:bodyPr/>
          <a:lstStyle/>
          <a:p>
            <a:fld id="{CC057153-B650-4DEB-B370-79DDCFDCE934}" type="slidenum">
              <a:rPr lang="en-US" smtClean="0"/>
              <a:t>25</a:t>
            </a:fld>
            <a:endParaRPr lang="en-US"/>
          </a:p>
        </p:txBody>
      </p:sp>
    </p:spTree>
    <p:extLst>
      <p:ext uri="{BB962C8B-B14F-4D97-AF65-F5344CB8AC3E}">
        <p14:creationId xmlns:p14="http://schemas.microsoft.com/office/powerpoint/2010/main" val="10856978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C41AA-19D9-C4AB-6764-AF272FF2199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B90DF16-C033-978F-BE5C-26EEB2DE3930}"/>
                  </a:ext>
                </a:extLst>
              </p:cNvPr>
              <p:cNvSpPr>
                <a:spLocks noGrp="1"/>
              </p:cNvSpPr>
              <p:nvPr>
                <p:ph idx="1"/>
              </p:nvPr>
            </p:nvSpPr>
            <p:spPr>
              <a:xfrm>
                <a:off x="612648" y="1387170"/>
                <a:ext cx="10966704" cy="5019530"/>
              </a:xfrm>
            </p:spPr>
            <p:txBody>
              <a:bodyPr vert="horz" lIns="91440" tIns="45720" rIns="91440" bIns="45720" rtlCol="0">
                <a:noAutofit/>
              </a:bodyPr>
              <a:lstStyle/>
              <a:p>
                <a14:m>
                  <m:oMath xmlns:m="http://schemas.openxmlformats.org/officeDocument/2006/math">
                    <m:r>
                      <a:rPr lang="en-US" sz="2400" i="1" dirty="0" smtClean="0">
                        <a:latin typeface="Cambria Math" panose="02040503050406030204" pitchFamily="18" charset="0"/>
                      </a:rPr>
                      <m:t>𝑥</m:t>
                    </m:r>
                    <m:r>
                      <a:rPr lang="en-US" sz="2400" i="1" dirty="0" smtClean="0">
                        <a:latin typeface="Cambria Math" panose="02040503050406030204" pitchFamily="18" charset="0"/>
                        <a:ea typeface="Cambria Math" panose="02040503050406030204" pitchFamily="18" charset="0"/>
                      </a:rPr>
                      <m:t>∧</m:t>
                    </m:r>
                    <m:d>
                      <m:dPr>
                        <m:ctrlPr>
                          <a:rPr lang="en-US" sz="2400" b="0" i="1" dirty="0" smtClean="0">
                            <a:latin typeface="Cambria Math" panose="02040503050406030204" pitchFamily="18" charset="0"/>
                          </a:rPr>
                        </m:ctrlPr>
                      </m:dPr>
                      <m:e>
                        <m:r>
                          <a:rPr lang="en-US" sz="2400" b="0" i="1" dirty="0" smtClean="0">
                            <a:latin typeface="Cambria Math" panose="02040503050406030204" pitchFamily="18" charset="0"/>
                          </a:rPr>
                          <m:t>𝑦</m:t>
                        </m:r>
                        <m:r>
                          <a:rPr lang="en-US" sz="2400" b="0" i="1" dirty="0" smtClean="0">
                            <a:latin typeface="Cambria Math" panose="02040503050406030204" pitchFamily="18" charset="0"/>
                            <a:ea typeface="Cambria Math" panose="02040503050406030204" pitchFamily="18" charset="0"/>
                          </a:rPr>
                          <m:t>∨</m:t>
                        </m:r>
                        <m:r>
                          <a:rPr lang="en-US" sz="2400" i="1" dirty="0" err="1" smtClean="0">
                            <a:latin typeface="Cambria Math" panose="02040503050406030204" pitchFamily="18" charset="0"/>
                          </a:rPr>
                          <m:t>𝑧</m:t>
                        </m:r>
                      </m:e>
                    </m:d>
                    <m:r>
                      <a:rPr lang="en-US" sz="2400" b="0" i="1" dirty="0" smtClean="0">
                        <a:latin typeface="Cambria Math" panose="02040503050406030204" pitchFamily="18" charset="0"/>
                      </a:rPr>
                      <m:t>=</m:t>
                    </m:r>
                    <m:d>
                      <m:dPr>
                        <m:ctrlPr>
                          <a:rPr lang="en-US" sz="2400" b="0" i="1" dirty="0" smtClean="0">
                            <a:latin typeface="Cambria Math" panose="02040503050406030204" pitchFamily="18" charset="0"/>
                          </a:rPr>
                        </m:ctrlPr>
                      </m:dPr>
                      <m:e>
                        <m:r>
                          <a:rPr lang="en-US" sz="2400" b="0" i="1" dirty="0" smtClean="0">
                            <a:latin typeface="Cambria Math" panose="02040503050406030204" pitchFamily="18" charset="0"/>
                          </a:rPr>
                          <m:t>𝑥</m:t>
                        </m:r>
                        <m:r>
                          <a:rPr lang="en-US" sz="2400" i="1" dirty="0">
                            <a:latin typeface="Cambria Math" panose="02040503050406030204" pitchFamily="18" charset="0"/>
                            <a:ea typeface="Cambria Math" panose="02040503050406030204" pitchFamily="18" charset="0"/>
                          </a:rPr>
                          <m:t>∧</m:t>
                        </m:r>
                        <m:r>
                          <a:rPr lang="en-US" sz="2400" b="0" i="1" dirty="0" smtClean="0">
                            <a:latin typeface="Cambria Math" panose="02040503050406030204" pitchFamily="18" charset="0"/>
                            <a:ea typeface="Cambria Math" panose="02040503050406030204" pitchFamily="18" charset="0"/>
                          </a:rPr>
                          <m:t>𝑦</m:t>
                        </m:r>
                      </m:e>
                    </m:d>
                    <m:r>
                      <a:rPr lang="en-US" sz="2400" i="1" dirty="0">
                        <a:latin typeface="Cambria Math" panose="02040503050406030204" pitchFamily="18" charset="0"/>
                        <a:ea typeface="Cambria Math" panose="02040503050406030204" pitchFamily="18" charset="0"/>
                      </a:rPr>
                      <m:t>∨</m:t>
                    </m:r>
                    <m:d>
                      <m:dPr>
                        <m:ctrlPr>
                          <a:rPr lang="en-US" sz="2400" b="0" i="1" dirty="0" smtClean="0">
                            <a:latin typeface="Cambria Math" panose="02040503050406030204" pitchFamily="18" charset="0"/>
                          </a:rPr>
                        </m:ctrlPr>
                      </m:dPr>
                      <m:e>
                        <m:r>
                          <a:rPr lang="en-US" sz="2400" b="0" i="1" dirty="0" smtClean="0">
                            <a:latin typeface="Cambria Math" panose="02040503050406030204" pitchFamily="18" charset="0"/>
                          </a:rPr>
                          <m:t>𝑥</m:t>
                        </m:r>
                        <m:r>
                          <a:rPr lang="en-US" sz="2400" i="1" dirty="0">
                            <a:latin typeface="Cambria Math" panose="02040503050406030204" pitchFamily="18" charset="0"/>
                            <a:ea typeface="Cambria Math" panose="02040503050406030204" pitchFamily="18" charset="0"/>
                          </a:rPr>
                          <m:t>∧</m:t>
                        </m:r>
                        <m:r>
                          <a:rPr lang="en-US" sz="2400" b="0" i="1" dirty="0" smtClean="0">
                            <a:latin typeface="Cambria Math" panose="02040503050406030204" pitchFamily="18" charset="0"/>
                            <a:ea typeface="Cambria Math" panose="02040503050406030204" pitchFamily="18" charset="0"/>
                          </a:rPr>
                          <m:t>𝑧</m:t>
                        </m:r>
                      </m:e>
                    </m:d>
                  </m:oMath>
                </a14:m>
                <a:endParaRPr lang="en-US" sz="2400" b="0" dirty="0">
                  <a:ea typeface="Cambria Math" panose="02040503050406030204" pitchFamily="18" charset="0"/>
                </a:endParaRPr>
              </a:p>
              <a:p>
                <a:r>
                  <a:rPr lang="en-US" sz="2400" i="1" dirty="0"/>
                  <a:t>How can you check this?</a:t>
                </a:r>
                <a:endParaRPr sz="2400" i="1" dirty="0"/>
              </a:p>
            </p:txBody>
          </p:sp>
        </mc:Choice>
        <mc:Fallback xmlns="">
          <p:sp>
            <p:nvSpPr>
              <p:cNvPr id="3" name="Content Placeholder 2">
                <a:extLst>
                  <a:ext uri="{FF2B5EF4-FFF2-40B4-BE49-F238E27FC236}">
                    <a16:creationId xmlns:a16="http://schemas.microsoft.com/office/drawing/2014/main" id="{9B90DF16-C033-978F-BE5C-26EEB2DE3930}"/>
                  </a:ext>
                </a:extLst>
              </p:cNvPr>
              <p:cNvSpPr>
                <a:spLocks noGrp="1" noRot="1" noChangeAspect="1" noMove="1" noResize="1" noEditPoints="1" noAdjustHandles="1" noChangeArrowheads="1" noChangeShapeType="1" noTextEdit="1"/>
              </p:cNvSpPr>
              <p:nvPr>
                <p:ph idx="1"/>
              </p:nvPr>
            </p:nvSpPr>
            <p:spPr>
              <a:xfrm>
                <a:off x="612648" y="1387170"/>
                <a:ext cx="10966704" cy="5019530"/>
              </a:xfrm>
              <a:blipFill>
                <a:blip r:embed="rId3"/>
                <a:stretch>
                  <a:fillRect l="-809"/>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D20E25E3-8D17-0659-CA83-42FBC4503B33}"/>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Distributive Law in Boolean Algebra</a:t>
            </a:r>
          </a:p>
        </p:txBody>
      </p:sp>
      <p:sp>
        <p:nvSpPr>
          <p:cNvPr id="11" name="Slide Number Placeholder 10">
            <a:extLst>
              <a:ext uri="{FF2B5EF4-FFF2-40B4-BE49-F238E27FC236}">
                <a16:creationId xmlns:a16="http://schemas.microsoft.com/office/drawing/2014/main" id="{7D2EA828-6BD9-56C2-A073-CD1026203658}"/>
              </a:ext>
            </a:extLst>
          </p:cNvPr>
          <p:cNvSpPr>
            <a:spLocks noGrp="1"/>
          </p:cNvSpPr>
          <p:nvPr>
            <p:ph type="sldNum" sz="quarter" idx="12"/>
          </p:nvPr>
        </p:nvSpPr>
        <p:spPr/>
        <p:txBody>
          <a:bodyPr/>
          <a:lstStyle/>
          <a:p>
            <a:fld id="{CC057153-B650-4DEB-B370-79DDCFDCE934}" type="slidenum">
              <a:rPr lang="en-US" smtClean="0"/>
              <a:t>26</a:t>
            </a:fld>
            <a:endParaRPr lang="en-US"/>
          </a:p>
        </p:txBody>
      </p:sp>
    </p:spTree>
    <p:extLst>
      <p:ext uri="{BB962C8B-B14F-4D97-AF65-F5344CB8AC3E}">
        <p14:creationId xmlns:p14="http://schemas.microsoft.com/office/powerpoint/2010/main" val="38915919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E5761-0BD3-E47B-0621-2091843D86C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BA006D5-7A67-81C3-8001-6AA171E30625}"/>
                  </a:ext>
                </a:extLst>
              </p:cNvPr>
              <p:cNvSpPr>
                <a:spLocks noGrp="1"/>
              </p:cNvSpPr>
              <p:nvPr>
                <p:ph idx="1"/>
              </p:nvPr>
            </p:nvSpPr>
            <p:spPr>
              <a:xfrm>
                <a:off x="612646" y="1289830"/>
                <a:ext cx="10653578" cy="5019530"/>
              </a:xfrm>
            </p:spPr>
            <p:txBody>
              <a:bodyPr vert="horz" lIns="91440" tIns="45720" rIns="91440" bIns="45720" rtlCol="0">
                <a:noAutofit/>
              </a:bodyPr>
              <a:lstStyle/>
              <a:p>
                <a14:m>
                  <m:oMath xmlns:m="http://schemas.openxmlformats.org/officeDocument/2006/math">
                    <m:r>
                      <a:rPr lang="en-US" sz="2400" i="1" dirty="0">
                        <a:latin typeface="Cambria Math" panose="02040503050406030204" pitchFamily="18" charset="0"/>
                      </a:rPr>
                      <m:t>𝑥</m:t>
                    </m:r>
                    <m:r>
                      <a:rPr lang="en-US" sz="2400" i="1" dirty="0">
                        <a:latin typeface="Cambria Math" panose="02040503050406030204" pitchFamily="18" charset="0"/>
                        <a:ea typeface="Cambria Math" panose="02040503050406030204" pitchFamily="18" charset="0"/>
                      </a:rPr>
                      <m:t>∧</m:t>
                    </m:r>
                    <m:d>
                      <m:dPr>
                        <m:ctrlPr>
                          <a:rPr lang="en-US" sz="2400" i="1" dirty="0">
                            <a:latin typeface="Cambria Math" panose="02040503050406030204" pitchFamily="18" charset="0"/>
                          </a:rPr>
                        </m:ctrlPr>
                      </m:dPr>
                      <m:e>
                        <m:r>
                          <a:rPr lang="en-US" sz="2400" i="1" dirty="0">
                            <a:latin typeface="Cambria Math" panose="02040503050406030204" pitchFamily="18" charset="0"/>
                          </a:rPr>
                          <m:t>𝑦</m:t>
                        </m:r>
                        <m:r>
                          <a:rPr lang="en-US" sz="2400" i="1" dirty="0">
                            <a:latin typeface="Cambria Math" panose="02040503050406030204" pitchFamily="18" charset="0"/>
                            <a:ea typeface="Cambria Math" panose="02040503050406030204" pitchFamily="18" charset="0"/>
                          </a:rPr>
                          <m:t>∨</m:t>
                        </m:r>
                        <m:r>
                          <a:rPr lang="en-US" sz="2400" i="1" dirty="0" err="1">
                            <a:latin typeface="Cambria Math" panose="02040503050406030204" pitchFamily="18" charset="0"/>
                          </a:rPr>
                          <m:t>𝑧</m:t>
                        </m:r>
                      </m:e>
                    </m:d>
                    <m:r>
                      <a:rPr lang="en-US" sz="2400" i="1" dirty="0">
                        <a:latin typeface="Cambria Math" panose="02040503050406030204" pitchFamily="18" charset="0"/>
                      </a:rPr>
                      <m:t>=</m:t>
                    </m:r>
                    <m:d>
                      <m:dPr>
                        <m:ctrlPr>
                          <a:rPr lang="en-US" sz="2400" i="1" dirty="0">
                            <a:latin typeface="Cambria Math" panose="02040503050406030204" pitchFamily="18" charset="0"/>
                          </a:rPr>
                        </m:ctrlPr>
                      </m:dPr>
                      <m:e>
                        <m:r>
                          <a:rPr lang="en-US" sz="2400" i="1" dirty="0">
                            <a:latin typeface="Cambria Math" panose="02040503050406030204" pitchFamily="18" charset="0"/>
                          </a:rPr>
                          <m:t>𝑥</m:t>
                        </m:r>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𝑦</m:t>
                        </m:r>
                      </m:e>
                    </m:d>
                    <m:r>
                      <a:rPr lang="en-US" sz="2400" i="1" dirty="0">
                        <a:latin typeface="Cambria Math" panose="02040503050406030204" pitchFamily="18" charset="0"/>
                        <a:ea typeface="Cambria Math" panose="02040503050406030204" pitchFamily="18" charset="0"/>
                      </a:rPr>
                      <m:t>∨</m:t>
                    </m:r>
                    <m:d>
                      <m:dPr>
                        <m:ctrlPr>
                          <a:rPr lang="en-US" sz="2400" i="1" dirty="0">
                            <a:latin typeface="Cambria Math" panose="02040503050406030204" pitchFamily="18" charset="0"/>
                          </a:rPr>
                        </m:ctrlPr>
                      </m:dPr>
                      <m:e>
                        <m:r>
                          <a:rPr lang="en-US" sz="2400" i="1" dirty="0">
                            <a:latin typeface="Cambria Math" panose="02040503050406030204" pitchFamily="18" charset="0"/>
                          </a:rPr>
                          <m:t>𝑥</m:t>
                        </m:r>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𝑧</m:t>
                        </m:r>
                      </m:e>
                    </m:d>
                  </m:oMath>
                </a14:m>
                <a:endParaRPr lang="en-US" sz="2400" dirty="0">
                  <a:ea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2BA006D5-7A67-81C3-8001-6AA171E30625}"/>
                  </a:ext>
                </a:extLst>
              </p:cNvPr>
              <p:cNvSpPr>
                <a:spLocks noGrp="1" noRot="1" noChangeAspect="1" noMove="1" noResize="1" noEditPoints="1" noAdjustHandles="1" noChangeArrowheads="1" noChangeShapeType="1" noTextEdit="1"/>
              </p:cNvSpPr>
              <p:nvPr>
                <p:ph idx="1"/>
              </p:nvPr>
            </p:nvSpPr>
            <p:spPr>
              <a:xfrm>
                <a:off x="612646" y="1289830"/>
                <a:ext cx="10653578" cy="5019530"/>
              </a:xfrm>
              <a:blipFill>
                <a:blip r:embed="rId3"/>
                <a:stretch>
                  <a:fillRect l="-833"/>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2DD2F525-DD90-4F9B-A0AF-5FB268B7E4AC}"/>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Distributive Law in Boolean Algebra</a:t>
            </a:r>
          </a:p>
        </p:txBody>
      </p:sp>
      <p:sp>
        <p:nvSpPr>
          <p:cNvPr id="11" name="Slide Number Placeholder 10">
            <a:extLst>
              <a:ext uri="{FF2B5EF4-FFF2-40B4-BE49-F238E27FC236}">
                <a16:creationId xmlns:a16="http://schemas.microsoft.com/office/drawing/2014/main" id="{3889E5EF-D614-C9DF-1800-A330CCAC260D}"/>
              </a:ext>
            </a:extLst>
          </p:cNvPr>
          <p:cNvSpPr>
            <a:spLocks noGrp="1"/>
          </p:cNvSpPr>
          <p:nvPr>
            <p:ph type="sldNum" sz="quarter" idx="12"/>
          </p:nvPr>
        </p:nvSpPr>
        <p:spPr/>
        <p:txBody>
          <a:bodyPr/>
          <a:lstStyle/>
          <a:p>
            <a:fld id="{CC057153-B650-4DEB-B370-79DDCFDCE934}" type="slidenum">
              <a:rPr lang="en-US" smtClean="0"/>
              <a:t>27</a:t>
            </a:fld>
            <a:endParaRPr lang="en-US"/>
          </a:p>
        </p:txBody>
      </p:sp>
      <p:graphicFrame>
        <p:nvGraphicFramePr>
          <p:cNvPr id="2" name="Table 1">
            <a:extLst>
              <a:ext uri="{FF2B5EF4-FFF2-40B4-BE49-F238E27FC236}">
                <a16:creationId xmlns:a16="http://schemas.microsoft.com/office/drawing/2014/main" id="{3258E99E-929D-A21B-CED7-4AD6105040E5}"/>
              </a:ext>
            </a:extLst>
          </p:cNvPr>
          <p:cNvGraphicFramePr>
            <a:graphicFrameLocks noGrp="1"/>
          </p:cNvGraphicFramePr>
          <p:nvPr>
            <p:extLst>
              <p:ext uri="{D42A27DB-BD31-4B8C-83A1-F6EECF244321}">
                <p14:modId xmlns:p14="http://schemas.microsoft.com/office/powerpoint/2010/main" val="901798214"/>
              </p:ext>
            </p:extLst>
          </p:nvPr>
        </p:nvGraphicFramePr>
        <p:xfrm>
          <a:off x="1154080" y="2280920"/>
          <a:ext cx="8856394" cy="4028440"/>
        </p:xfrm>
        <a:graphic>
          <a:graphicData uri="http://schemas.openxmlformats.org/drawingml/2006/table">
            <a:tbl>
              <a:tblPr firstRow="1" bandRow="1">
                <a:tableStyleId>{00A15C55-8517-42AA-B614-E9B94910E393}</a:tableStyleId>
              </a:tblPr>
              <a:tblGrid>
                <a:gridCol w="630379">
                  <a:extLst>
                    <a:ext uri="{9D8B030D-6E8A-4147-A177-3AD203B41FA5}">
                      <a16:colId xmlns:a16="http://schemas.microsoft.com/office/drawing/2014/main" val="2618373166"/>
                    </a:ext>
                  </a:extLst>
                </a:gridCol>
                <a:gridCol w="534578">
                  <a:extLst>
                    <a:ext uri="{9D8B030D-6E8A-4147-A177-3AD203B41FA5}">
                      <a16:colId xmlns:a16="http://schemas.microsoft.com/office/drawing/2014/main" val="3528373532"/>
                    </a:ext>
                  </a:extLst>
                </a:gridCol>
                <a:gridCol w="620799">
                  <a:extLst>
                    <a:ext uri="{9D8B030D-6E8A-4147-A177-3AD203B41FA5}">
                      <a16:colId xmlns:a16="http://schemas.microsoft.com/office/drawing/2014/main" val="1222392800"/>
                    </a:ext>
                  </a:extLst>
                </a:gridCol>
                <a:gridCol w="1293331">
                  <a:extLst>
                    <a:ext uri="{9D8B030D-6E8A-4147-A177-3AD203B41FA5}">
                      <a16:colId xmlns:a16="http://schemas.microsoft.com/office/drawing/2014/main" val="1300425964"/>
                    </a:ext>
                  </a:extLst>
                </a:gridCol>
                <a:gridCol w="1672710">
                  <a:extLst>
                    <a:ext uri="{9D8B030D-6E8A-4147-A177-3AD203B41FA5}">
                      <a16:colId xmlns:a16="http://schemas.microsoft.com/office/drawing/2014/main" val="3715480347"/>
                    </a:ext>
                  </a:extLst>
                </a:gridCol>
                <a:gridCol w="911231">
                  <a:extLst>
                    <a:ext uri="{9D8B030D-6E8A-4147-A177-3AD203B41FA5}">
                      <a16:colId xmlns:a16="http://schemas.microsoft.com/office/drawing/2014/main" val="1143506200"/>
                    </a:ext>
                  </a:extLst>
                </a:gridCol>
                <a:gridCol w="1055076">
                  <a:extLst>
                    <a:ext uri="{9D8B030D-6E8A-4147-A177-3AD203B41FA5}">
                      <a16:colId xmlns:a16="http://schemas.microsoft.com/office/drawing/2014/main" val="1475759909"/>
                    </a:ext>
                  </a:extLst>
                </a:gridCol>
                <a:gridCol w="2138290">
                  <a:extLst>
                    <a:ext uri="{9D8B030D-6E8A-4147-A177-3AD203B41FA5}">
                      <a16:colId xmlns:a16="http://schemas.microsoft.com/office/drawing/2014/main" val="447986631"/>
                    </a:ext>
                  </a:extLst>
                </a:gridCol>
              </a:tblGrid>
              <a:tr h="370840">
                <a:tc>
                  <a:txBody>
                    <a:bodyPr/>
                    <a:lstStyle/>
                    <a:p>
                      <a:pPr algn="ctr"/>
                      <a:r>
                        <a:rPr lang="en-US" sz="1800" b="1" dirty="0"/>
                        <a:t>x</a:t>
                      </a:r>
                    </a:p>
                  </a:txBody>
                  <a:tcPr/>
                </a:tc>
                <a:tc>
                  <a:txBody>
                    <a:bodyPr/>
                    <a:lstStyle/>
                    <a:p>
                      <a:pPr algn="ctr"/>
                      <a:r>
                        <a:rPr lang="en-US" sz="1800" b="1" dirty="0"/>
                        <a:t>y</a:t>
                      </a:r>
                    </a:p>
                  </a:txBody>
                  <a:tcPr/>
                </a:tc>
                <a:tc>
                  <a:txBody>
                    <a:bodyPr/>
                    <a:lstStyle/>
                    <a:p>
                      <a:pPr algn="ctr"/>
                      <a:r>
                        <a:rPr lang="en-US" sz="1800" b="1" dirty="0"/>
                        <a:t>z</a:t>
                      </a:r>
                    </a:p>
                  </a:txBody>
                  <a:tcPr/>
                </a:tc>
                <a:tc>
                  <a:txBody>
                    <a:bodyPr/>
                    <a:lstStyle/>
                    <a:p>
                      <a:pPr algn="ctr"/>
                      <a:r>
                        <a:rPr lang="en-US" sz="1800" b="1" dirty="0"/>
                        <a:t>y ∨ z</a:t>
                      </a:r>
                    </a:p>
                  </a:txBody>
                  <a:tcPr/>
                </a:tc>
                <a:tc>
                  <a:txBody>
                    <a:bodyPr/>
                    <a:lstStyle/>
                    <a:p>
                      <a:pPr algn="ctr"/>
                      <a:r>
                        <a:rPr lang="en-US" sz="1800" b="1" dirty="0"/>
                        <a:t>x </a:t>
                      </a:r>
                      <a:r>
                        <a:rPr lang="en-US" sz="1800" dirty="0"/>
                        <a:t>∧ (y</a:t>
                      </a:r>
                      <a:r>
                        <a:rPr lang="en-US" sz="1800" b="1" dirty="0"/>
                        <a:t>∨ z)</a:t>
                      </a:r>
                    </a:p>
                  </a:txBody>
                  <a:tcPr/>
                </a:tc>
                <a:tc>
                  <a:txBody>
                    <a:bodyPr/>
                    <a:lstStyle/>
                    <a:p>
                      <a:pPr algn="ctr"/>
                      <a:r>
                        <a:rPr lang="en-US" sz="1800" dirty="0"/>
                        <a:t>(x ∧</a:t>
                      </a:r>
                      <a:r>
                        <a:rPr lang="en-US" sz="1800" b="1" dirty="0"/>
                        <a:t> y)</a:t>
                      </a:r>
                      <a:endParaRPr lang="en-US" sz="1800" b="0" dirty="0"/>
                    </a:p>
                  </a:txBody>
                  <a:tcPr/>
                </a:tc>
                <a:tc>
                  <a:txBody>
                    <a:bodyPr/>
                    <a:lstStyle/>
                    <a:p>
                      <a:pPr algn="ctr"/>
                      <a:r>
                        <a:rPr lang="en-US" sz="1800" dirty="0"/>
                        <a:t>(x ∧</a:t>
                      </a:r>
                      <a:r>
                        <a:rPr lang="en-US" sz="1800" b="1" dirty="0"/>
                        <a:t> z)</a:t>
                      </a:r>
                      <a:endParaRPr lang="en-US" sz="1800" b="0" dirty="0"/>
                    </a:p>
                  </a:txBody>
                  <a:tcPr/>
                </a:tc>
                <a:tc>
                  <a:txBody>
                    <a:bodyPr/>
                    <a:lstStyle/>
                    <a:p>
                      <a:pPr algn="ctr"/>
                      <a:r>
                        <a:rPr lang="en-US" sz="1800" dirty="0"/>
                        <a:t>(x</a:t>
                      </a:r>
                      <a:r>
                        <a:rPr lang="en-US" sz="1800" b="1" dirty="0"/>
                        <a:t> </a:t>
                      </a:r>
                      <a:r>
                        <a:rPr lang="en-US" sz="1800" dirty="0"/>
                        <a:t>∧ </a:t>
                      </a:r>
                      <a:r>
                        <a:rPr lang="en-US" sz="1800" b="1" dirty="0"/>
                        <a:t>y) ∨</a:t>
                      </a:r>
                      <a:r>
                        <a:rPr lang="en-US" sz="1800" dirty="0"/>
                        <a:t> (x ∧</a:t>
                      </a:r>
                      <a:r>
                        <a:rPr lang="en-US" sz="1800" b="1" dirty="0"/>
                        <a:t> z)</a:t>
                      </a:r>
                      <a:endParaRPr lang="en-US" sz="1800" b="0" dirty="0"/>
                    </a:p>
                  </a:txBody>
                  <a:tcPr/>
                </a:tc>
                <a:extLst>
                  <a:ext uri="{0D108BD9-81ED-4DB2-BD59-A6C34878D82A}">
                    <a16:rowId xmlns:a16="http://schemas.microsoft.com/office/drawing/2014/main" val="449696639"/>
                  </a:ext>
                </a:extLst>
              </a:tr>
              <a:tr h="370840">
                <a:tc>
                  <a:txBody>
                    <a:bodyPr/>
                    <a:lstStyle/>
                    <a:p>
                      <a:pPr algn="ctr"/>
                      <a:r>
                        <a:rPr lang="en-US" sz="2400" dirty="0"/>
                        <a:t>0</a:t>
                      </a:r>
                    </a:p>
                  </a:txBody>
                  <a:tcPr/>
                </a:tc>
                <a:tc>
                  <a:txBody>
                    <a:bodyPr/>
                    <a:lstStyle/>
                    <a:p>
                      <a:pPr algn="ctr"/>
                      <a:r>
                        <a:rPr lang="en-US" sz="2400" dirty="0"/>
                        <a:t>0</a:t>
                      </a:r>
                    </a:p>
                  </a:txBody>
                  <a:tcPr/>
                </a:tc>
                <a:tc>
                  <a:txBody>
                    <a:bodyPr/>
                    <a:lstStyle/>
                    <a:p>
                      <a:pPr algn="ctr"/>
                      <a:r>
                        <a:rPr lang="en-US" sz="2400" dirty="0"/>
                        <a:t>0</a:t>
                      </a:r>
                    </a:p>
                  </a:txBody>
                  <a:tcPr/>
                </a:tc>
                <a:tc>
                  <a:txBody>
                    <a:bodyPr/>
                    <a:lstStyle/>
                    <a:p>
                      <a:pPr algn="ctr"/>
                      <a:r>
                        <a:rPr lang="en-US" sz="2400" dirty="0"/>
                        <a:t>0</a:t>
                      </a:r>
                    </a:p>
                  </a:txBody>
                  <a:tcPr/>
                </a:tc>
                <a:tc>
                  <a:txBody>
                    <a:bodyPr/>
                    <a:lstStyle/>
                    <a:p>
                      <a:pPr algn="ctr"/>
                      <a:r>
                        <a:rPr lang="en-US" sz="2400" dirty="0"/>
                        <a:t>0</a:t>
                      </a:r>
                    </a:p>
                  </a:txBody>
                  <a:tcPr>
                    <a:solidFill>
                      <a:schemeClr val="accent6">
                        <a:lumMod val="60000"/>
                        <a:lumOff val="40000"/>
                      </a:schemeClr>
                    </a:solidFill>
                  </a:tcPr>
                </a:tc>
                <a:tc>
                  <a:txBody>
                    <a:bodyPr/>
                    <a:lstStyle/>
                    <a:p>
                      <a:pPr algn="ctr"/>
                      <a:r>
                        <a:rPr lang="en-US" sz="2400" dirty="0"/>
                        <a:t>0</a:t>
                      </a:r>
                    </a:p>
                  </a:txBody>
                  <a:tcPr/>
                </a:tc>
                <a:tc>
                  <a:txBody>
                    <a:bodyPr/>
                    <a:lstStyle/>
                    <a:p>
                      <a:pPr algn="ctr"/>
                      <a:r>
                        <a:rPr lang="en-US" sz="2400" dirty="0"/>
                        <a:t>0</a:t>
                      </a:r>
                    </a:p>
                  </a:txBody>
                  <a:tcPr/>
                </a:tc>
                <a:tc>
                  <a:txBody>
                    <a:bodyPr/>
                    <a:lstStyle/>
                    <a:p>
                      <a:pPr algn="ctr"/>
                      <a:r>
                        <a:rPr lang="en-US" sz="2400" dirty="0"/>
                        <a:t>0</a:t>
                      </a:r>
                    </a:p>
                  </a:txBody>
                  <a:tcPr>
                    <a:solidFill>
                      <a:schemeClr val="accent6">
                        <a:lumMod val="60000"/>
                        <a:lumOff val="40000"/>
                      </a:schemeClr>
                    </a:solidFill>
                  </a:tcPr>
                </a:tc>
                <a:extLst>
                  <a:ext uri="{0D108BD9-81ED-4DB2-BD59-A6C34878D82A}">
                    <a16:rowId xmlns:a16="http://schemas.microsoft.com/office/drawing/2014/main" val="665248499"/>
                  </a:ext>
                </a:extLst>
              </a:tr>
              <a:tr h="370840">
                <a:tc>
                  <a:txBody>
                    <a:bodyPr/>
                    <a:lstStyle/>
                    <a:p>
                      <a:pPr algn="ctr"/>
                      <a:r>
                        <a:rPr lang="en-US" sz="2400" dirty="0"/>
                        <a:t>0</a:t>
                      </a:r>
                    </a:p>
                  </a:txBody>
                  <a:tcPr/>
                </a:tc>
                <a:tc>
                  <a:txBody>
                    <a:bodyPr/>
                    <a:lstStyle/>
                    <a:p>
                      <a:pPr algn="ctr"/>
                      <a:r>
                        <a:rPr lang="en-US" sz="2400" dirty="0"/>
                        <a:t>0</a:t>
                      </a:r>
                    </a:p>
                  </a:txBody>
                  <a:tcPr/>
                </a:tc>
                <a:tc>
                  <a:txBody>
                    <a:bodyPr/>
                    <a:lstStyle/>
                    <a:p>
                      <a:pPr algn="ctr"/>
                      <a:r>
                        <a:rPr lang="en-US" sz="2400" dirty="0"/>
                        <a:t>1</a:t>
                      </a:r>
                    </a:p>
                  </a:txBody>
                  <a:tcPr/>
                </a:tc>
                <a:tc>
                  <a:txBody>
                    <a:bodyPr/>
                    <a:lstStyle/>
                    <a:p>
                      <a:pPr algn="ctr"/>
                      <a:r>
                        <a:rPr lang="en-US" sz="2400" dirty="0"/>
                        <a:t>1</a:t>
                      </a:r>
                    </a:p>
                  </a:txBody>
                  <a:tcPr/>
                </a:tc>
                <a:tc>
                  <a:txBody>
                    <a:bodyPr/>
                    <a:lstStyle/>
                    <a:p>
                      <a:pPr algn="ctr"/>
                      <a:r>
                        <a:rPr lang="en-US" sz="2400" dirty="0"/>
                        <a:t>0</a:t>
                      </a:r>
                    </a:p>
                  </a:txBody>
                  <a:tcPr>
                    <a:solidFill>
                      <a:schemeClr val="accent6">
                        <a:lumMod val="60000"/>
                        <a:lumOff val="40000"/>
                      </a:schemeClr>
                    </a:solidFill>
                  </a:tcPr>
                </a:tc>
                <a:tc>
                  <a:txBody>
                    <a:bodyPr/>
                    <a:lstStyle/>
                    <a:p>
                      <a:pPr algn="ctr"/>
                      <a:r>
                        <a:rPr lang="en-US" sz="2400" dirty="0"/>
                        <a:t>0</a:t>
                      </a:r>
                    </a:p>
                  </a:txBody>
                  <a:tcPr/>
                </a:tc>
                <a:tc>
                  <a:txBody>
                    <a:bodyPr/>
                    <a:lstStyle/>
                    <a:p>
                      <a:pPr algn="ctr"/>
                      <a:r>
                        <a:rPr lang="en-US" sz="2400" dirty="0"/>
                        <a:t>0</a:t>
                      </a:r>
                    </a:p>
                  </a:txBody>
                  <a:tcPr/>
                </a:tc>
                <a:tc>
                  <a:txBody>
                    <a:bodyPr/>
                    <a:lstStyle/>
                    <a:p>
                      <a:pPr algn="ctr"/>
                      <a:r>
                        <a:rPr lang="en-US" sz="2400" dirty="0"/>
                        <a:t>0</a:t>
                      </a:r>
                    </a:p>
                  </a:txBody>
                  <a:tcPr>
                    <a:solidFill>
                      <a:schemeClr val="accent6">
                        <a:lumMod val="60000"/>
                        <a:lumOff val="40000"/>
                      </a:schemeClr>
                    </a:solidFill>
                  </a:tcPr>
                </a:tc>
                <a:extLst>
                  <a:ext uri="{0D108BD9-81ED-4DB2-BD59-A6C34878D82A}">
                    <a16:rowId xmlns:a16="http://schemas.microsoft.com/office/drawing/2014/main" val="1242950191"/>
                  </a:ext>
                </a:extLst>
              </a:tr>
              <a:tr h="370840">
                <a:tc>
                  <a:txBody>
                    <a:bodyPr/>
                    <a:lstStyle/>
                    <a:p>
                      <a:pPr algn="ctr"/>
                      <a:r>
                        <a:rPr lang="en-US" sz="2400" dirty="0"/>
                        <a:t>0</a:t>
                      </a:r>
                    </a:p>
                  </a:txBody>
                  <a:tcPr/>
                </a:tc>
                <a:tc>
                  <a:txBody>
                    <a:bodyPr/>
                    <a:lstStyle/>
                    <a:p>
                      <a:pPr algn="ctr"/>
                      <a:r>
                        <a:rPr lang="en-US" sz="2400" dirty="0"/>
                        <a:t>1</a:t>
                      </a:r>
                    </a:p>
                  </a:txBody>
                  <a:tcPr/>
                </a:tc>
                <a:tc>
                  <a:txBody>
                    <a:bodyPr/>
                    <a:lstStyle/>
                    <a:p>
                      <a:pPr algn="ctr"/>
                      <a:r>
                        <a:rPr lang="en-US" sz="2400" dirty="0"/>
                        <a:t>0</a:t>
                      </a:r>
                    </a:p>
                  </a:txBody>
                  <a:tcPr/>
                </a:tc>
                <a:tc>
                  <a:txBody>
                    <a:bodyPr/>
                    <a:lstStyle/>
                    <a:p>
                      <a:pPr algn="ctr"/>
                      <a:r>
                        <a:rPr lang="en-US" sz="2400" dirty="0"/>
                        <a:t>1</a:t>
                      </a:r>
                    </a:p>
                  </a:txBody>
                  <a:tcPr/>
                </a:tc>
                <a:tc>
                  <a:txBody>
                    <a:bodyPr/>
                    <a:lstStyle/>
                    <a:p>
                      <a:pPr algn="ctr"/>
                      <a:r>
                        <a:rPr lang="en-US" sz="2400" dirty="0"/>
                        <a:t>0</a:t>
                      </a:r>
                    </a:p>
                  </a:txBody>
                  <a:tcPr>
                    <a:solidFill>
                      <a:schemeClr val="accent6">
                        <a:lumMod val="60000"/>
                        <a:lumOff val="40000"/>
                      </a:schemeClr>
                    </a:solidFill>
                  </a:tcPr>
                </a:tc>
                <a:tc>
                  <a:txBody>
                    <a:bodyPr/>
                    <a:lstStyle/>
                    <a:p>
                      <a:pPr algn="ctr"/>
                      <a:r>
                        <a:rPr lang="en-US" sz="2400" dirty="0"/>
                        <a:t>0</a:t>
                      </a:r>
                    </a:p>
                  </a:txBody>
                  <a:tcPr/>
                </a:tc>
                <a:tc>
                  <a:txBody>
                    <a:bodyPr/>
                    <a:lstStyle/>
                    <a:p>
                      <a:pPr algn="ctr"/>
                      <a:r>
                        <a:rPr lang="en-US" sz="2400" dirty="0"/>
                        <a:t>0</a:t>
                      </a:r>
                    </a:p>
                  </a:txBody>
                  <a:tcPr/>
                </a:tc>
                <a:tc>
                  <a:txBody>
                    <a:bodyPr/>
                    <a:lstStyle/>
                    <a:p>
                      <a:pPr algn="ctr"/>
                      <a:r>
                        <a:rPr lang="en-US" sz="2400" dirty="0"/>
                        <a:t>0</a:t>
                      </a:r>
                    </a:p>
                  </a:txBody>
                  <a:tcPr>
                    <a:solidFill>
                      <a:schemeClr val="accent6">
                        <a:lumMod val="60000"/>
                        <a:lumOff val="40000"/>
                      </a:schemeClr>
                    </a:solidFill>
                  </a:tcPr>
                </a:tc>
                <a:extLst>
                  <a:ext uri="{0D108BD9-81ED-4DB2-BD59-A6C34878D82A}">
                    <a16:rowId xmlns:a16="http://schemas.microsoft.com/office/drawing/2014/main" val="2087455889"/>
                  </a:ext>
                </a:extLst>
              </a:tr>
              <a:tr h="370840">
                <a:tc>
                  <a:txBody>
                    <a:bodyPr/>
                    <a:lstStyle/>
                    <a:p>
                      <a:pPr algn="ctr"/>
                      <a:r>
                        <a:rPr lang="en-US" sz="2400" dirty="0"/>
                        <a:t>0</a:t>
                      </a:r>
                    </a:p>
                  </a:txBody>
                  <a:tcPr/>
                </a:tc>
                <a:tc>
                  <a:txBody>
                    <a:bodyPr/>
                    <a:lstStyle/>
                    <a:p>
                      <a:pPr algn="ctr"/>
                      <a:r>
                        <a:rPr lang="en-US" sz="2400" dirty="0"/>
                        <a:t>1</a:t>
                      </a:r>
                    </a:p>
                  </a:txBody>
                  <a:tcPr/>
                </a:tc>
                <a:tc>
                  <a:txBody>
                    <a:bodyPr/>
                    <a:lstStyle/>
                    <a:p>
                      <a:pPr algn="ctr"/>
                      <a:r>
                        <a:rPr lang="en-US" sz="2400" dirty="0"/>
                        <a:t>1</a:t>
                      </a:r>
                    </a:p>
                  </a:txBody>
                  <a:tcPr/>
                </a:tc>
                <a:tc>
                  <a:txBody>
                    <a:bodyPr/>
                    <a:lstStyle/>
                    <a:p>
                      <a:pPr algn="ctr"/>
                      <a:r>
                        <a:rPr lang="en-US" sz="2400" dirty="0"/>
                        <a:t>1</a:t>
                      </a:r>
                    </a:p>
                  </a:txBody>
                  <a:tcPr/>
                </a:tc>
                <a:tc>
                  <a:txBody>
                    <a:bodyPr/>
                    <a:lstStyle/>
                    <a:p>
                      <a:pPr algn="ctr"/>
                      <a:r>
                        <a:rPr lang="en-US" sz="2400" dirty="0"/>
                        <a:t>0</a:t>
                      </a:r>
                    </a:p>
                  </a:txBody>
                  <a:tcPr>
                    <a:solidFill>
                      <a:schemeClr val="accent6">
                        <a:lumMod val="60000"/>
                        <a:lumOff val="40000"/>
                      </a:schemeClr>
                    </a:solidFill>
                  </a:tcPr>
                </a:tc>
                <a:tc>
                  <a:txBody>
                    <a:bodyPr/>
                    <a:lstStyle/>
                    <a:p>
                      <a:pPr algn="ctr"/>
                      <a:r>
                        <a:rPr lang="en-US" sz="2400" dirty="0"/>
                        <a:t>0</a:t>
                      </a:r>
                    </a:p>
                  </a:txBody>
                  <a:tcPr/>
                </a:tc>
                <a:tc>
                  <a:txBody>
                    <a:bodyPr/>
                    <a:lstStyle/>
                    <a:p>
                      <a:pPr algn="ctr"/>
                      <a:r>
                        <a:rPr lang="en-US" sz="2400" dirty="0"/>
                        <a:t>0</a:t>
                      </a:r>
                    </a:p>
                  </a:txBody>
                  <a:tcPr/>
                </a:tc>
                <a:tc>
                  <a:txBody>
                    <a:bodyPr/>
                    <a:lstStyle/>
                    <a:p>
                      <a:pPr algn="ctr"/>
                      <a:r>
                        <a:rPr lang="en-US" sz="2400" dirty="0"/>
                        <a:t>0</a:t>
                      </a:r>
                    </a:p>
                  </a:txBody>
                  <a:tcPr>
                    <a:solidFill>
                      <a:schemeClr val="accent6">
                        <a:lumMod val="60000"/>
                        <a:lumOff val="40000"/>
                      </a:schemeClr>
                    </a:solidFill>
                  </a:tcPr>
                </a:tc>
                <a:extLst>
                  <a:ext uri="{0D108BD9-81ED-4DB2-BD59-A6C34878D82A}">
                    <a16:rowId xmlns:a16="http://schemas.microsoft.com/office/drawing/2014/main" val="4005695583"/>
                  </a:ext>
                </a:extLst>
              </a:tr>
              <a:tr h="370840">
                <a:tc>
                  <a:txBody>
                    <a:bodyPr/>
                    <a:lstStyle/>
                    <a:p>
                      <a:pPr algn="ctr"/>
                      <a:r>
                        <a:rPr lang="en-US" sz="2400" dirty="0"/>
                        <a:t>1</a:t>
                      </a:r>
                    </a:p>
                  </a:txBody>
                  <a:tcPr/>
                </a:tc>
                <a:tc>
                  <a:txBody>
                    <a:bodyPr/>
                    <a:lstStyle/>
                    <a:p>
                      <a:pPr algn="ctr"/>
                      <a:r>
                        <a:rPr lang="en-US" sz="2400" dirty="0"/>
                        <a:t>0</a:t>
                      </a:r>
                    </a:p>
                  </a:txBody>
                  <a:tcPr/>
                </a:tc>
                <a:tc>
                  <a:txBody>
                    <a:bodyPr/>
                    <a:lstStyle/>
                    <a:p>
                      <a:pPr algn="ctr"/>
                      <a:r>
                        <a:rPr lang="en-US" sz="2400" dirty="0"/>
                        <a:t>0</a:t>
                      </a:r>
                    </a:p>
                  </a:txBody>
                  <a:tcPr/>
                </a:tc>
                <a:tc>
                  <a:txBody>
                    <a:bodyPr/>
                    <a:lstStyle/>
                    <a:p>
                      <a:pPr algn="ctr"/>
                      <a:r>
                        <a:rPr lang="en-US" sz="2400" dirty="0"/>
                        <a:t>0</a:t>
                      </a:r>
                    </a:p>
                  </a:txBody>
                  <a:tcPr/>
                </a:tc>
                <a:tc>
                  <a:txBody>
                    <a:bodyPr/>
                    <a:lstStyle/>
                    <a:p>
                      <a:pPr algn="ctr"/>
                      <a:r>
                        <a:rPr lang="en-US" sz="2400" dirty="0"/>
                        <a:t>0</a:t>
                      </a:r>
                    </a:p>
                  </a:txBody>
                  <a:tcPr>
                    <a:solidFill>
                      <a:schemeClr val="accent6">
                        <a:lumMod val="60000"/>
                        <a:lumOff val="40000"/>
                      </a:schemeClr>
                    </a:solidFill>
                  </a:tcPr>
                </a:tc>
                <a:tc>
                  <a:txBody>
                    <a:bodyPr/>
                    <a:lstStyle/>
                    <a:p>
                      <a:pPr algn="ctr"/>
                      <a:r>
                        <a:rPr lang="en-US" sz="2400" dirty="0"/>
                        <a:t>0</a:t>
                      </a:r>
                    </a:p>
                  </a:txBody>
                  <a:tcPr/>
                </a:tc>
                <a:tc>
                  <a:txBody>
                    <a:bodyPr/>
                    <a:lstStyle/>
                    <a:p>
                      <a:pPr algn="ctr"/>
                      <a:r>
                        <a:rPr lang="en-US" sz="2400" dirty="0"/>
                        <a:t>0</a:t>
                      </a:r>
                    </a:p>
                  </a:txBody>
                  <a:tcPr/>
                </a:tc>
                <a:tc>
                  <a:txBody>
                    <a:bodyPr/>
                    <a:lstStyle/>
                    <a:p>
                      <a:pPr algn="ctr"/>
                      <a:r>
                        <a:rPr lang="en-US" sz="2400" dirty="0"/>
                        <a:t>0</a:t>
                      </a:r>
                    </a:p>
                  </a:txBody>
                  <a:tcPr>
                    <a:solidFill>
                      <a:schemeClr val="accent6">
                        <a:lumMod val="60000"/>
                        <a:lumOff val="40000"/>
                      </a:schemeClr>
                    </a:solidFill>
                  </a:tcPr>
                </a:tc>
                <a:extLst>
                  <a:ext uri="{0D108BD9-81ED-4DB2-BD59-A6C34878D82A}">
                    <a16:rowId xmlns:a16="http://schemas.microsoft.com/office/drawing/2014/main" val="2241657277"/>
                  </a:ext>
                </a:extLst>
              </a:tr>
              <a:tr h="370840">
                <a:tc>
                  <a:txBody>
                    <a:bodyPr/>
                    <a:lstStyle/>
                    <a:p>
                      <a:pPr algn="ctr"/>
                      <a:r>
                        <a:rPr lang="en-US" sz="2400" dirty="0"/>
                        <a:t>1</a:t>
                      </a:r>
                    </a:p>
                  </a:txBody>
                  <a:tcPr/>
                </a:tc>
                <a:tc>
                  <a:txBody>
                    <a:bodyPr/>
                    <a:lstStyle/>
                    <a:p>
                      <a:pPr algn="ctr"/>
                      <a:r>
                        <a:rPr lang="en-US" sz="2400" dirty="0"/>
                        <a:t>0</a:t>
                      </a:r>
                    </a:p>
                  </a:txBody>
                  <a:tcPr/>
                </a:tc>
                <a:tc>
                  <a:txBody>
                    <a:bodyPr/>
                    <a:lstStyle/>
                    <a:p>
                      <a:pPr algn="ctr"/>
                      <a:r>
                        <a:rPr lang="en-US" sz="2400" dirty="0"/>
                        <a:t>1</a:t>
                      </a:r>
                    </a:p>
                  </a:txBody>
                  <a:tcPr/>
                </a:tc>
                <a:tc>
                  <a:txBody>
                    <a:bodyPr/>
                    <a:lstStyle/>
                    <a:p>
                      <a:pPr algn="ctr"/>
                      <a:r>
                        <a:rPr lang="en-US" sz="2400" dirty="0"/>
                        <a:t>1</a:t>
                      </a:r>
                    </a:p>
                  </a:txBody>
                  <a:tcPr/>
                </a:tc>
                <a:tc>
                  <a:txBody>
                    <a:bodyPr/>
                    <a:lstStyle/>
                    <a:p>
                      <a:pPr algn="ctr"/>
                      <a:r>
                        <a:rPr lang="en-US" sz="2400" dirty="0"/>
                        <a:t>1</a:t>
                      </a:r>
                    </a:p>
                  </a:txBody>
                  <a:tcPr>
                    <a:solidFill>
                      <a:schemeClr val="accent6">
                        <a:lumMod val="60000"/>
                        <a:lumOff val="40000"/>
                      </a:schemeClr>
                    </a:solidFill>
                  </a:tcPr>
                </a:tc>
                <a:tc>
                  <a:txBody>
                    <a:bodyPr/>
                    <a:lstStyle/>
                    <a:p>
                      <a:pPr algn="ctr"/>
                      <a:r>
                        <a:rPr lang="en-US" sz="2400" dirty="0"/>
                        <a:t>0</a:t>
                      </a:r>
                    </a:p>
                  </a:txBody>
                  <a:tcPr/>
                </a:tc>
                <a:tc>
                  <a:txBody>
                    <a:bodyPr/>
                    <a:lstStyle/>
                    <a:p>
                      <a:pPr algn="ctr"/>
                      <a:r>
                        <a:rPr lang="en-US" sz="2400" dirty="0"/>
                        <a:t>1</a:t>
                      </a:r>
                    </a:p>
                  </a:txBody>
                  <a:tcPr/>
                </a:tc>
                <a:tc>
                  <a:txBody>
                    <a:bodyPr/>
                    <a:lstStyle/>
                    <a:p>
                      <a:pPr algn="ctr"/>
                      <a:r>
                        <a:rPr lang="en-US" sz="2400" dirty="0"/>
                        <a:t>1</a:t>
                      </a:r>
                    </a:p>
                  </a:txBody>
                  <a:tcPr>
                    <a:solidFill>
                      <a:schemeClr val="accent6">
                        <a:lumMod val="60000"/>
                        <a:lumOff val="40000"/>
                      </a:schemeClr>
                    </a:solidFill>
                  </a:tcPr>
                </a:tc>
                <a:extLst>
                  <a:ext uri="{0D108BD9-81ED-4DB2-BD59-A6C34878D82A}">
                    <a16:rowId xmlns:a16="http://schemas.microsoft.com/office/drawing/2014/main" val="3047768516"/>
                  </a:ext>
                </a:extLst>
              </a:tr>
              <a:tr h="370840">
                <a:tc>
                  <a:txBody>
                    <a:bodyPr/>
                    <a:lstStyle/>
                    <a:p>
                      <a:pPr algn="ctr"/>
                      <a:r>
                        <a:rPr lang="en-US" sz="2400" dirty="0"/>
                        <a:t>1</a:t>
                      </a:r>
                    </a:p>
                  </a:txBody>
                  <a:tcPr/>
                </a:tc>
                <a:tc>
                  <a:txBody>
                    <a:bodyPr/>
                    <a:lstStyle/>
                    <a:p>
                      <a:pPr algn="ctr"/>
                      <a:r>
                        <a:rPr lang="en-US" sz="2400" dirty="0"/>
                        <a:t>1</a:t>
                      </a:r>
                    </a:p>
                  </a:txBody>
                  <a:tcPr/>
                </a:tc>
                <a:tc>
                  <a:txBody>
                    <a:bodyPr/>
                    <a:lstStyle/>
                    <a:p>
                      <a:pPr algn="ctr"/>
                      <a:r>
                        <a:rPr lang="en-US" sz="2400" dirty="0"/>
                        <a:t>0</a:t>
                      </a:r>
                    </a:p>
                  </a:txBody>
                  <a:tcPr/>
                </a:tc>
                <a:tc>
                  <a:txBody>
                    <a:bodyPr/>
                    <a:lstStyle/>
                    <a:p>
                      <a:pPr algn="ctr"/>
                      <a:r>
                        <a:rPr lang="en-US" sz="2400" dirty="0"/>
                        <a:t>1</a:t>
                      </a:r>
                    </a:p>
                  </a:txBody>
                  <a:tcPr/>
                </a:tc>
                <a:tc>
                  <a:txBody>
                    <a:bodyPr/>
                    <a:lstStyle/>
                    <a:p>
                      <a:pPr algn="ctr"/>
                      <a:r>
                        <a:rPr lang="en-US" sz="2400" dirty="0"/>
                        <a:t>1</a:t>
                      </a:r>
                    </a:p>
                  </a:txBody>
                  <a:tcPr>
                    <a:solidFill>
                      <a:schemeClr val="accent6">
                        <a:lumMod val="60000"/>
                        <a:lumOff val="40000"/>
                      </a:schemeClr>
                    </a:solidFill>
                  </a:tcPr>
                </a:tc>
                <a:tc>
                  <a:txBody>
                    <a:bodyPr/>
                    <a:lstStyle/>
                    <a:p>
                      <a:pPr algn="ctr"/>
                      <a:r>
                        <a:rPr lang="en-US" sz="2400" dirty="0"/>
                        <a:t>1</a:t>
                      </a:r>
                    </a:p>
                  </a:txBody>
                  <a:tcPr/>
                </a:tc>
                <a:tc>
                  <a:txBody>
                    <a:bodyPr/>
                    <a:lstStyle/>
                    <a:p>
                      <a:pPr algn="ctr"/>
                      <a:r>
                        <a:rPr lang="en-US" sz="2400" dirty="0"/>
                        <a:t>0</a:t>
                      </a:r>
                    </a:p>
                  </a:txBody>
                  <a:tcPr/>
                </a:tc>
                <a:tc>
                  <a:txBody>
                    <a:bodyPr/>
                    <a:lstStyle/>
                    <a:p>
                      <a:pPr algn="ctr"/>
                      <a:r>
                        <a:rPr lang="en-US" sz="2400" dirty="0"/>
                        <a:t>1</a:t>
                      </a:r>
                    </a:p>
                  </a:txBody>
                  <a:tcPr>
                    <a:solidFill>
                      <a:schemeClr val="accent6">
                        <a:lumMod val="60000"/>
                        <a:lumOff val="40000"/>
                      </a:schemeClr>
                    </a:solidFill>
                  </a:tcPr>
                </a:tc>
                <a:extLst>
                  <a:ext uri="{0D108BD9-81ED-4DB2-BD59-A6C34878D82A}">
                    <a16:rowId xmlns:a16="http://schemas.microsoft.com/office/drawing/2014/main" val="3930064882"/>
                  </a:ext>
                </a:extLst>
              </a:tr>
              <a:tr h="370840">
                <a:tc>
                  <a:txBody>
                    <a:bodyPr/>
                    <a:lstStyle/>
                    <a:p>
                      <a:pPr algn="ctr"/>
                      <a:r>
                        <a:rPr lang="en-US" sz="2400" dirty="0"/>
                        <a:t>1</a:t>
                      </a:r>
                    </a:p>
                  </a:txBody>
                  <a:tcPr/>
                </a:tc>
                <a:tc>
                  <a:txBody>
                    <a:bodyPr/>
                    <a:lstStyle/>
                    <a:p>
                      <a:pPr algn="ctr"/>
                      <a:r>
                        <a:rPr lang="en-US" sz="2400" dirty="0"/>
                        <a:t>1</a:t>
                      </a:r>
                    </a:p>
                  </a:txBody>
                  <a:tcPr/>
                </a:tc>
                <a:tc>
                  <a:txBody>
                    <a:bodyPr/>
                    <a:lstStyle/>
                    <a:p>
                      <a:pPr algn="ctr"/>
                      <a:r>
                        <a:rPr lang="en-US" sz="2400" dirty="0"/>
                        <a:t>1</a:t>
                      </a:r>
                    </a:p>
                  </a:txBody>
                  <a:tcPr/>
                </a:tc>
                <a:tc>
                  <a:txBody>
                    <a:bodyPr/>
                    <a:lstStyle/>
                    <a:p>
                      <a:pPr algn="ctr"/>
                      <a:r>
                        <a:rPr lang="en-US" sz="2400" dirty="0"/>
                        <a:t>1</a:t>
                      </a:r>
                    </a:p>
                  </a:txBody>
                  <a:tcPr/>
                </a:tc>
                <a:tc>
                  <a:txBody>
                    <a:bodyPr/>
                    <a:lstStyle/>
                    <a:p>
                      <a:pPr algn="ctr"/>
                      <a:r>
                        <a:rPr lang="en-US" sz="2400" dirty="0"/>
                        <a:t>1</a:t>
                      </a:r>
                    </a:p>
                  </a:txBody>
                  <a:tcPr>
                    <a:solidFill>
                      <a:schemeClr val="accent6">
                        <a:lumMod val="60000"/>
                        <a:lumOff val="40000"/>
                      </a:schemeClr>
                    </a:solidFill>
                  </a:tcPr>
                </a:tc>
                <a:tc>
                  <a:txBody>
                    <a:bodyPr/>
                    <a:lstStyle/>
                    <a:p>
                      <a:pPr algn="ctr"/>
                      <a:r>
                        <a:rPr lang="en-US" sz="2400" dirty="0"/>
                        <a:t>1</a:t>
                      </a:r>
                    </a:p>
                  </a:txBody>
                  <a:tcPr/>
                </a:tc>
                <a:tc>
                  <a:txBody>
                    <a:bodyPr/>
                    <a:lstStyle/>
                    <a:p>
                      <a:pPr algn="ctr"/>
                      <a:r>
                        <a:rPr lang="en-US" sz="2400" dirty="0"/>
                        <a:t>1</a:t>
                      </a:r>
                    </a:p>
                  </a:txBody>
                  <a:tcPr/>
                </a:tc>
                <a:tc>
                  <a:txBody>
                    <a:bodyPr/>
                    <a:lstStyle/>
                    <a:p>
                      <a:pPr algn="ctr"/>
                      <a:r>
                        <a:rPr lang="en-US" sz="2400" dirty="0"/>
                        <a:t>1</a:t>
                      </a:r>
                    </a:p>
                  </a:txBody>
                  <a:tcPr>
                    <a:solidFill>
                      <a:schemeClr val="accent6">
                        <a:lumMod val="60000"/>
                        <a:lumOff val="40000"/>
                      </a:schemeClr>
                    </a:solidFill>
                  </a:tcPr>
                </a:tc>
                <a:extLst>
                  <a:ext uri="{0D108BD9-81ED-4DB2-BD59-A6C34878D82A}">
                    <a16:rowId xmlns:a16="http://schemas.microsoft.com/office/drawing/2014/main" val="3949205764"/>
                  </a:ext>
                </a:extLst>
              </a:tr>
            </a:tbl>
          </a:graphicData>
        </a:graphic>
      </p:graphicFrame>
    </p:spTree>
    <p:extLst>
      <p:ext uri="{BB962C8B-B14F-4D97-AF65-F5344CB8AC3E}">
        <p14:creationId xmlns:p14="http://schemas.microsoft.com/office/powerpoint/2010/main" val="19099386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878E3-278D-68A2-E3A7-C7FE7F654E8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3E7BEE-C382-3B96-7614-36892208EDD7}"/>
              </a:ext>
            </a:extLst>
          </p:cNvPr>
          <p:cNvSpPr>
            <a:spLocks noGrp="1"/>
          </p:cNvSpPr>
          <p:nvPr>
            <p:ph idx="1"/>
          </p:nvPr>
        </p:nvSpPr>
        <p:spPr>
          <a:xfrm>
            <a:off x="612646" y="1289830"/>
            <a:ext cx="10653578" cy="5019530"/>
          </a:xfrm>
        </p:spPr>
        <p:txBody>
          <a:bodyPr vert="horz" lIns="91440" tIns="45720" rIns="91440" bIns="45720" rtlCol="0">
            <a:noAutofit/>
          </a:bodyPr>
          <a:lstStyle/>
          <a:p>
            <a:pPr>
              <a:lnSpc>
                <a:spcPct val="110000"/>
              </a:lnSpc>
            </a:pPr>
            <a:r>
              <a:rPr lang="en-US" sz="2400" dirty="0"/>
              <a:t>¬</a:t>
            </a:r>
            <a:r>
              <a:rPr lang="en-US" sz="2400" dirty="0">
                <a:solidFill>
                  <a:srgbClr val="202122"/>
                </a:solidFill>
                <a:latin typeface="Arial" panose="020B0604020202020204" pitchFamily="34" charset="0"/>
              </a:rPr>
              <a:t> (X </a:t>
            </a:r>
            <a:r>
              <a:rPr lang="en-US" sz="2400" dirty="0"/>
              <a:t>∧</a:t>
            </a:r>
            <a:r>
              <a:rPr lang="en-US" sz="2400" dirty="0">
                <a:solidFill>
                  <a:srgbClr val="202122"/>
                </a:solidFill>
                <a:latin typeface="Arial" panose="020B0604020202020204" pitchFamily="34" charset="0"/>
              </a:rPr>
              <a:t> Y) = </a:t>
            </a:r>
            <a:r>
              <a:rPr lang="en-US" sz="2400" dirty="0"/>
              <a:t>¬</a:t>
            </a:r>
            <a:r>
              <a:rPr lang="en-US" sz="2400" dirty="0">
                <a:solidFill>
                  <a:srgbClr val="202122"/>
                </a:solidFill>
                <a:latin typeface="Arial" panose="020B0604020202020204" pitchFamily="34" charset="0"/>
              </a:rPr>
              <a:t> X </a:t>
            </a:r>
            <a:r>
              <a:rPr lang="en-US" sz="2400" dirty="0"/>
              <a:t>∨</a:t>
            </a:r>
            <a:r>
              <a:rPr lang="en-US" sz="2400" dirty="0">
                <a:solidFill>
                  <a:srgbClr val="202122"/>
                </a:solidFill>
                <a:latin typeface="Arial" panose="020B0604020202020204" pitchFamily="34" charset="0"/>
              </a:rPr>
              <a:t> </a:t>
            </a:r>
            <a:r>
              <a:rPr lang="en-US" sz="2400" dirty="0"/>
              <a:t>¬</a:t>
            </a:r>
            <a:r>
              <a:rPr lang="en-US" sz="2400" dirty="0">
                <a:solidFill>
                  <a:srgbClr val="202122"/>
                </a:solidFill>
                <a:latin typeface="Arial" panose="020B0604020202020204" pitchFamily="34" charset="0"/>
              </a:rPr>
              <a:t> Y</a:t>
            </a:r>
          </a:p>
          <a:p>
            <a:pPr>
              <a:lnSpc>
                <a:spcPct val="110000"/>
              </a:lnSpc>
            </a:pPr>
            <a:r>
              <a:rPr lang="en-US" sz="2400" dirty="0"/>
              <a:t>¬</a:t>
            </a:r>
            <a:r>
              <a:rPr lang="en-US" sz="2400" dirty="0">
                <a:solidFill>
                  <a:srgbClr val="202122"/>
                </a:solidFill>
                <a:latin typeface="Arial" panose="020B0604020202020204" pitchFamily="34" charset="0"/>
              </a:rPr>
              <a:t> (X </a:t>
            </a:r>
            <a:r>
              <a:rPr lang="en-US" sz="2400" dirty="0"/>
              <a:t>∨</a:t>
            </a:r>
            <a:r>
              <a:rPr lang="en-US" sz="2400" dirty="0">
                <a:solidFill>
                  <a:srgbClr val="202122"/>
                </a:solidFill>
                <a:latin typeface="Arial" panose="020B0604020202020204" pitchFamily="34" charset="0"/>
              </a:rPr>
              <a:t> Y) = </a:t>
            </a:r>
            <a:r>
              <a:rPr lang="en-US" sz="2400" dirty="0"/>
              <a:t>¬</a:t>
            </a:r>
            <a:r>
              <a:rPr lang="en-US" sz="2400" dirty="0">
                <a:solidFill>
                  <a:srgbClr val="202122"/>
                </a:solidFill>
                <a:latin typeface="Arial" panose="020B0604020202020204" pitchFamily="34" charset="0"/>
              </a:rPr>
              <a:t> X </a:t>
            </a:r>
            <a:r>
              <a:rPr lang="en-US" sz="2400" dirty="0"/>
              <a:t>∧</a:t>
            </a:r>
            <a:r>
              <a:rPr lang="en-US" sz="2400" dirty="0">
                <a:solidFill>
                  <a:srgbClr val="202122"/>
                </a:solidFill>
                <a:latin typeface="Arial" panose="020B0604020202020204" pitchFamily="34" charset="0"/>
              </a:rPr>
              <a:t> </a:t>
            </a:r>
            <a:r>
              <a:rPr lang="en-US" sz="2400" dirty="0"/>
              <a:t>¬</a:t>
            </a:r>
            <a:r>
              <a:rPr lang="en-US" sz="2400" dirty="0">
                <a:solidFill>
                  <a:srgbClr val="202122"/>
                </a:solidFill>
                <a:latin typeface="Arial" panose="020B0604020202020204" pitchFamily="34" charset="0"/>
              </a:rPr>
              <a:t> Y</a:t>
            </a:r>
          </a:p>
        </p:txBody>
      </p:sp>
      <p:sp>
        <p:nvSpPr>
          <p:cNvPr id="10" name="Title 1">
            <a:extLst>
              <a:ext uri="{FF2B5EF4-FFF2-40B4-BE49-F238E27FC236}">
                <a16:creationId xmlns:a16="http://schemas.microsoft.com/office/drawing/2014/main" id="{AC669A9F-A077-5D0F-9629-DF02EB044455}"/>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PRACTICE TIME – De Morgan</a:t>
            </a:r>
            <a:r>
              <a:rPr lang="en-US" dirty="0"/>
              <a:t>’s laws</a:t>
            </a:r>
            <a:endParaRPr lang="en-US" b="1" kern="1200" dirty="0">
              <a:solidFill>
                <a:schemeClr val="tx1"/>
              </a:solidFill>
              <a:latin typeface="+mj-lt"/>
              <a:ea typeface="+mj-ea"/>
              <a:cs typeface="+mj-cs"/>
            </a:endParaRPr>
          </a:p>
        </p:txBody>
      </p:sp>
      <p:graphicFrame>
        <p:nvGraphicFramePr>
          <p:cNvPr id="5" name="Table 4">
            <a:extLst>
              <a:ext uri="{FF2B5EF4-FFF2-40B4-BE49-F238E27FC236}">
                <a16:creationId xmlns:a16="http://schemas.microsoft.com/office/drawing/2014/main" id="{CF559FDF-D8E3-8A6F-635B-D11BDDB1A9AB}"/>
              </a:ext>
            </a:extLst>
          </p:cNvPr>
          <p:cNvGraphicFramePr>
            <a:graphicFrameLocks noGrp="1"/>
          </p:cNvGraphicFramePr>
          <p:nvPr>
            <p:extLst>
              <p:ext uri="{D42A27DB-BD31-4B8C-83A1-F6EECF244321}">
                <p14:modId xmlns:p14="http://schemas.microsoft.com/office/powerpoint/2010/main" val="2305879657"/>
              </p:ext>
            </p:extLst>
          </p:nvPr>
        </p:nvGraphicFramePr>
        <p:xfrm>
          <a:off x="247973" y="2501900"/>
          <a:ext cx="11608228" cy="3807460"/>
        </p:xfrm>
        <a:graphic>
          <a:graphicData uri="http://schemas.openxmlformats.org/drawingml/2006/table">
            <a:tbl>
              <a:tblPr firstRow="1" bandRow="1">
                <a:tableStyleId>{00A15C55-8517-42AA-B614-E9B94910E393}</a:tableStyleId>
              </a:tblPr>
              <a:tblGrid>
                <a:gridCol w="664246">
                  <a:extLst>
                    <a:ext uri="{9D8B030D-6E8A-4147-A177-3AD203B41FA5}">
                      <a16:colId xmlns:a16="http://schemas.microsoft.com/office/drawing/2014/main" val="3264958069"/>
                    </a:ext>
                  </a:extLst>
                </a:gridCol>
                <a:gridCol w="740319">
                  <a:extLst>
                    <a:ext uri="{9D8B030D-6E8A-4147-A177-3AD203B41FA5}">
                      <a16:colId xmlns:a16="http://schemas.microsoft.com/office/drawing/2014/main" val="910396186"/>
                    </a:ext>
                  </a:extLst>
                </a:gridCol>
                <a:gridCol w="1126748">
                  <a:extLst>
                    <a:ext uri="{9D8B030D-6E8A-4147-A177-3AD203B41FA5}">
                      <a16:colId xmlns:a16="http://schemas.microsoft.com/office/drawing/2014/main" val="4184236198"/>
                    </a:ext>
                  </a:extLst>
                </a:gridCol>
                <a:gridCol w="1270476">
                  <a:extLst>
                    <a:ext uri="{9D8B030D-6E8A-4147-A177-3AD203B41FA5}">
                      <a16:colId xmlns:a16="http://schemas.microsoft.com/office/drawing/2014/main" val="3215061311"/>
                    </a:ext>
                  </a:extLst>
                </a:gridCol>
                <a:gridCol w="1246069">
                  <a:extLst>
                    <a:ext uri="{9D8B030D-6E8A-4147-A177-3AD203B41FA5}">
                      <a16:colId xmlns:a16="http://schemas.microsoft.com/office/drawing/2014/main" val="798940044"/>
                    </a:ext>
                  </a:extLst>
                </a:gridCol>
                <a:gridCol w="1249595">
                  <a:extLst>
                    <a:ext uri="{9D8B030D-6E8A-4147-A177-3AD203B41FA5}">
                      <a16:colId xmlns:a16="http://schemas.microsoft.com/office/drawing/2014/main" val="2509816745"/>
                    </a:ext>
                  </a:extLst>
                </a:gridCol>
                <a:gridCol w="1100174">
                  <a:extLst>
                    <a:ext uri="{9D8B030D-6E8A-4147-A177-3AD203B41FA5}">
                      <a16:colId xmlns:a16="http://schemas.microsoft.com/office/drawing/2014/main" val="3711913996"/>
                    </a:ext>
                  </a:extLst>
                </a:gridCol>
                <a:gridCol w="951839">
                  <a:extLst>
                    <a:ext uri="{9D8B030D-6E8A-4147-A177-3AD203B41FA5}">
                      <a16:colId xmlns:a16="http://schemas.microsoft.com/office/drawing/2014/main" val="3126786975"/>
                    </a:ext>
                  </a:extLst>
                </a:gridCol>
                <a:gridCol w="1644702">
                  <a:extLst>
                    <a:ext uri="{9D8B030D-6E8A-4147-A177-3AD203B41FA5}">
                      <a16:colId xmlns:a16="http://schemas.microsoft.com/office/drawing/2014/main" val="4161414191"/>
                    </a:ext>
                  </a:extLst>
                </a:gridCol>
                <a:gridCol w="1614060">
                  <a:extLst>
                    <a:ext uri="{9D8B030D-6E8A-4147-A177-3AD203B41FA5}">
                      <a16:colId xmlns:a16="http://schemas.microsoft.com/office/drawing/2014/main" val="476230371"/>
                    </a:ext>
                  </a:extLst>
                </a:gridCol>
              </a:tblGrid>
              <a:tr h="761492">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 (X ∧ Y)</a:t>
                      </a:r>
                    </a:p>
                    <a:p>
                      <a:pPr algn="ctr"/>
                      <a:endParaRPr lang="en-US" sz="2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X ∨ Y</a:t>
                      </a:r>
                    </a:p>
                    <a:p>
                      <a:pPr algn="ctr"/>
                      <a:endParaRPr lang="en-US" sz="2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 (X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 X</a:t>
                      </a:r>
                    </a:p>
                    <a:p>
                      <a:pPr algn="ctr"/>
                      <a:endParaRPr lang="en-US" sz="2000" dirty="0"/>
                    </a:p>
                  </a:txBody>
                  <a:tcPr/>
                </a:tc>
                <a:tc>
                  <a:txBody>
                    <a:bodyPr/>
                    <a:lstStyle/>
                    <a:p>
                      <a:pPr algn="ctr"/>
                      <a:r>
                        <a:rPr lang="en-US" sz="2000" dirty="0"/>
                        <a:t>¬ Y</a:t>
                      </a:r>
                    </a:p>
                  </a:txBody>
                  <a:tcPr/>
                </a:tc>
                <a:tc>
                  <a:txBody>
                    <a:bodyPr/>
                    <a:lstStyle/>
                    <a:p>
                      <a:pPr algn="ctr"/>
                      <a:r>
                        <a:rPr lang="en-US" sz="2000" dirty="0"/>
                        <a:t>¬ X ∧ ¬ Y</a:t>
                      </a:r>
                    </a:p>
                  </a:txBody>
                  <a:tcPr/>
                </a:tc>
                <a:tc>
                  <a:txBody>
                    <a:bodyPr/>
                    <a:lstStyle/>
                    <a:p>
                      <a:pPr algn="ctr"/>
                      <a:r>
                        <a:rPr lang="en-US" sz="2000" dirty="0"/>
                        <a:t>¬ X ∨ ¬ Y</a:t>
                      </a:r>
                    </a:p>
                  </a:txBody>
                  <a:tcPr/>
                </a:tc>
                <a:extLst>
                  <a:ext uri="{0D108BD9-81ED-4DB2-BD59-A6C34878D82A}">
                    <a16:rowId xmlns:a16="http://schemas.microsoft.com/office/drawing/2014/main" val="4058499360"/>
                  </a:ext>
                </a:extLst>
              </a:tr>
              <a:tr h="761492">
                <a:tc>
                  <a:txBody>
                    <a:bodyPr/>
                    <a:lstStyle/>
                    <a:p>
                      <a:pPr algn="ctr"/>
                      <a:r>
                        <a:rPr lang="en-US" sz="2000" dirty="0"/>
                        <a:t>0</a:t>
                      </a:r>
                    </a:p>
                  </a:txBody>
                  <a:tcPr/>
                </a:tc>
                <a:tc>
                  <a:txBody>
                    <a:bodyPr/>
                    <a:lstStyle/>
                    <a:p>
                      <a:pPr algn="ctr"/>
                      <a:r>
                        <a:rPr lang="en-US" sz="2000" dirty="0"/>
                        <a:t>0</a:t>
                      </a:r>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68841992"/>
                  </a:ext>
                </a:extLst>
              </a:tr>
              <a:tr h="761492">
                <a:tc>
                  <a:txBody>
                    <a:bodyPr/>
                    <a:lstStyle/>
                    <a:p>
                      <a:pPr algn="ctr"/>
                      <a:r>
                        <a:rPr lang="en-US" sz="2000" dirty="0"/>
                        <a:t>0</a:t>
                      </a:r>
                    </a:p>
                  </a:txBody>
                  <a:tcPr/>
                </a:tc>
                <a:tc>
                  <a:txBody>
                    <a:bodyPr/>
                    <a:lstStyle/>
                    <a:p>
                      <a:pPr algn="ctr"/>
                      <a:r>
                        <a:rPr lang="en-US" sz="2000" dirty="0"/>
                        <a:t>1</a:t>
                      </a:r>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667803333"/>
                  </a:ext>
                </a:extLst>
              </a:tr>
              <a:tr h="761492">
                <a:tc>
                  <a:txBody>
                    <a:bodyPr/>
                    <a:lstStyle/>
                    <a:p>
                      <a:pPr algn="ctr"/>
                      <a:r>
                        <a:rPr lang="en-US" sz="2000" dirty="0"/>
                        <a:t>1</a:t>
                      </a:r>
                    </a:p>
                  </a:txBody>
                  <a:tcPr/>
                </a:tc>
                <a:tc>
                  <a:txBody>
                    <a:bodyPr/>
                    <a:lstStyle/>
                    <a:p>
                      <a:pPr algn="ctr"/>
                      <a:r>
                        <a:rPr lang="en-US" sz="2000" dirty="0"/>
                        <a:t>0</a:t>
                      </a:r>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284451998"/>
                  </a:ext>
                </a:extLst>
              </a:tr>
              <a:tr h="761492">
                <a:tc>
                  <a:txBody>
                    <a:bodyPr/>
                    <a:lstStyle/>
                    <a:p>
                      <a:pPr algn="ctr"/>
                      <a:r>
                        <a:rPr lang="en-US" sz="2000" dirty="0"/>
                        <a:t>1</a:t>
                      </a:r>
                    </a:p>
                  </a:txBody>
                  <a:tcPr/>
                </a:tc>
                <a:tc>
                  <a:txBody>
                    <a:bodyPr/>
                    <a:lstStyle/>
                    <a:p>
                      <a:pPr algn="ctr"/>
                      <a:r>
                        <a:rPr lang="en-US" sz="2000" dirty="0"/>
                        <a:t>1</a:t>
                      </a:r>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2398767911"/>
                  </a:ext>
                </a:extLst>
              </a:tr>
            </a:tbl>
          </a:graphicData>
        </a:graphic>
      </p:graphicFrame>
      <p:sp>
        <p:nvSpPr>
          <p:cNvPr id="11" name="Slide Number Placeholder 10">
            <a:extLst>
              <a:ext uri="{FF2B5EF4-FFF2-40B4-BE49-F238E27FC236}">
                <a16:creationId xmlns:a16="http://schemas.microsoft.com/office/drawing/2014/main" id="{90760AED-68CB-073F-71FF-316CBCFE64E1}"/>
              </a:ext>
            </a:extLst>
          </p:cNvPr>
          <p:cNvSpPr>
            <a:spLocks noGrp="1"/>
          </p:cNvSpPr>
          <p:nvPr>
            <p:ph type="sldNum" sz="quarter" idx="12"/>
          </p:nvPr>
        </p:nvSpPr>
        <p:spPr/>
        <p:txBody>
          <a:bodyPr/>
          <a:lstStyle/>
          <a:p>
            <a:fld id="{CC057153-B650-4DEB-B370-79DDCFDCE934}" type="slidenum">
              <a:rPr lang="en-US" smtClean="0"/>
              <a:t>28</a:t>
            </a:fld>
            <a:endParaRPr lang="en-US"/>
          </a:p>
        </p:txBody>
      </p:sp>
    </p:spTree>
    <p:extLst>
      <p:ext uri="{BB962C8B-B14F-4D97-AF65-F5344CB8AC3E}">
        <p14:creationId xmlns:p14="http://schemas.microsoft.com/office/powerpoint/2010/main" val="17589100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4BE40-664E-D640-BB89-0708EE1E034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466C02-9F30-6112-14C7-413EF824B8A2}"/>
              </a:ext>
            </a:extLst>
          </p:cNvPr>
          <p:cNvSpPr>
            <a:spLocks noGrp="1"/>
          </p:cNvSpPr>
          <p:nvPr>
            <p:ph idx="1"/>
          </p:nvPr>
        </p:nvSpPr>
        <p:spPr>
          <a:xfrm>
            <a:off x="612646" y="1289830"/>
            <a:ext cx="10653578" cy="5019530"/>
          </a:xfrm>
        </p:spPr>
        <p:txBody>
          <a:bodyPr vert="horz" lIns="91440" tIns="45720" rIns="91440" bIns="45720" rtlCol="0">
            <a:noAutofit/>
          </a:bodyPr>
          <a:lstStyle/>
          <a:p>
            <a:pPr>
              <a:lnSpc>
                <a:spcPct val="110000"/>
              </a:lnSpc>
            </a:pPr>
            <a:r>
              <a:rPr lang="en-US" dirty="0">
                <a:solidFill>
                  <a:schemeClr val="accent6">
                    <a:lumMod val="60000"/>
                    <a:lumOff val="40000"/>
                  </a:schemeClr>
                </a:solidFill>
                <a:latin typeface="Arial" panose="020B0604020202020204" pitchFamily="34" charset="0"/>
              </a:rPr>
              <a:t>¬ (X ∧ Y) = ¬ X ∨ ¬ Y</a:t>
            </a:r>
          </a:p>
          <a:p>
            <a:pPr>
              <a:lnSpc>
                <a:spcPct val="110000"/>
              </a:lnSpc>
            </a:pPr>
            <a:r>
              <a:rPr lang="en-US" dirty="0">
                <a:solidFill>
                  <a:schemeClr val="accent1">
                    <a:lumMod val="60000"/>
                    <a:lumOff val="40000"/>
                  </a:schemeClr>
                </a:solidFill>
                <a:latin typeface="Arial" panose="020B0604020202020204" pitchFamily="34" charset="0"/>
              </a:rPr>
              <a:t>¬ (X ∨ Y) = ¬ X ∧ ¬ Y</a:t>
            </a:r>
          </a:p>
          <a:p>
            <a:pPr>
              <a:lnSpc>
                <a:spcPct val="110000"/>
              </a:lnSpc>
            </a:pPr>
            <a:endParaRPr lang="en-US" dirty="0">
              <a:solidFill>
                <a:srgbClr val="FF9300"/>
              </a:solidFill>
              <a:latin typeface="Arial" panose="020B0604020202020204" pitchFamily="34" charset="0"/>
            </a:endParaRPr>
          </a:p>
          <a:p>
            <a:pPr marL="0" indent="0">
              <a:lnSpc>
                <a:spcPct val="110000"/>
              </a:lnSpc>
              <a:buNone/>
            </a:pPr>
            <a:endParaRPr lang="en-US" dirty="0">
              <a:solidFill>
                <a:srgbClr val="202122"/>
              </a:solidFill>
              <a:latin typeface="Arial" panose="020B0604020202020204" pitchFamily="34" charset="0"/>
            </a:endParaRPr>
          </a:p>
          <a:p>
            <a:pPr lvl="7">
              <a:lnSpc>
                <a:spcPct val="110000"/>
              </a:lnSpc>
            </a:pPr>
            <a:endParaRPr lang="en-US" dirty="0"/>
          </a:p>
          <a:p>
            <a:pPr marL="0" indent="0">
              <a:lnSpc>
                <a:spcPct val="110000"/>
              </a:lnSpc>
              <a:buNone/>
            </a:pPr>
            <a:endParaRPr lang="en-US" dirty="0"/>
          </a:p>
        </p:txBody>
      </p:sp>
      <p:sp>
        <p:nvSpPr>
          <p:cNvPr id="10" name="Title 1">
            <a:extLst>
              <a:ext uri="{FF2B5EF4-FFF2-40B4-BE49-F238E27FC236}">
                <a16:creationId xmlns:a16="http://schemas.microsoft.com/office/drawing/2014/main" id="{287C6DA0-414B-4F11-3EB5-91D41BBB315B}"/>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ANSWER – De Morgan</a:t>
            </a:r>
            <a:r>
              <a:rPr lang="en-US" dirty="0"/>
              <a:t>’s laws</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2DC51874-8C96-A89E-1C57-BF47FBB68F4C}"/>
              </a:ext>
            </a:extLst>
          </p:cNvPr>
          <p:cNvSpPr>
            <a:spLocks noGrp="1"/>
          </p:cNvSpPr>
          <p:nvPr>
            <p:ph type="sldNum" sz="quarter" idx="12"/>
          </p:nvPr>
        </p:nvSpPr>
        <p:spPr/>
        <p:txBody>
          <a:bodyPr/>
          <a:lstStyle/>
          <a:p>
            <a:fld id="{CC057153-B650-4DEB-B370-79DDCFDCE934}" type="slidenum">
              <a:rPr lang="en-US" smtClean="0"/>
              <a:t>29</a:t>
            </a:fld>
            <a:endParaRPr lang="en-US"/>
          </a:p>
        </p:txBody>
      </p:sp>
      <p:graphicFrame>
        <p:nvGraphicFramePr>
          <p:cNvPr id="6" name="Table 5">
            <a:extLst>
              <a:ext uri="{FF2B5EF4-FFF2-40B4-BE49-F238E27FC236}">
                <a16:creationId xmlns:a16="http://schemas.microsoft.com/office/drawing/2014/main" id="{D8F92A82-BBB5-50A9-1003-6AC4DA85E236}"/>
              </a:ext>
            </a:extLst>
          </p:cNvPr>
          <p:cNvGraphicFramePr>
            <a:graphicFrameLocks noGrp="1"/>
          </p:cNvGraphicFramePr>
          <p:nvPr>
            <p:extLst>
              <p:ext uri="{D42A27DB-BD31-4B8C-83A1-F6EECF244321}">
                <p14:modId xmlns:p14="http://schemas.microsoft.com/office/powerpoint/2010/main" val="3685756608"/>
              </p:ext>
            </p:extLst>
          </p:nvPr>
        </p:nvGraphicFramePr>
        <p:xfrm>
          <a:off x="201479" y="2501900"/>
          <a:ext cx="11701219" cy="3807460"/>
        </p:xfrm>
        <a:graphic>
          <a:graphicData uri="http://schemas.openxmlformats.org/drawingml/2006/table">
            <a:tbl>
              <a:tblPr firstRow="1" bandRow="1">
                <a:tableStyleId>{00A15C55-8517-42AA-B614-E9B94910E393}</a:tableStyleId>
              </a:tblPr>
              <a:tblGrid>
                <a:gridCol w="631784">
                  <a:extLst>
                    <a:ext uri="{9D8B030D-6E8A-4147-A177-3AD203B41FA5}">
                      <a16:colId xmlns:a16="http://schemas.microsoft.com/office/drawing/2014/main" val="3264958069"/>
                    </a:ext>
                  </a:extLst>
                </a:gridCol>
                <a:gridCol w="704140">
                  <a:extLst>
                    <a:ext uri="{9D8B030D-6E8A-4147-A177-3AD203B41FA5}">
                      <a16:colId xmlns:a16="http://schemas.microsoft.com/office/drawing/2014/main" val="910396186"/>
                    </a:ext>
                  </a:extLst>
                </a:gridCol>
                <a:gridCol w="1055178">
                  <a:extLst>
                    <a:ext uri="{9D8B030D-6E8A-4147-A177-3AD203B41FA5}">
                      <a16:colId xmlns:a16="http://schemas.microsoft.com/office/drawing/2014/main" val="4184236198"/>
                    </a:ext>
                  </a:extLst>
                </a:gridCol>
                <a:gridCol w="1224894">
                  <a:extLst>
                    <a:ext uri="{9D8B030D-6E8A-4147-A177-3AD203B41FA5}">
                      <a16:colId xmlns:a16="http://schemas.microsoft.com/office/drawing/2014/main" val="3215061311"/>
                    </a:ext>
                  </a:extLst>
                </a:gridCol>
                <a:gridCol w="1227129">
                  <a:extLst>
                    <a:ext uri="{9D8B030D-6E8A-4147-A177-3AD203B41FA5}">
                      <a16:colId xmlns:a16="http://schemas.microsoft.com/office/drawing/2014/main" val="798940044"/>
                    </a:ext>
                  </a:extLst>
                </a:gridCol>
                <a:gridCol w="1292634">
                  <a:extLst>
                    <a:ext uri="{9D8B030D-6E8A-4147-A177-3AD203B41FA5}">
                      <a16:colId xmlns:a16="http://schemas.microsoft.com/office/drawing/2014/main" val="2509816745"/>
                    </a:ext>
                  </a:extLst>
                </a:gridCol>
                <a:gridCol w="900344">
                  <a:extLst>
                    <a:ext uri="{9D8B030D-6E8A-4147-A177-3AD203B41FA5}">
                      <a16:colId xmlns:a16="http://schemas.microsoft.com/office/drawing/2014/main" val="3711913996"/>
                    </a:ext>
                  </a:extLst>
                </a:gridCol>
                <a:gridCol w="905322">
                  <a:extLst>
                    <a:ext uri="{9D8B030D-6E8A-4147-A177-3AD203B41FA5}">
                      <a16:colId xmlns:a16="http://schemas.microsoft.com/office/drawing/2014/main" val="3126786975"/>
                    </a:ext>
                  </a:extLst>
                </a:gridCol>
                <a:gridCol w="1663367">
                  <a:extLst>
                    <a:ext uri="{9D8B030D-6E8A-4147-A177-3AD203B41FA5}">
                      <a16:colId xmlns:a16="http://schemas.microsoft.com/office/drawing/2014/main" val="4161414191"/>
                    </a:ext>
                  </a:extLst>
                </a:gridCol>
                <a:gridCol w="2096427">
                  <a:extLst>
                    <a:ext uri="{9D8B030D-6E8A-4147-A177-3AD203B41FA5}">
                      <a16:colId xmlns:a16="http://schemas.microsoft.com/office/drawing/2014/main" val="476230371"/>
                    </a:ext>
                  </a:extLst>
                </a:gridCol>
              </a:tblGrid>
              <a:tr h="761492">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 (X ∧ Y)</a:t>
                      </a:r>
                    </a:p>
                  </a:txBody>
                  <a:tcP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 (X ∨ Y)</a:t>
                      </a:r>
                    </a:p>
                  </a:txBody>
                  <a:tcPr>
                    <a:solidFill>
                      <a:schemeClr val="accent1">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 X</a:t>
                      </a:r>
                    </a:p>
                  </a:txBody>
                  <a:tcPr/>
                </a:tc>
                <a:tc>
                  <a:txBody>
                    <a:bodyPr/>
                    <a:lstStyle/>
                    <a:p>
                      <a:pPr algn="ctr"/>
                      <a:r>
                        <a:rPr lang="en-US" sz="2000" dirty="0"/>
                        <a:t>¬ Y</a:t>
                      </a:r>
                    </a:p>
                  </a:txBody>
                  <a:tcPr/>
                </a:tc>
                <a:tc>
                  <a:txBody>
                    <a:bodyPr/>
                    <a:lstStyle/>
                    <a:p>
                      <a:pPr algn="ctr"/>
                      <a:r>
                        <a:rPr lang="en-US" sz="2000" dirty="0">
                          <a:solidFill>
                            <a:schemeClr val="bg1"/>
                          </a:solidFill>
                        </a:rPr>
                        <a:t>¬ X ∧ ¬ Y</a:t>
                      </a:r>
                    </a:p>
                  </a:txBody>
                  <a:tcPr>
                    <a:solidFill>
                      <a:schemeClr val="accent1">
                        <a:lumMod val="60000"/>
                        <a:lumOff val="40000"/>
                      </a:schemeClr>
                    </a:solidFill>
                  </a:tcPr>
                </a:tc>
                <a:tc>
                  <a:txBody>
                    <a:bodyPr/>
                    <a:lstStyle/>
                    <a:p>
                      <a:pPr algn="ctr"/>
                      <a:r>
                        <a:rPr lang="en-US" sz="2000" dirty="0"/>
                        <a:t>¬ X ∨ ¬ Y</a:t>
                      </a:r>
                    </a:p>
                  </a:txBody>
                  <a:tcPr>
                    <a:solidFill>
                      <a:schemeClr val="accent6">
                        <a:lumMod val="60000"/>
                        <a:lumOff val="40000"/>
                      </a:schemeClr>
                    </a:solidFill>
                  </a:tcPr>
                </a:tc>
                <a:extLst>
                  <a:ext uri="{0D108BD9-81ED-4DB2-BD59-A6C34878D82A}">
                    <a16:rowId xmlns:a16="http://schemas.microsoft.com/office/drawing/2014/main" val="4058499360"/>
                  </a:ext>
                </a:extLst>
              </a:tr>
              <a:tr h="761492">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1</a:t>
                      </a:r>
                    </a:p>
                  </a:txBody>
                  <a:tcPr>
                    <a:solidFill>
                      <a:schemeClr val="accent6">
                        <a:lumMod val="60000"/>
                        <a:lumOff val="40000"/>
                      </a:schemeClr>
                    </a:solidFill>
                  </a:tcPr>
                </a:tc>
                <a:tc>
                  <a:txBody>
                    <a:bodyPr/>
                    <a:lstStyle/>
                    <a:p>
                      <a:pPr algn="ctr"/>
                      <a:r>
                        <a:rPr lang="en-US" sz="2000" dirty="0"/>
                        <a:t>0</a:t>
                      </a:r>
                    </a:p>
                  </a:txBody>
                  <a:tcPr/>
                </a:tc>
                <a:tc>
                  <a:txBody>
                    <a:bodyPr/>
                    <a:lstStyle/>
                    <a:p>
                      <a:pPr algn="ctr"/>
                      <a:r>
                        <a:rPr lang="en-US" sz="2000" dirty="0"/>
                        <a:t>1</a:t>
                      </a:r>
                    </a:p>
                  </a:txBody>
                  <a:tcPr>
                    <a:solidFill>
                      <a:schemeClr val="accent1">
                        <a:lumMod val="60000"/>
                        <a:lumOff val="40000"/>
                      </a:schemeClr>
                    </a:solidFill>
                  </a:tcPr>
                </a:tc>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solidFill>
                            <a:schemeClr val="bg1"/>
                          </a:solidFill>
                        </a:rPr>
                        <a:t>1</a:t>
                      </a:r>
                    </a:p>
                  </a:txBody>
                  <a:tcPr>
                    <a:solidFill>
                      <a:schemeClr val="accent1">
                        <a:lumMod val="60000"/>
                        <a:lumOff val="40000"/>
                      </a:schemeClr>
                    </a:solidFill>
                  </a:tcPr>
                </a:tc>
                <a:tc>
                  <a:txBody>
                    <a:bodyPr/>
                    <a:lstStyle/>
                    <a:p>
                      <a:pPr algn="ctr"/>
                      <a:r>
                        <a:rPr lang="en-US" sz="2000" dirty="0"/>
                        <a:t>1</a:t>
                      </a:r>
                    </a:p>
                  </a:txBody>
                  <a:tcPr>
                    <a:solidFill>
                      <a:schemeClr val="accent6">
                        <a:lumMod val="60000"/>
                        <a:lumOff val="40000"/>
                      </a:schemeClr>
                    </a:solidFill>
                  </a:tcPr>
                </a:tc>
                <a:extLst>
                  <a:ext uri="{0D108BD9-81ED-4DB2-BD59-A6C34878D82A}">
                    <a16:rowId xmlns:a16="http://schemas.microsoft.com/office/drawing/2014/main" val="68841992"/>
                  </a:ext>
                </a:extLst>
              </a:tr>
              <a:tr h="761492">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solidFill>
                      <a:schemeClr val="accent6">
                        <a:lumMod val="60000"/>
                        <a:lumOff val="40000"/>
                      </a:schemeClr>
                    </a:solidFill>
                  </a:tcPr>
                </a:tc>
                <a:tc>
                  <a:txBody>
                    <a:bodyPr/>
                    <a:lstStyle/>
                    <a:p>
                      <a:pPr algn="ctr"/>
                      <a:r>
                        <a:rPr lang="en-US" sz="2000" dirty="0"/>
                        <a:t>1</a:t>
                      </a:r>
                    </a:p>
                  </a:txBody>
                  <a:tcPr/>
                </a:tc>
                <a:tc>
                  <a:txBody>
                    <a:bodyPr/>
                    <a:lstStyle/>
                    <a:p>
                      <a:pPr algn="ctr"/>
                      <a:r>
                        <a:rPr lang="en-US" sz="2000" dirty="0"/>
                        <a:t>0</a:t>
                      </a:r>
                    </a:p>
                  </a:txBody>
                  <a:tcPr>
                    <a:solidFill>
                      <a:schemeClr val="accent1">
                        <a:lumMod val="60000"/>
                        <a:lumOff val="40000"/>
                      </a:schemeClr>
                    </a:solidFill>
                  </a:tcPr>
                </a:tc>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solidFill>
                            <a:schemeClr val="bg1"/>
                          </a:solidFill>
                        </a:rPr>
                        <a:t>0</a:t>
                      </a:r>
                    </a:p>
                  </a:txBody>
                  <a:tcPr>
                    <a:solidFill>
                      <a:schemeClr val="accent1">
                        <a:lumMod val="60000"/>
                        <a:lumOff val="40000"/>
                      </a:schemeClr>
                    </a:solidFill>
                  </a:tcPr>
                </a:tc>
                <a:tc>
                  <a:txBody>
                    <a:bodyPr/>
                    <a:lstStyle/>
                    <a:p>
                      <a:pPr algn="ctr"/>
                      <a:r>
                        <a:rPr lang="en-US" sz="2000" dirty="0"/>
                        <a:t>1</a:t>
                      </a:r>
                    </a:p>
                  </a:txBody>
                  <a:tcPr>
                    <a:solidFill>
                      <a:schemeClr val="accent6">
                        <a:lumMod val="60000"/>
                        <a:lumOff val="40000"/>
                      </a:schemeClr>
                    </a:solidFill>
                  </a:tcPr>
                </a:tc>
                <a:extLst>
                  <a:ext uri="{0D108BD9-81ED-4DB2-BD59-A6C34878D82A}">
                    <a16:rowId xmlns:a16="http://schemas.microsoft.com/office/drawing/2014/main" val="667803333"/>
                  </a:ext>
                </a:extLst>
              </a:tr>
              <a:tr h="761492">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1</a:t>
                      </a:r>
                    </a:p>
                  </a:txBody>
                  <a:tcPr>
                    <a:solidFill>
                      <a:schemeClr val="accent6">
                        <a:lumMod val="60000"/>
                        <a:lumOff val="40000"/>
                      </a:schemeClr>
                    </a:solidFill>
                  </a:tcPr>
                </a:tc>
                <a:tc>
                  <a:txBody>
                    <a:bodyPr/>
                    <a:lstStyle/>
                    <a:p>
                      <a:pPr algn="ctr"/>
                      <a:r>
                        <a:rPr lang="en-US" sz="2000" dirty="0"/>
                        <a:t>1</a:t>
                      </a:r>
                    </a:p>
                  </a:txBody>
                  <a:tcPr/>
                </a:tc>
                <a:tc>
                  <a:txBody>
                    <a:bodyPr/>
                    <a:lstStyle/>
                    <a:p>
                      <a:pPr algn="ctr"/>
                      <a:r>
                        <a:rPr lang="en-US" sz="2000" dirty="0"/>
                        <a:t>0</a:t>
                      </a:r>
                    </a:p>
                  </a:txBody>
                  <a:tcPr>
                    <a:solidFill>
                      <a:schemeClr val="accent1">
                        <a:lumMod val="60000"/>
                        <a:lumOff val="40000"/>
                      </a:schemeClr>
                    </a:solidFill>
                  </a:tcPr>
                </a:tc>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solidFill>
                            <a:schemeClr val="bg1"/>
                          </a:solidFill>
                        </a:rPr>
                        <a:t>0</a:t>
                      </a:r>
                    </a:p>
                  </a:txBody>
                  <a:tcPr>
                    <a:solidFill>
                      <a:schemeClr val="accent1">
                        <a:lumMod val="60000"/>
                        <a:lumOff val="40000"/>
                      </a:schemeClr>
                    </a:solidFill>
                  </a:tcPr>
                </a:tc>
                <a:tc>
                  <a:txBody>
                    <a:bodyPr/>
                    <a:lstStyle/>
                    <a:p>
                      <a:pPr algn="ctr"/>
                      <a:r>
                        <a:rPr lang="en-US" sz="2000" dirty="0"/>
                        <a:t>1</a:t>
                      </a:r>
                    </a:p>
                  </a:txBody>
                  <a:tcPr>
                    <a:solidFill>
                      <a:schemeClr val="accent6">
                        <a:lumMod val="60000"/>
                        <a:lumOff val="40000"/>
                      </a:schemeClr>
                    </a:solidFill>
                  </a:tcPr>
                </a:tc>
                <a:extLst>
                  <a:ext uri="{0D108BD9-81ED-4DB2-BD59-A6C34878D82A}">
                    <a16:rowId xmlns:a16="http://schemas.microsoft.com/office/drawing/2014/main" val="1284451998"/>
                  </a:ext>
                </a:extLst>
              </a:tr>
              <a:tr h="761492">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0</a:t>
                      </a:r>
                    </a:p>
                  </a:txBody>
                  <a:tcPr>
                    <a:solidFill>
                      <a:schemeClr val="accent6">
                        <a:lumMod val="60000"/>
                        <a:lumOff val="40000"/>
                      </a:schemeClr>
                    </a:solidFill>
                  </a:tcPr>
                </a:tc>
                <a:tc>
                  <a:txBody>
                    <a:bodyPr/>
                    <a:lstStyle/>
                    <a:p>
                      <a:pPr algn="ctr"/>
                      <a:r>
                        <a:rPr lang="en-US" sz="2000" dirty="0"/>
                        <a:t>1</a:t>
                      </a:r>
                    </a:p>
                  </a:txBody>
                  <a:tcPr/>
                </a:tc>
                <a:tc>
                  <a:txBody>
                    <a:bodyPr/>
                    <a:lstStyle/>
                    <a:p>
                      <a:pPr algn="ctr"/>
                      <a:r>
                        <a:rPr lang="en-US" sz="2000" dirty="0"/>
                        <a:t>0</a:t>
                      </a:r>
                    </a:p>
                  </a:txBody>
                  <a:tcPr>
                    <a:solidFill>
                      <a:schemeClr val="accent1">
                        <a:lumMod val="60000"/>
                        <a:lumOff val="40000"/>
                      </a:schemeClr>
                    </a:solidFill>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solidFill>
                            <a:schemeClr val="bg1"/>
                          </a:solidFill>
                        </a:rPr>
                        <a:t>0</a:t>
                      </a:r>
                    </a:p>
                  </a:txBody>
                  <a:tcPr>
                    <a:solidFill>
                      <a:schemeClr val="accent1">
                        <a:lumMod val="60000"/>
                        <a:lumOff val="40000"/>
                      </a:schemeClr>
                    </a:solidFill>
                  </a:tcPr>
                </a:tc>
                <a:tc>
                  <a:txBody>
                    <a:bodyPr/>
                    <a:lstStyle/>
                    <a:p>
                      <a:pPr algn="ctr"/>
                      <a:r>
                        <a:rPr lang="en-US" sz="2000" dirty="0"/>
                        <a:t>0</a:t>
                      </a:r>
                    </a:p>
                  </a:txBody>
                  <a:tcPr>
                    <a:solidFill>
                      <a:schemeClr val="accent6">
                        <a:lumMod val="60000"/>
                        <a:lumOff val="40000"/>
                      </a:schemeClr>
                    </a:solidFill>
                  </a:tcPr>
                </a:tc>
                <a:extLst>
                  <a:ext uri="{0D108BD9-81ED-4DB2-BD59-A6C34878D82A}">
                    <a16:rowId xmlns:a16="http://schemas.microsoft.com/office/drawing/2014/main" val="2398767911"/>
                  </a:ext>
                </a:extLst>
              </a:tr>
            </a:tbl>
          </a:graphicData>
        </a:graphic>
      </p:graphicFrame>
    </p:spTree>
    <p:extLst>
      <p:ext uri="{BB962C8B-B14F-4D97-AF65-F5344CB8AC3E}">
        <p14:creationId xmlns:p14="http://schemas.microsoft.com/office/powerpoint/2010/main" val="18186004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BE72A-3420-8EBC-BCA4-E2E26B392B45}"/>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90AB1E0-1070-A740-B554-441A9F45C1B4}"/>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A </a:t>
            </a:r>
            <a:r>
              <a:rPr lang="en-US" dirty="0"/>
              <a:t>m</a:t>
            </a:r>
            <a:r>
              <a:rPr lang="en-US" b="1" kern="1200" dirty="0">
                <a:solidFill>
                  <a:schemeClr val="tx1"/>
                </a:solidFill>
                <a:latin typeface="+mj-lt"/>
                <a:ea typeface="+mj-ea"/>
                <a:cs typeface="+mj-cs"/>
              </a:rPr>
              <a:t>athematical lineage to the first computer</a:t>
            </a:r>
          </a:p>
        </p:txBody>
      </p:sp>
      <p:sp>
        <p:nvSpPr>
          <p:cNvPr id="11" name="Slide Number Placeholder 10">
            <a:extLst>
              <a:ext uri="{FF2B5EF4-FFF2-40B4-BE49-F238E27FC236}">
                <a16:creationId xmlns:a16="http://schemas.microsoft.com/office/drawing/2014/main" id="{77CDA7CE-E68B-BD9B-2403-7084CC7998C3}"/>
              </a:ext>
            </a:extLst>
          </p:cNvPr>
          <p:cNvSpPr>
            <a:spLocks noGrp="1"/>
          </p:cNvSpPr>
          <p:nvPr>
            <p:ph type="sldNum" sz="quarter" idx="12"/>
          </p:nvPr>
        </p:nvSpPr>
        <p:spPr/>
        <p:txBody>
          <a:bodyPr/>
          <a:lstStyle/>
          <a:p>
            <a:fld id="{CC057153-B650-4DEB-B370-79DDCFDCE934}" type="slidenum">
              <a:rPr lang="en-US" smtClean="0"/>
              <a:t>30</a:t>
            </a:fld>
            <a:endParaRPr lang="en-US"/>
          </a:p>
        </p:txBody>
      </p:sp>
      <p:pic>
        <p:nvPicPr>
          <p:cNvPr id="13" name="Content Placeholder 12" descr="A person wearing glasses and a suit&#10;&#10;AI-generated content may be incorrect.">
            <a:extLst>
              <a:ext uri="{FF2B5EF4-FFF2-40B4-BE49-F238E27FC236}">
                <a16:creationId xmlns:a16="http://schemas.microsoft.com/office/drawing/2014/main" id="{6FA86D1F-5B74-4EEF-0448-3767D3BA1B10}"/>
              </a:ext>
            </a:extLst>
          </p:cNvPr>
          <p:cNvPicPr>
            <a:picLocks noGrp="1" noChangeAspect="1"/>
          </p:cNvPicPr>
          <p:nvPr>
            <p:ph idx="1"/>
          </p:nvPr>
        </p:nvPicPr>
        <p:blipFill>
          <a:blip r:embed="rId3"/>
          <a:stretch>
            <a:fillRect/>
          </a:stretch>
        </p:blipFill>
        <p:spPr>
          <a:xfrm>
            <a:off x="1140846" y="1995827"/>
            <a:ext cx="2708868" cy="3340937"/>
          </a:xfrm>
        </p:spPr>
      </p:pic>
      <p:pic>
        <p:nvPicPr>
          <p:cNvPr id="15" name="Picture 14" descr="A person in a dress with a fan&#10;&#10;AI-generated content may be incorrect.">
            <a:extLst>
              <a:ext uri="{FF2B5EF4-FFF2-40B4-BE49-F238E27FC236}">
                <a16:creationId xmlns:a16="http://schemas.microsoft.com/office/drawing/2014/main" id="{785F6000-DD22-F872-CAFA-2EEA0DD19BB2}"/>
              </a:ext>
            </a:extLst>
          </p:cNvPr>
          <p:cNvPicPr>
            <a:picLocks noChangeAspect="1"/>
          </p:cNvPicPr>
          <p:nvPr/>
        </p:nvPicPr>
        <p:blipFill>
          <a:blip r:embed="rId4"/>
          <a:srcRect l="14981" t="10370" r="6759" b="23386"/>
          <a:stretch/>
        </p:blipFill>
        <p:spPr>
          <a:xfrm>
            <a:off x="4412344" y="1995828"/>
            <a:ext cx="2743199" cy="3340938"/>
          </a:xfrm>
          <a:prstGeom prst="rect">
            <a:avLst/>
          </a:prstGeom>
        </p:spPr>
      </p:pic>
      <p:pic>
        <p:nvPicPr>
          <p:cNvPr id="17" name="Picture 16" descr="A portrait of a person&#10;&#10;AI-generated content may be incorrect.">
            <a:extLst>
              <a:ext uri="{FF2B5EF4-FFF2-40B4-BE49-F238E27FC236}">
                <a16:creationId xmlns:a16="http://schemas.microsoft.com/office/drawing/2014/main" id="{CDF677CE-DE32-996D-6F70-9AD120FD303A}"/>
              </a:ext>
            </a:extLst>
          </p:cNvPr>
          <p:cNvPicPr>
            <a:picLocks noChangeAspect="1"/>
          </p:cNvPicPr>
          <p:nvPr/>
        </p:nvPicPr>
        <p:blipFill>
          <a:blip r:embed="rId5"/>
          <a:stretch>
            <a:fillRect/>
          </a:stretch>
        </p:blipFill>
        <p:spPr>
          <a:xfrm>
            <a:off x="8140187" y="1886934"/>
            <a:ext cx="3100041" cy="3558721"/>
          </a:xfrm>
          <a:prstGeom prst="rect">
            <a:avLst/>
          </a:prstGeom>
        </p:spPr>
      </p:pic>
      <p:sp>
        <p:nvSpPr>
          <p:cNvPr id="18" name="TextBox 17">
            <a:extLst>
              <a:ext uri="{FF2B5EF4-FFF2-40B4-BE49-F238E27FC236}">
                <a16:creationId xmlns:a16="http://schemas.microsoft.com/office/drawing/2014/main" id="{6E5DBBD3-8851-26BA-BB08-CC00DA639D02}"/>
              </a:ext>
            </a:extLst>
          </p:cNvPr>
          <p:cNvSpPr txBox="1"/>
          <p:nvPr/>
        </p:nvSpPr>
        <p:spPr>
          <a:xfrm>
            <a:off x="913992" y="5467027"/>
            <a:ext cx="3162575" cy="461665"/>
          </a:xfrm>
          <a:prstGeom prst="rect">
            <a:avLst/>
          </a:prstGeom>
          <a:noFill/>
        </p:spPr>
        <p:txBody>
          <a:bodyPr wrap="square" rtlCol="0">
            <a:spAutoFit/>
          </a:bodyPr>
          <a:lstStyle/>
          <a:p>
            <a:r>
              <a:rPr lang="en-US" sz="2400" dirty="0"/>
              <a:t>Augustus De Morgan</a:t>
            </a:r>
          </a:p>
        </p:txBody>
      </p:sp>
      <p:sp>
        <p:nvSpPr>
          <p:cNvPr id="19" name="TextBox 18">
            <a:extLst>
              <a:ext uri="{FF2B5EF4-FFF2-40B4-BE49-F238E27FC236}">
                <a16:creationId xmlns:a16="http://schemas.microsoft.com/office/drawing/2014/main" id="{9D7DFD65-F63F-1FDD-0B9F-3D190862E2BC}"/>
              </a:ext>
            </a:extLst>
          </p:cNvPr>
          <p:cNvSpPr txBox="1"/>
          <p:nvPr/>
        </p:nvSpPr>
        <p:spPr>
          <a:xfrm>
            <a:off x="4681520" y="5445655"/>
            <a:ext cx="2204846" cy="461665"/>
          </a:xfrm>
          <a:prstGeom prst="rect">
            <a:avLst/>
          </a:prstGeom>
          <a:noFill/>
        </p:spPr>
        <p:txBody>
          <a:bodyPr wrap="square" rtlCol="0">
            <a:spAutoFit/>
          </a:bodyPr>
          <a:lstStyle/>
          <a:p>
            <a:r>
              <a:rPr lang="en-US" sz="2400" dirty="0"/>
              <a:t>Ada Lovelace</a:t>
            </a:r>
          </a:p>
        </p:txBody>
      </p:sp>
      <p:sp>
        <p:nvSpPr>
          <p:cNvPr id="20" name="TextBox 19">
            <a:extLst>
              <a:ext uri="{FF2B5EF4-FFF2-40B4-BE49-F238E27FC236}">
                <a16:creationId xmlns:a16="http://schemas.microsoft.com/office/drawing/2014/main" id="{7770587E-0087-0F8F-0588-07E23F631655}"/>
              </a:ext>
            </a:extLst>
          </p:cNvPr>
          <p:cNvSpPr txBox="1"/>
          <p:nvPr/>
        </p:nvSpPr>
        <p:spPr>
          <a:xfrm>
            <a:off x="8289303" y="5467027"/>
            <a:ext cx="2801808" cy="461665"/>
          </a:xfrm>
          <a:prstGeom prst="rect">
            <a:avLst/>
          </a:prstGeom>
          <a:noFill/>
        </p:spPr>
        <p:txBody>
          <a:bodyPr wrap="square" rtlCol="0">
            <a:spAutoFit/>
          </a:bodyPr>
          <a:lstStyle/>
          <a:p>
            <a:r>
              <a:rPr lang="en-US" sz="2400" dirty="0"/>
              <a:t>Charles Babbage</a:t>
            </a:r>
          </a:p>
        </p:txBody>
      </p:sp>
    </p:spTree>
    <p:extLst>
      <p:ext uri="{BB962C8B-B14F-4D97-AF65-F5344CB8AC3E}">
        <p14:creationId xmlns:p14="http://schemas.microsoft.com/office/powerpoint/2010/main" val="30682964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89E5"/>
        </a:solidFill>
        <a:effectLst/>
      </p:bgPr>
    </p:bg>
    <p:spTree>
      <p:nvGrpSpPr>
        <p:cNvPr id="1" name="">
          <a:extLst>
            <a:ext uri="{FF2B5EF4-FFF2-40B4-BE49-F238E27FC236}">
              <a16:creationId xmlns:a16="http://schemas.microsoft.com/office/drawing/2014/main" id="{26E56584-5F70-570D-F564-D9C09097927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9830D6-0916-FFC9-DB1C-C53936285D66}"/>
              </a:ext>
            </a:extLst>
          </p:cNvPr>
          <p:cNvSpPr>
            <a:spLocks noGrp="1"/>
          </p:cNvSpPr>
          <p:nvPr>
            <p:ph idx="1"/>
          </p:nvPr>
        </p:nvSpPr>
        <p:spPr>
          <a:xfrm>
            <a:off x="612647" y="479685"/>
            <a:ext cx="10917366" cy="5829675"/>
          </a:xfrm>
        </p:spPr>
        <p:txBody>
          <a:bodyPr anchor="ctr">
            <a:noAutofit/>
          </a:bodyPr>
          <a:lstStyle/>
          <a:p>
            <a:pPr marL="0" indent="0" algn="ctr">
              <a:buNone/>
            </a:pPr>
            <a:r>
              <a:rPr lang="en-US" sz="14400" dirty="0">
                <a:solidFill>
                  <a:schemeClr val="bg1"/>
                </a:solidFill>
              </a:rPr>
              <a:t>DNFs and CNFs</a:t>
            </a:r>
          </a:p>
        </p:txBody>
      </p:sp>
      <p:sp>
        <p:nvSpPr>
          <p:cNvPr id="30" name="Slide Number Placeholder 29">
            <a:extLst>
              <a:ext uri="{FF2B5EF4-FFF2-40B4-BE49-F238E27FC236}">
                <a16:creationId xmlns:a16="http://schemas.microsoft.com/office/drawing/2014/main" id="{A789D11C-149B-1D5F-910E-41733FF9460E}"/>
              </a:ext>
            </a:extLst>
          </p:cNvPr>
          <p:cNvSpPr>
            <a:spLocks noGrp="1"/>
          </p:cNvSpPr>
          <p:nvPr>
            <p:ph type="sldNum" sz="quarter" idx="12"/>
          </p:nvPr>
        </p:nvSpPr>
        <p:spPr/>
        <p:txBody>
          <a:bodyPr/>
          <a:lstStyle/>
          <a:p>
            <a:fld id="{CC057153-B650-4DEB-B370-79DDCFDCE934}" type="slidenum">
              <a:rPr lang="en-US" smtClean="0"/>
              <a:t>31</a:t>
            </a:fld>
            <a:endParaRPr lang="en-US"/>
          </a:p>
        </p:txBody>
      </p:sp>
      <p:sp>
        <p:nvSpPr>
          <p:cNvPr id="31" name="TextBox 30">
            <a:extLst>
              <a:ext uri="{FF2B5EF4-FFF2-40B4-BE49-F238E27FC236}">
                <a16:creationId xmlns:a16="http://schemas.microsoft.com/office/drawing/2014/main" id="{97D7213C-05DD-D4DB-6840-A8AC57C47E9C}"/>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1433328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9F4FB-1B98-B582-B4E3-F72FACF9D37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2BC1DF-A91D-8BD5-96A4-E1230FD1FA85}"/>
              </a:ext>
            </a:extLst>
          </p:cNvPr>
          <p:cNvSpPr>
            <a:spLocks noGrp="1"/>
          </p:cNvSpPr>
          <p:nvPr>
            <p:ph idx="1"/>
          </p:nvPr>
        </p:nvSpPr>
        <p:spPr>
          <a:xfrm>
            <a:off x="612648" y="1387170"/>
            <a:ext cx="10966704" cy="5019530"/>
          </a:xfrm>
        </p:spPr>
        <p:txBody>
          <a:bodyPr vert="horz" lIns="91440" tIns="45720" rIns="91440" bIns="45720" rtlCol="0">
            <a:noAutofit/>
          </a:bodyPr>
          <a:lstStyle/>
          <a:p>
            <a:pPr>
              <a:lnSpc>
                <a:spcPct val="110000"/>
              </a:lnSpc>
            </a:pPr>
            <a:r>
              <a:rPr lang="en-US" sz="2400" b="1" dirty="0"/>
              <a:t>Theorem (Boole, 1847): </a:t>
            </a:r>
            <a:r>
              <a:rPr lang="en-US" sz="2400" dirty="0"/>
              <a:t>Any Boolean function can be represented as a disjunction (ORs) of conjunctions (ANDs) of its arguments and their negation (NOT). This is also known as </a:t>
            </a:r>
            <a:r>
              <a:rPr lang="en-US" sz="2400" b="1" dirty="0"/>
              <a:t>disjunctive normal form </a:t>
            </a:r>
            <a:r>
              <a:rPr lang="en-US" sz="2400" dirty="0"/>
              <a:t>(DNF).</a:t>
            </a:r>
          </a:p>
          <a:p>
            <a:pPr>
              <a:lnSpc>
                <a:spcPct val="110000"/>
              </a:lnSpc>
            </a:pPr>
            <a:endParaRPr lang="en-US" sz="2400" dirty="0"/>
          </a:p>
        </p:txBody>
      </p:sp>
      <p:sp>
        <p:nvSpPr>
          <p:cNvPr id="10" name="Title 1">
            <a:extLst>
              <a:ext uri="{FF2B5EF4-FFF2-40B4-BE49-F238E27FC236}">
                <a16:creationId xmlns:a16="http://schemas.microsoft.com/office/drawing/2014/main" id="{D9C1A694-F7D4-ACCE-EF86-4657A4B9F2A8}"/>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Disjunctive normal form (DNF)</a:t>
            </a:r>
          </a:p>
        </p:txBody>
      </p:sp>
      <p:sp>
        <p:nvSpPr>
          <p:cNvPr id="11" name="Slide Number Placeholder 10">
            <a:extLst>
              <a:ext uri="{FF2B5EF4-FFF2-40B4-BE49-F238E27FC236}">
                <a16:creationId xmlns:a16="http://schemas.microsoft.com/office/drawing/2014/main" id="{984E9A61-8762-8543-DFBF-80808CE23671}"/>
              </a:ext>
            </a:extLst>
          </p:cNvPr>
          <p:cNvSpPr>
            <a:spLocks noGrp="1"/>
          </p:cNvSpPr>
          <p:nvPr>
            <p:ph type="sldNum" sz="quarter" idx="12"/>
          </p:nvPr>
        </p:nvSpPr>
        <p:spPr/>
        <p:txBody>
          <a:bodyPr/>
          <a:lstStyle/>
          <a:p>
            <a:fld id="{CC057153-B650-4DEB-B370-79DDCFDCE934}" type="slidenum">
              <a:rPr lang="en-US" smtClean="0"/>
              <a:t>32</a:t>
            </a:fld>
            <a:endParaRPr lang="en-US"/>
          </a:p>
        </p:txBody>
      </p:sp>
      <p:sp>
        <p:nvSpPr>
          <p:cNvPr id="2" name="TextBox 1">
            <a:extLst>
              <a:ext uri="{FF2B5EF4-FFF2-40B4-BE49-F238E27FC236}">
                <a16:creationId xmlns:a16="http://schemas.microsoft.com/office/drawing/2014/main" id="{125A2EAD-DD1C-B86E-3737-68AD06F46B81}"/>
              </a:ext>
            </a:extLst>
          </p:cNvPr>
          <p:cNvSpPr txBox="1"/>
          <p:nvPr/>
        </p:nvSpPr>
        <p:spPr>
          <a:xfrm>
            <a:off x="1434276" y="4449326"/>
            <a:ext cx="9123908" cy="584775"/>
          </a:xfrm>
          <a:prstGeom prst="rect">
            <a:avLst/>
          </a:prstGeom>
          <a:noFill/>
        </p:spPr>
        <p:txBody>
          <a:bodyPr wrap="none" rtlCol="0">
            <a:spAutoFit/>
          </a:bodyPr>
          <a:lstStyle/>
          <a:p>
            <a:r>
              <a:rPr lang="en-US" sz="3200" dirty="0"/>
              <a:t>(A ∧ ¬ B ∧ C) ∨ (¬ A ∧ ¬ B ∧ C) ∨ (A ∧ B ∧ C) ∨ …</a:t>
            </a:r>
          </a:p>
        </p:txBody>
      </p:sp>
      <p:sp>
        <p:nvSpPr>
          <p:cNvPr id="4" name="TextBox 3">
            <a:extLst>
              <a:ext uri="{FF2B5EF4-FFF2-40B4-BE49-F238E27FC236}">
                <a16:creationId xmlns:a16="http://schemas.microsoft.com/office/drawing/2014/main" id="{223A77E1-137C-A1E2-D658-D5ECD9E5D2F7}"/>
              </a:ext>
            </a:extLst>
          </p:cNvPr>
          <p:cNvSpPr txBox="1"/>
          <p:nvPr/>
        </p:nvSpPr>
        <p:spPr>
          <a:xfrm>
            <a:off x="3192737" y="2992271"/>
            <a:ext cx="4373505" cy="461665"/>
          </a:xfrm>
          <a:prstGeom prst="rect">
            <a:avLst/>
          </a:prstGeom>
          <a:noFill/>
        </p:spPr>
        <p:txBody>
          <a:bodyPr wrap="none" rtlCol="0">
            <a:spAutoFit/>
          </a:bodyPr>
          <a:lstStyle/>
          <a:p>
            <a:r>
              <a:rPr lang="en-US" sz="2400" dirty="0"/>
              <a:t>conjunction: ANDed variables</a:t>
            </a:r>
          </a:p>
        </p:txBody>
      </p:sp>
      <p:cxnSp>
        <p:nvCxnSpPr>
          <p:cNvPr id="5" name="Straight Arrow Connector 4">
            <a:extLst>
              <a:ext uri="{FF2B5EF4-FFF2-40B4-BE49-F238E27FC236}">
                <a16:creationId xmlns:a16="http://schemas.microsoft.com/office/drawing/2014/main" id="{66280372-D0AA-A663-B822-ECAD66C873B9}"/>
              </a:ext>
            </a:extLst>
          </p:cNvPr>
          <p:cNvCxnSpPr>
            <a:cxnSpLocks/>
          </p:cNvCxnSpPr>
          <p:nvPr/>
        </p:nvCxnSpPr>
        <p:spPr>
          <a:xfrm flipH="1">
            <a:off x="3192737" y="3465787"/>
            <a:ext cx="2412813" cy="114004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2D7EC1A-91EE-A011-CE04-B94374C255D3}"/>
              </a:ext>
            </a:extLst>
          </p:cNvPr>
          <p:cNvSpPr txBox="1"/>
          <p:nvPr/>
        </p:nvSpPr>
        <p:spPr>
          <a:xfrm>
            <a:off x="4008955" y="5737170"/>
            <a:ext cx="3974550" cy="461665"/>
          </a:xfrm>
          <a:prstGeom prst="rect">
            <a:avLst/>
          </a:prstGeom>
          <a:noFill/>
        </p:spPr>
        <p:txBody>
          <a:bodyPr wrap="none" rtlCol="0">
            <a:spAutoFit/>
          </a:bodyPr>
          <a:lstStyle/>
          <a:p>
            <a:r>
              <a:rPr lang="en-US" sz="2400" dirty="0"/>
              <a:t>disjunctive: ORed together</a:t>
            </a:r>
          </a:p>
        </p:txBody>
      </p:sp>
      <p:cxnSp>
        <p:nvCxnSpPr>
          <p:cNvPr id="7" name="Straight Arrow Connector 6">
            <a:extLst>
              <a:ext uri="{FF2B5EF4-FFF2-40B4-BE49-F238E27FC236}">
                <a16:creationId xmlns:a16="http://schemas.microsoft.com/office/drawing/2014/main" id="{6C7A964C-FE66-8DD2-7673-F3473898C673}"/>
              </a:ext>
            </a:extLst>
          </p:cNvPr>
          <p:cNvCxnSpPr>
            <a:cxnSpLocks/>
          </p:cNvCxnSpPr>
          <p:nvPr/>
        </p:nvCxnSpPr>
        <p:spPr>
          <a:xfrm flipH="1">
            <a:off x="2197100" y="3503625"/>
            <a:ext cx="3408450" cy="104072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14DFDC02-E579-60B5-B8A4-4B6514C43D3F}"/>
              </a:ext>
            </a:extLst>
          </p:cNvPr>
          <p:cNvCxnSpPr>
            <a:cxnSpLocks/>
          </p:cNvCxnSpPr>
          <p:nvPr/>
        </p:nvCxnSpPr>
        <p:spPr>
          <a:xfrm flipV="1">
            <a:off x="5724921" y="4972624"/>
            <a:ext cx="1519311" cy="76454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6965711C-8883-8FFC-DCE0-E8CBE0AF4DCB}"/>
              </a:ext>
            </a:extLst>
          </p:cNvPr>
          <p:cNvCxnSpPr>
            <a:cxnSpLocks/>
          </p:cNvCxnSpPr>
          <p:nvPr/>
        </p:nvCxnSpPr>
        <p:spPr>
          <a:xfrm flipH="1" flipV="1">
            <a:off x="4136607" y="4972624"/>
            <a:ext cx="1405434" cy="76454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02FB364-6774-CE1F-2EDF-4A8E0973E7F8}"/>
              </a:ext>
            </a:extLst>
          </p:cNvPr>
          <p:cNvCxnSpPr>
            <a:cxnSpLocks/>
          </p:cNvCxnSpPr>
          <p:nvPr/>
        </p:nvCxnSpPr>
        <p:spPr>
          <a:xfrm flipH="1">
            <a:off x="5348063" y="3477282"/>
            <a:ext cx="257487" cy="115189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AE82F5C-5729-2DE5-DA94-39F35C6AEA61}"/>
              </a:ext>
            </a:extLst>
          </p:cNvPr>
          <p:cNvCxnSpPr>
            <a:cxnSpLocks/>
          </p:cNvCxnSpPr>
          <p:nvPr/>
        </p:nvCxnSpPr>
        <p:spPr>
          <a:xfrm>
            <a:off x="5605550" y="3490928"/>
            <a:ext cx="867689" cy="115361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3F18752F-F125-D5FC-DFA4-757F9AADE07E}"/>
              </a:ext>
            </a:extLst>
          </p:cNvPr>
          <p:cNvCxnSpPr>
            <a:cxnSpLocks/>
          </p:cNvCxnSpPr>
          <p:nvPr/>
        </p:nvCxnSpPr>
        <p:spPr>
          <a:xfrm flipV="1">
            <a:off x="5790855" y="4935632"/>
            <a:ext cx="4099114" cy="83227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C6028D6-404F-F294-1A12-095F5A777B47}"/>
              </a:ext>
            </a:extLst>
          </p:cNvPr>
          <p:cNvCxnSpPr>
            <a:cxnSpLocks/>
          </p:cNvCxnSpPr>
          <p:nvPr/>
        </p:nvCxnSpPr>
        <p:spPr>
          <a:xfrm>
            <a:off x="5605550" y="3453936"/>
            <a:ext cx="3272990" cy="116581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0441DE9A-EDEC-D9CF-2D64-4E24656A6566}"/>
              </a:ext>
            </a:extLst>
          </p:cNvPr>
          <p:cNvCxnSpPr>
            <a:cxnSpLocks/>
          </p:cNvCxnSpPr>
          <p:nvPr/>
        </p:nvCxnSpPr>
        <p:spPr>
          <a:xfrm>
            <a:off x="5654422" y="3477282"/>
            <a:ext cx="2531217" cy="11672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2905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FB482-B951-0640-82ED-21A6F8135C1E}"/>
              </a:ext>
            </a:extLst>
          </p:cNvPr>
          <p:cNvSpPr>
            <a:spLocks noGrp="1"/>
          </p:cNvSpPr>
          <p:nvPr>
            <p:ph type="title"/>
          </p:nvPr>
        </p:nvSpPr>
        <p:spPr/>
        <p:txBody>
          <a:bodyPr/>
          <a:lstStyle/>
          <a:p>
            <a:pPr>
              <a:spcAft>
                <a:spcPts val="600"/>
              </a:spcAft>
            </a:pPr>
            <a:r>
              <a:rPr lang="en-US" dirty="0"/>
              <a:t>Disjunctive normal form (DNF)</a:t>
            </a:r>
          </a:p>
        </p:txBody>
      </p:sp>
      <p:sp>
        <p:nvSpPr>
          <p:cNvPr id="3" name="Content Placeholder 2">
            <a:extLst>
              <a:ext uri="{FF2B5EF4-FFF2-40B4-BE49-F238E27FC236}">
                <a16:creationId xmlns:a16="http://schemas.microsoft.com/office/drawing/2014/main" id="{8481435C-513B-3008-3D39-AB001CA288B9}"/>
              </a:ext>
            </a:extLst>
          </p:cNvPr>
          <p:cNvSpPr>
            <a:spLocks noGrp="1"/>
          </p:cNvSpPr>
          <p:nvPr>
            <p:ph idx="1"/>
          </p:nvPr>
        </p:nvSpPr>
        <p:spPr>
          <a:xfrm>
            <a:off x="612647" y="1715532"/>
            <a:ext cx="10653578" cy="802585"/>
          </a:xfrm>
        </p:spPr>
        <p:txBody>
          <a:bodyPr>
            <a:normAutofit/>
          </a:bodyPr>
          <a:lstStyle/>
          <a:p>
            <a:pPr marL="0" indent="0">
              <a:buNone/>
            </a:pPr>
            <a:r>
              <a:rPr lang="en-US" sz="2800" dirty="0"/>
              <a:t>One way this can happen is by using “laws”, specifically:</a:t>
            </a:r>
          </a:p>
          <a:p>
            <a:pPr marL="0" indent="0">
              <a:buNone/>
            </a:pPr>
            <a:endParaRPr lang="en-US" sz="2800" dirty="0"/>
          </a:p>
        </p:txBody>
      </p:sp>
      <p:sp>
        <p:nvSpPr>
          <p:cNvPr id="4" name="Slide Number Placeholder 3">
            <a:extLst>
              <a:ext uri="{FF2B5EF4-FFF2-40B4-BE49-F238E27FC236}">
                <a16:creationId xmlns:a16="http://schemas.microsoft.com/office/drawing/2014/main" id="{5B1AAFD4-D68D-72A9-C25C-DA79E65C9B01}"/>
              </a:ext>
            </a:extLst>
          </p:cNvPr>
          <p:cNvSpPr>
            <a:spLocks noGrp="1"/>
          </p:cNvSpPr>
          <p:nvPr>
            <p:ph type="sldNum" sz="quarter" idx="12"/>
          </p:nvPr>
        </p:nvSpPr>
        <p:spPr/>
        <p:txBody>
          <a:bodyPr/>
          <a:lstStyle/>
          <a:p>
            <a:fld id="{CC057153-B650-4DEB-B370-79DDCFDCE934}" type="slidenum">
              <a:rPr lang="en-US" smtClean="0"/>
              <a:t>33</a:t>
            </a:fld>
            <a:endParaRPr lang="en-US"/>
          </a:p>
        </p:txBody>
      </p:sp>
      <p:pic>
        <p:nvPicPr>
          <p:cNvPr id="6" name="Picture 5">
            <a:extLst>
              <a:ext uri="{FF2B5EF4-FFF2-40B4-BE49-F238E27FC236}">
                <a16:creationId xmlns:a16="http://schemas.microsoft.com/office/drawing/2014/main" id="{A5EF8907-7AF9-5619-E26D-65E1D9E2EA0C}"/>
              </a:ext>
            </a:extLst>
          </p:cNvPr>
          <p:cNvPicPr>
            <a:picLocks noChangeAspect="1"/>
          </p:cNvPicPr>
          <p:nvPr/>
        </p:nvPicPr>
        <p:blipFill>
          <a:blip r:embed="rId3"/>
          <a:stretch>
            <a:fillRect/>
          </a:stretch>
        </p:blipFill>
        <p:spPr>
          <a:xfrm>
            <a:off x="612646" y="3013808"/>
            <a:ext cx="6560553" cy="2768014"/>
          </a:xfrm>
          <a:prstGeom prst="rect">
            <a:avLst/>
          </a:prstGeom>
        </p:spPr>
      </p:pic>
      <p:sp>
        <p:nvSpPr>
          <p:cNvPr id="7" name="TextBox 6">
            <a:extLst>
              <a:ext uri="{FF2B5EF4-FFF2-40B4-BE49-F238E27FC236}">
                <a16:creationId xmlns:a16="http://schemas.microsoft.com/office/drawing/2014/main" id="{AFA323E4-722A-FDC0-9536-A5511A48175B}"/>
              </a:ext>
            </a:extLst>
          </p:cNvPr>
          <p:cNvSpPr txBox="1"/>
          <p:nvPr/>
        </p:nvSpPr>
        <p:spPr>
          <a:xfrm>
            <a:off x="7343335" y="3155963"/>
            <a:ext cx="2477088" cy="461665"/>
          </a:xfrm>
          <a:prstGeom prst="rect">
            <a:avLst/>
          </a:prstGeom>
          <a:noFill/>
        </p:spPr>
        <p:txBody>
          <a:bodyPr wrap="none" rtlCol="0">
            <a:spAutoFit/>
          </a:bodyPr>
          <a:lstStyle/>
          <a:p>
            <a:r>
              <a:rPr lang="en-US" sz="2400" dirty="0"/>
              <a:t>double negation</a:t>
            </a:r>
          </a:p>
        </p:txBody>
      </p:sp>
      <p:sp>
        <p:nvSpPr>
          <p:cNvPr id="8" name="TextBox 7">
            <a:extLst>
              <a:ext uri="{FF2B5EF4-FFF2-40B4-BE49-F238E27FC236}">
                <a16:creationId xmlns:a16="http://schemas.microsoft.com/office/drawing/2014/main" id="{E6C7006B-8D63-0891-11B6-63C36E96BEAC}"/>
              </a:ext>
            </a:extLst>
          </p:cNvPr>
          <p:cNvSpPr txBox="1"/>
          <p:nvPr/>
        </p:nvSpPr>
        <p:spPr>
          <a:xfrm>
            <a:off x="7429159" y="4827674"/>
            <a:ext cx="2305439" cy="461665"/>
          </a:xfrm>
          <a:prstGeom prst="rect">
            <a:avLst/>
          </a:prstGeom>
          <a:noFill/>
        </p:spPr>
        <p:txBody>
          <a:bodyPr wrap="none" rtlCol="0">
            <a:spAutoFit/>
          </a:bodyPr>
          <a:lstStyle/>
          <a:p>
            <a:r>
              <a:rPr lang="en-US" sz="2400" dirty="0"/>
              <a:t>distributive law</a:t>
            </a:r>
          </a:p>
        </p:txBody>
      </p:sp>
      <p:sp>
        <p:nvSpPr>
          <p:cNvPr id="9" name="TextBox 8">
            <a:extLst>
              <a:ext uri="{FF2B5EF4-FFF2-40B4-BE49-F238E27FC236}">
                <a16:creationId xmlns:a16="http://schemas.microsoft.com/office/drawing/2014/main" id="{D43688C0-66BA-1818-7AB0-279ABA650316}"/>
              </a:ext>
            </a:extLst>
          </p:cNvPr>
          <p:cNvSpPr txBox="1"/>
          <p:nvPr/>
        </p:nvSpPr>
        <p:spPr>
          <a:xfrm>
            <a:off x="7343335" y="3858284"/>
            <a:ext cx="2705934" cy="461665"/>
          </a:xfrm>
          <a:prstGeom prst="rect">
            <a:avLst/>
          </a:prstGeom>
          <a:noFill/>
        </p:spPr>
        <p:txBody>
          <a:bodyPr wrap="none" rtlCol="0">
            <a:spAutoFit/>
          </a:bodyPr>
          <a:lstStyle/>
          <a:p>
            <a:r>
              <a:rPr lang="en-US" sz="2400" dirty="0"/>
              <a:t>De Morgan’s laws</a:t>
            </a:r>
          </a:p>
        </p:txBody>
      </p:sp>
    </p:spTree>
    <p:extLst>
      <p:ext uri="{BB962C8B-B14F-4D97-AF65-F5344CB8AC3E}">
        <p14:creationId xmlns:p14="http://schemas.microsoft.com/office/powerpoint/2010/main" val="26157716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1D528-D9AD-509A-8655-DD8E2702AD38}"/>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2" name="Content Placeholder 1">
                <a:extLst>
                  <a:ext uri="{FF2B5EF4-FFF2-40B4-BE49-F238E27FC236}">
                    <a16:creationId xmlns:a16="http://schemas.microsoft.com/office/drawing/2014/main" id="{B63916B5-B98D-C7FA-600C-2B61DB5EA3B4}"/>
                  </a:ext>
                </a:extLst>
              </p:cNvPr>
              <p:cNvGraphicFramePr>
                <a:graphicFrameLocks noGrp="1"/>
              </p:cNvGraphicFramePr>
              <p:nvPr>
                <p:ph idx="1"/>
                <p:extLst>
                  <p:ext uri="{D42A27DB-BD31-4B8C-83A1-F6EECF244321}">
                    <p14:modId xmlns:p14="http://schemas.microsoft.com/office/powerpoint/2010/main" val="913657654"/>
                  </p:ext>
                </p:extLst>
              </p:nvPr>
            </p:nvGraphicFramePr>
            <p:xfrm>
              <a:off x="2387154" y="2826596"/>
              <a:ext cx="7417691" cy="3870960"/>
            </p:xfrm>
            <a:graphic>
              <a:graphicData uri="http://schemas.openxmlformats.org/drawingml/2006/table">
                <a:tbl>
                  <a:tblPr firstRow="1" bandRow="1">
                    <a:tableStyleId>{00A15C55-8517-42AA-B614-E9B94910E393}</a:tableStyleId>
                  </a:tblPr>
                  <a:tblGrid>
                    <a:gridCol w="1314464">
                      <a:extLst>
                        <a:ext uri="{9D8B030D-6E8A-4147-A177-3AD203B41FA5}">
                          <a16:colId xmlns:a16="http://schemas.microsoft.com/office/drawing/2014/main" val="2214972085"/>
                        </a:ext>
                      </a:extLst>
                    </a:gridCol>
                    <a:gridCol w="932020">
                      <a:extLst>
                        <a:ext uri="{9D8B030D-6E8A-4147-A177-3AD203B41FA5}">
                          <a16:colId xmlns:a16="http://schemas.microsoft.com/office/drawing/2014/main" val="3665392540"/>
                        </a:ext>
                      </a:extLst>
                    </a:gridCol>
                    <a:gridCol w="977118">
                      <a:extLst>
                        <a:ext uri="{9D8B030D-6E8A-4147-A177-3AD203B41FA5}">
                          <a16:colId xmlns:a16="http://schemas.microsoft.com/office/drawing/2014/main" val="1930864628"/>
                        </a:ext>
                      </a:extLst>
                    </a:gridCol>
                    <a:gridCol w="992149">
                      <a:extLst>
                        <a:ext uri="{9D8B030D-6E8A-4147-A177-3AD203B41FA5}">
                          <a16:colId xmlns:a16="http://schemas.microsoft.com/office/drawing/2014/main" val="2516331521"/>
                        </a:ext>
                      </a:extLst>
                    </a:gridCol>
                    <a:gridCol w="3201940">
                      <a:extLst>
                        <a:ext uri="{9D8B030D-6E8A-4147-A177-3AD203B41FA5}">
                          <a16:colId xmlns:a16="http://schemas.microsoft.com/office/drawing/2014/main" val="3662875968"/>
                        </a:ext>
                      </a:extLst>
                    </a:gridCol>
                  </a:tblGrid>
                  <a:tr h="370840">
                    <a:tc>
                      <a:txBody>
                        <a:bodyPr/>
                        <a:lstStyle/>
                        <a:p>
                          <a:pPr algn="ctr"/>
                          <a:r>
                            <a:rPr lang="en-US" sz="2000" dirty="0"/>
                            <a:t>Row number</a:t>
                          </a:r>
                          <a:endParaRPr lang="en-US" sz="2000" dirty="0">
                            <a:latin typeface="Neue Haas Grotesk Text Pro" panose="020B0504020202020204" pitchFamily="34" charset="77"/>
                            <a:ea typeface="Cambria Math" panose="02040503050406030204" pitchFamily="18" charset="0"/>
                          </a:endParaRPr>
                        </a:p>
                      </a:txBody>
                      <a:tcPr/>
                    </a:tc>
                    <a:tc>
                      <a:txBody>
                        <a:bodyPr/>
                        <a:lstStyle/>
                        <a:p>
                          <a:pPr algn="ctr"/>
                          <a:r>
                            <a:rPr lang="en-US" sz="2000" dirty="0"/>
                            <a:t>X</a:t>
                          </a:r>
                          <a:endParaRPr lang="en-US" sz="2000" dirty="0">
                            <a:latin typeface="Neue Haas Grotesk Text Pro" panose="020B0504020202020204" pitchFamily="34" charset="77"/>
                            <a:ea typeface="Cambria Math" panose="02040503050406030204" pitchFamily="18" charset="0"/>
                          </a:endParaRPr>
                        </a:p>
                      </a:txBody>
                      <a:tcPr/>
                    </a:tc>
                    <a:tc>
                      <a:txBody>
                        <a:bodyPr/>
                        <a:lstStyle/>
                        <a:p>
                          <a:pPr algn="ctr"/>
                          <a:r>
                            <a:rPr lang="en-US" sz="2000" dirty="0"/>
                            <a:t>Y</a:t>
                          </a:r>
                          <a:endParaRPr lang="en-US" sz="2000" dirty="0">
                            <a:latin typeface="Neue Haas Grotesk Text Pro" panose="020B0504020202020204" pitchFamily="34" charset="77"/>
                            <a:ea typeface="Cambria Math" panose="02040503050406030204" pitchFamily="18" charset="0"/>
                          </a:endParaRPr>
                        </a:p>
                      </a:txBody>
                      <a:tcPr/>
                    </a:tc>
                    <a:tc>
                      <a:txBody>
                        <a:bodyPr/>
                        <a:lstStyle/>
                        <a:p>
                          <a:pPr algn="ctr"/>
                          <a:r>
                            <a:rPr lang="en-US" sz="2000" dirty="0"/>
                            <a:t>Z</a:t>
                          </a:r>
                          <a:endParaRPr lang="en-US" sz="2000" dirty="0">
                            <a:latin typeface="Neue Haas Grotesk Text Pro" panose="020B0504020202020204" pitchFamily="34" charset="77"/>
                            <a:ea typeface="Cambria Math" panose="02040503050406030204" pitchFamily="18" charset="0"/>
                          </a:endParaRPr>
                        </a:p>
                      </a:txBody>
                      <a:tcPr/>
                    </a:tc>
                    <a:tc>
                      <a:txBody>
                        <a:bodyPr/>
                        <a:lstStyle/>
                        <a:p>
                          <a:pPr algn="ctr"/>
                          <a:r>
                            <a:rPr lang="en-US" sz="2000" dirty="0" err="1"/>
                            <a:t>Minterm</a:t>
                          </a:r>
                          <a:endParaRPr lang="en-US" sz="2000" dirty="0">
                            <a:latin typeface="Neue Haas Grotesk Text Pro" panose="020B0504020202020204" pitchFamily="34" charset="77"/>
                            <a:ea typeface="Cambria Math" panose="02040503050406030204" pitchFamily="18" charset="0"/>
                          </a:endParaRPr>
                        </a:p>
                      </a:txBody>
                      <a:tcPr/>
                    </a:tc>
                    <a:extLst>
                      <a:ext uri="{0D108BD9-81ED-4DB2-BD59-A6C34878D82A}">
                        <a16:rowId xmlns:a16="http://schemas.microsoft.com/office/drawing/2014/main" val="1558015712"/>
                      </a:ext>
                    </a:extLst>
                  </a:tr>
                  <a:tr h="370840">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sSub>
                                  <m:sSubPr>
                                    <m:ctrlPr>
                                      <a:rPr lang="en-US" sz="2000" b="0" smtClean="0">
                                        <a:latin typeface="Cambria Math" panose="02040503050406030204" pitchFamily="18" charset="0"/>
                                      </a:rPr>
                                    </m:ctrlPr>
                                  </m:sSubPr>
                                  <m:e>
                                    <m:r>
                                      <a:rPr lang="en-US" sz="2000" b="0" smtClean="0">
                                        <a:latin typeface="Cambria Math" panose="02040503050406030204" pitchFamily="18" charset="0"/>
                                      </a:rPr>
                                      <m:t>𝑚</m:t>
                                    </m:r>
                                  </m:e>
                                  <m:sub>
                                    <m:r>
                                      <a:rPr lang="en-US" sz="2000" b="0" smtClean="0">
                                        <a:latin typeface="Cambria Math" panose="02040503050406030204" pitchFamily="18" charset="0"/>
                                      </a:rPr>
                                      <m:t>0</m:t>
                                    </m:r>
                                  </m:sub>
                                </m:sSub>
                                <m:r>
                                  <a:rPr lang="en-US" sz="2000" b="0" smtClean="0">
                                    <a:latin typeface="Cambria Math" panose="02040503050406030204" pitchFamily="18" charset="0"/>
                                  </a:rPr>
                                  <m:t>=¬</m:t>
                                </m:r>
                                <m:r>
                                  <a:rPr lang="en-US" sz="2000" b="0" smtClean="0">
                                    <a:latin typeface="Cambria Math" panose="02040503050406030204" pitchFamily="18" charset="0"/>
                                  </a:rPr>
                                  <m:t>𝑋</m:t>
                                </m:r>
                                <m:r>
                                  <a:rPr lang="en-US" sz="2000" b="0" smtClean="0">
                                    <a:latin typeface="Cambria Math" panose="02040503050406030204" pitchFamily="18" charset="0"/>
                                  </a:rPr>
                                  <m:t>∧¬</m:t>
                                </m:r>
                                <m:r>
                                  <a:rPr lang="en-US" sz="2000" b="0" smtClean="0">
                                    <a:latin typeface="Cambria Math" panose="02040503050406030204" pitchFamily="18" charset="0"/>
                                  </a:rPr>
                                  <m:t>𝑌</m:t>
                                </m:r>
                                <m:r>
                                  <a:rPr lang="en-US" sz="2000" b="0" smtClean="0">
                                    <a:latin typeface="Cambria Math" panose="02040503050406030204" pitchFamily="18" charset="0"/>
                                  </a:rPr>
                                  <m:t>∧¬</m:t>
                                </m:r>
                                <m:r>
                                  <a:rPr lang="en-US" sz="2000" b="0" smtClean="0">
                                    <a:latin typeface="Cambria Math" panose="02040503050406030204" pitchFamily="18" charset="0"/>
                                  </a:rPr>
                                  <m:t>𝑍</m:t>
                                </m:r>
                              </m:oMath>
                            </m:oMathPara>
                          </a14:m>
                          <a:endParaRPr lang="en-US" sz="20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816471689"/>
                      </a:ext>
                    </a:extLst>
                  </a:tr>
                  <a:tr h="370840">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sSub>
                                  <m:sSubPr>
                                    <m:ctrlPr>
                                      <a:rPr lang="en-US" sz="2000" b="0" smtClean="0">
                                        <a:latin typeface="Cambria Math" panose="02040503050406030204" pitchFamily="18" charset="0"/>
                                      </a:rPr>
                                    </m:ctrlPr>
                                  </m:sSubPr>
                                  <m:e>
                                    <m:r>
                                      <a:rPr lang="en-US" sz="2000" b="0" smtClean="0">
                                        <a:latin typeface="Cambria Math" panose="02040503050406030204" pitchFamily="18" charset="0"/>
                                      </a:rPr>
                                      <m:t>𝑚</m:t>
                                    </m:r>
                                  </m:e>
                                  <m:sub>
                                    <m:r>
                                      <a:rPr lang="en-US" sz="2000" b="0" smtClean="0">
                                        <a:latin typeface="Cambria Math" panose="02040503050406030204" pitchFamily="18" charset="0"/>
                                      </a:rPr>
                                      <m:t>1</m:t>
                                    </m:r>
                                  </m:sub>
                                </m:sSub>
                                <m:r>
                                  <a:rPr lang="en-US" sz="2000" b="0" smtClean="0">
                                    <a:latin typeface="Cambria Math" panose="02040503050406030204" pitchFamily="18" charset="0"/>
                                  </a:rPr>
                                  <m:t>=¬</m:t>
                                </m:r>
                                <m:r>
                                  <a:rPr lang="en-US" sz="2000" b="0" smtClean="0">
                                    <a:latin typeface="Cambria Math" panose="02040503050406030204" pitchFamily="18" charset="0"/>
                                  </a:rPr>
                                  <m:t>𝑋</m:t>
                                </m:r>
                                <m:r>
                                  <a:rPr lang="en-US" sz="2000" b="0" smtClean="0">
                                    <a:latin typeface="Cambria Math" panose="02040503050406030204" pitchFamily="18" charset="0"/>
                                  </a:rPr>
                                  <m:t>∧¬</m:t>
                                </m:r>
                                <m:r>
                                  <a:rPr lang="en-US" sz="2000" b="0" smtClean="0">
                                    <a:latin typeface="Cambria Math" panose="02040503050406030204" pitchFamily="18" charset="0"/>
                                  </a:rPr>
                                  <m:t>𝑌</m:t>
                                </m:r>
                                <m:r>
                                  <a:rPr lang="en-US" sz="2000" b="0" smtClean="0">
                                    <a:latin typeface="Cambria Math" panose="02040503050406030204" pitchFamily="18" charset="0"/>
                                  </a:rPr>
                                  <m:t>∧</m:t>
                                </m:r>
                                <m:r>
                                  <a:rPr lang="en-US" sz="2000" b="0" smtClean="0">
                                    <a:latin typeface="Cambria Math" panose="02040503050406030204" pitchFamily="18" charset="0"/>
                                  </a:rPr>
                                  <m:t>𝑍</m:t>
                                </m:r>
                              </m:oMath>
                            </m:oMathPara>
                          </a14:m>
                          <a:endParaRPr lang="en-US" sz="20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043848151"/>
                      </a:ext>
                    </a:extLst>
                  </a:tr>
                  <a:tr h="370840">
                    <a:tc>
                      <a:txBody>
                        <a:bodyPr/>
                        <a:lstStyle/>
                        <a:p>
                          <a:pPr algn="ctr"/>
                          <a:r>
                            <a:rPr lang="en-US" sz="2000" dirty="0"/>
                            <a:t>2</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sSub>
                                  <m:sSubPr>
                                    <m:ctrlPr>
                                      <a:rPr lang="en-US" sz="2000" b="0" smtClean="0">
                                        <a:latin typeface="Cambria Math" panose="02040503050406030204" pitchFamily="18" charset="0"/>
                                      </a:rPr>
                                    </m:ctrlPr>
                                  </m:sSubPr>
                                  <m:e>
                                    <m:r>
                                      <a:rPr lang="en-US" sz="2000" b="0" smtClean="0">
                                        <a:latin typeface="Cambria Math" panose="02040503050406030204" pitchFamily="18" charset="0"/>
                                      </a:rPr>
                                      <m:t>𝑚</m:t>
                                    </m:r>
                                  </m:e>
                                  <m:sub>
                                    <m:r>
                                      <a:rPr lang="en-US" sz="2000" b="0" smtClean="0">
                                        <a:latin typeface="Cambria Math" panose="02040503050406030204" pitchFamily="18" charset="0"/>
                                      </a:rPr>
                                      <m:t>2</m:t>
                                    </m:r>
                                  </m:sub>
                                </m:sSub>
                                <m:r>
                                  <a:rPr lang="en-US" sz="2000" b="0" smtClean="0">
                                    <a:latin typeface="Cambria Math" panose="02040503050406030204" pitchFamily="18" charset="0"/>
                                  </a:rPr>
                                  <m:t>=¬</m:t>
                                </m:r>
                                <m:r>
                                  <a:rPr lang="en-US" sz="2000" b="0" smtClean="0">
                                    <a:latin typeface="Cambria Math" panose="02040503050406030204" pitchFamily="18" charset="0"/>
                                  </a:rPr>
                                  <m:t>𝑋</m:t>
                                </m:r>
                                <m:r>
                                  <a:rPr lang="en-US" sz="2000" b="0" smtClean="0">
                                    <a:latin typeface="Cambria Math" panose="02040503050406030204" pitchFamily="18" charset="0"/>
                                  </a:rPr>
                                  <m:t>∧</m:t>
                                </m:r>
                                <m:r>
                                  <a:rPr lang="en-US" sz="2000" b="0" smtClean="0">
                                    <a:latin typeface="Cambria Math" panose="02040503050406030204" pitchFamily="18" charset="0"/>
                                  </a:rPr>
                                  <m:t>𝑌</m:t>
                                </m:r>
                                <m:r>
                                  <a:rPr lang="en-US" sz="2000" b="0" smtClean="0">
                                    <a:latin typeface="Cambria Math" panose="02040503050406030204" pitchFamily="18" charset="0"/>
                                  </a:rPr>
                                  <m:t>∧¬</m:t>
                                </m:r>
                                <m:r>
                                  <a:rPr lang="en-US" sz="2000" b="0" smtClean="0">
                                    <a:latin typeface="Cambria Math" panose="02040503050406030204" pitchFamily="18" charset="0"/>
                                  </a:rPr>
                                  <m:t>𝑍</m:t>
                                </m:r>
                              </m:oMath>
                            </m:oMathPara>
                          </a14:m>
                          <a:endParaRPr lang="en-US" sz="20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4146218680"/>
                      </a:ext>
                    </a:extLst>
                  </a:tr>
                  <a:tr h="370840">
                    <a:tc>
                      <a:txBody>
                        <a:bodyPr/>
                        <a:lstStyle/>
                        <a:p>
                          <a:pPr algn="ctr"/>
                          <a:r>
                            <a:rPr lang="en-US" sz="2000" dirty="0"/>
                            <a:t>3</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sSub>
                                  <m:sSubPr>
                                    <m:ctrlPr>
                                      <a:rPr lang="en-US" sz="2000" b="0" smtClean="0">
                                        <a:latin typeface="Cambria Math" panose="02040503050406030204" pitchFamily="18" charset="0"/>
                                      </a:rPr>
                                    </m:ctrlPr>
                                  </m:sSubPr>
                                  <m:e>
                                    <m:r>
                                      <a:rPr lang="en-US" sz="2000" b="0" smtClean="0">
                                        <a:latin typeface="Cambria Math" panose="02040503050406030204" pitchFamily="18" charset="0"/>
                                      </a:rPr>
                                      <m:t>𝑚</m:t>
                                    </m:r>
                                  </m:e>
                                  <m:sub>
                                    <m:r>
                                      <a:rPr lang="en-US" sz="2000" b="0" smtClean="0">
                                        <a:latin typeface="Cambria Math" panose="02040503050406030204" pitchFamily="18" charset="0"/>
                                      </a:rPr>
                                      <m:t>3</m:t>
                                    </m:r>
                                  </m:sub>
                                </m:sSub>
                                <m:r>
                                  <a:rPr lang="en-US" sz="2000" b="0" smtClean="0">
                                    <a:latin typeface="Cambria Math" panose="02040503050406030204" pitchFamily="18" charset="0"/>
                                  </a:rPr>
                                  <m:t>=¬</m:t>
                                </m:r>
                                <m:r>
                                  <a:rPr lang="en-US" sz="2000" b="0" smtClean="0">
                                    <a:latin typeface="Cambria Math" panose="02040503050406030204" pitchFamily="18" charset="0"/>
                                  </a:rPr>
                                  <m:t>𝑋</m:t>
                                </m:r>
                                <m:r>
                                  <a:rPr lang="en-US" sz="2000" b="0" smtClean="0">
                                    <a:latin typeface="Cambria Math" panose="02040503050406030204" pitchFamily="18" charset="0"/>
                                  </a:rPr>
                                  <m:t>∧</m:t>
                                </m:r>
                                <m:r>
                                  <a:rPr lang="en-US" sz="2000" b="0" smtClean="0">
                                    <a:latin typeface="Cambria Math" panose="02040503050406030204" pitchFamily="18" charset="0"/>
                                  </a:rPr>
                                  <m:t>𝑌</m:t>
                                </m:r>
                                <m:r>
                                  <a:rPr lang="en-US" sz="2000" b="0" smtClean="0">
                                    <a:latin typeface="Cambria Math" panose="02040503050406030204" pitchFamily="18" charset="0"/>
                                  </a:rPr>
                                  <m:t>∧</m:t>
                                </m:r>
                                <m:r>
                                  <a:rPr lang="en-US" sz="2000" b="0" smtClean="0">
                                    <a:latin typeface="Cambria Math" panose="02040503050406030204" pitchFamily="18" charset="0"/>
                                  </a:rPr>
                                  <m:t>𝑍</m:t>
                                </m:r>
                              </m:oMath>
                            </m:oMathPara>
                          </a14:m>
                          <a:endParaRPr lang="en-US" sz="20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104358933"/>
                      </a:ext>
                    </a:extLst>
                  </a:tr>
                  <a:tr h="370840">
                    <a:tc>
                      <a:txBody>
                        <a:bodyPr/>
                        <a:lstStyle/>
                        <a:p>
                          <a:pPr algn="ctr"/>
                          <a:r>
                            <a:rPr lang="en-US" sz="2000" dirty="0"/>
                            <a:t>4</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sSub>
                                  <m:sSubPr>
                                    <m:ctrlPr>
                                      <a:rPr lang="en-US" sz="2000" b="0" smtClean="0">
                                        <a:latin typeface="Cambria Math" panose="02040503050406030204" pitchFamily="18" charset="0"/>
                                      </a:rPr>
                                    </m:ctrlPr>
                                  </m:sSubPr>
                                  <m:e>
                                    <m:r>
                                      <a:rPr lang="en-US" sz="2000" b="0" smtClean="0">
                                        <a:latin typeface="Cambria Math" panose="02040503050406030204" pitchFamily="18" charset="0"/>
                                      </a:rPr>
                                      <m:t>𝑚</m:t>
                                    </m:r>
                                  </m:e>
                                  <m:sub>
                                    <m:r>
                                      <a:rPr lang="en-US" sz="2000" b="0" smtClean="0">
                                        <a:latin typeface="Cambria Math" panose="02040503050406030204" pitchFamily="18" charset="0"/>
                                      </a:rPr>
                                      <m:t>4</m:t>
                                    </m:r>
                                  </m:sub>
                                </m:sSub>
                                <m:r>
                                  <a:rPr lang="en-US" sz="2000" b="0" smtClean="0">
                                    <a:latin typeface="Cambria Math" panose="02040503050406030204" pitchFamily="18" charset="0"/>
                                  </a:rPr>
                                  <m:t>=</m:t>
                                </m:r>
                                <m:r>
                                  <a:rPr lang="en-US" sz="2000" b="0" smtClean="0">
                                    <a:latin typeface="Cambria Math" panose="02040503050406030204" pitchFamily="18" charset="0"/>
                                  </a:rPr>
                                  <m:t>𝑋</m:t>
                                </m:r>
                                <m:r>
                                  <a:rPr lang="en-US" sz="2000" b="0" smtClean="0">
                                    <a:latin typeface="Cambria Math" panose="02040503050406030204" pitchFamily="18" charset="0"/>
                                  </a:rPr>
                                  <m:t>∧¬</m:t>
                                </m:r>
                                <m:r>
                                  <a:rPr lang="en-US" sz="2000" b="0" smtClean="0">
                                    <a:latin typeface="Cambria Math" panose="02040503050406030204" pitchFamily="18" charset="0"/>
                                  </a:rPr>
                                  <m:t>𝑌</m:t>
                                </m:r>
                                <m:r>
                                  <a:rPr lang="en-US" sz="2000" b="0" smtClean="0">
                                    <a:latin typeface="Cambria Math" panose="02040503050406030204" pitchFamily="18" charset="0"/>
                                  </a:rPr>
                                  <m:t>∧¬</m:t>
                                </m:r>
                                <m:r>
                                  <a:rPr lang="en-US" sz="2000" b="0" smtClean="0">
                                    <a:latin typeface="Cambria Math" panose="02040503050406030204" pitchFamily="18" charset="0"/>
                                  </a:rPr>
                                  <m:t>𝑍</m:t>
                                </m:r>
                              </m:oMath>
                            </m:oMathPara>
                          </a14:m>
                          <a:endParaRPr lang="en-US" sz="20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332557209"/>
                      </a:ext>
                    </a:extLst>
                  </a:tr>
                  <a:tr h="370840">
                    <a:tc>
                      <a:txBody>
                        <a:bodyPr/>
                        <a:lstStyle/>
                        <a:p>
                          <a:pPr algn="ctr"/>
                          <a:r>
                            <a:rPr lang="en-US" sz="2000" dirty="0"/>
                            <a:t>5</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sSub>
                                  <m:sSubPr>
                                    <m:ctrlPr>
                                      <a:rPr lang="en-US" sz="2000" b="0" smtClean="0">
                                        <a:latin typeface="Cambria Math" panose="02040503050406030204" pitchFamily="18" charset="0"/>
                                      </a:rPr>
                                    </m:ctrlPr>
                                  </m:sSubPr>
                                  <m:e>
                                    <m:r>
                                      <a:rPr lang="en-US" sz="2000" b="0" smtClean="0">
                                        <a:latin typeface="Cambria Math" panose="02040503050406030204" pitchFamily="18" charset="0"/>
                                      </a:rPr>
                                      <m:t>𝑚</m:t>
                                    </m:r>
                                  </m:e>
                                  <m:sub>
                                    <m:r>
                                      <a:rPr lang="en-US" sz="2000" b="0" smtClean="0">
                                        <a:latin typeface="Cambria Math" panose="02040503050406030204" pitchFamily="18" charset="0"/>
                                      </a:rPr>
                                      <m:t>5</m:t>
                                    </m:r>
                                  </m:sub>
                                </m:sSub>
                                <m:r>
                                  <a:rPr lang="en-US" sz="2000" b="0" smtClean="0">
                                    <a:latin typeface="Cambria Math" panose="02040503050406030204" pitchFamily="18" charset="0"/>
                                  </a:rPr>
                                  <m:t>=</m:t>
                                </m:r>
                                <m:r>
                                  <a:rPr lang="en-US" sz="2000" b="0" smtClean="0">
                                    <a:latin typeface="Cambria Math" panose="02040503050406030204" pitchFamily="18" charset="0"/>
                                  </a:rPr>
                                  <m:t>𝑋</m:t>
                                </m:r>
                                <m:r>
                                  <a:rPr lang="en-US" sz="2000" b="0" smtClean="0">
                                    <a:latin typeface="Cambria Math" panose="02040503050406030204" pitchFamily="18" charset="0"/>
                                  </a:rPr>
                                  <m:t>∧¬</m:t>
                                </m:r>
                                <m:r>
                                  <a:rPr lang="en-US" sz="2000" b="0" smtClean="0">
                                    <a:latin typeface="Cambria Math" panose="02040503050406030204" pitchFamily="18" charset="0"/>
                                  </a:rPr>
                                  <m:t>𝑌</m:t>
                                </m:r>
                                <m:r>
                                  <a:rPr lang="en-US" sz="2000" b="0" smtClean="0">
                                    <a:latin typeface="Cambria Math" panose="02040503050406030204" pitchFamily="18" charset="0"/>
                                  </a:rPr>
                                  <m:t>∧</m:t>
                                </m:r>
                                <m:r>
                                  <a:rPr lang="en-US" sz="2000" b="0" smtClean="0">
                                    <a:latin typeface="Cambria Math" panose="02040503050406030204" pitchFamily="18" charset="0"/>
                                  </a:rPr>
                                  <m:t>𝑍</m:t>
                                </m:r>
                              </m:oMath>
                            </m:oMathPara>
                          </a14:m>
                          <a:endParaRPr lang="en-US" sz="20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859090982"/>
                      </a:ext>
                    </a:extLst>
                  </a:tr>
                  <a:tr h="370840">
                    <a:tc>
                      <a:txBody>
                        <a:bodyPr/>
                        <a:lstStyle/>
                        <a:p>
                          <a:pPr algn="ctr"/>
                          <a:r>
                            <a:rPr lang="en-US" sz="2000" dirty="0"/>
                            <a:t>6</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sSub>
                                  <m:sSubPr>
                                    <m:ctrlPr>
                                      <a:rPr lang="en-US" sz="2000" b="0" smtClean="0">
                                        <a:latin typeface="Cambria Math" panose="02040503050406030204" pitchFamily="18" charset="0"/>
                                      </a:rPr>
                                    </m:ctrlPr>
                                  </m:sSubPr>
                                  <m:e>
                                    <m:r>
                                      <a:rPr lang="en-US" sz="2000" b="0" smtClean="0">
                                        <a:latin typeface="Cambria Math" panose="02040503050406030204" pitchFamily="18" charset="0"/>
                                      </a:rPr>
                                      <m:t>𝑚</m:t>
                                    </m:r>
                                  </m:e>
                                  <m:sub>
                                    <m:r>
                                      <a:rPr lang="en-US" sz="2000" b="0" smtClean="0">
                                        <a:latin typeface="Cambria Math" panose="02040503050406030204" pitchFamily="18" charset="0"/>
                                      </a:rPr>
                                      <m:t>6</m:t>
                                    </m:r>
                                  </m:sub>
                                </m:sSub>
                                <m:r>
                                  <a:rPr lang="en-US" sz="2000" b="0" smtClean="0">
                                    <a:latin typeface="Cambria Math" panose="02040503050406030204" pitchFamily="18" charset="0"/>
                                  </a:rPr>
                                  <m:t>=</m:t>
                                </m:r>
                                <m:r>
                                  <a:rPr lang="en-US" sz="2000" b="0" smtClean="0">
                                    <a:latin typeface="Cambria Math" panose="02040503050406030204" pitchFamily="18" charset="0"/>
                                  </a:rPr>
                                  <m:t>𝑋</m:t>
                                </m:r>
                                <m:r>
                                  <a:rPr lang="en-US" sz="2000" b="0" smtClean="0">
                                    <a:latin typeface="Cambria Math" panose="02040503050406030204" pitchFamily="18" charset="0"/>
                                  </a:rPr>
                                  <m:t>∧</m:t>
                                </m:r>
                                <m:r>
                                  <a:rPr lang="en-US" sz="2000" b="0" smtClean="0">
                                    <a:latin typeface="Cambria Math" panose="02040503050406030204" pitchFamily="18" charset="0"/>
                                  </a:rPr>
                                  <m:t>𝑌</m:t>
                                </m:r>
                                <m:r>
                                  <a:rPr lang="en-US" sz="2000" b="0" smtClean="0">
                                    <a:latin typeface="Cambria Math" panose="02040503050406030204" pitchFamily="18" charset="0"/>
                                  </a:rPr>
                                  <m:t>∧¬</m:t>
                                </m:r>
                                <m:r>
                                  <a:rPr lang="en-US" sz="2000" b="0" smtClean="0">
                                    <a:latin typeface="Cambria Math" panose="02040503050406030204" pitchFamily="18" charset="0"/>
                                  </a:rPr>
                                  <m:t>𝑍</m:t>
                                </m:r>
                              </m:oMath>
                            </m:oMathPara>
                          </a14:m>
                          <a:endParaRPr lang="en-US" sz="20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696528942"/>
                      </a:ext>
                    </a:extLst>
                  </a:tr>
                  <a:tr h="370840">
                    <a:tc>
                      <a:txBody>
                        <a:bodyPr/>
                        <a:lstStyle/>
                        <a:p>
                          <a:pPr algn="ctr"/>
                          <a:r>
                            <a:rPr lang="en-US" sz="2000" dirty="0"/>
                            <a:t>7</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sSub>
                                  <m:sSubPr>
                                    <m:ctrlPr>
                                      <a:rPr lang="en-US" sz="2000" b="0" smtClean="0">
                                        <a:latin typeface="Cambria Math" panose="02040503050406030204" pitchFamily="18" charset="0"/>
                                      </a:rPr>
                                    </m:ctrlPr>
                                  </m:sSubPr>
                                  <m:e>
                                    <m:r>
                                      <a:rPr lang="en-US" sz="2000" b="0" smtClean="0">
                                        <a:latin typeface="Cambria Math" panose="02040503050406030204" pitchFamily="18" charset="0"/>
                                      </a:rPr>
                                      <m:t>𝑚</m:t>
                                    </m:r>
                                  </m:e>
                                  <m:sub>
                                    <m:r>
                                      <a:rPr lang="en-US" sz="2000" b="0" smtClean="0">
                                        <a:latin typeface="Cambria Math" panose="02040503050406030204" pitchFamily="18" charset="0"/>
                                      </a:rPr>
                                      <m:t>7</m:t>
                                    </m:r>
                                  </m:sub>
                                </m:sSub>
                                <m:r>
                                  <a:rPr lang="en-US" sz="2000" b="0" smtClean="0">
                                    <a:latin typeface="Cambria Math" panose="02040503050406030204" pitchFamily="18" charset="0"/>
                                  </a:rPr>
                                  <m:t>=</m:t>
                                </m:r>
                                <m:r>
                                  <a:rPr lang="en-US" sz="2000" b="0" smtClean="0">
                                    <a:latin typeface="Cambria Math" panose="02040503050406030204" pitchFamily="18" charset="0"/>
                                  </a:rPr>
                                  <m:t>𝑋</m:t>
                                </m:r>
                                <m:r>
                                  <a:rPr lang="en-US" sz="2000" b="0" smtClean="0">
                                    <a:latin typeface="Cambria Math" panose="02040503050406030204" pitchFamily="18" charset="0"/>
                                  </a:rPr>
                                  <m:t>∧</m:t>
                                </m:r>
                                <m:r>
                                  <a:rPr lang="en-US" sz="2000" b="0" smtClean="0">
                                    <a:latin typeface="Cambria Math" panose="02040503050406030204" pitchFamily="18" charset="0"/>
                                  </a:rPr>
                                  <m:t>𝑌</m:t>
                                </m:r>
                                <m:r>
                                  <a:rPr lang="en-US" sz="2000" b="0" smtClean="0">
                                    <a:latin typeface="Cambria Math" panose="02040503050406030204" pitchFamily="18" charset="0"/>
                                  </a:rPr>
                                  <m:t>∧</m:t>
                                </m:r>
                                <m:r>
                                  <a:rPr lang="en-US" sz="2000" b="0" smtClean="0">
                                    <a:latin typeface="Cambria Math" panose="02040503050406030204" pitchFamily="18" charset="0"/>
                                  </a:rPr>
                                  <m:t>𝑍</m:t>
                                </m:r>
                              </m:oMath>
                            </m:oMathPara>
                          </a14:m>
                          <a:endParaRPr lang="en-US" sz="20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2225481125"/>
                      </a:ext>
                    </a:extLst>
                  </a:tr>
                </a:tbl>
              </a:graphicData>
            </a:graphic>
          </p:graphicFrame>
        </mc:Choice>
        <mc:Fallback xmlns="">
          <p:graphicFrame>
            <p:nvGraphicFramePr>
              <p:cNvPr id="2" name="Content Placeholder 1">
                <a:extLst>
                  <a:ext uri="{FF2B5EF4-FFF2-40B4-BE49-F238E27FC236}">
                    <a16:creationId xmlns:a16="http://schemas.microsoft.com/office/drawing/2014/main" id="{B63916B5-B98D-C7FA-600C-2B61DB5EA3B4}"/>
                  </a:ext>
                </a:extLst>
              </p:cNvPr>
              <p:cNvGraphicFramePr>
                <a:graphicFrameLocks noGrp="1"/>
              </p:cNvGraphicFramePr>
              <p:nvPr>
                <p:ph idx="1"/>
                <p:extLst>
                  <p:ext uri="{D42A27DB-BD31-4B8C-83A1-F6EECF244321}">
                    <p14:modId xmlns:p14="http://schemas.microsoft.com/office/powerpoint/2010/main" val="913657654"/>
                  </p:ext>
                </p:extLst>
              </p:nvPr>
            </p:nvGraphicFramePr>
            <p:xfrm>
              <a:off x="2387154" y="2826596"/>
              <a:ext cx="7417691" cy="3870960"/>
            </p:xfrm>
            <a:graphic>
              <a:graphicData uri="http://schemas.openxmlformats.org/drawingml/2006/table">
                <a:tbl>
                  <a:tblPr firstRow="1" bandRow="1">
                    <a:tableStyleId>{00A15C55-8517-42AA-B614-E9B94910E393}</a:tableStyleId>
                  </a:tblPr>
                  <a:tblGrid>
                    <a:gridCol w="1314464">
                      <a:extLst>
                        <a:ext uri="{9D8B030D-6E8A-4147-A177-3AD203B41FA5}">
                          <a16:colId xmlns:a16="http://schemas.microsoft.com/office/drawing/2014/main" val="2214972085"/>
                        </a:ext>
                      </a:extLst>
                    </a:gridCol>
                    <a:gridCol w="932020">
                      <a:extLst>
                        <a:ext uri="{9D8B030D-6E8A-4147-A177-3AD203B41FA5}">
                          <a16:colId xmlns:a16="http://schemas.microsoft.com/office/drawing/2014/main" val="3665392540"/>
                        </a:ext>
                      </a:extLst>
                    </a:gridCol>
                    <a:gridCol w="977118">
                      <a:extLst>
                        <a:ext uri="{9D8B030D-6E8A-4147-A177-3AD203B41FA5}">
                          <a16:colId xmlns:a16="http://schemas.microsoft.com/office/drawing/2014/main" val="1930864628"/>
                        </a:ext>
                      </a:extLst>
                    </a:gridCol>
                    <a:gridCol w="992149">
                      <a:extLst>
                        <a:ext uri="{9D8B030D-6E8A-4147-A177-3AD203B41FA5}">
                          <a16:colId xmlns:a16="http://schemas.microsoft.com/office/drawing/2014/main" val="2516331521"/>
                        </a:ext>
                      </a:extLst>
                    </a:gridCol>
                    <a:gridCol w="3201940">
                      <a:extLst>
                        <a:ext uri="{9D8B030D-6E8A-4147-A177-3AD203B41FA5}">
                          <a16:colId xmlns:a16="http://schemas.microsoft.com/office/drawing/2014/main" val="3662875968"/>
                        </a:ext>
                      </a:extLst>
                    </a:gridCol>
                  </a:tblGrid>
                  <a:tr h="701040">
                    <a:tc>
                      <a:txBody>
                        <a:bodyPr/>
                        <a:lstStyle/>
                        <a:p>
                          <a:pPr algn="ctr"/>
                          <a:r>
                            <a:rPr lang="en-US" sz="2000" dirty="0"/>
                            <a:t>Row number</a:t>
                          </a:r>
                          <a:endParaRPr lang="en-US" sz="2000" dirty="0">
                            <a:latin typeface="Neue Haas Grotesk Text Pro" panose="020B0504020202020204" pitchFamily="34" charset="77"/>
                            <a:ea typeface="Cambria Math" panose="02040503050406030204" pitchFamily="18" charset="0"/>
                          </a:endParaRPr>
                        </a:p>
                      </a:txBody>
                      <a:tcPr/>
                    </a:tc>
                    <a:tc>
                      <a:txBody>
                        <a:bodyPr/>
                        <a:lstStyle/>
                        <a:p>
                          <a:pPr algn="ctr"/>
                          <a:r>
                            <a:rPr lang="en-US" sz="2000" dirty="0"/>
                            <a:t>X</a:t>
                          </a:r>
                          <a:endParaRPr lang="en-US" sz="2000" dirty="0">
                            <a:latin typeface="Neue Haas Grotesk Text Pro" panose="020B0504020202020204" pitchFamily="34" charset="77"/>
                            <a:ea typeface="Cambria Math" panose="02040503050406030204" pitchFamily="18" charset="0"/>
                          </a:endParaRPr>
                        </a:p>
                      </a:txBody>
                      <a:tcPr/>
                    </a:tc>
                    <a:tc>
                      <a:txBody>
                        <a:bodyPr/>
                        <a:lstStyle/>
                        <a:p>
                          <a:pPr algn="ctr"/>
                          <a:r>
                            <a:rPr lang="en-US" sz="2000" dirty="0"/>
                            <a:t>Y</a:t>
                          </a:r>
                          <a:endParaRPr lang="en-US" sz="2000" dirty="0">
                            <a:latin typeface="Neue Haas Grotesk Text Pro" panose="020B0504020202020204" pitchFamily="34" charset="77"/>
                            <a:ea typeface="Cambria Math" panose="02040503050406030204" pitchFamily="18" charset="0"/>
                          </a:endParaRPr>
                        </a:p>
                      </a:txBody>
                      <a:tcPr/>
                    </a:tc>
                    <a:tc>
                      <a:txBody>
                        <a:bodyPr/>
                        <a:lstStyle/>
                        <a:p>
                          <a:pPr algn="ctr"/>
                          <a:r>
                            <a:rPr lang="en-US" sz="2000" dirty="0"/>
                            <a:t>Z</a:t>
                          </a:r>
                          <a:endParaRPr lang="en-US" sz="2000" dirty="0">
                            <a:latin typeface="Neue Haas Grotesk Text Pro" panose="020B0504020202020204" pitchFamily="34" charset="77"/>
                            <a:ea typeface="Cambria Math" panose="02040503050406030204" pitchFamily="18" charset="0"/>
                          </a:endParaRPr>
                        </a:p>
                      </a:txBody>
                      <a:tcPr/>
                    </a:tc>
                    <a:tc>
                      <a:txBody>
                        <a:bodyPr/>
                        <a:lstStyle/>
                        <a:p>
                          <a:pPr algn="ctr"/>
                          <a:r>
                            <a:rPr lang="en-US" sz="2000" dirty="0" err="1"/>
                            <a:t>Minterm</a:t>
                          </a:r>
                          <a:endParaRPr lang="en-US" sz="2000" dirty="0">
                            <a:latin typeface="Neue Haas Grotesk Text Pro" panose="020B0504020202020204" pitchFamily="34" charset="77"/>
                            <a:ea typeface="Cambria Math" panose="02040503050406030204" pitchFamily="18" charset="0"/>
                          </a:endParaRPr>
                        </a:p>
                      </a:txBody>
                      <a:tcPr/>
                    </a:tc>
                    <a:extLst>
                      <a:ext uri="{0D108BD9-81ED-4DB2-BD59-A6C34878D82A}">
                        <a16:rowId xmlns:a16="http://schemas.microsoft.com/office/drawing/2014/main" val="1558015712"/>
                      </a:ext>
                    </a:extLst>
                  </a:tr>
                  <a:tr h="396240">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1621" t="-181250" r="-791" b="-712500"/>
                          </a:stretch>
                        </a:blipFill>
                      </a:tcPr>
                    </a:tc>
                    <a:extLst>
                      <a:ext uri="{0D108BD9-81ED-4DB2-BD59-A6C34878D82A}">
                        <a16:rowId xmlns:a16="http://schemas.microsoft.com/office/drawing/2014/main" val="816471689"/>
                      </a:ext>
                    </a:extLst>
                  </a:tr>
                  <a:tr h="396240">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1621" t="-290323" r="-791" b="-635484"/>
                          </a:stretch>
                        </a:blipFill>
                      </a:tcPr>
                    </a:tc>
                    <a:extLst>
                      <a:ext uri="{0D108BD9-81ED-4DB2-BD59-A6C34878D82A}">
                        <a16:rowId xmlns:a16="http://schemas.microsoft.com/office/drawing/2014/main" val="3043848151"/>
                      </a:ext>
                    </a:extLst>
                  </a:tr>
                  <a:tr h="396240">
                    <a:tc>
                      <a:txBody>
                        <a:bodyPr/>
                        <a:lstStyle/>
                        <a:p>
                          <a:pPr algn="ctr"/>
                          <a:r>
                            <a:rPr lang="en-US" sz="2000" dirty="0"/>
                            <a:t>2</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1621" t="-390323" r="-791" b="-535484"/>
                          </a:stretch>
                        </a:blipFill>
                      </a:tcPr>
                    </a:tc>
                    <a:extLst>
                      <a:ext uri="{0D108BD9-81ED-4DB2-BD59-A6C34878D82A}">
                        <a16:rowId xmlns:a16="http://schemas.microsoft.com/office/drawing/2014/main" val="4146218680"/>
                      </a:ext>
                    </a:extLst>
                  </a:tr>
                  <a:tr h="396240">
                    <a:tc>
                      <a:txBody>
                        <a:bodyPr/>
                        <a:lstStyle/>
                        <a:p>
                          <a:pPr algn="ctr"/>
                          <a:r>
                            <a:rPr lang="en-US" sz="2000" dirty="0"/>
                            <a:t>3</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1621" t="-475000" r="-791" b="-418750"/>
                          </a:stretch>
                        </a:blipFill>
                      </a:tcPr>
                    </a:tc>
                    <a:extLst>
                      <a:ext uri="{0D108BD9-81ED-4DB2-BD59-A6C34878D82A}">
                        <a16:rowId xmlns:a16="http://schemas.microsoft.com/office/drawing/2014/main" val="3104358933"/>
                      </a:ext>
                    </a:extLst>
                  </a:tr>
                  <a:tr h="396240">
                    <a:tc>
                      <a:txBody>
                        <a:bodyPr/>
                        <a:lstStyle/>
                        <a:p>
                          <a:pPr algn="ctr"/>
                          <a:r>
                            <a:rPr lang="en-US" sz="2000" dirty="0"/>
                            <a:t>4</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1621" t="-593548" r="-791" b="-332258"/>
                          </a:stretch>
                        </a:blipFill>
                      </a:tcPr>
                    </a:tc>
                    <a:extLst>
                      <a:ext uri="{0D108BD9-81ED-4DB2-BD59-A6C34878D82A}">
                        <a16:rowId xmlns:a16="http://schemas.microsoft.com/office/drawing/2014/main" val="1332557209"/>
                      </a:ext>
                    </a:extLst>
                  </a:tr>
                  <a:tr h="396240">
                    <a:tc>
                      <a:txBody>
                        <a:bodyPr/>
                        <a:lstStyle/>
                        <a:p>
                          <a:pPr algn="ctr"/>
                          <a:r>
                            <a:rPr lang="en-US" sz="2000" dirty="0"/>
                            <a:t>5</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1621" t="-693548" r="-791" b="-232258"/>
                          </a:stretch>
                        </a:blipFill>
                      </a:tcPr>
                    </a:tc>
                    <a:extLst>
                      <a:ext uri="{0D108BD9-81ED-4DB2-BD59-A6C34878D82A}">
                        <a16:rowId xmlns:a16="http://schemas.microsoft.com/office/drawing/2014/main" val="3859090982"/>
                      </a:ext>
                    </a:extLst>
                  </a:tr>
                  <a:tr h="396240">
                    <a:tc>
                      <a:txBody>
                        <a:bodyPr/>
                        <a:lstStyle/>
                        <a:p>
                          <a:pPr algn="ctr"/>
                          <a:r>
                            <a:rPr lang="en-US" sz="2000" dirty="0"/>
                            <a:t>6</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1621" t="-768750" r="-791" b="-125000"/>
                          </a:stretch>
                        </a:blipFill>
                      </a:tcPr>
                    </a:tc>
                    <a:extLst>
                      <a:ext uri="{0D108BD9-81ED-4DB2-BD59-A6C34878D82A}">
                        <a16:rowId xmlns:a16="http://schemas.microsoft.com/office/drawing/2014/main" val="3696528942"/>
                      </a:ext>
                    </a:extLst>
                  </a:tr>
                  <a:tr h="396240">
                    <a:tc>
                      <a:txBody>
                        <a:bodyPr/>
                        <a:lstStyle/>
                        <a:p>
                          <a:pPr algn="ctr"/>
                          <a:r>
                            <a:rPr lang="en-US" sz="2000" dirty="0"/>
                            <a:t>7</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1621" t="-896774" r="-791" b="-29032"/>
                          </a:stretch>
                        </a:blipFill>
                      </a:tcPr>
                    </a:tc>
                    <a:extLst>
                      <a:ext uri="{0D108BD9-81ED-4DB2-BD59-A6C34878D82A}">
                        <a16:rowId xmlns:a16="http://schemas.microsoft.com/office/drawing/2014/main" val="2225481125"/>
                      </a:ext>
                    </a:extLst>
                  </a:tr>
                </a:tbl>
              </a:graphicData>
            </a:graphic>
          </p:graphicFrame>
        </mc:Fallback>
      </mc:AlternateContent>
      <p:sp>
        <p:nvSpPr>
          <p:cNvPr id="10" name="Title 1">
            <a:extLst>
              <a:ext uri="{FF2B5EF4-FFF2-40B4-BE49-F238E27FC236}">
                <a16:creationId xmlns:a16="http://schemas.microsoft.com/office/drawing/2014/main" id="{39516F7C-9502-9D2A-A942-645095BD2041}"/>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err="1">
                <a:solidFill>
                  <a:schemeClr val="tx1"/>
                </a:solidFill>
                <a:latin typeface="+mj-lt"/>
                <a:ea typeface="+mj-ea"/>
                <a:cs typeface="+mj-cs"/>
              </a:rPr>
              <a:t>Minterms</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50E7ECF1-B8E4-A4B5-8F1B-F9F471168CF4}"/>
              </a:ext>
            </a:extLst>
          </p:cNvPr>
          <p:cNvSpPr>
            <a:spLocks noGrp="1"/>
          </p:cNvSpPr>
          <p:nvPr>
            <p:ph type="sldNum" sz="quarter" idx="12"/>
          </p:nvPr>
        </p:nvSpPr>
        <p:spPr/>
        <p:txBody>
          <a:bodyPr/>
          <a:lstStyle/>
          <a:p>
            <a:fld id="{CC057153-B650-4DEB-B370-79DDCFDCE934}" type="slidenum">
              <a:rPr lang="en-US" smtClean="0"/>
              <a:t>34</a:t>
            </a:fld>
            <a:endParaRPr lang="en-US"/>
          </a:p>
        </p:txBody>
      </p:sp>
      <p:sp>
        <p:nvSpPr>
          <p:cNvPr id="4" name="TextBox 3">
            <a:extLst>
              <a:ext uri="{FF2B5EF4-FFF2-40B4-BE49-F238E27FC236}">
                <a16:creationId xmlns:a16="http://schemas.microsoft.com/office/drawing/2014/main" id="{DE10A1A4-3AA6-E2FF-937B-908CF4B83902}"/>
              </a:ext>
            </a:extLst>
          </p:cNvPr>
          <p:cNvSpPr txBox="1"/>
          <p:nvPr/>
        </p:nvSpPr>
        <p:spPr>
          <a:xfrm>
            <a:off x="586243" y="1188006"/>
            <a:ext cx="11019514" cy="1556708"/>
          </a:xfrm>
          <a:prstGeom prst="rect">
            <a:avLst/>
          </a:prstGeom>
          <a:noFill/>
        </p:spPr>
        <p:txBody>
          <a:bodyPr wrap="square">
            <a:spAutoFit/>
          </a:bodyPr>
          <a:lstStyle/>
          <a:p>
            <a:pPr>
              <a:lnSpc>
                <a:spcPct val="110000"/>
              </a:lnSpc>
            </a:pPr>
            <a:r>
              <a:rPr lang="en-US" sz="2200" dirty="0"/>
              <a:t>Boolean expressions consisting of the conjunction (AND) of all variables of a Boolean function. Each variable will appear exactly once in either its true (if the variable was 1) or complemented form (if the variable was 0). The </a:t>
            </a:r>
            <a:r>
              <a:rPr lang="en-US" sz="2200" dirty="0" err="1"/>
              <a:t>minterm</a:t>
            </a:r>
            <a:r>
              <a:rPr lang="en-US" sz="2200" dirty="0"/>
              <a:t> is formed using the values of the variables which make the value of the </a:t>
            </a:r>
            <a:r>
              <a:rPr lang="en-US" sz="2200" dirty="0" err="1"/>
              <a:t>minterm</a:t>
            </a:r>
            <a:r>
              <a:rPr lang="en-US" sz="2200" dirty="0"/>
              <a:t> equal to 1. </a:t>
            </a:r>
          </a:p>
        </p:txBody>
      </p:sp>
    </p:spTree>
    <p:extLst>
      <p:ext uri="{BB962C8B-B14F-4D97-AF65-F5344CB8AC3E}">
        <p14:creationId xmlns:p14="http://schemas.microsoft.com/office/powerpoint/2010/main" val="4979660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CF186-CA3F-BC82-6152-50BAAB391ECE}"/>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2" name="Content Placeholder 1">
                <a:extLst>
                  <a:ext uri="{FF2B5EF4-FFF2-40B4-BE49-F238E27FC236}">
                    <a16:creationId xmlns:a16="http://schemas.microsoft.com/office/drawing/2014/main" id="{3EFC9987-30A8-CF17-0C82-47DA925938FE}"/>
                  </a:ext>
                </a:extLst>
              </p:cNvPr>
              <p:cNvGraphicFramePr>
                <a:graphicFrameLocks noGrp="1"/>
              </p:cNvGraphicFramePr>
              <p:nvPr>
                <p:ph idx="1"/>
                <p:extLst>
                  <p:ext uri="{D42A27DB-BD31-4B8C-83A1-F6EECF244321}">
                    <p14:modId xmlns:p14="http://schemas.microsoft.com/office/powerpoint/2010/main" val="821728130"/>
                  </p:ext>
                </p:extLst>
              </p:nvPr>
            </p:nvGraphicFramePr>
            <p:xfrm>
              <a:off x="2468649" y="2764604"/>
              <a:ext cx="6941576" cy="3870960"/>
            </p:xfrm>
            <a:graphic>
              <a:graphicData uri="http://schemas.openxmlformats.org/drawingml/2006/table">
                <a:tbl>
                  <a:tblPr firstRow="1" bandRow="1">
                    <a:tableStyleId>{00A15C55-8517-42AA-B614-E9B94910E393}</a:tableStyleId>
                  </a:tblPr>
                  <a:tblGrid>
                    <a:gridCol w="1230093">
                      <a:extLst>
                        <a:ext uri="{9D8B030D-6E8A-4147-A177-3AD203B41FA5}">
                          <a16:colId xmlns:a16="http://schemas.microsoft.com/office/drawing/2014/main" val="2214972085"/>
                        </a:ext>
                      </a:extLst>
                    </a:gridCol>
                    <a:gridCol w="872197">
                      <a:extLst>
                        <a:ext uri="{9D8B030D-6E8A-4147-A177-3AD203B41FA5}">
                          <a16:colId xmlns:a16="http://schemas.microsoft.com/office/drawing/2014/main" val="3665392540"/>
                        </a:ext>
                      </a:extLst>
                    </a:gridCol>
                    <a:gridCol w="914400">
                      <a:extLst>
                        <a:ext uri="{9D8B030D-6E8A-4147-A177-3AD203B41FA5}">
                          <a16:colId xmlns:a16="http://schemas.microsoft.com/office/drawing/2014/main" val="1930864628"/>
                        </a:ext>
                      </a:extLst>
                    </a:gridCol>
                    <a:gridCol w="928467">
                      <a:extLst>
                        <a:ext uri="{9D8B030D-6E8A-4147-A177-3AD203B41FA5}">
                          <a16:colId xmlns:a16="http://schemas.microsoft.com/office/drawing/2014/main" val="2516331521"/>
                        </a:ext>
                      </a:extLst>
                    </a:gridCol>
                    <a:gridCol w="2996419">
                      <a:extLst>
                        <a:ext uri="{9D8B030D-6E8A-4147-A177-3AD203B41FA5}">
                          <a16:colId xmlns:a16="http://schemas.microsoft.com/office/drawing/2014/main" val="3662875968"/>
                        </a:ext>
                      </a:extLst>
                    </a:gridCol>
                  </a:tblGrid>
                  <a:tr h="370840">
                    <a:tc>
                      <a:txBody>
                        <a:bodyPr/>
                        <a:lstStyle/>
                        <a:p>
                          <a:pPr algn="ctr"/>
                          <a:r>
                            <a:rPr lang="en-US" sz="2000" dirty="0"/>
                            <a:t>Row number</a:t>
                          </a:r>
                          <a:endParaRPr lang="en-US" sz="2000" dirty="0">
                            <a:latin typeface="Neue Haas Grotesk Text Pro" panose="020B0504020202020204" pitchFamily="34" charset="77"/>
                            <a:ea typeface="Cambria Math" panose="02040503050406030204" pitchFamily="18" charset="0"/>
                          </a:endParaRPr>
                        </a:p>
                      </a:txBody>
                      <a:tcPr/>
                    </a:tc>
                    <a:tc>
                      <a:txBody>
                        <a:bodyPr/>
                        <a:lstStyle/>
                        <a:p>
                          <a:pPr algn="ctr"/>
                          <a:r>
                            <a:rPr lang="en-US" sz="2000" dirty="0"/>
                            <a:t>X</a:t>
                          </a:r>
                          <a:endParaRPr lang="en-US" sz="2000" dirty="0">
                            <a:latin typeface="Neue Haas Grotesk Text Pro" panose="020B0504020202020204" pitchFamily="34" charset="77"/>
                            <a:ea typeface="Cambria Math" panose="02040503050406030204" pitchFamily="18" charset="0"/>
                          </a:endParaRPr>
                        </a:p>
                      </a:txBody>
                      <a:tcPr/>
                    </a:tc>
                    <a:tc>
                      <a:txBody>
                        <a:bodyPr/>
                        <a:lstStyle/>
                        <a:p>
                          <a:pPr algn="ctr"/>
                          <a:r>
                            <a:rPr lang="en-US" sz="2000" dirty="0"/>
                            <a:t>Y</a:t>
                          </a:r>
                          <a:endParaRPr lang="en-US" sz="2000" dirty="0">
                            <a:latin typeface="Neue Haas Grotesk Text Pro" panose="020B0504020202020204" pitchFamily="34" charset="77"/>
                            <a:ea typeface="Cambria Math" panose="02040503050406030204" pitchFamily="18" charset="0"/>
                          </a:endParaRPr>
                        </a:p>
                      </a:txBody>
                      <a:tcPr/>
                    </a:tc>
                    <a:tc>
                      <a:txBody>
                        <a:bodyPr/>
                        <a:lstStyle/>
                        <a:p>
                          <a:pPr algn="ctr"/>
                          <a:r>
                            <a:rPr lang="en-US" sz="2000" dirty="0"/>
                            <a:t>Z</a:t>
                          </a:r>
                          <a:endParaRPr lang="en-US" sz="2000" dirty="0">
                            <a:latin typeface="Neue Haas Grotesk Text Pro" panose="020B0504020202020204" pitchFamily="34" charset="77"/>
                            <a:ea typeface="Cambria Math" panose="02040503050406030204" pitchFamily="18" charset="0"/>
                          </a:endParaRPr>
                        </a:p>
                      </a:txBody>
                      <a:tcPr/>
                    </a:tc>
                    <a:tc>
                      <a:txBody>
                        <a:bodyPr/>
                        <a:lstStyle/>
                        <a:p>
                          <a:pPr algn="ctr"/>
                          <a14:m>
                            <m:oMathPara xmlns:m="http://schemas.openxmlformats.org/officeDocument/2006/math">
                              <m:oMath>
                                <m:sSub>
                                  <m:sSubPr>
                                    <m:ctrlPr>
                                      <a:rPr lang="en-US" sz="2000" b="0" smtClean="0">
                                        <a:latin typeface="Cambria Math" panose="02040503050406030204" pitchFamily="18" charset="0"/>
                                      </a:rPr>
                                    </m:ctrlPr>
                                  </m:sSubPr>
                                  <m:e>
                                    <m:r>
                                      <a:rPr lang="en-US" sz="2000" b="0" smtClean="0">
                                        <a:latin typeface="Cambria Math" panose="02040503050406030204" pitchFamily="18" charset="0"/>
                                      </a:rPr>
                                      <m:t>𝑚</m:t>
                                    </m:r>
                                  </m:e>
                                  <m:sub>
                                    <m:r>
                                      <a:rPr lang="en-US" sz="2000" b="0" smtClean="0">
                                        <a:latin typeface="Cambria Math" panose="02040503050406030204" pitchFamily="18" charset="0"/>
                                      </a:rPr>
                                      <m:t>3</m:t>
                                    </m:r>
                                  </m:sub>
                                </m:sSub>
                                <m:r>
                                  <a:rPr lang="en-US" sz="2000" b="0" smtClean="0">
                                    <a:latin typeface="Cambria Math" panose="02040503050406030204" pitchFamily="18" charset="0"/>
                                  </a:rPr>
                                  <m:t>=¬</m:t>
                                </m:r>
                                <m:r>
                                  <a:rPr lang="en-US" sz="2000" b="0" smtClean="0">
                                    <a:latin typeface="Cambria Math" panose="02040503050406030204" pitchFamily="18" charset="0"/>
                                  </a:rPr>
                                  <m:t>𝑋</m:t>
                                </m:r>
                                <m:r>
                                  <a:rPr lang="en-US" sz="2000" b="0" smtClean="0">
                                    <a:latin typeface="Cambria Math" panose="02040503050406030204" pitchFamily="18" charset="0"/>
                                  </a:rPr>
                                  <m:t>∧</m:t>
                                </m:r>
                                <m:r>
                                  <a:rPr lang="en-US" sz="2000" b="0" smtClean="0">
                                    <a:latin typeface="Cambria Math" panose="02040503050406030204" pitchFamily="18" charset="0"/>
                                  </a:rPr>
                                  <m:t>𝑌</m:t>
                                </m:r>
                                <m:r>
                                  <a:rPr lang="en-US" sz="2000" b="0" smtClean="0">
                                    <a:latin typeface="Cambria Math" panose="02040503050406030204" pitchFamily="18" charset="0"/>
                                  </a:rPr>
                                  <m:t>∧</m:t>
                                </m:r>
                                <m:r>
                                  <a:rPr lang="en-US" sz="2000" b="0" smtClean="0">
                                    <a:latin typeface="Cambria Math" panose="02040503050406030204" pitchFamily="18" charset="0"/>
                                  </a:rPr>
                                  <m:t>𝑍</m:t>
                                </m:r>
                              </m:oMath>
                            </m:oMathPara>
                          </a14:m>
                          <a:endParaRPr lang="en-US" sz="20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558015712"/>
                      </a:ext>
                    </a:extLst>
                  </a:tr>
                  <a:tr h="370840">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r>
                                  <a:rPr lang="en-US" sz="2000" b="0" i="1" smtClean="0">
                                    <a:latin typeface="Cambria Math" panose="02040503050406030204" pitchFamily="18" charset="0"/>
                                  </a:rPr>
                                  <m:t>0</m:t>
                                </m:r>
                              </m:oMath>
                            </m:oMathPara>
                          </a14:m>
                          <a:endParaRPr lang="en-US" sz="20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816471689"/>
                      </a:ext>
                    </a:extLst>
                  </a:tr>
                  <a:tr h="370840">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r>
                                  <a:rPr lang="en-US" sz="2000" b="0" i="1" smtClean="0">
                                    <a:latin typeface="Cambria Math" panose="02040503050406030204" pitchFamily="18" charset="0"/>
                                  </a:rPr>
                                  <m:t>0</m:t>
                                </m:r>
                              </m:oMath>
                            </m:oMathPara>
                          </a14:m>
                          <a:endParaRPr lang="en-US" sz="20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043848151"/>
                      </a:ext>
                    </a:extLst>
                  </a:tr>
                  <a:tr h="370840">
                    <a:tc>
                      <a:txBody>
                        <a:bodyPr/>
                        <a:lstStyle/>
                        <a:p>
                          <a:pPr algn="ctr"/>
                          <a:r>
                            <a:rPr lang="en-US" sz="2000" dirty="0"/>
                            <a:t>2</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r>
                                  <a:rPr lang="en-US" sz="2000" b="0" i="1" smtClean="0">
                                    <a:latin typeface="Cambria Math" panose="02040503050406030204" pitchFamily="18" charset="0"/>
                                  </a:rPr>
                                  <m:t>0</m:t>
                                </m:r>
                              </m:oMath>
                            </m:oMathPara>
                          </a14:m>
                          <a:endParaRPr lang="en-US" sz="20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4146218680"/>
                      </a:ext>
                    </a:extLst>
                  </a:tr>
                  <a:tr h="370840">
                    <a:tc>
                      <a:txBody>
                        <a:bodyPr/>
                        <a:lstStyle/>
                        <a:p>
                          <a:pPr algn="ctr"/>
                          <a:r>
                            <a:rPr lang="en-US" sz="2000" b="1" dirty="0"/>
                            <a:t>3</a:t>
                          </a:r>
                          <a:endParaRPr lang="en-US" sz="2000" b="1" dirty="0">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tc>
                      <a:txBody>
                        <a:bodyPr/>
                        <a:lstStyle/>
                        <a:p>
                          <a:pPr algn="ctr"/>
                          <a:r>
                            <a:rPr lang="en-US" sz="2000" b="1" dirty="0"/>
                            <a:t>0</a:t>
                          </a:r>
                          <a:endParaRPr lang="en-US" sz="2000" b="1" dirty="0">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tc>
                      <a:txBody>
                        <a:bodyPr/>
                        <a:lstStyle/>
                        <a:p>
                          <a:pPr algn="ctr"/>
                          <a:r>
                            <a:rPr lang="en-US" sz="2000" b="1" dirty="0"/>
                            <a:t>1</a:t>
                          </a:r>
                          <a:endParaRPr lang="en-US" sz="2000" b="1" dirty="0">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tc>
                      <a:txBody>
                        <a:bodyPr/>
                        <a:lstStyle/>
                        <a:p>
                          <a:pPr algn="ctr"/>
                          <a:r>
                            <a:rPr lang="en-US" sz="2000" b="1" dirty="0"/>
                            <a:t>1</a:t>
                          </a:r>
                          <a:endParaRPr lang="en-US" sz="2000" b="1" dirty="0">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tc>
                      <a:txBody>
                        <a:bodyPr/>
                        <a:lstStyle/>
                        <a:p>
                          <a:pPr algn="ctr"/>
                          <a14:m>
                            <m:oMathPara xmlns:m="http://schemas.openxmlformats.org/officeDocument/2006/math">
                              <m:oMath>
                                <m:r>
                                  <a:rPr lang="en-US" sz="2000" b="1" i="1" smtClean="0">
                                    <a:latin typeface="Cambria Math" panose="02040503050406030204" pitchFamily="18" charset="0"/>
                                  </a:rPr>
                                  <m:t>𝟏</m:t>
                                </m:r>
                              </m:oMath>
                            </m:oMathPara>
                          </a14:m>
                          <a:endParaRPr lang="en-US" sz="2000" b="1" dirty="0">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extLst>
                      <a:ext uri="{0D108BD9-81ED-4DB2-BD59-A6C34878D82A}">
                        <a16:rowId xmlns:a16="http://schemas.microsoft.com/office/drawing/2014/main" val="3104358933"/>
                      </a:ext>
                    </a:extLst>
                  </a:tr>
                  <a:tr h="370840">
                    <a:tc>
                      <a:txBody>
                        <a:bodyPr/>
                        <a:lstStyle/>
                        <a:p>
                          <a:pPr algn="ctr"/>
                          <a:r>
                            <a:rPr lang="en-US" sz="2000" dirty="0"/>
                            <a:t>4</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r>
                                  <a:rPr lang="en-US" sz="2000" b="0" i="1" smtClean="0">
                                    <a:latin typeface="Cambria Math" panose="02040503050406030204" pitchFamily="18" charset="0"/>
                                  </a:rPr>
                                  <m:t>0</m:t>
                                </m:r>
                              </m:oMath>
                            </m:oMathPara>
                          </a14:m>
                          <a:endParaRPr lang="en-US" sz="20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332557209"/>
                      </a:ext>
                    </a:extLst>
                  </a:tr>
                  <a:tr h="370840">
                    <a:tc>
                      <a:txBody>
                        <a:bodyPr/>
                        <a:lstStyle/>
                        <a:p>
                          <a:pPr algn="ctr"/>
                          <a:r>
                            <a:rPr lang="en-US" sz="2000" dirty="0"/>
                            <a:t>5</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r>
                                  <a:rPr lang="en-US" sz="2000" b="0" i="1" smtClean="0">
                                    <a:latin typeface="Cambria Math" panose="02040503050406030204" pitchFamily="18" charset="0"/>
                                  </a:rPr>
                                  <m:t>0</m:t>
                                </m:r>
                              </m:oMath>
                            </m:oMathPara>
                          </a14:m>
                          <a:endParaRPr lang="en-US" sz="20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859090982"/>
                      </a:ext>
                    </a:extLst>
                  </a:tr>
                  <a:tr h="370840">
                    <a:tc>
                      <a:txBody>
                        <a:bodyPr/>
                        <a:lstStyle/>
                        <a:p>
                          <a:pPr algn="ctr"/>
                          <a:r>
                            <a:rPr lang="en-US" sz="2000" dirty="0"/>
                            <a:t>6</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r>
                                  <a:rPr lang="en-US" sz="2000" b="0" i="1" smtClean="0">
                                    <a:latin typeface="Cambria Math" panose="02040503050406030204" pitchFamily="18" charset="0"/>
                                  </a:rPr>
                                  <m:t>0</m:t>
                                </m:r>
                              </m:oMath>
                            </m:oMathPara>
                          </a14:m>
                          <a:endParaRPr lang="en-US" sz="20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696528942"/>
                      </a:ext>
                    </a:extLst>
                  </a:tr>
                  <a:tr h="370840">
                    <a:tc>
                      <a:txBody>
                        <a:bodyPr/>
                        <a:lstStyle/>
                        <a:p>
                          <a:pPr algn="ctr"/>
                          <a:r>
                            <a:rPr lang="en-US" sz="2000" dirty="0"/>
                            <a:t>7</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r>
                                  <a:rPr lang="en-US" sz="2000" b="0" i="1" smtClean="0">
                                    <a:latin typeface="Cambria Math" panose="02040503050406030204" pitchFamily="18" charset="0"/>
                                  </a:rPr>
                                  <m:t>0</m:t>
                                </m:r>
                              </m:oMath>
                            </m:oMathPara>
                          </a14:m>
                          <a:endParaRPr lang="en-US" sz="20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2225481125"/>
                      </a:ext>
                    </a:extLst>
                  </a:tr>
                </a:tbl>
              </a:graphicData>
            </a:graphic>
          </p:graphicFrame>
        </mc:Choice>
        <mc:Fallback xmlns="">
          <p:graphicFrame>
            <p:nvGraphicFramePr>
              <p:cNvPr id="2" name="Content Placeholder 1">
                <a:extLst>
                  <a:ext uri="{FF2B5EF4-FFF2-40B4-BE49-F238E27FC236}">
                    <a16:creationId xmlns:a16="http://schemas.microsoft.com/office/drawing/2014/main" id="{3EFC9987-30A8-CF17-0C82-47DA925938FE}"/>
                  </a:ext>
                </a:extLst>
              </p:cNvPr>
              <p:cNvGraphicFramePr>
                <a:graphicFrameLocks noGrp="1"/>
              </p:cNvGraphicFramePr>
              <p:nvPr>
                <p:ph idx="1"/>
                <p:extLst>
                  <p:ext uri="{D42A27DB-BD31-4B8C-83A1-F6EECF244321}">
                    <p14:modId xmlns:p14="http://schemas.microsoft.com/office/powerpoint/2010/main" val="821728130"/>
                  </p:ext>
                </p:extLst>
              </p:nvPr>
            </p:nvGraphicFramePr>
            <p:xfrm>
              <a:off x="2468649" y="2764604"/>
              <a:ext cx="6941576" cy="3870960"/>
            </p:xfrm>
            <a:graphic>
              <a:graphicData uri="http://schemas.openxmlformats.org/drawingml/2006/table">
                <a:tbl>
                  <a:tblPr firstRow="1" bandRow="1">
                    <a:tableStyleId>{00A15C55-8517-42AA-B614-E9B94910E393}</a:tableStyleId>
                  </a:tblPr>
                  <a:tblGrid>
                    <a:gridCol w="1230093">
                      <a:extLst>
                        <a:ext uri="{9D8B030D-6E8A-4147-A177-3AD203B41FA5}">
                          <a16:colId xmlns:a16="http://schemas.microsoft.com/office/drawing/2014/main" val="2214972085"/>
                        </a:ext>
                      </a:extLst>
                    </a:gridCol>
                    <a:gridCol w="872197">
                      <a:extLst>
                        <a:ext uri="{9D8B030D-6E8A-4147-A177-3AD203B41FA5}">
                          <a16:colId xmlns:a16="http://schemas.microsoft.com/office/drawing/2014/main" val="3665392540"/>
                        </a:ext>
                      </a:extLst>
                    </a:gridCol>
                    <a:gridCol w="914400">
                      <a:extLst>
                        <a:ext uri="{9D8B030D-6E8A-4147-A177-3AD203B41FA5}">
                          <a16:colId xmlns:a16="http://schemas.microsoft.com/office/drawing/2014/main" val="1930864628"/>
                        </a:ext>
                      </a:extLst>
                    </a:gridCol>
                    <a:gridCol w="928467">
                      <a:extLst>
                        <a:ext uri="{9D8B030D-6E8A-4147-A177-3AD203B41FA5}">
                          <a16:colId xmlns:a16="http://schemas.microsoft.com/office/drawing/2014/main" val="2516331521"/>
                        </a:ext>
                      </a:extLst>
                    </a:gridCol>
                    <a:gridCol w="2996419">
                      <a:extLst>
                        <a:ext uri="{9D8B030D-6E8A-4147-A177-3AD203B41FA5}">
                          <a16:colId xmlns:a16="http://schemas.microsoft.com/office/drawing/2014/main" val="3662875968"/>
                        </a:ext>
                      </a:extLst>
                    </a:gridCol>
                  </a:tblGrid>
                  <a:tr h="701040">
                    <a:tc>
                      <a:txBody>
                        <a:bodyPr/>
                        <a:lstStyle/>
                        <a:p>
                          <a:pPr algn="ctr"/>
                          <a:r>
                            <a:rPr lang="en-US" sz="2000" dirty="0"/>
                            <a:t>Row number</a:t>
                          </a:r>
                          <a:endParaRPr lang="en-US" sz="2000" dirty="0">
                            <a:latin typeface="Neue Haas Grotesk Text Pro" panose="020B0504020202020204" pitchFamily="34" charset="77"/>
                            <a:ea typeface="Cambria Math" panose="02040503050406030204" pitchFamily="18" charset="0"/>
                          </a:endParaRPr>
                        </a:p>
                      </a:txBody>
                      <a:tcPr/>
                    </a:tc>
                    <a:tc>
                      <a:txBody>
                        <a:bodyPr/>
                        <a:lstStyle/>
                        <a:p>
                          <a:pPr algn="ctr"/>
                          <a:r>
                            <a:rPr lang="en-US" sz="2000" dirty="0"/>
                            <a:t>X</a:t>
                          </a:r>
                          <a:endParaRPr lang="en-US" sz="2000" dirty="0">
                            <a:latin typeface="Neue Haas Grotesk Text Pro" panose="020B0504020202020204" pitchFamily="34" charset="77"/>
                            <a:ea typeface="Cambria Math" panose="02040503050406030204" pitchFamily="18" charset="0"/>
                          </a:endParaRPr>
                        </a:p>
                      </a:txBody>
                      <a:tcPr/>
                    </a:tc>
                    <a:tc>
                      <a:txBody>
                        <a:bodyPr/>
                        <a:lstStyle/>
                        <a:p>
                          <a:pPr algn="ctr"/>
                          <a:r>
                            <a:rPr lang="en-US" sz="2000" dirty="0"/>
                            <a:t>Y</a:t>
                          </a:r>
                          <a:endParaRPr lang="en-US" sz="2000" dirty="0">
                            <a:latin typeface="Neue Haas Grotesk Text Pro" panose="020B0504020202020204" pitchFamily="34" charset="77"/>
                            <a:ea typeface="Cambria Math" panose="02040503050406030204" pitchFamily="18" charset="0"/>
                          </a:endParaRPr>
                        </a:p>
                      </a:txBody>
                      <a:tcPr/>
                    </a:tc>
                    <a:tc>
                      <a:txBody>
                        <a:bodyPr/>
                        <a:lstStyle/>
                        <a:p>
                          <a:pPr algn="ctr"/>
                          <a:r>
                            <a:rPr lang="en-US" sz="2000" dirty="0"/>
                            <a:t>Z</a:t>
                          </a:r>
                          <a:endParaRPr lang="en-US" sz="2000" dirty="0">
                            <a:latin typeface="Neue Haas Grotesk Text Pro" panose="020B0504020202020204" pitchFamily="34" charset="77"/>
                            <a:ea typeface="Cambria Math" panose="02040503050406030204" pitchFamily="18" charset="0"/>
                          </a:endParaRPr>
                        </a:p>
                      </a:txBody>
                      <a:tcPr/>
                    </a:tc>
                    <a:tc>
                      <a:txBody>
                        <a:bodyPr/>
                        <a:lstStyle/>
                        <a:p>
                          <a:endParaRPr lang="en-US"/>
                        </a:p>
                      </a:txBody>
                      <a:tcPr>
                        <a:blipFill>
                          <a:blip r:embed="rId3"/>
                          <a:stretch>
                            <a:fillRect l="-132203" t="-3636" r="-1271" b="-472727"/>
                          </a:stretch>
                        </a:blipFill>
                      </a:tcPr>
                    </a:tc>
                    <a:extLst>
                      <a:ext uri="{0D108BD9-81ED-4DB2-BD59-A6C34878D82A}">
                        <a16:rowId xmlns:a16="http://schemas.microsoft.com/office/drawing/2014/main" val="1558015712"/>
                      </a:ext>
                    </a:extLst>
                  </a:tr>
                  <a:tr h="396240">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178125" r="-1271" b="-712500"/>
                          </a:stretch>
                        </a:blipFill>
                      </a:tcPr>
                    </a:tc>
                    <a:extLst>
                      <a:ext uri="{0D108BD9-81ED-4DB2-BD59-A6C34878D82A}">
                        <a16:rowId xmlns:a16="http://schemas.microsoft.com/office/drawing/2014/main" val="816471689"/>
                      </a:ext>
                    </a:extLst>
                  </a:tr>
                  <a:tr h="396240">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287097" r="-1271" b="-635484"/>
                          </a:stretch>
                        </a:blipFill>
                      </a:tcPr>
                    </a:tc>
                    <a:extLst>
                      <a:ext uri="{0D108BD9-81ED-4DB2-BD59-A6C34878D82A}">
                        <a16:rowId xmlns:a16="http://schemas.microsoft.com/office/drawing/2014/main" val="3043848151"/>
                      </a:ext>
                    </a:extLst>
                  </a:tr>
                  <a:tr h="396240">
                    <a:tc>
                      <a:txBody>
                        <a:bodyPr/>
                        <a:lstStyle/>
                        <a:p>
                          <a:pPr algn="ctr"/>
                          <a:r>
                            <a:rPr lang="en-US" sz="2000" dirty="0"/>
                            <a:t>2</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387097" r="-1271" b="-535484"/>
                          </a:stretch>
                        </a:blipFill>
                      </a:tcPr>
                    </a:tc>
                    <a:extLst>
                      <a:ext uri="{0D108BD9-81ED-4DB2-BD59-A6C34878D82A}">
                        <a16:rowId xmlns:a16="http://schemas.microsoft.com/office/drawing/2014/main" val="4146218680"/>
                      </a:ext>
                    </a:extLst>
                  </a:tr>
                  <a:tr h="396240">
                    <a:tc>
                      <a:txBody>
                        <a:bodyPr/>
                        <a:lstStyle/>
                        <a:p>
                          <a:pPr algn="ctr"/>
                          <a:r>
                            <a:rPr lang="en-US" sz="2000" b="1" dirty="0"/>
                            <a:t>3</a:t>
                          </a:r>
                          <a:endParaRPr lang="en-US" sz="2000" b="1" dirty="0">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tc>
                      <a:txBody>
                        <a:bodyPr/>
                        <a:lstStyle/>
                        <a:p>
                          <a:pPr algn="ctr"/>
                          <a:r>
                            <a:rPr lang="en-US" sz="2000" b="1" dirty="0"/>
                            <a:t>0</a:t>
                          </a:r>
                          <a:endParaRPr lang="en-US" sz="2000" b="1" dirty="0">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tc>
                      <a:txBody>
                        <a:bodyPr/>
                        <a:lstStyle/>
                        <a:p>
                          <a:pPr algn="ctr"/>
                          <a:r>
                            <a:rPr lang="en-US" sz="2000" b="1" dirty="0"/>
                            <a:t>1</a:t>
                          </a:r>
                          <a:endParaRPr lang="en-US" sz="2000" b="1" dirty="0">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tc>
                      <a:txBody>
                        <a:bodyPr/>
                        <a:lstStyle/>
                        <a:p>
                          <a:pPr algn="ctr"/>
                          <a:r>
                            <a:rPr lang="en-US" sz="2000" b="1" dirty="0"/>
                            <a:t>1</a:t>
                          </a:r>
                          <a:endParaRPr lang="en-US" sz="2000" b="1" dirty="0">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tc>
                      <a:txBody>
                        <a:bodyPr/>
                        <a:lstStyle/>
                        <a:p>
                          <a:endParaRPr lang="en-US"/>
                        </a:p>
                      </a:txBody>
                      <a:tcPr>
                        <a:blipFill>
                          <a:blip r:embed="rId3"/>
                          <a:stretch>
                            <a:fillRect l="-132203" t="-471875" r="-1271" b="-418750"/>
                          </a:stretch>
                        </a:blipFill>
                      </a:tcPr>
                    </a:tc>
                    <a:extLst>
                      <a:ext uri="{0D108BD9-81ED-4DB2-BD59-A6C34878D82A}">
                        <a16:rowId xmlns:a16="http://schemas.microsoft.com/office/drawing/2014/main" val="3104358933"/>
                      </a:ext>
                    </a:extLst>
                  </a:tr>
                  <a:tr h="396240">
                    <a:tc>
                      <a:txBody>
                        <a:bodyPr/>
                        <a:lstStyle/>
                        <a:p>
                          <a:pPr algn="ctr"/>
                          <a:r>
                            <a:rPr lang="en-US" sz="2000" dirty="0"/>
                            <a:t>4</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590323" r="-1271" b="-332258"/>
                          </a:stretch>
                        </a:blipFill>
                      </a:tcPr>
                    </a:tc>
                    <a:extLst>
                      <a:ext uri="{0D108BD9-81ED-4DB2-BD59-A6C34878D82A}">
                        <a16:rowId xmlns:a16="http://schemas.microsoft.com/office/drawing/2014/main" val="1332557209"/>
                      </a:ext>
                    </a:extLst>
                  </a:tr>
                  <a:tr h="396240">
                    <a:tc>
                      <a:txBody>
                        <a:bodyPr/>
                        <a:lstStyle/>
                        <a:p>
                          <a:pPr algn="ctr"/>
                          <a:r>
                            <a:rPr lang="en-US" sz="2000" dirty="0"/>
                            <a:t>5</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690323" r="-1271" b="-232258"/>
                          </a:stretch>
                        </a:blipFill>
                      </a:tcPr>
                    </a:tc>
                    <a:extLst>
                      <a:ext uri="{0D108BD9-81ED-4DB2-BD59-A6C34878D82A}">
                        <a16:rowId xmlns:a16="http://schemas.microsoft.com/office/drawing/2014/main" val="3859090982"/>
                      </a:ext>
                    </a:extLst>
                  </a:tr>
                  <a:tr h="396240">
                    <a:tc>
                      <a:txBody>
                        <a:bodyPr/>
                        <a:lstStyle/>
                        <a:p>
                          <a:pPr algn="ctr"/>
                          <a:r>
                            <a:rPr lang="en-US" sz="2000" dirty="0"/>
                            <a:t>6</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0</a:t>
                          </a:r>
                          <a:endParaRPr lang="en-US" sz="2000"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765625" r="-1271" b="-125000"/>
                          </a:stretch>
                        </a:blipFill>
                      </a:tcPr>
                    </a:tc>
                    <a:extLst>
                      <a:ext uri="{0D108BD9-81ED-4DB2-BD59-A6C34878D82A}">
                        <a16:rowId xmlns:a16="http://schemas.microsoft.com/office/drawing/2014/main" val="3696528942"/>
                      </a:ext>
                    </a:extLst>
                  </a:tr>
                  <a:tr h="396240">
                    <a:tc>
                      <a:txBody>
                        <a:bodyPr/>
                        <a:lstStyle/>
                        <a:p>
                          <a:pPr algn="ctr"/>
                          <a:r>
                            <a:rPr lang="en-US" sz="2000" dirty="0"/>
                            <a:t>7</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pPr algn="ctr"/>
                          <a:r>
                            <a:rPr lang="en-US" sz="2000" dirty="0"/>
                            <a:t>1</a:t>
                          </a:r>
                          <a:endParaRPr lang="en-US" sz="2000"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893548" r="-1271" b="-29032"/>
                          </a:stretch>
                        </a:blipFill>
                      </a:tcPr>
                    </a:tc>
                    <a:extLst>
                      <a:ext uri="{0D108BD9-81ED-4DB2-BD59-A6C34878D82A}">
                        <a16:rowId xmlns:a16="http://schemas.microsoft.com/office/drawing/2014/main" val="2225481125"/>
                      </a:ext>
                    </a:extLst>
                  </a:tr>
                </a:tbl>
              </a:graphicData>
            </a:graphic>
          </p:graphicFrame>
        </mc:Fallback>
      </mc:AlternateContent>
      <p:sp>
        <p:nvSpPr>
          <p:cNvPr id="10" name="Title 1">
            <a:extLst>
              <a:ext uri="{FF2B5EF4-FFF2-40B4-BE49-F238E27FC236}">
                <a16:creationId xmlns:a16="http://schemas.microsoft.com/office/drawing/2014/main" id="{D65F8853-378C-9749-A0A4-79877AA1E1B1}"/>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err="1">
                <a:solidFill>
                  <a:schemeClr val="tx1"/>
                </a:solidFill>
                <a:latin typeface="+mj-lt"/>
                <a:ea typeface="+mj-ea"/>
                <a:cs typeface="+mj-cs"/>
              </a:rPr>
              <a:t>Minterms</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02F89636-BBFC-F1F4-CE03-2B1D4E165CEA}"/>
              </a:ext>
            </a:extLst>
          </p:cNvPr>
          <p:cNvSpPr>
            <a:spLocks noGrp="1"/>
          </p:cNvSpPr>
          <p:nvPr>
            <p:ph type="sldNum" sz="quarter" idx="12"/>
          </p:nvPr>
        </p:nvSpPr>
        <p:spPr/>
        <p:txBody>
          <a:bodyPr/>
          <a:lstStyle/>
          <a:p>
            <a:fld id="{CC057153-B650-4DEB-B370-79DDCFDCE934}" type="slidenum">
              <a:rPr lang="en-US" smtClean="0"/>
              <a:t>35</a:t>
            </a:fld>
            <a:endParaRPr lang="en-US"/>
          </a:p>
        </p:txBody>
      </p:sp>
      <p:sp>
        <p:nvSpPr>
          <p:cNvPr id="4" name="TextBox 3">
            <a:extLst>
              <a:ext uri="{FF2B5EF4-FFF2-40B4-BE49-F238E27FC236}">
                <a16:creationId xmlns:a16="http://schemas.microsoft.com/office/drawing/2014/main" id="{FC44870F-309A-E954-8469-08D4DC6DCD95}"/>
              </a:ext>
            </a:extLst>
          </p:cNvPr>
          <p:cNvSpPr txBox="1"/>
          <p:nvPr/>
        </p:nvSpPr>
        <p:spPr>
          <a:xfrm>
            <a:off x="586243" y="1188006"/>
            <a:ext cx="11019514" cy="1556708"/>
          </a:xfrm>
          <a:prstGeom prst="rect">
            <a:avLst/>
          </a:prstGeom>
          <a:noFill/>
        </p:spPr>
        <p:txBody>
          <a:bodyPr wrap="square">
            <a:spAutoFit/>
          </a:bodyPr>
          <a:lstStyle/>
          <a:p>
            <a:pPr>
              <a:lnSpc>
                <a:spcPct val="110000"/>
              </a:lnSpc>
            </a:pPr>
            <a:r>
              <a:rPr lang="en-US" sz="2200" dirty="0"/>
              <a:t>Boolean expressions consisting of the conjunction (AND) of all variables of a Boolean function. Each variable will appear exactly once in either its true (if the variable was 1) or complemented form (if the variable was 0). The </a:t>
            </a:r>
            <a:r>
              <a:rPr lang="en-US" sz="2200" dirty="0" err="1"/>
              <a:t>minterm</a:t>
            </a:r>
            <a:r>
              <a:rPr lang="en-US" sz="2200" dirty="0"/>
              <a:t> is formed using the values of the variables which make the value of the </a:t>
            </a:r>
            <a:r>
              <a:rPr lang="en-US" sz="2200" dirty="0" err="1"/>
              <a:t>minterm</a:t>
            </a:r>
            <a:r>
              <a:rPr lang="en-US" sz="2200" dirty="0"/>
              <a:t> equal to 1. </a:t>
            </a:r>
          </a:p>
        </p:txBody>
      </p:sp>
    </p:spTree>
    <p:extLst>
      <p:ext uri="{BB962C8B-B14F-4D97-AF65-F5344CB8AC3E}">
        <p14:creationId xmlns:p14="http://schemas.microsoft.com/office/powerpoint/2010/main" val="17301304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B4633-F2D3-B725-1D59-88B0CDC9975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BF01539-3B21-23C4-6193-D6BF26AE53E6}"/>
                  </a:ext>
                </a:extLst>
              </p:cNvPr>
              <p:cNvSpPr>
                <a:spLocks noGrp="1"/>
              </p:cNvSpPr>
              <p:nvPr>
                <p:ph idx="1"/>
              </p:nvPr>
            </p:nvSpPr>
            <p:spPr>
              <a:xfrm>
                <a:off x="253219" y="1719072"/>
                <a:ext cx="11808150" cy="5019530"/>
              </a:xfrm>
            </p:spPr>
            <p:txBody>
              <a:bodyPr vert="horz" lIns="91440" tIns="45720" rIns="91440" bIns="45720" rtlCol="0">
                <a:noAutofit/>
              </a:bodyPr>
              <a:lstStyle/>
              <a:p>
                <a:pPr>
                  <a:lnSpc>
                    <a:spcPct val="110000"/>
                  </a:lnSpc>
                </a:pPr>
                <a:r>
                  <a:rPr lang="en-US" sz="2400" dirty="0"/>
                  <a:t>MAJ(</a:t>
                </a:r>
                <a14:m>
                  <m:oMath xmlns:m="http://schemas.openxmlformats.org/officeDocument/2006/math">
                    <m:sSub>
                      <m:sSubPr>
                        <m:ctrlPr>
                          <a:rPr lang="en-US" sz="2400" i="1" dirty="0" smtClean="0">
                            <a:latin typeface="Cambria Math" panose="02040503050406030204" pitchFamily="18" charset="0"/>
                          </a:rPr>
                        </m:ctrlPr>
                      </m:sSubPr>
                      <m:e>
                        <m:r>
                          <a:rPr lang="en-US" sz="2400" i="1" dirty="0" smtClean="0">
                            <a:latin typeface="Cambria Math" panose="02040503050406030204" pitchFamily="18" charset="0"/>
                          </a:rPr>
                          <m:t>𝑋</m:t>
                        </m:r>
                      </m:e>
                      <m:sub>
                        <m:r>
                          <a:rPr lang="en-US" sz="2400" i="1" dirty="0" smtClean="0">
                            <a:latin typeface="Cambria Math" panose="02040503050406030204" pitchFamily="18" charset="0"/>
                          </a:rPr>
                          <m:t>1</m:t>
                        </m:r>
                      </m:sub>
                    </m:sSub>
                    <m:r>
                      <a:rPr lang="en-US" sz="2400" i="1" dirty="0" smtClean="0">
                        <a:latin typeface="Cambria Math" panose="02040503050406030204" pitchFamily="18" charset="0"/>
                      </a:rPr>
                      <m:t>, </m:t>
                    </m:r>
                    <m:sSub>
                      <m:sSubPr>
                        <m:ctrlPr>
                          <a:rPr lang="en-US" sz="2400" i="1" dirty="0" smtClean="0">
                            <a:latin typeface="Cambria Math" panose="02040503050406030204" pitchFamily="18" charset="0"/>
                          </a:rPr>
                        </m:ctrlPr>
                      </m:sSubPr>
                      <m:e>
                        <m:r>
                          <a:rPr lang="en-US" sz="2400" i="1" dirty="0" smtClean="0">
                            <a:latin typeface="Cambria Math" panose="02040503050406030204" pitchFamily="18" charset="0"/>
                          </a:rPr>
                          <m:t>𝑋</m:t>
                        </m:r>
                      </m:e>
                      <m:sub>
                        <m:r>
                          <a:rPr lang="en-US" sz="2400" i="1" dirty="0" smtClean="0">
                            <a:latin typeface="Cambria Math" panose="02040503050406030204" pitchFamily="18" charset="0"/>
                          </a:rPr>
                          <m:t>2</m:t>
                        </m:r>
                      </m:sub>
                    </m:sSub>
                    <m:r>
                      <a:rPr lang="en-US" sz="2400" i="1" dirty="0" smtClean="0">
                        <a:latin typeface="Cambria Math" panose="02040503050406030204" pitchFamily="18" charset="0"/>
                      </a:rPr>
                      <m:t>, …</m:t>
                    </m:r>
                    <m:r>
                      <a:rPr lang="en-US" sz="2400" i="1" dirty="0">
                        <a:latin typeface="Cambria Math" panose="02040503050406030204" pitchFamily="18" charset="0"/>
                      </a:rPr>
                      <m:t>,</m:t>
                    </m:r>
                    <m:sSub>
                      <m:sSubPr>
                        <m:ctrlPr>
                          <a:rPr lang="en-US" sz="2400" i="1" dirty="0" err="1" smtClean="0">
                            <a:latin typeface="Cambria Math" panose="02040503050406030204" pitchFamily="18" charset="0"/>
                          </a:rPr>
                        </m:ctrlPr>
                      </m:sSubPr>
                      <m:e>
                        <m:r>
                          <a:rPr lang="en-US" sz="2400" i="1" dirty="0" err="1" smtClean="0">
                            <a:latin typeface="Cambria Math" panose="02040503050406030204" pitchFamily="18" charset="0"/>
                          </a:rPr>
                          <m:t>𝑋</m:t>
                        </m:r>
                      </m:e>
                      <m:sub>
                        <m:r>
                          <a:rPr lang="en-US" sz="2400" i="1" dirty="0" err="1" smtClean="0">
                            <a:latin typeface="Cambria Math" panose="02040503050406030204" pitchFamily="18" charset="0"/>
                          </a:rPr>
                          <m:t>𝑛</m:t>
                        </m:r>
                      </m:sub>
                    </m:sSub>
                  </m:oMath>
                </a14:m>
                <a:r>
                  <a:rPr lang="en-US" sz="2400" dirty="0"/>
                  <a:t>) = 1 if (strictly) more arguments are 1 than 0, 0 otherwise.</a:t>
                </a:r>
              </a:p>
            </p:txBody>
          </p:sp>
        </mc:Choice>
        <mc:Fallback xmlns="">
          <p:sp>
            <p:nvSpPr>
              <p:cNvPr id="3" name="Content Placeholder 2">
                <a:extLst>
                  <a:ext uri="{FF2B5EF4-FFF2-40B4-BE49-F238E27FC236}">
                    <a16:creationId xmlns:a16="http://schemas.microsoft.com/office/drawing/2014/main" id="{9BF01539-3B21-23C4-6193-D6BF26AE53E6}"/>
                  </a:ext>
                </a:extLst>
              </p:cNvPr>
              <p:cNvSpPr>
                <a:spLocks noGrp="1" noRot="1" noChangeAspect="1" noMove="1" noResize="1" noEditPoints="1" noAdjustHandles="1" noChangeArrowheads="1" noChangeShapeType="1" noTextEdit="1"/>
              </p:cNvSpPr>
              <p:nvPr>
                <p:ph idx="1"/>
              </p:nvPr>
            </p:nvSpPr>
            <p:spPr>
              <a:xfrm>
                <a:off x="253219" y="1719072"/>
                <a:ext cx="11808150" cy="5019530"/>
              </a:xfrm>
              <a:blipFill>
                <a:blip r:embed="rId3"/>
                <a:stretch>
                  <a:fillRect l="-753" t="-758"/>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0130B080-69CA-156B-8323-1EF45FAD5ACC}"/>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Example – MAJ function</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A8F4FCCB-BA97-94F5-3733-72483AE9712D}"/>
              </a:ext>
            </a:extLst>
          </p:cNvPr>
          <p:cNvSpPr>
            <a:spLocks noGrp="1"/>
          </p:cNvSpPr>
          <p:nvPr>
            <p:ph type="sldNum" sz="quarter" idx="12"/>
          </p:nvPr>
        </p:nvSpPr>
        <p:spPr/>
        <p:txBody>
          <a:bodyPr/>
          <a:lstStyle/>
          <a:p>
            <a:fld id="{CC057153-B650-4DEB-B370-79DDCFDCE934}" type="slidenum">
              <a:rPr lang="en-US" smtClean="0"/>
              <a:t>36</a:t>
            </a:fld>
            <a:endParaRPr lang="en-US"/>
          </a:p>
        </p:txBody>
      </p:sp>
      <p:graphicFrame>
        <p:nvGraphicFramePr>
          <p:cNvPr id="4" name="Table 3">
            <a:extLst>
              <a:ext uri="{FF2B5EF4-FFF2-40B4-BE49-F238E27FC236}">
                <a16:creationId xmlns:a16="http://schemas.microsoft.com/office/drawing/2014/main" id="{726864C0-E604-044E-008D-3836E351B153}"/>
              </a:ext>
            </a:extLst>
          </p:cNvPr>
          <p:cNvGraphicFramePr>
            <a:graphicFrameLocks noGrp="1"/>
          </p:cNvGraphicFramePr>
          <p:nvPr>
            <p:extLst>
              <p:ext uri="{D42A27DB-BD31-4B8C-83A1-F6EECF244321}">
                <p14:modId xmlns:p14="http://schemas.microsoft.com/office/powerpoint/2010/main" val="3328569561"/>
              </p:ext>
            </p:extLst>
          </p:nvPr>
        </p:nvGraphicFramePr>
        <p:xfrm>
          <a:off x="3419615" y="2833315"/>
          <a:ext cx="4595909" cy="3566160"/>
        </p:xfrm>
        <a:graphic>
          <a:graphicData uri="http://schemas.openxmlformats.org/drawingml/2006/table">
            <a:tbl>
              <a:tblPr firstRow="1" bandRow="1">
                <a:tableStyleId>{00A15C55-8517-42AA-B614-E9B94910E393}</a:tableStyleId>
              </a:tblPr>
              <a:tblGrid>
                <a:gridCol w="1114039">
                  <a:extLst>
                    <a:ext uri="{9D8B030D-6E8A-4147-A177-3AD203B41FA5}">
                      <a16:colId xmlns:a16="http://schemas.microsoft.com/office/drawing/2014/main" val="1396284860"/>
                    </a:ext>
                  </a:extLst>
                </a:gridCol>
                <a:gridCol w="759656">
                  <a:extLst>
                    <a:ext uri="{9D8B030D-6E8A-4147-A177-3AD203B41FA5}">
                      <a16:colId xmlns:a16="http://schemas.microsoft.com/office/drawing/2014/main" val="2466899368"/>
                    </a:ext>
                  </a:extLst>
                </a:gridCol>
                <a:gridCol w="998806">
                  <a:extLst>
                    <a:ext uri="{9D8B030D-6E8A-4147-A177-3AD203B41FA5}">
                      <a16:colId xmlns:a16="http://schemas.microsoft.com/office/drawing/2014/main" val="1472037275"/>
                    </a:ext>
                  </a:extLst>
                </a:gridCol>
                <a:gridCol w="1723408">
                  <a:extLst>
                    <a:ext uri="{9D8B030D-6E8A-4147-A177-3AD203B41FA5}">
                      <a16:colId xmlns:a16="http://schemas.microsoft.com/office/drawing/2014/main" val="2766643732"/>
                    </a:ext>
                  </a:extLst>
                </a:gridCol>
              </a:tblGrid>
              <a:tr h="310116">
                <a:tc>
                  <a:txBody>
                    <a:bodyPr/>
                    <a:lstStyle/>
                    <a:p>
                      <a:pPr algn="ctr"/>
                      <a:r>
                        <a:rPr lang="en-US" sz="2000" dirty="0">
                          <a:solidFill>
                            <a:schemeClr val="bg1"/>
                          </a:solidFill>
                        </a:rPr>
                        <a:t>X</a:t>
                      </a:r>
                    </a:p>
                  </a:txBody>
                  <a:tcPr/>
                </a:tc>
                <a:tc>
                  <a:txBody>
                    <a:bodyPr/>
                    <a:lstStyle/>
                    <a:p>
                      <a:pPr algn="ctr"/>
                      <a:r>
                        <a:rPr lang="en-US" sz="2000" dirty="0">
                          <a:solidFill>
                            <a:schemeClr val="bg1"/>
                          </a:solidFill>
                        </a:rPr>
                        <a:t>Y</a:t>
                      </a:r>
                    </a:p>
                  </a:txBody>
                  <a:tcPr/>
                </a:tc>
                <a:tc>
                  <a:txBody>
                    <a:bodyPr/>
                    <a:lstStyle/>
                    <a:p>
                      <a:pPr algn="ctr"/>
                      <a:r>
                        <a:rPr lang="en-US" sz="2000" dirty="0">
                          <a:solidFill>
                            <a:schemeClr val="bg1"/>
                          </a:solidFill>
                        </a:rPr>
                        <a:t>Z</a:t>
                      </a:r>
                    </a:p>
                  </a:txBody>
                  <a:tcPr/>
                </a:tc>
                <a:tc>
                  <a:txBody>
                    <a:bodyPr/>
                    <a:lstStyle/>
                    <a:p>
                      <a:pPr algn="ctr"/>
                      <a:r>
                        <a:rPr lang="en-US" sz="2000" dirty="0">
                          <a:solidFill>
                            <a:schemeClr val="bg1"/>
                          </a:solidFill>
                        </a:rPr>
                        <a:t>MAJ(X,Y,Z)</a:t>
                      </a:r>
                      <a:endParaRPr lang="en-US" sz="2000" dirty="0">
                        <a:solidFill>
                          <a:schemeClr val="bg1"/>
                        </a:solidFill>
                        <a:latin typeface="Neue Haas Grotesk Text Pro" panose="020B0504020202020204" pitchFamily="34" charset="77"/>
                      </a:endParaRPr>
                    </a:p>
                  </a:txBody>
                  <a:tcPr/>
                </a:tc>
                <a:extLst>
                  <a:ext uri="{0D108BD9-81ED-4DB2-BD59-A6C34878D82A}">
                    <a16:rowId xmlns:a16="http://schemas.microsoft.com/office/drawing/2014/main" val="2131602632"/>
                  </a:ext>
                </a:extLst>
              </a:tr>
              <a:tr h="310116">
                <a:tc>
                  <a:txBody>
                    <a:bodyPr/>
                    <a:lstStyle/>
                    <a:p>
                      <a:pPr algn="ctr"/>
                      <a:r>
                        <a:rPr lang="en-US" sz="2000" dirty="0">
                          <a:solidFill>
                            <a:schemeClr val="tx1"/>
                          </a:solidFill>
                        </a:rPr>
                        <a:t>0</a:t>
                      </a:r>
                    </a:p>
                  </a:txBody>
                  <a:tcPr/>
                </a:tc>
                <a:tc>
                  <a:txBody>
                    <a:bodyPr/>
                    <a:lstStyle/>
                    <a:p>
                      <a:pPr algn="ctr"/>
                      <a:r>
                        <a:rPr lang="en-US" sz="2000" dirty="0">
                          <a:solidFill>
                            <a:schemeClr val="tx1"/>
                          </a:solidFill>
                        </a:rPr>
                        <a:t>0</a:t>
                      </a:r>
                    </a:p>
                  </a:txBody>
                  <a:tcPr/>
                </a:tc>
                <a:tc>
                  <a:txBody>
                    <a:bodyPr/>
                    <a:lstStyle/>
                    <a:p>
                      <a:pPr algn="ctr"/>
                      <a:r>
                        <a:rPr lang="en-US" sz="2000" dirty="0">
                          <a:solidFill>
                            <a:schemeClr val="tx1"/>
                          </a:solidFill>
                        </a:rPr>
                        <a:t>0</a:t>
                      </a:r>
                    </a:p>
                  </a:txBody>
                  <a:tcPr/>
                </a:tc>
                <a:tc>
                  <a:txBody>
                    <a:bodyPr/>
                    <a:lstStyle/>
                    <a:p>
                      <a:pPr algn="ctr"/>
                      <a:r>
                        <a:rPr lang="en-US" sz="2000" dirty="0">
                          <a:solidFill>
                            <a:schemeClr val="tx1"/>
                          </a:solidFill>
                        </a:rPr>
                        <a:t>0</a:t>
                      </a:r>
                    </a:p>
                  </a:txBody>
                  <a:tcPr/>
                </a:tc>
                <a:extLst>
                  <a:ext uri="{0D108BD9-81ED-4DB2-BD59-A6C34878D82A}">
                    <a16:rowId xmlns:a16="http://schemas.microsoft.com/office/drawing/2014/main" val="614114445"/>
                  </a:ext>
                </a:extLst>
              </a:tr>
              <a:tr h="310116">
                <a:tc>
                  <a:txBody>
                    <a:bodyPr/>
                    <a:lstStyle/>
                    <a:p>
                      <a:pPr algn="ctr"/>
                      <a:r>
                        <a:rPr lang="en-US" sz="2000" b="0" dirty="0">
                          <a:solidFill>
                            <a:schemeClr val="tx1"/>
                          </a:solidFill>
                        </a:rPr>
                        <a:t>0</a:t>
                      </a:r>
                    </a:p>
                  </a:txBody>
                  <a:tcPr/>
                </a:tc>
                <a:tc>
                  <a:txBody>
                    <a:bodyPr/>
                    <a:lstStyle/>
                    <a:p>
                      <a:pPr algn="ctr"/>
                      <a:r>
                        <a:rPr lang="en-US" sz="2000" b="0" dirty="0">
                          <a:solidFill>
                            <a:schemeClr val="tx1"/>
                          </a:solidFill>
                        </a:rPr>
                        <a:t>0</a:t>
                      </a:r>
                    </a:p>
                  </a:txBody>
                  <a:tcPr/>
                </a:tc>
                <a:tc>
                  <a:txBody>
                    <a:bodyPr/>
                    <a:lstStyle/>
                    <a:p>
                      <a:pPr algn="ctr"/>
                      <a:r>
                        <a:rPr lang="en-US" sz="2000" b="0" dirty="0">
                          <a:solidFill>
                            <a:schemeClr val="tx1"/>
                          </a:solidFill>
                        </a:rPr>
                        <a:t>1</a:t>
                      </a:r>
                    </a:p>
                  </a:txBody>
                  <a:tcPr/>
                </a:tc>
                <a:tc>
                  <a:txBody>
                    <a:bodyPr/>
                    <a:lstStyle/>
                    <a:p>
                      <a:pPr algn="ctr"/>
                      <a:r>
                        <a:rPr lang="en-US" sz="2000" b="0" dirty="0">
                          <a:solidFill>
                            <a:schemeClr val="tx1"/>
                          </a:solidFill>
                        </a:rPr>
                        <a:t>0</a:t>
                      </a:r>
                    </a:p>
                  </a:txBody>
                  <a:tcPr/>
                </a:tc>
                <a:extLst>
                  <a:ext uri="{0D108BD9-81ED-4DB2-BD59-A6C34878D82A}">
                    <a16:rowId xmlns:a16="http://schemas.microsoft.com/office/drawing/2014/main" val="3063228719"/>
                  </a:ext>
                </a:extLst>
              </a:tr>
              <a:tr h="310116">
                <a:tc>
                  <a:txBody>
                    <a:bodyPr/>
                    <a:lstStyle/>
                    <a:p>
                      <a:pPr algn="ctr"/>
                      <a:r>
                        <a:rPr lang="en-US" sz="2000" b="0" dirty="0">
                          <a:solidFill>
                            <a:schemeClr val="tx1"/>
                          </a:solidFill>
                        </a:rPr>
                        <a:t>0</a:t>
                      </a:r>
                    </a:p>
                  </a:txBody>
                  <a:tcPr/>
                </a:tc>
                <a:tc>
                  <a:txBody>
                    <a:bodyPr/>
                    <a:lstStyle/>
                    <a:p>
                      <a:pPr algn="ctr"/>
                      <a:r>
                        <a:rPr lang="en-US" sz="2000" b="0" dirty="0">
                          <a:solidFill>
                            <a:schemeClr val="tx1"/>
                          </a:solidFill>
                        </a:rPr>
                        <a:t>1</a:t>
                      </a:r>
                    </a:p>
                  </a:txBody>
                  <a:tcPr/>
                </a:tc>
                <a:tc>
                  <a:txBody>
                    <a:bodyPr/>
                    <a:lstStyle/>
                    <a:p>
                      <a:pPr algn="ctr"/>
                      <a:r>
                        <a:rPr lang="en-US" sz="2000" b="0" dirty="0">
                          <a:solidFill>
                            <a:schemeClr val="tx1"/>
                          </a:solidFill>
                        </a:rPr>
                        <a:t>0</a:t>
                      </a:r>
                    </a:p>
                  </a:txBody>
                  <a:tcPr/>
                </a:tc>
                <a:tc>
                  <a:txBody>
                    <a:bodyPr/>
                    <a:lstStyle/>
                    <a:p>
                      <a:pPr algn="ctr"/>
                      <a:r>
                        <a:rPr lang="en-US" sz="2000" b="0" dirty="0">
                          <a:solidFill>
                            <a:schemeClr val="tx1"/>
                          </a:solidFill>
                        </a:rPr>
                        <a:t>0</a:t>
                      </a:r>
                    </a:p>
                  </a:txBody>
                  <a:tcPr/>
                </a:tc>
                <a:extLst>
                  <a:ext uri="{0D108BD9-81ED-4DB2-BD59-A6C34878D82A}">
                    <a16:rowId xmlns:a16="http://schemas.microsoft.com/office/drawing/2014/main" val="1068365532"/>
                  </a:ext>
                </a:extLst>
              </a:tr>
              <a:tr h="310116">
                <a:tc>
                  <a:txBody>
                    <a:bodyPr/>
                    <a:lstStyle/>
                    <a:p>
                      <a:pPr algn="ctr"/>
                      <a:r>
                        <a:rPr lang="en-US" sz="2000" b="0" dirty="0">
                          <a:solidFill>
                            <a:schemeClr val="tx1"/>
                          </a:solidFill>
                        </a:rPr>
                        <a:t>0</a:t>
                      </a:r>
                    </a:p>
                  </a:txBody>
                  <a:tcPr/>
                </a:tc>
                <a:tc>
                  <a:txBody>
                    <a:bodyPr/>
                    <a:lstStyle/>
                    <a:p>
                      <a:pPr algn="ctr"/>
                      <a:r>
                        <a:rPr lang="en-US" sz="2000" b="0" dirty="0">
                          <a:solidFill>
                            <a:schemeClr val="tx1"/>
                          </a:solidFill>
                        </a:rPr>
                        <a:t>1</a:t>
                      </a:r>
                    </a:p>
                  </a:txBody>
                  <a:tcPr/>
                </a:tc>
                <a:tc>
                  <a:txBody>
                    <a:bodyPr/>
                    <a:lstStyle/>
                    <a:p>
                      <a:pPr algn="ctr"/>
                      <a:r>
                        <a:rPr lang="en-US" sz="2000" b="0" dirty="0">
                          <a:solidFill>
                            <a:schemeClr val="tx1"/>
                          </a:solidFill>
                        </a:rPr>
                        <a:t>1</a:t>
                      </a:r>
                    </a:p>
                  </a:txBody>
                  <a:tcPr/>
                </a:tc>
                <a:tc>
                  <a:txBody>
                    <a:bodyPr/>
                    <a:lstStyle/>
                    <a:p>
                      <a:pPr algn="ctr"/>
                      <a:r>
                        <a:rPr lang="en-US" sz="2000" b="0" dirty="0">
                          <a:solidFill>
                            <a:schemeClr val="tx1"/>
                          </a:solidFill>
                        </a:rPr>
                        <a:t>1</a:t>
                      </a:r>
                    </a:p>
                  </a:txBody>
                  <a:tcPr/>
                </a:tc>
                <a:extLst>
                  <a:ext uri="{0D108BD9-81ED-4DB2-BD59-A6C34878D82A}">
                    <a16:rowId xmlns:a16="http://schemas.microsoft.com/office/drawing/2014/main" val="1316670216"/>
                  </a:ext>
                </a:extLst>
              </a:tr>
              <a:tr h="310116">
                <a:tc>
                  <a:txBody>
                    <a:bodyPr/>
                    <a:lstStyle/>
                    <a:p>
                      <a:pPr algn="ctr"/>
                      <a:r>
                        <a:rPr lang="en-US" sz="2000" b="0" dirty="0">
                          <a:solidFill>
                            <a:schemeClr val="tx1"/>
                          </a:solidFill>
                        </a:rPr>
                        <a:t>1</a:t>
                      </a:r>
                    </a:p>
                  </a:txBody>
                  <a:tcPr/>
                </a:tc>
                <a:tc>
                  <a:txBody>
                    <a:bodyPr/>
                    <a:lstStyle/>
                    <a:p>
                      <a:pPr algn="ctr"/>
                      <a:r>
                        <a:rPr lang="en-US" sz="2000" b="0" dirty="0">
                          <a:solidFill>
                            <a:schemeClr val="tx1"/>
                          </a:solidFill>
                        </a:rPr>
                        <a:t>0</a:t>
                      </a:r>
                    </a:p>
                  </a:txBody>
                  <a:tcPr/>
                </a:tc>
                <a:tc>
                  <a:txBody>
                    <a:bodyPr/>
                    <a:lstStyle/>
                    <a:p>
                      <a:pPr algn="ctr"/>
                      <a:r>
                        <a:rPr lang="en-US" sz="2000" b="0" dirty="0">
                          <a:solidFill>
                            <a:schemeClr val="tx1"/>
                          </a:solidFill>
                        </a:rPr>
                        <a:t>0</a:t>
                      </a:r>
                    </a:p>
                  </a:txBody>
                  <a:tcPr/>
                </a:tc>
                <a:tc>
                  <a:txBody>
                    <a:bodyPr/>
                    <a:lstStyle/>
                    <a:p>
                      <a:pPr algn="ctr"/>
                      <a:r>
                        <a:rPr lang="en-US" sz="2000" b="0" dirty="0">
                          <a:solidFill>
                            <a:schemeClr val="tx1"/>
                          </a:solidFill>
                        </a:rPr>
                        <a:t>0</a:t>
                      </a:r>
                    </a:p>
                  </a:txBody>
                  <a:tcPr/>
                </a:tc>
                <a:extLst>
                  <a:ext uri="{0D108BD9-81ED-4DB2-BD59-A6C34878D82A}">
                    <a16:rowId xmlns:a16="http://schemas.microsoft.com/office/drawing/2014/main" val="1472130258"/>
                  </a:ext>
                </a:extLst>
              </a:tr>
              <a:tr h="310116">
                <a:tc>
                  <a:txBody>
                    <a:bodyPr/>
                    <a:lstStyle/>
                    <a:p>
                      <a:pPr algn="ctr"/>
                      <a:r>
                        <a:rPr lang="en-US" sz="2000" b="0" dirty="0">
                          <a:solidFill>
                            <a:schemeClr val="tx1"/>
                          </a:solidFill>
                        </a:rPr>
                        <a:t>1</a:t>
                      </a:r>
                    </a:p>
                  </a:txBody>
                  <a:tcPr/>
                </a:tc>
                <a:tc>
                  <a:txBody>
                    <a:bodyPr/>
                    <a:lstStyle/>
                    <a:p>
                      <a:pPr algn="ctr"/>
                      <a:r>
                        <a:rPr lang="en-US" sz="2000" b="0" dirty="0">
                          <a:solidFill>
                            <a:schemeClr val="tx1"/>
                          </a:solidFill>
                        </a:rPr>
                        <a:t>0</a:t>
                      </a:r>
                    </a:p>
                  </a:txBody>
                  <a:tcPr/>
                </a:tc>
                <a:tc>
                  <a:txBody>
                    <a:bodyPr/>
                    <a:lstStyle/>
                    <a:p>
                      <a:pPr algn="ctr"/>
                      <a:r>
                        <a:rPr lang="en-US" sz="2000" b="0" dirty="0">
                          <a:solidFill>
                            <a:schemeClr val="tx1"/>
                          </a:solidFill>
                        </a:rPr>
                        <a:t>1</a:t>
                      </a:r>
                    </a:p>
                  </a:txBody>
                  <a:tcPr/>
                </a:tc>
                <a:tc>
                  <a:txBody>
                    <a:bodyPr/>
                    <a:lstStyle/>
                    <a:p>
                      <a:pPr algn="ctr"/>
                      <a:r>
                        <a:rPr lang="en-US" sz="2000" b="0" dirty="0">
                          <a:solidFill>
                            <a:schemeClr val="tx1"/>
                          </a:solidFill>
                        </a:rPr>
                        <a:t>1</a:t>
                      </a:r>
                    </a:p>
                  </a:txBody>
                  <a:tcPr/>
                </a:tc>
                <a:extLst>
                  <a:ext uri="{0D108BD9-81ED-4DB2-BD59-A6C34878D82A}">
                    <a16:rowId xmlns:a16="http://schemas.microsoft.com/office/drawing/2014/main" val="1838910750"/>
                  </a:ext>
                </a:extLst>
              </a:tr>
              <a:tr h="310116">
                <a:tc>
                  <a:txBody>
                    <a:bodyPr/>
                    <a:lstStyle/>
                    <a:p>
                      <a:pPr algn="ctr"/>
                      <a:r>
                        <a:rPr lang="en-US" sz="2000" b="0" dirty="0">
                          <a:solidFill>
                            <a:schemeClr val="tx1"/>
                          </a:solidFill>
                        </a:rPr>
                        <a:t>1</a:t>
                      </a:r>
                    </a:p>
                  </a:txBody>
                  <a:tcPr/>
                </a:tc>
                <a:tc>
                  <a:txBody>
                    <a:bodyPr/>
                    <a:lstStyle/>
                    <a:p>
                      <a:pPr algn="ctr"/>
                      <a:r>
                        <a:rPr lang="en-US" sz="2000" b="0" dirty="0">
                          <a:solidFill>
                            <a:schemeClr val="tx1"/>
                          </a:solidFill>
                        </a:rPr>
                        <a:t>1</a:t>
                      </a:r>
                    </a:p>
                  </a:txBody>
                  <a:tcPr/>
                </a:tc>
                <a:tc>
                  <a:txBody>
                    <a:bodyPr/>
                    <a:lstStyle/>
                    <a:p>
                      <a:pPr algn="ctr"/>
                      <a:r>
                        <a:rPr lang="en-US" sz="2000" b="0" dirty="0">
                          <a:solidFill>
                            <a:schemeClr val="tx1"/>
                          </a:solidFill>
                        </a:rPr>
                        <a:t>0</a:t>
                      </a:r>
                    </a:p>
                  </a:txBody>
                  <a:tcPr/>
                </a:tc>
                <a:tc>
                  <a:txBody>
                    <a:bodyPr/>
                    <a:lstStyle/>
                    <a:p>
                      <a:pPr algn="ctr"/>
                      <a:r>
                        <a:rPr lang="en-US" sz="2000" b="0" dirty="0">
                          <a:solidFill>
                            <a:schemeClr val="tx1"/>
                          </a:solidFill>
                        </a:rPr>
                        <a:t>1</a:t>
                      </a:r>
                    </a:p>
                  </a:txBody>
                  <a:tcPr/>
                </a:tc>
                <a:extLst>
                  <a:ext uri="{0D108BD9-81ED-4DB2-BD59-A6C34878D82A}">
                    <a16:rowId xmlns:a16="http://schemas.microsoft.com/office/drawing/2014/main" val="3298726595"/>
                  </a:ext>
                </a:extLst>
              </a:tr>
              <a:tr h="310116">
                <a:tc>
                  <a:txBody>
                    <a:bodyPr/>
                    <a:lstStyle/>
                    <a:p>
                      <a:pPr algn="ctr"/>
                      <a:r>
                        <a:rPr lang="en-US" sz="2000" b="0" dirty="0">
                          <a:solidFill>
                            <a:schemeClr val="tx1"/>
                          </a:solidFill>
                        </a:rPr>
                        <a:t>1</a:t>
                      </a:r>
                    </a:p>
                  </a:txBody>
                  <a:tcPr/>
                </a:tc>
                <a:tc>
                  <a:txBody>
                    <a:bodyPr/>
                    <a:lstStyle/>
                    <a:p>
                      <a:pPr algn="ctr"/>
                      <a:r>
                        <a:rPr lang="en-US" sz="2000" b="0" dirty="0">
                          <a:solidFill>
                            <a:schemeClr val="tx1"/>
                          </a:solidFill>
                        </a:rPr>
                        <a:t>1</a:t>
                      </a:r>
                    </a:p>
                  </a:txBody>
                  <a:tcPr/>
                </a:tc>
                <a:tc>
                  <a:txBody>
                    <a:bodyPr/>
                    <a:lstStyle/>
                    <a:p>
                      <a:pPr algn="ctr"/>
                      <a:r>
                        <a:rPr lang="en-US" sz="2000" b="0" dirty="0">
                          <a:solidFill>
                            <a:schemeClr val="tx1"/>
                          </a:solidFill>
                        </a:rPr>
                        <a:t>1</a:t>
                      </a:r>
                    </a:p>
                  </a:txBody>
                  <a:tcPr/>
                </a:tc>
                <a:tc>
                  <a:txBody>
                    <a:bodyPr/>
                    <a:lstStyle/>
                    <a:p>
                      <a:pPr algn="ctr"/>
                      <a:r>
                        <a:rPr lang="en-US" sz="2000" b="0" dirty="0">
                          <a:solidFill>
                            <a:schemeClr val="tx1"/>
                          </a:solidFill>
                        </a:rPr>
                        <a:t>1</a:t>
                      </a:r>
                    </a:p>
                  </a:txBody>
                  <a:tcPr/>
                </a:tc>
                <a:extLst>
                  <a:ext uri="{0D108BD9-81ED-4DB2-BD59-A6C34878D82A}">
                    <a16:rowId xmlns:a16="http://schemas.microsoft.com/office/drawing/2014/main" val="831370525"/>
                  </a:ext>
                </a:extLst>
              </a:tr>
            </a:tbl>
          </a:graphicData>
        </a:graphic>
      </p:graphicFrame>
    </p:spTree>
    <p:extLst>
      <p:ext uri="{BB962C8B-B14F-4D97-AF65-F5344CB8AC3E}">
        <p14:creationId xmlns:p14="http://schemas.microsoft.com/office/powerpoint/2010/main" val="30696982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59DA8-665A-4927-6CD5-AF21D7D2B2C5}"/>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58014A5-7E7E-F549-E401-5D996F3C2EF5}"/>
                  </a:ext>
                </a:extLst>
              </p:cNvPr>
              <p:cNvSpPr>
                <a:spLocks noGrp="1"/>
              </p:cNvSpPr>
              <p:nvPr>
                <p:ph idx="1"/>
              </p:nvPr>
            </p:nvSpPr>
            <p:spPr>
              <a:xfrm>
                <a:off x="253219" y="1719072"/>
                <a:ext cx="11808150" cy="5019530"/>
              </a:xfrm>
            </p:spPr>
            <p:txBody>
              <a:bodyPr vert="horz" lIns="91440" tIns="45720" rIns="91440" bIns="45720" rtlCol="0">
                <a:noAutofit/>
              </a:bodyPr>
              <a:lstStyle/>
              <a:p>
                <a:pPr>
                  <a:lnSpc>
                    <a:spcPct val="110000"/>
                  </a:lnSpc>
                </a:pPr>
                <a:r>
                  <a:rPr lang="en-US" sz="2200" dirty="0"/>
                  <a:t>MAJ(</a:t>
                </a:r>
                <a14:m>
                  <m:oMath xmlns:m="http://schemas.openxmlformats.org/officeDocument/2006/math">
                    <m:sSub>
                      <m:sSubPr>
                        <m:ctrlPr>
                          <a:rPr lang="en-US" sz="2200" i="1" dirty="0" smtClean="0">
                            <a:latin typeface="Cambria Math" panose="02040503050406030204" pitchFamily="18" charset="0"/>
                          </a:rPr>
                        </m:ctrlPr>
                      </m:sSubPr>
                      <m:e>
                        <m:r>
                          <a:rPr lang="en-US" sz="2200" i="1" dirty="0" smtClean="0">
                            <a:latin typeface="Cambria Math" panose="02040503050406030204" pitchFamily="18" charset="0"/>
                          </a:rPr>
                          <m:t>𝑋</m:t>
                        </m:r>
                      </m:e>
                      <m:sub>
                        <m:r>
                          <a:rPr lang="en-US" sz="2200" i="1" dirty="0" smtClean="0">
                            <a:latin typeface="Cambria Math" panose="02040503050406030204" pitchFamily="18" charset="0"/>
                          </a:rPr>
                          <m:t>1</m:t>
                        </m:r>
                      </m:sub>
                    </m:sSub>
                    <m:r>
                      <a:rPr lang="en-US" sz="2200" i="1" dirty="0" smtClean="0">
                        <a:latin typeface="Cambria Math" panose="02040503050406030204" pitchFamily="18" charset="0"/>
                      </a:rPr>
                      <m:t>, </m:t>
                    </m:r>
                    <m:sSub>
                      <m:sSubPr>
                        <m:ctrlPr>
                          <a:rPr lang="en-US" sz="2200" i="1" dirty="0" smtClean="0">
                            <a:latin typeface="Cambria Math" panose="02040503050406030204" pitchFamily="18" charset="0"/>
                          </a:rPr>
                        </m:ctrlPr>
                      </m:sSubPr>
                      <m:e>
                        <m:r>
                          <a:rPr lang="en-US" sz="2200" i="1" dirty="0" smtClean="0">
                            <a:latin typeface="Cambria Math" panose="02040503050406030204" pitchFamily="18" charset="0"/>
                          </a:rPr>
                          <m:t>𝑋</m:t>
                        </m:r>
                      </m:e>
                      <m:sub>
                        <m:r>
                          <a:rPr lang="en-US" sz="2200" i="1" dirty="0" smtClean="0">
                            <a:latin typeface="Cambria Math" panose="02040503050406030204" pitchFamily="18" charset="0"/>
                          </a:rPr>
                          <m:t>2</m:t>
                        </m:r>
                      </m:sub>
                    </m:sSub>
                    <m:r>
                      <a:rPr lang="en-US" sz="2200" i="1" dirty="0" smtClean="0">
                        <a:latin typeface="Cambria Math" panose="02040503050406030204" pitchFamily="18" charset="0"/>
                      </a:rPr>
                      <m:t>, …</m:t>
                    </m:r>
                    <m:r>
                      <a:rPr lang="en-US" sz="2200" i="1" dirty="0">
                        <a:latin typeface="Cambria Math" panose="02040503050406030204" pitchFamily="18" charset="0"/>
                      </a:rPr>
                      <m:t>,</m:t>
                    </m:r>
                    <m:sSub>
                      <m:sSubPr>
                        <m:ctrlPr>
                          <a:rPr lang="en-US" sz="2200" i="1" dirty="0" err="1" smtClean="0">
                            <a:latin typeface="Cambria Math" panose="02040503050406030204" pitchFamily="18" charset="0"/>
                          </a:rPr>
                        </m:ctrlPr>
                      </m:sSubPr>
                      <m:e>
                        <m:r>
                          <a:rPr lang="en-US" sz="2200" i="1" dirty="0" err="1" smtClean="0">
                            <a:latin typeface="Cambria Math" panose="02040503050406030204" pitchFamily="18" charset="0"/>
                          </a:rPr>
                          <m:t>𝑋</m:t>
                        </m:r>
                      </m:e>
                      <m:sub>
                        <m:r>
                          <a:rPr lang="en-US" sz="2200" i="1" dirty="0" err="1" smtClean="0">
                            <a:latin typeface="Cambria Math" panose="02040503050406030204" pitchFamily="18" charset="0"/>
                          </a:rPr>
                          <m:t>𝑛</m:t>
                        </m:r>
                      </m:sub>
                    </m:sSub>
                  </m:oMath>
                </a14:m>
                <a:r>
                  <a:rPr lang="en-US" sz="2200" dirty="0"/>
                  <a:t>) = 1 if (strictly) more arguments are 1 than 0, 0 otherwise.</a:t>
                </a:r>
                <a:br>
                  <a:rPr lang="en-US" sz="2200" dirty="0"/>
                </a:br>
                <a:br>
                  <a:rPr lang="en-US" sz="2200" dirty="0"/>
                </a:br>
                <a:br>
                  <a:rPr lang="en-US" sz="2200" dirty="0"/>
                </a:br>
                <a:br>
                  <a:rPr lang="en-US" sz="2200" dirty="0"/>
                </a:br>
                <a:br>
                  <a:rPr lang="en-US" sz="2200" dirty="0"/>
                </a:br>
                <a:br>
                  <a:rPr lang="en-US" sz="2200" dirty="0"/>
                </a:br>
                <a:br>
                  <a:rPr lang="en-US" sz="2200" dirty="0"/>
                </a:br>
                <a:endParaRPr lang="en-US" sz="2200" dirty="0"/>
              </a:p>
              <a:p>
                <a:pPr>
                  <a:lnSpc>
                    <a:spcPct val="110000"/>
                  </a:lnSpc>
                </a:pPr>
                <a:endParaRPr lang="en-US" sz="2200" dirty="0"/>
              </a:p>
              <a:p>
                <a:pPr>
                  <a:lnSpc>
                    <a:spcPct val="110000"/>
                  </a:lnSpc>
                </a:pPr>
                <a:r>
                  <a:rPr lang="en-US" sz="2200" dirty="0"/>
                  <a:t>Isolate the rows where the output is equal to 1 and then connect with a disjunction (OR) the corresponding </a:t>
                </a:r>
                <a:r>
                  <a:rPr lang="en-US" sz="2200" dirty="0" err="1"/>
                  <a:t>minterms</a:t>
                </a:r>
                <a:r>
                  <a:rPr lang="en-US" sz="2200" dirty="0"/>
                  <a:t>. </a:t>
                </a:r>
              </a:p>
            </p:txBody>
          </p:sp>
        </mc:Choice>
        <mc:Fallback xmlns="">
          <p:sp>
            <p:nvSpPr>
              <p:cNvPr id="3" name="Content Placeholder 2">
                <a:extLst>
                  <a:ext uri="{FF2B5EF4-FFF2-40B4-BE49-F238E27FC236}">
                    <a16:creationId xmlns:a16="http://schemas.microsoft.com/office/drawing/2014/main" id="{458014A5-7E7E-F549-E401-5D996F3C2EF5}"/>
                  </a:ext>
                </a:extLst>
              </p:cNvPr>
              <p:cNvSpPr>
                <a:spLocks noGrp="1" noRot="1" noChangeAspect="1" noMove="1" noResize="1" noEditPoints="1" noAdjustHandles="1" noChangeArrowheads="1" noChangeShapeType="1" noTextEdit="1"/>
              </p:cNvSpPr>
              <p:nvPr>
                <p:ph idx="1"/>
              </p:nvPr>
            </p:nvSpPr>
            <p:spPr>
              <a:xfrm>
                <a:off x="253219" y="1719072"/>
                <a:ext cx="11808150" cy="5019530"/>
              </a:xfrm>
              <a:blipFill>
                <a:blip r:embed="rId3"/>
                <a:stretch>
                  <a:fillRect l="-645" t="-505" r="-323"/>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C126EF48-62B7-9DC5-CDA6-BE13B934C39D}"/>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Example – DNF of MAJ function</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B6531B50-62EB-CF44-5762-AD1E7EA366D8}"/>
              </a:ext>
            </a:extLst>
          </p:cNvPr>
          <p:cNvSpPr>
            <a:spLocks noGrp="1"/>
          </p:cNvSpPr>
          <p:nvPr>
            <p:ph type="sldNum" sz="quarter" idx="12"/>
          </p:nvPr>
        </p:nvSpPr>
        <p:spPr/>
        <p:txBody>
          <a:bodyPr/>
          <a:lstStyle/>
          <a:p>
            <a:fld id="{CC057153-B650-4DEB-B370-79DDCFDCE934}" type="slidenum">
              <a:rPr lang="en-US" smtClean="0"/>
              <a:t>37</a:t>
            </a:fld>
            <a:endParaRPr lang="en-US"/>
          </a:p>
        </p:txBody>
      </p:sp>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09630CA7-15C3-00D0-FC70-03C07D81584F}"/>
                  </a:ext>
                </a:extLst>
              </p:cNvPr>
              <p:cNvGraphicFramePr>
                <a:graphicFrameLocks noGrp="1"/>
              </p:cNvGraphicFramePr>
              <p:nvPr>
                <p:extLst>
                  <p:ext uri="{D42A27DB-BD31-4B8C-83A1-F6EECF244321}">
                    <p14:modId xmlns:p14="http://schemas.microsoft.com/office/powerpoint/2010/main" val="1190990859"/>
                  </p:ext>
                </p:extLst>
              </p:nvPr>
            </p:nvGraphicFramePr>
            <p:xfrm>
              <a:off x="612648" y="2302502"/>
              <a:ext cx="6799542" cy="3017520"/>
            </p:xfrm>
            <a:graphic>
              <a:graphicData uri="http://schemas.openxmlformats.org/drawingml/2006/table">
                <a:tbl>
                  <a:tblPr firstRow="1" bandRow="1">
                    <a:tableStyleId>{00A15C55-8517-42AA-B614-E9B94910E393}</a:tableStyleId>
                  </a:tblPr>
                  <a:tblGrid>
                    <a:gridCol w="1198698">
                      <a:extLst>
                        <a:ext uri="{9D8B030D-6E8A-4147-A177-3AD203B41FA5}">
                          <a16:colId xmlns:a16="http://schemas.microsoft.com/office/drawing/2014/main" val="1396284860"/>
                        </a:ext>
                      </a:extLst>
                    </a:gridCol>
                    <a:gridCol w="817384">
                      <a:extLst>
                        <a:ext uri="{9D8B030D-6E8A-4147-A177-3AD203B41FA5}">
                          <a16:colId xmlns:a16="http://schemas.microsoft.com/office/drawing/2014/main" val="2466899368"/>
                        </a:ext>
                      </a:extLst>
                    </a:gridCol>
                    <a:gridCol w="1074708">
                      <a:extLst>
                        <a:ext uri="{9D8B030D-6E8A-4147-A177-3AD203B41FA5}">
                          <a16:colId xmlns:a16="http://schemas.microsoft.com/office/drawing/2014/main" val="1472037275"/>
                        </a:ext>
                      </a:extLst>
                    </a:gridCol>
                    <a:gridCol w="1503993">
                      <a:extLst>
                        <a:ext uri="{9D8B030D-6E8A-4147-A177-3AD203B41FA5}">
                          <a16:colId xmlns:a16="http://schemas.microsoft.com/office/drawing/2014/main" val="2766643732"/>
                        </a:ext>
                      </a:extLst>
                    </a:gridCol>
                    <a:gridCol w="2204759">
                      <a:extLst>
                        <a:ext uri="{9D8B030D-6E8A-4147-A177-3AD203B41FA5}">
                          <a16:colId xmlns:a16="http://schemas.microsoft.com/office/drawing/2014/main" val="3204361485"/>
                        </a:ext>
                      </a:extLst>
                    </a:gridCol>
                  </a:tblGrid>
                  <a:tr h="310116">
                    <a:tc>
                      <a:txBody>
                        <a:bodyPr/>
                        <a:lstStyle/>
                        <a:p>
                          <a:pPr algn="ctr"/>
                          <a:r>
                            <a:rPr lang="en-US" sz="1600" dirty="0">
                              <a:solidFill>
                                <a:schemeClr val="bg1"/>
                              </a:solidFill>
                            </a:rPr>
                            <a:t>X</a:t>
                          </a:r>
                        </a:p>
                      </a:txBody>
                      <a:tcPr/>
                    </a:tc>
                    <a:tc>
                      <a:txBody>
                        <a:bodyPr/>
                        <a:lstStyle/>
                        <a:p>
                          <a:pPr algn="ctr"/>
                          <a:r>
                            <a:rPr lang="en-US" sz="1600" dirty="0">
                              <a:solidFill>
                                <a:schemeClr val="bg1"/>
                              </a:solidFill>
                            </a:rPr>
                            <a:t>Y</a:t>
                          </a:r>
                        </a:p>
                      </a:txBody>
                      <a:tcPr/>
                    </a:tc>
                    <a:tc>
                      <a:txBody>
                        <a:bodyPr/>
                        <a:lstStyle/>
                        <a:p>
                          <a:pPr algn="ctr"/>
                          <a:r>
                            <a:rPr lang="en-US" sz="1600" dirty="0">
                              <a:solidFill>
                                <a:schemeClr val="bg1"/>
                              </a:solidFill>
                            </a:rPr>
                            <a:t>Z</a:t>
                          </a:r>
                        </a:p>
                      </a:txBody>
                      <a:tcPr/>
                    </a:tc>
                    <a:tc>
                      <a:txBody>
                        <a:bodyPr/>
                        <a:lstStyle/>
                        <a:p>
                          <a:pPr algn="ctr"/>
                          <a:r>
                            <a:rPr lang="en-US" sz="1600" dirty="0">
                              <a:solidFill>
                                <a:schemeClr val="bg1"/>
                              </a:solidFill>
                            </a:rPr>
                            <a:t>MAJ(X,Y,Z)</a:t>
                          </a:r>
                          <a:endParaRPr lang="en-US" sz="1600" dirty="0">
                            <a:solidFill>
                              <a:schemeClr val="bg1"/>
                            </a:solidFill>
                            <a:latin typeface="Neue Haas Grotesk Text Pro" panose="020B0504020202020204" pitchFamily="34" charset="77"/>
                          </a:endParaRPr>
                        </a:p>
                      </a:txBody>
                      <a:tcPr/>
                    </a:tc>
                    <a:tc>
                      <a:txBody>
                        <a:bodyPr/>
                        <a:lstStyle/>
                        <a:p>
                          <a:pPr algn="ctr"/>
                          <a:r>
                            <a:rPr lang="en-US" sz="1600" dirty="0" err="1">
                              <a:solidFill>
                                <a:schemeClr val="bg1"/>
                              </a:solidFill>
                            </a:rPr>
                            <a:t>Minterm</a:t>
                          </a:r>
                          <a:endParaRPr lang="en-US" sz="1600" dirty="0">
                            <a:solidFill>
                              <a:schemeClr val="bg1"/>
                            </a:solidFill>
                            <a:latin typeface="Neue Haas Grotesk Text Pro" panose="020B0504020202020204" pitchFamily="34" charset="77"/>
                            <a:ea typeface="Cambria Math" panose="02040503050406030204" pitchFamily="18" charset="0"/>
                          </a:endParaRPr>
                        </a:p>
                      </a:txBody>
                      <a:tcPr/>
                    </a:tc>
                    <a:extLst>
                      <a:ext uri="{0D108BD9-81ED-4DB2-BD59-A6C34878D82A}">
                        <a16:rowId xmlns:a16="http://schemas.microsoft.com/office/drawing/2014/main" val="2131602632"/>
                      </a:ext>
                    </a:extLst>
                  </a:tr>
                  <a:tr h="310116">
                    <a:tc>
                      <a:txBody>
                        <a:bodyPr/>
                        <a:lstStyle/>
                        <a:p>
                          <a:pPr algn="ctr"/>
                          <a:r>
                            <a:rPr lang="en-US" sz="1600" dirty="0">
                              <a:solidFill>
                                <a:schemeClr val="tx1"/>
                              </a:solidFill>
                            </a:rPr>
                            <a:t>0</a:t>
                          </a:r>
                        </a:p>
                      </a:txBody>
                      <a:tcPr/>
                    </a:tc>
                    <a:tc>
                      <a:txBody>
                        <a:bodyPr/>
                        <a:lstStyle/>
                        <a:p>
                          <a:pPr algn="ctr"/>
                          <a:r>
                            <a:rPr lang="en-US" sz="1600" dirty="0">
                              <a:solidFill>
                                <a:schemeClr val="tx1"/>
                              </a:solidFill>
                            </a:rPr>
                            <a:t>0</a:t>
                          </a:r>
                        </a:p>
                      </a:txBody>
                      <a:tcPr/>
                    </a:tc>
                    <a:tc>
                      <a:txBody>
                        <a:bodyPr/>
                        <a:lstStyle/>
                        <a:p>
                          <a:pPr algn="ctr"/>
                          <a:r>
                            <a:rPr lang="en-US" sz="1600" dirty="0">
                              <a:solidFill>
                                <a:schemeClr val="tx1"/>
                              </a:solidFill>
                            </a:rPr>
                            <a:t>0</a:t>
                          </a:r>
                        </a:p>
                      </a:txBody>
                      <a:tcPr/>
                    </a:tc>
                    <a:tc>
                      <a:txBody>
                        <a:bodyPr/>
                        <a:lstStyle/>
                        <a:p>
                          <a:pPr algn="ctr"/>
                          <a:r>
                            <a:rPr lang="en-US" sz="1600" dirty="0">
                              <a:solidFill>
                                <a:schemeClr val="tx1"/>
                              </a:solidFill>
                            </a:rPr>
                            <a:t>0</a:t>
                          </a:r>
                        </a:p>
                      </a:txBody>
                      <a:tcPr/>
                    </a:tc>
                    <a:tc>
                      <a:txBody>
                        <a:bodyPr/>
                        <a:lstStyle/>
                        <a:p>
                          <a:pPr algn="l"/>
                          <a14:m>
                            <m:oMathPara xmlns:m="http://schemas.openxmlformats.org/officeDocument/2006/math">
                              <m:oMath>
                                <m:sSub>
                                  <m:sSubPr>
                                    <m:ctrlPr>
                                      <a:rPr lang="en-US" sz="1600" b="0" smtClean="0">
                                        <a:solidFill>
                                          <a:schemeClr val="tx1"/>
                                        </a:solidFill>
                                        <a:latin typeface="Cambria Math" panose="02040503050406030204" pitchFamily="18" charset="0"/>
                                      </a:rPr>
                                    </m:ctrlPr>
                                  </m:sSubPr>
                                  <m:e>
                                    <m:r>
                                      <a:rPr lang="en-US" sz="1600" b="0" smtClean="0">
                                        <a:solidFill>
                                          <a:schemeClr val="tx1"/>
                                        </a:solidFill>
                                        <a:latin typeface="Cambria Math" panose="02040503050406030204" pitchFamily="18" charset="0"/>
                                      </a:rPr>
                                      <m:t>𝑚</m:t>
                                    </m:r>
                                  </m:e>
                                  <m:sub>
                                    <m:r>
                                      <a:rPr lang="en-US" sz="1600" b="0" smtClean="0">
                                        <a:solidFill>
                                          <a:schemeClr val="tx1"/>
                                        </a:solidFill>
                                        <a:latin typeface="Cambria Math" panose="02040503050406030204" pitchFamily="18" charset="0"/>
                                      </a:rPr>
                                      <m:t>0</m:t>
                                    </m:r>
                                  </m:sub>
                                </m:sSub>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𝑋</m:t>
                                </m:r>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𝑌</m:t>
                                </m:r>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𝑍</m:t>
                                </m:r>
                              </m:oMath>
                            </m:oMathPara>
                          </a14:m>
                          <a:endParaRPr lang="en-US" sz="16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614114445"/>
                      </a:ext>
                    </a:extLst>
                  </a:tr>
                  <a:tr h="310116">
                    <a:tc>
                      <a:txBody>
                        <a:bodyPr/>
                        <a:lstStyle/>
                        <a:p>
                          <a:pPr algn="ctr"/>
                          <a:r>
                            <a:rPr lang="en-US" sz="1600" dirty="0">
                              <a:solidFill>
                                <a:schemeClr val="tx1"/>
                              </a:solidFill>
                            </a:rPr>
                            <a:t>0</a:t>
                          </a:r>
                        </a:p>
                      </a:txBody>
                      <a:tcPr/>
                    </a:tc>
                    <a:tc>
                      <a:txBody>
                        <a:bodyPr/>
                        <a:lstStyle/>
                        <a:p>
                          <a:pPr algn="ctr"/>
                          <a:r>
                            <a:rPr lang="en-US" sz="1600" dirty="0">
                              <a:solidFill>
                                <a:schemeClr val="tx1"/>
                              </a:solidFill>
                            </a:rPr>
                            <a:t>0</a:t>
                          </a:r>
                        </a:p>
                      </a:txBody>
                      <a:tcPr/>
                    </a:tc>
                    <a:tc>
                      <a:txBody>
                        <a:bodyPr/>
                        <a:lstStyle/>
                        <a:p>
                          <a:pPr algn="ctr"/>
                          <a:r>
                            <a:rPr lang="en-US" sz="1600" dirty="0">
                              <a:solidFill>
                                <a:schemeClr val="tx1"/>
                              </a:solidFill>
                            </a:rPr>
                            <a:t>1</a:t>
                          </a:r>
                        </a:p>
                      </a:txBody>
                      <a:tcPr/>
                    </a:tc>
                    <a:tc>
                      <a:txBody>
                        <a:bodyPr/>
                        <a:lstStyle/>
                        <a:p>
                          <a:pPr algn="ctr"/>
                          <a:r>
                            <a:rPr lang="en-US" sz="1600" dirty="0">
                              <a:solidFill>
                                <a:schemeClr val="tx1"/>
                              </a:solidFill>
                            </a:rPr>
                            <a:t>0</a:t>
                          </a:r>
                        </a:p>
                      </a:txBody>
                      <a:tcPr/>
                    </a:tc>
                    <a:tc>
                      <a:txBody>
                        <a:bodyPr/>
                        <a:lstStyle/>
                        <a:p>
                          <a:pPr algn="l"/>
                          <a14:m>
                            <m:oMathPara xmlns:m="http://schemas.openxmlformats.org/officeDocument/2006/math">
                              <m:oMath>
                                <m:sSub>
                                  <m:sSubPr>
                                    <m:ctrlPr>
                                      <a:rPr lang="en-US" sz="1600" b="0" smtClean="0">
                                        <a:solidFill>
                                          <a:schemeClr val="tx1"/>
                                        </a:solidFill>
                                        <a:latin typeface="Cambria Math" panose="02040503050406030204" pitchFamily="18" charset="0"/>
                                      </a:rPr>
                                    </m:ctrlPr>
                                  </m:sSubPr>
                                  <m:e>
                                    <m:r>
                                      <a:rPr lang="en-US" sz="1600" b="0" smtClean="0">
                                        <a:solidFill>
                                          <a:schemeClr val="tx1"/>
                                        </a:solidFill>
                                        <a:latin typeface="Cambria Math" panose="02040503050406030204" pitchFamily="18" charset="0"/>
                                      </a:rPr>
                                      <m:t>𝑚</m:t>
                                    </m:r>
                                  </m:e>
                                  <m:sub>
                                    <m:r>
                                      <a:rPr lang="en-US" sz="1600" b="0" smtClean="0">
                                        <a:solidFill>
                                          <a:schemeClr val="tx1"/>
                                        </a:solidFill>
                                        <a:latin typeface="Cambria Math" panose="02040503050406030204" pitchFamily="18" charset="0"/>
                                      </a:rPr>
                                      <m:t>1</m:t>
                                    </m:r>
                                  </m:sub>
                                </m:sSub>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𝑋</m:t>
                                </m:r>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𝑌</m:t>
                                </m:r>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𝑍</m:t>
                                </m:r>
                              </m:oMath>
                            </m:oMathPara>
                          </a14:m>
                          <a:endParaRPr lang="en-US" sz="16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063228719"/>
                      </a:ext>
                    </a:extLst>
                  </a:tr>
                  <a:tr h="310116">
                    <a:tc>
                      <a:txBody>
                        <a:bodyPr/>
                        <a:lstStyle/>
                        <a:p>
                          <a:pPr algn="ctr"/>
                          <a:r>
                            <a:rPr lang="en-US" sz="1600" dirty="0">
                              <a:solidFill>
                                <a:schemeClr val="tx1"/>
                              </a:solidFill>
                            </a:rPr>
                            <a:t>0</a:t>
                          </a:r>
                        </a:p>
                      </a:txBody>
                      <a:tcPr/>
                    </a:tc>
                    <a:tc>
                      <a:txBody>
                        <a:bodyPr/>
                        <a:lstStyle/>
                        <a:p>
                          <a:pPr algn="ctr"/>
                          <a:r>
                            <a:rPr lang="en-US" sz="1600" dirty="0">
                              <a:solidFill>
                                <a:schemeClr val="tx1"/>
                              </a:solidFill>
                            </a:rPr>
                            <a:t>1</a:t>
                          </a:r>
                        </a:p>
                      </a:txBody>
                      <a:tcPr/>
                    </a:tc>
                    <a:tc>
                      <a:txBody>
                        <a:bodyPr/>
                        <a:lstStyle/>
                        <a:p>
                          <a:pPr algn="ctr"/>
                          <a:r>
                            <a:rPr lang="en-US" sz="1600" dirty="0">
                              <a:solidFill>
                                <a:schemeClr val="tx1"/>
                              </a:solidFill>
                            </a:rPr>
                            <a:t>0</a:t>
                          </a:r>
                        </a:p>
                      </a:txBody>
                      <a:tcPr/>
                    </a:tc>
                    <a:tc>
                      <a:txBody>
                        <a:bodyPr/>
                        <a:lstStyle/>
                        <a:p>
                          <a:pPr algn="ctr"/>
                          <a:r>
                            <a:rPr lang="en-US" sz="1600" dirty="0">
                              <a:solidFill>
                                <a:schemeClr val="tx1"/>
                              </a:solidFill>
                            </a:rPr>
                            <a:t>0</a:t>
                          </a:r>
                        </a:p>
                      </a:txBody>
                      <a:tcPr/>
                    </a:tc>
                    <a:tc>
                      <a:txBody>
                        <a:bodyPr/>
                        <a:lstStyle/>
                        <a:p>
                          <a:pPr algn="l"/>
                          <a14:m>
                            <m:oMathPara xmlns:m="http://schemas.openxmlformats.org/officeDocument/2006/math">
                              <m:oMath>
                                <m:sSub>
                                  <m:sSubPr>
                                    <m:ctrlPr>
                                      <a:rPr lang="en-US" sz="1600" b="0" smtClean="0">
                                        <a:solidFill>
                                          <a:schemeClr val="tx1"/>
                                        </a:solidFill>
                                        <a:latin typeface="Cambria Math" panose="02040503050406030204" pitchFamily="18" charset="0"/>
                                      </a:rPr>
                                    </m:ctrlPr>
                                  </m:sSubPr>
                                  <m:e>
                                    <m:r>
                                      <a:rPr lang="en-US" sz="1600" b="0" smtClean="0">
                                        <a:solidFill>
                                          <a:schemeClr val="tx1"/>
                                        </a:solidFill>
                                        <a:latin typeface="Cambria Math" panose="02040503050406030204" pitchFamily="18" charset="0"/>
                                      </a:rPr>
                                      <m:t>𝑚</m:t>
                                    </m:r>
                                  </m:e>
                                  <m:sub>
                                    <m:r>
                                      <a:rPr lang="en-US" sz="1600" b="0" smtClean="0">
                                        <a:solidFill>
                                          <a:schemeClr val="tx1"/>
                                        </a:solidFill>
                                        <a:latin typeface="Cambria Math" panose="02040503050406030204" pitchFamily="18" charset="0"/>
                                      </a:rPr>
                                      <m:t>2</m:t>
                                    </m:r>
                                  </m:sub>
                                </m:sSub>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𝑋</m:t>
                                </m:r>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𝑌</m:t>
                                </m:r>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𝑍</m:t>
                                </m:r>
                              </m:oMath>
                            </m:oMathPara>
                          </a14:m>
                          <a:endParaRPr lang="en-US" sz="16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068365532"/>
                      </a:ext>
                    </a:extLst>
                  </a:tr>
                  <a:tr h="310116">
                    <a:tc>
                      <a:txBody>
                        <a:bodyPr/>
                        <a:lstStyle/>
                        <a:p>
                          <a:pPr algn="ctr"/>
                          <a:r>
                            <a:rPr lang="en-US" sz="1600" b="1" dirty="0">
                              <a:solidFill>
                                <a:schemeClr val="tx1"/>
                              </a:solidFill>
                            </a:rPr>
                            <a:t>0</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l"/>
                          <a14:m>
                            <m:oMathPara xmlns:m="http://schemas.openxmlformats.org/officeDocument/2006/math">
                              <m:oMath>
                                <m:sSub>
                                  <m:sSubPr>
                                    <m:ctrlPr>
                                      <a:rPr lang="en-US" sz="1600" b="1" smtClean="0">
                                        <a:solidFill>
                                          <a:schemeClr val="tx1"/>
                                        </a:solidFill>
                                        <a:latin typeface="Cambria Math" panose="02040503050406030204" pitchFamily="18" charset="0"/>
                                      </a:rPr>
                                    </m:ctrlPr>
                                  </m:sSubPr>
                                  <m:e>
                                    <m:r>
                                      <a:rPr lang="en-US" sz="1600" b="1" smtClean="0">
                                        <a:solidFill>
                                          <a:schemeClr val="tx1"/>
                                        </a:solidFill>
                                        <a:latin typeface="Cambria Math" panose="02040503050406030204" pitchFamily="18" charset="0"/>
                                      </a:rPr>
                                      <m:t>𝐦</m:t>
                                    </m:r>
                                  </m:e>
                                  <m:sub>
                                    <m:r>
                                      <a:rPr lang="en-US" sz="1600" b="1" smtClean="0">
                                        <a:solidFill>
                                          <a:schemeClr val="tx1"/>
                                        </a:solidFill>
                                        <a:latin typeface="Cambria Math" panose="02040503050406030204" pitchFamily="18" charset="0"/>
                                      </a:rPr>
                                      <m:t>𝟑</m:t>
                                    </m:r>
                                  </m:sub>
                                </m:sSub>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𝐗</m:t>
                                </m:r>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𝐘</m:t>
                                </m:r>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𝐙</m:t>
                                </m:r>
                              </m:oMath>
                            </m:oMathPara>
                          </a14:m>
                          <a:endParaRPr lang="en-US" sz="1600" b="1" dirty="0">
                            <a:solidFill>
                              <a:schemeClr val="tx1"/>
                            </a:solidFill>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extLst>
                      <a:ext uri="{0D108BD9-81ED-4DB2-BD59-A6C34878D82A}">
                        <a16:rowId xmlns:a16="http://schemas.microsoft.com/office/drawing/2014/main" val="1316670216"/>
                      </a:ext>
                    </a:extLst>
                  </a:tr>
                  <a:tr h="310116">
                    <a:tc>
                      <a:txBody>
                        <a:bodyPr/>
                        <a:lstStyle/>
                        <a:p>
                          <a:pPr algn="ctr"/>
                          <a:r>
                            <a:rPr lang="en-US" sz="1600" b="0" dirty="0">
                              <a:solidFill>
                                <a:schemeClr val="tx1"/>
                              </a:solidFill>
                            </a:rPr>
                            <a:t>1</a:t>
                          </a:r>
                        </a:p>
                      </a:txBody>
                      <a:tcPr/>
                    </a:tc>
                    <a:tc>
                      <a:txBody>
                        <a:bodyPr/>
                        <a:lstStyle/>
                        <a:p>
                          <a:pPr algn="ctr"/>
                          <a:r>
                            <a:rPr lang="en-US" sz="1600" b="0" dirty="0">
                              <a:solidFill>
                                <a:schemeClr val="tx1"/>
                              </a:solidFill>
                            </a:rPr>
                            <a:t>0</a:t>
                          </a:r>
                        </a:p>
                      </a:txBody>
                      <a:tcPr/>
                    </a:tc>
                    <a:tc>
                      <a:txBody>
                        <a:bodyPr/>
                        <a:lstStyle/>
                        <a:p>
                          <a:pPr algn="ctr"/>
                          <a:r>
                            <a:rPr lang="en-US" sz="1600" b="0" dirty="0">
                              <a:solidFill>
                                <a:schemeClr val="tx1"/>
                              </a:solidFill>
                            </a:rPr>
                            <a:t>0</a:t>
                          </a:r>
                        </a:p>
                      </a:txBody>
                      <a:tcPr/>
                    </a:tc>
                    <a:tc>
                      <a:txBody>
                        <a:bodyPr/>
                        <a:lstStyle/>
                        <a:p>
                          <a:pPr algn="ctr"/>
                          <a:r>
                            <a:rPr lang="en-US" sz="1600" b="0" dirty="0">
                              <a:solidFill>
                                <a:schemeClr val="tx1"/>
                              </a:solidFill>
                            </a:rPr>
                            <a:t>0</a:t>
                          </a:r>
                        </a:p>
                      </a:txBody>
                      <a:tcPr/>
                    </a:tc>
                    <a:tc>
                      <a:txBody>
                        <a:bodyPr/>
                        <a:lstStyle/>
                        <a:p>
                          <a:pPr algn="l"/>
                          <a14:m>
                            <m:oMathPara xmlns:m="http://schemas.openxmlformats.org/officeDocument/2006/math">
                              <m:oMath>
                                <m:sSub>
                                  <m:sSubPr>
                                    <m:ctrlPr>
                                      <a:rPr lang="en-US" sz="1600" b="0" smtClean="0">
                                        <a:solidFill>
                                          <a:schemeClr val="tx1"/>
                                        </a:solidFill>
                                        <a:latin typeface="Cambria Math" panose="02040503050406030204" pitchFamily="18" charset="0"/>
                                      </a:rPr>
                                    </m:ctrlPr>
                                  </m:sSubPr>
                                  <m:e>
                                    <m:r>
                                      <a:rPr lang="en-US" sz="1600" b="0" smtClean="0">
                                        <a:solidFill>
                                          <a:schemeClr val="tx1"/>
                                        </a:solidFill>
                                        <a:latin typeface="Cambria Math" panose="02040503050406030204" pitchFamily="18" charset="0"/>
                                      </a:rPr>
                                      <m:t>𝑚</m:t>
                                    </m:r>
                                  </m:e>
                                  <m:sub>
                                    <m:r>
                                      <a:rPr lang="en-US" sz="1600" b="0" smtClean="0">
                                        <a:solidFill>
                                          <a:schemeClr val="tx1"/>
                                        </a:solidFill>
                                        <a:latin typeface="Cambria Math" panose="02040503050406030204" pitchFamily="18" charset="0"/>
                                      </a:rPr>
                                      <m:t>4</m:t>
                                    </m:r>
                                  </m:sub>
                                </m:sSub>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𝑋</m:t>
                                </m:r>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𝑌</m:t>
                                </m:r>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𝑍</m:t>
                                </m:r>
                              </m:oMath>
                            </m:oMathPara>
                          </a14:m>
                          <a:endParaRPr lang="en-US" sz="1600" b="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472130258"/>
                      </a:ext>
                    </a:extLst>
                  </a:tr>
                  <a:tr h="310116">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0</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l"/>
                          <a14:m>
                            <m:oMathPara xmlns:m="http://schemas.openxmlformats.org/officeDocument/2006/math">
                              <m:oMath>
                                <m:sSub>
                                  <m:sSubPr>
                                    <m:ctrlPr>
                                      <a:rPr lang="en-US" sz="1600" b="1" smtClean="0">
                                        <a:solidFill>
                                          <a:schemeClr val="tx1"/>
                                        </a:solidFill>
                                        <a:latin typeface="Cambria Math" panose="02040503050406030204" pitchFamily="18" charset="0"/>
                                      </a:rPr>
                                    </m:ctrlPr>
                                  </m:sSubPr>
                                  <m:e>
                                    <m:r>
                                      <a:rPr lang="en-US" sz="1600" b="1" smtClean="0">
                                        <a:solidFill>
                                          <a:schemeClr val="tx1"/>
                                        </a:solidFill>
                                        <a:latin typeface="Cambria Math" panose="02040503050406030204" pitchFamily="18" charset="0"/>
                                      </a:rPr>
                                      <m:t>𝐦</m:t>
                                    </m:r>
                                  </m:e>
                                  <m:sub>
                                    <m:r>
                                      <a:rPr lang="en-US" sz="1600" b="1" smtClean="0">
                                        <a:solidFill>
                                          <a:schemeClr val="tx1"/>
                                        </a:solidFill>
                                        <a:latin typeface="Cambria Math" panose="02040503050406030204" pitchFamily="18" charset="0"/>
                                      </a:rPr>
                                      <m:t>𝟓</m:t>
                                    </m:r>
                                  </m:sub>
                                </m:sSub>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𝐗</m:t>
                                </m:r>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𝐘</m:t>
                                </m:r>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𝐙</m:t>
                                </m:r>
                              </m:oMath>
                            </m:oMathPara>
                          </a14:m>
                          <a:endParaRPr lang="en-US" sz="1600" b="1" dirty="0">
                            <a:solidFill>
                              <a:schemeClr val="tx1"/>
                            </a:solidFill>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extLst>
                      <a:ext uri="{0D108BD9-81ED-4DB2-BD59-A6C34878D82A}">
                        <a16:rowId xmlns:a16="http://schemas.microsoft.com/office/drawing/2014/main" val="1838910750"/>
                      </a:ext>
                    </a:extLst>
                  </a:tr>
                  <a:tr h="310116">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0</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l"/>
                          <a14:m>
                            <m:oMathPara xmlns:m="http://schemas.openxmlformats.org/officeDocument/2006/math">
                              <m:oMath>
                                <m:sSub>
                                  <m:sSubPr>
                                    <m:ctrlPr>
                                      <a:rPr lang="en-US" sz="1600" b="1" smtClean="0">
                                        <a:solidFill>
                                          <a:schemeClr val="tx1"/>
                                        </a:solidFill>
                                        <a:latin typeface="Cambria Math" panose="02040503050406030204" pitchFamily="18" charset="0"/>
                                      </a:rPr>
                                    </m:ctrlPr>
                                  </m:sSubPr>
                                  <m:e>
                                    <m:r>
                                      <a:rPr lang="en-US" sz="1600" b="1" smtClean="0">
                                        <a:solidFill>
                                          <a:schemeClr val="tx1"/>
                                        </a:solidFill>
                                        <a:latin typeface="Cambria Math" panose="02040503050406030204" pitchFamily="18" charset="0"/>
                                      </a:rPr>
                                      <m:t>𝐦</m:t>
                                    </m:r>
                                  </m:e>
                                  <m:sub>
                                    <m:r>
                                      <a:rPr lang="en-US" sz="1600" b="1" smtClean="0">
                                        <a:solidFill>
                                          <a:schemeClr val="tx1"/>
                                        </a:solidFill>
                                        <a:latin typeface="Cambria Math" panose="02040503050406030204" pitchFamily="18" charset="0"/>
                                      </a:rPr>
                                      <m:t>𝟔</m:t>
                                    </m:r>
                                  </m:sub>
                                </m:sSub>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𝐗</m:t>
                                </m:r>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𝐘</m:t>
                                </m:r>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𝐙</m:t>
                                </m:r>
                              </m:oMath>
                            </m:oMathPara>
                          </a14:m>
                          <a:endParaRPr lang="en-US" sz="1600" b="1" dirty="0">
                            <a:solidFill>
                              <a:schemeClr val="tx1"/>
                            </a:solidFill>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extLst>
                      <a:ext uri="{0D108BD9-81ED-4DB2-BD59-A6C34878D82A}">
                        <a16:rowId xmlns:a16="http://schemas.microsoft.com/office/drawing/2014/main" val="3298726595"/>
                      </a:ext>
                    </a:extLst>
                  </a:tr>
                  <a:tr h="310116">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l"/>
                          <a14:m>
                            <m:oMathPara xmlns:m="http://schemas.openxmlformats.org/officeDocument/2006/math">
                              <m:oMath>
                                <m:sSub>
                                  <m:sSubPr>
                                    <m:ctrlPr>
                                      <a:rPr lang="en-US" sz="1600" b="1" smtClean="0">
                                        <a:solidFill>
                                          <a:schemeClr val="tx1"/>
                                        </a:solidFill>
                                        <a:latin typeface="Cambria Math" panose="02040503050406030204" pitchFamily="18" charset="0"/>
                                      </a:rPr>
                                    </m:ctrlPr>
                                  </m:sSubPr>
                                  <m:e>
                                    <m:r>
                                      <a:rPr lang="en-US" sz="1600" b="1" smtClean="0">
                                        <a:solidFill>
                                          <a:schemeClr val="tx1"/>
                                        </a:solidFill>
                                        <a:latin typeface="Cambria Math" panose="02040503050406030204" pitchFamily="18" charset="0"/>
                                      </a:rPr>
                                      <m:t>𝐦</m:t>
                                    </m:r>
                                  </m:e>
                                  <m:sub>
                                    <m:r>
                                      <a:rPr lang="en-US" sz="1600" b="1" smtClean="0">
                                        <a:solidFill>
                                          <a:schemeClr val="tx1"/>
                                        </a:solidFill>
                                        <a:latin typeface="Cambria Math" panose="02040503050406030204" pitchFamily="18" charset="0"/>
                                      </a:rPr>
                                      <m:t>𝟕</m:t>
                                    </m:r>
                                  </m:sub>
                                </m:sSub>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𝐗</m:t>
                                </m:r>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𝐘</m:t>
                                </m:r>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𝐙</m:t>
                                </m:r>
                              </m:oMath>
                            </m:oMathPara>
                          </a14:m>
                          <a:endParaRPr lang="en-US" sz="1600" b="1" dirty="0">
                            <a:solidFill>
                              <a:schemeClr val="tx1"/>
                            </a:solidFill>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extLst>
                      <a:ext uri="{0D108BD9-81ED-4DB2-BD59-A6C34878D82A}">
                        <a16:rowId xmlns:a16="http://schemas.microsoft.com/office/drawing/2014/main" val="831370525"/>
                      </a:ext>
                    </a:extLst>
                  </a:tr>
                </a:tbl>
              </a:graphicData>
            </a:graphic>
          </p:graphicFrame>
        </mc:Choice>
        <mc:Fallback xmlns="">
          <p:graphicFrame>
            <p:nvGraphicFramePr>
              <p:cNvPr id="4" name="Table 3">
                <a:extLst>
                  <a:ext uri="{FF2B5EF4-FFF2-40B4-BE49-F238E27FC236}">
                    <a16:creationId xmlns:a16="http://schemas.microsoft.com/office/drawing/2014/main" id="{09630CA7-15C3-00D0-FC70-03C07D81584F}"/>
                  </a:ext>
                </a:extLst>
              </p:cNvPr>
              <p:cNvGraphicFramePr>
                <a:graphicFrameLocks noGrp="1"/>
              </p:cNvGraphicFramePr>
              <p:nvPr>
                <p:extLst>
                  <p:ext uri="{D42A27DB-BD31-4B8C-83A1-F6EECF244321}">
                    <p14:modId xmlns:p14="http://schemas.microsoft.com/office/powerpoint/2010/main" val="1190990859"/>
                  </p:ext>
                </p:extLst>
              </p:nvPr>
            </p:nvGraphicFramePr>
            <p:xfrm>
              <a:off x="612648" y="2302502"/>
              <a:ext cx="6799542" cy="3017520"/>
            </p:xfrm>
            <a:graphic>
              <a:graphicData uri="http://schemas.openxmlformats.org/drawingml/2006/table">
                <a:tbl>
                  <a:tblPr firstRow="1" bandRow="1">
                    <a:tableStyleId>{00A15C55-8517-42AA-B614-E9B94910E393}</a:tableStyleId>
                  </a:tblPr>
                  <a:tblGrid>
                    <a:gridCol w="1198698">
                      <a:extLst>
                        <a:ext uri="{9D8B030D-6E8A-4147-A177-3AD203B41FA5}">
                          <a16:colId xmlns:a16="http://schemas.microsoft.com/office/drawing/2014/main" val="1396284860"/>
                        </a:ext>
                      </a:extLst>
                    </a:gridCol>
                    <a:gridCol w="817384">
                      <a:extLst>
                        <a:ext uri="{9D8B030D-6E8A-4147-A177-3AD203B41FA5}">
                          <a16:colId xmlns:a16="http://schemas.microsoft.com/office/drawing/2014/main" val="2466899368"/>
                        </a:ext>
                      </a:extLst>
                    </a:gridCol>
                    <a:gridCol w="1074708">
                      <a:extLst>
                        <a:ext uri="{9D8B030D-6E8A-4147-A177-3AD203B41FA5}">
                          <a16:colId xmlns:a16="http://schemas.microsoft.com/office/drawing/2014/main" val="1472037275"/>
                        </a:ext>
                      </a:extLst>
                    </a:gridCol>
                    <a:gridCol w="1503993">
                      <a:extLst>
                        <a:ext uri="{9D8B030D-6E8A-4147-A177-3AD203B41FA5}">
                          <a16:colId xmlns:a16="http://schemas.microsoft.com/office/drawing/2014/main" val="2766643732"/>
                        </a:ext>
                      </a:extLst>
                    </a:gridCol>
                    <a:gridCol w="2204759">
                      <a:extLst>
                        <a:ext uri="{9D8B030D-6E8A-4147-A177-3AD203B41FA5}">
                          <a16:colId xmlns:a16="http://schemas.microsoft.com/office/drawing/2014/main" val="3204361485"/>
                        </a:ext>
                      </a:extLst>
                    </a:gridCol>
                  </a:tblGrid>
                  <a:tr h="335280">
                    <a:tc>
                      <a:txBody>
                        <a:bodyPr/>
                        <a:lstStyle/>
                        <a:p>
                          <a:pPr algn="ctr"/>
                          <a:r>
                            <a:rPr lang="en-US" sz="1600" dirty="0">
                              <a:solidFill>
                                <a:schemeClr val="bg1"/>
                              </a:solidFill>
                            </a:rPr>
                            <a:t>X</a:t>
                          </a:r>
                        </a:p>
                      </a:txBody>
                      <a:tcPr/>
                    </a:tc>
                    <a:tc>
                      <a:txBody>
                        <a:bodyPr/>
                        <a:lstStyle/>
                        <a:p>
                          <a:pPr algn="ctr"/>
                          <a:r>
                            <a:rPr lang="en-US" sz="1600" dirty="0">
                              <a:solidFill>
                                <a:schemeClr val="bg1"/>
                              </a:solidFill>
                            </a:rPr>
                            <a:t>Y</a:t>
                          </a:r>
                        </a:p>
                      </a:txBody>
                      <a:tcPr/>
                    </a:tc>
                    <a:tc>
                      <a:txBody>
                        <a:bodyPr/>
                        <a:lstStyle/>
                        <a:p>
                          <a:pPr algn="ctr"/>
                          <a:r>
                            <a:rPr lang="en-US" sz="1600" dirty="0">
                              <a:solidFill>
                                <a:schemeClr val="bg1"/>
                              </a:solidFill>
                            </a:rPr>
                            <a:t>Z</a:t>
                          </a:r>
                        </a:p>
                      </a:txBody>
                      <a:tcPr/>
                    </a:tc>
                    <a:tc>
                      <a:txBody>
                        <a:bodyPr/>
                        <a:lstStyle/>
                        <a:p>
                          <a:pPr algn="ctr"/>
                          <a:r>
                            <a:rPr lang="en-US" sz="1600" dirty="0">
                              <a:solidFill>
                                <a:schemeClr val="bg1"/>
                              </a:solidFill>
                            </a:rPr>
                            <a:t>MAJ(X,Y,Z)</a:t>
                          </a:r>
                          <a:endParaRPr lang="en-US" sz="1600" dirty="0">
                            <a:solidFill>
                              <a:schemeClr val="bg1"/>
                            </a:solidFill>
                            <a:latin typeface="Neue Haas Grotesk Text Pro" panose="020B0504020202020204" pitchFamily="34" charset="77"/>
                          </a:endParaRPr>
                        </a:p>
                      </a:txBody>
                      <a:tcPr/>
                    </a:tc>
                    <a:tc>
                      <a:txBody>
                        <a:bodyPr/>
                        <a:lstStyle/>
                        <a:p>
                          <a:pPr algn="ctr"/>
                          <a:r>
                            <a:rPr lang="en-US" sz="1600" dirty="0" err="1">
                              <a:solidFill>
                                <a:schemeClr val="bg1"/>
                              </a:solidFill>
                            </a:rPr>
                            <a:t>Minterm</a:t>
                          </a:r>
                          <a:endParaRPr lang="en-US" sz="1600" dirty="0">
                            <a:solidFill>
                              <a:schemeClr val="bg1"/>
                            </a:solidFill>
                            <a:latin typeface="Neue Haas Grotesk Text Pro" panose="020B0504020202020204" pitchFamily="34" charset="77"/>
                            <a:ea typeface="Cambria Math" panose="02040503050406030204" pitchFamily="18" charset="0"/>
                          </a:endParaRPr>
                        </a:p>
                      </a:txBody>
                      <a:tcPr/>
                    </a:tc>
                    <a:extLst>
                      <a:ext uri="{0D108BD9-81ED-4DB2-BD59-A6C34878D82A}">
                        <a16:rowId xmlns:a16="http://schemas.microsoft.com/office/drawing/2014/main" val="2131602632"/>
                      </a:ext>
                    </a:extLst>
                  </a:tr>
                  <a:tr h="335280">
                    <a:tc>
                      <a:txBody>
                        <a:bodyPr/>
                        <a:lstStyle/>
                        <a:p>
                          <a:pPr algn="ctr"/>
                          <a:r>
                            <a:rPr lang="en-US" sz="1600" dirty="0">
                              <a:solidFill>
                                <a:schemeClr val="tx1"/>
                              </a:solidFill>
                            </a:rPr>
                            <a:t>0</a:t>
                          </a:r>
                        </a:p>
                      </a:txBody>
                      <a:tcPr/>
                    </a:tc>
                    <a:tc>
                      <a:txBody>
                        <a:bodyPr/>
                        <a:lstStyle/>
                        <a:p>
                          <a:pPr algn="ctr"/>
                          <a:r>
                            <a:rPr lang="en-US" sz="1600" dirty="0">
                              <a:solidFill>
                                <a:schemeClr val="tx1"/>
                              </a:solidFill>
                            </a:rPr>
                            <a:t>0</a:t>
                          </a:r>
                        </a:p>
                      </a:txBody>
                      <a:tcPr/>
                    </a:tc>
                    <a:tc>
                      <a:txBody>
                        <a:bodyPr/>
                        <a:lstStyle/>
                        <a:p>
                          <a:pPr algn="ctr"/>
                          <a:r>
                            <a:rPr lang="en-US" sz="1600" dirty="0">
                              <a:solidFill>
                                <a:schemeClr val="tx1"/>
                              </a:solidFill>
                            </a:rPr>
                            <a:t>0</a:t>
                          </a:r>
                        </a:p>
                      </a:txBody>
                      <a:tcPr/>
                    </a:tc>
                    <a:tc>
                      <a:txBody>
                        <a:bodyPr/>
                        <a:lstStyle/>
                        <a:p>
                          <a:pPr algn="ctr"/>
                          <a:r>
                            <a:rPr lang="en-US" sz="1600" dirty="0">
                              <a:solidFill>
                                <a:schemeClr val="tx1"/>
                              </a:solidFill>
                            </a:rPr>
                            <a:t>0</a:t>
                          </a:r>
                        </a:p>
                      </a:txBody>
                      <a:tcPr/>
                    </a:tc>
                    <a:tc>
                      <a:txBody>
                        <a:bodyPr/>
                        <a:lstStyle/>
                        <a:p>
                          <a:endParaRPr lang="en-US"/>
                        </a:p>
                      </a:txBody>
                      <a:tcPr>
                        <a:blipFill>
                          <a:blip r:embed="rId4"/>
                          <a:stretch>
                            <a:fillRect l="-208621" t="-100000" r="-1724" b="-707407"/>
                          </a:stretch>
                        </a:blipFill>
                      </a:tcPr>
                    </a:tc>
                    <a:extLst>
                      <a:ext uri="{0D108BD9-81ED-4DB2-BD59-A6C34878D82A}">
                        <a16:rowId xmlns:a16="http://schemas.microsoft.com/office/drawing/2014/main" val="614114445"/>
                      </a:ext>
                    </a:extLst>
                  </a:tr>
                  <a:tr h="335280">
                    <a:tc>
                      <a:txBody>
                        <a:bodyPr/>
                        <a:lstStyle/>
                        <a:p>
                          <a:pPr algn="ctr"/>
                          <a:r>
                            <a:rPr lang="en-US" sz="1600" dirty="0">
                              <a:solidFill>
                                <a:schemeClr val="tx1"/>
                              </a:solidFill>
                            </a:rPr>
                            <a:t>0</a:t>
                          </a:r>
                        </a:p>
                      </a:txBody>
                      <a:tcPr/>
                    </a:tc>
                    <a:tc>
                      <a:txBody>
                        <a:bodyPr/>
                        <a:lstStyle/>
                        <a:p>
                          <a:pPr algn="ctr"/>
                          <a:r>
                            <a:rPr lang="en-US" sz="1600" dirty="0">
                              <a:solidFill>
                                <a:schemeClr val="tx1"/>
                              </a:solidFill>
                            </a:rPr>
                            <a:t>0</a:t>
                          </a:r>
                        </a:p>
                      </a:txBody>
                      <a:tcPr/>
                    </a:tc>
                    <a:tc>
                      <a:txBody>
                        <a:bodyPr/>
                        <a:lstStyle/>
                        <a:p>
                          <a:pPr algn="ctr"/>
                          <a:r>
                            <a:rPr lang="en-US" sz="1600" dirty="0">
                              <a:solidFill>
                                <a:schemeClr val="tx1"/>
                              </a:solidFill>
                            </a:rPr>
                            <a:t>1</a:t>
                          </a:r>
                        </a:p>
                      </a:txBody>
                      <a:tcPr/>
                    </a:tc>
                    <a:tc>
                      <a:txBody>
                        <a:bodyPr/>
                        <a:lstStyle/>
                        <a:p>
                          <a:pPr algn="ctr"/>
                          <a:r>
                            <a:rPr lang="en-US" sz="1600" dirty="0">
                              <a:solidFill>
                                <a:schemeClr val="tx1"/>
                              </a:solidFill>
                            </a:rPr>
                            <a:t>0</a:t>
                          </a:r>
                        </a:p>
                      </a:txBody>
                      <a:tcPr/>
                    </a:tc>
                    <a:tc>
                      <a:txBody>
                        <a:bodyPr/>
                        <a:lstStyle/>
                        <a:p>
                          <a:endParaRPr lang="en-US"/>
                        </a:p>
                      </a:txBody>
                      <a:tcPr>
                        <a:blipFill>
                          <a:blip r:embed="rId4"/>
                          <a:stretch>
                            <a:fillRect l="-208621" t="-207692" r="-1724" b="-634615"/>
                          </a:stretch>
                        </a:blipFill>
                      </a:tcPr>
                    </a:tc>
                    <a:extLst>
                      <a:ext uri="{0D108BD9-81ED-4DB2-BD59-A6C34878D82A}">
                        <a16:rowId xmlns:a16="http://schemas.microsoft.com/office/drawing/2014/main" val="3063228719"/>
                      </a:ext>
                    </a:extLst>
                  </a:tr>
                  <a:tr h="335280">
                    <a:tc>
                      <a:txBody>
                        <a:bodyPr/>
                        <a:lstStyle/>
                        <a:p>
                          <a:pPr algn="ctr"/>
                          <a:r>
                            <a:rPr lang="en-US" sz="1600" dirty="0">
                              <a:solidFill>
                                <a:schemeClr val="tx1"/>
                              </a:solidFill>
                            </a:rPr>
                            <a:t>0</a:t>
                          </a:r>
                        </a:p>
                      </a:txBody>
                      <a:tcPr/>
                    </a:tc>
                    <a:tc>
                      <a:txBody>
                        <a:bodyPr/>
                        <a:lstStyle/>
                        <a:p>
                          <a:pPr algn="ctr"/>
                          <a:r>
                            <a:rPr lang="en-US" sz="1600" dirty="0">
                              <a:solidFill>
                                <a:schemeClr val="tx1"/>
                              </a:solidFill>
                            </a:rPr>
                            <a:t>1</a:t>
                          </a:r>
                        </a:p>
                      </a:txBody>
                      <a:tcPr/>
                    </a:tc>
                    <a:tc>
                      <a:txBody>
                        <a:bodyPr/>
                        <a:lstStyle/>
                        <a:p>
                          <a:pPr algn="ctr"/>
                          <a:r>
                            <a:rPr lang="en-US" sz="1600" dirty="0">
                              <a:solidFill>
                                <a:schemeClr val="tx1"/>
                              </a:solidFill>
                            </a:rPr>
                            <a:t>0</a:t>
                          </a:r>
                        </a:p>
                      </a:txBody>
                      <a:tcPr/>
                    </a:tc>
                    <a:tc>
                      <a:txBody>
                        <a:bodyPr/>
                        <a:lstStyle/>
                        <a:p>
                          <a:pPr algn="ctr"/>
                          <a:r>
                            <a:rPr lang="en-US" sz="1600" dirty="0">
                              <a:solidFill>
                                <a:schemeClr val="tx1"/>
                              </a:solidFill>
                            </a:rPr>
                            <a:t>0</a:t>
                          </a:r>
                        </a:p>
                      </a:txBody>
                      <a:tcPr/>
                    </a:tc>
                    <a:tc>
                      <a:txBody>
                        <a:bodyPr/>
                        <a:lstStyle/>
                        <a:p>
                          <a:endParaRPr lang="en-US"/>
                        </a:p>
                      </a:txBody>
                      <a:tcPr>
                        <a:blipFill>
                          <a:blip r:embed="rId4"/>
                          <a:stretch>
                            <a:fillRect l="-208621" t="-296296" r="-1724" b="-511111"/>
                          </a:stretch>
                        </a:blipFill>
                      </a:tcPr>
                    </a:tc>
                    <a:extLst>
                      <a:ext uri="{0D108BD9-81ED-4DB2-BD59-A6C34878D82A}">
                        <a16:rowId xmlns:a16="http://schemas.microsoft.com/office/drawing/2014/main" val="1068365532"/>
                      </a:ext>
                    </a:extLst>
                  </a:tr>
                  <a:tr h="335280">
                    <a:tc>
                      <a:txBody>
                        <a:bodyPr/>
                        <a:lstStyle/>
                        <a:p>
                          <a:pPr algn="ctr"/>
                          <a:r>
                            <a:rPr lang="en-US" sz="1600" b="1" dirty="0">
                              <a:solidFill>
                                <a:schemeClr val="tx1"/>
                              </a:solidFill>
                            </a:rPr>
                            <a:t>0</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endParaRPr lang="en-US"/>
                        </a:p>
                      </a:txBody>
                      <a:tcPr>
                        <a:blipFill>
                          <a:blip r:embed="rId4"/>
                          <a:stretch>
                            <a:fillRect l="-208621" t="-411538" r="-1724" b="-430769"/>
                          </a:stretch>
                        </a:blipFill>
                      </a:tcPr>
                    </a:tc>
                    <a:extLst>
                      <a:ext uri="{0D108BD9-81ED-4DB2-BD59-A6C34878D82A}">
                        <a16:rowId xmlns:a16="http://schemas.microsoft.com/office/drawing/2014/main" val="1316670216"/>
                      </a:ext>
                    </a:extLst>
                  </a:tr>
                  <a:tr h="335280">
                    <a:tc>
                      <a:txBody>
                        <a:bodyPr/>
                        <a:lstStyle/>
                        <a:p>
                          <a:pPr algn="ctr"/>
                          <a:r>
                            <a:rPr lang="en-US" sz="1600" b="0" dirty="0">
                              <a:solidFill>
                                <a:schemeClr val="tx1"/>
                              </a:solidFill>
                            </a:rPr>
                            <a:t>1</a:t>
                          </a:r>
                        </a:p>
                      </a:txBody>
                      <a:tcPr/>
                    </a:tc>
                    <a:tc>
                      <a:txBody>
                        <a:bodyPr/>
                        <a:lstStyle/>
                        <a:p>
                          <a:pPr algn="ctr"/>
                          <a:r>
                            <a:rPr lang="en-US" sz="1600" b="0" dirty="0">
                              <a:solidFill>
                                <a:schemeClr val="tx1"/>
                              </a:solidFill>
                            </a:rPr>
                            <a:t>0</a:t>
                          </a:r>
                        </a:p>
                      </a:txBody>
                      <a:tcPr/>
                    </a:tc>
                    <a:tc>
                      <a:txBody>
                        <a:bodyPr/>
                        <a:lstStyle/>
                        <a:p>
                          <a:pPr algn="ctr"/>
                          <a:r>
                            <a:rPr lang="en-US" sz="1600" b="0" dirty="0">
                              <a:solidFill>
                                <a:schemeClr val="tx1"/>
                              </a:solidFill>
                            </a:rPr>
                            <a:t>0</a:t>
                          </a:r>
                        </a:p>
                      </a:txBody>
                      <a:tcPr/>
                    </a:tc>
                    <a:tc>
                      <a:txBody>
                        <a:bodyPr/>
                        <a:lstStyle/>
                        <a:p>
                          <a:pPr algn="ctr"/>
                          <a:r>
                            <a:rPr lang="en-US" sz="1600" b="0" dirty="0">
                              <a:solidFill>
                                <a:schemeClr val="tx1"/>
                              </a:solidFill>
                            </a:rPr>
                            <a:t>0</a:t>
                          </a:r>
                        </a:p>
                      </a:txBody>
                      <a:tcPr/>
                    </a:tc>
                    <a:tc>
                      <a:txBody>
                        <a:bodyPr/>
                        <a:lstStyle/>
                        <a:p>
                          <a:endParaRPr lang="en-US"/>
                        </a:p>
                      </a:txBody>
                      <a:tcPr>
                        <a:blipFill>
                          <a:blip r:embed="rId4"/>
                          <a:stretch>
                            <a:fillRect l="-208621" t="-492593" r="-1724" b="-314815"/>
                          </a:stretch>
                        </a:blipFill>
                      </a:tcPr>
                    </a:tc>
                    <a:extLst>
                      <a:ext uri="{0D108BD9-81ED-4DB2-BD59-A6C34878D82A}">
                        <a16:rowId xmlns:a16="http://schemas.microsoft.com/office/drawing/2014/main" val="1472130258"/>
                      </a:ext>
                    </a:extLst>
                  </a:tr>
                  <a:tr h="335280">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0</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endParaRPr lang="en-US"/>
                        </a:p>
                      </a:txBody>
                      <a:tcPr>
                        <a:blipFill>
                          <a:blip r:embed="rId4"/>
                          <a:stretch>
                            <a:fillRect l="-208621" t="-615385" r="-1724" b="-226923"/>
                          </a:stretch>
                        </a:blipFill>
                      </a:tcPr>
                    </a:tc>
                    <a:extLst>
                      <a:ext uri="{0D108BD9-81ED-4DB2-BD59-A6C34878D82A}">
                        <a16:rowId xmlns:a16="http://schemas.microsoft.com/office/drawing/2014/main" val="1838910750"/>
                      </a:ext>
                    </a:extLst>
                  </a:tr>
                  <a:tr h="335280">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0</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endParaRPr lang="en-US"/>
                        </a:p>
                      </a:txBody>
                      <a:tcPr>
                        <a:blipFill>
                          <a:blip r:embed="rId4"/>
                          <a:stretch>
                            <a:fillRect l="-208621" t="-688889" r="-1724" b="-118519"/>
                          </a:stretch>
                        </a:blipFill>
                      </a:tcPr>
                    </a:tc>
                    <a:extLst>
                      <a:ext uri="{0D108BD9-81ED-4DB2-BD59-A6C34878D82A}">
                        <a16:rowId xmlns:a16="http://schemas.microsoft.com/office/drawing/2014/main" val="3298726595"/>
                      </a:ext>
                    </a:extLst>
                  </a:tr>
                  <a:tr h="335280">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endParaRPr lang="en-US"/>
                        </a:p>
                      </a:txBody>
                      <a:tcPr>
                        <a:blipFill>
                          <a:blip r:embed="rId4"/>
                          <a:stretch>
                            <a:fillRect l="-208621" t="-819231" r="-1724" b="-23077"/>
                          </a:stretch>
                        </a:blipFill>
                      </a:tcPr>
                    </a:tc>
                    <a:extLst>
                      <a:ext uri="{0D108BD9-81ED-4DB2-BD59-A6C34878D82A}">
                        <a16:rowId xmlns:a16="http://schemas.microsoft.com/office/drawing/2014/main" val="831370525"/>
                      </a:ext>
                    </a:extLst>
                  </a:tr>
                </a:tbl>
              </a:graphicData>
            </a:graphic>
          </p:graphicFrame>
        </mc:Fallback>
      </mc:AlternateContent>
      <p:sp>
        <p:nvSpPr>
          <p:cNvPr id="2" name="TextBox 1">
            <a:extLst>
              <a:ext uri="{FF2B5EF4-FFF2-40B4-BE49-F238E27FC236}">
                <a16:creationId xmlns:a16="http://schemas.microsoft.com/office/drawing/2014/main" id="{32AA1EA7-D9A2-448F-55C5-9DFF718EFD8D}"/>
              </a:ext>
            </a:extLst>
          </p:cNvPr>
          <p:cNvSpPr txBox="1"/>
          <p:nvPr/>
        </p:nvSpPr>
        <p:spPr>
          <a:xfrm>
            <a:off x="8900906" y="4202403"/>
            <a:ext cx="2627835" cy="430887"/>
          </a:xfrm>
          <a:prstGeom prst="rect">
            <a:avLst/>
          </a:prstGeom>
          <a:noFill/>
        </p:spPr>
        <p:txBody>
          <a:bodyPr wrap="none" rtlCol="0">
            <a:spAutoFit/>
          </a:bodyPr>
          <a:lstStyle/>
          <a:p>
            <a:r>
              <a:rPr lang="en-US" sz="2200" dirty="0"/>
              <a:t>OR these together</a:t>
            </a:r>
          </a:p>
        </p:txBody>
      </p:sp>
      <p:cxnSp>
        <p:nvCxnSpPr>
          <p:cNvPr id="5" name="Straight Arrow Connector 4">
            <a:extLst>
              <a:ext uri="{FF2B5EF4-FFF2-40B4-BE49-F238E27FC236}">
                <a16:creationId xmlns:a16="http://schemas.microsoft.com/office/drawing/2014/main" id="{C8499835-1A6A-D168-865A-7D85ABD708E7}"/>
              </a:ext>
            </a:extLst>
          </p:cNvPr>
          <p:cNvCxnSpPr/>
          <p:nvPr/>
        </p:nvCxnSpPr>
        <p:spPr>
          <a:xfrm flipH="1" flipV="1">
            <a:off x="7412191" y="3778967"/>
            <a:ext cx="1249230" cy="5380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D1579E3-B8D3-2787-136C-6D5CAE66A3B9}"/>
              </a:ext>
            </a:extLst>
          </p:cNvPr>
          <p:cNvCxnSpPr>
            <a:cxnSpLocks/>
          </p:cNvCxnSpPr>
          <p:nvPr/>
        </p:nvCxnSpPr>
        <p:spPr>
          <a:xfrm flipH="1" flipV="1">
            <a:off x="7412191" y="4390514"/>
            <a:ext cx="1249230" cy="734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7988B1E5-DB75-9DA5-30C5-36A70B41E0C8}"/>
              </a:ext>
            </a:extLst>
          </p:cNvPr>
          <p:cNvCxnSpPr>
            <a:cxnSpLocks/>
          </p:cNvCxnSpPr>
          <p:nvPr/>
        </p:nvCxnSpPr>
        <p:spPr>
          <a:xfrm flipH="1">
            <a:off x="7412191" y="4549130"/>
            <a:ext cx="1249230" cy="2104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8ECAA643-AAF3-23DB-8D9E-4F259299AC5E}"/>
              </a:ext>
            </a:extLst>
          </p:cNvPr>
          <p:cNvCxnSpPr>
            <a:cxnSpLocks/>
          </p:cNvCxnSpPr>
          <p:nvPr/>
        </p:nvCxnSpPr>
        <p:spPr>
          <a:xfrm flipH="1">
            <a:off x="7412190" y="4696127"/>
            <a:ext cx="1249231" cy="4493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9492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EF3CD-1D54-D132-865D-73BA06A363A8}"/>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6AA634E-371C-19DD-299C-159AF6DA3952}"/>
                  </a:ext>
                </a:extLst>
              </p:cNvPr>
              <p:cNvSpPr>
                <a:spLocks noGrp="1"/>
              </p:cNvSpPr>
              <p:nvPr>
                <p:ph idx="1"/>
              </p:nvPr>
            </p:nvSpPr>
            <p:spPr>
              <a:xfrm>
                <a:off x="253218" y="1719072"/>
                <a:ext cx="11938781" cy="5019530"/>
              </a:xfrm>
            </p:spPr>
            <p:txBody>
              <a:bodyPr vert="horz" lIns="91440" tIns="45720" rIns="91440" bIns="45720" rtlCol="0">
                <a:noAutofit/>
              </a:bodyPr>
              <a:lstStyle/>
              <a:p>
                <a:pPr>
                  <a:lnSpc>
                    <a:spcPct val="110000"/>
                  </a:lnSpc>
                </a:pPr>
                <a:r>
                  <a:rPr lang="en-US" sz="2200" dirty="0"/>
                  <a:t>MAJ(</a:t>
                </a:r>
                <a14:m>
                  <m:oMath xmlns:m="http://schemas.openxmlformats.org/officeDocument/2006/math">
                    <m:sSub>
                      <m:sSubPr>
                        <m:ctrlPr>
                          <a:rPr lang="en-US" sz="2200" i="1" dirty="0" smtClean="0">
                            <a:latin typeface="Cambria Math" panose="02040503050406030204" pitchFamily="18" charset="0"/>
                          </a:rPr>
                        </m:ctrlPr>
                      </m:sSubPr>
                      <m:e>
                        <m:r>
                          <a:rPr lang="en-US" sz="2200" i="1" dirty="0" smtClean="0">
                            <a:latin typeface="Cambria Math" panose="02040503050406030204" pitchFamily="18" charset="0"/>
                          </a:rPr>
                          <m:t>𝑋</m:t>
                        </m:r>
                      </m:e>
                      <m:sub>
                        <m:r>
                          <a:rPr lang="en-US" sz="2200" i="1" dirty="0" smtClean="0">
                            <a:latin typeface="Cambria Math" panose="02040503050406030204" pitchFamily="18" charset="0"/>
                          </a:rPr>
                          <m:t>1</m:t>
                        </m:r>
                      </m:sub>
                    </m:sSub>
                    <m:r>
                      <a:rPr lang="en-US" sz="2200" i="1" dirty="0" smtClean="0">
                        <a:latin typeface="Cambria Math" panose="02040503050406030204" pitchFamily="18" charset="0"/>
                      </a:rPr>
                      <m:t>, </m:t>
                    </m:r>
                    <m:sSub>
                      <m:sSubPr>
                        <m:ctrlPr>
                          <a:rPr lang="en-US" sz="2200" i="1" dirty="0" smtClean="0">
                            <a:latin typeface="Cambria Math" panose="02040503050406030204" pitchFamily="18" charset="0"/>
                          </a:rPr>
                        </m:ctrlPr>
                      </m:sSubPr>
                      <m:e>
                        <m:r>
                          <a:rPr lang="en-US" sz="2200" i="1" dirty="0" smtClean="0">
                            <a:latin typeface="Cambria Math" panose="02040503050406030204" pitchFamily="18" charset="0"/>
                          </a:rPr>
                          <m:t>𝑋</m:t>
                        </m:r>
                      </m:e>
                      <m:sub>
                        <m:r>
                          <a:rPr lang="en-US" sz="2200" i="1" dirty="0" smtClean="0">
                            <a:latin typeface="Cambria Math" panose="02040503050406030204" pitchFamily="18" charset="0"/>
                          </a:rPr>
                          <m:t>2</m:t>
                        </m:r>
                      </m:sub>
                    </m:sSub>
                    <m:r>
                      <a:rPr lang="en-US" sz="2200" i="1" dirty="0" smtClean="0">
                        <a:latin typeface="Cambria Math" panose="02040503050406030204" pitchFamily="18" charset="0"/>
                      </a:rPr>
                      <m:t>, …</m:t>
                    </m:r>
                    <m:r>
                      <a:rPr lang="en-US" sz="2200" i="1" dirty="0">
                        <a:latin typeface="Cambria Math" panose="02040503050406030204" pitchFamily="18" charset="0"/>
                      </a:rPr>
                      <m:t>,</m:t>
                    </m:r>
                    <m:sSub>
                      <m:sSubPr>
                        <m:ctrlPr>
                          <a:rPr lang="en-US" sz="2200" i="1" dirty="0" err="1" smtClean="0">
                            <a:latin typeface="Cambria Math" panose="02040503050406030204" pitchFamily="18" charset="0"/>
                          </a:rPr>
                        </m:ctrlPr>
                      </m:sSubPr>
                      <m:e>
                        <m:r>
                          <a:rPr lang="en-US" sz="2200" i="1" dirty="0" err="1" smtClean="0">
                            <a:latin typeface="Cambria Math" panose="02040503050406030204" pitchFamily="18" charset="0"/>
                          </a:rPr>
                          <m:t>𝑋</m:t>
                        </m:r>
                      </m:e>
                      <m:sub>
                        <m:r>
                          <a:rPr lang="en-US" sz="2200" i="1" dirty="0" err="1" smtClean="0">
                            <a:latin typeface="Cambria Math" panose="02040503050406030204" pitchFamily="18" charset="0"/>
                          </a:rPr>
                          <m:t>𝑛</m:t>
                        </m:r>
                      </m:sub>
                    </m:sSub>
                  </m:oMath>
                </a14:m>
                <a:r>
                  <a:rPr lang="en-US" sz="2200" dirty="0"/>
                  <a:t>) = 1 if (strictly) more arguments are 1 than 0, 0 otherwise.</a:t>
                </a:r>
                <a:br>
                  <a:rPr lang="en-US" sz="2200" dirty="0"/>
                </a:br>
                <a:br>
                  <a:rPr lang="en-US" sz="2200" dirty="0"/>
                </a:br>
                <a:br>
                  <a:rPr lang="en-US" sz="2200" dirty="0"/>
                </a:br>
                <a:br>
                  <a:rPr lang="en-US" sz="2200" dirty="0"/>
                </a:br>
                <a:br>
                  <a:rPr lang="en-US" sz="2200" dirty="0"/>
                </a:br>
                <a:br>
                  <a:rPr lang="en-US" sz="2200" dirty="0"/>
                </a:br>
                <a:br>
                  <a:rPr lang="en-US" sz="2200" dirty="0"/>
                </a:br>
                <a:endParaRPr lang="en-US" sz="2200" dirty="0"/>
              </a:p>
              <a:p>
                <a:pPr>
                  <a:lnSpc>
                    <a:spcPct val="110000"/>
                  </a:lnSpc>
                </a:pPr>
                <a:endParaRPr lang="en-US" sz="2200" dirty="0"/>
              </a:p>
              <a:p>
                <a:pPr>
                  <a:lnSpc>
                    <a:spcPct val="110000"/>
                  </a:lnSpc>
                </a:pPr>
                <a:r>
                  <a:rPr lang="en-US" sz="2200" dirty="0"/>
                  <a:t>Isolate the rows where the output is equal to 1 and then connect with a disjunction (OR) the corresponding </a:t>
                </a:r>
                <a:r>
                  <a:rPr lang="en-US" sz="2200" dirty="0" err="1"/>
                  <a:t>minterms</a:t>
                </a:r>
                <a:r>
                  <a:rPr lang="en-US" sz="2200" dirty="0"/>
                  <a:t>.</a:t>
                </a:r>
              </a:p>
              <a:p>
                <a:pPr>
                  <a:lnSpc>
                    <a:spcPct val="110000"/>
                  </a:lnSpc>
                </a:pPr>
                <a:r>
                  <a:rPr lang="en-US" sz="2200" dirty="0"/>
                  <a:t>MAJ(X, Y, Z) = </a:t>
                </a:r>
                <a14:m>
                  <m:oMath xmlns:m="http://schemas.openxmlformats.org/officeDocument/2006/math">
                    <m:sSub>
                      <m:sSubPr>
                        <m:ctrlPr>
                          <a:rPr lang="en-US" sz="2200" i="1" dirty="0">
                            <a:latin typeface="Cambria Math" panose="02040503050406030204" pitchFamily="18" charset="0"/>
                          </a:rPr>
                        </m:ctrlPr>
                      </m:sSubPr>
                      <m:e>
                        <m:r>
                          <a:rPr lang="en-US" sz="2200" i="1" dirty="0">
                            <a:latin typeface="Cambria Math" panose="02040503050406030204" pitchFamily="18" charset="0"/>
                          </a:rPr>
                          <m:t>𝑚</m:t>
                        </m:r>
                      </m:e>
                      <m:sub>
                        <m:r>
                          <a:rPr lang="en-US" sz="2200" i="1" dirty="0">
                            <a:latin typeface="Cambria Math" panose="02040503050406030204" pitchFamily="18" charset="0"/>
                          </a:rPr>
                          <m:t>3 </m:t>
                        </m:r>
                      </m:sub>
                    </m:sSub>
                    <m:r>
                      <m:rPr>
                        <m:nor/>
                      </m:rPr>
                      <a:rPr lang="en-US" sz="2200" i="0" dirty="0"/>
                      <m:t>∨</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 </m:t>
                        </m:r>
                        <m:r>
                          <a:rPr lang="en-US" sz="2200" i="1" dirty="0">
                            <a:latin typeface="Cambria Math" panose="02040503050406030204" pitchFamily="18" charset="0"/>
                          </a:rPr>
                          <m:t>𝑚</m:t>
                        </m:r>
                      </m:e>
                      <m:sub>
                        <m:r>
                          <a:rPr lang="en-US" sz="2200" i="1" dirty="0">
                            <a:latin typeface="Cambria Math" panose="02040503050406030204" pitchFamily="18" charset="0"/>
                          </a:rPr>
                          <m:t>5  </m:t>
                        </m:r>
                      </m:sub>
                    </m:sSub>
                    <m:r>
                      <m:rPr>
                        <m:nor/>
                      </m:rPr>
                      <a:rPr lang="en-US" sz="2200" i="0" dirty="0"/>
                      <m:t>∨ </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𝑚</m:t>
                        </m:r>
                      </m:e>
                      <m:sub>
                        <m:r>
                          <a:rPr lang="en-US" sz="2200" i="1" dirty="0">
                            <a:latin typeface="Cambria Math" panose="02040503050406030204" pitchFamily="18" charset="0"/>
                          </a:rPr>
                          <m:t>6</m:t>
                        </m:r>
                      </m:sub>
                    </m:sSub>
                    <m:sSub>
                      <m:sSubPr>
                        <m:ctrlPr>
                          <a:rPr lang="en-US" sz="2200" i="0" dirty="0"/>
                        </m:ctrlPr>
                      </m:sSubPr>
                      <m:e>
                        <m:r>
                          <m:rPr>
                            <m:nor/>
                          </m:rPr>
                          <a:rPr lang="en-US" sz="2200" i="0" dirty="0"/>
                          <m:t>∨ </m:t>
                        </m:r>
                        <m:r>
                          <a:rPr lang="en-US" sz="2200" i="1" dirty="0">
                            <a:latin typeface="Cambria Math" panose="02040503050406030204" pitchFamily="18" charset="0"/>
                          </a:rPr>
                          <m:t>𝑚</m:t>
                        </m:r>
                      </m:e>
                      <m:sub>
                        <m:r>
                          <a:rPr lang="en-US" sz="2200" i="1" dirty="0">
                            <a:latin typeface="Cambria Math" panose="02040503050406030204" pitchFamily="18" charset="0"/>
                          </a:rPr>
                          <m:t>7</m:t>
                        </m:r>
                      </m:sub>
                    </m:sSub>
                    <m:r>
                      <m:rPr>
                        <m:nor/>
                      </m:rPr>
                      <a:rPr lang="en-US" sz="2200" i="0" dirty="0">
                        <a:latin typeface="Cambria Math" panose="02040503050406030204" pitchFamily="18" charset="0"/>
                      </a:rPr>
                      <m:t>= </m:t>
                    </m:r>
                  </m:oMath>
                </a14:m>
                <a:r>
                  <a:rPr lang="en-US" sz="2200" dirty="0"/>
                  <a:t>(¬X ∧ Y ∧ Z) ∨ (X ∧ ¬Y ∧ Z) ∨ (X ∧ Y ∧ ¬Z) ∨ (X ∧ Y ∧ Z)</a:t>
                </a:r>
              </a:p>
              <a:p>
                <a:pPr>
                  <a:lnSpc>
                    <a:spcPct val="110000"/>
                  </a:lnSpc>
                </a:pPr>
                <a:endParaRPr lang="en-US" sz="2200" dirty="0"/>
              </a:p>
            </p:txBody>
          </p:sp>
        </mc:Choice>
        <mc:Fallback xmlns="">
          <p:sp>
            <p:nvSpPr>
              <p:cNvPr id="3" name="Content Placeholder 2">
                <a:extLst>
                  <a:ext uri="{FF2B5EF4-FFF2-40B4-BE49-F238E27FC236}">
                    <a16:creationId xmlns:a16="http://schemas.microsoft.com/office/drawing/2014/main" id="{F6AA634E-371C-19DD-299C-159AF6DA3952}"/>
                  </a:ext>
                </a:extLst>
              </p:cNvPr>
              <p:cNvSpPr>
                <a:spLocks noGrp="1" noRot="1" noChangeAspect="1" noMove="1" noResize="1" noEditPoints="1" noAdjustHandles="1" noChangeArrowheads="1" noChangeShapeType="1" noTextEdit="1"/>
              </p:cNvSpPr>
              <p:nvPr>
                <p:ph idx="1"/>
              </p:nvPr>
            </p:nvSpPr>
            <p:spPr>
              <a:xfrm>
                <a:off x="253218" y="1719072"/>
                <a:ext cx="11938781" cy="5019530"/>
              </a:xfrm>
              <a:blipFill>
                <a:blip r:embed="rId3"/>
                <a:stretch>
                  <a:fillRect l="-638" t="-505" r="-531"/>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2AB835A2-909E-79A8-CADE-E10E9768EAAB}"/>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Example – DNF of MAJ function</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8FCD76AA-0927-1975-6607-1D22217AE8E6}"/>
              </a:ext>
            </a:extLst>
          </p:cNvPr>
          <p:cNvSpPr>
            <a:spLocks noGrp="1"/>
          </p:cNvSpPr>
          <p:nvPr>
            <p:ph type="sldNum" sz="quarter" idx="12"/>
          </p:nvPr>
        </p:nvSpPr>
        <p:spPr/>
        <p:txBody>
          <a:bodyPr/>
          <a:lstStyle/>
          <a:p>
            <a:fld id="{CC057153-B650-4DEB-B370-79DDCFDCE934}" type="slidenum">
              <a:rPr lang="en-US" smtClean="0"/>
              <a:t>38</a:t>
            </a:fld>
            <a:endParaRPr lang="en-US"/>
          </a:p>
        </p:txBody>
      </p:sp>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F1B6D291-8428-84B8-0EF3-001D45AB5C59}"/>
                  </a:ext>
                </a:extLst>
              </p:cNvPr>
              <p:cNvGraphicFramePr>
                <a:graphicFrameLocks noGrp="1"/>
              </p:cNvGraphicFramePr>
              <p:nvPr/>
            </p:nvGraphicFramePr>
            <p:xfrm>
              <a:off x="612648" y="2302502"/>
              <a:ext cx="6799542" cy="3017520"/>
            </p:xfrm>
            <a:graphic>
              <a:graphicData uri="http://schemas.openxmlformats.org/drawingml/2006/table">
                <a:tbl>
                  <a:tblPr firstRow="1" bandRow="1">
                    <a:tableStyleId>{00A15C55-8517-42AA-B614-E9B94910E393}</a:tableStyleId>
                  </a:tblPr>
                  <a:tblGrid>
                    <a:gridCol w="1198698">
                      <a:extLst>
                        <a:ext uri="{9D8B030D-6E8A-4147-A177-3AD203B41FA5}">
                          <a16:colId xmlns:a16="http://schemas.microsoft.com/office/drawing/2014/main" val="1396284860"/>
                        </a:ext>
                      </a:extLst>
                    </a:gridCol>
                    <a:gridCol w="817384">
                      <a:extLst>
                        <a:ext uri="{9D8B030D-6E8A-4147-A177-3AD203B41FA5}">
                          <a16:colId xmlns:a16="http://schemas.microsoft.com/office/drawing/2014/main" val="2466899368"/>
                        </a:ext>
                      </a:extLst>
                    </a:gridCol>
                    <a:gridCol w="1074708">
                      <a:extLst>
                        <a:ext uri="{9D8B030D-6E8A-4147-A177-3AD203B41FA5}">
                          <a16:colId xmlns:a16="http://schemas.microsoft.com/office/drawing/2014/main" val="1472037275"/>
                        </a:ext>
                      </a:extLst>
                    </a:gridCol>
                    <a:gridCol w="1503993">
                      <a:extLst>
                        <a:ext uri="{9D8B030D-6E8A-4147-A177-3AD203B41FA5}">
                          <a16:colId xmlns:a16="http://schemas.microsoft.com/office/drawing/2014/main" val="2766643732"/>
                        </a:ext>
                      </a:extLst>
                    </a:gridCol>
                    <a:gridCol w="2204759">
                      <a:extLst>
                        <a:ext uri="{9D8B030D-6E8A-4147-A177-3AD203B41FA5}">
                          <a16:colId xmlns:a16="http://schemas.microsoft.com/office/drawing/2014/main" val="3204361485"/>
                        </a:ext>
                      </a:extLst>
                    </a:gridCol>
                  </a:tblGrid>
                  <a:tr h="310116">
                    <a:tc>
                      <a:txBody>
                        <a:bodyPr/>
                        <a:lstStyle/>
                        <a:p>
                          <a:pPr algn="ctr"/>
                          <a:r>
                            <a:rPr lang="en-US" sz="1600" dirty="0">
                              <a:solidFill>
                                <a:schemeClr val="bg1"/>
                              </a:solidFill>
                            </a:rPr>
                            <a:t>X</a:t>
                          </a:r>
                        </a:p>
                      </a:txBody>
                      <a:tcPr/>
                    </a:tc>
                    <a:tc>
                      <a:txBody>
                        <a:bodyPr/>
                        <a:lstStyle/>
                        <a:p>
                          <a:pPr algn="ctr"/>
                          <a:r>
                            <a:rPr lang="en-US" sz="1600" dirty="0">
                              <a:solidFill>
                                <a:schemeClr val="bg1"/>
                              </a:solidFill>
                            </a:rPr>
                            <a:t>Y</a:t>
                          </a:r>
                        </a:p>
                      </a:txBody>
                      <a:tcPr/>
                    </a:tc>
                    <a:tc>
                      <a:txBody>
                        <a:bodyPr/>
                        <a:lstStyle/>
                        <a:p>
                          <a:pPr algn="ctr"/>
                          <a:r>
                            <a:rPr lang="en-US" sz="1600" dirty="0">
                              <a:solidFill>
                                <a:schemeClr val="bg1"/>
                              </a:solidFill>
                            </a:rPr>
                            <a:t>Z</a:t>
                          </a:r>
                        </a:p>
                      </a:txBody>
                      <a:tcPr/>
                    </a:tc>
                    <a:tc>
                      <a:txBody>
                        <a:bodyPr/>
                        <a:lstStyle/>
                        <a:p>
                          <a:pPr algn="ctr"/>
                          <a:r>
                            <a:rPr lang="en-US" sz="1600" dirty="0">
                              <a:solidFill>
                                <a:schemeClr val="bg1"/>
                              </a:solidFill>
                            </a:rPr>
                            <a:t>MAJ(X,Y,Z)</a:t>
                          </a:r>
                          <a:endParaRPr lang="en-US" sz="1600" dirty="0">
                            <a:solidFill>
                              <a:schemeClr val="bg1"/>
                            </a:solidFill>
                            <a:latin typeface="Neue Haas Grotesk Text Pro" panose="020B0504020202020204" pitchFamily="34" charset="77"/>
                          </a:endParaRPr>
                        </a:p>
                      </a:txBody>
                      <a:tcPr/>
                    </a:tc>
                    <a:tc>
                      <a:txBody>
                        <a:bodyPr/>
                        <a:lstStyle/>
                        <a:p>
                          <a:pPr algn="ctr"/>
                          <a:r>
                            <a:rPr lang="en-US" sz="1600" dirty="0" err="1">
                              <a:solidFill>
                                <a:schemeClr val="bg1"/>
                              </a:solidFill>
                            </a:rPr>
                            <a:t>Minterm</a:t>
                          </a:r>
                          <a:endParaRPr lang="en-US" sz="1600" dirty="0">
                            <a:solidFill>
                              <a:schemeClr val="bg1"/>
                            </a:solidFill>
                            <a:latin typeface="Neue Haas Grotesk Text Pro" panose="020B0504020202020204" pitchFamily="34" charset="77"/>
                            <a:ea typeface="Cambria Math" panose="02040503050406030204" pitchFamily="18" charset="0"/>
                          </a:endParaRPr>
                        </a:p>
                      </a:txBody>
                      <a:tcPr/>
                    </a:tc>
                    <a:extLst>
                      <a:ext uri="{0D108BD9-81ED-4DB2-BD59-A6C34878D82A}">
                        <a16:rowId xmlns:a16="http://schemas.microsoft.com/office/drawing/2014/main" val="2131602632"/>
                      </a:ext>
                    </a:extLst>
                  </a:tr>
                  <a:tr h="310116">
                    <a:tc>
                      <a:txBody>
                        <a:bodyPr/>
                        <a:lstStyle/>
                        <a:p>
                          <a:pPr algn="ctr"/>
                          <a:r>
                            <a:rPr lang="en-US" sz="1600" dirty="0">
                              <a:solidFill>
                                <a:schemeClr val="tx1"/>
                              </a:solidFill>
                            </a:rPr>
                            <a:t>0</a:t>
                          </a:r>
                        </a:p>
                      </a:txBody>
                      <a:tcPr/>
                    </a:tc>
                    <a:tc>
                      <a:txBody>
                        <a:bodyPr/>
                        <a:lstStyle/>
                        <a:p>
                          <a:pPr algn="ctr"/>
                          <a:r>
                            <a:rPr lang="en-US" sz="1600" dirty="0">
                              <a:solidFill>
                                <a:schemeClr val="tx1"/>
                              </a:solidFill>
                            </a:rPr>
                            <a:t>0</a:t>
                          </a:r>
                        </a:p>
                      </a:txBody>
                      <a:tcPr/>
                    </a:tc>
                    <a:tc>
                      <a:txBody>
                        <a:bodyPr/>
                        <a:lstStyle/>
                        <a:p>
                          <a:pPr algn="ctr"/>
                          <a:r>
                            <a:rPr lang="en-US" sz="1600" dirty="0">
                              <a:solidFill>
                                <a:schemeClr val="tx1"/>
                              </a:solidFill>
                            </a:rPr>
                            <a:t>0</a:t>
                          </a:r>
                        </a:p>
                      </a:txBody>
                      <a:tcPr/>
                    </a:tc>
                    <a:tc>
                      <a:txBody>
                        <a:bodyPr/>
                        <a:lstStyle/>
                        <a:p>
                          <a:pPr algn="ctr"/>
                          <a:r>
                            <a:rPr lang="en-US" sz="1600" dirty="0">
                              <a:solidFill>
                                <a:schemeClr val="tx1"/>
                              </a:solidFill>
                            </a:rPr>
                            <a:t>0</a:t>
                          </a:r>
                        </a:p>
                      </a:txBody>
                      <a:tcPr/>
                    </a:tc>
                    <a:tc>
                      <a:txBody>
                        <a:bodyPr/>
                        <a:lstStyle/>
                        <a:p>
                          <a:pPr algn="l"/>
                          <a14:m>
                            <m:oMathPara xmlns:m="http://schemas.openxmlformats.org/officeDocument/2006/math">
                              <m:oMath>
                                <m:sSub>
                                  <m:sSubPr>
                                    <m:ctrlPr>
                                      <a:rPr lang="en-US" sz="1600" b="0" smtClean="0">
                                        <a:solidFill>
                                          <a:schemeClr val="tx1"/>
                                        </a:solidFill>
                                        <a:latin typeface="Cambria Math" panose="02040503050406030204" pitchFamily="18" charset="0"/>
                                      </a:rPr>
                                    </m:ctrlPr>
                                  </m:sSubPr>
                                  <m:e>
                                    <m:r>
                                      <a:rPr lang="en-US" sz="1600" b="0" smtClean="0">
                                        <a:solidFill>
                                          <a:schemeClr val="tx1"/>
                                        </a:solidFill>
                                        <a:latin typeface="Cambria Math" panose="02040503050406030204" pitchFamily="18" charset="0"/>
                                      </a:rPr>
                                      <m:t>𝑚</m:t>
                                    </m:r>
                                  </m:e>
                                  <m:sub>
                                    <m:r>
                                      <a:rPr lang="en-US" sz="1600" b="0" smtClean="0">
                                        <a:solidFill>
                                          <a:schemeClr val="tx1"/>
                                        </a:solidFill>
                                        <a:latin typeface="Cambria Math" panose="02040503050406030204" pitchFamily="18" charset="0"/>
                                      </a:rPr>
                                      <m:t>0</m:t>
                                    </m:r>
                                  </m:sub>
                                </m:sSub>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𝑋</m:t>
                                </m:r>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𝑌</m:t>
                                </m:r>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𝑍</m:t>
                                </m:r>
                              </m:oMath>
                            </m:oMathPara>
                          </a14:m>
                          <a:endParaRPr lang="en-US" sz="16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614114445"/>
                      </a:ext>
                    </a:extLst>
                  </a:tr>
                  <a:tr h="310116">
                    <a:tc>
                      <a:txBody>
                        <a:bodyPr/>
                        <a:lstStyle/>
                        <a:p>
                          <a:pPr algn="ctr"/>
                          <a:r>
                            <a:rPr lang="en-US" sz="1600" dirty="0">
                              <a:solidFill>
                                <a:schemeClr val="tx1"/>
                              </a:solidFill>
                            </a:rPr>
                            <a:t>0</a:t>
                          </a:r>
                        </a:p>
                      </a:txBody>
                      <a:tcPr/>
                    </a:tc>
                    <a:tc>
                      <a:txBody>
                        <a:bodyPr/>
                        <a:lstStyle/>
                        <a:p>
                          <a:pPr algn="ctr"/>
                          <a:r>
                            <a:rPr lang="en-US" sz="1600" dirty="0">
                              <a:solidFill>
                                <a:schemeClr val="tx1"/>
                              </a:solidFill>
                            </a:rPr>
                            <a:t>0</a:t>
                          </a:r>
                        </a:p>
                      </a:txBody>
                      <a:tcPr/>
                    </a:tc>
                    <a:tc>
                      <a:txBody>
                        <a:bodyPr/>
                        <a:lstStyle/>
                        <a:p>
                          <a:pPr algn="ctr"/>
                          <a:r>
                            <a:rPr lang="en-US" sz="1600" dirty="0">
                              <a:solidFill>
                                <a:schemeClr val="tx1"/>
                              </a:solidFill>
                            </a:rPr>
                            <a:t>1</a:t>
                          </a:r>
                        </a:p>
                      </a:txBody>
                      <a:tcPr/>
                    </a:tc>
                    <a:tc>
                      <a:txBody>
                        <a:bodyPr/>
                        <a:lstStyle/>
                        <a:p>
                          <a:pPr algn="ctr"/>
                          <a:r>
                            <a:rPr lang="en-US" sz="1600" dirty="0">
                              <a:solidFill>
                                <a:schemeClr val="tx1"/>
                              </a:solidFill>
                            </a:rPr>
                            <a:t>0</a:t>
                          </a:r>
                        </a:p>
                      </a:txBody>
                      <a:tcPr/>
                    </a:tc>
                    <a:tc>
                      <a:txBody>
                        <a:bodyPr/>
                        <a:lstStyle/>
                        <a:p>
                          <a:pPr algn="l"/>
                          <a14:m>
                            <m:oMathPara xmlns:m="http://schemas.openxmlformats.org/officeDocument/2006/math">
                              <m:oMath>
                                <m:sSub>
                                  <m:sSubPr>
                                    <m:ctrlPr>
                                      <a:rPr lang="en-US" sz="1600" b="0" smtClean="0">
                                        <a:solidFill>
                                          <a:schemeClr val="tx1"/>
                                        </a:solidFill>
                                        <a:latin typeface="Cambria Math" panose="02040503050406030204" pitchFamily="18" charset="0"/>
                                      </a:rPr>
                                    </m:ctrlPr>
                                  </m:sSubPr>
                                  <m:e>
                                    <m:r>
                                      <a:rPr lang="en-US" sz="1600" b="0" smtClean="0">
                                        <a:solidFill>
                                          <a:schemeClr val="tx1"/>
                                        </a:solidFill>
                                        <a:latin typeface="Cambria Math" panose="02040503050406030204" pitchFamily="18" charset="0"/>
                                      </a:rPr>
                                      <m:t>𝑚</m:t>
                                    </m:r>
                                  </m:e>
                                  <m:sub>
                                    <m:r>
                                      <a:rPr lang="en-US" sz="1600" b="0" smtClean="0">
                                        <a:solidFill>
                                          <a:schemeClr val="tx1"/>
                                        </a:solidFill>
                                        <a:latin typeface="Cambria Math" panose="02040503050406030204" pitchFamily="18" charset="0"/>
                                      </a:rPr>
                                      <m:t>1</m:t>
                                    </m:r>
                                  </m:sub>
                                </m:sSub>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𝑋</m:t>
                                </m:r>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𝑌</m:t>
                                </m:r>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𝑍</m:t>
                                </m:r>
                              </m:oMath>
                            </m:oMathPara>
                          </a14:m>
                          <a:endParaRPr lang="en-US" sz="16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063228719"/>
                      </a:ext>
                    </a:extLst>
                  </a:tr>
                  <a:tr h="310116">
                    <a:tc>
                      <a:txBody>
                        <a:bodyPr/>
                        <a:lstStyle/>
                        <a:p>
                          <a:pPr algn="ctr"/>
                          <a:r>
                            <a:rPr lang="en-US" sz="1600" dirty="0">
                              <a:solidFill>
                                <a:schemeClr val="tx1"/>
                              </a:solidFill>
                            </a:rPr>
                            <a:t>0</a:t>
                          </a:r>
                        </a:p>
                      </a:txBody>
                      <a:tcPr/>
                    </a:tc>
                    <a:tc>
                      <a:txBody>
                        <a:bodyPr/>
                        <a:lstStyle/>
                        <a:p>
                          <a:pPr algn="ctr"/>
                          <a:r>
                            <a:rPr lang="en-US" sz="1600" dirty="0">
                              <a:solidFill>
                                <a:schemeClr val="tx1"/>
                              </a:solidFill>
                            </a:rPr>
                            <a:t>1</a:t>
                          </a:r>
                        </a:p>
                      </a:txBody>
                      <a:tcPr/>
                    </a:tc>
                    <a:tc>
                      <a:txBody>
                        <a:bodyPr/>
                        <a:lstStyle/>
                        <a:p>
                          <a:pPr algn="ctr"/>
                          <a:r>
                            <a:rPr lang="en-US" sz="1600" dirty="0">
                              <a:solidFill>
                                <a:schemeClr val="tx1"/>
                              </a:solidFill>
                            </a:rPr>
                            <a:t>0</a:t>
                          </a:r>
                        </a:p>
                      </a:txBody>
                      <a:tcPr/>
                    </a:tc>
                    <a:tc>
                      <a:txBody>
                        <a:bodyPr/>
                        <a:lstStyle/>
                        <a:p>
                          <a:pPr algn="ctr"/>
                          <a:r>
                            <a:rPr lang="en-US" sz="1600" dirty="0">
                              <a:solidFill>
                                <a:schemeClr val="tx1"/>
                              </a:solidFill>
                            </a:rPr>
                            <a:t>0</a:t>
                          </a:r>
                        </a:p>
                      </a:txBody>
                      <a:tcPr/>
                    </a:tc>
                    <a:tc>
                      <a:txBody>
                        <a:bodyPr/>
                        <a:lstStyle/>
                        <a:p>
                          <a:pPr algn="l"/>
                          <a14:m>
                            <m:oMathPara xmlns:m="http://schemas.openxmlformats.org/officeDocument/2006/math">
                              <m:oMath>
                                <m:sSub>
                                  <m:sSubPr>
                                    <m:ctrlPr>
                                      <a:rPr lang="en-US" sz="1600" b="0" smtClean="0">
                                        <a:solidFill>
                                          <a:schemeClr val="tx1"/>
                                        </a:solidFill>
                                        <a:latin typeface="Cambria Math" panose="02040503050406030204" pitchFamily="18" charset="0"/>
                                      </a:rPr>
                                    </m:ctrlPr>
                                  </m:sSubPr>
                                  <m:e>
                                    <m:r>
                                      <a:rPr lang="en-US" sz="1600" b="0" smtClean="0">
                                        <a:solidFill>
                                          <a:schemeClr val="tx1"/>
                                        </a:solidFill>
                                        <a:latin typeface="Cambria Math" panose="02040503050406030204" pitchFamily="18" charset="0"/>
                                      </a:rPr>
                                      <m:t>𝑚</m:t>
                                    </m:r>
                                  </m:e>
                                  <m:sub>
                                    <m:r>
                                      <a:rPr lang="en-US" sz="1600" b="0" smtClean="0">
                                        <a:solidFill>
                                          <a:schemeClr val="tx1"/>
                                        </a:solidFill>
                                        <a:latin typeface="Cambria Math" panose="02040503050406030204" pitchFamily="18" charset="0"/>
                                      </a:rPr>
                                      <m:t>2</m:t>
                                    </m:r>
                                  </m:sub>
                                </m:sSub>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𝑋</m:t>
                                </m:r>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𝑌</m:t>
                                </m:r>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𝑍</m:t>
                                </m:r>
                              </m:oMath>
                            </m:oMathPara>
                          </a14:m>
                          <a:endParaRPr lang="en-US" sz="16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068365532"/>
                      </a:ext>
                    </a:extLst>
                  </a:tr>
                  <a:tr h="310116">
                    <a:tc>
                      <a:txBody>
                        <a:bodyPr/>
                        <a:lstStyle/>
                        <a:p>
                          <a:pPr algn="ctr"/>
                          <a:r>
                            <a:rPr lang="en-US" sz="1600" b="1" dirty="0">
                              <a:solidFill>
                                <a:schemeClr val="tx1"/>
                              </a:solidFill>
                            </a:rPr>
                            <a:t>0</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l"/>
                          <a14:m>
                            <m:oMathPara xmlns:m="http://schemas.openxmlformats.org/officeDocument/2006/math">
                              <m:oMath>
                                <m:sSub>
                                  <m:sSubPr>
                                    <m:ctrlPr>
                                      <a:rPr lang="en-US" sz="1600" b="1" smtClean="0">
                                        <a:solidFill>
                                          <a:schemeClr val="tx1"/>
                                        </a:solidFill>
                                        <a:latin typeface="Cambria Math" panose="02040503050406030204" pitchFamily="18" charset="0"/>
                                      </a:rPr>
                                    </m:ctrlPr>
                                  </m:sSubPr>
                                  <m:e>
                                    <m:r>
                                      <a:rPr lang="en-US" sz="1600" b="1" smtClean="0">
                                        <a:solidFill>
                                          <a:schemeClr val="tx1"/>
                                        </a:solidFill>
                                        <a:latin typeface="Cambria Math" panose="02040503050406030204" pitchFamily="18" charset="0"/>
                                      </a:rPr>
                                      <m:t>𝐦</m:t>
                                    </m:r>
                                  </m:e>
                                  <m:sub>
                                    <m:r>
                                      <a:rPr lang="en-US" sz="1600" b="1" smtClean="0">
                                        <a:solidFill>
                                          <a:schemeClr val="tx1"/>
                                        </a:solidFill>
                                        <a:latin typeface="Cambria Math" panose="02040503050406030204" pitchFamily="18" charset="0"/>
                                      </a:rPr>
                                      <m:t>𝟑</m:t>
                                    </m:r>
                                  </m:sub>
                                </m:sSub>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𝐗</m:t>
                                </m:r>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𝐘</m:t>
                                </m:r>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𝐙</m:t>
                                </m:r>
                              </m:oMath>
                            </m:oMathPara>
                          </a14:m>
                          <a:endParaRPr lang="en-US" sz="1600" b="1" dirty="0">
                            <a:solidFill>
                              <a:schemeClr val="tx1"/>
                            </a:solidFill>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extLst>
                      <a:ext uri="{0D108BD9-81ED-4DB2-BD59-A6C34878D82A}">
                        <a16:rowId xmlns:a16="http://schemas.microsoft.com/office/drawing/2014/main" val="1316670216"/>
                      </a:ext>
                    </a:extLst>
                  </a:tr>
                  <a:tr h="310116">
                    <a:tc>
                      <a:txBody>
                        <a:bodyPr/>
                        <a:lstStyle/>
                        <a:p>
                          <a:pPr algn="ctr"/>
                          <a:r>
                            <a:rPr lang="en-US" sz="1600" b="0" dirty="0">
                              <a:solidFill>
                                <a:schemeClr val="tx1"/>
                              </a:solidFill>
                            </a:rPr>
                            <a:t>1</a:t>
                          </a:r>
                        </a:p>
                      </a:txBody>
                      <a:tcPr/>
                    </a:tc>
                    <a:tc>
                      <a:txBody>
                        <a:bodyPr/>
                        <a:lstStyle/>
                        <a:p>
                          <a:pPr algn="ctr"/>
                          <a:r>
                            <a:rPr lang="en-US" sz="1600" b="0" dirty="0">
                              <a:solidFill>
                                <a:schemeClr val="tx1"/>
                              </a:solidFill>
                            </a:rPr>
                            <a:t>0</a:t>
                          </a:r>
                        </a:p>
                      </a:txBody>
                      <a:tcPr/>
                    </a:tc>
                    <a:tc>
                      <a:txBody>
                        <a:bodyPr/>
                        <a:lstStyle/>
                        <a:p>
                          <a:pPr algn="ctr"/>
                          <a:r>
                            <a:rPr lang="en-US" sz="1600" b="0" dirty="0">
                              <a:solidFill>
                                <a:schemeClr val="tx1"/>
                              </a:solidFill>
                            </a:rPr>
                            <a:t>0</a:t>
                          </a:r>
                        </a:p>
                      </a:txBody>
                      <a:tcPr/>
                    </a:tc>
                    <a:tc>
                      <a:txBody>
                        <a:bodyPr/>
                        <a:lstStyle/>
                        <a:p>
                          <a:pPr algn="ctr"/>
                          <a:r>
                            <a:rPr lang="en-US" sz="1600" b="0" dirty="0">
                              <a:solidFill>
                                <a:schemeClr val="tx1"/>
                              </a:solidFill>
                            </a:rPr>
                            <a:t>0</a:t>
                          </a:r>
                        </a:p>
                      </a:txBody>
                      <a:tcPr/>
                    </a:tc>
                    <a:tc>
                      <a:txBody>
                        <a:bodyPr/>
                        <a:lstStyle/>
                        <a:p>
                          <a:pPr algn="l"/>
                          <a14:m>
                            <m:oMathPara xmlns:m="http://schemas.openxmlformats.org/officeDocument/2006/math">
                              <m:oMath>
                                <m:sSub>
                                  <m:sSubPr>
                                    <m:ctrlPr>
                                      <a:rPr lang="en-US" sz="1600" b="0" smtClean="0">
                                        <a:solidFill>
                                          <a:schemeClr val="tx1"/>
                                        </a:solidFill>
                                        <a:latin typeface="Cambria Math" panose="02040503050406030204" pitchFamily="18" charset="0"/>
                                      </a:rPr>
                                    </m:ctrlPr>
                                  </m:sSubPr>
                                  <m:e>
                                    <m:r>
                                      <a:rPr lang="en-US" sz="1600" b="0" smtClean="0">
                                        <a:solidFill>
                                          <a:schemeClr val="tx1"/>
                                        </a:solidFill>
                                        <a:latin typeface="Cambria Math" panose="02040503050406030204" pitchFamily="18" charset="0"/>
                                      </a:rPr>
                                      <m:t>𝑚</m:t>
                                    </m:r>
                                  </m:e>
                                  <m:sub>
                                    <m:r>
                                      <a:rPr lang="en-US" sz="1600" b="0" smtClean="0">
                                        <a:solidFill>
                                          <a:schemeClr val="tx1"/>
                                        </a:solidFill>
                                        <a:latin typeface="Cambria Math" panose="02040503050406030204" pitchFamily="18" charset="0"/>
                                      </a:rPr>
                                      <m:t>4</m:t>
                                    </m:r>
                                  </m:sub>
                                </m:sSub>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𝑋</m:t>
                                </m:r>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𝑌</m:t>
                                </m:r>
                                <m:r>
                                  <a:rPr lang="en-US" sz="1600" b="0" smtClean="0">
                                    <a:solidFill>
                                      <a:schemeClr val="tx1"/>
                                    </a:solidFill>
                                    <a:latin typeface="Cambria Math" panose="02040503050406030204" pitchFamily="18" charset="0"/>
                                  </a:rPr>
                                  <m:t>∧¬</m:t>
                                </m:r>
                                <m:r>
                                  <a:rPr lang="en-US" sz="1600" b="0" smtClean="0">
                                    <a:solidFill>
                                      <a:schemeClr val="tx1"/>
                                    </a:solidFill>
                                    <a:latin typeface="Cambria Math" panose="02040503050406030204" pitchFamily="18" charset="0"/>
                                  </a:rPr>
                                  <m:t>𝑍</m:t>
                                </m:r>
                              </m:oMath>
                            </m:oMathPara>
                          </a14:m>
                          <a:endParaRPr lang="en-US" sz="1600" b="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472130258"/>
                      </a:ext>
                    </a:extLst>
                  </a:tr>
                  <a:tr h="310116">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0</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l"/>
                          <a14:m>
                            <m:oMathPara xmlns:m="http://schemas.openxmlformats.org/officeDocument/2006/math">
                              <m:oMath>
                                <m:sSub>
                                  <m:sSubPr>
                                    <m:ctrlPr>
                                      <a:rPr lang="en-US" sz="1600" b="1" smtClean="0">
                                        <a:solidFill>
                                          <a:schemeClr val="tx1"/>
                                        </a:solidFill>
                                        <a:latin typeface="Cambria Math" panose="02040503050406030204" pitchFamily="18" charset="0"/>
                                      </a:rPr>
                                    </m:ctrlPr>
                                  </m:sSubPr>
                                  <m:e>
                                    <m:r>
                                      <a:rPr lang="en-US" sz="1600" b="1" smtClean="0">
                                        <a:solidFill>
                                          <a:schemeClr val="tx1"/>
                                        </a:solidFill>
                                        <a:latin typeface="Cambria Math" panose="02040503050406030204" pitchFamily="18" charset="0"/>
                                      </a:rPr>
                                      <m:t>𝐦</m:t>
                                    </m:r>
                                  </m:e>
                                  <m:sub>
                                    <m:r>
                                      <a:rPr lang="en-US" sz="1600" b="1" smtClean="0">
                                        <a:solidFill>
                                          <a:schemeClr val="tx1"/>
                                        </a:solidFill>
                                        <a:latin typeface="Cambria Math" panose="02040503050406030204" pitchFamily="18" charset="0"/>
                                      </a:rPr>
                                      <m:t>𝟓</m:t>
                                    </m:r>
                                  </m:sub>
                                </m:sSub>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𝐗</m:t>
                                </m:r>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𝐘</m:t>
                                </m:r>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𝐙</m:t>
                                </m:r>
                              </m:oMath>
                            </m:oMathPara>
                          </a14:m>
                          <a:endParaRPr lang="en-US" sz="1600" b="1" dirty="0">
                            <a:solidFill>
                              <a:schemeClr val="tx1"/>
                            </a:solidFill>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extLst>
                      <a:ext uri="{0D108BD9-81ED-4DB2-BD59-A6C34878D82A}">
                        <a16:rowId xmlns:a16="http://schemas.microsoft.com/office/drawing/2014/main" val="1838910750"/>
                      </a:ext>
                    </a:extLst>
                  </a:tr>
                  <a:tr h="310116">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0</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l"/>
                          <a14:m>
                            <m:oMathPara xmlns:m="http://schemas.openxmlformats.org/officeDocument/2006/math">
                              <m:oMath>
                                <m:sSub>
                                  <m:sSubPr>
                                    <m:ctrlPr>
                                      <a:rPr lang="en-US" sz="1600" b="1" smtClean="0">
                                        <a:solidFill>
                                          <a:schemeClr val="tx1"/>
                                        </a:solidFill>
                                        <a:latin typeface="Cambria Math" panose="02040503050406030204" pitchFamily="18" charset="0"/>
                                      </a:rPr>
                                    </m:ctrlPr>
                                  </m:sSubPr>
                                  <m:e>
                                    <m:r>
                                      <a:rPr lang="en-US" sz="1600" b="1" smtClean="0">
                                        <a:solidFill>
                                          <a:schemeClr val="tx1"/>
                                        </a:solidFill>
                                        <a:latin typeface="Cambria Math" panose="02040503050406030204" pitchFamily="18" charset="0"/>
                                      </a:rPr>
                                      <m:t>𝐦</m:t>
                                    </m:r>
                                  </m:e>
                                  <m:sub>
                                    <m:r>
                                      <a:rPr lang="en-US" sz="1600" b="1" smtClean="0">
                                        <a:solidFill>
                                          <a:schemeClr val="tx1"/>
                                        </a:solidFill>
                                        <a:latin typeface="Cambria Math" panose="02040503050406030204" pitchFamily="18" charset="0"/>
                                      </a:rPr>
                                      <m:t>𝟔</m:t>
                                    </m:r>
                                  </m:sub>
                                </m:sSub>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𝐗</m:t>
                                </m:r>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𝐘</m:t>
                                </m:r>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𝐙</m:t>
                                </m:r>
                              </m:oMath>
                            </m:oMathPara>
                          </a14:m>
                          <a:endParaRPr lang="en-US" sz="1600" b="1" dirty="0">
                            <a:solidFill>
                              <a:schemeClr val="tx1"/>
                            </a:solidFill>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extLst>
                      <a:ext uri="{0D108BD9-81ED-4DB2-BD59-A6C34878D82A}">
                        <a16:rowId xmlns:a16="http://schemas.microsoft.com/office/drawing/2014/main" val="3298726595"/>
                      </a:ext>
                    </a:extLst>
                  </a:tr>
                  <a:tr h="310116">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l"/>
                          <a14:m>
                            <m:oMathPara xmlns:m="http://schemas.openxmlformats.org/officeDocument/2006/math">
                              <m:oMath>
                                <m:sSub>
                                  <m:sSubPr>
                                    <m:ctrlPr>
                                      <a:rPr lang="en-US" sz="1600" b="1" smtClean="0">
                                        <a:solidFill>
                                          <a:schemeClr val="tx1"/>
                                        </a:solidFill>
                                        <a:latin typeface="Cambria Math" panose="02040503050406030204" pitchFamily="18" charset="0"/>
                                      </a:rPr>
                                    </m:ctrlPr>
                                  </m:sSubPr>
                                  <m:e>
                                    <m:r>
                                      <a:rPr lang="en-US" sz="1600" b="1" smtClean="0">
                                        <a:solidFill>
                                          <a:schemeClr val="tx1"/>
                                        </a:solidFill>
                                        <a:latin typeface="Cambria Math" panose="02040503050406030204" pitchFamily="18" charset="0"/>
                                      </a:rPr>
                                      <m:t>𝐦</m:t>
                                    </m:r>
                                  </m:e>
                                  <m:sub>
                                    <m:r>
                                      <a:rPr lang="en-US" sz="1600" b="1" smtClean="0">
                                        <a:solidFill>
                                          <a:schemeClr val="tx1"/>
                                        </a:solidFill>
                                        <a:latin typeface="Cambria Math" panose="02040503050406030204" pitchFamily="18" charset="0"/>
                                      </a:rPr>
                                      <m:t>𝟕</m:t>
                                    </m:r>
                                  </m:sub>
                                </m:sSub>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𝐗</m:t>
                                </m:r>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𝐘</m:t>
                                </m:r>
                                <m:r>
                                  <a:rPr lang="en-US" sz="1600" b="1" smtClean="0">
                                    <a:solidFill>
                                      <a:schemeClr val="tx1"/>
                                    </a:solidFill>
                                    <a:latin typeface="Cambria Math" panose="02040503050406030204" pitchFamily="18" charset="0"/>
                                  </a:rPr>
                                  <m:t>∧</m:t>
                                </m:r>
                                <m:r>
                                  <a:rPr lang="en-US" sz="1600" b="1" smtClean="0">
                                    <a:solidFill>
                                      <a:schemeClr val="tx1"/>
                                    </a:solidFill>
                                    <a:latin typeface="Cambria Math" panose="02040503050406030204" pitchFamily="18" charset="0"/>
                                  </a:rPr>
                                  <m:t>𝐙</m:t>
                                </m:r>
                              </m:oMath>
                            </m:oMathPara>
                          </a14:m>
                          <a:endParaRPr lang="en-US" sz="1600" b="1" dirty="0">
                            <a:solidFill>
                              <a:schemeClr val="tx1"/>
                            </a:solidFill>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extLst>
                      <a:ext uri="{0D108BD9-81ED-4DB2-BD59-A6C34878D82A}">
                        <a16:rowId xmlns:a16="http://schemas.microsoft.com/office/drawing/2014/main" val="831370525"/>
                      </a:ext>
                    </a:extLst>
                  </a:tr>
                </a:tbl>
              </a:graphicData>
            </a:graphic>
          </p:graphicFrame>
        </mc:Choice>
        <mc:Fallback xmlns="">
          <p:graphicFrame>
            <p:nvGraphicFramePr>
              <p:cNvPr id="4" name="Table 3">
                <a:extLst>
                  <a:ext uri="{FF2B5EF4-FFF2-40B4-BE49-F238E27FC236}">
                    <a16:creationId xmlns:a16="http://schemas.microsoft.com/office/drawing/2014/main" id="{F1B6D291-8428-84B8-0EF3-001D45AB5C59}"/>
                  </a:ext>
                </a:extLst>
              </p:cNvPr>
              <p:cNvGraphicFramePr>
                <a:graphicFrameLocks noGrp="1"/>
              </p:cNvGraphicFramePr>
              <p:nvPr/>
            </p:nvGraphicFramePr>
            <p:xfrm>
              <a:off x="612648" y="2302502"/>
              <a:ext cx="6799542" cy="3017520"/>
            </p:xfrm>
            <a:graphic>
              <a:graphicData uri="http://schemas.openxmlformats.org/drawingml/2006/table">
                <a:tbl>
                  <a:tblPr firstRow="1" bandRow="1">
                    <a:tableStyleId>{00A15C55-8517-42AA-B614-E9B94910E393}</a:tableStyleId>
                  </a:tblPr>
                  <a:tblGrid>
                    <a:gridCol w="1198698">
                      <a:extLst>
                        <a:ext uri="{9D8B030D-6E8A-4147-A177-3AD203B41FA5}">
                          <a16:colId xmlns:a16="http://schemas.microsoft.com/office/drawing/2014/main" val="1396284860"/>
                        </a:ext>
                      </a:extLst>
                    </a:gridCol>
                    <a:gridCol w="817384">
                      <a:extLst>
                        <a:ext uri="{9D8B030D-6E8A-4147-A177-3AD203B41FA5}">
                          <a16:colId xmlns:a16="http://schemas.microsoft.com/office/drawing/2014/main" val="2466899368"/>
                        </a:ext>
                      </a:extLst>
                    </a:gridCol>
                    <a:gridCol w="1074708">
                      <a:extLst>
                        <a:ext uri="{9D8B030D-6E8A-4147-A177-3AD203B41FA5}">
                          <a16:colId xmlns:a16="http://schemas.microsoft.com/office/drawing/2014/main" val="1472037275"/>
                        </a:ext>
                      </a:extLst>
                    </a:gridCol>
                    <a:gridCol w="1503993">
                      <a:extLst>
                        <a:ext uri="{9D8B030D-6E8A-4147-A177-3AD203B41FA5}">
                          <a16:colId xmlns:a16="http://schemas.microsoft.com/office/drawing/2014/main" val="2766643732"/>
                        </a:ext>
                      </a:extLst>
                    </a:gridCol>
                    <a:gridCol w="2204759">
                      <a:extLst>
                        <a:ext uri="{9D8B030D-6E8A-4147-A177-3AD203B41FA5}">
                          <a16:colId xmlns:a16="http://schemas.microsoft.com/office/drawing/2014/main" val="3204361485"/>
                        </a:ext>
                      </a:extLst>
                    </a:gridCol>
                  </a:tblGrid>
                  <a:tr h="335280">
                    <a:tc>
                      <a:txBody>
                        <a:bodyPr/>
                        <a:lstStyle/>
                        <a:p>
                          <a:pPr algn="ctr"/>
                          <a:r>
                            <a:rPr lang="en-US" sz="1600" dirty="0">
                              <a:solidFill>
                                <a:schemeClr val="bg1"/>
                              </a:solidFill>
                            </a:rPr>
                            <a:t>X</a:t>
                          </a:r>
                        </a:p>
                      </a:txBody>
                      <a:tcPr/>
                    </a:tc>
                    <a:tc>
                      <a:txBody>
                        <a:bodyPr/>
                        <a:lstStyle/>
                        <a:p>
                          <a:pPr algn="ctr"/>
                          <a:r>
                            <a:rPr lang="en-US" sz="1600" dirty="0">
                              <a:solidFill>
                                <a:schemeClr val="bg1"/>
                              </a:solidFill>
                            </a:rPr>
                            <a:t>Y</a:t>
                          </a:r>
                        </a:p>
                      </a:txBody>
                      <a:tcPr/>
                    </a:tc>
                    <a:tc>
                      <a:txBody>
                        <a:bodyPr/>
                        <a:lstStyle/>
                        <a:p>
                          <a:pPr algn="ctr"/>
                          <a:r>
                            <a:rPr lang="en-US" sz="1600" dirty="0">
                              <a:solidFill>
                                <a:schemeClr val="bg1"/>
                              </a:solidFill>
                            </a:rPr>
                            <a:t>Z</a:t>
                          </a:r>
                        </a:p>
                      </a:txBody>
                      <a:tcPr/>
                    </a:tc>
                    <a:tc>
                      <a:txBody>
                        <a:bodyPr/>
                        <a:lstStyle/>
                        <a:p>
                          <a:pPr algn="ctr"/>
                          <a:r>
                            <a:rPr lang="en-US" sz="1600" dirty="0">
                              <a:solidFill>
                                <a:schemeClr val="bg1"/>
                              </a:solidFill>
                            </a:rPr>
                            <a:t>MAJ(X,Y,Z)</a:t>
                          </a:r>
                          <a:endParaRPr lang="en-US" sz="1600" dirty="0">
                            <a:solidFill>
                              <a:schemeClr val="bg1"/>
                            </a:solidFill>
                            <a:latin typeface="Neue Haas Grotesk Text Pro" panose="020B0504020202020204" pitchFamily="34" charset="77"/>
                          </a:endParaRPr>
                        </a:p>
                      </a:txBody>
                      <a:tcPr/>
                    </a:tc>
                    <a:tc>
                      <a:txBody>
                        <a:bodyPr/>
                        <a:lstStyle/>
                        <a:p>
                          <a:pPr algn="ctr"/>
                          <a:r>
                            <a:rPr lang="en-US" sz="1600" dirty="0" err="1">
                              <a:solidFill>
                                <a:schemeClr val="bg1"/>
                              </a:solidFill>
                            </a:rPr>
                            <a:t>Minterm</a:t>
                          </a:r>
                          <a:endParaRPr lang="en-US" sz="1600" dirty="0">
                            <a:solidFill>
                              <a:schemeClr val="bg1"/>
                            </a:solidFill>
                            <a:latin typeface="Neue Haas Grotesk Text Pro" panose="020B0504020202020204" pitchFamily="34" charset="77"/>
                            <a:ea typeface="Cambria Math" panose="02040503050406030204" pitchFamily="18" charset="0"/>
                          </a:endParaRPr>
                        </a:p>
                      </a:txBody>
                      <a:tcPr/>
                    </a:tc>
                    <a:extLst>
                      <a:ext uri="{0D108BD9-81ED-4DB2-BD59-A6C34878D82A}">
                        <a16:rowId xmlns:a16="http://schemas.microsoft.com/office/drawing/2014/main" val="2131602632"/>
                      </a:ext>
                    </a:extLst>
                  </a:tr>
                  <a:tr h="335280">
                    <a:tc>
                      <a:txBody>
                        <a:bodyPr/>
                        <a:lstStyle/>
                        <a:p>
                          <a:pPr algn="ctr"/>
                          <a:r>
                            <a:rPr lang="en-US" sz="1600" dirty="0">
                              <a:solidFill>
                                <a:schemeClr val="tx1"/>
                              </a:solidFill>
                            </a:rPr>
                            <a:t>0</a:t>
                          </a:r>
                        </a:p>
                      </a:txBody>
                      <a:tcPr/>
                    </a:tc>
                    <a:tc>
                      <a:txBody>
                        <a:bodyPr/>
                        <a:lstStyle/>
                        <a:p>
                          <a:pPr algn="ctr"/>
                          <a:r>
                            <a:rPr lang="en-US" sz="1600" dirty="0">
                              <a:solidFill>
                                <a:schemeClr val="tx1"/>
                              </a:solidFill>
                            </a:rPr>
                            <a:t>0</a:t>
                          </a:r>
                        </a:p>
                      </a:txBody>
                      <a:tcPr/>
                    </a:tc>
                    <a:tc>
                      <a:txBody>
                        <a:bodyPr/>
                        <a:lstStyle/>
                        <a:p>
                          <a:pPr algn="ctr"/>
                          <a:r>
                            <a:rPr lang="en-US" sz="1600" dirty="0">
                              <a:solidFill>
                                <a:schemeClr val="tx1"/>
                              </a:solidFill>
                            </a:rPr>
                            <a:t>0</a:t>
                          </a:r>
                        </a:p>
                      </a:txBody>
                      <a:tcPr/>
                    </a:tc>
                    <a:tc>
                      <a:txBody>
                        <a:bodyPr/>
                        <a:lstStyle/>
                        <a:p>
                          <a:pPr algn="ctr"/>
                          <a:r>
                            <a:rPr lang="en-US" sz="1600" dirty="0">
                              <a:solidFill>
                                <a:schemeClr val="tx1"/>
                              </a:solidFill>
                            </a:rPr>
                            <a:t>0</a:t>
                          </a:r>
                        </a:p>
                      </a:txBody>
                      <a:tcPr/>
                    </a:tc>
                    <a:tc>
                      <a:txBody>
                        <a:bodyPr/>
                        <a:lstStyle/>
                        <a:p>
                          <a:endParaRPr lang="en-US"/>
                        </a:p>
                      </a:txBody>
                      <a:tcPr>
                        <a:blipFill>
                          <a:blip r:embed="rId4"/>
                          <a:stretch>
                            <a:fillRect l="-208621" t="-100000" r="-1724" b="-707407"/>
                          </a:stretch>
                        </a:blipFill>
                      </a:tcPr>
                    </a:tc>
                    <a:extLst>
                      <a:ext uri="{0D108BD9-81ED-4DB2-BD59-A6C34878D82A}">
                        <a16:rowId xmlns:a16="http://schemas.microsoft.com/office/drawing/2014/main" val="614114445"/>
                      </a:ext>
                    </a:extLst>
                  </a:tr>
                  <a:tr h="335280">
                    <a:tc>
                      <a:txBody>
                        <a:bodyPr/>
                        <a:lstStyle/>
                        <a:p>
                          <a:pPr algn="ctr"/>
                          <a:r>
                            <a:rPr lang="en-US" sz="1600" dirty="0">
                              <a:solidFill>
                                <a:schemeClr val="tx1"/>
                              </a:solidFill>
                            </a:rPr>
                            <a:t>0</a:t>
                          </a:r>
                        </a:p>
                      </a:txBody>
                      <a:tcPr/>
                    </a:tc>
                    <a:tc>
                      <a:txBody>
                        <a:bodyPr/>
                        <a:lstStyle/>
                        <a:p>
                          <a:pPr algn="ctr"/>
                          <a:r>
                            <a:rPr lang="en-US" sz="1600" dirty="0">
                              <a:solidFill>
                                <a:schemeClr val="tx1"/>
                              </a:solidFill>
                            </a:rPr>
                            <a:t>0</a:t>
                          </a:r>
                        </a:p>
                      </a:txBody>
                      <a:tcPr/>
                    </a:tc>
                    <a:tc>
                      <a:txBody>
                        <a:bodyPr/>
                        <a:lstStyle/>
                        <a:p>
                          <a:pPr algn="ctr"/>
                          <a:r>
                            <a:rPr lang="en-US" sz="1600" dirty="0">
                              <a:solidFill>
                                <a:schemeClr val="tx1"/>
                              </a:solidFill>
                            </a:rPr>
                            <a:t>1</a:t>
                          </a:r>
                        </a:p>
                      </a:txBody>
                      <a:tcPr/>
                    </a:tc>
                    <a:tc>
                      <a:txBody>
                        <a:bodyPr/>
                        <a:lstStyle/>
                        <a:p>
                          <a:pPr algn="ctr"/>
                          <a:r>
                            <a:rPr lang="en-US" sz="1600" dirty="0">
                              <a:solidFill>
                                <a:schemeClr val="tx1"/>
                              </a:solidFill>
                            </a:rPr>
                            <a:t>0</a:t>
                          </a:r>
                        </a:p>
                      </a:txBody>
                      <a:tcPr/>
                    </a:tc>
                    <a:tc>
                      <a:txBody>
                        <a:bodyPr/>
                        <a:lstStyle/>
                        <a:p>
                          <a:endParaRPr lang="en-US"/>
                        </a:p>
                      </a:txBody>
                      <a:tcPr>
                        <a:blipFill>
                          <a:blip r:embed="rId4"/>
                          <a:stretch>
                            <a:fillRect l="-208621" t="-207692" r="-1724" b="-634615"/>
                          </a:stretch>
                        </a:blipFill>
                      </a:tcPr>
                    </a:tc>
                    <a:extLst>
                      <a:ext uri="{0D108BD9-81ED-4DB2-BD59-A6C34878D82A}">
                        <a16:rowId xmlns:a16="http://schemas.microsoft.com/office/drawing/2014/main" val="3063228719"/>
                      </a:ext>
                    </a:extLst>
                  </a:tr>
                  <a:tr h="335280">
                    <a:tc>
                      <a:txBody>
                        <a:bodyPr/>
                        <a:lstStyle/>
                        <a:p>
                          <a:pPr algn="ctr"/>
                          <a:r>
                            <a:rPr lang="en-US" sz="1600" dirty="0">
                              <a:solidFill>
                                <a:schemeClr val="tx1"/>
                              </a:solidFill>
                            </a:rPr>
                            <a:t>0</a:t>
                          </a:r>
                        </a:p>
                      </a:txBody>
                      <a:tcPr/>
                    </a:tc>
                    <a:tc>
                      <a:txBody>
                        <a:bodyPr/>
                        <a:lstStyle/>
                        <a:p>
                          <a:pPr algn="ctr"/>
                          <a:r>
                            <a:rPr lang="en-US" sz="1600" dirty="0">
                              <a:solidFill>
                                <a:schemeClr val="tx1"/>
                              </a:solidFill>
                            </a:rPr>
                            <a:t>1</a:t>
                          </a:r>
                        </a:p>
                      </a:txBody>
                      <a:tcPr/>
                    </a:tc>
                    <a:tc>
                      <a:txBody>
                        <a:bodyPr/>
                        <a:lstStyle/>
                        <a:p>
                          <a:pPr algn="ctr"/>
                          <a:r>
                            <a:rPr lang="en-US" sz="1600" dirty="0">
                              <a:solidFill>
                                <a:schemeClr val="tx1"/>
                              </a:solidFill>
                            </a:rPr>
                            <a:t>0</a:t>
                          </a:r>
                        </a:p>
                      </a:txBody>
                      <a:tcPr/>
                    </a:tc>
                    <a:tc>
                      <a:txBody>
                        <a:bodyPr/>
                        <a:lstStyle/>
                        <a:p>
                          <a:pPr algn="ctr"/>
                          <a:r>
                            <a:rPr lang="en-US" sz="1600" dirty="0">
                              <a:solidFill>
                                <a:schemeClr val="tx1"/>
                              </a:solidFill>
                            </a:rPr>
                            <a:t>0</a:t>
                          </a:r>
                        </a:p>
                      </a:txBody>
                      <a:tcPr/>
                    </a:tc>
                    <a:tc>
                      <a:txBody>
                        <a:bodyPr/>
                        <a:lstStyle/>
                        <a:p>
                          <a:endParaRPr lang="en-US"/>
                        </a:p>
                      </a:txBody>
                      <a:tcPr>
                        <a:blipFill>
                          <a:blip r:embed="rId4"/>
                          <a:stretch>
                            <a:fillRect l="-208621" t="-296296" r="-1724" b="-511111"/>
                          </a:stretch>
                        </a:blipFill>
                      </a:tcPr>
                    </a:tc>
                    <a:extLst>
                      <a:ext uri="{0D108BD9-81ED-4DB2-BD59-A6C34878D82A}">
                        <a16:rowId xmlns:a16="http://schemas.microsoft.com/office/drawing/2014/main" val="1068365532"/>
                      </a:ext>
                    </a:extLst>
                  </a:tr>
                  <a:tr h="335280">
                    <a:tc>
                      <a:txBody>
                        <a:bodyPr/>
                        <a:lstStyle/>
                        <a:p>
                          <a:pPr algn="ctr"/>
                          <a:r>
                            <a:rPr lang="en-US" sz="1600" b="1" dirty="0">
                              <a:solidFill>
                                <a:schemeClr val="tx1"/>
                              </a:solidFill>
                            </a:rPr>
                            <a:t>0</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endParaRPr lang="en-US"/>
                        </a:p>
                      </a:txBody>
                      <a:tcPr>
                        <a:blipFill>
                          <a:blip r:embed="rId4"/>
                          <a:stretch>
                            <a:fillRect l="-208621" t="-411538" r="-1724" b="-430769"/>
                          </a:stretch>
                        </a:blipFill>
                      </a:tcPr>
                    </a:tc>
                    <a:extLst>
                      <a:ext uri="{0D108BD9-81ED-4DB2-BD59-A6C34878D82A}">
                        <a16:rowId xmlns:a16="http://schemas.microsoft.com/office/drawing/2014/main" val="1316670216"/>
                      </a:ext>
                    </a:extLst>
                  </a:tr>
                  <a:tr h="335280">
                    <a:tc>
                      <a:txBody>
                        <a:bodyPr/>
                        <a:lstStyle/>
                        <a:p>
                          <a:pPr algn="ctr"/>
                          <a:r>
                            <a:rPr lang="en-US" sz="1600" b="0" dirty="0">
                              <a:solidFill>
                                <a:schemeClr val="tx1"/>
                              </a:solidFill>
                            </a:rPr>
                            <a:t>1</a:t>
                          </a:r>
                        </a:p>
                      </a:txBody>
                      <a:tcPr/>
                    </a:tc>
                    <a:tc>
                      <a:txBody>
                        <a:bodyPr/>
                        <a:lstStyle/>
                        <a:p>
                          <a:pPr algn="ctr"/>
                          <a:r>
                            <a:rPr lang="en-US" sz="1600" b="0" dirty="0">
                              <a:solidFill>
                                <a:schemeClr val="tx1"/>
                              </a:solidFill>
                            </a:rPr>
                            <a:t>0</a:t>
                          </a:r>
                        </a:p>
                      </a:txBody>
                      <a:tcPr/>
                    </a:tc>
                    <a:tc>
                      <a:txBody>
                        <a:bodyPr/>
                        <a:lstStyle/>
                        <a:p>
                          <a:pPr algn="ctr"/>
                          <a:r>
                            <a:rPr lang="en-US" sz="1600" b="0" dirty="0">
                              <a:solidFill>
                                <a:schemeClr val="tx1"/>
                              </a:solidFill>
                            </a:rPr>
                            <a:t>0</a:t>
                          </a:r>
                        </a:p>
                      </a:txBody>
                      <a:tcPr/>
                    </a:tc>
                    <a:tc>
                      <a:txBody>
                        <a:bodyPr/>
                        <a:lstStyle/>
                        <a:p>
                          <a:pPr algn="ctr"/>
                          <a:r>
                            <a:rPr lang="en-US" sz="1600" b="0" dirty="0">
                              <a:solidFill>
                                <a:schemeClr val="tx1"/>
                              </a:solidFill>
                            </a:rPr>
                            <a:t>0</a:t>
                          </a:r>
                        </a:p>
                      </a:txBody>
                      <a:tcPr/>
                    </a:tc>
                    <a:tc>
                      <a:txBody>
                        <a:bodyPr/>
                        <a:lstStyle/>
                        <a:p>
                          <a:endParaRPr lang="en-US"/>
                        </a:p>
                      </a:txBody>
                      <a:tcPr>
                        <a:blipFill>
                          <a:blip r:embed="rId4"/>
                          <a:stretch>
                            <a:fillRect l="-208621" t="-492593" r="-1724" b="-314815"/>
                          </a:stretch>
                        </a:blipFill>
                      </a:tcPr>
                    </a:tc>
                    <a:extLst>
                      <a:ext uri="{0D108BD9-81ED-4DB2-BD59-A6C34878D82A}">
                        <a16:rowId xmlns:a16="http://schemas.microsoft.com/office/drawing/2014/main" val="1472130258"/>
                      </a:ext>
                    </a:extLst>
                  </a:tr>
                  <a:tr h="335280">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0</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endParaRPr lang="en-US"/>
                        </a:p>
                      </a:txBody>
                      <a:tcPr>
                        <a:blipFill>
                          <a:blip r:embed="rId4"/>
                          <a:stretch>
                            <a:fillRect l="-208621" t="-615385" r="-1724" b="-226923"/>
                          </a:stretch>
                        </a:blipFill>
                      </a:tcPr>
                    </a:tc>
                    <a:extLst>
                      <a:ext uri="{0D108BD9-81ED-4DB2-BD59-A6C34878D82A}">
                        <a16:rowId xmlns:a16="http://schemas.microsoft.com/office/drawing/2014/main" val="1838910750"/>
                      </a:ext>
                    </a:extLst>
                  </a:tr>
                  <a:tr h="335280">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0</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endParaRPr lang="en-US"/>
                        </a:p>
                      </a:txBody>
                      <a:tcPr>
                        <a:blipFill>
                          <a:blip r:embed="rId4"/>
                          <a:stretch>
                            <a:fillRect l="-208621" t="-688889" r="-1724" b="-118519"/>
                          </a:stretch>
                        </a:blipFill>
                      </a:tcPr>
                    </a:tc>
                    <a:extLst>
                      <a:ext uri="{0D108BD9-81ED-4DB2-BD59-A6C34878D82A}">
                        <a16:rowId xmlns:a16="http://schemas.microsoft.com/office/drawing/2014/main" val="3298726595"/>
                      </a:ext>
                    </a:extLst>
                  </a:tr>
                  <a:tr h="335280">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pPr algn="ctr"/>
                          <a:r>
                            <a:rPr lang="en-US" sz="1600" b="1" dirty="0">
                              <a:solidFill>
                                <a:schemeClr val="tx1"/>
                              </a:solidFill>
                            </a:rPr>
                            <a:t>1</a:t>
                          </a:r>
                        </a:p>
                      </a:txBody>
                      <a:tcPr>
                        <a:solidFill>
                          <a:schemeClr val="accent6">
                            <a:lumMod val="60000"/>
                            <a:lumOff val="40000"/>
                          </a:schemeClr>
                        </a:solidFill>
                      </a:tcPr>
                    </a:tc>
                    <a:tc>
                      <a:txBody>
                        <a:bodyPr/>
                        <a:lstStyle/>
                        <a:p>
                          <a:endParaRPr lang="en-US"/>
                        </a:p>
                      </a:txBody>
                      <a:tcPr>
                        <a:blipFill>
                          <a:blip r:embed="rId4"/>
                          <a:stretch>
                            <a:fillRect l="-208621" t="-819231" r="-1724" b="-23077"/>
                          </a:stretch>
                        </a:blipFill>
                      </a:tcPr>
                    </a:tc>
                    <a:extLst>
                      <a:ext uri="{0D108BD9-81ED-4DB2-BD59-A6C34878D82A}">
                        <a16:rowId xmlns:a16="http://schemas.microsoft.com/office/drawing/2014/main" val="831370525"/>
                      </a:ext>
                    </a:extLst>
                  </a:tr>
                </a:tbl>
              </a:graphicData>
            </a:graphic>
          </p:graphicFrame>
        </mc:Fallback>
      </mc:AlternateContent>
      <p:sp>
        <p:nvSpPr>
          <p:cNvPr id="2" name="TextBox 1">
            <a:extLst>
              <a:ext uri="{FF2B5EF4-FFF2-40B4-BE49-F238E27FC236}">
                <a16:creationId xmlns:a16="http://schemas.microsoft.com/office/drawing/2014/main" id="{AAEA2C34-2AF2-AFE8-19B6-D1EA25DF0CE8}"/>
              </a:ext>
            </a:extLst>
          </p:cNvPr>
          <p:cNvSpPr txBox="1"/>
          <p:nvPr/>
        </p:nvSpPr>
        <p:spPr>
          <a:xfrm>
            <a:off x="8900906" y="4202403"/>
            <a:ext cx="2627835" cy="430887"/>
          </a:xfrm>
          <a:prstGeom prst="rect">
            <a:avLst/>
          </a:prstGeom>
          <a:noFill/>
        </p:spPr>
        <p:txBody>
          <a:bodyPr wrap="none" rtlCol="0">
            <a:spAutoFit/>
          </a:bodyPr>
          <a:lstStyle/>
          <a:p>
            <a:r>
              <a:rPr lang="en-US" sz="2200" dirty="0"/>
              <a:t>OR these together</a:t>
            </a:r>
          </a:p>
        </p:txBody>
      </p:sp>
      <p:cxnSp>
        <p:nvCxnSpPr>
          <p:cNvPr id="5" name="Straight Arrow Connector 4">
            <a:extLst>
              <a:ext uri="{FF2B5EF4-FFF2-40B4-BE49-F238E27FC236}">
                <a16:creationId xmlns:a16="http://schemas.microsoft.com/office/drawing/2014/main" id="{FADDDB79-8032-A799-4F4E-B2E42D738ABD}"/>
              </a:ext>
            </a:extLst>
          </p:cNvPr>
          <p:cNvCxnSpPr/>
          <p:nvPr/>
        </p:nvCxnSpPr>
        <p:spPr>
          <a:xfrm flipH="1" flipV="1">
            <a:off x="7412191" y="3778967"/>
            <a:ext cx="1249230" cy="5380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9C494EFA-B919-9AC6-3F15-BD2E418455CF}"/>
              </a:ext>
            </a:extLst>
          </p:cNvPr>
          <p:cNvCxnSpPr>
            <a:cxnSpLocks/>
          </p:cNvCxnSpPr>
          <p:nvPr/>
        </p:nvCxnSpPr>
        <p:spPr>
          <a:xfrm flipH="1" flipV="1">
            <a:off x="7412191" y="4390514"/>
            <a:ext cx="1249230" cy="734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BBBB00D-7065-6323-8A8D-6F1E40EBCDA4}"/>
              </a:ext>
            </a:extLst>
          </p:cNvPr>
          <p:cNvCxnSpPr>
            <a:cxnSpLocks/>
          </p:cNvCxnSpPr>
          <p:nvPr/>
        </p:nvCxnSpPr>
        <p:spPr>
          <a:xfrm flipH="1">
            <a:off x="7412191" y="4549130"/>
            <a:ext cx="1249230" cy="2104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13153D01-F3D7-F083-D525-77ABC4169394}"/>
              </a:ext>
            </a:extLst>
          </p:cNvPr>
          <p:cNvCxnSpPr>
            <a:cxnSpLocks/>
          </p:cNvCxnSpPr>
          <p:nvPr/>
        </p:nvCxnSpPr>
        <p:spPr>
          <a:xfrm flipH="1">
            <a:off x="7412190" y="4696127"/>
            <a:ext cx="1249231" cy="4493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71014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E3D9C-FCB0-8E95-9E00-1BC736433EE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773CAA8-F9C2-2344-0799-54BA2808735E}"/>
                  </a:ext>
                </a:extLst>
              </p:cNvPr>
              <p:cNvSpPr>
                <a:spLocks noGrp="1"/>
              </p:cNvSpPr>
              <p:nvPr>
                <p:ph idx="1"/>
              </p:nvPr>
            </p:nvSpPr>
            <p:spPr>
              <a:xfrm>
                <a:off x="612646" y="1377549"/>
                <a:ext cx="10653578" cy="3888514"/>
              </a:xfrm>
            </p:spPr>
            <p:txBody>
              <a:bodyPr vert="horz" lIns="91440" tIns="45720" rIns="91440" bIns="45720" rtlCol="0">
                <a:noAutofit/>
              </a:bodyPr>
              <a:lstStyle/>
              <a:p>
                <a:pPr marL="0" indent="0">
                  <a:lnSpc>
                    <a:spcPct val="110000"/>
                  </a:lnSpc>
                  <a:buNone/>
                </a:pPr>
                <a:r>
                  <a:rPr lang="en-US" sz="2200" dirty="0"/>
                  <a:t>ODD(</a:t>
                </a:r>
                <a14:m>
                  <m:oMath xmlns:m="http://schemas.openxmlformats.org/officeDocument/2006/math">
                    <m:sSub>
                      <m:sSubPr>
                        <m:ctrlPr>
                          <a:rPr lang="en-US" sz="2200" i="1" dirty="0">
                            <a:latin typeface="Cambria Math" panose="02040503050406030204" pitchFamily="18" charset="0"/>
                          </a:rPr>
                        </m:ctrlPr>
                      </m:sSubPr>
                      <m:e>
                        <m:r>
                          <a:rPr lang="en-US" sz="2200" i="1" dirty="0">
                            <a:latin typeface="Cambria Math" panose="02040503050406030204" pitchFamily="18" charset="0"/>
                          </a:rPr>
                          <m:t>𝑋</m:t>
                        </m:r>
                      </m:e>
                      <m:sub>
                        <m:r>
                          <a:rPr lang="en-US" sz="2200" i="1" dirty="0">
                            <a:latin typeface="Cambria Math" panose="02040503050406030204" pitchFamily="18" charset="0"/>
                          </a:rPr>
                          <m:t>1</m:t>
                        </m:r>
                      </m:sub>
                    </m:sSub>
                    <m:r>
                      <a:rPr lang="en-US" sz="2200" i="1" dirty="0">
                        <a:latin typeface="Cambria Math" panose="02040503050406030204" pitchFamily="18" charset="0"/>
                      </a:rPr>
                      <m:t>, </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𝑋</m:t>
                        </m:r>
                      </m:e>
                      <m:sub>
                        <m:r>
                          <a:rPr lang="en-US" sz="2200" i="1" dirty="0">
                            <a:latin typeface="Cambria Math" panose="02040503050406030204" pitchFamily="18" charset="0"/>
                          </a:rPr>
                          <m:t>2</m:t>
                        </m:r>
                      </m:sub>
                    </m:sSub>
                    <m:r>
                      <a:rPr lang="en-US" sz="2200" i="1" dirty="0">
                        <a:latin typeface="Cambria Math" panose="02040503050406030204" pitchFamily="18" charset="0"/>
                      </a:rPr>
                      <m:t>, …,</m:t>
                    </m:r>
                    <m:sSub>
                      <m:sSubPr>
                        <m:ctrlPr>
                          <a:rPr lang="en-US" sz="2200" i="1" dirty="0" err="1">
                            <a:latin typeface="Cambria Math" panose="02040503050406030204" pitchFamily="18" charset="0"/>
                          </a:rPr>
                        </m:ctrlPr>
                      </m:sSubPr>
                      <m:e>
                        <m:r>
                          <a:rPr lang="en-US" sz="2200" i="1" dirty="0" err="1">
                            <a:latin typeface="Cambria Math" panose="02040503050406030204" pitchFamily="18" charset="0"/>
                          </a:rPr>
                          <m:t>𝑋</m:t>
                        </m:r>
                      </m:e>
                      <m:sub>
                        <m:r>
                          <a:rPr lang="en-US" sz="2200" i="1" dirty="0" err="1">
                            <a:latin typeface="Cambria Math" panose="02040503050406030204" pitchFamily="18" charset="0"/>
                          </a:rPr>
                          <m:t>𝑛</m:t>
                        </m:r>
                      </m:sub>
                    </m:sSub>
                  </m:oMath>
                </a14:m>
                <a:r>
                  <a:rPr lang="en-US" sz="2200" dirty="0"/>
                  <a:t>) = 1 if an odd number of arguments is 1, 0 otherwise</a:t>
                </a:r>
              </a:p>
              <a:p>
                <a:pPr marL="0" indent="0">
                  <a:lnSpc>
                    <a:spcPct val="110000"/>
                  </a:lnSpc>
                  <a:buNone/>
                </a:pPr>
                <a:br>
                  <a:rPr lang="en-US" dirty="0"/>
                </a:br>
                <a:br>
                  <a:rPr lang="en-US" dirty="0"/>
                </a:br>
                <a:br>
                  <a:rPr lang="en-US" dirty="0"/>
                </a:br>
                <a:br>
                  <a:rPr lang="en-US" dirty="0"/>
                </a:br>
                <a:br>
                  <a:rPr lang="en-US" dirty="0"/>
                </a:br>
                <a:br>
                  <a:rPr lang="en-US" dirty="0"/>
                </a:br>
                <a:br>
                  <a:rPr lang="en-US" dirty="0"/>
                </a:br>
                <a:br>
                  <a:rPr lang="en-US" dirty="0"/>
                </a:br>
                <a:endParaRPr lang="en-US" dirty="0"/>
              </a:p>
            </p:txBody>
          </p:sp>
        </mc:Choice>
        <mc:Fallback xmlns="">
          <p:sp>
            <p:nvSpPr>
              <p:cNvPr id="3" name="Content Placeholder 2">
                <a:extLst>
                  <a:ext uri="{FF2B5EF4-FFF2-40B4-BE49-F238E27FC236}">
                    <a16:creationId xmlns:a16="http://schemas.microsoft.com/office/drawing/2014/main" id="{1773CAA8-F9C2-2344-0799-54BA2808735E}"/>
                  </a:ext>
                </a:extLst>
              </p:cNvPr>
              <p:cNvSpPr>
                <a:spLocks noGrp="1" noRot="1" noChangeAspect="1" noMove="1" noResize="1" noEditPoints="1" noAdjustHandles="1" noChangeArrowheads="1" noChangeShapeType="1" noTextEdit="1"/>
              </p:cNvSpPr>
              <p:nvPr>
                <p:ph idx="1"/>
              </p:nvPr>
            </p:nvSpPr>
            <p:spPr>
              <a:xfrm>
                <a:off x="612646" y="1377549"/>
                <a:ext cx="10653578" cy="3888514"/>
              </a:xfrm>
              <a:blipFill>
                <a:blip r:embed="rId3"/>
                <a:stretch>
                  <a:fillRect l="-714" t="-651"/>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8CE51E72-6D83-0723-774A-6D4DA22C9F44}"/>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PRACTICE TIME – DNF of ODD function</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12EEDBB1-DED9-71F0-6C0B-F2181051696F}"/>
              </a:ext>
            </a:extLst>
          </p:cNvPr>
          <p:cNvSpPr>
            <a:spLocks noGrp="1"/>
          </p:cNvSpPr>
          <p:nvPr>
            <p:ph type="sldNum" sz="quarter" idx="12"/>
          </p:nvPr>
        </p:nvSpPr>
        <p:spPr/>
        <p:txBody>
          <a:bodyPr/>
          <a:lstStyle/>
          <a:p>
            <a:fld id="{CC057153-B650-4DEB-B370-79DDCFDCE934}" type="slidenum">
              <a:rPr lang="en-US" smtClean="0"/>
              <a:t>39</a:t>
            </a:fld>
            <a:endParaRPr lang="en-US"/>
          </a:p>
        </p:txBody>
      </p:sp>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89D434DC-A2D0-01AB-B739-944E85E94921}"/>
                  </a:ext>
                </a:extLst>
              </p:cNvPr>
              <p:cNvGraphicFramePr>
                <a:graphicFrameLocks noGrp="1"/>
              </p:cNvGraphicFramePr>
              <p:nvPr/>
            </p:nvGraphicFramePr>
            <p:xfrm>
              <a:off x="925776" y="2021718"/>
              <a:ext cx="10102110" cy="3566160"/>
            </p:xfrm>
            <a:graphic>
              <a:graphicData uri="http://schemas.openxmlformats.org/drawingml/2006/table">
                <a:tbl>
                  <a:tblPr firstRow="1" bandRow="1">
                    <a:tableStyleId>{00A15C55-8517-42AA-B614-E9B94910E393}</a:tableStyleId>
                  </a:tblPr>
                  <a:tblGrid>
                    <a:gridCol w="1442851">
                      <a:extLst>
                        <a:ext uri="{9D8B030D-6E8A-4147-A177-3AD203B41FA5}">
                          <a16:colId xmlns:a16="http://schemas.microsoft.com/office/drawing/2014/main" val="1396284860"/>
                        </a:ext>
                      </a:extLst>
                    </a:gridCol>
                    <a:gridCol w="1553378">
                      <a:extLst>
                        <a:ext uri="{9D8B030D-6E8A-4147-A177-3AD203B41FA5}">
                          <a16:colId xmlns:a16="http://schemas.microsoft.com/office/drawing/2014/main" val="2466899368"/>
                        </a:ext>
                      </a:extLst>
                    </a:gridCol>
                    <a:gridCol w="1839817">
                      <a:extLst>
                        <a:ext uri="{9D8B030D-6E8A-4147-A177-3AD203B41FA5}">
                          <a16:colId xmlns:a16="http://schemas.microsoft.com/office/drawing/2014/main" val="1472037275"/>
                        </a:ext>
                      </a:extLst>
                    </a:gridCol>
                    <a:gridCol w="2478795">
                      <a:extLst>
                        <a:ext uri="{9D8B030D-6E8A-4147-A177-3AD203B41FA5}">
                          <a16:colId xmlns:a16="http://schemas.microsoft.com/office/drawing/2014/main" val="433868249"/>
                        </a:ext>
                      </a:extLst>
                    </a:gridCol>
                    <a:gridCol w="2787269">
                      <a:extLst>
                        <a:ext uri="{9D8B030D-6E8A-4147-A177-3AD203B41FA5}">
                          <a16:colId xmlns:a16="http://schemas.microsoft.com/office/drawing/2014/main" val="3065037031"/>
                        </a:ext>
                      </a:extLst>
                    </a:gridCol>
                  </a:tblGrid>
                  <a:tr h="310116">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Z</a:t>
                          </a:r>
                        </a:p>
                      </a:txBody>
                      <a:tcPr/>
                    </a:tc>
                    <a:tc>
                      <a:txBody>
                        <a:bodyPr/>
                        <a:lstStyle/>
                        <a:p>
                          <a:pPr algn="ctr"/>
                          <a:r>
                            <a:rPr lang="en-US" sz="2000" dirty="0"/>
                            <a:t>ODD(X,Y,Z)</a:t>
                          </a:r>
                          <a:endParaRPr lang="en-US" sz="2000" dirty="0">
                            <a:latin typeface="Neue Haas Grotesk Text Pro" panose="020B0504020202020204" pitchFamily="34" charset="77"/>
                          </a:endParaRPr>
                        </a:p>
                      </a:txBody>
                      <a:tcPr/>
                    </a:tc>
                    <a:tc>
                      <a:txBody>
                        <a:bodyPr/>
                        <a:lstStyle/>
                        <a:p>
                          <a:pPr algn="ctr"/>
                          <a:r>
                            <a:rPr lang="en-US" sz="2000" dirty="0" err="1"/>
                            <a:t>Minterm</a:t>
                          </a:r>
                          <a:endParaRPr lang="en-US" sz="2000" dirty="0">
                            <a:latin typeface="Neue Haas Grotesk Text Pro" panose="020B0504020202020204" pitchFamily="34" charset="77"/>
                            <a:ea typeface="Cambria Math" panose="02040503050406030204" pitchFamily="18" charset="0"/>
                          </a:endParaRPr>
                        </a:p>
                      </a:txBody>
                      <a:tcPr/>
                    </a:tc>
                    <a:extLst>
                      <a:ext uri="{0D108BD9-81ED-4DB2-BD59-A6C34878D82A}">
                        <a16:rowId xmlns:a16="http://schemas.microsoft.com/office/drawing/2014/main" val="2131602632"/>
                      </a:ext>
                    </a:extLst>
                  </a:tr>
                  <a:tr h="310116">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m:sSub>
                                  <m:sSubPr>
                                    <m:ctrlPr>
                                      <a:rPr lang="en-US" sz="2000" b="0" i="1" smtClean="0">
                                        <a:solidFill>
                                          <a:schemeClr val="tx1"/>
                                        </a:solidFill>
                                        <a:latin typeface="Cambria Math" panose="02040503050406030204" pitchFamily="18" charset="0"/>
                                      </a:rPr>
                                    </m:ctrlPr>
                                  </m:sSubPr>
                                  <m:e>
                                    <m:r>
                                      <a:rPr lang="en-US" sz="2000" b="0" i="1" smtClean="0">
                                        <a:solidFill>
                                          <a:schemeClr val="tx1"/>
                                        </a:solidFill>
                                        <a:latin typeface="Cambria Math" panose="02040503050406030204" pitchFamily="18" charset="0"/>
                                      </a:rPr>
                                      <m:t>𝑚</m:t>
                                    </m:r>
                                  </m:e>
                                  <m:sub>
                                    <m:r>
                                      <a:rPr lang="en-US" sz="2000" b="0" smtClean="0">
                                        <a:solidFill>
                                          <a:schemeClr val="tx1"/>
                                        </a:solidFill>
                                        <a:latin typeface="Cambria Math" panose="02040503050406030204" pitchFamily="18" charset="0"/>
                                      </a:rPr>
                                      <m:t>0</m:t>
                                    </m:r>
                                  </m:sub>
                                </m:sSub>
                                <m:r>
                                  <a:rPr lang="en-US" sz="2000" b="0" smtClean="0">
                                    <a:solidFill>
                                      <a:schemeClr val="tx1"/>
                                    </a:solidFill>
                                    <a:latin typeface="Cambria Math" panose="02040503050406030204" pitchFamily="18" charset="0"/>
                                  </a:rPr>
                                  <m:t>=</m:t>
                                </m:r>
                              </m:oMath>
                            </m:oMathPara>
                          </a14:m>
                          <a:endParaRPr lang="en-US" sz="20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614114445"/>
                      </a:ext>
                    </a:extLst>
                  </a:tr>
                  <a:tr h="310116">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m:sSub>
                                  <m:sSubPr>
                                    <m:ctrlPr>
                                      <a:rPr lang="en-US" sz="2000" b="0" i="1" smtClean="0">
                                        <a:solidFill>
                                          <a:schemeClr val="tx1"/>
                                        </a:solidFill>
                                        <a:latin typeface="Cambria Math" panose="02040503050406030204" pitchFamily="18" charset="0"/>
                                      </a:rPr>
                                    </m:ctrlPr>
                                  </m:sSubPr>
                                  <m:e>
                                    <m:r>
                                      <a:rPr lang="en-US" sz="2000" b="0" i="1" smtClean="0">
                                        <a:solidFill>
                                          <a:schemeClr val="tx1"/>
                                        </a:solidFill>
                                        <a:latin typeface="Cambria Math" panose="02040503050406030204" pitchFamily="18" charset="0"/>
                                      </a:rPr>
                                      <m:t>𝑚</m:t>
                                    </m:r>
                                  </m:e>
                                  <m:sub>
                                    <m:r>
                                      <a:rPr lang="en-US" sz="2000" b="0" smtClean="0">
                                        <a:solidFill>
                                          <a:schemeClr val="tx1"/>
                                        </a:solidFill>
                                        <a:latin typeface="Cambria Math" panose="02040503050406030204" pitchFamily="18" charset="0"/>
                                      </a:rPr>
                                      <m:t>1</m:t>
                                    </m:r>
                                  </m:sub>
                                </m:sSub>
                                <m:r>
                                  <a:rPr lang="en-US" sz="2000" b="0" smtClean="0">
                                    <a:solidFill>
                                      <a:schemeClr val="tx1"/>
                                    </a:solidFill>
                                    <a:latin typeface="Cambria Math" panose="02040503050406030204" pitchFamily="18" charset="0"/>
                                  </a:rPr>
                                  <m:t>=</m:t>
                                </m:r>
                              </m:oMath>
                            </m:oMathPara>
                          </a14:m>
                          <a:endParaRPr lang="en-US" sz="20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063228719"/>
                      </a:ext>
                    </a:extLst>
                  </a:tr>
                  <a:tr h="310116">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m:sSub>
                                  <m:sSubPr>
                                    <m:ctrlPr>
                                      <a:rPr lang="en-US" sz="2000" b="0" i="1" smtClean="0">
                                        <a:solidFill>
                                          <a:schemeClr val="tx1"/>
                                        </a:solidFill>
                                        <a:latin typeface="Cambria Math" panose="02040503050406030204" pitchFamily="18" charset="0"/>
                                      </a:rPr>
                                    </m:ctrlPr>
                                  </m:sSubPr>
                                  <m:e>
                                    <m:r>
                                      <a:rPr lang="en-US" sz="2000" b="0" i="1" smtClean="0">
                                        <a:solidFill>
                                          <a:schemeClr val="tx1"/>
                                        </a:solidFill>
                                        <a:latin typeface="Cambria Math" panose="02040503050406030204" pitchFamily="18" charset="0"/>
                                      </a:rPr>
                                      <m:t>𝑚</m:t>
                                    </m:r>
                                  </m:e>
                                  <m:sub>
                                    <m:r>
                                      <a:rPr lang="en-US" sz="2000" b="0" smtClean="0">
                                        <a:solidFill>
                                          <a:schemeClr val="tx1"/>
                                        </a:solidFill>
                                        <a:latin typeface="Cambria Math" panose="02040503050406030204" pitchFamily="18" charset="0"/>
                                      </a:rPr>
                                      <m:t>2</m:t>
                                    </m:r>
                                  </m:sub>
                                </m:sSub>
                                <m:r>
                                  <a:rPr lang="en-US" sz="2000" b="0" smtClean="0">
                                    <a:solidFill>
                                      <a:schemeClr val="tx1"/>
                                    </a:solidFill>
                                    <a:latin typeface="Cambria Math" panose="02040503050406030204" pitchFamily="18" charset="0"/>
                                  </a:rPr>
                                  <m:t>=</m:t>
                                </m:r>
                              </m:oMath>
                            </m:oMathPara>
                          </a14:m>
                          <a:endParaRPr lang="en-US" sz="20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068365532"/>
                      </a:ext>
                    </a:extLst>
                  </a:tr>
                  <a:tr h="310116">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m:sSub>
                                  <m:sSubPr>
                                    <m:ctrlPr>
                                      <a:rPr lang="en-US" sz="2000" b="0" i="1" smtClean="0">
                                        <a:solidFill>
                                          <a:schemeClr val="tx1"/>
                                        </a:solidFill>
                                        <a:latin typeface="Cambria Math" panose="02040503050406030204" pitchFamily="18" charset="0"/>
                                      </a:rPr>
                                    </m:ctrlPr>
                                  </m:sSubPr>
                                  <m:e>
                                    <m:r>
                                      <a:rPr lang="en-US" sz="2000" b="0" i="1" smtClean="0">
                                        <a:solidFill>
                                          <a:schemeClr val="tx1"/>
                                        </a:solidFill>
                                        <a:latin typeface="Cambria Math" panose="02040503050406030204" pitchFamily="18" charset="0"/>
                                      </a:rPr>
                                      <m:t>𝑚</m:t>
                                    </m:r>
                                  </m:e>
                                  <m:sub>
                                    <m:r>
                                      <a:rPr lang="en-US" sz="2000" b="0" smtClean="0">
                                        <a:solidFill>
                                          <a:schemeClr val="tx1"/>
                                        </a:solidFill>
                                        <a:latin typeface="Cambria Math" panose="02040503050406030204" pitchFamily="18" charset="0"/>
                                      </a:rPr>
                                      <m:t>3</m:t>
                                    </m:r>
                                  </m:sub>
                                </m:sSub>
                                <m:r>
                                  <a:rPr lang="en-US" sz="2000" b="0" smtClean="0">
                                    <a:solidFill>
                                      <a:schemeClr val="tx1"/>
                                    </a:solidFill>
                                    <a:latin typeface="Cambria Math" panose="02040503050406030204" pitchFamily="18" charset="0"/>
                                  </a:rPr>
                                  <m:t>=</m:t>
                                </m:r>
                              </m:oMath>
                            </m:oMathPara>
                          </a14:m>
                          <a:endParaRPr lang="en-US" sz="20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316670216"/>
                      </a:ext>
                    </a:extLst>
                  </a:tr>
                  <a:tr h="310116">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en-US" sz="2000" b="0" i="1" smtClean="0">
                                      <a:solidFill>
                                        <a:schemeClr val="tx1"/>
                                      </a:solidFill>
                                      <a:latin typeface="Cambria Math" panose="02040503050406030204" pitchFamily="18" charset="0"/>
                                    </a:rPr>
                                  </m:ctrlPr>
                                </m:sSubPr>
                                <m:e>
                                  <m:r>
                                    <a:rPr lang="en-US" sz="2000" b="0" i="1" smtClean="0">
                                      <a:solidFill>
                                        <a:schemeClr val="tx1"/>
                                      </a:solidFill>
                                      <a:latin typeface="Cambria Math" panose="02040503050406030204" pitchFamily="18" charset="0"/>
                                    </a:rPr>
                                    <m:t>𝑚</m:t>
                                  </m:r>
                                </m:e>
                                <m:sub>
                                  <m:r>
                                    <a:rPr lang="en-US" sz="2000" b="0" smtClean="0">
                                      <a:solidFill>
                                        <a:schemeClr val="tx1"/>
                                      </a:solidFill>
                                      <a:latin typeface="Cambria Math" panose="02040503050406030204" pitchFamily="18" charset="0"/>
                                    </a:rPr>
                                    <m:t>4</m:t>
                                  </m:r>
                                </m:sub>
                              </m:sSub>
                            </m:oMath>
                          </a14:m>
                          <a:r>
                            <a:rPr lang="en-US" sz="2000" dirty="0">
                              <a:solidFill>
                                <a:schemeClr val="tx1"/>
                              </a:solidFill>
                              <a:latin typeface="Cambria Math" panose="02040503050406030204" pitchFamily="18" charset="0"/>
                              <a:ea typeface="Cambria Math" panose="02040503050406030204" pitchFamily="18" charset="0"/>
                            </a:rPr>
                            <a:t> =</a:t>
                          </a:r>
                        </a:p>
                      </a:txBody>
                      <a:tcPr/>
                    </a:tc>
                    <a:extLst>
                      <a:ext uri="{0D108BD9-81ED-4DB2-BD59-A6C34878D82A}">
                        <a16:rowId xmlns:a16="http://schemas.microsoft.com/office/drawing/2014/main" val="1472130258"/>
                      </a:ext>
                    </a:extLst>
                  </a:tr>
                  <a:tr h="310116">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m:sSub>
                                  <m:sSubPr>
                                    <m:ctrlPr>
                                      <a:rPr lang="en-US" sz="2000" b="0" i="1" smtClean="0">
                                        <a:solidFill>
                                          <a:schemeClr val="tx1"/>
                                        </a:solidFill>
                                        <a:latin typeface="Cambria Math" panose="02040503050406030204" pitchFamily="18" charset="0"/>
                                      </a:rPr>
                                    </m:ctrlPr>
                                  </m:sSubPr>
                                  <m:e>
                                    <m:r>
                                      <a:rPr lang="en-US" sz="2000" b="0" i="1" smtClean="0">
                                        <a:solidFill>
                                          <a:schemeClr val="tx1"/>
                                        </a:solidFill>
                                        <a:latin typeface="Cambria Math" panose="02040503050406030204" pitchFamily="18" charset="0"/>
                                      </a:rPr>
                                      <m:t>𝑚</m:t>
                                    </m:r>
                                  </m:e>
                                  <m:sub>
                                    <m:r>
                                      <a:rPr lang="en-US" sz="2000" b="0" smtClean="0">
                                        <a:solidFill>
                                          <a:schemeClr val="tx1"/>
                                        </a:solidFill>
                                        <a:latin typeface="Cambria Math" panose="02040503050406030204" pitchFamily="18" charset="0"/>
                                      </a:rPr>
                                      <m:t>5</m:t>
                                    </m:r>
                                  </m:sub>
                                </m:sSub>
                                <m:r>
                                  <a:rPr lang="en-US" sz="2000" b="0" smtClean="0">
                                    <a:solidFill>
                                      <a:schemeClr val="tx1"/>
                                    </a:solidFill>
                                    <a:latin typeface="Cambria Math" panose="02040503050406030204" pitchFamily="18" charset="0"/>
                                  </a:rPr>
                                  <m:t>=</m:t>
                                </m:r>
                              </m:oMath>
                            </m:oMathPara>
                          </a14:m>
                          <a:endParaRPr lang="en-US" sz="20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838910750"/>
                      </a:ext>
                    </a:extLst>
                  </a:tr>
                  <a:tr h="310116">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m:sSub>
                                  <m:sSubPr>
                                    <m:ctrlPr>
                                      <a:rPr lang="en-US" sz="2000" b="0" i="1" smtClean="0">
                                        <a:solidFill>
                                          <a:schemeClr val="tx1"/>
                                        </a:solidFill>
                                        <a:latin typeface="Cambria Math" panose="02040503050406030204" pitchFamily="18" charset="0"/>
                                      </a:rPr>
                                    </m:ctrlPr>
                                  </m:sSubPr>
                                  <m:e>
                                    <m:r>
                                      <a:rPr lang="en-US" sz="2000" b="0" i="1" smtClean="0">
                                        <a:solidFill>
                                          <a:schemeClr val="tx1"/>
                                        </a:solidFill>
                                        <a:latin typeface="Cambria Math" panose="02040503050406030204" pitchFamily="18" charset="0"/>
                                      </a:rPr>
                                      <m:t>𝑚</m:t>
                                    </m:r>
                                  </m:e>
                                  <m:sub>
                                    <m:r>
                                      <a:rPr lang="en-US" sz="2000" b="0" smtClean="0">
                                        <a:solidFill>
                                          <a:schemeClr val="tx1"/>
                                        </a:solidFill>
                                        <a:latin typeface="Cambria Math" panose="02040503050406030204" pitchFamily="18" charset="0"/>
                                      </a:rPr>
                                      <m:t>6</m:t>
                                    </m:r>
                                  </m:sub>
                                </m:sSub>
                                <m:r>
                                  <a:rPr lang="en-US" sz="2000" b="0" smtClean="0">
                                    <a:solidFill>
                                      <a:schemeClr val="tx1"/>
                                    </a:solidFill>
                                    <a:latin typeface="Cambria Math" panose="02040503050406030204" pitchFamily="18" charset="0"/>
                                  </a:rPr>
                                  <m:t>=</m:t>
                                </m:r>
                              </m:oMath>
                            </m:oMathPara>
                          </a14:m>
                          <a:endParaRPr lang="en-US" sz="20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298726595"/>
                      </a:ext>
                    </a:extLst>
                  </a:tr>
                  <a:tr h="310116">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m:sSub>
                                  <m:sSubPr>
                                    <m:ctrlPr>
                                      <a:rPr lang="en-US" sz="2000" b="0" i="1" smtClean="0">
                                        <a:solidFill>
                                          <a:schemeClr val="tx1"/>
                                        </a:solidFill>
                                        <a:latin typeface="Cambria Math" panose="02040503050406030204" pitchFamily="18" charset="0"/>
                                      </a:rPr>
                                    </m:ctrlPr>
                                  </m:sSubPr>
                                  <m:e>
                                    <m:r>
                                      <a:rPr lang="en-US" sz="2000" b="0" i="1" smtClean="0">
                                        <a:solidFill>
                                          <a:schemeClr val="tx1"/>
                                        </a:solidFill>
                                        <a:latin typeface="Cambria Math" panose="02040503050406030204" pitchFamily="18" charset="0"/>
                                      </a:rPr>
                                      <m:t>𝑚</m:t>
                                    </m:r>
                                  </m:e>
                                  <m:sub>
                                    <m:r>
                                      <a:rPr lang="en-US" sz="2000" b="0" smtClean="0">
                                        <a:solidFill>
                                          <a:schemeClr val="tx1"/>
                                        </a:solidFill>
                                        <a:latin typeface="Cambria Math" panose="02040503050406030204" pitchFamily="18" charset="0"/>
                                      </a:rPr>
                                      <m:t>7</m:t>
                                    </m:r>
                                  </m:sub>
                                </m:sSub>
                                <m:r>
                                  <a:rPr lang="en-US" sz="2000" b="0" smtClean="0">
                                    <a:solidFill>
                                      <a:schemeClr val="tx1"/>
                                    </a:solidFill>
                                    <a:latin typeface="Cambria Math" panose="02040503050406030204" pitchFamily="18" charset="0"/>
                                  </a:rPr>
                                  <m:t>=</m:t>
                                </m:r>
                              </m:oMath>
                            </m:oMathPara>
                          </a14:m>
                          <a:endParaRPr lang="en-US" sz="20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831370525"/>
                      </a:ext>
                    </a:extLst>
                  </a:tr>
                </a:tbl>
              </a:graphicData>
            </a:graphic>
          </p:graphicFrame>
        </mc:Choice>
        <mc:Fallback xmlns="">
          <p:graphicFrame>
            <p:nvGraphicFramePr>
              <p:cNvPr id="4" name="Table 3">
                <a:extLst>
                  <a:ext uri="{FF2B5EF4-FFF2-40B4-BE49-F238E27FC236}">
                    <a16:creationId xmlns:a16="http://schemas.microsoft.com/office/drawing/2014/main" id="{89D434DC-A2D0-01AB-B739-944E85E94921}"/>
                  </a:ext>
                </a:extLst>
              </p:cNvPr>
              <p:cNvGraphicFramePr>
                <a:graphicFrameLocks noGrp="1"/>
              </p:cNvGraphicFramePr>
              <p:nvPr>
                <p:extLst>
                  <p:ext uri="{D42A27DB-BD31-4B8C-83A1-F6EECF244321}">
                    <p14:modId xmlns:p14="http://schemas.microsoft.com/office/powerpoint/2010/main" val="1718645968"/>
                  </p:ext>
                </p:extLst>
              </p:nvPr>
            </p:nvGraphicFramePr>
            <p:xfrm>
              <a:off x="925776" y="2021718"/>
              <a:ext cx="10102110" cy="3566160"/>
            </p:xfrm>
            <a:graphic>
              <a:graphicData uri="http://schemas.openxmlformats.org/drawingml/2006/table">
                <a:tbl>
                  <a:tblPr firstRow="1" bandRow="1">
                    <a:tableStyleId>{00A15C55-8517-42AA-B614-E9B94910E393}</a:tableStyleId>
                  </a:tblPr>
                  <a:tblGrid>
                    <a:gridCol w="1442851">
                      <a:extLst>
                        <a:ext uri="{9D8B030D-6E8A-4147-A177-3AD203B41FA5}">
                          <a16:colId xmlns:a16="http://schemas.microsoft.com/office/drawing/2014/main" val="1396284860"/>
                        </a:ext>
                      </a:extLst>
                    </a:gridCol>
                    <a:gridCol w="1553378">
                      <a:extLst>
                        <a:ext uri="{9D8B030D-6E8A-4147-A177-3AD203B41FA5}">
                          <a16:colId xmlns:a16="http://schemas.microsoft.com/office/drawing/2014/main" val="2466899368"/>
                        </a:ext>
                      </a:extLst>
                    </a:gridCol>
                    <a:gridCol w="1839817">
                      <a:extLst>
                        <a:ext uri="{9D8B030D-6E8A-4147-A177-3AD203B41FA5}">
                          <a16:colId xmlns:a16="http://schemas.microsoft.com/office/drawing/2014/main" val="1472037275"/>
                        </a:ext>
                      </a:extLst>
                    </a:gridCol>
                    <a:gridCol w="2478795">
                      <a:extLst>
                        <a:ext uri="{9D8B030D-6E8A-4147-A177-3AD203B41FA5}">
                          <a16:colId xmlns:a16="http://schemas.microsoft.com/office/drawing/2014/main" val="433868249"/>
                        </a:ext>
                      </a:extLst>
                    </a:gridCol>
                    <a:gridCol w="2787269">
                      <a:extLst>
                        <a:ext uri="{9D8B030D-6E8A-4147-A177-3AD203B41FA5}">
                          <a16:colId xmlns:a16="http://schemas.microsoft.com/office/drawing/2014/main" val="3065037031"/>
                        </a:ext>
                      </a:extLst>
                    </a:gridCol>
                  </a:tblGrid>
                  <a:tr h="3962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Z</a:t>
                          </a:r>
                        </a:p>
                      </a:txBody>
                      <a:tcPr/>
                    </a:tc>
                    <a:tc>
                      <a:txBody>
                        <a:bodyPr/>
                        <a:lstStyle/>
                        <a:p>
                          <a:pPr algn="ctr"/>
                          <a:r>
                            <a:rPr lang="en-US" sz="2000" dirty="0"/>
                            <a:t>ODD(X,Y,Z)</a:t>
                          </a:r>
                          <a:endParaRPr lang="en-US" sz="2000" dirty="0">
                            <a:latin typeface="Neue Haas Grotesk Text Pro" panose="020B0504020202020204" pitchFamily="34" charset="77"/>
                          </a:endParaRPr>
                        </a:p>
                      </a:txBody>
                      <a:tcPr/>
                    </a:tc>
                    <a:tc>
                      <a:txBody>
                        <a:bodyPr/>
                        <a:lstStyle/>
                        <a:p>
                          <a:pPr algn="ctr"/>
                          <a:r>
                            <a:rPr lang="en-US" sz="2000" dirty="0" err="1"/>
                            <a:t>Minterm</a:t>
                          </a:r>
                          <a:endParaRPr lang="en-US" sz="2000" dirty="0">
                            <a:latin typeface="Neue Haas Grotesk Text Pro" panose="020B0504020202020204" pitchFamily="34" charset="77"/>
                            <a:ea typeface="Cambria Math" panose="02040503050406030204" pitchFamily="18" charset="0"/>
                          </a:endParaRPr>
                        </a:p>
                      </a:txBody>
                      <a:tcPr/>
                    </a:tc>
                    <a:extLst>
                      <a:ext uri="{0D108BD9-81ED-4DB2-BD59-A6C34878D82A}">
                        <a16:rowId xmlns:a16="http://schemas.microsoft.com/office/drawing/2014/main" val="2131602632"/>
                      </a:ext>
                    </a:extLst>
                  </a:tr>
                  <a:tr h="3962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tc>
                      <a:txBody>
                        <a:bodyPr/>
                        <a:lstStyle/>
                        <a:p>
                          <a:endParaRPr lang="en-US"/>
                        </a:p>
                      </a:txBody>
                      <a:tcPr>
                        <a:blipFill>
                          <a:blip r:embed="rId4"/>
                          <a:stretch>
                            <a:fillRect l="-262273" t="-109677" r="-909" b="-735484"/>
                          </a:stretch>
                        </a:blipFill>
                      </a:tcPr>
                    </a:tc>
                    <a:extLst>
                      <a:ext uri="{0D108BD9-81ED-4DB2-BD59-A6C34878D82A}">
                        <a16:rowId xmlns:a16="http://schemas.microsoft.com/office/drawing/2014/main" val="614114445"/>
                      </a:ext>
                    </a:extLst>
                  </a:tr>
                  <a:tr h="3962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tc>
                      <a:txBody>
                        <a:bodyPr/>
                        <a:lstStyle/>
                        <a:p>
                          <a:endParaRPr lang="en-US"/>
                        </a:p>
                      </a:txBody>
                      <a:tcPr>
                        <a:blipFill>
                          <a:blip r:embed="rId4"/>
                          <a:stretch>
                            <a:fillRect l="-262273" t="-203125" r="-909" b="-612500"/>
                          </a:stretch>
                        </a:blipFill>
                      </a:tcPr>
                    </a:tc>
                    <a:extLst>
                      <a:ext uri="{0D108BD9-81ED-4DB2-BD59-A6C34878D82A}">
                        <a16:rowId xmlns:a16="http://schemas.microsoft.com/office/drawing/2014/main" val="3063228719"/>
                      </a:ext>
                    </a:extLst>
                  </a:tr>
                  <a:tr h="3962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tc>
                      <a:txBody>
                        <a:bodyPr/>
                        <a:lstStyle/>
                        <a:p>
                          <a:endParaRPr lang="en-US"/>
                        </a:p>
                      </a:txBody>
                      <a:tcPr>
                        <a:blipFill>
                          <a:blip r:embed="rId4"/>
                          <a:stretch>
                            <a:fillRect l="-262273" t="-312903" r="-909" b="-532258"/>
                          </a:stretch>
                        </a:blipFill>
                      </a:tcPr>
                    </a:tc>
                    <a:extLst>
                      <a:ext uri="{0D108BD9-81ED-4DB2-BD59-A6C34878D82A}">
                        <a16:rowId xmlns:a16="http://schemas.microsoft.com/office/drawing/2014/main" val="1068365532"/>
                      </a:ext>
                    </a:extLst>
                  </a:tr>
                  <a:tr h="3962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0</a:t>
                          </a:r>
                        </a:p>
                      </a:txBody>
                      <a:tcPr/>
                    </a:tc>
                    <a:tc>
                      <a:txBody>
                        <a:bodyPr/>
                        <a:lstStyle/>
                        <a:p>
                          <a:endParaRPr lang="en-US"/>
                        </a:p>
                      </a:txBody>
                      <a:tcPr>
                        <a:blipFill>
                          <a:blip r:embed="rId4"/>
                          <a:stretch>
                            <a:fillRect l="-262273" t="-412903" r="-909" b="-432258"/>
                          </a:stretch>
                        </a:blipFill>
                      </a:tcPr>
                    </a:tc>
                    <a:extLst>
                      <a:ext uri="{0D108BD9-81ED-4DB2-BD59-A6C34878D82A}">
                        <a16:rowId xmlns:a16="http://schemas.microsoft.com/office/drawing/2014/main" val="1316670216"/>
                      </a:ext>
                    </a:extLst>
                  </a:tr>
                  <a:tr h="3962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1</a:t>
                          </a:r>
                        </a:p>
                      </a:txBody>
                      <a:tcPr/>
                    </a:tc>
                    <a:tc>
                      <a:txBody>
                        <a:bodyPr/>
                        <a:lstStyle/>
                        <a:p>
                          <a:endParaRPr lang="en-US"/>
                        </a:p>
                      </a:txBody>
                      <a:tcPr>
                        <a:blipFill>
                          <a:blip r:embed="rId4"/>
                          <a:stretch>
                            <a:fillRect l="-262273" t="-512903" r="-909" b="-332258"/>
                          </a:stretch>
                        </a:blipFill>
                      </a:tcPr>
                    </a:tc>
                    <a:extLst>
                      <a:ext uri="{0D108BD9-81ED-4DB2-BD59-A6C34878D82A}">
                        <a16:rowId xmlns:a16="http://schemas.microsoft.com/office/drawing/2014/main" val="1472130258"/>
                      </a:ext>
                    </a:extLst>
                  </a:tr>
                  <a:tr h="3962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tc>
                      <a:txBody>
                        <a:bodyPr/>
                        <a:lstStyle/>
                        <a:p>
                          <a:endParaRPr lang="en-US"/>
                        </a:p>
                      </a:txBody>
                      <a:tcPr>
                        <a:blipFill>
                          <a:blip r:embed="rId4"/>
                          <a:stretch>
                            <a:fillRect l="-262273" t="-593750" r="-909" b="-221875"/>
                          </a:stretch>
                        </a:blipFill>
                      </a:tcPr>
                    </a:tc>
                    <a:extLst>
                      <a:ext uri="{0D108BD9-81ED-4DB2-BD59-A6C34878D82A}">
                        <a16:rowId xmlns:a16="http://schemas.microsoft.com/office/drawing/2014/main" val="1838910750"/>
                      </a:ext>
                    </a:extLst>
                  </a:tr>
                  <a:tr h="3962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tc>
                      <a:txBody>
                        <a:bodyPr/>
                        <a:lstStyle/>
                        <a:p>
                          <a:endParaRPr lang="en-US"/>
                        </a:p>
                      </a:txBody>
                      <a:tcPr>
                        <a:blipFill>
                          <a:blip r:embed="rId4"/>
                          <a:stretch>
                            <a:fillRect l="-262273" t="-716129" r="-909" b="-129032"/>
                          </a:stretch>
                        </a:blipFill>
                      </a:tcPr>
                    </a:tc>
                    <a:extLst>
                      <a:ext uri="{0D108BD9-81ED-4DB2-BD59-A6C34878D82A}">
                        <a16:rowId xmlns:a16="http://schemas.microsoft.com/office/drawing/2014/main" val="3298726595"/>
                      </a:ext>
                    </a:extLst>
                  </a:tr>
                  <a:tr h="3962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tc>
                      <a:txBody>
                        <a:bodyPr/>
                        <a:lstStyle/>
                        <a:p>
                          <a:endParaRPr lang="en-US"/>
                        </a:p>
                      </a:txBody>
                      <a:tcPr>
                        <a:blipFill>
                          <a:blip r:embed="rId4"/>
                          <a:stretch>
                            <a:fillRect l="-262273" t="-816129" r="-909" b="-29032"/>
                          </a:stretch>
                        </a:blipFill>
                      </a:tcPr>
                    </a:tc>
                    <a:extLst>
                      <a:ext uri="{0D108BD9-81ED-4DB2-BD59-A6C34878D82A}">
                        <a16:rowId xmlns:a16="http://schemas.microsoft.com/office/drawing/2014/main" val="831370525"/>
                      </a:ext>
                    </a:extLst>
                  </a:tr>
                </a:tbl>
              </a:graphicData>
            </a:graphic>
          </p:graphicFrame>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542DD85-A0AC-6B01-D439-DB8610242423}"/>
                  </a:ext>
                </a:extLst>
              </p:cNvPr>
              <p:cNvSpPr txBox="1"/>
              <p:nvPr/>
            </p:nvSpPr>
            <p:spPr>
              <a:xfrm>
                <a:off x="612646" y="5903408"/>
                <a:ext cx="6097836" cy="430887"/>
              </a:xfrm>
              <a:prstGeom prst="rect">
                <a:avLst/>
              </a:prstGeom>
              <a:noFill/>
            </p:spPr>
            <p:txBody>
              <a:bodyPr wrap="square">
                <a:spAutoFit/>
              </a:bodyPr>
              <a:lstStyle/>
              <a:p>
                <a:r>
                  <a:rPr lang="en-US" sz="2200" dirty="0"/>
                  <a:t>ODD(X, Y, Z) </a:t>
                </a:r>
                <a14:m>
                  <m:oMath xmlns:m="http://schemas.openxmlformats.org/officeDocument/2006/math">
                    <m:r>
                      <a:rPr lang="en-US" sz="2200" b="0" i="1" dirty="0" smtClean="0">
                        <a:solidFill>
                          <a:schemeClr val="tx1"/>
                        </a:solidFill>
                        <a:latin typeface="Cambria Math" panose="02040503050406030204" pitchFamily="18" charset="0"/>
                      </a:rPr>
                      <m:t>= </m:t>
                    </m:r>
                  </m:oMath>
                </a14:m>
                <a:endParaRPr lang="en-US" sz="2200" dirty="0"/>
              </a:p>
            </p:txBody>
          </p:sp>
        </mc:Choice>
        <mc:Fallback xmlns="">
          <p:sp>
            <p:nvSpPr>
              <p:cNvPr id="5" name="TextBox 4">
                <a:extLst>
                  <a:ext uri="{FF2B5EF4-FFF2-40B4-BE49-F238E27FC236}">
                    <a16:creationId xmlns:a16="http://schemas.microsoft.com/office/drawing/2014/main" id="{1542DD85-A0AC-6B01-D439-DB8610242423}"/>
                  </a:ext>
                </a:extLst>
              </p:cNvPr>
              <p:cNvSpPr txBox="1">
                <a:spLocks noRot="1" noChangeAspect="1" noMove="1" noResize="1" noEditPoints="1" noAdjustHandles="1" noChangeArrowheads="1" noChangeShapeType="1" noTextEdit="1"/>
              </p:cNvSpPr>
              <p:nvPr/>
            </p:nvSpPr>
            <p:spPr>
              <a:xfrm>
                <a:off x="612646" y="5903408"/>
                <a:ext cx="6097836" cy="430887"/>
              </a:xfrm>
              <a:prstGeom prst="rect">
                <a:avLst/>
              </a:prstGeom>
              <a:blipFill>
                <a:blip r:embed="rId5"/>
                <a:stretch>
                  <a:fillRect l="-1247" t="-8571" b="-25714"/>
                </a:stretch>
              </a:blipFill>
            </p:spPr>
            <p:txBody>
              <a:bodyPr/>
              <a:lstStyle/>
              <a:p>
                <a:r>
                  <a:rPr lang="en-US">
                    <a:noFill/>
                  </a:rPr>
                  <a:t> </a:t>
                </a:r>
              </a:p>
            </p:txBody>
          </p:sp>
        </mc:Fallback>
      </mc:AlternateContent>
    </p:spTree>
    <p:extLst>
      <p:ext uri="{BB962C8B-B14F-4D97-AF65-F5344CB8AC3E}">
        <p14:creationId xmlns:p14="http://schemas.microsoft.com/office/powerpoint/2010/main" val="2831419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C2D46-B9FC-2944-8EBB-9645C80EF54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639595D-4499-5384-8884-A7D438133ECA}"/>
                  </a:ext>
                </a:extLst>
              </p:cNvPr>
              <p:cNvSpPr>
                <a:spLocks noGrp="1"/>
              </p:cNvSpPr>
              <p:nvPr>
                <p:ph idx="1"/>
              </p:nvPr>
            </p:nvSpPr>
            <p:spPr>
              <a:xfrm>
                <a:off x="612646" y="1377549"/>
                <a:ext cx="10653578" cy="3888514"/>
              </a:xfrm>
            </p:spPr>
            <p:txBody>
              <a:bodyPr vert="horz" lIns="91440" tIns="45720" rIns="91440" bIns="45720" rtlCol="0">
                <a:noAutofit/>
              </a:bodyPr>
              <a:lstStyle/>
              <a:p>
                <a:pPr marL="0" indent="0">
                  <a:lnSpc>
                    <a:spcPct val="110000"/>
                  </a:lnSpc>
                  <a:buNone/>
                </a:pPr>
                <a:r>
                  <a:rPr lang="en-US" sz="2200" dirty="0"/>
                  <a:t>ODD(</a:t>
                </a:r>
                <a14:m>
                  <m:oMath xmlns:m="http://schemas.openxmlformats.org/officeDocument/2006/math">
                    <m:sSub>
                      <m:sSubPr>
                        <m:ctrlPr>
                          <a:rPr lang="en-US" sz="2200" i="1" dirty="0">
                            <a:latin typeface="Cambria Math" panose="02040503050406030204" pitchFamily="18" charset="0"/>
                          </a:rPr>
                        </m:ctrlPr>
                      </m:sSubPr>
                      <m:e>
                        <m:r>
                          <a:rPr lang="en-US" sz="2200" i="1" dirty="0">
                            <a:latin typeface="Cambria Math" panose="02040503050406030204" pitchFamily="18" charset="0"/>
                          </a:rPr>
                          <m:t>𝑋</m:t>
                        </m:r>
                      </m:e>
                      <m:sub>
                        <m:r>
                          <a:rPr lang="en-US" sz="2200" i="1" dirty="0">
                            <a:latin typeface="Cambria Math" panose="02040503050406030204" pitchFamily="18" charset="0"/>
                          </a:rPr>
                          <m:t>1</m:t>
                        </m:r>
                      </m:sub>
                    </m:sSub>
                    <m:r>
                      <a:rPr lang="en-US" sz="2200" i="1" dirty="0">
                        <a:latin typeface="Cambria Math" panose="02040503050406030204" pitchFamily="18" charset="0"/>
                      </a:rPr>
                      <m:t>, </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𝑋</m:t>
                        </m:r>
                      </m:e>
                      <m:sub>
                        <m:r>
                          <a:rPr lang="en-US" sz="2200" i="1" dirty="0">
                            <a:latin typeface="Cambria Math" panose="02040503050406030204" pitchFamily="18" charset="0"/>
                          </a:rPr>
                          <m:t>2</m:t>
                        </m:r>
                      </m:sub>
                    </m:sSub>
                    <m:r>
                      <a:rPr lang="en-US" sz="2200" i="1" dirty="0">
                        <a:latin typeface="Cambria Math" panose="02040503050406030204" pitchFamily="18" charset="0"/>
                      </a:rPr>
                      <m:t>, …,</m:t>
                    </m:r>
                    <m:sSub>
                      <m:sSubPr>
                        <m:ctrlPr>
                          <a:rPr lang="en-US" sz="2200" i="1" dirty="0" err="1">
                            <a:latin typeface="Cambria Math" panose="02040503050406030204" pitchFamily="18" charset="0"/>
                          </a:rPr>
                        </m:ctrlPr>
                      </m:sSubPr>
                      <m:e>
                        <m:r>
                          <a:rPr lang="en-US" sz="2200" i="1" dirty="0" err="1">
                            <a:latin typeface="Cambria Math" panose="02040503050406030204" pitchFamily="18" charset="0"/>
                          </a:rPr>
                          <m:t>𝑋</m:t>
                        </m:r>
                      </m:e>
                      <m:sub>
                        <m:r>
                          <a:rPr lang="en-US" sz="2200" i="1" dirty="0" err="1">
                            <a:latin typeface="Cambria Math" panose="02040503050406030204" pitchFamily="18" charset="0"/>
                          </a:rPr>
                          <m:t>𝑛</m:t>
                        </m:r>
                      </m:sub>
                    </m:sSub>
                  </m:oMath>
                </a14:m>
                <a:r>
                  <a:rPr lang="en-US" sz="2200" dirty="0"/>
                  <a:t>) = 1 if an odd number of arguments is 1, 0 otherwise</a:t>
                </a:r>
              </a:p>
              <a:p>
                <a:pPr marL="0" indent="0">
                  <a:lnSpc>
                    <a:spcPct val="110000"/>
                  </a:lnSpc>
                  <a:buNone/>
                </a:pPr>
                <a:br>
                  <a:rPr lang="en-US" dirty="0"/>
                </a:br>
                <a:br>
                  <a:rPr lang="en-US" dirty="0"/>
                </a:br>
                <a:br>
                  <a:rPr lang="en-US" dirty="0"/>
                </a:br>
                <a:br>
                  <a:rPr lang="en-US" dirty="0"/>
                </a:br>
                <a:br>
                  <a:rPr lang="en-US" dirty="0"/>
                </a:br>
                <a:br>
                  <a:rPr lang="en-US" dirty="0"/>
                </a:br>
                <a:br>
                  <a:rPr lang="en-US" dirty="0"/>
                </a:br>
                <a:br>
                  <a:rPr lang="en-US" dirty="0"/>
                </a:br>
                <a:endParaRPr lang="en-US" dirty="0"/>
              </a:p>
            </p:txBody>
          </p:sp>
        </mc:Choice>
        <mc:Fallback xmlns="">
          <p:sp>
            <p:nvSpPr>
              <p:cNvPr id="3" name="Content Placeholder 2">
                <a:extLst>
                  <a:ext uri="{FF2B5EF4-FFF2-40B4-BE49-F238E27FC236}">
                    <a16:creationId xmlns:a16="http://schemas.microsoft.com/office/drawing/2014/main" id="{A639595D-4499-5384-8884-A7D438133ECA}"/>
                  </a:ext>
                </a:extLst>
              </p:cNvPr>
              <p:cNvSpPr>
                <a:spLocks noGrp="1" noRot="1" noChangeAspect="1" noMove="1" noResize="1" noEditPoints="1" noAdjustHandles="1" noChangeArrowheads="1" noChangeShapeType="1" noTextEdit="1"/>
              </p:cNvSpPr>
              <p:nvPr>
                <p:ph idx="1"/>
              </p:nvPr>
            </p:nvSpPr>
            <p:spPr>
              <a:xfrm>
                <a:off x="612646" y="1377549"/>
                <a:ext cx="10653578" cy="3888514"/>
              </a:xfrm>
              <a:blipFill>
                <a:blip r:embed="rId3"/>
                <a:stretch>
                  <a:fillRect l="-714" t="-651"/>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DC4D09D8-B5CF-B021-F9D4-21355732F2CC}"/>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PRACTICE TIME – DNF of ODD function</a:t>
            </a:r>
          </a:p>
        </p:txBody>
      </p:sp>
      <p:sp>
        <p:nvSpPr>
          <p:cNvPr id="11" name="Slide Number Placeholder 10">
            <a:extLst>
              <a:ext uri="{FF2B5EF4-FFF2-40B4-BE49-F238E27FC236}">
                <a16:creationId xmlns:a16="http://schemas.microsoft.com/office/drawing/2014/main" id="{3C987165-920B-C4A7-D514-52DAB3DD9C4C}"/>
              </a:ext>
            </a:extLst>
          </p:cNvPr>
          <p:cNvSpPr>
            <a:spLocks noGrp="1"/>
          </p:cNvSpPr>
          <p:nvPr>
            <p:ph type="sldNum" sz="quarter" idx="12"/>
          </p:nvPr>
        </p:nvSpPr>
        <p:spPr/>
        <p:txBody>
          <a:bodyPr/>
          <a:lstStyle/>
          <a:p>
            <a:fld id="{CC057153-B650-4DEB-B370-79DDCFDCE934}" type="slidenum">
              <a:rPr lang="en-US" smtClean="0"/>
              <a:t>40</a:t>
            </a:fld>
            <a:endParaRPr lang="en-US"/>
          </a:p>
        </p:txBody>
      </p:sp>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3DE6B690-2F05-C44D-3B1C-9915F7179579}"/>
                  </a:ext>
                </a:extLst>
              </p:cNvPr>
              <p:cNvGraphicFramePr>
                <a:graphicFrameLocks noGrp="1"/>
              </p:cNvGraphicFramePr>
              <p:nvPr>
                <p:extLst>
                  <p:ext uri="{D42A27DB-BD31-4B8C-83A1-F6EECF244321}">
                    <p14:modId xmlns:p14="http://schemas.microsoft.com/office/powerpoint/2010/main" val="3235619236"/>
                  </p:ext>
                </p:extLst>
              </p:nvPr>
            </p:nvGraphicFramePr>
            <p:xfrm>
              <a:off x="925776" y="2021718"/>
              <a:ext cx="10102110" cy="3566160"/>
            </p:xfrm>
            <a:graphic>
              <a:graphicData uri="http://schemas.openxmlformats.org/drawingml/2006/table">
                <a:tbl>
                  <a:tblPr firstRow="1" bandRow="1">
                    <a:tableStyleId>{00A15C55-8517-42AA-B614-E9B94910E393}</a:tableStyleId>
                  </a:tblPr>
                  <a:tblGrid>
                    <a:gridCol w="1442851">
                      <a:extLst>
                        <a:ext uri="{9D8B030D-6E8A-4147-A177-3AD203B41FA5}">
                          <a16:colId xmlns:a16="http://schemas.microsoft.com/office/drawing/2014/main" val="1396284860"/>
                        </a:ext>
                      </a:extLst>
                    </a:gridCol>
                    <a:gridCol w="1553378">
                      <a:extLst>
                        <a:ext uri="{9D8B030D-6E8A-4147-A177-3AD203B41FA5}">
                          <a16:colId xmlns:a16="http://schemas.microsoft.com/office/drawing/2014/main" val="2466899368"/>
                        </a:ext>
                      </a:extLst>
                    </a:gridCol>
                    <a:gridCol w="1839817">
                      <a:extLst>
                        <a:ext uri="{9D8B030D-6E8A-4147-A177-3AD203B41FA5}">
                          <a16:colId xmlns:a16="http://schemas.microsoft.com/office/drawing/2014/main" val="1472037275"/>
                        </a:ext>
                      </a:extLst>
                    </a:gridCol>
                    <a:gridCol w="2478795">
                      <a:extLst>
                        <a:ext uri="{9D8B030D-6E8A-4147-A177-3AD203B41FA5}">
                          <a16:colId xmlns:a16="http://schemas.microsoft.com/office/drawing/2014/main" val="433868249"/>
                        </a:ext>
                      </a:extLst>
                    </a:gridCol>
                    <a:gridCol w="2787269">
                      <a:extLst>
                        <a:ext uri="{9D8B030D-6E8A-4147-A177-3AD203B41FA5}">
                          <a16:colId xmlns:a16="http://schemas.microsoft.com/office/drawing/2014/main" val="3065037031"/>
                        </a:ext>
                      </a:extLst>
                    </a:gridCol>
                  </a:tblGrid>
                  <a:tr h="310116">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Z</a:t>
                          </a:r>
                        </a:p>
                      </a:txBody>
                      <a:tcPr/>
                    </a:tc>
                    <a:tc>
                      <a:txBody>
                        <a:bodyPr/>
                        <a:lstStyle/>
                        <a:p>
                          <a:pPr algn="ctr"/>
                          <a:r>
                            <a:rPr lang="en-US" sz="2000" dirty="0"/>
                            <a:t>ODD(X,Y,Z)</a:t>
                          </a:r>
                          <a:endParaRPr lang="en-US" sz="2000" dirty="0">
                            <a:latin typeface="Neue Haas Grotesk Text Pro" panose="020B0504020202020204" pitchFamily="34" charset="77"/>
                          </a:endParaRPr>
                        </a:p>
                      </a:txBody>
                      <a:tcPr/>
                    </a:tc>
                    <a:tc>
                      <a:txBody>
                        <a:bodyPr/>
                        <a:lstStyle/>
                        <a:p>
                          <a:pPr algn="ctr"/>
                          <a:r>
                            <a:rPr lang="en-US" sz="2000" dirty="0" err="1"/>
                            <a:t>Minterm</a:t>
                          </a:r>
                          <a:endParaRPr lang="en-US" sz="2000" dirty="0">
                            <a:latin typeface="Neue Haas Grotesk Text Pro" panose="020B0504020202020204" pitchFamily="34" charset="77"/>
                            <a:ea typeface="Cambria Math" panose="02040503050406030204" pitchFamily="18" charset="0"/>
                          </a:endParaRPr>
                        </a:p>
                      </a:txBody>
                      <a:tcPr/>
                    </a:tc>
                    <a:extLst>
                      <a:ext uri="{0D108BD9-81ED-4DB2-BD59-A6C34878D82A}">
                        <a16:rowId xmlns:a16="http://schemas.microsoft.com/office/drawing/2014/main" val="2131602632"/>
                      </a:ext>
                    </a:extLst>
                  </a:tr>
                  <a:tr h="310116">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l"/>
                          <a14:m>
                            <m:oMathPara xmlns:m="http://schemas.openxmlformats.org/officeDocument/2006/math">
                              <m:oMath>
                                <m:sSub>
                                  <m:sSubPr>
                                    <m:ctrlPr>
                                      <a:rPr lang="en-US" sz="1200" b="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𝑚</m:t>
                                    </m:r>
                                  </m:e>
                                  <m:sub>
                                    <m:r>
                                      <a:rPr lang="en-US" sz="1200" b="0" i="1" smtClean="0">
                                        <a:solidFill>
                                          <a:schemeClr val="tx1"/>
                                        </a:solidFill>
                                        <a:latin typeface="Cambria Math" panose="02040503050406030204" pitchFamily="18" charset="0"/>
                                      </a:rPr>
                                      <m:t>0</m:t>
                                    </m:r>
                                  </m:sub>
                                </m:sSub>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𝑋</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𝑌</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𝑍</m:t>
                                </m:r>
                              </m:oMath>
                            </m:oMathPara>
                          </a14:m>
                          <a:endParaRPr lang="en-US" sz="1200" b="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614114445"/>
                      </a:ext>
                    </a:extLst>
                  </a:tr>
                  <a:tr h="310116">
                    <a:tc>
                      <a:txBody>
                        <a:bodyPr/>
                        <a:lstStyle/>
                        <a:p>
                          <a:pPr algn="ctr"/>
                          <a:r>
                            <a:rPr lang="en-US" sz="2000" b="1" dirty="0"/>
                            <a:t>0</a:t>
                          </a:r>
                        </a:p>
                      </a:txBody>
                      <a:tcPr>
                        <a:solidFill>
                          <a:schemeClr val="accent6">
                            <a:lumMod val="60000"/>
                            <a:lumOff val="40000"/>
                          </a:schemeClr>
                        </a:solidFill>
                      </a:tcPr>
                    </a:tc>
                    <a:tc>
                      <a:txBody>
                        <a:bodyPr/>
                        <a:lstStyle/>
                        <a:p>
                          <a:pPr algn="ctr"/>
                          <a:r>
                            <a:rPr lang="en-US" sz="2000" b="1" dirty="0"/>
                            <a:t>0</a:t>
                          </a:r>
                        </a:p>
                      </a:txBody>
                      <a:tcPr>
                        <a:solidFill>
                          <a:schemeClr val="accent6">
                            <a:lumMod val="60000"/>
                            <a:lumOff val="40000"/>
                          </a:schemeClr>
                        </a:solidFill>
                      </a:tcPr>
                    </a:tc>
                    <a:tc>
                      <a:txBody>
                        <a:bodyPr/>
                        <a:lstStyle/>
                        <a:p>
                          <a:pPr algn="ctr"/>
                          <a:r>
                            <a:rPr lang="en-US" sz="2000" b="1" dirty="0"/>
                            <a:t>1</a:t>
                          </a:r>
                        </a:p>
                      </a:txBody>
                      <a:tcPr>
                        <a:solidFill>
                          <a:schemeClr val="accent6">
                            <a:lumMod val="60000"/>
                            <a:lumOff val="40000"/>
                          </a:schemeClr>
                        </a:solidFill>
                      </a:tcPr>
                    </a:tc>
                    <a:tc>
                      <a:txBody>
                        <a:bodyPr/>
                        <a:lstStyle/>
                        <a:p>
                          <a:pPr algn="ctr"/>
                          <a:r>
                            <a:rPr lang="en-US" sz="2000" b="1" dirty="0"/>
                            <a:t>1</a:t>
                          </a:r>
                        </a:p>
                      </a:txBody>
                      <a:tcPr>
                        <a:solidFill>
                          <a:schemeClr val="accent6">
                            <a:lumMod val="60000"/>
                            <a:lumOff val="40000"/>
                          </a:schemeClr>
                        </a:solidFill>
                      </a:tcPr>
                    </a:tc>
                    <a:tc>
                      <a:txBody>
                        <a:bodyPr/>
                        <a:lstStyle/>
                        <a:p>
                          <a:pPr algn="l"/>
                          <a14:m>
                            <m:oMathPara xmlns:m="http://schemas.openxmlformats.org/officeDocument/2006/math">
                              <m:oMath>
                                <m:sSub>
                                  <m:sSubPr>
                                    <m:ctrlPr>
                                      <a:rPr lang="en-US" sz="1200" b="1" i="1" smtClean="0">
                                        <a:solidFill>
                                          <a:schemeClr val="tx1"/>
                                        </a:solidFill>
                                        <a:latin typeface="Cambria Math" panose="02040503050406030204" pitchFamily="18" charset="0"/>
                                      </a:rPr>
                                    </m:ctrlPr>
                                  </m:sSubPr>
                                  <m:e>
                                    <m:r>
                                      <a:rPr lang="en-US" sz="1200" b="1" i="1" smtClean="0">
                                        <a:solidFill>
                                          <a:schemeClr val="tx1"/>
                                        </a:solidFill>
                                        <a:latin typeface="Cambria Math" panose="02040503050406030204" pitchFamily="18" charset="0"/>
                                      </a:rPr>
                                      <m:t>𝒎</m:t>
                                    </m:r>
                                  </m:e>
                                  <m:sub>
                                    <m:r>
                                      <a:rPr lang="en-US" sz="1200" b="1" i="1" smtClean="0">
                                        <a:solidFill>
                                          <a:schemeClr val="tx1"/>
                                        </a:solidFill>
                                        <a:latin typeface="Cambria Math" panose="02040503050406030204" pitchFamily="18" charset="0"/>
                                      </a:rPr>
                                      <m:t>𝟏</m:t>
                                    </m:r>
                                  </m:sub>
                                </m:sSub>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𝑿</m:t>
                                </m:r>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𝒀</m:t>
                                </m:r>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𝒁</m:t>
                                </m:r>
                              </m:oMath>
                            </m:oMathPara>
                          </a14:m>
                          <a:endParaRPr lang="en-US" sz="1200" b="1" dirty="0">
                            <a:solidFill>
                              <a:schemeClr val="tx1"/>
                            </a:solidFill>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extLst>
                      <a:ext uri="{0D108BD9-81ED-4DB2-BD59-A6C34878D82A}">
                        <a16:rowId xmlns:a16="http://schemas.microsoft.com/office/drawing/2014/main" val="3063228719"/>
                      </a:ext>
                    </a:extLst>
                  </a:tr>
                  <a:tr h="310116">
                    <a:tc>
                      <a:txBody>
                        <a:bodyPr/>
                        <a:lstStyle/>
                        <a:p>
                          <a:pPr algn="ctr"/>
                          <a:r>
                            <a:rPr lang="en-US" sz="2000" b="1" dirty="0"/>
                            <a:t>0</a:t>
                          </a:r>
                        </a:p>
                      </a:txBody>
                      <a:tcPr>
                        <a:solidFill>
                          <a:schemeClr val="accent6">
                            <a:lumMod val="60000"/>
                            <a:lumOff val="40000"/>
                          </a:schemeClr>
                        </a:solidFill>
                      </a:tcPr>
                    </a:tc>
                    <a:tc>
                      <a:txBody>
                        <a:bodyPr/>
                        <a:lstStyle/>
                        <a:p>
                          <a:pPr algn="ctr"/>
                          <a:r>
                            <a:rPr lang="en-US" sz="2000" b="1" dirty="0"/>
                            <a:t>1</a:t>
                          </a:r>
                        </a:p>
                      </a:txBody>
                      <a:tcPr>
                        <a:solidFill>
                          <a:schemeClr val="accent6">
                            <a:lumMod val="60000"/>
                            <a:lumOff val="40000"/>
                          </a:schemeClr>
                        </a:solidFill>
                      </a:tcPr>
                    </a:tc>
                    <a:tc>
                      <a:txBody>
                        <a:bodyPr/>
                        <a:lstStyle/>
                        <a:p>
                          <a:pPr algn="ctr"/>
                          <a:r>
                            <a:rPr lang="en-US" sz="2000" b="1" dirty="0"/>
                            <a:t>0</a:t>
                          </a:r>
                        </a:p>
                      </a:txBody>
                      <a:tcPr>
                        <a:solidFill>
                          <a:schemeClr val="accent6">
                            <a:lumMod val="60000"/>
                            <a:lumOff val="40000"/>
                          </a:schemeClr>
                        </a:solidFill>
                      </a:tcPr>
                    </a:tc>
                    <a:tc>
                      <a:txBody>
                        <a:bodyPr/>
                        <a:lstStyle/>
                        <a:p>
                          <a:pPr algn="ctr"/>
                          <a:r>
                            <a:rPr lang="en-US" sz="2000" b="1" dirty="0"/>
                            <a:t>1</a:t>
                          </a:r>
                        </a:p>
                      </a:txBody>
                      <a:tcPr>
                        <a:solidFill>
                          <a:schemeClr val="accent6">
                            <a:lumMod val="60000"/>
                            <a:lumOff val="40000"/>
                          </a:schemeClr>
                        </a:solidFill>
                      </a:tcPr>
                    </a:tc>
                    <a:tc>
                      <a:txBody>
                        <a:bodyPr/>
                        <a:lstStyle/>
                        <a:p>
                          <a:pPr algn="l"/>
                          <a14:m>
                            <m:oMathPara xmlns:m="http://schemas.openxmlformats.org/officeDocument/2006/math">
                              <m:oMath>
                                <m:sSub>
                                  <m:sSubPr>
                                    <m:ctrlPr>
                                      <a:rPr lang="en-US" sz="1200" b="1" i="1" smtClean="0">
                                        <a:solidFill>
                                          <a:schemeClr val="tx1"/>
                                        </a:solidFill>
                                        <a:latin typeface="Cambria Math" panose="02040503050406030204" pitchFamily="18" charset="0"/>
                                      </a:rPr>
                                    </m:ctrlPr>
                                  </m:sSubPr>
                                  <m:e>
                                    <m:r>
                                      <a:rPr lang="en-US" sz="1200" b="1" i="1" smtClean="0">
                                        <a:solidFill>
                                          <a:schemeClr val="tx1"/>
                                        </a:solidFill>
                                        <a:latin typeface="Cambria Math" panose="02040503050406030204" pitchFamily="18" charset="0"/>
                                      </a:rPr>
                                      <m:t>𝒎</m:t>
                                    </m:r>
                                  </m:e>
                                  <m:sub>
                                    <m:r>
                                      <a:rPr lang="en-US" sz="1200" b="1" i="1" smtClean="0">
                                        <a:solidFill>
                                          <a:schemeClr val="tx1"/>
                                        </a:solidFill>
                                        <a:latin typeface="Cambria Math" panose="02040503050406030204" pitchFamily="18" charset="0"/>
                                      </a:rPr>
                                      <m:t>𝟐</m:t>
                                    </m:r>
                                  </m:sub>
                                </m:sSub>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𝑿</m:t>
                                </m:r>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𝒀</m:t>
                                </m:r>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𝒁</m:t>
                                </m:r>
                              </m:oMath>
                            </m:oMathPara>
                          </a14:m>
                          <a:endParaRPr lang="en-US" sz="1200" b="1" dirty="0">
                            <a:solidFill>
                              <a:schemeClr val="tx1"/>
                            </a:solidFill>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extLst>
                      <a:ext uri="{0D108BD9-81ED-4DB2-BD59-A6C34878D82A}">
                        <a16:rowId xmlns:a16="http://schemas.microsoft.com/office/drawing/2014/main" val="1068365532"/>
                      </a:ext>
                    </a:extLst>
                  </a:tr>
                  <a:tr h="310116">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0</a:t>
                          </a:r>
                        </a:p>
                      </a:txBody>
                      <a:tcPr/>
                    </a:tc>
                    <a:tc>
                      <a:txBody>
                        <a:bodyPr/>
                        <a:lstStyle/>
                        <a:p>
                          <a:pPr algn="l"/>
                          <a14:m>
                            <m:oMathPara xmlns:m="http://schemas.openxmlformats.org/officeDocument/2006/math">
                              <m:oMath>
                                <m:sSub>
                                  <m:sSubPr>
                                    <m:ctrlPr>
                                      <a:rPr lang="en-US" sz="1200" b="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𝑚</m:t>
                                    </m:r>
                                  </m:e>
                                  <m:sub>
                                    <m:r>
                                      <a:rPr lang="en-US" sz="1200" b="0" i="1" smtClean="0">
                                        <a:solidFill>
                                          <a:schemeClr val="tx1"/>
                                        </a:solidFill>
                                        <a:latin typeface="Cambria Math" panose="02040503050406030204" pitchFamily="18" charset="0"/>
                                      </a:rPr>
                                      <m:t>3</m:t>
                                    </m:r>
                                  </m:sub>
                                </m:sSub>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𝑋</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𝑌</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𝑍</m:t>
                                </m:r>
                              </m:oMath>
                            </m:oMathPara>
                          </a14:m>
                          <a:endParaRPr lang="en-US" sz="1200" b="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316670216"/>
                      </a:ext>
                    </a:extLst>
                  </a:tr>
                  <a:tr h="310116">
                    <a:tc>
                      <a:txBody>
                        <a:bodyPr/>
                        <a:lstStyle/>
                        <a:p>
                          <a:pPr algn="ctr"/>
                          <a:r>
                            <a:rPr lang="en-US" sz="2000" b="1" dirty="0"/>
                            <a:t>1</a:t>
                          </a:r>
                        </a:p>
                      </a:txBody>
                      <a:tcPr>
                        <a:solidFill>
                          <a:schemeClr val="accent6">
                            <a:lumMod val="60000"/>
                            <a:lumOff val="40000"/>
                          </a:schemeClr>
                        </a:solidFill>
                      </a:tcPr>
                    </a:tc>
                    <a:tc>
                      <a:txBody>
                        <a:bodyPr/>
                        <a:lstStyle/>
                        <a:p>
                          <a:pPr algn="ctr"/>
                          <a:r>
                            <a:rPr lang="en-US" sz="2000" b="1" dirty="0"/>
                            <a:t>0</a:t>
                          </a:r>
                        </a:p>
                      </a:txBody>
                      <a:tcPr>
                        <a:solidFill>
                          <a:schemeClr val="accent6">
                            <a:lumMod val="60000"/>
                            <a:lumOff val="40000"/>
                          </a:schemeClr>
                        </a:solidFill>
                      </a:tcPr>
                    </a:tc>
                    <a:tc>
                      <a:txBody>
                        <a:bodyPr/>
                        <a:lstStyle/>
                        <a:p>
                          <a:pPr algn="ctr"/>
                          <a:r>
                            <a:rPr lang="en-US" sz="2000" b="1" dirty="0"/>
                            <a:t>0</a:t>
                          </a:r>
                        </a:p>
                      </a:txBody>
                      <a:tcPr>
                        <a:solidFill>
                          <a:schemeClr val="accent6">
                            <a:lumMod val="60000"/>
                            <a:lumOff val="40000"/>
                          </a:schemeClr>
                        </a:solidFill>
                      </a:tcPr>
                    </a:tc>
                    <a:tc>
                      <a:txBody>
                        <a:bodyPr/>
                        <a:lstStyle/>
                        <a:p>
                          <a:pPr algn="ctr"/>
                          <a:r>
                            <a:rPr lang="en-US" sz="2000" b="1" dirty="0"/>
                            <a:t>1</a:t>
                          </a:r>
                        </a:p>
                      </a:txBody>
                      <a:tcPr>
                        <a:solidFill>
                          <a:schemeClr val="accent6">
                            <a:lumMod val="60000"/>
                            <a:lumOff val="40000"/>
                          </a:schemeClr>
                        </a:solidFill>
                      </a:tcPr>
                    </a:tc>
                    <a:tc>
                      <a:txBody>
                        <a:bodyPr/>
                        <a:lstStyle/>
                        <a:p>
                          <a:pPr algn="l"/>
                          <a14:m>
                            <m:oMathPara xmlns:m="http://schemas.openxmlformats.org/officeDocument/2006/math">
                              <m:oMath>
                                <m:sSub>
                                  <m:sSubPr>
                                    <m:ctrlPr>
                                      <a:rPr lang="en-US" sz="1200" b="1" i="1" smtClean="0">
                                        <a:solidFill>
                                          <a:schemeClr val="tx1"/>
                                        </a:solidFill>
                                        <a:latin typeface="Cambria Math" panose="02040503050406030204" pitchFamily="18" charset="0"/>
                                      </a:rPr>
                                    </m:ctrlPr>
                                  </m:sSubPr>
                                  <m:e>
                                    <m:r>
                                      <a:rPr lang="en-US" sz="1200" b="1" i="1" smtClean="0">
                                        <a:solidFill>
                                          <a:schemeClr val="tx1"/>
                                        </a:solidFill>
                                        <a:latin typeface="Cambria Math" panose="02040503050406030204" pitchFamily="18" charset="0"/>
                                      </a:rPr>
                                      <m:t>𝒎</m:t>
                                    </m:r>
                                  </m:e>
                                  <m:sub>
                                    <m:r>
                                      <a:rPr lang="en-US" sz="1200" b="1" i="1" smtClean="0">
                                        <a:solidFill>
                                          <a:schemeClr val="tx1"/>
                                        </a:solidFill>
                                        <a:latin typeface="Cambria Math" panose="02040503050406030204" pitchFamily="18" charset="0"/>
                                      </a:rPr>
                                      <m:t>𝟒</m:t>
                                    </m:r>
                                  </m:sub>
                                </m:sSub>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𝑿</m:t>
                                </m:r>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𝒀</m:t>
                                </m:r>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𝒁</m:t>
                                </m:r>
                              </m:oMath>
                            </m:oMathPara>
                          </a14:m>
                          <a:endParaRPr lang="en-US" sz="1200" b="1" dirty="0">
                            <a:solidFill>
                              <a:schemeClr val="tx1"/>
                            </a:solidFill>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extLst>
                      <a:ext uri="{0D108BD9-81ED-4DB2-BD59-A6C34878D82A}">
                        <a16:rowId xmlns:a16="http://schemas.microsoft.com/office/drawing/2014/main" val="1472130258"/>
                      </a:ext>
                    </a:extLst>
                  </a:tr>
                  <a:tr h="310116">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tc>
                      <a:txBody>
                        <a:bodyPr/>
                        <a:lstStyle/>
                        <a:p>
                          <a:pPr algn="l"/>
                          <a14:m>
                            <m:oMathPara xmlns:m="http://schemas.openxmlformats.org/officeDocument/2006/math">
                              <m:oMath>
                                <m:sSub>
                                  <m:sSubPr>
                                    <m:ctrlPr>
                                      <a:rPr lang="en-US" sz="1200" b="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𝑚</m:t>
                                    </m:r>
                                  </m:e>
                                  <m:sub>
                                    <m:r>
                                      <a:rPr lang="en-US" sz="1200" b="0" i="1" smtClean="0">
                                        <a:solidFill>
                                          <a:schemeClr val="tx1"/>
                                        </a:solidFill>
                                        <a:latin typeface="Cambria Math" panose="02040503050406030204" pitchFamily="18" charset="0"/>
                                      </a:rPr>
                                      <m:t>5</m:t>
                                    </m:r>
                                  </m:sub>
                                </m:sSub>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𝑋</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𝑌</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𝑍</m:t>
                                </m:r>
                              </m:oMath>
                            </m:oMathPara>
                          </a14:m>
                          <a:endParaRPr lang="en-US" sz="1200" b="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838910750"/>
                      </a:ext>
                    </a:extLst>
                  </a:tr>
                  <a:tr h="310116">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l"/>
                          <a14:m>
                            <m:oMathPara xmlns:m="http://schemas.openxmlformats.org/officeDocument/2006/math">
                              <m:oMath>
                                <m:sSub>
                                  <m:sSubPr>
                                    <m:ctrlPr>
                                      <a:rPr lang="en-US" sz="1200" b="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𝑚</m:t>
                                    </m:r>
                                  </m:e>
                                  <m:sub>
                                    <m:r>
                                      <a:rPr lang="en-US" sz="1200" b="0" i="1" smtClean="0">
                                        <a:solidFill>
                                          <a:schemeClr val="tx1"/>
                                        </a:solidFill>
                                        <a:latin typeface="Cambria Math" panose="02040503050406030204" pitchFamily="18" charset="0"/>
                                      </a:rPr>
                                      <m:t>6</m:t>
                                    </m:r>
                                  </m:sub>
                                </m:sSub>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𝑋</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𝑌</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𝑍</m:t>
                                </m:r>
                              </m:oMath>
                            </m:oMathPara>
                          </a14:m>
                          <a:endParaRPr lang="en-US" sz="1200" b="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298726595"/>
                      </a:ext>
                    </a:extLst>
                  </a:tr>
                  <a:tr h="310116">
                    <a:tc>
                      <a:txBody>
                        <a:bodyPr/>
                        <a:lstStyle/>
                        <a:p>
                          <a:pPr algn="ctr"/>
                          <a:r>
                            <a:rPr lang="en-US" sz="2000" b="1" dirty="0"/>
                            <a:t>1</a:t>
                          </a:r>
                        </a:p>
                      </a:txBody>
                      <a:tcPr>
                        <a:solidFill>
                          <a:schemeClr val="accent6">
                            <a:lumMod val="60000"/>
                            <a:lumOff val="40000"/>
                          </a:schemeClr>
                        </a:solidFill>
                      </a:tcPr>
                    </a:tc>
                    <a:tc>
                      <a:txBody>
                        <a:bodyPr/>
                        <a:lstStyle/>
                        <a:p>
                          <a:pPr algn="ctr"/>
                          <a:r>
                            <a:rPr lang="en-US" sz="2000" b="1" dirty="0"/>
                            <a:t>1</a:t>
                          </a:r>
                        </a:p>
                      </a:txBody>
                      <a:tcPr>
                        <a:solidFill>
                          <a:schemeClr val="accent6">
                            <a:lumMod val="60000"/>
                            <a:lumOff val="40000"/>
                          </a:schemeClr>
                        </a:solidFill>
                      </a:tcPr>
                    </a:tc>
                    <a:tc>
                      <a:txBody>
                        <a:bodyPr/>
                        <a:lstStyle/>
                        <a:p>
                          <a:pPr algn="ctr"/>
                          <a:r>
                            <a:rPr lang="en-US" sz="2000" b="1" dirty="0"/>
                            <a:t>1</a:t>
                          </a:r>
                        </a:p>
                      </a:txBody>
                      <a:tcPr>
                        <a:solidFill>
                          <a:schemeClr val="accent6">
                            <a:lumMod val="60000"/>
                            <a:lumOff val="40000"/>
                          </a:schemeClr>
                        </a:solidFill>
                      </a:tcPr>
                    </a:tc>
                    <a:tc>
                      <a:txBody>
                        <a:bodyPr/>
                        <a:lstStyle/>
                        <a:p>
                          <a:pPr algn="ctr"/>
                          <a:r>
                            <a:rPr lang="en-US" sz="2000" b="1" dirty="0"/>
                            <a:t>1</a:t>
                          </a:r>
                        </a:p>
                      </a:txBody>
                      <a:tcPr>
                        <a:solidFill>
                          <a:schemeClr val="accent6">
                            <a:lumMod val="60000"/>
                            <a:lumOff val="40000"/>
                          </a:schemeClr>
                        </a:solidFill>
                      </a:tcPr>
                    </a:tc>
                    <a:tc>
                      <a:txBody>
                        <a:bodyPr/>
                        <a:lstStyle/>
                        <a:p>
                          <a:pPr algn="l"/>
                          <a14:m>
                            <m:oMathPara xmlns:m="http://schemas.openxmlformats.org/officeDocument/2006/math">
                              <m:oMath>
                                <m:sSub>
                                  <m:sSubPr>
                                    <m:ctrlPr>
                                      <a:rPr lang="en-US" sz="1200" b="1" i="1" smtClean="0">
                                        <a:solidFill>
                                          <a:schemeClr val="tx1"/>
                                        </a:solidFill>
                                        <a:latin typeface="Cambria Math" panose="02040503050406030204" pitchFamily="18" charset="0"/>
                                      </a:rPr>
                                    </m:ctrlPr>
                                  </m:sSubPr>
                                  <m:e>
                                    <m:r>
                                      <a:rPr lang="en-US" sz="1200" b="1" i="1" smtClean="0">
                                        <a:solidFill>
                                          <a:schemeClr val="tx1"/>
                                        </a:solidFill>
                                        <a:latin typeface="Cambria Math" panose="02040503050406030204" pitchFamily="18" charset="0"/>
                                      </a:rPr>
                                      <m:t>𝒎</m:t>
                                    </m:r>
                                  </m:e>
                                  <m:sub>
                                    <m:r>
                                      <a:rPr lang="en-US" sz="1200" b="1" i="1" smtClean="0">
                                        <a:solidFill>
                                          <a:schemeClr val="tx1"/>
                                        </a:solidFill>
                                        <a:latin typeface="Cambria Math" panose="02040503050406030204" pitchFamily="18" charset="0"/>
                                      </a:rPr>
                                      <m:t>𝟕</m:t>
                                    </m:r>
                                  </m:sub>
                                </m:sSub>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𝑿</m:t>
                                </m:r>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𝒀</m:t>
                                </m:r>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𝒁</m:t>
                                </m:r>
                              </m:oMath>
                            </m:oMathPara>
                          </a14:m>
                          <a:endParaRPr lang="en-US" sz="1200" b="1" dirty="0">
                            <a:solidFill>
                              <a:schemeClr val="tx1"/>
                            </a:solidFill>
                            <a:latin typeface="Cambria Math" panose="02040503050406030204" pitchFamily="18" charset="0"/>
                            <a:ea typeface="Cambria Math" panose="02040503050406030204" pitchFamily="18" charset="0"/>
                          </a:endParaRPr>
                        </a:p>
                      </a:txBody>
                      <a:tcPr>
                        <a:solidFill>
                          <a:schemeClr val="accent6">
                            <a:lumMod val="60000"/>
                            <a:lumOff val="40000"/>
                          </a:schemeClr>
                        </a:solidFill>
                      </a:tcPr>
                    </a:tc>
                    <a:extLst>
                      <a:ext uri="{0D108BD9-81ED-4DB2-BD59-A6C34878D82A}">
                        <a16:rowId xmlns:a16="http://schemas.microsoft.com/office/drawing/2014/main" val="831370525"/>
                      </a:ext>
                    </a:extLst>
                  </a:tr>
                </a:tbl>
              </a:graphicData>
            </a:graphic>
          </p:graphicFrame>
        </mc:Choice>
        <mc:Fallback xmlns="">
          <p:graphicFrame>
            <p:nvGraphicFramePr>
              <p:cNvPr id="4" name="Table 3">
                <a:extLst>
                  <a:ext uri="{FF2B5EF4-FFF2-40B4-BE49-F238E27FC236}">
                    <a16:creationId xmlns:a16="http://schemas.microsoft.com/office/drawing/2014/main" id="{3DE6B690-2F05-C44D-3B1C-9915F7179579}"/>
                  </a:ext>
                </a:extLst>
              </p:cNvPr>
              <p:cNvGraphicFramePr>
                <a:graphicFrameLocks noGrp="1"/>
              </p:cNvGraphicFramePr>
              <p:nvPr>
                <p:extLst>
                  <p:ext uri="{D42A27DB-BD31-4B8C-83A1-F6EECF244321}">
                    <p14:modId xmlns:p14="http://schemas.microsoft.com/office/powerpoint/2010/main" val="3235619236"/>
                  </p:ext>
                </p:extLst>
              </p:nvPr>
            </p:nvGraphicFramePr>
            <p:xfrm>
              <a:off x="925776" y="2021718"/>
              <a:ext cx="10102110" cy="3566160"/>
            </p:xfrm>
            <a:graphic>
              <a:graphicData uri="http://schemas.openxmlformats.org/drawingml/2006/table">
                <a:tbl>
                  <a:tblPr firstRow="1" bandRow="1">
                    <a:tableStyleId>{00A15C55-8517-42AA-B614-E9B94910E393}</a:tableStyleId>
                  </a:tblPr>
                  <a:tblGrid>
                    <a:gridCol w="1442851">
                      <a:extLst>
                        <a:ext uri="{9D8B030D-6E8A-4147-A177-3AD203B41FA5}">
                          <a16:colId xmlns:a16="http://schemas.microsoft.com/office/drawing/2014/main" val="1396284860"/>
                        </a:ext>
                      </a:extLst>
                    </a:gridCol>
                    <a:gridCol w="1553378">
                      <a:extLst>
                        <a:ext uri="{9D8B030D-6E8A-4147-A177-3AD203B41FA5}">
                          <a16:colId xmlns:a16="http://schemas.microsoft.com/office/drawing/2014/main" val="2466899368"/>
                        </a:ext>
                      </a:extLst>
                    </a:gridCol>
                    <a:gridCol w="1839817">
                      <a:extLst>
                        <a:ext uri="{9D8B030D-6E8A-4147-A177-3AD203B41FA5}">
                          <a16:colId xmlns:a16="http://schemas.microsoft.com/office/drawing/2014/main" val="1472037275"/>
                        </a:ext>
                      </a:extLst>
                    </a:gridCol>
                    <a:gridCol w="2478795">
                      <a:extLst>
                        <a:ext uri="{9D8B030D-6E8A-4147-A177-3AD203B41FA5}">
                          <a16:colId xmlns:a16="http://schemas.microsoft.com/office/drawing/2014/main" val="433868249"/>
                        </a:ext>
                      </a:extLst>
                    </a:gridCol>
                    <a:gridCol w="2787269">
                      <a:extLst>
                        <a:ext uri="{9D8B030D-6E8A-4147-A177-3AD203B41FA5}">
                          <a16:colId xmlns:a16="http://schemas.microsoft.com/office/drawing/2014/main" val="3065037031"/>
                        </a:ext>
                      </a:extLst>
                    </a:gridCol>
                  </a:tblGrid>
                  <a:tr h="3962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Z</a:t>
                          </a:r>
                        </a:p>
                      </a:txBody>
                      <a:tcPr/>
                    </a:tc>
                    <a:tc>
                      <a:txBody>
                        <a:bodyPr/>
                        <a:lstStyle/>
                        <a:p>
                          <a:pPr algn="ctr"/>
                          <a:r>
                            <a:rPr lang="en-US" sz="2000" dirty="0"/>
                            <a:t>ODD(X,Y,Z)</a:t>
                          </a:r>
                          <a:endParaRPr lang="en-US" sz="2000" dirty="0">
                            <a:latin typeface="Neue Haas Grotesk Text Pro" panose="020B0504020202020204" pitchFamily="34" charset="77"/>
                          </a:endParaRPr>
                        </a:p>
                      </a:txBody>
                      <a:tcPr/>
                    </a:tc>
                    <a:tc>
                      <a:txBody>
                        <a:bodyPr/>
                        <a:lstStyle/>
                        <a:p>
                          <a:pPr algn="ctr"/>
                          <a:r>
                            <a:rPr lang="en-US" sz="2000" dirty="0" err="1"/>
                            <a:t>Minterm</a:t>
                          </a:r>
                          <a:endParaRPr lang="en-US" sz="2000" dirty="0">
                            <a:latin typeface="Neue Haas Grotesk Text Pro" panose="020B0504020202020204" pitchFamily="34" charset="77"/>
                            <a:ea typeface="Cambria Math" panose="02040503050406030204" pitchFamily="18" charset="0"/>
                          </a:endParaRPr>
                        </a:p>
                      </a:txBody>
                      <a:tcPr/>
                    </a:tc>
                    <a:extLst>
                      <a:ext uri="{0D108BD9-81ED-4DB2-BD59-A6C34878D82A}">
                        <a16:rowId xmlns:a16="http://schemas.microsoft.com/office/drawing/2014/main" val="2131602632"/>
                      </a:ext>
                    </a:extLst>
                  </a:tr>
                  <a:tr h="3962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tc>
                      <a:txBody>
                        <a:bodyPr/>
                        <a:lstStyle/>
                        <a:p>
                          <a:endParaRPr lang="en-US"/>
                        </a:p>
                      </a:txBody>
                      <a:tcPr>
                        <a:blipFill>
                          <a:blip r:embed="rId4"/>
                          <a:stretch>
                            <a:fillRect l="-262273" t="-109677" r="-909" b="-735484"/>
                          </a:stretch>
                        </a:blipFill>
                      </a:tcPr>
                    </a:tc>
                    <a:extLst>
                      <a:ext uri="{0D108BD9-81ED-4DB2-BD59-A6C34878D82A}">
                        <a16:rowId xmlns:a16="http://schemas.microsoft.com/office/drawing/2014/main" val="614114445"/>
                      </a:ext>
                    </a:extLst>
                  </a:tr>
                  <a:tr h="396240">
                    <a:tc>
                      <a:txBody>
                        <a:bodyPr/>
                        <a:lstStyle/>
                        <a:p>
                          <a:pPr algn="ctr"/>
                          <a:r>
                            <a:rPr lang="en-US" sz="2000" b="1" dirty="0"/>
                            <a:t>0</a:t>
                          </a:r>
                        </a:p>
                      </a:txBody>
                      <a:tcPr>
                        <a:solidFill>
                          <a:schemeClr val="accent6">
                            <a:lumMod val="60000"/>
                            <a:lumOff val="40000"/>
                          </a:schemeClr>
                        </a:solidFill>
                      </a:tcPr>
                    </a:tc>
                    <a:tc>
                      <a:txBody>
                        <a:bodyPr/>
                        <a:lstStyle/>
                        <a:p>
                          <a:pPr algn="ctr"/>
                          <a:r>
                            <a:rPr lang="en-US" sz="2000" b="1" dirty="0"/>
                            <a:t>0</a:t>
                          </a:r>
                        </a:p>
                      </a:txBody>
                      <a:tcPr>
                        <a:solidFill>
                          <a:schemeClr val="accent6">
                            <a:lumMod val="60000"/>
                            <a:lumOff val="40000"/>
                          </a:schemeClr>
                        </a:solidFill>
                      </a:tcPr>
                    </a:tc>
                    <a:tc>
                      <a:txBody>
                        <a:bodyPr/>
                        <a:lstStyle/>
                        <a:p>
                          <a:pPr algn="ctr"/>
                          <a:r>
                            <a:rPr lang="en-US" sz="2000" b="1" dirty="0"/>
                            <a:t>1</a:t>
                          </a:r>
                        </a:p>
                      </a:txBody>
                      <a:tcPr>
                        <a:solidFill>
                          <a:schemeClr val="accent6">
                            <a:lumMod val="60000"/>
                            <a:lumOff val="40000"/>
                          </a:schemeClr>
                        </a:solidFill>
                      </a:tcPr>
                    </a:tc>
                    <a:tc>
                      <a:txBody>
                        <a:bodyPr/>
                        <a:lstStyle/>
                        <a:p>
                          <a:pPr algn="ctr"/>
                          <a:r>
                            <a:rPr lang="en-US" sz="2000" b="1" dirty="0"/>
                            <a:t>1</a:t>
                          </a:r>
                        </a:p>
                      </a:txBody>
                      <a:tcPr>
                        <a:solidFill>
                          <a:schemeClr val="accent6">
                            <a:lumMod val="60000"/>
                            <a:lumOff val="40000"/>
                          </a:schemeClr>
                        </a:solidFill>
                      </a:tcPr>
                    </a:tc>
                    <a:tc>
                      <a:txBody>
                        <a:bodyPr/>
                        <a:lstStyle/>
                        <a:p>
                          <a:endParaRPr lang="en-US"/>
                        </a:p>
                      </a:txBody>
                      <a:tcPr>
                        <a:blipFill>
                          <a:blip r:embed="rId4"/>
                          <a:stretch>
                            <a:fillRect l="-262273" t="-203125" r="-909" b="-612500"/>
                          </a:stretch>
                        </a:blipFill>
                      </a:tcPr>
                    </a:tc>
                    <a:extLst>
                      <a:ext uri="{0D108BD9-81ED-4DB2-BD59-A6C34878D82A}">
                        <a16:rowId xmlns:a16="http://schemas.microsoft.com/office/drawing/2014/main" val="3063228719"/>
                      </a:ext>
                    </a:extLst>
                  </a:tr>
                  <a:tr h="396240">
                    <a:tc>
                      <a:txBody>
                        <a:bodyPr/>
                        <a:lstStyle/>
                        <a:p>
                          <a:pPr algn="ctr"/>
                          <a:r>
                            <a:rPr lang="en-US" sz="2000" b="1" dirty="0"/>
                            <a:t>0</a:t>
                          </a:r>
                        </a:p>
                      </a:txBody>
                      <a:tcPr>
                        <a:solidFill>
                          <a:schemeClr val="accent6">
                            <a:lumMod val="60000"/>
                            <a:lumOff val="40000"/>
                          </a:schemeClr>
                        </a:solidFill>
                      </a:tcPr>
                    </a:tc>
                    <a:tc>
                      <a:txBody>
                        <a:bodyPr/>
                        <a:lstStyle/>
                        <a:p>
                          <a:pPr algn="ctr"/>
                          <a:r>
                            <a:rPr lang="en-US" sz="2000" b="1" dirty="0"/>
                            <a:t>1</a:t>
                          </a:r>
                        </a:p>
                      </a:txBody>
                      <a:tcPr>
                        <a:solidFill>
                          <a:schemeClr val="accent6">
                            <a:lumMod val="60000"/>
                            <a:lumOff val="40000"/>
                          </a:schemeClr>
                        </a:solidFill>
                      </a:tcPr>
                    </a:tc>
                    <a:tc>
                      <a:txBody>
                        <a:bodyPr/>
                        <a:lstStyle/>
                        <a:p>
                          <a:pPr algn="ctr"/>
                          <a:r>
                            <a:rPr lang="en-US" sz="2000" b="1" dirty="0"/>
                            <a:t>0</a:t>
                          </a:r>
                        </a:p>
                      </a:txBody>
                      <a:tcPr>
                        <a:solidFill>
                          <a:schemeClr val="accent6">
                            <a:lumMod val="60000"/>
                            <a:lumOff val="40000"/>
                          </a:schemeClr>
                        </a:solidFill>
                      </a:tcPr>
                    </a:tc>
                    <a:tc>
                      <a:txBody>
                        <a:bodyPr/>
                        <a:lstStyle/>
                        <a:p>
                          <a:pPr algn="ctr"/>
                          <a:r>
                            <a:rPr lang="en-US" sz="2000" b="1" dirty="0"/>
                            <a:t>1</a:t>
                          </a:r>
                        </a:p>
                      </a:txBody>
                      <a:tcPr>
                        <a:solidFill>
                          <a:schemeClr val="accent6">
                            <a:lumMod val="60000"/>
                            <a:lumOff val="40000"/>
                          </a:schemeClr>
                        </a:solidFill>
                      </a:tcPr>
                    </a:tc>
                    <a:tc>
                      <a:txBody>
                        <a:bodyPr/>
                        <a:lstStyle/>
                        <a:p>
                          <a:endParaRPr lang="en-US"/>
                        </a:p>
                      </a:txBody>
                      <a:tcPr>
                        <a:blipFill>
                          <a:blip r:embed="rId4"/>
                          <a:stretch>
                            <a:fillRect l="-262273" t="-312903" r="-909" b="-532258"/>
                          </a:stretch>
                        </a:blipFill>
                      </a:tcPr>
                    </a:tc>
                    <a:extLst>
                      <a:ext uri="{0D108BD9-81ED-4DB2-BD59-A6C34878D82A}">
                        <a16:rowId xmlns:a16="http://schemas.microsoft.com/office/drawing/2014/main" val="1068365532"/>
                      </a:ext>
                    </a:extLst>
                  </a:tr>
                  <a:tr h="3962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0</a:t>
                          </a:r>
                        </a:p>
                      </a:txBody>
                      <a:tcPr/>
                    </a:tc>
                    <a:tc>
                      <a:txBody>
                        <a:bodyPr/>
                        <a:lstStyle/>
                        <a:p>
                          <a:endParaRPr lang="en-US"/>
                        </a:p>
                      </a:txBody>
                      <a:tcPr>
                        <a:blipFill>
                          <a:blip r:embed="rId4"/>
                          <a:stretch>
                            <a:fillRect l="-262273" t="-412903" r="-909" b="-432258"/>
                          </a:stretch>
                        </a:blipFill>
                      </a:tcPr>
                    </a:tc>
                    <a:extLst>
                      <a:ext uri="{0D108BD9-81ED-4DB2-BD59-A6C34878D82A}">
                        <a16:rowId xmlns:a16="http://schemas.microsoft.com/office/drawing/2014/main" val="1316670216"/>
                      </a:ext>
                    </a:extLst>
                  </a:tr>
                  <a:tr h="396240">
                    <a:tc>
                      <a:txBody>
                        <a:bodyPr/>
                        <a:lstStyle/>
                        <a:p>
                          <a:pPr algn="ctr"/>
                          <a:r>
                            <a:rPr lang="en-US" sz="2000" b="1" dirty="0"/>
                            <a:t>1</a:t>
                          </a:r>
                        </a:p>
                      </a:txBody>
                      <a:tcPr>
                        <a:solidFill>
                          <a:schemeClr val="accent6">
                            <a:lumMod val="60000"/>
                            <a:lumOff val="40000"/>
                          </a:schemeClr>
                        </a:solidFill>
                      </a:tcPr>
                    </a:tc>
                    <a:tc>
                      <a:txBody>
                        <a:bodyPr/>
                        <a:lstStyle/>
                        <a:p>
                          <a:pPr algn="ctr"/>
                          <a:r>
                            <a:rPr lang="en-US" sz="2000" b="1" dirty="0"/>
                            <a:t>0</a:t>
                          </a:r>
                        </a:p>
                      </a:txBody>
                      <a:tcPr>
                        <a:solidFill>
                          <a:schemeClr val="accent6">
                            <a:lumMod val="60000"/>
                            <a:lumOff val="40000"/>
                          </a:schemeClr>
                        </a:solidFill>
                      </a:tcPr>
                    </a:tc>
                    <a:tc>
                      <a:txBody>
                        <a:bodyPr/>
                        <a:lstStyle/>
                        <a:p>
                          <a:pPr algn="ctr"/>
                          <a:r>
                            <a:rPr lang="en-US" sz="2000" b="1" dirty="0"/>
                            <a:t>0</a:t>
                          </a:r>
                        </a:p>
                      </a:txBody>
                      <a:tcPr>
                        <a:solidFill>
                          <a:schemeClr val="accent6">
                            <a:lumMod val="60000"/>
                            <a:lumOff val="40000"/>
                          </a:schemeClr>
                        </a:solidFill>
                      </a:tcPr>
                    </a:tc>
                    <a:tc>
                      <a:txBody>
                        <a:bodyPr/>
                        <a:lstStyle/>
                        <a:p>
                          <a:pPr algn="ctr"/>
                          <a:r>
                            <a:rPr lang="en-US" sz="2000" b="1" dirty="0"/>
                            <a:t>1</a:t>
                          </a:r>
                        </a:p>
                      </a:txBody>
                      <a:tcPr>
                        <a:solidFill>
                          <a:schemeClr val="accent6">
                            <a:lumMod val="60000"/>
                            <a:lumOff val="40000"/>
                          </a:schemeClr>
                        </a:solidFill>
                      </a:tcPr>
                    </a:tc>
                    <a:tc>
                      <a:txBody>
                        <a:bodyPr/>
                        <a:lstStyle/>
                        <a:p>
                          <a:endParaRPr lang="en-US"/>
                        </a:p>
                      </a:txBody>
                      <a:tcPr>
                        <a:blipFill>
                          <a:blip r:embed="rId4"/>
                          <a:stretch>
                            <a:fillRect l="-262273" t="-512903" r="-909" b="-332258"/>
                          </a:stretch>
                        </a:blipFill>
                      </a:tcPr>
                    </a:tc>
                    <a:extLst>
                      <a:ext uri="{0D108BD9-81ED-4DB2-BD59-A6C34878D82A}">
                        <a16:rowId xmlns:a16="http://schemas.microsoft.com/office/drawing/2014/main" val="1472130258"/>
                      </a:ext>
                    </a:extLst>
                  </a:tr>
                  <a:tr h="3962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tc>
                      <a:txBody>
                        <a:bodyPr/>
                        <a:lstStyle/>
                        <a:p>
                          <a:endParaRPr lang="en-US"/>
                        </a:p>
                      </a:txBody>
                      <a:tcPr>
                        <a:blipFill>
                          <a:blip r:embed="rId4"/>
                          <a:stretch>
                            <a:fillRect l="-262273" t="-593750" r="-909" b="-221875"/>
                          </a:stretch>
                        </a:blipFill>
                      </a:tcPr>
                    </a:tc>
                    <a:extLst>
                      <a:ext uri="{0D108BD9-81ED-4DB2-BD59-A6C34878D82A}">
                        <a16:rowId xmlns:a16="http://schemas.microsoft.com/office/drawing/2014/main" val="1838910750"/>
                      </a:ext>
                    </a:extLst>
                  </a:tr>
                  <a:tr h="3962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tc>
                      <a:txBody>
                        <a:bodyPr/>
                        <a:lstStyle/>
                        <a:p>
                          <a:endParaRPr lang="en-US"/>
                        </a:p>
                      </a:txBody>
                      <a:tcPr>
                        <a:blipFill>
                          <a:blip r:embed="rId4"/>
                          <a:stretch>
                            <a:fillRect l="-262273" t="-716129" r="-909" b="-129032"/>
                          </a:stretch>
                        </a:blipFill>
                      </a:tcPr>
                    </a:tc>
                    <a:extLst>
                      <a:ext uri="{0D108BD9-81ED-4DB2-BD59-A6C34878D82A}">
                        <a16:rowId xmlns:a16="http://schemas.microsoft.com/office/drawing/2014/main" val="3298726595"/>
                      </a:ext>
                    </a:extLst>
                  </a:tr>
                  <a:tr h="396240">
                    <a:tc>
                      <a:txBody>
                        <a:bodyPr/>
                        <a:lstStyle/>
                        <a:p>
                          <a:pPr algn="ctr"/>
                          <a:r>
                            <a:rPr lang="en-US" sz="2000" b="1" dirty="0"/>
                            <a:t>1</a:t>
                          </a:r>
                        </a:p>
                      </a:txBody>
                      <a:tcPr>
                        <a:solidFill>
                          <a:schemeClr val="accent6">
                            <a:lumMod val="60000"/>
                            <a:lumOff val="40000"/>
                          </a:schemeClr>
                        </a:solidFill>
                      </a:tcPr>
                    </a:tc>
                    <a:tc>
                      <a:txBody>
                        <a:bodyPr/>
                        <a:lstStyle/>
                        <a:p>
                          <a:pPr algn="ctr"/>
                          <a:r>
                            <a:rPr lang="en-US" sz="2000" b="1" dirty="0"/>
                            <a:t>1</a:t>
                          </a:r>
                        </a:p>
                      </a:txBody>
                      <a:tcPr>
                        <a:solidFill>
                          <a:schemeClr val="accent6">
                            <a:lumMod val="60000"/>
                            <a:lumOff val="40000"/>
                          </a:schemeClr>
                        </a:solidFill>
                      </a:tcPr>
                    </a:tc>
                    <a:tc>
                      <a:txBody>
                        <a:bodyPr/>
                        <a:lstStyle/>
                        <a:p>
                          <a:pPr algn="ctr"/>
                          <a:r>
                            <a:rPr lang="en-US" sz="2000" b="1" dirty="0"/>
                            <a:t>1</a:t>
                          </a:r>
                        </a:p>
                      </a:txBody>
                      <a:tcPr>
                        <a:solidFill>
                          <a:schemeClr val="accent6">
                            <a:lumMod val="60000"/>
                            <a:lumOff val="40000"/>
                          </a:schemeClr>
                        </a:solidFill>
                      </a:tcPr>
                    </a:tc>
                    <a:tc>
                      <a:txBody>
                        <a:bodyPr/>
                        <a:lstStyle/>
                        <a:p>
                          <a:pPr algn="ctr"/>
                          <a:r>
                            <a:rPr lang="en-US" sz="2000" b="1" dirty="0"/>
                            <a:t>1</a:t>
                          </a:r>
                        </a:p>
                      </a:txBody>
                      <a:tcPr>
                        <a:solidFill>
                          <a:schemeClr val="accent6">
                            <a:lumMod val="60000"/>
                            <a:lumOff val="40000"/>
                          </a:schemeClr>
                        </a:solidFill>
                      </a:tcPr>
                    </a:tc>
                    <a:tc>
                      <a:txBody>
                        <a:bodyPr/>
                        <a:lstStyle/>
                        <a:p>
                          <a:endParaRPr lang="en-US"/>
                        </a:p>
                      </a:txBody>
                      <a:tcPr>
                        <a:blipFill>
                          <a:blip r:embed="rId4"/>
                          <a:stretch>
                            <a:fillRect l="-262273" t="-816129" r="-909" b="-29032"/>
                          </a:stretch>
                        </a:blipFill>
                      </a:tcPr>
                    </a:tc>
                    <a:extLst>
                      <a:ext uri="{0D108BD9-81ED-4DB2-BD59-A6C34878D82A}">
                        <a16:rowId xmlns:a16="http://schemas.microsoft.com/office/drawing/2014/main" val="831370525"/>
                      </a:ext>
                    </a:extLst>
                  </a:tr>
                </a:tbl>
              </a:graphicData>
            </a:graphic>
          </p:graphicFrame>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0B467CB-921F-B43A-9CDE-E8A97A1F1F9D}"/>
                  </a:ext>
                </a:extLst>
              </p:cNvPr>
              <p:cNvSpPr txBox="1"/>
              <p:nvPr/>
            </p:nvSpPr>
            <p:spPr>
              <a:xfrm>
                <a:off x="612646" y="5928698"/>
                <a:ext cx="10864442" cy="817660"/>
              </a:xfrm>
              <a:prstGeom prst="rect">
                <a:avLst/>
              </a:prstGeom>
              <a:noFill/>
            </p:spPr>
            <p:txBody>
              <a:bodyPr wrap="square">
                <a:spAutoFit/>
              </a:bodyPr>
              <a:lstStyle/>
              <a:p>
                <a:pPr>
                  <a:lnSpc>
                    <a:spcPct val="110000"/>
                  </a:lnSpc>
                </a:pPr>
                <a:r>
                  <a:rPr lang="en-US" sz="2200" dirty="0"/>
                  <a:t>ODD(X, Y, Z) = </a:t>
                </a:r>
                <a14:m>
                  <m:oMath xmlns:m="http://schemas.openxmlformats.org/officeDocument/2006/math">
                    <m:sSub>
                      <m:sSubPr>
                        <m:ctrlPr>
                          <a:rPr lang="en-US" sz="2200" i="1" dirty="0">
                            <a:latin typeface="Cambria Math" panose="02040503050406030204" pitchFamily="18" charset="0"/>
                          </a:rPr>
                        </m:ctrlPr>
                      </m:sSubPr>
                      <m:e>
                        <m:r>
                          <a:rPr lang="en-US" sz="2200" i="1" dirty="0">
                            <a:latin typeface="Cambria Math" panose="02040503050406030204" pitchFamily="18" charset="0"/>
                          </a:rPr>
                          <m:t>𝑚</m:t>
                        </m:r>
                      </m:e>
                      <m:sub>
                        <m:r>
                          <a:rPr lang="en-US" sz="2200" i="1" dirty="0">
                            <a:latin typeface="Cambria Math" panose="02040503050406030204" pitchFamily="18" charset="0"/>
                          </a:rPr>
                          <m:t>1 </m:t>
                        </m:r>
                      </m:sub>
                    </m:sSub>
                    <m:r>
                      <m:rPr>
                        <m:nor/>
                      </m:rPr>
                      <a:rPr lang="en-US" sz="2200" i="0" dirty="0"/>
                      <m:t>∨</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 </m:t>
                        </m:r>
                        <m:r>
                          <a:rPr lang="en-US" sz="2200" i="1" dirty="0">
                            <a:latin typeface="Cambria Math" panose="02040503050406030204" pitchFamily="18" charset="0"/>
                          </a:rPr>
                          <m:t>𝑚</m:t>
                        </m:r>
                      </m:e>
                      <m:sub>
                        <m:r>
                          <a:rPr lang="en-US" sz="2200" i="1" dirty="0">
                            <a:latin typeface="Cambria Math" panose="02040503050406030204" pitchFamily="18" charset="0"/>
                          </a:rPr>
                          <m:t>2</m:t>
                        </m:r>
                      </m:sub>
                    </m:sSub>
                    <m:r>
                      <m:rPr>
                        <m:nor/>
                      </m:rPr>
                      <a:rPr lang="en-US" sz="2200" i="0" dirty="0">
                        <a:latin typeface="Cambria Math" panose="02040503050406030204" pitchFamily="18" charset="0"/>
                      </a:rPr>
                      <m:t> </m:t>
                    </m:r>
                    <m:r>
                      <m:rPr>
                        <m:nor/>
                      </m:rPr>
                      <a:rPr lang="en-US" sz="2200" i="0" dirty="0"/>
                      <m:t>∨ </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𝑚</m:t>
                        </m:r>
                      </m:e>
                      <m:sub>
                        <m:r>
                          <a:rPr lang="en-US" sz="2200" i="1" dirty="0">
                            <a:latin typeface="Cambria Math" panose="02040503050406030204" pitchFamily="18" charset="0"/>
                          </a:rPr>
                          <m:t>4 </m:t>
                        </m:r>
                      </m:sub>
                    </m:sSub>
                    <m:r>
                      <m:rPr>
                        <m:nor/>
                      </m:rPr>
                      <a:rPr lang="en-US" sz="2200" i="0" dirty="0"/>
                      <m:t>∨</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 </m:t>
                        </m:r>
                        <m:r>
                          <a:rPr lang="en-US" sz="2200" i="1" dirty="0">
                            <a:latin typeface="Cambria Math" panose="02040503050406030204" pitchFamily="18" charset="0"/>
                          </a:rPr>
                          <m:t>𝑚</m:t>
                        </m:r>
                      </m:e>
                      <m:sub>
                        <m:r>
                          <a:rPr lang="en-US" sz="2200" i="1" dirty="0">
                            <a:latin typeface="Cambria Math" panose="02040503050406030204" pitchFamily="18" charset="0"/>
                          </a:rPr>
                          <m:t>7  </m:t>
                        </m:r>
                      </m:sub>
                    </m:sSub>
                    <m:r>
                      <a:rPr lang="en-US" sz="2200" i="1" dirty="0">
                        <a:latin typeface="Cambria Math" panose="02040503050406030204" pitchFamily="18" charset="0"/>
                      </a:rPr>
                      <m:t>= </m:t>
                    </m:r>
                  </m:oMath>
                </a14:m>
                <a:r>
                  <a:rPr lang="en-US" sz="2200" dirty="0"/>
                  <a:t>(¬X ∧ ¬Y ∧ Z) ∨ (¬X ∧ Y ∧ ¬Z) ∨ (X ∧ ¬Y ∧ ¬Z) ∨ (X ∧ Y ∧ Z)</a:t>
                </a:r>
              </a:p>
            </p:txBody>
          </p:sp>
        </mc:Choice>
        <mc:Fallback xmlns="">
          <p:sp>
            <p:nvSpPr>
              <p:cNvPr id="5" name="TextBox 4">
                <a:extLst>
                  <a:ext uri="{FF2B5EF4-FFF2-40B4-BE49-F238E27FC236}">
                    <a16:creationId xmlns:a16="http://schemas.microsoft.com/office/drawing/2014/main" id="{00B467CB-921F-B43A-9CDE-E8A97A1F1F9D}"/>
                  </a:ext>
                </a:extLst>
              </p:cNvPr>
              <p:cNvSpPr txBox="1">
                <a:spLocks noRot="1" noChangeAspect="1" noMove="1" noResize="1" noEditPoints="1" noAdjustHandles="1" noChangeArrowheads="1" noChangeShapeType="1" noTextEdit="1"/>
              </p:cNvSpPr>
              <p:nvPr/>
            </p:nvSpPr>
            <p:spPr>
              <a:xfrm>
                <a:off x="612646" y="5928698"/>
                <a:ext cx="10864442" cy="817660"/>
              </a:xfrm>
              <a:prstGeom prst="rect">
                <a:avLst/>
              </a:prstGeom>
              <a:blipFill>
                <a:blip r:embed="rId5"/>
                <a:stretch>
                  <a:fillRect l="-701" t="-4615" r="-350" b="-13846"/>
                </a:stretch>
              </a:blipFill>
            </p:spPr>
            <p:txBody>
              <a:bodyPr/>
              <a:lstStyle/>
              <a:p>
                <a:r>
                  <a:rPr lang="en-US">
                    <a:noFill/>
                  </a:rPr>
                  <a:t> </a:t>
                </a:r>
              </a:p>
            </p:txBody>
          </p:sp>
        </mc:Fallback>
      </mc:AlternateContent>
    </p:spTree>
    <p:extLst>
      <p:ext uri="{BB962C8B-B14F-4D97-AF65-F5344CB8AC3E}">
        <p14:creationId xmlns:p14="http://schemas.microsoft.com/office/powerpoint/2010/main" val="56093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60281-F2DE-F189-C676-70724C07899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1627C6-2543-9EC1-47C0-59564D83FB96}"/>
              </a:ext>
            </a:extLst>
          </p:cNvPr>
          <p:cNvSpPr>
            <a:spLocks noGrp="1"/>
          </p:cNvSpPr>
          <p:nvPr>
            <p:ph idx="1"/>
          </p:nvPr>
        </p:nvSpPr>
        <p:spPr>
          <a:xfrm>
            <a:off x="612648" y="1387170"/>
            <a:ext cx="10966704" cy="5019530"/>
          </a:xfrm>
        </p:spPr>
        <p:txBody>
          <a:bodyPr vert="horz" lIns="91440" tIns="45720" rIns="91440" bIns="45720" rtlCol="0">
            <a:noAutofit/>
          </a:bodyPr>
          <a:lstStyle/>
          <a:p>
            <a:pPr>
              <a:lnSpc>
                <a:spcPct val="110000"/>
              </a:lnSpc>
            </a:pPr>
            <a:r>
              <a:rPr lang="en-US" sz="2400" b="1" dirty="0"/>
              <a:t>Theorem (Boole, 1847): </a:t>
            </a:r>
            <a:r>
              <a:rPr lang="en-US" sz="2400" dirty="0"/>
              <a:t>Any Boolean function can be represented as a conjunction (AND)s of disjunction (ORs) of its arguments and their negation (NOT). This is also known as </a:t>
            </a:r>
            <a:r>
              <a:rPr lang="en-US" sz="2400" b="1" dirty="0"/>
              <a:t>conjunctive normal form </a:t>
            </a:r>
            <a:r>
              <a:rPr lang="en-US" sz="2400" dirty="0"/>
              <a:t>(CNF).</a:t>
            </a:r>
          </a:p>
        </p:txBody>
      </p:sp>
      <p:sp>
        <p:nvSpPr>
          <p:cNvPr id="10" name="Title 1">
            <a:extLst>
              <a:ext uri="{FF2B5EF4-FFF2-40B4-BE49-F238E27FC236}">
                <a16:creationId xmlns:a16="http://schemas.microsoft.com/office/drawing/2014/main" id="{41C1ABC7-540F-F913-1536-659EC34362AB}"/>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Conjunctive normal form (CNF)</a:t>
            </a:r>
          </a:p>
        </p:txBody>
      </p:sp>
      <p:sp>
        <p:nvSpPr>
          <p:cNvPr id="11" name="Slide Number Placeholder 10">
            <a:extLst>
              <a:ext uri="{FF2B5EF4-FFF2-40B4-BE49-F238E27FC236}">
                <a16:creationId xmlns:a16="http://schemas.microsoft.com/office/drawing/2014/main" id="{C6259A71-067D-F456-EC6A-612905FEAE63}"/>
              </a:ext>
            </a:extLst>
          </p:cNvPr>
          <p:cNvSpPr>
            <a:spLocks noGrp="1"/>
          </p:cNvSpPr>
          <p:nvPr>
            <p:ph type="sldNum" sz="quarter" idx="12"/>
          </p:nvPr>
        </p:nvSpPr>
        <p:spPr/>
        <p:txBody>
          <a:bodyPr/>
          <a:lstStyle/>
          <a:p>
            <a:fld id="{CC057153-B650-4DEB-B370-79DDCFDCE934}" type="slidenum">
              <a:rPr lang="en-US" smtClean="0"/>
              <a:t>41</a:t>
            </a:fld>
            <a:endParaRPr lang="en-US"/>
          </a:p>
        </p:txBody>
      </p:sp>
      <p:sp>
        <p:nvSpPr>
          <p:cNvPr id="12" name="TextBox 11">
            <a:extLst>
              <a:ext uri="{FF2B5EF4-FFF2-40B4-BE49-F238E27FC236}">
                <a16:creationId xmlns:a16="http://schemas.microsoft.com/office/drawing/2014/main" id="{422F1339-70ED-8DA9-576C-FABA50589B05}"/>
              </a:ext>
            </a:extLst>
          </p:cNvPr>
          <p:cNvSpPr txBox="1"/>
          <p:nvPr/>
        </p:nvSpPr>
        <p:spPr>
          <a:xfrm>
            <a:off x="956604" y="4886055"/>
            <a:ext cx="9123908" cy="584775"/>
          </a:xfrm>
          <a:prstGeom prst="rect">
            <a:avLst/>
          </a:prstGeom>
          <a:noFill/>
        </p:spPr>
        <p:txBody>
          <a:bodyPr wrap="none" rtlCol="0">
            <a:spAutoFit/>
          </a:bodyPr>
          <a:lstStyle/>
          <a:p>
            <a:r>
              <a:rPr lang="en-US" sz="3200" dirty="0"/>
              <a:t>(A ∨ ¬ B ∨ C) ∧ (¬ A ∨ ¬ B ∨ C) ∧ (A ∨ B ∨ C) ∧ …</a:t>
            </a:r>
          </a:p>
        </p:txBody>
      </p:sp>
      <p:sp>
        <p:nvSpPr>
          <p:cNvPr id="13" name="TextBox 12">
            <a:extLst>
              <a:ext uri="{FF2B5EF4-FFF2-40B4-BE49-F238E27FC236}">
                <a16:creationId xmlns:a16="http://schemas.microsoft.com/office/drawing/2014/main" id="{428C6052-3778-06CA-90E5-E53D3C2C3D76}"/>
              </a:ext>
            </a:extLst>
          </p:cNvPr>
          <p:cNvSpPr txBox="1"/>
          <p:nvPr/>
        </p:nvSpPr>
        <p:spPr>
          <a:xfrm>
            <a:off x="3579867" y="2937875"/>
            <a:ext cx="4051365" cy="461665"/>
          </a:xfrm>
          <a:prstGeom prst="rect">
            <a:avLst/>
          </a:prstGeom>
          <a:noFill/>
        </p:spPr>
        <p:txBody>
          <a:bodyPr wrap="none" rtlCol="0">
            <a:spAutoFit/>
          </a:bodyPr>
          <a:lstStyle/>
          <a:p>
            <a:r>
              <a:rPr lang="en-US" sz="2400" dirty="0"/>
              <a:t>disjunction: ORed variables</a:t>
            </a:r>
          </a:p>
        </p:txBody>
      </p:sp>
      <p:sp>
        <p:nvSpPr>
          <p:cNvPr id="15" name="TextBox 14">
            <a:extLst>
              <a:ext uri="{FF2B5EF4-FFF2-40B4-BE49-F238E27FC236}">
                <a16:creationId xmlns:a16="http://schemas.microsoft.com/office/drawing/2014/main" id="{15DF6F76-95B3-6935-92CD-67B1FEAC2A94}"/>
              </a:ext>
            </a:extLst>
          </p:cNvPr>
          <p:cNvSpPr txBox="1"/>
          <p:nvPr/>
        </p:nvSpPr>
        <p:spPr>
          <a:xfrm>
            <a:off x="3457204" y="6026976"/>
            <a:ext cx="4328942" cy="461665"/>
          </a:xfrm>
          <a:prstGeom prst="rect">
            <a:avLst/>
          </a:prstGeom>
          <a:noFill/>
        </p:spPr>
        <p:txBody>
          <a:bodyPr wrap="none" rtlCol="0">
            <a:spAutoFit/>
          </a:bodyPr>
          <a:lstStyle/>
          <a:p>
            <a:r>
              <a:rPr lang="en-US" sz="2400" dirty="0"/>
              <a:t>conjunction: ANDed together</a:t>
            </a:r>
          </a:p>
        </p:txBody>
      </p:sp>
      <p:cxnSp>
        <p:nvCxnSpPr>
          <p:cNvPr id="2" name="Straight Arrow Connector 1">
            <a:extLst>
              <a:ext uri="{FF2B5EF4-FFF2-40B4-BE49-F238E27FC236}">
                <a16:creationId xmlns:a16="http://schemas.microsoft.com/office/drawing/2014/main" id="{F6968EB7-B2AF-B99D-5590-59BF85744756}"/>
              </a:ext>
            </a:extLst>
          </p:cNvPr>
          <p:cNvCxnSpPr>
            <a:cxnSpLocks/>
          </p:cNvCxnSpPr>
          <p:nvPr/>
        </p:nvCxnSpPr>
        <p:spPr>
          <a:xfrm flipH="1">
            <a:off x="3192737" y="3465787"/>
            <a:ext cx="2412813" cy="114004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CDDDE950-927A-0C2D-2AEF-952063E18172}"/>
              </a:ext>
            </a:extLst>
          </p:cNvPr>
          <p:cNvCxnSpPr>
            <a:cxnSpLocks/>
          </p:cNvCxnSpPr>
          <p:nvPr/>
        </p:nvCxnSpPr>
        <p:spPr>
          <a:xfrm flipH="1">
            <a:off x="1730829" y="3503625"/>
            <a:ext cx="3874721" cy="146899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6F613C20-F7BB-ED38-6B68-910DB4C87E65}"/>
              </a:ext>
            </a:extLst>
          </p:cNvPr>
          <p:cNvCxnSpPr>
            <a:cxnSpLocks/>
          </p:cNvCxnSpPr>
          <p:nvPr/>
        </p:nvCxnSpPr>
        <p:spPr>
          <a:xfrm flipV="1">
            <a:off x="5690586" y="5351770"/>
            <a:ext cx="1033145" cy="59326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EA9DC39E-B1C1-5DF6-8A84-976697E64857}"/>
              </a:ext>
            </a:extLst>
          </p:cNvPr>
          <p:cNvCxnSpPr>
            <a:cxnSpLocks/>
          </p:cNvCxnSpPr>
          <p:nvPr/>
        </p:nvCxnSpPr>
        <p:spPr>
          <a:xfrm flipH="1" flipV="1">
            <a:off x="3668189" y="5366630"/>
            <a:ext cx="1986233" cy="57840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2C8CF85-E30F-2BF7-080C-777A8DA55BDF}"/>
              </a:ext>
            </a:extLst>
          </p:cNvPr>
          <p:cNvCxnSpPr>
            <a:cxnSpLocks/>
          </p:cNvCxnSpPr>
          <p:nvPr/>
        </p:nvCxnSpPr>
        <p:spPr>
          <a:xfrm flipH="1">
            <a:off x="5348063" y="3477282"/>
            <a:ext cx="257487" cy="115189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9A5F2FBB-9601-07DB-CA1A-524A4551A2BC}"/>
              </a:ext>
            </a:extLst>
          </p:cNvPr>
          <p:cNvCxnSpPr>
            <a:cxnSpLocks/>
          </p:cNvCxnSpPr>
          <p:nvPr/>
        </p:nvCxnSpPr>
        <p:spPr>
          <a:xfrm>
            <a:off x="5605550" y="3490928"/>
            <a:ext cx="867689" cy="115361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0C967F3-1840-FD97-35F0-48896F4EB470}"/>
              </a:ext>
            </a:extLst>
          </p:cNvPr>
          <p:cNvCxnSpPr>
            <a:cxnSpLocks/>
          </p:cNvCxnSpPr>
          <p:nvPr/>
        </p:nvCxnSpPr>
        <p:spPr>
          <a:xfrm flipV="1">
            <a:off x="5793474" y="5408943"/>
            <a:ext cx="3562797" cy="58633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56B5F1E-A7A5-3B53-6DBC-A6CCE0CCCB74}"/>
              </a:ext>
            </a:extLst>
          </p:cNvPr>
          <p:cNvCxnSpPr>
            <a:cxnSpLocks/>
          </p:cNvCxnSpPr>
          <p:nvPr/>
        </p:nvCxnSpPr>
        <p:spPr>
          <a:xfrm>
            <a:off x="5605550" y="3453936"/>
            <a:ext cx="3272990" cy="116581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35BAFE9-67E5-2F50-BC04-26B3638F5EE5}"/>
              </a:ext>
            </a:extLst>
          </p:cNvPr>
          <p:cNvCxnSpPr>
            <a:cxnSpLocks/>
          </p:cNvCxnSpPr>
          <p:nvPr/>
        </p:nvCxnSpPr>
        <p:spPr>
          <a:xfrm>
            <a:off x="5654422" y="3477282"/>
            <a:ext cx="2531217" cy="11672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0520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4C4CE-5C1D-DF8D-F882-96834ED538F7}"/>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86B240E1-9842-C3D1-DC49-E796A3E9ECCA}"/>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Maxterms</a:t>
            </a:r>
          </a:p>
        </p:txBody>
      </p:sp>
      <p:sp>
        <p:nvSpPr>
          <p:cNvPr id="11" name="Slide Number Placeholder 10">
            <a:extLst>
              <a:ext uri="{FF2B5EF4-FFF2-40B4-BE49-F238E27FC236}">
                <a16:creationId xmlns:a16="http://schemas.microsoft.com/office/drawing/2014/main" id="{2D0E75C4-CED3-3568-4092-AC139643EC0A}"/>
              </a:ext>
            </a:extLst>
          </p:cNvPr>
          <p:cNvSpPr>
            <a:spLocks noGrp="1"/>
          </p:cNvSpPr>
          <p:nvPr>
            <p:ph type="sldNum" sz="quarter" idx="12"/>
          </p:nvPr>
        </p:nvSpPr>
        <p:spPr/>
        <p:txBody>
          <a:bodyPr/>
          <a:lstStyle/>
          <a:p>
            <a:fld id="{CC057153-B650-4DEB-B370-79DDCFDCE934}" type="slidenum">
              <a:rPr lang="en-US" smtClean="0"/>
              <a:t>42</a:t>
            </a:fld>
            <a:endParaRPr lang="en-US"/>
          </a:p>
        </p:txBody>
      </p:sp>
      <p:sp>
        <p:nvSpPr>
          <p:cNvPr id="4" name="TextBox 3">
            <a:extLst>
              <a:ext uri="{FF2B5EF4-FFF2-40B4-BE49-F238E27FC236}">
                <a16:creationId xmlns:a16="http://schemas.microsoft.com/office/drawing/2014/main" id="{92616856-00B9-A55D-BEB2-DF38852FAC1A}"/>
              </a:ext>
            </a:extLst>
          </p:cNvPr>
          <p:cNvSpPr txBox="1"/>
          <p:nvPr/>
        </p:nvSpPr>
        <p:spPr>
          <a:xfrm>
            <a:off x="586243" y="1188006"/>
            <a:ext cx="11269960" cy="1556708"/>
          </a:xfrm>
          <a:prstGeom prst="rect">
            <a:avLst/>
          </a:prstGeom>
          <a:noFill/>
        </p:spPr>
        <p:txBody>
          <a:bodyPr wrap="square">
            <a:spAutoFit/>
          </a:bodyPr>
          <a:lstStyle/>
          <a:p>
            <a:pPr>
              <a:lnSpc>
                <a:spcPct val="110000"/>
              </a:lnSpc>
            </a:pPr>
            <a:r>
              <a:rPr lang="en-US" sz="2200" dirty="0"/>
              <a:t>Boolean expressions consisting of the disjunction (OR) of all variables of a Boolean function. Each variable will appear exactly once in either its true (if the variable was 0) or complemented form (if the variable was 1). The maxterm is formed using the values of the variables which make the value of the maxterm equal to 0. </a:t>
            </a:r>
          </a:p>
        </p:txBody>
      </p:sp>
      <mc:AlternateContent xmlns:mc="http://schemas.openxmlformats.org/markup-compatibility/2006" xmlns:a14="http://schemas.microsoft.com/office/drawing/2010/main">
        <mc:Choice Requires="a14">
          <p:graphicFrame>
            <p:nvGraphicFramePr>
              <p:cNvPr id="6" name="Content Placeholder 1">
                <a:extLst>
                  <a:ext uri="{FF2B5EF4-FFF2-40B4-BE49-F238E27FC236}">
                    <a16:creationId xmlns:a16="http://schemas.microsoft.com/office/drawing/2014/main" id="{7AF0C77D-49BF-3039-700F-A80DF2DA49E4}"/>
                  </a:ext>
                </a:extLst>
              </p:cNvPr>
              <p:cNvGraphicFramePr>
                <a:graphicFrameLocks/>
              </p:cNvGraphicFramePr>
              <p:nvPr>
                <p:extLst>
                  <p:ext uri="{D42A27DB-BD31-4B8C-83A1-F6EECF244321}">
                    <p14:modId xmlns:p14="http://schemas.microsoft.com/office/powerpoint/2010/main" val="1765999915"/>
                  </p:ext>
                </p:extLst>
              </p:nvPr>
            </p:nvGraphicFramePr>
            <p:xfrm>
              <a:off x="612648" y="2901299"/>
              <a:ext cx="10653708" cy="3876040"/>
            </p:xfrm>
            <a:graphic>
              <a:graphicData uri="http://schemas.openxmlformats.org/drawingml/2006/table">
                <a:tbl>
                  <a:tblPr firstRow="1" bandRow="1">
                    <a:tableStyleId>{00A15C55-8517-42AA-B614-E9B94910E393}</a:tableStyleId>
                  </a:tblPr>
                  <a:tblGrid>
                    <a:gridCol w="1230093">
                      <a:extLst>
                        <a:ext uri="{9D8B030D-6E8A-4147-A177-3AD203B41FA5}">
                          <a16:colId xmlns:a16="http://schemas.microsoft.com/office/drawing/2014/main" val="2214972085"/>
                        </a:ext>
                      </a:extLst>
                    </a:gridCol>
                    <a:gridCol w="872197">
                      <a:extLst>
                        <a:ext uri="{9D8B030D-6E8A-4147-A177-3AD203B41FA5}">
                          <a16:colId xmlns:a16="http://schemas.microsoft.com/office/drawing/2014/main" val="3665392540"/>
                        </a:ext>
                      </a:extLst>
                    </a:gridCol>
                    <a:gridCol w="914400">
                      <a:extLst>
                        <a:ext uri="{9D8B030D-6E8A-4147-A177-3AD203B41FA5}">
                          <a16:colId xmlns:a16="http://schemas.microsoft.com/office/drawing/2014/main" val="1930864628"/>
                        </a:ext>
                      </a:extLst>
                    </a:gridCol>
                    <a:gridCol w="928467">
                      <a:extLst>
                        <a:ext uri="{9D8B030D-6E8A-4147-A177-3AD203B41FA5}">
                          <a16:colId xmlns:a16="http://schemas.microsoft.com/office/drawing/2014/main" val="2516331521"/>
                        </a:ext>
                      </a:extLst>
                    </a:gridCol>
                    <a:gridCol w="2996419">
                      <a:extLst>
                        <a:ext uri="{9D8B030D-6E8A-4147-A177-3AD203B41FA5}">
                          <a16:colId xmlns:a16="http://schemas.microsoft.com/office/drawing/2014/main" val="3662875968"/>
                        </a:ext>
                      </a:extLst>
                    </a:gridCol>
                    <a:gridCol w="3712132">
                      <a:extLst>
                        <a:ext uri="{9D8B030D-6E8A-4147-A177-3AD203B41FA5}">
                          <a16:colId xmlns:a16="http://schemas.microsoft.com/office/drawing/2014/main" val="3708895776"/>
                        </a:ext>
                      </a:extLst>
                    </a:gridCol>
                  </a:tblGrid>
                  <a:tr h="370840">
                    <a:tc>
                      <a:txBody>
                        <a:bodyPr/>
                        <a:lstStyle/>
                        <a:p>
                          <a:pPr algn="ctr"/>
                          <a:r>
                            <a:rPr lang="en-US" dirty="0"/>
                            <a:t>Row number</a:t>
                          </a:r>
                          <a:endParaRPr lang="en-US" dirty="0">
                            <a:latin typeface="Neue Haas Grotesk Text Pro" panose="020B0504020202020204" pitchFamily="34" charset="77"/>
                            <a:ea typeface="Cambria Math" panose="02040503050406030204" pitchFamily="18" charset="0"/>
                          </a:endParaRPr>
                        </a:p>
                      </a:txBody>
                      <a:tcPr/>
                    </a:tc>
                    <a:tc>
                      <a:txBody>
                        <a:bodyPr/>
                        <a:lstStyle/>
                        <a:p>
                          <a:pPr algn="ctr"/>
                          <a:r>
                            <a:rPr lang="en-US" dirty="0"/>
                            <a:t>X</a:t>
                          </a:r>
                          <a:endParaRPr lang="en-US" dirty="0">
                            <a:latin typeface="Neue Haas Grotesk Text Pro" panose="020B0504020202020204" pitchFamily="34" charset="77"/>
                            <a:ea typeface="Cambria Math" panose="02040503050406030204" pitchFamily="18" charset="0"/>
                          </a:endParaRPr>
                        </a:p>
                      </a:txBody>
                      <a:tcPr/>
                    </a:tc>
                    <a:tc>
                      <a:txBody>
                        <a:bodyPr/>
                        <a:lstStyle/>
                        <a:p>
                          <a:pPr algn="ctr"/>
                          <a:r>
                            <a:rPr lang="en-US" dirty="0"/>
                            <a:t>Y</a:t>
                          </a:r>
                          <a:endParaRPr lang="en-US" dirty="0">
                            <a:latin typeface="Neue Haas Grotesk Text Pro" panose="020B0504020202020204" pitchFamily="34" charset="77"/>
                            <a:ea typeface="Cambria Math" panose="02040503050406030204" pitchFamily="18" charset="0"/>
                          </a:endParaRPr>
                        </a:p>
                      </a:txBody>
                      <a:tcPr/>
                    </a:tc>
                    <a:tc>
                      <a:txBody>
                        <a:bodyPr/>
                        <a:lstStyle/>
                        <a:p>
                          <a:pPr algn="ctr"/>
                          <a:r>
                            <a:rPr lang="en-US" dirty="0"/>
                            <a:t>Z</a:t>
                          </a:r>
                          <a:endParaRPr lang="en-US" dirty="0">
                            <a:latin typeface="Neue Haas Grotesk Text Pro" panose="020B0504020202020204" pitchFamily="34" charset="77"/>
                            <a:ea typeface="Cambria Math" panose="02040503050406030204" pitchFamily="18" charset="0"/>
                          </a:endParaRPr>
                        </a:p>
                      </a:txBody>
                      <a:tcPr/>
                    </a:tc>
                    <a:tc>
                      <a:txBody>
                        <a:bodyPr/>
                        <a:lstStyle/>
                        <a:p>
                          <a:pPr algn="ctr"/>
                          <a:r>
                            <a:rPr lang="en-US" dirty="0" err="1"/>
                            <a:t>Minterm</a:t>
                          </a:r>
                          <a:endParaRPr lang="en-US" dirty="0">
                            <a:latin typeface="Neue Haas Grotesk Text Pro" panose="020B0504020202020204" pitchFamily="34" charset="77"/>
                            <a:ea typeface="Cambria Math" panose="02040503050406030204" pitchFamily="18" charset="0"/>
                          </a:endParaRPr>
                        </a:p>
                      </a:txBody>
                      <a:tcPr/>
                    </a:tc>
                    <a:tc>
                      <a:txBody>
                        <a:bodyPr/>
                        <a:lstStyle/>
                        <a:p>
                          <a:pPr algn="ctr"/>
                          <a:r>
                            <a:rPr lang="en-US" dirty="0"/>
                            <a:t>Maxterm</a:t>
                          </a:r>
                          <a:endParaRPr lang="en-US" dirty="0">
                            <a:latin typeface="Neue Haas Grotesk Text Pro" panose="020B0504020202020204" pitchFamily="34" charset="77"/>
                            <a:ea typeface="Cambria Math" panose="02040503050406030204" pitchFamily="18" charset="0"/>
                          </a:endParaRPr>
                        </a:p>
                      </a:txBody>
                      <a:tcPr/>
                    </a:tc>
                    <a:extLst>
                      <a:ext uri="{0D108BD9-81ED-4DB2-BD59-A6C34878D82A}">
                        <a16:rowId xmlns:a16="http://schemas.microsoft.com/office/drawing/2014/main" val="1558015712"/>
                      </a:ext>
                    </a:extLst>
                  </a:tr>
                  <a:tr h="370840">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sSub>
                                  <m:sSubPr>
                                    <m:ctrlPr>
                                      <a:rPr lang="en-US" b="0" smtClean="0">
                                        <a:latin typeface="Cambria Math" panose="02040503050406030204" pitchFamily="18" charset="0"/>
                                      </a:rPr>
                                    </m:ctrlPr>
                                  </m:sSubPr>
                                  <m:e>
                                    <m:r>
                                      <a:rPr lang="en-US" b="0" smtClean="0">
                                        <a:latin typeface="Cambria Math" panose="02040503050406030204" pitchFamily="18" charset="0"/>
                                      </a:rPr>
                                      <m:t>𝑚</m:t>
                                    </m:r>
                                  </m:e>
                                  <m:sub>
                                    <m:r>
                                      <a:rPr lang="en-US" b="0" smtClean="0">
                                        <a:latin typeface="Cambria Math" panose="02040503050406030204" pitchFamily="18" charset="0"/>
                                      </a:rPr>
                                      <m:t>0</m:t>
                                    </m:r>
                                  </m:sub>
                                </m:sSub>
                                <m:r>
                                  <a:rPr lang="en-US" b="0" smtClean="0">
                                    <a:latin typeface="Cambria Math" panose="02040503050406030204" pitchFamily="18" charset="0"/>
                                  </a:rPr>
                                  <m:t>=¬</m:t>
                                </m:r>
                                <m:r>
                                  <a:rPr lang="en-US" b="0" smtClean="0">
                                    <a:latin typeface="Cambria Math" panose="02040503050406030204" pitchFamily="18" charset="0"/>
                                  </a:rPr>
                                  <m:t>𝑋</m:t>
                                </m:r>
                                <m:r>
                                  <a:rPr lang="en-US" b="0" smtClean="0">
                                    <a:latin typeface="Cambria Math" panose="02040503050406030204" pitchFamily="18" charset="0"/>
                                  </a:rPr>
                                  <m:t>∧¬</m:t>
                                </m:r>
                                <m:r>
                                  <a:rPr lang="en-US" b="0" smtClean="0">
                                    <a:latin typeface="Cambria Math" panose="02040503050406030204" pitchFamily="18" charset="0"/>
                                  </a:rPr>
                                  <m:t>𝑌</m:t>
                                </m:r>
                                <m:r>
                                  <a:rPr lang="en-US" b="0" smtClean="0">
                                    <a:latin typeface="Cambria Math" panose="02040503050406030204" pitchFamily="18" charset="0"/>
                                  </a:rPr>
                                  <m:t>∧¬</m:t>
                                </m:r>
                                <m:r>
                                  <a:rPr lang="en-US" b="0" smtClean="0">
                                    <a:latin typeface="Cambria Math" panose="02040503050406030204" pitchFamily="18" charset="0"/>
                                  </a:rPr>
                                  <m:t>𝑍</m:t>
                                </m:r>
                              </m:oMath>
                            </m:oMathPara>
                          </a14:m>
                          <a:endParaRPr lang="en-US"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b="0" smtClean="0">
                                        <a:latin typeface="Cambria Math" panose="02040503050406030204" pitchFamily="18" charset="0"/>
                                      </a:rPr>
                                    </m:ctrlPr>
                                  </m:sSubPr>
                                  <m:e>
                                    <m:r>
                                      <a:rPr lang="en-US" b="0" smtClean="0">
                                        <a:latin typeface="Cambria Math" panose="02040503050406030204" pitchFamily="18" charset="0"/>
                                      </a:rPr>
                                      <m:t>𝑀</m:t>
                                    </m:r>
                                  </m:e>
                                  <m:sub>
                                    <m:r>
                                      <a:rPr lang="en-US" b="0" smtClean="0">
                                        <a:latin typeface="Cambria Math" panose="02040503050406030204" pitchFamily="18" charset="0"/>
                                      </a:rPr>
                                      <m:t>0</m:t>
                                    </m:r>
                                  </m:sub>
                                </m:sSub>
                                <m:r>
                                  <a:rPr lang="en-US" b="0" smtClean="0">
                                    <a:latin typeface="Cambria Math" panose="02040503050406030204" pitchFamily="18" charset="0"/>
                                  </a:rPr>
                                  <m:t>=</m:t>
                                </m:r>
                                <m:r>
                                  <a:rPr lang="en-US" b="0" smtClean="0">
                                    <a:latin typeface="Cambria Math" panose="02040503050406030204" pitchFamily="18" charset="0"/>
                                  </a:rPr>
                                  <m:t>𝑋</m:t>
                                </m:r>
                                <m:r>
                                  <a:rPr lang="en-US" b="0" smtClean="0">
                                    <a:latin typeface="Cambria Math" panose="02040503050406030204" pitchFamily="18" charset="0"/>
                                  </a:rPr>
                                  <m:t>∨</m:t>
                                </m:r>
                                <m:r>
                                  <a:rPr lang="en-US" b="0" smtClean="0">
                                    <a:latin typeface="Cambria Math" panose="02040503050406030204" pitchFamily="18" charset="0"/>
                                  </a:rPr>
                                  <m:t>𝑌</m:t>
                                </m:r>
                                <m:r>
                                  <a:rPr lang="en-US" b="0" smtClean="0">
                                    <a:latin typeface="Cambria Math" panose="02040503050406030204" pitchFamily="18" charset="0"/>
                                  </a:rPr>
                                  <m:t>∨</m:t>
                                </m:r>
                                <m:r>
                                  <a:rPr lang="en-US" b="0" smtClean="0">
                                    <a:latin typeface="Cambria Math" panose="02040503050406030204" pitchFamily="18" charset="0"/>
                                  </a:rPr>
                                  <m:t>𝑍</m:t>
                                </m:r>
                              </m:oMath>
                            </m:oMathPara>
                          </a14:m>
                          <a:endParaRPr lang="en-US" dirty="0"/>
                        </a:p>
                        <a:p>
                          <a:pPr algn="ctr"/>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816471689"/>
                      </a:ext>
                    </a:extLst>
                  </a:tr>
                  <a:tr h="370840">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sSub>
                                  <m:sSubPr>
                                    <m:ctrlPr>
                                      <a:rPr lang="en-US" b="0" smtClean="0">
                                        <a:latin typeface="Cambria Math" panose="02040503050406030204" pitchFamily="18" charset="0"/>
                                      </a:rPr>
                                    </m:ctrlPr>
                                  </m:sSubPr>
                                  <m:e>
                                    <m:r>
                                      <a:rPr lang="en-US" b="0" smtClean="0">
                                        <a:latin typeface="Cambria Math" panose="02040503050406030204" pitchFamily="18" charset="0"/>
                                      </a:rPr>
                                      <m:t>𝑚</m:t>
                                    </m:r>
                                  </m:e>
                                  <m:sub>
                                    <m:r>
                                      <a:rPr lang="en-US" b="0" smtClean="0">
                                        <a:latin typeface="Cambria Math" panose="02040503050406030204" pitchFamily="18" charset="0"/>
                                      </a:rPr>
                                      <m:t>1</m:t>
                                    </m:r>
                                  </m:sub>
                                </m:sSub>
                                <m:r>
                                  <a:rPr lang="en-US" b="0" smtClean="0">
                                    <a:latin typeface="Cambria Math" panose="02040503050406030204" pitchFamily="18" charset="0"/>
                                  </a:rPr>
                                  <m:t>=¬</m:t>
                                </m:r>
                                <m:r>
                                  <a:rPr lang="en-US" b="0" smtClean="0">
                                    <a:latin typeface="Cambria Math" panose="02040503050406030204" pitchFamily="18" charset="0"/>
                                  </a:rPr>
                                  <m:t>𝑋</m:t>
                                </m:r>
                                <m:r>
                                  <a:rPr lang="en-US" b="0" smtClean="0">
                                    <a:latin typeface="Cambria Math" panose="02040503050406030204" pitchFamily="18" charset="0"/>
                                  </a:rPr>
                                  <m:t>∧¬</m:t>
                                </m:r>
                                <m:r>
                                  <a:rPr lang="en-US" b="0" smtClean="0">
                                    <a:latin typeface="Cambria Math" panose="02040503050406030204" pitchFamily="18" charset="0"/>
                                  </a:rPr>
                                  <m:t>𝑌</m:t>
                                </m:r>
                                <m:r>
                                  <a:rPr lang="en-US" b="0" smtClean="0">
                                    <a:latin typeface="Cambria Math" panose="02040503050406030204" pitchFamily="18" charset="0"/>
                                  </a:rPr>
                                  <m:t>∧</m:t>
                                </m:r>
                                <m:r>
                                  <a:rPr lang="en-US" b="0" smtClean="0">
                                    <a:latin typeface="Cambria Math" panose="02040503050406030204" pitchFamily="18" charset="0"/>
                                  </a:rPr>
                                  <m:t>𝑍</m:t>
                                </m:r>
                              </m:oMath>
                            </m:oMathPara>
                          </a14:m>
                          <a:endParaRPr lang="en-US"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b="0" smtClean="0">
                                        <a:latin typeface="Cambria Math" panose="02040503050406030204" pitchFamily="18" charset="0"/>
                                      </a:rPr>
                                    </m:ctrlPr>
                                  </m:sSubPr>
                                  <m:e>
                                    <m:r>
                                      <a:rPr lang="en-US" b="0" smtClean="0">
                                        <a:latin typeface="Cambria Math" panose="02040503050406030204" pitchFamily="18" charset="0"/>
                                      </a:rPr>
                                      <m:t>𝑀</m:t>
                                    </m:r>
                                  </m:e>
                                  <m:sub>
                                    <m:r>
                                      <a:rPr lang="en-US" b="0" smtClean="0">
                                        <a:latin typeface="Cambria Math" panose="02040503050406030204" pitchFamily="18" charset="0"/>
                                      </a:rPr>
                                      <m:t>1</m:t>
                                    </m:r>
                                  </m:sub>
                                </m:sSub>
                                <m:r>
                                  <a:rPr lang="en-US" b="0" smtClean="0">
                                    <a:latin typeface="Cambria Math" panose="02040503050406030204" pitchFamily="18" charset="0"/>
                                  </a:rPr>
                                  <m:t>=</m:t>
                                </m:r>
                                <m:r>
                                  <a:rPr lang="en-US" b="0" smtClean="0">
                                    <a:latin typeface="Cambria Math" panose="02040503050406030204" pitchFamily="18" charset="0"/>
                                  </a:rPr>
                                  <m:t>𝑋</m:t>
                                </m:r>
                                <m:r>
                                  <a:rPr lang="en-US" b="0" smtClean="0">
                                    <a:latin typeface="Cambria Math" panose="02040503050406030204" pitchFamily="18" charset="0"/>
                                  </a:rPr>
                                  <m:t>∨</m:t>
                                </m:r>
                                <m:r>
                                  <a:rPr lang="en-US" b="0" smtClean="0">
                                    <a:latin typeface="Cambria Math" panose="02040503050406030204" pitchFamily="18" charset="0"/>
                                  </a:rPr>
                                  <m:t>𝑌</m:t>
                                </m:r>
                                <m:r>
                                  <a:rPr lang="en-US" b="0" smtClean="0">
                                    <a:latin typeface="Cambria Math" panose="02040503050406030204" pitchFamily="18" charset="0"/>
                                  </a:rPr>
                                  <m:t>∨¬</m:t>
                                </m:r>
                                <m:r>
                                  <a:rPr lang="en-US" b="0" smtClean="0">
                                    <a:latin typeface="Cambria Math" panose="02040503050406030204" pitchFamily="18" charset="0"/>
                                  </a:rPr>
                                  <m:t>𝑍</m:t>
                                </m:r>
                              </m:oMath>
                            </m:oMathPara>
                          </a14:m>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043848151"/>
                      </a:ext>
                    </a:extLst>
                  </a:tr>
                  <a:tr h="370840">
                    <a:tc>
                      <a:txBody>
                        <a:bodyPr/>
                        <a:lstStyle/>
                        <a:p>
                          <a:pPr algn="ctr"/>
                          <a:r>
                            <a:rPr lang="en-US" dirty="0"/>
                            <a:t>2</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sSub>
                                  <m:sSubPr>
                                    <m:ctrlPr>
                                      <a:rPr lang="en-US" b="0" smtClean="0">
                                        <a:latin typeface="Cambria Math" panose="02040503050406030204" pitchFamily="18" charset="0"/>
                                      </a:rPr>
                                    </m:ctrlPr>
                                  </m:sSubPr>
                                  <m:e>
                                    <m:r>
                                      <a:rPr lang="en-US" b="0" smtClean="0">
                                        <a:latin typeface="Cambria Math" panose="02040503050406030204" pitchFamily="18" charset="0"/>
                                      </a:rPr>
                                      <m:t>𝑚</m:t>
                                    </m:r>
                                  </m:e>
                                  <m:sub>
                                    <m:r>
                                      <a:rPr lang="en-US" b="0" smtClean="0">
                                        <a:latin typeface="Cambria Math" panose="02040503050406030204" pitchFamily="18" charset="0"/>
                                      </a:rPr>
                                      <m:t>2</m:t>
                                    </m:r>
                                  </m:sub>
                                </m:sSub>
                                <m:r>
                                  <a:rPr lang="en-US" b="0" smtClean="0">
                                    <a:latin typeface="Cambria Math" panose="02040503050406030204" pitchFamily="18" charset="0"/>
                                  </a:rPr>
                                  <m:t>=¬</m:t>
                                </m:r>
                                <m:r>
                                  <a:rPr lang="en-US" b="0" smtClean="0">
                                    <a:latin typeface="Cambria Math" panose="02040503050406030204" pitchFamily="18" charset="0"/>
                                  </a:rPr>
                                  <m:t>𝑋</m:t>
                                </m:r>
                                <m:r>
                                  <a:rPr lang="en-US" b="0" smtClean="0">
                                    <a:latin typeface="Cambria Math" panose="02040503050406030204" pitchFamily="18" charset="0"/>
                                  </a:rPr>
                                  <m:t>∧</m:t>
                                </m:r>
                                <m:r>
                                  <a:rPr lang="en-US" b="0" smtClean="0">
                                    <a:latin typeface="Cambria Math" panose="02040503050406030204" pitchFamily="18" charset="0"/>
                                  </a:rPr>
                                  <m:t>𝑌</m:t>
                                </m:r>
                                <m:r>
                                  <a:rPr lang="en-US" b="0" smtClean="0">
                                    <a:latin typeface="Cambria Math" panose="02040503050406030204" pitchFamily="18" charset="0"/>
                                  </a:rPr>
                                  <m:t>∧¬</m:t>
                                </m:r>
                                <m:r>
                                  <a:rPr lang="en-US" b="0" smtClean="0">
                                    <a:latin typeface="Cambria Math" panose="02040503050406030204" pitchFamily="18" charset="0"/>
                                  </a:rPr>
                                  <m:t>𝑍</m:t>
                                </m:r>
                              </m:oMath>
                            </m:oMathPara>
                          </a14:m>
                          <a:endParaRPr lang="en-US"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b="0" smtClean="0">
                                        <a:latin typeface="Cambria Math" panose="02040503050406030204" pitchFamily="18" charset="0"/>
                                      </a:rPr>
                                    </m:ctrlPr>
                                  </m:sSubPr>
                                  <m:e>
                                    <m:r>
                                      <a:rPr lang="en-US" b="0" smtClean="0">
                                        <a:latin typeface="Cambria Math" panose="02040503050406030204" pitchFamily="18" charset="0"/>
                                      </a:rPr>
                                      <m:t>𝑀</m:t>
                                    </m:r>
                                  </m:e>
                                  <m:sub>
                                    <m:r>
                                      <a:rPr lang="en-US" b="0" smtClean="0">
                                        <a:latin typeface="Cambria Math" panose="02040503050406030204" pitchFamily="18" charset="0"/>
                                      </a:rPr>
                                      <m:t>2</m:t>
                                    </m:r>
                                  </m:sub>
                                </m:sSub>
                                <m:r>
                                  <a:rPr lang="en-US" b="0" smtClean="0">
                                    <a:latin typeface="Cambria Math" panose="02040503050406030204" pitchFamily="18" charset="0"/>
                                  </a:rPr>
                                  <m:t>=</m:t>
                                </m:r>
                                <m:r>
                                  <a:rPr lang="en-US" b="0" smtClean="0">
                                    <a:latin typeface="Cambria Math" panose="02040503050406030204" pitchFamily="18" charset="0"/>
                                  </a:rPr>
                                  <m:t>𝑋</m:t>
                                </m:r>
                                <m:r>
                                  <a:rPr lang="en-US" b="0" smtClean="0">
                                    <a:latin typeface="Cambria Math" panose="02040503050406030204" pitchFamily="18" charset="0"/>
                                  </a:rPr>
                                  <m:t>∨¬</m:t>
                                </m:r>
                                <m:r>
                                  <a:rPr lang="en-US" b="0" smtClean="0">
                                    <a:latin typeface="Cambria Math" panose="02040503050406030204" pitchFamily="18" charset="0"/>
                                  </a:rPr>
                                  <m:t>𝑌</m:t>
                                </m:r>
                                <m:r>
                                  <a:rPr lang="en-US" b="0" smtClean="0">
                                    <a:latin typeface="Cambria Math" panose="02040503050406030204" pitchFamily="18" charset="0"/>
                                  </a:rPr>
                                  <m:t>∨</m:t>
                                </m:r>
                                <m:r>
                                  <a:rPr lang="en-US" b="0" smtClean="0">
                                    <a:latin typeface="Cambria Math" panose="02040503050406030204" pitchFamily="18" charset="0"/>
                                  </a:rPr>
                                  <m:t>𝑍</m:t>
                                </m:r>
                              </m:oMath>
                            </m:oMathPara>
                          </a14:m>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4146218680"/>
                      </a:ext>
                    </a:extLst>
                  </a:tr>
                  <a:tr h="370840">
                    <a:tc>
                      <a:txBody>
                        <a:bodyPr/>
                        <a:lstStyle/>
                        <a:p>
                          <a:pPr algn="ctr"/>
                          <a:r>
                            <a:rPr lang="en-US" dirty="0"/>
                            <a:t>3</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sSub>
                                  <m:sSubPr>
                                    <m:ctrlPr>
                                      <a:rPr lang="en-US" b="0" smtClean="0">
                                        <a:latin typeface="Cambria Math" panose="02040503050406030204" pitchFamily="18" charset="0"/>
                                      </a:rPr>
                                    </m:ctrlPr>
                                  </m:sSubPr>
                                  <m:e>
                                    <m:r>
                                      <a:rPr lang="en-US" b="0" smtClean="0">
                                        <a:latin typeface="Cambria Math" panose="02040503050406030204" pitchFamily="18" charset="0"/>
                                      </a:rPr>
                                      <m:t>𝑚</m:t>
                                    </m:r>
                                  </m:e>
                                  <m:sub>
                                    <m:r>
                                      <a:rPr lang="en-US" b="0" smtClean="0">
                                        <a:latin typeface="Cambria Math" panose="02040503050406030204" pitchFamily="18" charset="0"/>
                                      </a:rPr>
                                      <m:t>3</m:t>
                                    </m:r>
                                  </m:sub>
                                </m:sSub>
                                <m:r>
                                  <a:rPr lang="en-US" b="0" smtClean="0">
                                    <a:latin typeface="Cambria Math" panose="02040503050406030204" pitchFamily="18" charset="0"/>
                                  </a:rPr>
                                  <m:t>=¬</m:t>
                                </m:r>
                                <m:r>
                                  <a:rPr lang="en-US" b="0" smtClean="0">
                                    <a:latin typeface="Cambria Math" panose="02040503050406030204" pitchFamily="18" charset="0"/>
                                  </a:rPr>
                                  <m:t>𝑋</m:t>
                                </m:r>
                                <m:r>
                                  <a:rPr lang="en-US" b="0" smtClean="0">
                                    <a:latin typeface="Cambria Math" panose="02040503050406030204" pitchFamily="18" charset="0"/>
                                  </a:rPr>
                                  <m:t>∧</m:t>
                                </m:r>
                                <m:r>
                                  <a:rPr lang="en-US" b="0" smtClean="0">
                                    <a:latin typeface="Cambria Math" panose="02040503050406030204" pitchFamily="18" charset="0"/>
                                  </a:rPr>
                                  <m:t>𝑌</m:t>
                                </m:r>
                                <m:r>
                                  <a:rPr lang="en-US" b="0" smtClean="0">
                                    <a:latin typeface="Cambria Math" panose="02040503050406030204" pitchFamily="18" charset="0"/>
                                  </a:rPr>
                                  <m:t>∧</m:t>
                                </m:r>
                                <m:r>
                                  <a:rPr lang="en-US" b="0" smtClean="0">
                                    <a:latin typeface="Cambria Math" panose="02040503050406030204" pitchFamily="18" charset="0"/>
                                  </a:rPr>
                                  <m:t>𝑍</m:t>
                                </m:r>
                              </m:oMath>
                            </m:oMathPara>
                          </a14:m>
                          <a:endParaRPr lang="en-US"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b="0" smtClean="0">
                                        <a:latin typeface="Cambria Math" panose="02040503050406030204" pitchFamily="18" charset="0"/>
                                      </a:rPr>
                                    </m:ctrlPr>
                                  </m:sSubPr>
                                  <m:e>
                                    <m:r>
                                      <a:rPr lang="en-US" b="0" smtClean="0">
                                        <a:latin typeface="Cambria Math" panose="02040503050406030204" pitchFamily="18" charset="0"/>
                                      </a:rPr>
                                      <m:t>𝑀</m:t>
                                    </m:r>
                                  </m:e>
                                  <m:sub>
                                    <m:r>
                                      <a:rPr lang="en-US" b="0" smtClean="0">
                                        <a:latin typeface="Cambria Math" panose="02040503050406030204" pitchFamily="18" charset="0"/>
                                      </a:rPr>
                                      <m:t>3</m:t>
                                    </m:r>
                                  </m:sub>
                                </m:sSub>
                                <m:r>
                                  <a:rPr lang="en-US" b="0" smtClean="0">
                                    <a:latin typeface="Cambria Math" panose="02040503050406030204" pitchFamily="18" charset="0"/>
                                  </a:rPr>
                                  <m:t>=</m:t>
                                </m:r>
                                <m:r>
                                  <a:rPr lang="en-US" b="0" smtClean="0">
                                    <a:latin typeface="Cambria Math" panose="02040503050406030204" pitchFamily="18" charset="0"/>
                                  </a:rPr>
                                  <m:t>𝑋</m:t>
                                </m:r>
                                <m:r>
                                  <a:rPr lang="en-US" b="0" smtClean="0">
                                    <a:latin typeface="Cambria Math" panose="02040503050406030204" pitchFamily="18" charset="0"/>
                                  </a:rPr>
                                  <m:t>∨¬</m:t>
                                </m:r>
                                <m:r>
                                  <a:rPr lang="en-US" b="0" smtClean="0">
                                    <a:latin typeface="Cambria Math" panose="02040503050406030204" pitchFamily="18" charset="0"/>
                                  </a:rPr>
                                  <m:t>𝑌</m:t>
                                </m:r>
                                <m:r>
                                  <a:rPr lang="en-US" b="0" smtClean="0">
                                    <a:latin typeface="Cambria Math" panose="02040503050406030204" pitchFamily="18" charset="0"/>
                                  </a:rPr>
                                  <m:t>∨¬</m:t>
                                </m:r>
                                <m:r>
                                  <a:rPr lang="en-US" b="0" smtClean="0">
                                    <a:latin typeface="Cambria Math" panose="02040503050406030204" pitchFamily="18" charset="0"/>
                                  </a:rPr>
                                  <m:t>𝑍</m:t>
                                </m:r>
                              </m:oMath>
                            </m:oMathPara>
                          </a14:m>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104358933"/>
                      </a:ext>
                    </a:extLst>
                  </a:tr>
                  <a:tr h="370840">
                    <a:tc>
                      <a:txBody>
                        <a:bodyPr/>
                        <a:lstStyle/>
                        <a:p>
                          <a:pPr algn="ctr"/>
                          <a:r>
                            <a:rPr lang="en-US" dirty="0"/>
                            <a:t>4</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sSub>
                                  <m:sSubPr>
                                    <m:ctrlPr>
                                      <a:rPr lang="en-US" b="0" smtClean="0">
                                        <a:latin typeface="Cambria Math" panose="02040503050406030204" pitchFamily="18" charset="0"/>
                                      </a:rPr>
                                    </m:ctrlPr>
                                  </m:sSubPr>
                                  <m:e>
                                    <m:r>
                                      <a:rPr lang="en-US" b="0" smtClean="0">
                                        <a:latin typeface="Cambria Math" panose="02040503050406030204" pitchFamily="18" charset="0"/>
                                      </a:rPr>
                                      <m:t>𝑚</m:t>
                                    </m:r>
                                  </m:e>
                                  <m:sub>
                                    <m:r>
                                      <a:rPr lang="en-US" b="0" smtClean="0">
                                        <a:latin typeface="Cambria Math" panose="02040503050406030204" pitchFamily="18" charset="0"/>
                                      </a:rPr>
                                      <m:t>4</m:t>
                                    </m:r>
                                  </m:sub>
                                </m:sSub>
                                <m:r>
                                  <a:rPr lang="en-US" b="0" smtClean="0">
                                    <a:latin typeface="Cambria Math" panose="02040503050406030204" pitchFamily="18" charset="0"/>
                                  </a:rPr>
                                  <m:t>=</m:t>
                                </m:r>
                                <m:r>
                                  <a:rPr lang="en-US" b="0" smtClean="0">
                                    <a:latin typeface="Cambria Math" panose="02040503050406030204" pitchFamily="18" charset="0"/>
                                  </a:rPr>
                                  <m:t>𝑋</m:t>
                                </m:r>
                                <m:r>
                                  <a:rPr lang="en-US" b="0" smtClean="0">
                                    <a:latin typeface="Cambria Math" panose="02040503050406030204" pitchFamily="18" charset="0"/>
                                  </a:rPr>
                                  <m:t>∧¬</m:t>
                                </m:r>
                                <m:r>
                                  <a:rPr lang="en-US" b="0" smtClean="0">
                                    <a:latin typeface="Cambria Math" panose="02040503050406030204" pitchFamily="18" charset="0"/>
                                  </a:rPr>
                                  <m:t>𝑌</m:t>
                                </m:r>
                                <m:r>
                                  <a:rPr lang="en-US" b="0" smtClean="0">
                                    <a:latin typeface="Cambria Math" panose="02040503050406030204" pitchFamily="18" charset="0"/>
                                  </a:rPr>
                                  <m:t>∧¬</m:t>
                                </m:r>
                                <m:r>
                                  <a:rPr lang="en-US" b="0" smtClean="0">
                                    <a:latin typeface="Cambria Math" panose="02040503050406030204" pitchFamily="18" charset="0"/>
                                  </a:rPr>
                                  <m:t>𝑍</m:t>
                                </m:r>
                              </m:oMath>
                            </m:oMathPara>
                          </a14:m>
                          <a:endParaRPr lang="en-US"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b="0" smtClean="0">
                                        <a:latin typeface="Cambria Math" panose="02040503050406030204" pitchFamily="18" charset="0"/>
                                      </a:rPr>
                                    </m:ctrlPr>
                                  </m:sSubPr>
                                  <m:e>
                                    <m:r>
                                      <a:rPr lang="en-US" b="0" smtClean="0">
                                        <a:latin typeface="Cambria Math" panose="02040503050406030204" pitchFamily="18" charset="0"/>
                                      </a:rPr>
                                      <m:t>𝑀</m:t>
                                    </m:r>
                                  </m:e>
                                  <m:sub>
                                    <m:r>
                                      <a:rPr lang="en-US" b="0" smtClean="0">
                                        <a:latin typeface="Cambria Math" panose="02040503050406030204" pitchFamily="18" charset="0"/>
                                      </a:rPr>
                                      <m:t>4</m:t>
                                    </m:r>
                                  </m:sub>
                                </m:sSub>
                                <m:r>
                                  <a:rPr lang="en-US" b="0" smtClean="0">
                                    <a:latin typeface="Cambria Math" panose="02040503050406030204" pitchFamily="18" charset="0"/>
                                  </a:rPr>
                                  <m:t>=¬</m:t>
                                </m:r>
                                <m:r>
                                  <a:rPr lang="en-US" b="0" smtClean="0">
                                    <a:latin typeface="Cambria Math" panose="02040503050406030204" pitchFamily="18" charset="0"/>
                                  </a:rPr>
                                  <m:t>𝑋</m:t>
                                </m:r>
                                <m:r>
                                  <a:rPr lang="en-US" b="0" smtClean="0">
                                    <a:latin typeface="Cambria Math" panose="02040503050406030204" pitchFamily="18" charset="0"/>
                                  </a:rPr>
                                  <m:t>∨</m:t>
                                </m:r>
                                <m:r>
                                  <a:rPr lang="en-US" b="0" smtClean="0">
                                    <a:latin typeface="Cambria Math" panose="02040503050406030204" pitchFamily="18" charset="0"/>
                                  </a:rPr>
                                  <m:t>𝑌</m:t>
                                </m:r>
                                <m:r>
                                  <a:rPr lang="en-US" b="0" smtClean="0">
                                    <a:latin typeface="Cambria Math" panose="02040503050406030204" pitchFamily="18" charset="0"/>
                                  </a:rPr>
                                  <m:t>∨</m:t>
                                </m:r>
                                <m:r>
                                  <a:rPr lang="en-US" b="0" smtClean="0">
                                    <a:latin typeface="Cambria Math" panose="02040503050406030204" pitchFamily="18" charset="0"/>
                                  </a:rPr>
                                  <m:t>𝑍</m:t>
                                </m:r>
                              </m:oMath>
                            </m:oMathPara>
                          </a14:m>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332557209"/>
                      </a:ext>
                    </a:extLst>
                  </a:tr>
                  <a:tr h="370840">
                    <a:tc>
                      <a:txBody>
                        <a:bodyPr/>
                        <a:lstStyle/>
                        <a:p>
                          <a:pPr algn="ctr"/>
                          <a:r>
                            <a:rPr lang="en-US" dirty="0"/>
                            <a:t>5</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sSub>
                                  <m:sSubPr>
                                    <m:ctrlPr>
                                      <a:rPr lang="en-US" b="0" smtClean="0">
                                        <a:latin typeface="Cambria Math" panose="02040503050406030204" pitchFamily="18" charset="0"/>
                                      </a:rPr>
                                    </m:ctrlPr>
                                  </m:sSubPr>
                                  <m:e>
                                    <m:r>
                                      <a:rPr lang="en-US" b="0" smtClean="0">
                                        <a:latin typeface="Cambria Math" panose="02040503050406030204" pitchFamily="18" charset="0"/>
                                      </a:rPr>
                                      <m:t>𝑚</m:t>
                                    </m:r>
                                  </m:e>
                                  <m:sub>
                                    <m:r>
                                      <a:rPr lang="en-US" b="0" smtClean="0">
                                        <a:latin typeface="Cambria Math" panose="02040503050406030204" pitchFamily="18" charset="0"/>
                                      </a:rPr>
                                      <m:t>5</m:t>
                                    </m:r>
                                  </m:sub>
                                </m:sSub>
                                <m:r>
                                  <a:rPr lang="en-US" b="0" smtClean="0">
                                    <a:latin typeface="Cambria Math" panose="02040503050406030204" pitchFamily="18" charset="0"/>
                                  </a:rPr>
                                  <m:t>=</m:t>
                                </m:r>
                                <m:r>
                                  <a:rPr lang="en-US" b="0" smtClean="0">
                                    <a:latin typeface="Cambria Math" panose="02040503050406030204" pitchFamily="18" charset="0"/>
                                  </a:rPr>
                                  <m:t>𝑋</m:t>
                                </m:r>
                                <m:r>
                                  <a:rPr lang="en-US" b="0" smtClean="0">
                                    <a:latin typeface="Cambria Math" panose="02040503050406030204" pitchFamily="18" charset="0"/>
                                  </a:rPr>
                                  <m:t>∧¬</m:t>
                                </m:r>
                                <m:r>
                                  <a:rPr lang="en-US" b="0" smtClean="0">
                                    <a:latin typeface="Cambria Math" panose="02040503050406030204" pitchFamily="18" charset="0"/>
                                  </a:rPr>
                                  <m:t>𝑌</m:t>
                                </m:r>
                                <m:r>
                                  <a:rPr lang="en-US" b="0" smtClean="0">
                                    <a:latin typeface="Cambria Math" panose="02040503050406030204" pitchFamily="18" charset="0"/>
                                  </a:rPr>
                                  <m:t>∧</m:t>
                                </m:r>
                                <m:r>
                                  <a:rPr lang="en-US" b="0" smtClean="0">
                                    <a:latin typeface="Cambria Math" panose="02040503050406030204" pitchFamily="18" charset="0"/>
                                  </a:rPr>
                                  <m:t>𝑍</m:t>
                                </m:r>
                              </m:oMath>
                            </m:oMathPara>
                          </a14:m>
                          <a:endParaRPr lang="en-US"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b="0" smtClean="0">
                                        <a:latin typeface="Cambria Math" panose="02040503050406030204" pitchFamily="18" charset="0"/>
                                      </a:rPr>
                                    </m:ctrlPr>
                                  </m:sSubPr>
                                  <m:e>
                                    <m:r>
                                      <a:rPr lang="en-US" b="0" smtClean="0">
                                        <a:latin typeface="Cambria Math" panose="02040503050406030204" pitchFamily="18" charset="0"/>
                                      </a:rPr>
                                      <m:t>𝑀</m:t>
                                    </m:r>
                                  </m:e>
                                  <m:sub>
                                    <m:r>
                                      <a:rPr lang="en-US" b="0" smtClean="0">
                                        <a:latin typeface="Cambria Math" panose="02040503050406030204" pitchFamily="18" charset="0"/>
                                      </a:rPr>
                                      <m:t>5</m:t>
                                    </m:r>
                                  </m:sub>
                                </m:sSub>
                                <m:r>
                                  <a:rPr lang="en-US" b="0" smtClean="0">
                                    <a:latin typeface="Cambria Math" panose="02040503050406030204" pitchFamily="18" charset="0"/>
                                  </a:rPr>
                                  <m:t>=¬</m:t>
                                </m:r>
                                <m:r>
                                  <a:rPr lang="en-US" b="0" smtClean="0">
                                    <a:latin typeface="Cambria Math" panose="02040503050406030204" pitchFamily="18" charset="0"/>
                                  </a:rPr>
                                  <m:t>𝑋</m:t>
                                </m:r>
                                <m:r>
                                  <a:rPr lang="en-US" b="0" smtClean="0">
                                    <a:latin typeface="Cambria Math" panose="02040503050406030204" pitchFamily="18" charset="0"/>
                                  </a:rPr>
                                  <m:t>∨</m:t>
                                </m:r>
                                <m:r>
                                  <a:rPr lang="en-US" b="0" smtClean="0">
                                    <a:latin typeface="Cambria Math" panose="02040503050406030204" pitchFamily="18" charset="0"/>
                                  </a:rPr>
                                  <m:t>𝑌</m:t>
                                </m:r>
                                <m:r>
                                  <a:rPr lang="en-US" b="0" smtClean="0">
                                    <a:latin typeface="Cambria Math" panose="02040503050406030204" pitchFamily="18" charset="0"/>
                                  </a:rPr>
                                  <m:t>∨¬</m:t>
                                </m:r>
                                <m:r>
                                  <a:rPr lang="en-US" b="0" smtClean="0">
                                    <a:latin typeface="Cambria Math" panose="02040503050406030204" pitchFamily="18" charset="0"/>
                                  </a:rPr>
                                  <m:t>𝑍</m:t>
                                </m:r>
                              </m:oMath>
                            </m:oMathPara>
                          </a14:m>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859090982"/>
                      </a:ext>
                    </a:extLst>
                  </a:tr>
                  <a:tr h="370840">
                    <a:tc>
                      <a:txBody>
                        <a:bodyPr/>
                        <a:lstStyle/>
                        <a:p>
                          <a:pPr algn="ctr"/>
                          <a:r>
                            <a:rPr lang="en-US" dirty="0"/>
                            <a:t>6</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sSub>
                                  <m:sSubPr>
                                    <m:ctrlPr>
                                      <a:rPr lang="en-US" b="0" smtClean="0">
                                        <a:latin typeface="Cambria Math" panose="02040503050406030204" pitchFamily="18" charset="0"/>
                                      </a:rPr>
                                    </m:ctrlPr>
                                  </m:sSubPr>
                                  <m:e>
                                    <m:r>
                                      <a:rPr lang="en-US" b="0" smtClean="0">
                                        <a:latin typeface="Cambria Math" panose="02040503050406030204" pitchFamily="18" charset="0"/>
                                      </a:rPr>
                                      <m:t>𝑚</m:t>
                                    </m:r>
                                  </m:e>
                                  <m:sub>
                                    <m:r>
                                      <a:rPr lang="en-US" b="0" smtClean="0">
                                        <a:latin typeface="Cambria Math" panose="02040503050406030204" pitchFamily="18" charset="0"/>
                                      </a:rPr>
                                      <m:t>6</m:t>
                                    </m:r>
                                  </m:sub>
                                </m:sSub>
                                <m:r>
                                  <a:rPr lang="en-US" b="0" smtClean="0">
                                    <a:latin typeface="Cambria Math" panose="02040503050406030204" pitchFamily="18" charset="0"/>
                                  </a:rPr>
                                  <m:t>=</m:t>
                                </m:r>
                                <m:r>
                                  <a:rPr lang="en-US" b="0" smtClean="0">
                                    <a:latin typeface="Cambria Math" panose="02040503050406030204" pitchFamily="18" charset="0"/>
                                  </a:rPr>
                                  <m:t>𝑋</m:t>
                                </m:r>
                                <m:r>
                                  <a:rPr lang="en-US" b="0" smtClean="0">
                                    <a:latin typeface="Cambria Math" panose="02040503050406030204" pitchFamily="18" charset="0"/>
                                  </a:rPr>
                                  <m:t>∧</m:t>
                                </m:r>
                                <m:r>
                                  <a:rPr lang="en-US" b="0" smtClean="0">
                                    <a:latin typeface="Cambria Math" panose="02040503050406030204" pitchFamily="18" charset="0"/>
                                  </a:rPr>
                                  <m:t>𝑌</m:t>
                                </m:r>
                                <m:r>
                                  <a:rPr lang="en-US" b="0" smtClean="0">
                                    <a:latin typeface="Cambria Math" panose="02040503050406030204" pitchFamily="18" charset="0"/>
                                  </a:rPr>
                                  <m:t>∧¬</m:t>
                                </m:r>
                                <m:r>
                                  <a:rPr lang="en-US" b="0" smtClean="0">
                                    <a:latin typeface="Cambria Math" panose="02040503050406030204" pitchFamily="18" charset="0"/>
                                  </a:rPr>
                                  <m:t>𝑍</m:t>
                                </m:r>
                              </m:oMath>
                            </m:oMathPara>
                          </a14:m>
                          <a:endParaRPr lang="en-US"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b="0" smtClean="0">
                                        <a:latin typeface="Cambria Math" panose="02040503050406030204" pitchFamily="18" charset="0"/>
                                      </a:rPr>
                                    </m:ctrlPr>
                                  </m:sSubPr>
                                  <m:e>
                                    <m:r>
                                      <a:rPr lang="en-US" b="0" smtClean="0">
                                        <a:latin typeface="Cambria Math" panose="02040503050406030204" pitchFamily="18" charset="0"/>
                                      </a:rPr>
                                      <m:t>𝑀</m:t>
                                    </m:r>
                                  </m:e>
                                  <m:sub>
                                    <m:r>
                                      <a:rPr lang="en-US" b="0" smtClean="0">
                                        <a:latin typeface="Cambria Math" panose="02040503050406030204" pitchFamily="18" charset="0"/>
                                      </a:rPr>
                                      <m:t>6</m:t>
                                    </m:r>
                                  </m:sub>
                                </m:sSub>
                                <m:r>
                                  <a:rPr lang="en-US" b="0" smtClean="0">
                                    <a:latin typeface="Cambria Math" panose="02040503050406030204" pitchFamily="18" charset="0"/>
                                  </a:rPr>
                                  <m:t>=¬</m:t>
                                </m:r>
                                <m:r>
                                  <a:rPr lang="en-US" b="0" smtClean="0">
                                    <a:latin typeface="Cambria Math" panose="02040503050406030204" pitchFamily="18" charset="0"/>
                                  </a:rPr>
                                  <m:t>𝑋</m:t>
                                </m:r>
                                <m:r>
                                  <a:rPr lang="en-US" b="0" smtClean="0">
                                    <a:latin typeface="Cambria Math" panose="02040503050406030204" pitchFamily="18" charset="0"/>
                                  </a:rPr>
                                  <m:t>∨¬</m:t>
                                </m:r>
                                <m:r>
                                  <a:rPr lang="en-US" b="0" smtClean="0">
                                    <a:latin typeface="Cambria Math" panose="02040503050406030204" pitchFamily="18" charset="0"/>
                                  </a:rPr>
                                  <m:t>𝑌</m:t>
                                </m:r>
                                <m:r>
                                  <a:rPr lang="en-US" b="0" smtClean="0">
                                    <a:latin typeface="Cambria Math" panose="02040503050406030204" pitchFamily="18" charset="0"/>
                                  </a:rPr>
                                  <m:t>∨</m:t>
                                </m:r>
                                <m:r>
                                  <a:rPr lang="en-US" b="0" smtClean="0">
                                    <a:latin typeface="Cambria Math" panose="02040503050406030204" pitchFamily="18" charset="0"/>
                                  </a:rPr>
                                  <m:t>𝑍</m:t>
                                </m:r>
                              </m:oMath>
                            </m:oMathPara>
                          </a14:m>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696528942"/>
                      </a:ext>
                    </a:extLst>
                  </a:tr>
                  <a:tr h="370840">
                    <a:tc>
                      <a:txBody>
                        <a:bodyPr/>
                        <a:lstStyle/>
                        <a:p>
                          <a:pPr algn="ctr"/>
                          <a:r>
                            <a:rPr lang="en-US" dirty="0"/>
                            <a:t>7</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sSub>
                                  <m:sSubPr>
                                    <m:ctrlPr>
                                      <a:rPr lang="en-US" b="0" smtClean="0">
                                        <a:latin typeface="Cambria Math" panose="02040503050406030204" pitchFamily="18" charset="0"/>
                                      </a:rPr>
                                    </m:ctrlPr>
                                  </m:sSubPr>
                                  <m:e>
                                    <m:r>
                                      <a:rPr lang="en-US" b="0" smtClean="0">
                                        <a:latin typeface="Cambria Math" panose="02040503050406030204" pitchFamily="18" charset="0"/>
                                      </a:rPr>
                                      <m:t>𝑚</m:t>
                                    </m:r>
                                  </m:e>
                                  <m:sub>
                                    <m:r>
                                      <a:rPr lang="en-US" b="0" smtClean="0">
                                        <a:latin typeface="Cambria Math" panose="02040503050406030204" pitchFamily="18" charset="0"/>
                                      </a:rPr>
                                      <m:t>7</m:t>
                                    </m:r>
                                  </m:sub>
                                </m:sSub>
                                <m:r>
                                  <a:rPr lang="en-US" b="0" smtClean="0">
                                    <a:latin typeface="Cambria Math" panose="02040503050406030204" pitchFamily="18" charset="0"/>
                                  </a:rPr>
                                  <m:t>=</m:t>
                                </m:r>
                                <m:r>
                                  <a:rPr lang="en-US" b="0" smtClean="0">
                                    <a:latin typeface="Cambria Math" panose="02040503050406030204" pitchFamily="18" charset="0"/>
                                  </a:rPr>
                                  <m:t>𝑋</m:t>
                                </m:r>
                                <m:r>
                                  <a:rPr lang="en-US" b="0" smtClean="0">
                                    <a:latin typeface="Cambria Math" panose="02040503050406030204" pitchFamily="18" charset="0"/>
                                  </a:rPr>
                                  <m:t>∧</m:t>
                                </m:r>
                                <m:r>
                                  <a:rPr lang="en-US" b="0" smtClean="0">
                                    <a:latin typeface="Cambria Math" panose="02040503050406030204" pitchFamily="18" charset="0"/>
                                  </a:rPr>
                                  <m:t>𝑌</m:t>
                                </m:r>
                                <m:r>
                                  <a:rPr lang="en-US" b="0" smtClean="0">
                                    <a:latin typeface="Cambria Math" panose="02040503050406030204" pitchFamily="18" charset="0"/>
                                  </a:rPr>
                                  <m:t>∧</m:t>
                                </m:r>
                                <m:r>
                                  <a:rPr lang="en-US" b="0" smtClean="0">
                                    <a:latin typeface="Cambria Math" panose="02040503050406030204" pitchFamily="18" charset="0"/>
                                  </a:rPr>
                                  <m:t>𝑍</m:t>
                                </m:r>
                              </m:oMath>
                            </m:oMathPara>
                          </a14:m>
                          <a:endParaRPr lang="en-US"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b="0" smtClean="0">
                                        <a:latin typeface="Cambria Math" panose="02040503050406030204" pitchFamily="18" charset="0"/>
                                      </a:rPr>
                                    </m:ctrlPr>
                                  </m:sSubPr>
                                  <m:e>
                                    <m:r>
                                      <a:rPr lang="en-US" b="0" smtClean="0">
                                        <a:latin typeface="Cambria Math" panose="02040503050406030204" pitchFamily="18" charset="0"/>
                                      </a:rPr>
                                      <m:t>𝑀</m:t>
                                    </m:r>
                                  </m:e>
                                  <m:sub>
                                    <m:r>
                                      <a:rPr lang="en-US" b="0" smtClean="0">
                                        <a:latin typeface="Cambria Math" panose="02040503050406030204" pitchFamily="18" charset="0"/>
                                      </a:rPr>
                                      <m:t>7</m:t>
                                    </m:r>
                                  </m:sub>
                                </m:sSub>
                                <m:r>
                                  <a:rPr lang="en-US" b="0" smtClean="0">
                                    <a:latin typeface="Cambria Math" panose="02040503050406030204" pitchFamily="18" charset="0"/>
                                  </a:rPr>
                                  <m:t>=¬</m:t>
                                </m:r>
                                <m:r>
                                  <a:rPr lang="en-US" b="0" smtClean="0">
                                    <a:latin typeface="Cambria Math" panose="02040503050406030204" pitchFamily="18" charset="0"/>
                                  </a:rPr>
                                  <m:t>𝑋</m:t>
                                </m:r>
                                <m:r>
                                  <a:rPr lang="en-US" b="0" smtClean="0">
                                    <a:latin typeface="Cambria Math" panose="02040503050406030204" pitchFamily="18" charset="0"/>
                                  </a:rPr>
                                  <m:t>∨¬</m:t>
                                </m:r>
                                <m:r>
                                  <a:rPr lang="en-US" b="0" smtClean="0">
                                    <a:latin typeface="Cambria Math" panose="02040503050406030204" pitchFamily="18" charset="0"/>
                                  </a:rPr>
                                  <m:t>𝑌</m:t>
                                </m:r>
                                <m:r>
                                  <a:rPr lang="en-US" b="0" smtClean="0">
                                    <a:latin typeface="Cambria Math" panose="02040503050406030204" pitchFamily="18" charset="0"/>
                                  </a:rPr>
                                  <m:t>∨¬</m:t>
                                </m:r>
                                <m:r>
                                  <a:rPr lang="en-US" b="0" smtClean="0">
                                    <a:latin typeface="Cambria Math" panose="02040503050406030204" pitchFamily="18" charset="0"/>
                                  </a:rPr>
                                  <m:t>𝑍</m:t>
                                </m:r>
                              </m:oMath>
                            </m:oMathPara>
                          </a14:m>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2225481125"/>
                      </a:ext>
                    </a:extLst>
                  </a:tr>
                </a:tbl>
              </a:graphicData>
            </a:graphic>
          </p:graphicFrame>
        </mc:Choice>
        <mc:Fallback xmlns="">
          <p:graphicFrame>
            <p:nvGraphicFramePr>
              <p:cNvPr id="6" name="Content Placeholder 1">
                <a:extLst>
                  <a:ext uri="{FF2B5EF4-FFF2-40B4-BE49-F238E27FC236}">
                    <a16:creationId xmlns:a16="http://schemas.microsoft.com/office/drawing/2014/main" id="{7AF0C77D-49BF-3039-700F-A80DF2DA49E4}"/>
                  </a:ext>
                </a:extLst>
              </p:cNvPr>
              <p:cNvGraphicFramePr>
                <a:graphicFrameLocks/>
              </p:cNvGraphicFramePr>
              <p:nvPr>
                <p:extLst>
                  <p:ext uri="{D42A27DB-BD31-4B8C-83A1-F6EECF244321}">
                    <p14:modId xmlns:p14="http://schemas.microsoft.com/office/powerpoint/2010/main" val="1765999915"/>
                  </p:ext>
                </p:extLst>
              </p:nvPr>
            </p:nvGraphicFramePr>
            <p:xfrm>
              <a:off x="612648" y="2901299"/>
              <a:ext cx="10653708" cy="3876040"/>
            </p:xfrm>
            <a:graphic>
              <a:graphicData uri="http://schemas.openxmlformats.org/drawingml/2006/table">
                <a:tbl>
                  <a:tblPr firstRow="1" bandRow="1">
                    <a:tableStyleId>{00A15C55-8517-42AA-B614-E9B94910E393}</a:tableStyleId>
                  </a:tblPr>
                  <a:tblGrid>
                    <a:gridCol w="1230093">
                      <a:extLst>
                        <a:ext uri="{9D8B030D-6E8A-4147-A177-3AD203B41FA5}">
                          <a16:colId xmlns:a16="http://schemas.microsoft.com/office/drawing/2014/main" val="2214972085"/>
                        </a:ext>
                      </a:extLst>
                    </a:gridCol>
                    <a:gridCol w="872197">
                      <a:extLst>
                        <a:ext uri="{9D8B030D-6E8A-4147-A177-3AD203B41FA5}">
                          <a16:colId xmlns:a16="http://schemas.microsoft.com/office/drawing/2014/main" val="3665392540"/>
                        </a:ext>
                      </a:extLst>
                    </a:gridCol>
                    <a:gridCol w="914400">
                      <a:extLst>
                        <a:ext uri="{9D8B030D-6E8A-4147-A177-3AD203B41FA5}">
                          <a16:colId xmlns:a16="http://schemas.microsoft.com/office/drawing/2014/main" val="1930864628"/>
                        </a:ext>
                      </a:extLst>
                    </a:gridCol>
                    <a:gridCol w="928467">
                      <a:extLst>
                        <a:ext uri="{9D8B030D-6E8A-4147-A177-3AD203B41FA5}">
                          <a16:colId xmlns:a16="http://schemas.microsoft.com/office/drawing/2014/main" val="2516331521"/>
                        </a:ext>
                      </a:extLst>
                    </a:gridCol>
                    <a:gridCol w="2996419">
                      <a:extLst>
                        <a:ext uri="{9D8B030D-6E8A-4147-A177-3AD203B41FA5}">
                          <a16:colId xmlns:a16="http://schemas.microsoft.com/office/drawing/2014/main" val="3662875968"/>
                        </a:ext>
                      </a:extLst>
                    </a:gridCol>
                    <a:gridCol w="3712132">
                      <a:extLst>
                        <a:ext uri="{9D8B030D-6E8A-4147-A177-3AD203B41FA5}">
                          <a16:colId xmlns:a16="http://schemas.microsoft.com/office/drawing/2014/main" val="3708895776"/>
                        </a:ext>
                      </a:extLst>
                    </a:gridCol>
                  </a:tblGrid>
                  <a:tr h="640080">
                    <a:tc>
                      <a:txBody>
                        <a:bodyPr/>
                        <a:lstStyle/>
                        <a:p>
                          <a:pPr algn="ctr"/>
                          <a:r>
                            <a:rPr lang="en-US" dirty="0"/>
                            <a:t>Row number</a:t>
                          </a:r>
                          <a:endParaRPr lang="en-US" dirty="0">
                            <a:latin typeface="Neue Haas Grotesk Text Pro" panose="020B0504020202020204" pitchFamily="34" charset="77"/>
                            <a:ea typeface="Cambria Math" panose="02040503050406030204" pitchFamily="18" charset="0"/>
                          </a:endParaRPr>
                        </a:p>
                      </a:txBody>
                      <a:tcPr/>
                    </a:tc>
                    <a:tc>
                      <a:txBody>
                        <a:bodyPr/>
                        <a:lstStyle/>
                        <a:p>
                          <a:pPr algn="ctr"/>
                          <a:r>
                            <a:rPr lang="en-US" dirty="0"/>
                            <a:t>X</a:t>
                          </a:r>
                          <a:endParaRPr lang="en-US" dirty="0">
                            <a:latin typeface="Neue Haas Grotesk Text Pro" panose="020B0504020202020204" pitchFamily="34" charset="77"/>
                            <a:ea typeface="Cambria Math" panose="02040503050406030204" pitchFamily="18" charset="0"/>
                          </a:endParaRPr>
                        </a:p>
                      </a:txBody>
                      <a:tcPr/>
                    </a:tc>
                    <a:tc>
                      <a:txBody>
                        <a:bodyPr/>
                        <a:lstStyle/>
                        <a:p>
                          <a:pPr algn="ctr"/>
                          <a:r>
                            <a:rPr lang="en-US" dirty="0"/>
                            <a:t>Y</a:t>
                          </a:r>
                          <a:endParaRPr lang="en-US" dirty="0">
                            <a:latin typeface="Neue Haas Grotesk Text Pro" panose="020B0504020202020204" pitchFamily="34" charset="77"/>
                            <a:ea typeface="Cambria Math" panose="02040503050406030204" pitchFamily="18" charset="0"/>
                          </a:endParaRPr>
                        </a:p>
                      </a:txBody>
                      <a:tcPr/>
                    </a:tc>
                    <a:tc>
                      <a:txBody>
                        <a:bodyPr/>
                        <a:lstStyle/>
                        <a:p>
                          <a:pPr algn="ctr"/>
                          <a:r>
                            <a:rPr lang="en-US" dirty="0"/>
                            <a:t>Z</a:t>
                          </a:r>
                          <a:endParaRPr lang="en-US" dirty="0">
                            <a:latin typeface="Neue Haas Grotesk Text Pro" panose="020B0504020202020204" pitchFamily="34" charset="77"/>
                            <a:ea typeface="Cambria Math" panose="02040503050406030204" pitchFamily="18" charset="0"/>
                          </a:endParaRPr>
                        </a:p>
                      </a:txBody>
                      <a:tcPr/>
                    </a:tc>
                    <a:tc>
                      <a:txBody>
                        <a:bodyPr/>
                        <a:lstStyle/>
                        <a:p>
                          <a:pPr algn="ctr"/>
                          <a:r>
                            <a:rPr lang="en-US" dirty="0" err="1"/>
                            <a:t>Minterm</a:t>
                          </a:r>
                          <a:endParaRPr lang="en-US" dirty="0">
                            <a:latin typeface="Neue Haas Grotesk Text Pro" panose="020B0504020202020204" pitchFamily="34" charset="77"/>
                            <a:ea typeface="Cambria Math" panose="02040503050406030204" pitchFamily="18" charset="0"/>
                          </a:endParaRPr>
                        </a:p>
                      </a:txBody>
                      <a:tcPr/>
                    </a:tc>
                    <a:tc>
                      <a:txBody>
                        <a:bodyPr/>
                        <a:lstStyle/>
                        <a:p>
                          <a:pPr algn="ctr"/>
                          <a:r>
                            <a:rPr lang="en-US" dirty="0"/>
                            <a:t>Maxterm</a:t>
                          </a:r>
                          <a:endParaRPr lang="en-US" dirty="0">
                            <a:latin typeface="Neue Haas Grotesk Text Pro" panose="020B0504020202020204" pitchFamily="34" charset="77"/>
                            <a:ea typeface="Cambria Math" panose="02040503050406030204" pitchFamily="18" charset="0"/>
                          </a:endParaRPr>
                        </a:p>
                      </a:txBody>
                      <a:tcPr/>
                    </a:tc>
                    <a:extLst>
                      <a:ext uri="{0D108BD9-81ED-4DB2-BD59-A6C34878D82A}">
                        <a16:rowId xmlns:a16="http://schemas.microsoft.com/office/drawing/2014/main" val="1558015712"/>
                      </a:ext>
                    </a:extLst>
                  </a:tr>
                  <a:tr h="640080">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106000" r="-125000" b="-424000"/>
                          </a:stretch>
                        </a:blipFill>
                      </a:tcPr>
                    </a:tc>
                    <a:tc>
                      <a:txBody>
                        <a:bodyPr/>
                        <a:lstStyle/>
                        <a:p>
                          <a:endParaRPr lang="en-US"/>
                        </a:p>
                      </a:txBody>
                      <a:tcPr>
                        <a:blipFill>
                          <a:blip r:embed="rId3"/>
                          <a:stretch>
                            <a:fillRect l="-187031" t="-106000" r="-683" b="-424000"/>
                          </a:stretch>
                        </a:blipFill>
                      </a:tcPr>
                    </a:tc>
                    <a:extLst>
                      <a:ext uri="{0D108BD9-81ED-4DB2-BD59-A6C34878D82A}">
                        <a16:rowId xmlns:a16="http://schemas.microsoft.com/office/drawing/2014/main" val="816471689"/>
                      </a:ext>
                    </a:extLst>
                  </a:tr>
                  <a:tr h="370840">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355172" r="-125000" b="-631034"/>
                          </a:stretch>
                        </a:blipFill>
                      </a:tcPr>
                    </a:tc>
                    <a:tc>
                      <a:txBody>
                        <a:bodyPr/>
                        <a:lstStyle/>
                        <a:p>
                          <a:endParaRPr lang="en-US"/>
                        </a:p>
                      </a:txBody>
                      <a:tcPr>
                        <a:blipFill>
                          <a:blip r:embed="rId3"/>
                          <a:stretch>
                            <a:fillRect l="-187031" t="-355172" r="-683" b="-631034"/>
                          </a:stretch>
                        </a:blipFill>
                      </a:tcPr>
                    </a:tc>
                    <a:extLst>
                      <a:ext uri="{0D108BD9-81ED-4DB2-BD59-A6C34878D82A}">
                        <a16:rowId xmlns:a16="http://schemas.microsoft.com/office/drawing/2014/main" val="3043848151"/>
                      </a:ext>
                    </a:extLst>
                  </a:tr>
                  <a:tr h="370840">
                    <a:tc>
                      <a:txBody>
                        <a:bodyPr/>
                        <a:lstStyle/>
                        <a:p>
                          <a:pPr algn="ctr"/>
                          <a:r>
                            <a:rPr lang="en-US" dirty="0"/>
                            <a:t>2</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440000" r="-125000" b="-510000"/>
                          </a:stretch>
                        </a:blipFill>
                      </a:tcPr>
                    </a:tc>
                    <a:tc>
                      <a:txBody>
                        <a:bodyPr/>
                        <a:lstStyle/>
                        <a:p>
                          <a:endParaRPr lang="en-US"/>
                        </a:p>
                      </a:txBody>
                      <a:tcPr>
                        <a:blipFill>
                          <a:blip r:embed="rId3"/>
                          <a:stretch>
                            <a:fillRect l="-187031" t="-440000" r="-683" b="-510000"/>
                          </a:stretch>
                        </a:blipFill>
                      </a:tcPr>
                    </a:tc>
                    <a:extLst>
                      <a:ext uri="{0D108BD9-81ED-4DB2-BD59-A6C34878D82A}">
                        <a16:rowId xmlns:a16="http://schemas.microsoft.com/office/drawing/2014/main" val="4146218680"/>
                      </a:ext>
                    </a:extLst>
                  </a:tr>
                  <a:tr h="370840">
                    <a:tc>
                      <a:txBody>
                        <a:bodyPr/>
                        <a:lstStyle/>
                        <a:p>
                          <a:pPr algn="ctr"/>
                          <a:r>
                            <a:rPr lang="en-US" dirty="0"/>
                            <a:t>3</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558621" r="-125000" b="-427586"/>
                          </a:stretch>
                        </a:blipFill>
                      </a:tcPr>
                    </a:tc>
                    <a:tc>
                      <a:txBody>
                        <a:bodyPr/>
                        <a:lstStyle/>
                        <a:p>
                          <a:endParaRPr lang="en-US"/>
                        </a:p>
                      </a:txBody>
                      <a:tcPr>
                        <a:blipFill>
                          <a:blip r:embed="rId3"/>
                          <a:stretch>
                            <a:fillRect l="-187031" t="-558621" r="-683" b="-427586"/>
                          </a:stretch>
                        </a:blipFill>
                      </a:tcPr>
                    </a:tc>
                    <a:extLst>
                      <a:ext uri="{0D108BD9-81ED-4DB2-BD59-A6C34878D82A}">
                        <a16:rowId xmlns:a16="http://schemas.microsoft.com/office/drawing/2014/main" val="3104358933"/>
                      </a:ext>
                    </a:extLst>
                  </a:tr>
                  <a:tr h="370840">
                    <a:tc>
                      <a:txBody>
                        <a:bodyPr/>
                        <a:lstStyle/>
                        <a:p>
                          <a:pPr algn="ctr"/>
                          <a:r>
                            <a:rPr lang="en-US" dirty="0"/>
                            <a:t>4</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658621" r="-125000" b="-327586"/>
                          </a:stretch>
                        </a:blipFill>
                      </a:tcPr>
                    </a:tc>
                    <a:tc>
                      <a:txBody>
                        <a:bodyPr/>
                        <a:lstStyle/>
                        <a:p>
                          <a:endParaRPr lang="en-US"/>
                        </a:p>
                      </a:txBody>
                      <a:tcPr>
                        <a:blipFill>
                          <a:blip r:embed="rId3"/>
                          <a:stretch>
                            <a:fillRect l="-187031" t="-658621" r="-683" b="-327586"/>
                          </a:stretch>
                        </a:blipFill>
                      </a:tcPr>
                    </a:tc>
                    <a:extLst>
                      <a:ext uri="{0D108BD9-81ED-4DB2-BD59-A6C34878D82A}">
                        <a16:rowId xmlns:a16="http://schemas.microsoft.com/office/drawing/2014/main" val="1332557209"/>
                      </a:ext>
                    </a:extLst>
                  </a:tr>
                  <a:tr h="370840">
                    <a:tc>
                      <a:txBody>
                        <a:bodyPr/>
                        <a:lstStyle/>
                        <a:p>
                          <a:pPr algn="ctr"/>
                          <a:r>
                            <a:rPr lang="en-US" dirty="0"/>
                            <a:t>5</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758621" r="-125000" b="-227586"/>
                          </a:stretch>
                        </a:blipFill>
                      </a:tcPr>
                    </a:tc>
                    <a:tc>
                      <a:txBody>
                        <a:bodyPr/>
                        <a:lstStyle/>
                        <a:p>
                          <a:endParaRPr lang="en-US"/>
                        </a:p>
                      </a:txBody>
                      <a:tcPr>
                        <a:blipFill>
                          <a:blip r:embed="rId3"/>
                          <a:stretch>
                            <a:fillRect l="-187031" t="-758621" r="-683" b="-227586"/>
                          </a:stretch>
                        </a:blipFill>
                      </a:tcPr>
                    </a:tc>
                    <a:extLst>
                      <a:ext uri="{0D108BD9-81ED-4DB2-BD59-A6C34878D82A}">
                        <a16:rowId xmlns:a16="http://schemas.microsoft.com/office/drawing/2014/main" val="3859090982"/>
                      </a:ext>
                    </a:extLst>
                  </a:tr>
                  <a:tr h="370840">
                    <a:tc>
                      <a:txBody>
                        <a:bodyPr/>
                        <a:lstStyle/>
                        <a:p>
                          <a:pPr algn="ctr"/>
                          <a:r>
                            <a:rPr lang="en-US" dirty="0"/>
                            <a:t>6</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830000" r="-125000" b="-120000"/>
                          </a:stretch>
                        </a:blipFill>
                      </a:tcPr>
                    </a:tc>
                    <a:tc>
                      <a:txBody>
                        <a:bodyPr/>
                        <a:lstStyle/>
                        <a:p>
                          <a:endParaRPr lang="en-US"/>
                        </a:p>
                      </a:txBody>
                      <a:tcPr>
                        <a:blipFill>
                          <a:blip r:embed="rId3"/>
                          <a:stretch>
                            <a:fillRect l="-187031" t="-830000" r="-683" b="-120000"/>
                          </a:stretch>
                        </a:blipFill>
                      </a:tcPr>
                    </a:tc>
                    <a:extLst>
                      <a:ext uri="{0D108BD9-81ED-4DB2-BD59-A6C34878D82A}">
                        <a16:rowId xmlns:a16="http://schemas.microsoft.com/office/drawing/2014/main" val="3696528942"/>
                      </a:ext>
                    </a:extLst>
                  </a:tr>
                  <a:tr h="370840">
                    <a:tc>
                      <a:txBody>
                        <a:bodyPr/>
                        <a:lstStyle/>
                        <a:p>
                          <a:pPr algn="ctr"/>
                          <a:r>
                            <a:rPr lang="en-US" dirty="0"/>
                            <a:t>7</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962069" r="-125000" b="-24138"/>
                          </a:stretch>
                        </a:blipFill>
                      </a:tcPr>
                    </a:tc>
                    <a:tc>
                      <a:txBody>
                        <a:bodyPr/>
                        <a:lstStyle/>
                        <a:p>
                          <a:endParaRPr lang="en-US"/>
                        </a:p>
                      </a:txBody>
                      <a:tcPr>
                        <a:blipFill>
                          <a:blip r:embed="rId3"/>
                          <a:stretch>
                            <a:fillRect l="-187031" t="-962069" r="-683" b="-24138"/>
                          </a:stretch>
                        </a:blipFill>
                      </a:tcPr>
                    </a:tc>
                    <a:extLst>
                      <a:ext uri="{0D108BD9-81ED-4DB2-BD59-A6C34878D82A}">
                        <a16:rowId xmlns:a16="http://schemas.microsoft.com/office/drawing/2014/main" val="2225481125"/>
                      </a:ext>
                    </a:extLst>
                  </a:tr>
                </a:tbl>
              </a:graphicData>
            </a:graphic>
          </p:graphicFrame>
        </mc:Fallback>
      </mc:AlternateContent>
    </p:spTree>
    <p:extLst>
      <p:ext uri="{BB962C8B-B14F-4D97-AF65-F5344CB8AC3E}">
        <p14:creationId xmlns:p14="http://schemas.microsoft.com/office/powerpoint/2010/main" val="19718096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77357-167E-588B-7D7A-83F827EC271B}"/>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2" name="Content Placeholder 1">
                <a:extLst>
                  <a:ext uri="{FF2B5EF4-FFF2-40B4-BE49-F238E27FC236}">
                    <a16:creationId xmlns:a16="http://schemas.microsoft.com/office/drawing/2014/main" id="{0889F323-0AA1-0D2C-7A17-A6772A329DD3}"/>
                  </a:ext>
                </a:extLst>
              </p:cNvPr>
              <p:cNvGraphicFramePr>
                <a:graphicFrameLocks noGrp="1"/>
              </p:cNvGraphicFramePr>
              <p:nvPr>
                <p:ph idx="1"/>
                <p:extLst>
                  <p:ext uri="{D42A27DB-BD31-4B8C-83A1-F6EECF244321}">
                    <p14:modId xmlns:p14="http://schemas.microsoft.com/office/powerpoint/2010/main" val="703935612"/>
                  </p:ext>
                </p:extLst>
              </p:nvPr>
            </p:nvGraphicFramePr>
            <p:xfrm>
              <a:off x="612648" y="2846202"/>
              <a:ext cx="6941576" cy="3606800"/>
            </p:xfrm>
            <a:graphic>
              <a:graphicData uri="http://schemas.openxmlformats.org/drawingml/2006/table">
                <a:tbl>
                  <a:tblPr firstRow="1" bandRow="1">
                    <a:tableStyleId>{00A15C55-8517-42AA-B614-E9B94910E393}</a:tableStyleId>
                  </a:tblPr>
                  <a:tblGrid>
                    <a:gridCol w="1230093">
                      <a:extLst>
                        <a:ext uri="{9D8B030D-6E8A-4147-A177-3AD203B41FA5}">
                          <a16:colId xmlns:a16="http://schemas.microsoft.com/office/drawing/2014/main" val="2214972085"/>
                        </a:ext>
                      </a:extLst>
                    </a:gridCol>
                    <a:gridCol w="872197">
                      <a:extLst>
                        <a:ext uri="{9D8B030D-6E8A-4147-A177-3AD203B41FA5}">
                          <a16:colId xmlns:a16="http://schemas.microsoft.com/office/drawing/2014/main" val="3665392540"/>
                        </a:ext>
                      </a:extLst>
                    </a:gridCol>
                    <a:gridCol w="914400">
                      <a:extLst>
                        <a:ext uri="{9D8B030D-6E8A-4147-A177-3AD203B41FA5}">
                          <a16:colId xmlns:a16="http://schemas.microsoft.com/office/drawing/2014/main" val="1930864628"/>
                        </a:ext>
                      </a:extLst>
                    </a:gridCol>
                    <a:gridCol w="928467">
                      <a:extLst>
                        <a:ext uri="{9D8B030D-6E8A-4147-A177-3AD203B41FA5}">
                          <a16:colId xmlns:a16="http://schemas.microsoft.com/office/drawing/2014/main" val="2516331521"/>
                        </a:ext>
                      </a:extLst>
                    </a:gridCol>
                    <a:gridCol w="2996419">
                      <a:extLst>
                        <a:ext uri="{9D8B030D-6E8A-4147-A177-3AD203B41FA5}">
                          <a16:colId xmlns:a16="http://schemas.microsoft.com/office/drawing/2014/main" val="3662875968"/>
                        </a:ext>
                      </a:extLst>
                    </a:gridCol>
                  </a:tblGrid>
                  <a:tr h="370840">
                    <a:tc>
                      <a:txBody>
                        <a:bodyPr/>
                        <a:lstStyle/>
                        <a:p>
                          <a:pPr algn="ctr"/>
                          <a:r>
                            <a:rPr lang="en-US" dirty="0"/>
                            <a:t>Row number</a:t>
                          </a:r>
                          <a:endParaRPr lang="en-US" dirty="0">
                            <a:latin typeface="Neue Haas Grotesk Text Pro" panose="020B0504020202020204" pitchFamily="34" charset="77"/>
                            <a:ea typeface="Cambria Math" panose="02040503050406030204" pitchFamily="18" charset="0"/>
                          </a:endParaRPr>
                        </a:p>
                      </a:txBody>
                      <a:tcPr/>
                    </a:tc>
                    <a:tc>
                      <a:txBody>
                        <a:bodyPr/>
                        <a:lstStyle/>
                        <a:p>
                          <a:pPr algn="ctr"/>
                          <a:r>
                            <a:rPr lang="en-US" dirty="0"/>
                            <a:t>X</a:t>
                          </a:r>
                          <a:endParaRPr lang="en-US" dirty="0">
                            <a:latin typeface="Neue Haas Grotesk Text Pro" panose="020B0504020202020204" pitchFamily="34" charset="77"/>
                            <a:ea typeface="Cambria Math" panose="02040503050406030204" pitchFamily="18" charset="0"/>
                          </a:endParaRPr>
                        </a:p>
                      </a:txBody>
                      <a:tcPr/>
                    </a:tc>
                    <a:tc>
                      <a:txBody>
                        <a:bodyPr/>
                        <a:lstStyle/>
                        <a:p>
                          <a:pPr algn="ctr"/>
                          <a:r>
                            <a:rPr lang="en-US" dirty="0"/>
                            <a:t>Y</a:t>
                          </a:r>
                          <a:endParaRPr lang="en-US" dirty="0">
                            <a:latin typeface="Neue Haas Grotesk Text Pro" panose="020B0504020202020204" pitchFamily="34" charset="77"/>
                            <a:ea typeface="Cambria Math" panose="02040503050406030204" pitchFamily="18" charset="0"/>
                          </a:endParaRPr>
                        </a:p>
                      </a:txBody>
                      <a:tcPr/>
                    </a:tc>
                    <a:tc>
                      <a:txBody>
                        <a:bodyPr/>
                        <a:lstStyle/>
                        <a:p>
                          <a:pPr algn="ctr"/>
                          <a:r>
                            <a:rPr lang="en-US" dirty="0"/>
                            <a:t>Z</a:t>
                          </a:r>
                          <a:endParaRPr lang="en-US" dirty="0">
                            <a:latin typeface="Neue Haas Grotesk Text Pro" panose="020B0504020202020204" pitchFamily="34" charset="77"/>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b="0" smtClean="0">
                                        <a:latin typeface="Cambria Math" panose="02040503050406030204" pitchFamily="18" charset="0"/>
                                      </a:rPr>
                                    </m:ctrlPr>
                                  </m:sSubPr>
                                  <m:e>
                                    <m:r>
                                      <a:rPr lang="en-US" b="0" smtClean="0">
                                        <a:latin typeface="Cambria Math" panose="02040503050406030204" pitchFamily="18" charset="0"/>
                                      </a:rPr>
                                      <m:t>𝑀</m:t>
                                    </m:r>
                                  </m:e>
                                  <m:sub>
                                    <m:r>
                                      <a:rPr lang="en-US" b="0" smtClean="0">
                                        <a:latin typeface="Cambria Math" panose="02040503050406030204" pitchFamily="18" charset="0"/>
                                      </a:rPr>
                                      <m:t>5</m:t>
                                    </m:r>
                                  </m:sub>
                                </m:sSub>
                                <m:r>
                                  <a:rPr lang="en-US" b="0" smtClean="0">
                                    <a:latin typeface="Cambria Math" panose="02040503050406030204" pitchFamily="18" charset="0"/>
                                  </a:rPr>
                                  <m:t>=¬</m:t>
                                </m:r>
                                <m:r>
                                  <a:rPr lang="en-US" b="0" smtClean="0">
                                    <a:latin typeface="Cambria Math" panose="02040503050406030204" pitchFamily="18" charset="0"/>
                                  </a:rPr>
                                  <m:t>𝑋</m:t>
                                </m:r>
                                <m:r>
                                  <a:rPr lang="en-US" b="0" smtClean="0">
                                    <a:latin typeface="Cambria Math" panose="02040503050406030204" pitchFamily="18" charset="0"/>
                                  </a:rPr>
                                  <m:t>∨</m:t>
                                </m:r>
                                <m:r>
                                  <a:rPr lang="en-US" b="0" smtClean="0">
                                    <a:latin typeface="Cambria Math" panose="02040503050406030204" pitchFamily="18" charset="0"/>
                                  </a:rPr>
                                  <m:t>𝑌</m:t>
                                </m:r>
                                <m:r>
                                  <a:rPr lang="en-US" b="0" smtClean="0">
                                    <a:latin typeface="Cambria Math" panose="02040503050406030204" pitchFamily="18" charset="0"/>
                                  </a:rPr>
                                  <m:t>∨¬</m:t>
                                </m:r>
                                <m:r>
                                  <a:rPr lang="en-US" b="0" smtClean="0">
                                    <a:latin typeface="Cambria Math" panose="02040503050406030204" pitchFamily="18" charset="0"/>
                                  </a:rPr>
                                  <m:t>𝑍</m:t>
                                </m:r>
                              </m:oMath>
                            </m:oMathPara>
                          </a14:m>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558015712"/>
                      </a:ext>
                    </a:extLst>
                  </a:tr>
                  <a:tr h="370840">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r>
                                  <a:rPr lang="en-US" b="0" i="1" smtClean="0">
                                    <a:latin typeface="Cambria Math" panose="02040503050406030204" pitchFamily="18" charset="0"/>
                                    <a:ea typeface="Cambria Math" panose="02040503050406030204" pitchFamily="18" charset="0"/>
                                  </a:rPr>
                                  <m:t>1</m:t>
                                </m:r>
                              </m:oMath>
                            </m:oMathPara>
                          </a14:m>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816471689"/>
                      </a:ext>
                    </a:extLst>
                  </a:tr>
                  <a:tr h="370840">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r>
                                  <a:rPr lang="en-US" b="0" i="1" smtClean="0">
                                    <a:latin typeface="Cambria Math" panose="02040503050406030204" pitchFamily="18" charset="0"/>
                                    <a:ea typeface="Cambria Math" panose="02040503050406030204" pitchFamily="18" charset="0"/>
                                  </a:rPr>
                                  <m:t>1</m:t>
                                </m:r>
                              </m:oMath>
                            </m:oMathPara>
                          </a14:m>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043848151"/>
                      </a:ext>
                    </a:extLst>
                  </a:tr>
                  <a:tr h="370840">
                    <a:tc>
                      <a:txBody>
                        <a:bodyPr/>
                        <a:lstStyle/>
                        <a:p>
                          <a:pPr algn="ctr"/>
                          <a:r>
                            <a:rPr lang="en-US" dirty="0"/>
                            <a:t>2</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r>
                                  <a:rPr lang="en-US" b="0" i="1" smtClean="0">
                                    <a:latin typeface="Cambria Math" panose="02040503050406030204" pitchFamily="18" charset="0"/>
                                    <a:ea typeface="Cambria Math" panose="02040503050406030204" pitchFamily="18" charset="0"/>
                                  </a:rPr>
                                  <m:t>1</m:t>
                                </m:r>
                              </m:oMath>
                            </m:oMathPara>
                          </a14:m>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4146218680"/>
                      </a:ext>
                    </a:extLst>
                  </a:tr>
                  <a:tr h="370840">
                    <a:tc>
                      <a:txBody>
                        <a:bodyPr/>
                        <a:lstStyle/>
                        <a:p>
                          <a:pPr algn="ctr"/>
                          <a:r>
                            <a:rPr lang="en-US" dirty="0"/>
                            <a:t>3</a:t>
                          </a:r>
                          <a:endParaRPr lang="en-US" dirty="0">
                            <a:latin typeface="Cambria Math" panose="02040503050406030204" pitchFamily="18" charset="0"/>
                            <a:ea typeface="Cambria Math" panose="02040503050406030204" pitchFamily="18" charset="0"/>
                          </a:endParaRPr>
                        </a:p>
                      </a:txBody>
                      <a:tcPr>
                        <a:noFill/>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noFill/>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noFill/>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noFill/>
                      </a:tcPr>
                    </a:tc>
                    <a:tc>
                      <a:txBody>
                        <a:bodyPr/>
                        <a:lstStyle/>
                        <a:p>
                          <a:pPr algn="ctr"/>
                          <a14:m>
                            <m:oMathPara xmlns:m="http://schemas.openxmlformats.org/officeDocument/2006/math">
                              <m:oMath>
                                <m:r>
                                  <a:rPr lang="en-US" b="0" i="1" smtClean="0">
                                    <a:latin typeface="Cambria Math" panose="02040503050406030204" pitchFamily="18" charset="0"/>
                                    <a:ea typeface="Cambria Math" panose="02040503050406030204" pitchFamily="18" charset="0"/>
                                  </a:rPr>
                                  <m:t>1</m:t>
                                </m:r>
                              </m:oMath>
                            </m:oMathPara>
                          </a14:m>
                          <a:endParaRPr lang="en-US" dirty="0">
                            <a:latin typeface="Cambria Math" panose="02040503050406030204" pitchFamily="18" charset="0"/>
                            <a:ea typeface="Cambria Math" panose="02040503050406030204" pitchFamily="18" charset="0"/>
                          </a:endParaRPr>
                        </a:p>
                      </a:txBody>
                      <a:tcPr>
                        <a:noFill/>
                      </a:tcPr>
                    </a:tc>
                    <a:extLst>
                      <a:ext uri="{0D108BD9-81ED-4DB2-BD59-A6C34878D82A}">
                        <a16:rowId xmlns:a16="http://schemas.microsoft.com/office/drawing/2014/main" val="3104358933"/>
                      </a:ext>
                    </a:extLst>
                  </a:tr>
                  <a:tr h="370840">
                    <a:tc>
                      <a:txBody>
                        <a:bodyPr/>
                        <a:lstStyle/>
                        <a:p>
                          <a:pPr algn="ctr"/>
                          <a:r>
                            <a:rPr lang="en-US" dirty="0"/>
                            <a:t>4</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r>
                                  <a:rPr lang="en-US" b="0" i="1" smtClean="0">
                                    <a:latin typeface="Cambria Math" panose="02040503050406030204" pitchFamily="18" charset="0"/>
                                    <a:ea typeface="Cambria Math" panose="02040503050406030204" pitchFamily="18" charset="0"/>
                                  </a:rPr>
                                  <m:t>1</m:t>
                                </m:r>
                              </m:oMath>
                            </m:oMathPara>
                          </a14:m>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332557209"/>
                      </a:ext>
                    </a:extLst>
                  </a:tr>
                  <a:tr h="370840">
                    <a:tc>
                      <a:txBody>
                        <a:bodyPr/>
                        <a:lstStyle/>
                        <a:p>
                          <a:pPr algn="ctr"/>
                          <a:r>
                            <a:rPr lang="en-US" b="1" dirty="0"/>
                            <a:t>5</a:t>
                          </a:r>
                          <a:endParaRPr lang="en-US" b="1" dirty="0">
                            <a:latin typeface="Cambria Math" panose="02040503050406030204" pitchFamily="18" charset="0"/>
                            <a:ea typeface="Cambria Math" panose="02040503050406030204" pitchFamily="18" charset="0"/>
                          </a:endParaRPr>
                        </a:p>
                      </a:txBody>
                      <a:tcPr>
                        <a:solidFill>
                          <a:schemeClr val="accent2">
                            <a:lumMod val="60000"/>
                            <a:lumOff val="40000"/>
                          </a:schemeClr>
                        </a:solidFill>
                      </a:tcPr>
                    </a:tc>
                    <a:tc>
                      <a:txBody>
                        <a:bodyPr/>
                        <a:lstStyle/>
                        <a:p>
                          <a:pPr algn="ctr"/>
                          <a:r>
                            <a:rPr lang="en-US" b="1" dirty="0"/>
                            <a:t>1</a:t>
                          </a:r>
                          <a:endParaRPr lang="en-US" b="1" dirty="0">
                            <a:latin typeface="Cambria Math" panose="02040503050406030204" pitchFamily="18" charset="0"/>
                            <a:ea typeface="Cambria Math" panose="02040503050406030204" pitchFamily="18" charset="0"/>
                          </a:endParaRPr>
                        </a:p>
                      </a:txBody>
                      <a:tcPr>
                        <a:solidFill>
                          <a:schemeClr val="accent2">
                            <a:lumMod val="60000"/>
                            <a:lumOff val="40000"/>
                          </a:schemeClr>
                        </a:solidFill>
                      </a:tcPr>
                    </a:tc>
                    <a:tc>
                      <a:txBody>
                        <a:bodyPr/>
                        <a:lstStyle/>
                        <a:p>
                          <a:pPr algn="ctr"/>
                          <a:r>
                            <a:rPr lang="en-US" b="1" dirty="0"/>
                            <a:t>0</a:t>
                          </a:r>
                          <a:endParaRPr lang="en-US" b="1" dirty="0">
                            <a:latin typeface="Cambria Math" panose="02040503050406030204" pitchFamily="18" charset="0"/>
                            <a:ea typeface="Cambria Math" panose="02040503050406030204" pitchFamily="18" charset="0"/>
                          </a:endParaRPr>
                        </a:p>
                      </a:txBody>
                      <a:tcPr>
                        <a:solidFill>
                          <a:schemeClr val="accent2">
                            <a:lumMod val="60000"/>
                            <a:lumOff val="40000"/>
                          </a:schemeClr>
                        </a:solidFill>
                      </a:tcPr>
                    </a:tc>
                    <a:tc>
                      <a:txBody>
                        <a:bodyPr/>
                        <a:lstStyle/>
                        <a:p>
                          <a:pPr algn="ctr"/>
                          <a:r>
                            <a:rPr lang="en-US" b="1" dirty="0"/>
                            <a:t>1</a:t>
                          </a:r>
                          <a:endParaRPr lang="en-US" b="1" dirty="0">
                            <a:latin typeface="Cambria Math" panose="02040503050406030204" pitchFamily="18" charset="0"/>
                            <a:ea typeface="Cambria Math" panose="02040503050406030204" pitchFamily="18" charset="0"/>
                          </a:endParaRPr>
                        </a:p>
                      </a:txBody>
                      <a:tcPr>
                        <a:solidFill>
                          <a:schemeClr val="accent2">
                            <a:lumMod val="60000"/>
                            <a:lumOff val="40000"/>
                          </a:schemeClr>
                        </a:solidFill>
                      </a:tcPr>
                    </a:tc>
                    <a:tc>
                      <a:txBody>
                        <a:bodyPr/>
                        <a:lstStyle/>
                        <a:p>
                          <a:pPr algn="ctr"/>
                          <a14:m>
                            <m:oMathPara xmlns:m="http://schemas.openxmlformats.org/officeDocument/2006/math">
                              <m:oMath>
                                <m:r>
                                  <a:rPr lang="en-US" b="1" i="1" smtClean="0">
                                    <a:latin typeface="Cambria Math" panose="02040503050406030204" pitchFamily="18" charset="0"/>
                                  </a:rPr>
                                  <m:t>𝟎</m:t>
                                </m:r>
                              </m:oMath>
                            </m:oMathPara>
                          </a14:m>
                          <a:endParaRPr lang="en-US" b="1" dirty="0">
                            <a:latin typeface="Cambria Math" panose="02040503050406030204" pitchFamily="18" charset="0"/>
                            <a:ea typeface="Cambria Math" panose="02040503050406030204" pitchFamily="18" charset="0"/>
                          </a:endParaRPr>
                        </a:p>
                      </a:txBody>
                      <a:tcPr>
                        <a:solidFill>
                          <a:schemeClr val="accent2">
                            <a:lumMod val="60000"/>
                            <a:lumOff val="40000"/>
                          </a:schemeClr>
                        </a:solidFill>
                      </a:tcPr>
                    </a:tc>
                    <a:extLst>
                      <a:ext uri="{0D108BD9-81ED-4DB2-BD59-A6C34878D82A}">
                        <a16:rowId xmlns:a16="http://schemas.microsoft.com/office/drawing/2014/main" val="3859090982"/>
                      </a:ext>
                    </a:extLst>
                  </a:tr>
                  <a:tr h="370840">
                    <a:tc>
                      <a:txBody>
                        <a:bodyPr/>
                        <a:lstStyle/>
                        <a:p>
                          <a:pPr algn="ctr"/>
                          <a:r>
                            <a:rPr lang="en-US" dirty="0"/>
                            <a:t>6</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r>
                                  <a:rPr lang="en-US" b="0" i="1" smtClean="0">
                                    <a:latin typeface="Cambria Math" panose="02040503050406030204" pitchFamily="18" charset="0"/>
                                    <a:ea typeface="Cambria Math" panose="02040503050406030204" pitchFamily="18" charset="0"/>
                                  </a:rPr>
                                  <m:t>1</m:t>
                                </m:r>
                              </m:oMath>
                            </m:oMathPara>
                          </a14:m>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696528942"/>
                      </a:ext>
                    </a:extLst>
                  </a:tr>
                  <a:tr h="370840">
                    <a:tc>
                      <a:txBody>
                        <a:bodyPr/>
                        <a:lstStyle/>
                        <a:p>
                          <a:pPr algn="ctr"/>
                          <a:r>
                            <a:rPr lang="en-US" dirty="0"/>
                            <a:t>7</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14:m>
                            <m:oMathPara xmlns:m="http://schemas.openxmlformats.org/officeDocument/2006/math">
                              <m:oMath>
                                <m:r>
                                  <a:rPr lang="en-US" b="0" i="1" smtClean="0">
                                    <a:latin typeface="Cambria Math" panose="02040503050406030204" pitchFamily="18" charset="0"/>
                                    <a:ea typeface="Cambria Math" panose="02040503050406030204" pitchFamily="18" charset="0"/>
                                  </a:rPr>
                                  <m:t>1</m:t>
                                </m:r>
                              </m:oMath>
                            </m:oMathPara>
                          </a14:m>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2225481125"/>
                      </a:ext>
                    </a:extLst>
                  </a:tr>
                </a:tbl>
              </a:graphicData>
            </a:graphic>
          </p:graphicFrame>
        </mc:Choice>
        <mc:Fallback xmlns="">
          <p:graphicFrame>
            <p:nvGraphicFramePr>
              <p:cNvPr id="2" name="Content Placeholder 1">
                <a:extLst>
                  <a:ext uri="{FF2B5EF4-FFF2-40B4-BE49-F238E27FC236}">
                    <a16:creationId xmlns:a16="http://schemas.microsoft.com/office/drawing/2014/main" id="{0889F323-0AA1-0D2C-7A17-A6772A329DD3}"/>
                  </a:ext>
                </a:extLst>
              </p:cNvPr>
              <p:cNvGraphicFramePr>
                <a:graphicFrameLocks noGrp="1"/>
              </p:cNvGraphicFramePr>
              <p:nvPr>
                <p:ph idx="1"/>
                <p:extLst>
                  <p:ext uri="{D42A27DB-BD31-4B8C-83A1-F6EECF244321}">
                    <p14:modId xmlns:p14="http://schemas.microsoft.com/office/powerpoint/2010/main" val="703935612"/>
                  </p:ext>
                </p:extLst>
              </p:nvPr>
            </p:nvGraphicFramePr>
            <p:xfrm>
              <a:off x="612648" y="2846202"/>
              <a:ext cx="6941576" cy="3606800"/>
            </p:xfrm>
            <a:graphic>
              <a:graphicData uri="http://schemas.openxmlformats.org/drawingml/2006/table">
                <a:tbl>
                  <a:tblPr firstRow="1" bandRow="1">
                    <a:tableStyleId>{00A15C55-8517-42AA-B614-E9B94910E393}</a:tableStyleId>
                  </a:tblPr>
                  <a:tblGrid>
                    <a:gridCol w="1230093">
                      <a:extLst>
                        <a:ext uri="{9D8B030D-6E8A-4147-A177-3AD203B41FA5}">
                          <a16:colId xmlns:a16="http://schemas.microsoft.com/office/drawing/2014/main" val="2214972085"/>
                        </a:ext>
                      </a:extLst>
                    </a:gridCol>
                    <a:gridCol w="872197">
                      <a:extLst>
                        <a:ext uri="{9D8B030D-6E8A-4147-A177-3AD203B41FA5}">
                          <a16:colId xmlns:a16="http://schemas.microsoft.com/office/drawing/2014/main" val="3665392540"/>
                        </a:ext>
                      </a:extLst>
                    </a:gridCol>
                    <a:gridCol w="914400">
                      <a:extLst>
                        <a:ext uri="{9D8B030D-6E8A-4147-A177-3AD203B41FA5}">
                          <a16:colId xmlns:a16="http://schemas.microsoft.com/office/drawing/2014/main" val="1930864628"/>
                        </a:ext>
                      </a:extLst>
                    </a:gridCol>
                    <a:gridCol w="928467">
                      <a:extLst>
                        <a:ext uri="{9D8B030D-6E8A-4147-A177-3AD203B41FA5}">
                          <a16:colId xmlns:a16="http://schemas.microsoft.com/office/drawing/2014/main" val="2516331521"/>
                        </a:ext>
                      </a:extLst>
                    </a:gridCol>
                    <a:gridCol w="2996419">
                      <a:extLst>
                        <a:ext uri="{9D8B030D-6E8A-4147-A177-3AD203B41FA5}">
                          <a16:colId xmlns:a16="http://schemas.microsoft.com/office/drawing/2014/main" val="3662875968"/>
                        </a:ext>
                      </a:extLst>
                    </a:gridCol>
                  </a:tblGrid>
                  <a:tr h="640080">
                    <a:tc>
                      <a:txBody>
                        <a:bodyPr/>
                        <a:lstStyle/>
                        <a:p>
                          <a:pPr algn="ctr"/>
                          <a:r>
                            <a:rPr lang="en-US" dirty="0"/>
                            <a:t>Row number</a:t>
                          </a:r>
                          <a:endParaRPr lang="en-US" dirty="0">
                            <a:latin typeface="Neue Haas Grotesk Text Pro" panose="020B0504020202020204" pitchFamily="34" charset="77"/>
                            <a:ea typeface="Cambria Math" panose="02040503050406030204" pitchFamily="18" charset="0"/>
                          </a:endParaRPr>
                        </a:p>
                      </a:txBody>
                      <a:tcPr/>
                    </a:tc>
                    <a:tc>
                      <a:txBody>
                        <a:bodyPr/>
                        <a:lstStyle/>
                        <a:p>
                          <a:pPr algn="ctr"/>
                          <a:r>
                            <a:rPr lang="en-US" dirty="0"/>
                            <a:t>X</a:t>
                          </a:r>
                          <a:endParaRPr lang="en-US" dirty="0">
                            <a:latin typeface="Neue Haas Grotesk Text Pro" panose="020B0504020202020204" pitchFamily="34" charset="77"/>
                            <a:ea typeface="Cambria Math" panose="02040503050406030204" pitchFamily="18" charset="0"/>
                          </a:endParaRPr>
                        </a:p>
                      </a:txBody>
                      <a:tcPr/>
                    </a:tc>
                    <a:tc>
                      <a:txBody>
                        <a:bodyPr/>
                        <a:lstStyle/>
                        <a:p>
                          <a:pPr algn="ctr"/>
                          <a:r>
                            <a:rPr lang="en-US" dirty="0"/>
                            <a:t>Y</a:t>
                          </a:r>
                          <a:endParaRPr lang="en-US" dirty="0">
                            <a:latin typeface="Neue Haas Grotesk Text Pro" panose="020B0504020202020204" pitchFamily="34" charset="77"/>
                            <a:ea typeface="Cambria Math" panose="02040503050406030204" pitchFamily="18" charset="0"/>
                          </a:endParaRPr>
                        </a:p>
                      </a:txBody>
                      <a:tcPr/>
                    </a:tc>
                    <a:tc>
                      <a:txBody>
                        <a:bodyPr/>
                        <a:lstStyle/>
                        <a:p>
                          <a:pPr algn="ctr"/>
                          <a:r>
                            <a:rPr lang="en-US" dirty="0"/>
                            <a:t>Z</a:t>
                          </a:r>
                          <a:endParaRPr lang="en-US" dirty="0">
                            <a:latin typeface="Neue Haas Grotesk Text Pro" panose="020B0504020202020204" pitchFamily="34" charset="77"/>
                            <a:ea typeface="Cambria Math" panose="02040503050406030204" pitchFamily="18" charset="0"/>
                          </a:endParaRPr>
                        </a:p>
                      </a:txBody>
                      <a:tcPr/>
                    </a:tc>
                    <a:tc>
                      <a:txBody>
                        <a:bodyPr/>
                        <a:lstStyle/>
                        <a:p>
                          <a:endParaRPr lang="en-US"/>
                        </a:p>
                      </a:txBody>
                      <a:tcPr>
                        <a:blipFill>
                          <a:blip r:embed="rId3"/>
                          <a:stretch>
                            <a:fillRect l="-132203" t="-5882" r="-1271" b="-470588"/>
                          </a:stretch>
                        </a:blipFill>
                      </a:tcPr>
                    </a:tc>
                    <a:extLst>
                      <a:ext uri="{0D108BD9-81ED-4DB2-BD59-A6C34878D82A}">
                        <a16:rowId xmlns:a16="http://schemas.microsoft.com/office/drawing/2014/main" val="1558015712"/>
                      </a:ext>
                    </a:extLst>
                  </a:tr>
                  <a:tr h="370840">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186207" r="-1271" b="-727586"/>
                          </a:stretch>
                        </a:blipFill>
                      </a:tcPr>
                    </a:tc>
                    <a:extLst>
                      <a:ext uri="{0D108BD9-81ED-4DB2-BD59-A6C34878D82A}">
                        <a16:rowId xmlns:a16="http://schemas.microsoft.com/office/drawing/2014/main" val="816471689"/>
                      </a:ext>
                    </a:extLst>
                  </a:tr>
                  <a:tr h="370840">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286207" r="-1271" b="-627586"/>
                          </a:stretch>
                        </a:blipFill>
                      </a:tcPr>
                    </a:tc>
                    <a:extLst>
                      <a:ext uri="{0D108BD9-81ED-4DB2-BD59-A6C34878D82A}">
                        <a16:rowId xmlns:a16="http://schemas.microsoft.com/office/drawing/2014/main" val="3043848151"/>
                      </a:ext>
                    </a:extLst>
                  </a:tr>
                  <a:tr h="370840">
                    <a:tc>
                      <a:txBody>
                        <a:bodyPr/>
                        <a:lstStyle/>
                        <a:p>
                          <a:pPr algn="ctr"/>
                          <a:r>
                            <a:rPr lang="en-US" dirty="0"/>
                            <a:t>2</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386207" r="-1271" b="-527586"/>
                          </a:stretch>
                        </a:blipFill>
                      </a:tcPr>
                    </a:tc>
                    <a:extLst>
                      <a:ext uri="{0D108BD9-81ED-4DB2-BD59-A6C34878D82A}">
                        <a16:rowId xmlns:a16="http://schemas.microsoft.com/office/drawing/2014/main" val="4146218680"/>
                      </a:ext>
                    </a:extLst>
                  </a:tr>
                  <a:tr h="370840">
                    <a:tc>
                      <a:txBody>
                        <a:bodyPr/>
                        <a:lstStyle/>
                        <a:p>
                          <a:pPr algn="ctr"/>
                          <a:r>
                            <a:rPr lang="en-US" dirty="0"/>
                            <a:t>3</a:t>
                          </a:r>
                          <a:endParaRPr lang="en-US" dirty="0">
                            <a:latin typeface="Cambria Math" panose="02040503050406030204" pitchFamily="18" charset="0"/>
                            <a:ea typeface="Cambria Math" panose="02040503050406030204" pitchFamily="18" charset="0"/>
                          </a:endParaRPr>
                        </a:p>
                      </a:txBody>
                      <a:tcPr>
                        <a:noFill/>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noFill/>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noFill/>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noFill/>
                      </a:tcPr>
                    </a:tc>
                    <a:tc>
                      <a:txBody>
                        <a:bodyPr/>
                        <a:lstStyle/>
                        <a:p>
                          <a:endParaRPr lang="en-US"/>
                        </a:p>
                      </a:txBody>
                      <a:tcPr>
                        <a:blipFill>
                          <a:blip r:embed="rId3"/>
                          <a:stretch>
                            <a:fillRect l="-132203" t="-470000" r="-1271" b="-410000"/>
                          </a:stretch>
                        </a:blipFill>
                      </a:tcPr>
                    </a:tc>
                    <a:extLst>
                      <a:ext uri="{0D108BD9-81ED-4DB2-BD59-A6C34878D82A}">
                        <a16:rowId xmlns:a16="http://schemas.microsoft.com/office/drawing/2014/main" val="3104358933"/>
                      </a:ext>
                    </a:extLst>
                  </a:tr>
                  <a:tr h="370840">
                    <a:tc>
                      <a:txBody>
                        <a:bodyPr/>
                        <a:lstStyle/>
                        <a:p>
                          <a:pPr algn="ctr"/>
                          <a:r>
                            <a:rPr lang="en-US" dirty="0"/>
                            <a:t>4</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589655" r="-1271" b="-324138"/>
                          </a:stretch>
                        </a:blipFill>
                      </a:tcPr>
                    </a:tc>
                    <a:extLst>
                      <a:ext uri="{0D108BD9-81ED-4DB2-BD59-A6C34878D82A}">
                        <a16:rowId xmlns:a16="http://schemas.microsoft.com/office/drawing/2014/main" val="1332557209"/>
                      </a:ext>
                    </a:extLst>
                  </a:tr>
                  <a:tr h="370840">
                    <a:tc>
                      <a:txBody>
                        <a:bodyPr/>
                        <a:lstStyle/>
                        <a:p>
                          <a:pPr algn="ctr"/>
                          <a:r>
                            <a:rPr lang="en-US" b="1" dirty="0"/>
                            <a:t>5</a:t>
                          </a:r>
                          <a:endParaRPr lang="en-US" b="1" dirty="0">
                            <a:latin typeface="Cambria Math" panose="02040503050406030204" pitchFamily="18" charset="0"/>
                            <a:ea typeface="Cambria Math" panose="02040503050406030204" pitchFamily="18" charset="0"/>
                          </a:endParaRPr>
                        </a:p>
                      </a:txBody>
                      <a:tcPr>
                        <a:solidFill>
                          <a:schemeClr val="accent2">
                            <a:lumMod val="60000"/>
                            <a:lumOff val="40000"/>
                          </a:schemeClr>
                        </a:solidFill>
                      </a:tcPr>
                    </a:tc>
                    <a:tc>
                      <a:txBody>
                        <a:bodyPr/>
                        <a:lstStyle/>
                        <a:p>
                          <a:pPr algn="ctr"/>
                          <a:r>
                            <a:rPr lang="en-US" b="1" dirty="0"/>
                            <a:t>1</a:t>
                          </a:r>
                          <a:endParaRPr lang="en-US" b="1" dirty="0">
                            <a:latin typeface="Cambria Math" panose="02040503050406030204" pitchFamily="18" charset="0"/>
                            <a:ea typeface="Cambria Math" panose="02040503050406030204" pitchFamily="18" charset="0"/>
                          </a:endParaRPr>
                        </a:p>
                      </a:txBody>
                      <a:tcPr>
                        <a:solidFill>
                          <a:schemeClr val="accent2">
                            <a:lumMod val="60000"/>
                            <a:lumOff val="40000"/>
                          </a:schemeClr>
                        </a:solidFill>
                      </a:tcPr>
                    </a:tc>
                    <a:tc>
                      <a:txBody>
                        <a:bodyPr/>
                        <a:lstStyle/>
                        <a:p>
                          <a:pPr algn="ctr"/>
                          <a:r>
                            <a:rPr lang="en-US" b="1" dirty="0"/>
                            <a:t>0</a:t>
                          </a:r>
                          <a:endParaRPr lang="en-US" b="1" dirty="0">
                            <a:latin typeface="Cambria Math" panose="02040503050406030204" pitchFamily="18" charset="0"/>
                            <a:ea typeface="Cambria Math" panose="02040503050406030204" pitchFamily="18" charset="0"/>
                          </a:endParaRPr>
                        </a:p>
                      </a:txBody>
                      <a:tcPr>
                        <a:solidFill>
                          <a:schemeClr val="accent2">
                            <a:lumMod val="60000"/>
                            <a:lumOff val="40000"/>
                          </a:schemeClr>
                        </a:solidFill>
                      </a:tcPr>
                    </a:tc>
                    <a:tc>
                      <a:txBody>
                        <a:bodyPr/>
                        <a:lstStyle/>
                        <a:p>
                          <a:pPr algn="ctr"/>
                          <a:r>
                            <a:rPr lang="en-US" b="1" dirty="0"/>
                            <a:t>1</a:t>
                          </a:r>
                          <a:endParaRPr lang="en-US" b="1" dirty="0">
                            <a:latin typeface="Cambria Math" panose="02040503050406030204" pitchFamily="18" charset="0"/>
                            <a:ea typeface="Cambria Math" panose="02040503050406030204" pitchFamily="18" charset="0"/>
                          </a:endParaRPr>
                        </a:p>
                      </a:txBody>
                      <a:tcPr>
                        <a:solidFill>
                          <a:schemeClr val="accent2">
                            <a:lumMod val="60000"/>
                            <a:lumOff val="40000"/>
                          </a:schemeClr>
                        </a:solidFill>
                      </a:tcPr>
                    </a:tc>
                    <a:tc>
                      <a:txBody>
                        <a:bodyPr/>
                        <a:lstStyle/>
                        <a:p>
                          <a:endParaRPr lang="en-US"/>
                        </a:p>
                      </a:txBody>
                      <a:tcPr>
                        <a:blipFill>
                          <a:blip r:embed="rId3"/>
                          <a:stretch>
                            <a:fillRect l="-132203" t="-689655" r="-1271" b="-224138"/>
                          </a:stretch>
                        </a:blipFill>
                      </a:tcPr>
                    </a:tc>
                    <a:extLst>
                      <a:ext uri="{0D108BD9-81ED-4DB2-BD59-A6C34878D82A}">
                        <a16:rowId xmlns:a16="http://schemas.microsoft.com/office/drawing/2014/main" val="3859090982"/>
                      </a:ext>
                    </a:extLst>
                  </a:tr>
                  <a:tr h="370840">
                    <a:tc>
                      <a:txBody>
                        <a:bodyPr/>
                        <a:lstStyle/>
                        <a:p>
                          <a:pPr algn="ctr"/>
                          <a:r>
                            <a:rPr lang="en-US" dirty="0"/>
                            <a:t>6</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0</a:t>
                          </a:r>
                          <a:endParaRPr lang="en-US"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763333" r="-1271" b="-116667"/>
                          </a:stretch>
                        </a:blipFill>
                      </a:tcPr>
                    </a:tc>
                    <a:extLst>
                      <a:ext uri="{0D108BD9-81ED-4DB2-BD59-A6C34878D82A}">
                        <a16:rowId xmlns:a16="http://schemas.microsoft.com/office/drawing/2014/main" val="3696528942"/>
                      </a:ext>
                    </a:extLst>
                  </a:tr>
                  <a:tr h="370840">
                    <a:tc>
                      <a:txBody>
                        <a:bodyPr/>
                        <a:lstStyle/>
                        <a:p>
                          <a:pPr algn="ctr"/>
                          <a:r>
                            <a:rPr lang="en-US" dirty="0"/>
                            <a:t>7</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pPr algn="ctr"/>
                          <a:r>
                            <a:rPr lang="en-US" dirty="0"/>
                            <a:t>1</a:t>
                          </a:r>
                          <a:endParaRPr lang="en-US" dirty="0">
                            <a:latin typeface="Cambria Math" panose="02040503050406030204" pitchFamily="18" charset="0"/>
                            <a:ea typeface="Cambria Math" panose="02040503050406030204" pitchFamily="18" charset="0"/>
                          </a:endParaRPr>
                        </a:p>
                      </a:txBody>
                      <a:tcPr/>
                    </a:tc>
                    <a:tc>
                      <a:txBody>
                        <a:bodyPr/>
                        <a:lstStyle/>
                        <a:p>
                          <a:endParaRPr lang="en-US"/>
                        </a:p>
                      </a:txBody>
                      <a:tcPr>
                        <a:blipFill>
                          <a:blip r:embed="rId3"/>
                          <a:stretch>
                            <a:fillRect l="-132203" t="-893103" r="-1271" b="-20690"/>
                          </a:stretch>
                        </a:blipFill>
                      </a:tcPr>
                    </a:tc>
                    <a:extLst>
                      <a:ext uri="{0D108BD9-81ED-4DB2-BD59-A6C34878D82A}">
                        <a16:rowId xmlns:a16="http://schemas.microsoft.com/office/drawing/2014/main" val="2225481125"/>
                      </a:ext>
                    </a:extLst>
                  </a:tr>
                </a:tbl>
              </a:graphicData>
            </a:graphic>
          </p:graphicFrame>
        </mc:Fallback>
      </mc:AlternateContent>
      <p:sp>
        <p:nvSpPr>
          <p:cNvPr id="11" name="Slide Number Placeholder 10">
            <a:extLst>
              <a:ext uri="{FF2B5EF4-FFF2-40B4-BE49-F238E27FC236}">
                <a16:creationId xmlns:a16="http://schemas.microsoft.com/office/drawing/2014/main" id="{1E04F733-EB7A-7093-530E-1F72FBD0AB29}"/>
              </a:ext>
            </a:extLst>
          </p:cNvPr>
          <p:cNvSpPr>
            <a:spLocks noGrp="1"/>
          </p:cNvSpPr>
          <p:nvPr>
            <p:ph type="sldNum" sz="quarter" idx="12"/>
          </p:nvPr>
        </p:nvSpPr>
        <p:spPr/>
        <p:txBody>
          <a:bodyPr/>
          <a:lstStyle/>
          <a:p>
            <a:fld id="{CC057153-B650-4DEB-B370-79DDCFDCE934}" type="slidenum">
              <a:rPr lang="en-US" smtClean="0"/>
              <a:t>43</a:t>
            </a:fld>
            <a:endParaRPr lang="en-US"/>
          </a:p>
        </p:txBody>
      </p:sp>
      <p:sp>
        <p:nvSpPr>
          <p:cNvPr id="3" name="Title 1">
            <a:extLst>
              <a:ext uri="{FF2B5EF4-FFF2-40B4-BE49-F238E27FC236}">
                <a16:creationId xmlns:a16="http://schemas.microsoft.com/office/drawing/2014/main" id="{C05017C6-CB4C-0436-A9F9-B6B657C32166}"/>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Maxterms</a:t>
            </a:r>
          </a:p>
        </p:txBody>
      </p:sp>
      <p:sp>
        <p:nvSpPr>
          <p:cNvPr id="4" name="TextBox 3">
            <a:extLst>
              <a:ext uri="{FF2B5EF4-FFF2-40B4-BE49-F238E27FC236}">
                <a16:creationId xmlns:a16="http://schemas.microsoft.com/office/drawing/2014/main" id="{EA8CF1BB-9CF2-D335-7C29-4679AFAC502F}"/>
              </a:ext>
            </a:extLst>
          </p:cNvPr>
          <p:cNvSpPr txBox="1"/>
          <p:nvPr/>
        </p:nvSpPr>
        <p:spPr>
          <a:xfrm>
            <a:off x="586243" y="1188006"/>
            <a:ext cx="11269960" cy="1556708"/>
          </a:xfrm>
          <a:prstGeom prst="rect">
            <a:avLst/>
          </a:prstGeom>
          <a:noFill/>
        </p:spPr>
        <p:txBody>
          <a:bodyPr wrap="square">
            <a:spAutoFit/>
          </a:bodyPr>
          <a:lstStyle/>
          <a:p>
            <a:pPr>
              <a:lnSpc>
                <a:spcPct val="110000"/>
              </a:lnSpc>
            </a:pPr>
            <a:r>
              <a:rPr lang="en-US" sz="2200" dirty="0"/>
              <a:t>Boolean expressions consisting of the disjunction (OR) of all variables of a Boolean function. Each variable will appear exactly once in either its true (if the variable was 0) or complemented form (if the variable was 1). The maxterm is formed using the values of the variables which make the value of the maxterm equal to 0. </a:t>
            </a:r>
          </a:p>
        </p:txBody>
      </p:sp>
    </p:spTree>
    <p:extLst>
      <p:ext uri="{BB962C8B-B14F-4D97-AF65-F5344CB8AC3E}">
        <p14:creationId xmlns:p14="http://schemas.microsoft.com/office/powerpoint/2010/main" val="34336758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D2FE8-F18A-3339-14A1-52150A2511D9}"/>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F6F9400-FAD8-005E-BDEA-E4BE9704C815}"/>
                  </a:ext>
                </a:extLst>
              </p:cNvPr>
              <p:cNvSpPr>
                <a:spLocks noGrp="1"/>
              </p:cNvSpPr>
              <p:nvPr>
                <p:ph idx="1"/>
              </p:nvPr>
            </p:nvSpPr>
            <p:spPr>
              <a:xfrm>
                <a:off x="253219" y="1719072"/>
                <a:ext cx="11808150" cy="5019530"/>
              </a:xfrm>
            </p:spPr>
            <p:txBody>
              <a:bodyPr vert="horz" lIns="91440" tIns="45720" rIns="91440" bIns="45720" rtlCol="0">
                <a:noAutofit/>
              </a:bodyPr>
              <a:lstStyle/>
              <a:p>
                <a:pPr>
                  <a:lnSpc>
                    <a:spcPct val="110000"/>
                  </a:lnSpc>
                </a:pPr>
                <a:r>
                  <a:rPr lang="en-US" dirty="0"/>
                  <a:t>MAJ(</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𝑋</m:t>
                        </m:r>
                      </m:e>
                      <m:sub>
                        <m:r>
                          <a:rPr lang="en-US" i="1" dirty="0" smtClean="0">
                            <a:latin typeface="Cambria Math" panose="02040503050406030204" pitchFamily="18" charset="0"/>
                          </a:rPr>
                          <m:t>1</m:t>
                        </m:r>
                      </m:sub>
                    </m:sSub>
                    <m:r>
                      <a:rPr lang="en-US" i="1" dirty="0" smtClean="0">
                        <a:latin typeface="Cambria Math" panose="02040503050406030204" pitchFamily="18" charset="0"/>
                      </a:rPr>
                      <m:t>, </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𝑋</m:t>
                        </m:r>
                      </m:e>
                      <m:sub>
                        <m:r>
                          <a:rPr lang="en-US" i="1" dirty="0" smtClean="0">
                            <a:latin typeface="Cambria Math" panose="02040503050406030204" pitchFamily="18" charset="0"/>
                          </a:rPr>
                          <m:t>2</m:t>
                        </m:r>
                      </m:sub>
                    </m:sSub>
                    <m:r>
                      <a:rPr lang="en-US" i="1" dirty="0" smtClean="0">
                        <a:latin typeface="Cambria Math" panose="02040503050406030204" pitchFamily="18" charset="0"/>
                      </a:rPr>
                      <m:t>, …</m:t>
                    </m:r>
                    <m:r>
                      <a:rPr lang="en-US" i="1" dirty="0">
                        <a:latin typeface="Cambria Math" panose="02040503050406030204" pitchFamily="18" charset="0"/>
                      </a:rPr>
                      <m:t>,</m:t>
                    </m:r>
                    <m:sSub>
                      <m:sSubPr>
                        <m:ctrlPr>
                          <a:rPr lang="en-US" i="1" dirty="0" err="1" smtClean="0">
                            <a:latin typeface="Cambria Math" panose="02040503050406030204" pitchFamily="18" charset="0"/>
                          </a:rPr>
                        </m:ctrlPr>
                      </m:sSubPr>
                      <m:e>
                        <m:r>
                          <a:rPr lang="en-US" i="1" dirty="0" err="1" smtClean="0">
                            <a:latin typeface="Cambria Math" panose="02040503050406030204" pitchFamily="18" charset="0"/>
                          </a:rPr>
                          <m:t>𝑋</m:t>
                        </m:r>
                      </m:e>
                      <m:sub>
                        <m:r>
                          <a:rPr lang="en-US" i="1" dirty="0" err="1" smtClean="0">
                            <a:latin typeface="Cambria Math" panose="02040503050406030204" pitchFamily="18" charset="0"/>
                          </a:rPr>
                          <m:t>𝑛</m:t>
                        </m:r>
                      </m:sub>
                    </m:sSub>
                  </m:oMath>
                </a14:m>
                <a:r>
                  <a:rPr lang="en-US" dirty="0"/>
                  <a:t>) = 1 if (strictly) more arguments are 1 than 0, 0 otherwise.</a:t>
                </a:r>
                <a:br>
                  <a:rPr lang="en-US" dirty="0"/>
                </a:br>
                <a:br>
                  <a:rPr lang="en-US" dirty="0"/>
                </a:br>
                <a:br>
                  <a:rPr lang="en-US" dirty="0"/>
                </a:br>
                <a:br>
                  <a:rPr lang="en-US" dirty="0"/>
                </a:br>
                <a:br>
                  <a:rPr lang="en-US" dirty="0"/>
                </a:br>
                <a:br>
                  <a:rPr lang="en-US" dirty="0"/>
                </a:br>
                <a:br>
                  <a:rPr lang="en-US" dirty="0"/>
                </a:br>
                <a:br>
                  <a:rPr lang="en-US" dirty="0"/>
                </a:br>
                <a:br>
                  <a:rPr lang="en-US" dirty="0"/>
                </a:br>
                <a:endParaRPr lang="en-US" dirty="0"/>
              </a:p>
              <a:p>
                <a:pPr>
                  <a:lnSpc>
                    <a:spcPct val="110000"/>
                  </a:lnSpc>
                </a:pPr>
                <a:r>
                  <a:rPr lang="en-US" dirty="0"/>
                  <a:t>Isolate the rows where the output is equal to 0 and then connect with a conjunction (AND) the corresponding maxterms. </a:t>
                </a:r>
              </a:p>
              <a:p>
                <a:pPr>
                  <a:lnSpc>
                    <a:spcPct val="110000"/>
                  </a:lnSpc>
                </a:pPr>
                <a:r>
                  <a:rPr lang="en-US" dirty="0"/>
                  <a:t>MAJ(X, Y, Z) =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𝑀</m:t>
                        </m:r>
                      </m:e>
                      <m:sub>
                        <m:r>
                          <a:rPr lang="en-US" i="1" dirty="0">
                            <a:latin typeface="Cambria Math" panose="02040503050406030204" pitchFamily="18" charset="0"/>
                          </a:rPr>
                          <m:t>0 </m:t>
                        </m:r>
                      </m:sub>
                    </m:sSub>
                    <m:r>
                      <m:rPr>
                        <m:nor/>
                      </m:rPr>
                      <a:rPr lang="en-US" i="0" dirty="0"/>
                      <m:t>∧</m:t>
                    </m:r>
                    <m:sSub>
                      <m:sSubPr>
                        <m:ctrlPr>
                          <a:rPr lang="en-US" i="1" dirty="0">
                            <a:latin typeface="Cambria Math" panose="02040503050406030204" pitchFamily="18" charset="0"/>
                          </a:rPr>
                        </m:ctrlPr>
                      </m:sSubPr>
                      <m:e>
                        <m:r>
                          <a:rPr lang="en-US" i="1" dirty="0">
                            <a:latin typeface="Cambria Math" panose="02040503050406030204" pitchFamily="18" charset="0"/>
                          </a:rPr>
                          <m:t> </m:t>
                        </m:r>
                        <m:r>
                          <a:rPr lang="en-US" i="1" dirty="0">
                            <a:latin typeface="Cambria Math" panose="02040503050406030204" pitchFamily="18" charset="0"/>
                          </a:rPr>
                          <m:t>𝑀</m:t>
                        </m:r>
                      </m:e>
                      <m:sub>
                        <m:r>
                          <a:rPr lang="en-US" i="1" dirty="0">
                            <a:latin typeface="Cambria Math" panose="02040503050406030204" pitchFamily="18" charset="0"/>
                          </a:rPr>
                          <m:t>1  </m:t>
                        </m:r>
                      </m:sub>
                    </m:sSub>
                    <m:r>
                      <m:rPr>
                        <m:nor/>
                      </m:rPr>
                      <a:rPr lang="en-US" i="0" dirty="0"/>
                      <m:t>∧</m:t>
                    </m:r>
                    <m:sSub>
                      <m:sSubPr>
                        <m:ctrlPr>
                          <a:rPr lang="en-US" i="1" dirty="0">
                            <a:latin typeface="Cambria Math" panose="02040503050406030204" pitchFamily="18" charset="0"/>
                          </a:rPr>
                        </m:ctrlPr>
                      </m:sSubPr>
                      <m:e>
                        <m:r>
                          <a:rPr lang="en-US" i="1" dirty="0">
                            <a:latin typeface="Cambria Math" panose="02040503050406030204" pitchFamily="18" charset="0"/>
                          </a:rPr>
                          <m:t> </m:t>
                        </m:r>
                        <m:r>
                          <a:rPr lang="en-US" i="1" dirty="0">
                            <a:latin typeface="Cambria Math" panose="02040503050406030204" pitchFamily="18" charset="0"/>
                          </a:rPr>
                          <m:t>𝑀</m:t>
                        </m:r>
                      </m:e>
                      <m:sub>
                        <m:r>
                          <a:rPr lang="en-US" i="1" dirty="0">
                            <a:latin typeface="Cambria Math" panose="02040503050406030204" pitchFamily="18" charset="0"/>
                          </a:rPr>
                          <m:t>2</m:t>
                        </m:r>
                      </m:sub>
                    </m:sSub>
                    <m:sSub>
                      <m:sSubPr>
                        <m:ctrlPr>
                          <a:rPr lang="en-US" i="0" dirty="0"/>
                        </m:ctrlPr>
                      </m:sSubPr>
                      <m:e>
                        <m:r>
                          <m:rPr>
                            <m:nor/>
                          </m:rPr>
                          <a:rPr lang="en-US" i="0" dirty="0"/>
                          <m:t>∧</m:t>
                        </m:r>
                        <m:r>
                          <a:rPr lang="en-US" i="1" dirty="0">
                            <a:latin typeface="Cambria Math" panose="02040503050406030204" pitchFamily="18" charset="0"/>
                          </a:rPr>
                          <m:t> </m:t>
                        </m:r>
                        <m:r>
                          <a:rPr lang="en-US" i="1" dirty="0">
                            <a:latin typeface="Cambria Math" panose="02040503050406030204" pitchFamily="18" charset="0"/>
                          </a:rPr>
                          <m:t>𝑀</m:t>
                        </m:r>
                      </m:e>
                      <m:sub>
                        <m:r>
                          <a:rPr lang="en-US" i="1" dirty="0">
                            <a:latin typeface="Cambria Math" panose="02040503050406030204" pitchFamily="18" charset="0"/>
                          </a:rPr>
                          <m:t>4</m:t>
                        </m:r>
                      </m:sub>
                    </m:sSub>
                    <m:r>
                      <m:rPr>
                        <m:nor/>
                      </m:rPr>
                      <a:rPr lang="en-US" i="0" dirty="0">
                        <a:latin typeface="Cambria Math" panose="02040503050406030204" pitchFamily="18" charset="0"/>
                      </a:rPr>
                      <m:t>= </m:t>
                    </m:r>
                  </m:oMath>
                </a14:m>
                <a:r>
                  <a:rPr lang="en-US" dirty="0"/>
                  <a:t>(X ∨ Y ∨ Z) ∧ (X ∨ Y  ∨ ¬Z) ∧ (X ∨ ¬Y ∨ Z) ∧ (¬X ∨ Y ∨ Z)</a:t>
                </a:r>
              </a:p>
              <a:p>
                <a:pPr marL="228600" lvl="1" indent="0">
                  <a:lnSpc>
                    <a:spcPct val="110000"/>
                  </a:lnSpc>
                  <a:buNone/>
                </a:pPr>
                <a:endParaRPr lang="en-US" dirty="0"/>
              </a:p>
            </p:txBody>
          </p:sp>
        </mc:Choice>
        <mc:Fallback xmlns="">
          <p:sp>
            <p:nvSpPr>
              <p:cNvPr id="3" name="Content Placeholder 2">
                <a:extLst>
                  <a:ext uri="{FF2B5EF4-FFF2-40B4-BE49-F238E27FC236}">
                    <a16:creationId xmlns:a16="http://schemas.microsoft.com/office/drawing/2014/main" id="{2F6F9400-FAD8-005E-BDEA-E4BE9704C815}"/>
                  </a:ext>
                </a:extLst>
              </p:cNvPr>
              <p:cNvSpPr>
                <a:spLocks noGrp="1" noRot="1" noChangeAspect="1" noMove="1" noResize="1" noEditPoints="1" noAdjustHandles="1" noChangeArrowheads="1" noChangeShapeType="1" noTextEdit="1"/>
              </p:cNvSpPr>
              <p:nvPr>
                <p:ph idx="1"/>
              </p:nvPr>
            </p:nvSpPr>
            <p:spPr>
              <a:xfrm>
                <a:off x="253219" y="1719072"/>
                <a:ext cx="11808150" cy="5019530"/>
              </a:xfrm>
              <a:blipFill>
                <a:blip r:embed="rId3"/>
                <a:stretch>
                  <a:fillRect l="-538" t="-505"/>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B7B0002A-F531-A376-EB69-11E786ED32C6}"/>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Example – CNF of MAJ function</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3BEC5722-A340-1FA3-A529-238F10AAFD9A}"/>
              </a:ext>
            </a:extLst>
          </p:cNvPr>
          <p:cNvSpPr>
            <a:spLocks noGrp="1"/>
          </p:cNvSpPr>
          <p:nvPr>
            <p:ph type="sldNum" sz="quarter" idx="12"/>
          </p:nvPr>
        </p:nvSpPr>
        <p:spPr/>
        <p:txBody>
          <a:bodyPr/>
          <a:lstStyle/>
          <a:p>
            <a:fld id="{CC057153-B650-4DEB-B370-79DDCFDCE934}" type="slidenum">
              <a:rPr lang="en-US" smtClean="0"/>
              <a:t>44</a:t>
            </a:fld>
            <a:endParaRPr lang="en-US"/>
          </a:p>
        </p:txBody>
      </p:sp>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ADF37948-FD94-9A3F-23EB-30E8BCA1F6FF}"/>
                  </a:ext>
                </a:extLst>
              </p:cNvPr>
              <p:cNvGraphicFramePr>
                <a:graphicFrameLocks noGrp="1"/>
              </p:cNvGraphicFramePr>
              <p:nvPr>
                <p:extLst>
                  <p:ext uri="{D42A27DB-BD31-4B8C-83A1-F6EECF244321}">
                    <p14:modId xmlns:p14="http://schemas.microsoft.com/office/powerpoint/2010/main" val="1840549068"/>
                  </p:ext>
                </p:extLst>
              </p:nvPr>
            </p:nvGraphicFramePr>
            <p:xfrm>
              <a:off x="1487606" y="2302502"/>
              <a:ext cx="5924585" cy="2791044"/>
            </p:xfrm>
            <a:graphic>
              <a:graphicData uri="http://schemas.openxmlformats.org/drawingml/2006/table">
                <a:tbl>
                  <a:tblPr firstRow="1" bandRow="1">
                    <a:tableStyleId>{00A15C55-8517-42AA-B614-E9B94910E393}</a:tableStyleId>
                  </a:tblPr>
                  <a:tblGrid>
                    <a:gridCol w="1044451">
                      <a:extLst>
                        <a:ext uri="{9D8B030D-6E8A-4147-A177-3AD203B41FA5}">
                          <a16:colId xmlns:a16="http://schemas.microsoft.com/office/drawing/2014/main" val="1396284860"/>
                        </a:ext>
                      </a:extLst>
                    </a:gridCol>
                    <a:gridCol w="712204">
                      <a:extLst>
                        <a:ext uri="{9D8B030D-6E8A-4147-A177-3AD203B41FA5}">
                          <a16:colId xmlns:a16="http://schemas.microsoft.com/office/drawing/2014/main" val="2466899368"/>
                        </a:ext>
                      </a:extLst>
                    </a:gridCol>
                    <a:gridCol w="936416">
                      <a:extLst>
                        <a:ext uri="{9D8B030D-6E8A-4147-A177-3AD203B41FA5}">
                          <a16:colId xmlns:a16="http://schemas.microsoft.com/office/drawing/2014/main" val="1472037275"/>
                        </a:ext>
                      </a:extLst>
                    </a:gridCol>
                    <a:gridCol w="1615757">
                      <a:extLst>
                        <a:ext uri="{9D8B030D-6E8A-4147-A177-3AD203B41FA5}">
                          <a16:colId xmlns:a16="http://schemas.microsoft.com/office/drawing/2014/main" val="2766643732"/>
                        </a:ext>
                      </a:extLst>
                    </a:gridCol>
                    <a:gridCol w="1615757">
                      <a:extLst>
                        <a:ext uri="{9D8B030D-6E8A-4147-A177-3AD203B41FA5}">
                          <a16:colId xmlns:a16="http://schemas.microsoft.com/office/drawing/2014/main" val="3204361485"/>
                        </a:ext>
                      </a:extLst>
                    </a:gridCol>
                  </a:tblGrid>
                  <a:tr h="310116">
                    <a:tc>
                      <a:txBody>
                        <a:bodyPr/>
                        <a:lstStyle/>
                        <a:p>
                          <a:pPr algn="ctr"/>
                          <a:r>
                            <a:rPr lang="en-US" sz="1200" dirty="0">
                              <a:solidFill>
                                <a:schemeClr val="bg1"/>
                              </a:solidFill>
                            </a:rPr>
                            <a:t>X</a:t>
                          </a:r>
                        </a:p>
                      </a:txBody>
                      <a:tcPr/>
                    </a:tc>
                    <a:tc>
                      <a:txBody>
                        <a:bodyPr/>
                        <a:lstStyle/>
                        <a:p>
                          <a:pPr algn="ctr"/>
                          <a:r>
                            <a:rPr lang="en-US" sz="1200" dirty="0">
                              <a:solidFill>
                                <a:schemeClr val="bg1"/>
                              </a:solidFill>
                            </a:rPr>
                            <a:t>Y</a:t>
                          </a:r>
                        </a:p>
                      </a:txBody>
                      <a:tcPr/>
                    </a:tc>
                    <a:tc>
                      <a:txBody>
                        <a:bodyPr/>
                        <a:lstStyle/>
                        <a:p>
                          <a:pPr algn="ctr"/>
                          <a:r>
                            <a:rPr lang="en-US" sz="1200" dirty="0">
                              <a:solidFill>
                                <a:schemeClr val="bg1"/>
                              </a:solidFill>
                            </a:rPr>
                            <a:t>Z</a:t>
                          </a:r>
                        </a:p>
                      </a:txBody>
                      <a:tcPr/>
                    </a:tc>
                    <a:tc>
                      <a:txBody>
                        <a:bodyPr/>
                        <a:lstStyle/>
                        <a:p>
                          <a:pPr algn="ctr"/>
                          <a:r>
                            <a:rPr lang="en-US" sz="1200" dirty="0">
                              <a:solidFill>
                                <a:schemeClr val="bg1"/>
                              </a:solidFill>
                            </a:rPr>
                            <a:t>MAJ(X,Y,Z)</a:t>
                          </a:r>
                          <a:endParaRPr lang="en-US" sz="1200" dirty="0">
                            <a:solidFill>
                              <a:schemeClr val="bg1"/>
                            </a:solidFill>
                            <a:latin typeface="Neue Haas Grotesk Text Pro" panose="020B0504020202020204" pitchFamily="34" charset="77"/>
                          </a:endParaRPr>
                        </a:p>
                      </a:txBody>
                      <a:tcPr/>
                    </a:tc>
                    <a:tc>
                      <a:txBody>
                        <a:bodyPr/>
                        <a:lstStyle/>
                        <a:p>
                          <a:pPr algn="ctr"/>
                          <a:r>
                            <a:rPr lang="en-US" sz="1200" b="0" dirty="0">
                              <a:solidFill>
                                <a:schemeClr val="bg1"/>
                              </a:solidFill>
                            </a:rPr>
                            <a:t>Maxterm</a:t>
                          </a:r>
                          <a:endParaRPr lang="en-US" sz="1200" b="0" dirty="0">
                            <a:solidFill>
                              <a:schemeClr val="bg1"/>
                            </a:solidFill>
                            <a:latin typeface="Neue Haas Grotesk Text Pro" panose="020B0504020202020204" pitchFamily="34" charset="77"/>
                            <a:ea typeface="Cambria Math" panose="02040503050406030204" pitchFamily="18" charset="0"/>
                          </a:endParaRPr>
                        </a:p>
                      </a:txBody>
                      <a:tcPr/>
                    </a:tc>
                    <a:extLst>
                      <a:ext uri="{0D108BD9-81ED-4DB2-BD59-A6C34878D82A}">
                        <a16:rowId xmlns:a16="http://schemas.microsoft.com/office/drawing/2014/main" val="2131602632"/>
                      </a:ext>
                    </a:extLst>
                  </a:tr>
                  <a:tr h="310116">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1" i="1" smtClean="0">
                                        <a:solidFill>
                                          <a:schemeClr val="tx1"/>
                                        </a:solidFill>
                                        <a:latin typeface="Cambria Math" panose="02040503050406030204" pitchFamily="18" charset="0"/>
                                      </a:rPr>
                                    </m:ctrlPr>
                                  </m:sSubPr>
                                  <m:e>
                                    <m:r>
                                      <a:rPr lang="en-US" sz="1200" b="1" i="1" smtClean="0">
                                        <a:solidFill>
                                          <a:schemeClr val="tx1"/>
                                        </a:solidFill>
                                        <a:latin typeface="Cambria Math" panose="02040503050406030204" pitchFamily="18" charset="0"/>
                                      </a:rPr>
                                      <m:t>𝑴</m:t>
                                    </m:r>
                                  </m:e>
                                  <m:sub>
                                    <m:r>
                                      <a:rPr lang="en-US" sz="1200" b="1" i="1" smtClean="0">
                                        <a:solidFill>
                                          <a:schemeClr val="tx1"/>
                                        </a:solidFill>
                                        <a:latin typeface="Cambria Math" panose="02040503050406030204" pitchFamily="18" charset="0"/>
                                      </a:rPr>
                                      <m:t>𝟎</m:t>
                                    </m:r>
                                  </m:sub>
                                </m:sSub>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𝑿</m:t>
                                </m:r>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𝒀</m:t>
                                </m:r>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𝒁</m:t>
                                </m:r>
                              </m:oMath>
                            </m:oMathPara>
                          </a14:m>
                          <a:endParaRPr lang="en-US" sz="1200" b="1" dirty="0">
                            <a:solidFill>
                              <a:schemeClr val="tx1"/>
                            </a:solidFill>
                            <a:latin typeface="Cambria Math" panose="02040503050406030204" pitchFamily="18" charset="0"/>
                            <a:ea typeface="Cambria Math" panose="02040503050406030204" pitchFamily="18" charset="0"/>
                          </a:endParaRPr>
                        </a:p>
                      </a:txBody>
                      <a:tcPr>
                        <a:solidFill>
                          <a:schemeClr val="accent1">
                            <a:lumMod val="60000"/>
                            <a:lumOff val="40000"/>
                          </a:schemeClr>
                        </a:solidFill>
                      </a:tcPr>
                    </a:tc>
                    <a:extLst>
                      <a:ext uri="{0D108BD9-81ED-4DB2-BD59-A6C34878D82A}">
                        <a16:rowId xmlns:a16="http://schemas.microsoft.com/office/drawing/2014/main" val="614114445"/>
                      </a:ext>
                    </a:extLst>
                  </a:tr>
                  <a:tr h="310116">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algn="ctr"/>
                          <a:r>
                            <a:rPr lang="en-US" sz="1200" b="1" dirty="0">
                              <a:solidFill>
                                <a:schemeClr val="tx1"/>
                              </a:solidFill>
                            </a:rPr>
                            <a:t>1</a:t>
                          </a:r>
                        </a:p>
                      </a:txBody>
                      <a:tcPr>
                        <a:solidFill>
                          <a:schemeClr val="accent1">
                            <a:lumMod val="60000"/>
                            <a:lumOff val="40000"/>
                          </a:schemeClr>
                        </a:solidFill>
                      </a:tcPr>
                    </a:tc>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1" i="1" smtClean="0">
                                        <a:solidFill>
                                          <a:schemeClr val="tx1"/>
                                        </a:solidFill>
                                        <a:latin typeface="Cambria Math" panose="02040503050406030204" pitchFamily="18" charset="0"/>
                                      </a:rPr>
                                    </m:ctrlPr>
                                  </m:sSubPr>
                                  <m:e>
                                    <m:r>
                                      <a:rPr lang="en-US" sz="1200" b="1" i="1" smtClean="0">
                                        <a:solidFill>
                                          <a:schemeClr val="tx1"/>
                                        </a:solidFill>
                                        <a:latin typeface="Cambria Math" panose="02040503050406030204" pitchFamily="18" charset="0"/>
                                      </a:rPr>
                                      <m:t>𝑴</m:t>
                                    </m:r>
                                  </m:e>
                                  <m:sub>
                                    <m:r>
                                      <a:rPr lang="en-US" sz="1200" b="1" i="1" smtClean="0">
                                        <a:solidFill>
                                          <a:schemeClr val="tx1"/>
                                        </a:solidFill>
                                        <a:latin typeface="Cambria Math" panose="02040503050406030204" pitchFamily="18" charset="0"/>
                                      </a:rPr>
                                      <m:t>𝟏</m:t>
                                    </m:r>
                                  </m:sub>
                                </m:sSub>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𝑿</m:t>
                                </m:r>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𝒀</m:t>
                                </m:r>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𝒁</m:t>
                                </m:r>
                              </m:oMath>
                            </m:oMathPara>
                          </a14:m>
                          <a:endParaRPr lang="en-US" sz="1200" b="1" dirty="0">
                            <a:solidFill>
                              <a:schemeClr val="tx1"/>
                            </a:solidFill>
                            <a:latin typeface="Cambria Math" panose="02040503050406030204" pitchFamily="18" charset="0"/>
                            <a:ea typeface="Cambria Math" panose="02040503050406030204" pitchFamily="18" charset="0"/>
                          </a:endParaRPr>
                        </a:p>
                      </a:txBody>
                      <a:tcPr>
                        <a:solidFill>
                          <a:schemeClr val="accent1">
                            <a:lumMod val="60000"/>
                            <a:lumOff val="40000"/>
                          </a:schemeClr>
                        </a:solidFill>
                      </a:tcPr>
                    </a:tc>
                    <a:extLst>
                      <a:ext uri="{0D108BD9-81ED-4DB2-BD59-A6C34878D82A}">
                        <a16:rowId xmlns:a16="http://schemas.microsoft.com/office/drawing/2014/main" val="3063228719"/>
                      </a:ext>
                    </a:extLst>
                  </a:tr>
                  <a:tr h="310116">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algn="ctr"/>
                          <a:r>
                            <a:rPr lang="en-US" sz="1200" b="1" dirty="0">
                              <a:solidFill>
                                <a:schemeClr val="tx1"/>
                              </a:solidFill>
                            </a:rPr>
                            <a:t>1</a:t>
                          </a:r>
                        </a:p>
                      </a:txBody>
                      <a:tcPr>
                        <a:solidFill>
                          <a:schemeClr val="accent1">
                            <a:lumMod val="60000"/>
                            <a:lumOff val="40000"/>
                          </a:schemeClr>
                        </a:solidFill>
                      </a:tcPr>
                    </a:tc>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1" i="1" smtClean="0">
                                        <a:solidFill>
                                          <a:schemeClr val="tx1"/>
                                        </a:solidFill>
                                        <a:latin typeface="Cambria Math" panose="02040503050406030204" pitchFamily="18" charset="0"/>
                                      </a:rPr>
                                    </m:ctrlPr>
                                  </m:sSubPr>
                                  <m:e>
                                    <m:r>
                                      <a:rPr lang="en-US" sz="1200" b="1" i="1" smtClean="0">
                                        <a:solidFill>
                                          <a:schemeClr val="tx1"/>
                                        </a:solidFill>
                                        <a:latin typeface="Cambria Math" panose="02040503050406030204" pitchFamily="18" charset="0"/>
                                      </a:rPr>
                                      <m:t>𝑴</m:t>
                                    </m:r>
                                  </m:e>
                                  <m:sub>
                                    <m:r>
                                      <a:rPr lang="en-US" sz="1200" b="1" i="1" smtClean="0">
                                        <a:solidFill>
                                          <a:schemeClr val="tx1"/>
                                        </a:solidFill>
                                        <a:latin typeface="Cambria Math" panose="02040503050406030204" pitchFamily="18" charset="0"/>
                                      </a:rPr>
                                      <m:t>𝟐</m:t>
                                    </m:r>
                                  </m:sub>
                                </m:sSub>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𝑿</m:t>
                                </m:r>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𝒀</m:t>
                                </m:r>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𝒁</m:t>
                                </m:r>
                              </m:oMath>
                            </m:oMathPara>
                          </a14:m>
                          <a:endParaRPr lang="en-US" sz="1200" b="1" dirty="0">
                            <a:solidFill>
                              <a:schemeClr val="tx1"/>
                            </a:solidFill>
                            <a:latin typeface="Cambria Math" panose="02040503050406030204" pitchFamily="18" charset="0"/>
                            <a:ea typeface="Cambria Math" panose="02040503050406030204" pitchFamily="18" charset="0"/>
                          </a:endParaRPr>
                        </a:p>
                      </a:txBody>
                      <a:tcPr>
                        <a:solidFill>
                          <a:schemeClr val="accent1">
                            <a:lumMod val="60000"/>
                            <a:lumOff val="40000"/>
                          </a:schemeClr>
                        </a:solidFill>
                      </a:tcPr>
                    </a:tc>
                    <a:extLst>
                      <a:ext uri="{0D108BD9-81ED-4DB2-BD59-A6C34878D82A}">
                        <a16:rowId xmlns:a16="http://schemas.microsoft.com/office/drawing/2014/main" val="1068365532"/>
                      </a:ext>
                    </a:extLst>
                  </a:tr>
                  <a:tr h="310116">
                    <a:tc>
                      <a:txBody>
                        <a:bodyPr/>
                        <a:lstStyle/>
                        <a:p>
                          <a:pPr algn="ctr"/>
                          <a:r>
                            <a:rPr lang="en-US" sz="1200" b="0" dirty="0">
                              <a:solidFill>
                                <a:schemeClr val="tx1"/>
                              </a:solidFill>
                            </a:rPr>
                            <a:t>0</a:t>
                          </a:r>
                        </a:p>
                      </a:txBody>
                      <a:tcPr/>
                    </a:tc>
                    <a:tc>
                      <a:txBody>
                        <a:bodyPr/>
                        <a:lstStyle/>
                        <a:p>
                          <a:pPr algn="ctr"/>
                          <a:r>
                            <a:rPr lang="en-US" sz="1200" b="0" dirty="0">
                              <a:solidFill>
                                <a:schemeClr val="tx1"/>
                              </a:solidFill>
                            </a:rPr>
                            <a:t>1</a:t>
                          </a:r>
                        </a:p>
                      </a:txBody>
                      <a:tcPr/>
                    </a:tc>
                    <a:tc>
                      <a:txBody>
                        <a:bodyPr/>
                        <a:lstStyle/>
                        <a:p>
                          <a:pPr algn="ctr"/>
                          <a:r>
                            <a:rPr lang="en-US" sz="1200" b="0" dirty="0">
                              <a:solidFill>
                                <a:schemeClr val="tx1"/>
                              </a:solidFill>
                            </a:rPr>
                            <a:t>1</a:t>
                          </a:r>
                        </a:p>
                      </a:txBody>
                      <a:tcPr/>
                    </a:tc>
                    <a:tc>
                      <a:txBody>
                        <a:bodyPr/>
                        <a:lstStyle/>
                        <a:p>
                          <a:pPr algn="ctr"/>
                          <a:r>
                            <a:rPr lang="en-US" sz="1200" b="0" dirty="0">
                              <a:solidFill>
                                <a:schemeClr val="tx1"/>
                              </a:solidFill>
                            </a:rPr>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𝑀</m:t>
                                    </m:r>
                                  </m:e>
                                  <m:sub>
                                    <m:r>
                                      <a:rPr lang="en-US" sz="1200" b="0" i="1" smtClean="0">
                                        <a:solidFill>
                                          <a:schemeClr val="tx1"/>
                                        </a:solidFill>
                                        <a:latin typeface="Cambria Math" panose="02040503050406030204" pitchFamily="18" charset="0"/>
                                      </a:rPr>
                                      <m:t>3</m:t>
                                    </m:r>
                                  </m:sub>
                                </m:sSub>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𝑋</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𝑌</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𝑍</m:t>
                                </m:r>
                              </m:oMath>
                            </m:oMathPara>
                          </a14:m>
                          <a:endParaRPr lang="en-US" sz="1200" b="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316670216"/>
                      </a:ext>
                    </a:extLst>
                  </a:tr>
                  <a:tr h="310116">
                    <a:tc>
                      <a:txBody>
                        <a:bodyPr/>
                        <a:lstStyle/>
                        <a:p>
                          <a:pPr algn="ctr"/>
                          <a:r>
                            <a:rPr lang="en-US" sz="1200" b="1" dirty="0">
                              <a:solidFill>
                                <a:schemeClr val="tx1"/>
                              </a:solidFill>
                            </a:rPr>
                            <a:t>1</a:t>
                          </a:r>
                        </a:p>
                      </a:txBody>
                      <a:tcPr>
                        <a:solidFill>
                          <a:schemeClr val="accent1">
                            <a:lumMod val="60000"/>
                            <a:lumOff val="40000"/>
                          </a:schemeClr>
                        </a:solidFill>
                      </a:tcPr>
                    </a:tc>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1" i="1" smtClean="0">
                                        <a:solidFill>
                                          <a:schemeClr val="tx1"/>
                                        </a:solidFill>
                                        <a:latin typeface="Cambria Math" panose="02040503050406030204" pitchFamily="18" charset="0"/>
                                      </a:rPr>
                                    </m:ctrlPr>
                                  </m:sSubPr>
                                  <m:e>
                                    <m:r>
                                      <a:rPr lang="en-US" sz="1200" b="1" i="1" smtClean="0">
                                        <a:solidFill>
                                          <a:schemeClr val="tx1"/>
                                        </a:solidFill>
                                        <a:latin typeface="Cambria Math" panose="02040503050406030204" pitchFamily="18" charset="0"/>
                                      </a:rPr>
                                      <m:t>𝑴</m:t>
                                    </m:r>
                                  </m:e>
                                  <m:sub>
                                    <m:r>
                                      <a:rPr lang="en-US" sz="1200" b="1" i="1" smtClean="0">
                                        <a:solidFill>
                                          <a:schemeClr val="tx1"/>
                                        </a:solidFill>
                                        <a:latin typeface="Cambria Math" panose="02040503050406030204" pitchFamily="18" charset="0"/>
                                      </a:rPr>
                                      <m:t>𝟒</m:t>
                                    </m:r>
                                  </m:sub>
                                </m:sSub>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𝑿</m:t>
                                </m:r>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𝒀</m:t>
                                </m:r>
                                <m:r>
                                  <a:rPr lang="en-US" sz="1200" b="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𝒁</m:t>
                                </m:r>
                              </m:oMath>
                            </m:oMathPara>
                          </a14:m>
                          <a:endParaRPr lang="en-US" sz="1200" b="1" dirty="0">
                            <a:solidFill>
                              <a:schemeClr val="tx1"/>
                            </a:solidFill>
                            <a:latin typeface="Cambria Math" panose="02040503050406030204" pitchFamily="18" charset="0"/>
                            <a:ea typeface="Cambria Math" panose="02040503050406030204" pitchFamily="18" charset="0"/>
                          </a:endParaRPr>
                        </a:p>
                      </a:txBody>
                      <a:tcPr>
                        <a:solidFill>
                          <a:schemeClr val="accent1">
                            <a:lumMod val="60000"/>
                            <a:lumOff val="40000"/>
                          </a:schemeClr>
                        </a:solidFill>
                      </a:tcPr>
                    </a:tc>
                    <a:extLst>
                      <a:ext uri="{0D108BD9-81ED-4DB2-BD59-A6C34878D82A}">
                        <a16:rowId xmlns:a16="http://schemas.microsoft.com/office/drawing/2014/main" val="1472130258"/>
                      </a:ext>
                    </a:extLst>
                  </a:tr>
                  <a:tr h="310116">
                    <a:tc>
                      <a:txBody>
                        <a:bodyPr/>
                        <a:lstStyle/>
                        <a:p>
                          <a:pPr algn="ctr"/>
                          <a:r>
                            <a:rPr lang="en-US" sz="1200" b="0" dirty="0">
                              <a:solidFill>
                                <a:schemeClr val="tx1"/>
                              </a:solidFill>
                            </a:rPr>
                            <a:t>1</a:t>
                          </a:r>
                        </a:p>
                      </a:txBody>
                      <a:tcPr/>
                    </a:tc>
                    <a:tc>
                      <a:txBody>
                        <a:bodyPr/>
                        <a:lstStyle/>
                        <a:p>
                          <a:pPr algn="ctr"/>
                          <a:r>
                            <a:rPr lang="en-US" sz="1200" b="0" dirty="0">
                              <a:solidFill>
                                <a:schemeClr val="tx1"/>
                              </a:solidFill>
                            </a:rPr>
                            <a:t>0</a:t>
                          </a:r>
                        </a:p>
                      </a:txBody>
                      <a:tcPr/>
                    </a:tc>
                    <a:tc>
                      <a:txBody>
                        <a:bodyPr/>
                        <a:lstStyle/>
                        <a:p>
                          <a:pPr algn="ctr"/>
                          <a:r>
                            <a:rPr lang="en-US" sz="1200" b="0" dirty="0">
                              <a:solidFill>
                                <a:schemeClr val="tx1"/>
                              </a:solidFill>
                            </a:rPr>
                            <a:t>1</a:t>
                          </a:r>
                        </a:p>
                      </a:txBody>
                      <a:tcPr/>
                    </a:tc>
                    <a:tc>
                      <a:txBody>
                        <a:bodyPr/>
                        <a:lstStyle/>
                        <a:p>
                          <a:pPr algn="ctr"/>
                          <a:r>
                            <a:rPr lang="en-US" sz="1200" b="0" dirty="0">
                              <a:solidFill>
                                <a:schemeClr val="tx1"/>
                              </a:solidFill>
                            </a:rPr>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𝑀</m:t>
                                    </m:r>
                                  </m:e>
                                  <m:sub>
                                    <m:r>
                                      <a:rPr lang="en-US" sz="1200" b="0" i="1" smtClean="0">
                                        <a:solidFill>
                                          <a:schemeClr val="tx1"/>
                                        </a:solidFill>
                                        <a:latin typeface="Cambria Math" panose="02040503050406030204" pitchFamily="18" charset="0"/>
                                      </a:rPr>
                                      <m:t>5</m:t>
                                    </m:r>
                                  </m:sub>
                                </m:sSub>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𝑋</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𝑌</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𝑍</m:t>
                                </m:r>
                              </m:oMath>
                            </m:oMathPara>
                          </a14:m>
                          <a:endParaRPr lang="en-US" sz="1200" b="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838910750"/>
                      </a:ext>
                    </a:extLst>
                  </a:tr>
                  <a:tr h="310116">
                    <a:tc>
                      <a:txBody>
                        <a:bodyPr/>
                        <a:lstStyle/>
                        <a:p>
                          <a:pPr algn="ctr"/>
                          <a:r>
                            <a:rPr lang="en-US" sz="1200" b="0" dirty="0">
                              <a:solidFill>
                                <a:schemeClr val="tx1"/>
                              </a:solidFill>
                            </a:rPr>
                            <a:t>1</a:t>
                          </a:r>
                        </a:p>
                      </a:txBody>
                      <a:tcPr/>
                    </a:tc>
                    <a:tc>
                      <a:txBody>
                        <a:bodyPr/>
                        <a:lstStyle/>
                        <a:p>
                          <a:pPr algn="ctr"/>
                          <a:r>
                            <a:rPr lang="en-US" sz="1200" b="0" dirty="0">
                              <a:solidFill>
                                <a:schemeClr val="tx1"/>
                              </a:solidFill>
                            </a:rPr>
                            <a:t>1</a:t>
                          </a:r>
                        </a:p>
                      </a:txBody>
                      <a:tcPr/>
                    </a:tc>
                    <a:tc>
                      <a:txBody>
                        <a:bodyPr/>
                        <a:lstStyle/>
                        <a:p>
                          <a:pPr algn="ctr"/>
                          <a:r>
                            <a:rPr lang="en-US" sz="1200" b="0" dirty="0">
                              <a:solidFill>
                                <a:schemeClr val="tx1"/>
                              </a:solidFill>
                            </a:rPr>
                            <a:t>0</a:t>
                          </a:r>
                        </a:p>
                      </a:txBody>
                      <a:tcPr/>
                    </a:tc>
                    <a:tc>
                      <a:txBody>
                        <a:bodyPr/>
                        <a:lstStyle/>
                        <a:p>
                          <a:pPr algn="ctr"/>
                          <a:r>
                            <a:rPr lang="en-US" sz="1200" b="0" dirty="0">
                              <a:solidFill>
                                <a:schemeClr val="tx1"/>
                              </a:solidFill>
                            </a:rPr>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𝑀</m:t>
                                    </m:r>
                                  </m:e>
                                  <m:sub>
                                    <m:r>
                                      <a:rPr lang="en-US" sz="1200" b="0" i="1" smtClean="0">
                                        <a:solidFill>
                                          <a:schemeClr val="tx1"/>
                                        </a:solidFill>
                                        <a:latin typeface="Cambria Math" panose="02040503050406030204" pitchFamily="18" charset="0"/>
                                      </a:rPr>
                                      <m:t>6</m:t>
                                    </m:r>
                                  </m:sub>
                                </m:sSub>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𝑋</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𝑌</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𝑍</m:t>
                                </m:r>
                              </m:oMath>
                            </m:oMathPara>
                          </a14:m>
                          <a:endParaRPr lang="en-US" sz="1200" b="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298726595"/>
                      </a:ext>
                    </a:extLst>
                  </a:tr>
                  <a:tr h="310116">
                    <a:tc>
                      <a:txBody>
                        <a:bodyPr/>
                        <a:lstStyle/>
                        <a:p>
                          <a:pPr algn="ctr"/>
                          <a:r>
                            <a:rPr lang="en-US" sz="1200" b="0" dirty="0">
                              <a:solidFill>
                                <a:schemeClr val="tx1"/>
                              </a:solidFill>
                            </a:rPr>
                            <a:t>1</a:t>
                          </a:r>
                        </a:p>
                      </a:txBody>
                      <a:tcPr/>
                    </a:tc>
                    <a:tc>
                      <a:txBody>
                        <a:bodyPr/>
                        <a:lstStyle/>
                        <a:p>
                          <a:pPr algn="ctr"/>
                          <a:r>
                            <a:rPr lang="en-US" sz="1200" b="0" dirty="0">
                              <a:solidFill>
                                <a:schemeClr val="tx1"/>
                              </a:solidFill>
                            </a:rPr>
                            <a:t>1</a:t>
                          </a:r>
                        </a:p>
                      </a:txBody>
                      <a:tcPr/>
                    </a:tc>
                    <a:tc>
                      <a:txBody>
                        <a:bodyPr/>
                        <a:lstStyle/>
                        <a:p>
                          <a:pPr algn="ctr"/>
                          <a:r>
                            <a:rPr lang="en-US" sz="1200" b="0" dirty="0">
                              <a:solidFill>
                                <a:schemeClr val="tx1"/>
                              </a:solidFill>
                            </a:rPr>
                            <a:t>1</a:t>
                          </a:r>
                        </a:p>
                      </a:txBody>
                      <a:tcPr/>
                    </a:tc>
                    <a:tc>
                      <a:txBody>
                        <a:bodyPr/>
                        <a:lstStyle/>
                        <a:p>
                          <a:pPr algn="ctr"/>
                          <a:r>
                            <a:rPr lang="en-US" sz="1200" b="0" dirty="0">
                              <a:solidFill>
                                <a:schemeClr val="tx1"/>
                              </a:solidFill>
                            </a:rPr>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𝑀</m:t>
                                    </m:r>
                                  </m:e>
                                  <m:sub>
                                    <m:r>
                                      <a:rPr lang="en-US" sz="1200" b="0" i="1" smtClean="0">
                                        <a:solidFill>
                                          <a:schemeClr val="tx1"/>
                                        </a:solidFill>
                                        <a:latin typeface="Cambria Math" panose="02040503050406030204" pitchFamily="18" charset="0"/>
                                      </a:rPr>
                                      <m:t>7</m:t>
                                    </m:r>
                                  </m:sub>
                                </m:sSub>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𝑋</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𝑌</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𝑍</m:t>
                                </m:r>
                              </m:oMath>
                            </m:oMathPara>
                          </a14:m>
                          <a:endParaRPr lang="en-US" sz="1200" b="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831370525"/>
                      </a:ext>
                    </a:extLst>
                  </a:tr>
                </a:tbl>
              </a:graphicData>
            </a:graphic>
          </p:graphicFrame>
        </mc:Choice>
        <mc:Fallback xmlns="">
          <p:graphicFrame>
            <p:nvGraphicFramePr>
              <p:cNvPr id="4" name="Table 3">
                <a:extLst>
                  <a:ext uri="{FF2B5EF4-FFF2-40B4-BE49-F238E27FC236}">
                    <a16:creationId xmlns:a16="http://schemas.microsoft.com/office/drawing/2014/main" id="{ADF37948-FD94-9A3F-23EB-30E8BCA1F6FF}"/>
                  </a:ext>
                </a:extLst>
              </p:cNvPr>
              <p:cNvGraphicFramePr>
                <a:graphicFrameLocks noGrp="1"/>
              </p:cNvGraphicFramePr>
              <p:nvPr>
                <p:extLst>
                  <p:ext uri="{D42A27DB-BD31-4B8C-83A1-F6EECF244321}">
                    <p14:modId xmlns:p14="http://schemas.microsoft.com/office/powerpoint/2010/main" val="1840549068"/>
                  </p:ext>
                </p:extLst>
              </p:nvPr>
            </p:nvGraphicFramePr>
            <p:xfrm>
              <a:off x="1487606" y="2302502"/>
              <a:ext cx="5924585" cy="2791044"/>
            </p:xfrm>
            <a:graphic>
              <a:graphicData uri="http://schemas.openxmlformats.org/drawingml/2006/table">
                <a:tbl>
                  <a:tblPr firstRow="1" bandRow="1">
                    <a:tableStyleId>{00A15C55-8517-42AA-B614-E9B94910E393}</a:tableStyleId>
                  </a:tblPr>
                  <a:tblGrid>
                    <a:gridCol w="1044451">
                      <a:extLst>
                        <a:ext uri="{9D8B030D-6E8A-4147-A177-3AD203B41FA5}">
                          <a16:colId xmlns:a16="http://schemas.microsoft.com/office/drawing/2014/main" val="1396284860"/>
                        </a:ext>
                      </a:extLst>
                    </a:gridCol>
                    <a:gridCol w="712204">
                      <a:extLst>
                        <a:ext uri="{9D8B030D-6E8A-4147-A177-3AD203B41FA5}">
                          <a16:colId xmlns:a16="http://schemas.microsoft.com/office/drawing/2014/main" val="2466899368"/>
                        </a:ext>
                      </a:extLst>
                    </a:gridCol>
                    <a:gridCol w="936416">
                      <a:extLst>
                        <a:ext uri="{9D8B030D-6E8A-4147-A177-3AD203B41FA5}">
                          <a16:colId xmlns:a16="http://schemas.microsoft.com/office/drawing/2014/main" val="1472037275"/>
                        </a:ext>
                      </a:extLst>
                    </a:gridCol>
                    <a:gridCol w="1615757">
                      <a:extLst>
                        <a:ext uri="{9D8B030D-6E8A-4147-A177-3AD203B41FA5}">
                          <a16:colId xmlns:a16="http://schemas.microsoft.com/office/drawing/2014/main" val="2766643732"/>
                        </a:ext>
                      </a:extLst>
                    </a:gridCol>
                    <a:gridCol w="1615757">
                      <a:extLst>
                        <a:ext uri="{9D8B030D-6E8A-4147-A177-3AD203B41FA5}">
                          <a16:colId xmlns:a16="http://schemas.microsoft.com/office/drawing/2014/main" val="3204361485"/>
                        </a:ext>
                      </a:extLst>
                    </a:gridCol>
                  </a:tblGrid>
                  <a:tr h="310116">
                    <a:tc>
                      <a:txBody>
                        <a:bodyPr/>
                        <a:lstStyle/>
                        <a:p>
                          <a:pPr algn="ctr"/>
                          <a:r>
                            <a:rPr lang="en-US" sz="1200" dirty="0">
                              <a:solidFill>
                                <a:schemeClr val="bg1"/>
                              </a:solidFill>
                            </a:rPr>
                            <a:t>X</a:t>
                          </a:r>
                        </a:p>
                      </a:txBody>
                      <a:tcPr/>
                    </a:tc>
                    <a:tc>
                      <a:txBody>
                        <a:bodyPr/>
                        <a:lstStyle/>
                        <a:p>
                          <a:pPr algn="ctr"/>
                          <a:r>
                            <a:rPr lang="en-US" sz="1200" dirty="0">
                              <a:solidFill>
                                <a:schemeClr val="bg1"/>
                              </a:solidFill>
                            </a:rPr>
                            <a:t>Y</a:t>
                          </a:r>
                        </a:p>
                      </a:txBody>
                      <a:tcPr/>
                    </a:tc>
                    <a:tc>
                      <a:txBody>
                        <a:bodyPr/>
                        <a:lstStyle/>
                        <a:p>
                          <a:pPr algn="ctr"/>
                          <a:r>
                            <a:rPr lang="en-US" sz="1200" dirty="0">
                              <a:solidFill>
                                <a:schemeClr val="bg1"/>
                              </a:solidFill>
                            </a:rPr>
                            <a:t>Z</a:t>
                          </a:r>
                        </a:p>
                      </a:txBody>
                      <a:tcPr/>
                    </a:tc>
                    <a:tc>
                      <a:txBody>
                        <a:bodyPr/>
                        <a:lstStyle/>
                        <a:p>
                          <a:pPr algn="ctr"/>
                          <a:r>
                            <a:rPr lang="en-US" sz="1200" dirty="0">
                              <a:solidFill>
                                <a:schemeClr val="bg1"/>
                              </a:solidFill>
                            </a:rPr>
                            <a:t>MAJ(X,Y,Z)</a:t>
                          </a:r>
                          <a:endParaRPr lang="en-US" sz="1200" dirty="0">
                            <a:solidFill>
                              <a:schemeClr val="bg1"/>
                            </a:solidFill>
                            <a:latin typeface="Neue Haas Grotesk Text Pro" panose="020B0504020202020204" pitchFamily="34" charset="77"/>
                          </a:endParaRPr>
                        </a:p>
                      </a:txBody>
                      <a:tcPr/>
                    </a:tc>
                    <a:tc>
                      <a:txBody>
                        <a:bodyPr/>
                        <a:lstStyle/>
                        <a:p>
                          <a:pPr algn="ctr"/>
                          <a:r>
                            <a:rPr lang="en-US" sz="1200" b="0" dirty="0">
                              <a:solidFill>
                                <a:schemeClr val="bg1"/>
                              </a:solidFill>
                            </a:rPr>
                            <a:t>Maxterm</a:t>
                          </a:r>
                          <a:endParaRPr lang="en-US" sz="1200" b="0" dirty="0">
                            <a:solidFill>
                              <a:schemeClr val="bg1"/>
                            </a:solidFill>
                            <a:latin typeface="Neue Haas Grotesk Text Pro" panose="020B0504020202020204" pitchFamily="34" charset="77"/>
                            <a:ea typeface="Cambria Math" panose="02040503050406030204" pitchFamily="18" charset="0"/>
                          </a:endParaRPr>
                        </a:p>
                      </a:txBody>
                      <a:tcPr/>
                    </a:tc>
                    <a:extLst>
                      <a:ext uri="{0D108BD9-81ED-4DB2-BD59-A6C34878D82A}">
                        <a16:rowId xmlns:a16="http://schemas.microsoft.com/office/drawing/2014/main" val="2131602632"/>
                      </a:ext>
                    </a:extLst>
                  </a:tr>
                  <a:tr h="310116">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endParaRPr lang="en-US"/>
                        </a:p>
                      </a:txBody>
                      <a:tcPr>
                        <a:blipFill>
                          <a:blip r:embed="rId4"/>
                          <a:stretch>
                            <a:fillRect l="-268504" t="-108333" r="-2362" b="-720833"/>
                          </a:stretch>
                        </a:blipFill>
                      </a:tcPr>
                    </a:tc>
                    <a:extLst>
                      <a:ext uri="{0D108BD9-81ED-4DB2-BD59-A6C34878D82A}">
                        <a16:rowId xmlns:a16="http://schemas.microsoft.com/office/drawing/2014/main" val="614114445"/>
                      </a:ext>
                    </a:extLst>
                  </a:tr>
                  <a:tr h="310116">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algn="ctr"/>
                          <a:r>
                            <a:rPr lang="en-US" sz="1200" b="1" dirty="0">
                              <a:solidFill>
                                <a:schemeClr val="tx1"/>
                              </a:solidFill>
                            </a:rPr>
                            <a:t>1</a:t>
                          </a:r>
                        </a:p>
                      </a:txBody>
                      <a:tcPr>
                        <a:solidFill>
                          <a:schemeClr val="accent1">
                            <a:lumMod val="60000"/>
                            <a:lumOff val="40000"/>
                          </a:schemeClr>
                        </a:solidFill>
                      </a:tcPr>
                    </a:tc>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endParaRPr lang="en-US"/>
                        </a:p>
                      </a:txBody>
                      <a:tcPr>
                        <a:blipFill>
                          <a:blip r:embed="rId4"/>
                          <a:stretch>
                            <a:fillRect l="-268504" t="-200000" r="-2362" b="-592000"/>
                          </a:stretch>
                        </a:blipFill>
                      </a:tcPr>
                    </a:tc>
                    <a:extLst>
                      <a:ext uri="{0D108BD9-81ED-4DB2-BD59-A6C34878D82A}">
                        <a16:rowId xmlns:a16="http://schemas.microsoft.com/office/drawing/2014/main" val="3063228719"/>
                      </a:ext>
                    </a:extLst>
                  </a:tr>
                  <a:tr h="310116">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algn="ctr"/>
                          <a:r>
                            <a:rPr lang="en-US" sz="1200" b="1" dirty="0">
                              <a:solidFill>
                                <a:schemeClr val="tx1"/>
                              </a:solidFill>
                            </a:rPr>
                            <a:t>1</a:t>
                          </a:r>
                        </a:p>
                      </a:txBody>
                      <a:tcPr>
                        <a:solidFill>
                          <a:schemeClr val="accent1">
                            <a:lumMod val="60000"/>
                            <a:lumOff val="40000"/>
                          </a:schemeClr>
                        </a:solidFill>
                      </a:tcPr>
                    </a:tc>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endParaRPr lang="en-US"/>
                        </a:p>
                      </a:txBody>
                      <a:tcPr>
                        <a:blipFill>
                          <a:blip r:embed="rId4"/>
                          <a:stretch>
                            <a:fillRect l="-268504" t="-312500" r="-2362" b="-516667"/>
                          </a:stretch>
                        </a:blipFill>
                      </a:tcPr>
                    </a:tc>
                    <a:extLst>
                      <a:ext uri="{0D108BD9-81ED-4DB2-BD59-A6C34878D82A}">
                        <a16:rowId xmlns:a16="http://schemas.microsoft.com/office/drawing/2014/main" val="1068365532"/>
                      </a:ext>
                    </a:extLst>
                  </a:tr>
                  <a:tr h="310116">
                    <a:tc>
                      <a:txBody>
                        <a:bodyPr/>
                        <a:lstStyle/>
                        <a:p>
                          <a:pPr algn="ctr"/>
                          <a:r>
                            <a:rPr lang="en-US" sz="1200" b="0" dirty="0">
                              <a:solidFill>
                                <a:schemeClr val="tx1"/>
                              </a:solidFill>
                            </a:rPr>
                            <a:t>0</a:t>
                          </a:r>
                        </a:p>
                      </a:txBody>
                      <a:tcPr/>
                    </a:tc>
                    <a:tc>
                      <a:txBody>
                        <a:bodyPr/>
                        <a:lstStyle/>
                        <a:p>
                          <a:pPr algn="ctr"/>
                          <a:r>
                            <a:rPr lang="en-US" sz="1200" b="0" dirty="0">
                              <a:solidFill>
                                <a:schemeClr val="tx1"/>
                              </a:solidFill>
                            </a:rPr>
                            <a:t>1</a:t>
                          </a:r>
                        </a:p>
                      </a:txBody>
                      <a:tcPr/>
                    </a:tc>
                    <a:tc>
                      <a:txBody>
                        <a:bodyPr/>
                        <a:lstStyle/>
                        <a:p>
                          <a:pPr algn="ctr"/>
                          <a:r>
                            <a:rPr lang="en-US" sz="1200" b="0" dirty="0">
                              <a:solidFill>
                                <a:schemeClr val="tx1"/>
                              </a:solidFill>
                            </a:rPr>
                            <a:t>1</a:t>
                          </a:r>
                        </a:p>
                      </a:txBody>
                      <a:tcPr/>
                    </a:tc>
                    <a:tc>
                      <a:txBody>
                        <a:bodyPr/>
                        <a:lstStyle/>
                        <a:p>
                          <a:pPr algn="ctr"/>
                          <a:r>
                            <a:rPr lang="en-US" sz="1200" b="0" dirty="0">
                              <a:solidFill>
                                <a:schemeClr val="tx1"/>
                              </a:solidFill>
                            </a:rPr>
                            <a:t>1</a:t>
                          </a:r>
                        </a:p>
                      </a:txBody>
                      <a:tcPr/>
                    </a:tc>
                    <a:tc>
                      <a:txBody>
                        <a:bodyPr/>
                        <a:lstStyle/>
                        <a:p>
                          <a:endParaRPr lang="en-US"/>
                        </a:p>
                      </a:txBody>
                      <a:tcPr>
                        <a:blipFill>
                          <a:blip r:embed="rId4"/>
                          <a:stretch>
                            <a:fillRect l="-268504" t="-396000" r="-2362" b="-396000"/>
                          </a:stretch>
                        </a:blipFill>
                      </a:tcPr>
                    </a:tc>
                    <a:extLst>
                      <a:ext uri="{0D108BD9-81ED-4DB2-BD59-A6C34878D82A}">
                        <a16:rowId xmlns:a16="http://schemas.microsoft.com/office/drawing/2014/main" val="1316670216"/>
                      </a:ext>
                    </a:extLst>
                  </a:tr>
                  <a:tr h="310116">
                    <a:tc>
                      <a:txBody>
                        <a:bodyPr/>
                        <a:lstStyle/>
                        <a:p>
                          <a:pPr algn="ctr"/>
                          <a:r>
                            <a:rPr lang="en-US" sz="1200" b="1" dirty="0">
                              <a:solidFill>
                                <a:schemeClr val="tx1"/>
                              </a:solidFill>
                            </a:rPr>
                            <a:t>1</a:t>
                          </a:r>
                        </a:p>
                      </a:txBody>
                      <a:tcPr>
                        <a:solidFill>
                          <a:schemeClr val="accent1">
                            <a:lumMod val="60000"/>
                            <a:lumOff val="40000"/>
                          </a:schemeClr>
                        </a:solidFill>
                      </a:tcPr>
                    </a:tc>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pPr algn="ctr"/>
                          <a:r>
                            <a:rPr lang="en-US" sz="1200" b="1" dirty="0">
                              <a:solidFill>
                                <a:schemeClr val="tx1"/>
                              </a:solidFill>
                            </a:rPr>
                            <a:t>0</a:t>
                          </a:r>
                        </a:p>
                      </a:txBody>
                      <a:tcPr>
                        <a:solidFill>
                          <a:schemeClr val="accent1">
                            <a:lumMod val="60000"/>
                            <a:lumOff val="40000"/>
                          </a:schemeClr>
                        </a:solidFill>
                      </a:tcPr>
                    </a:tc>
                    <a:tc>
                      <a:txBody>
                        <a:bodyPr/>
                        <a:lstStyle/>
                        <a:p>
                          <a:endParaRPr lang="en-US"/>
                        </a:p>
                      </a:txBody>
                      <a:tcPr>
                        <a:blipFill>
                          <a:blip r:embed="rId4"/>
                          <a:stretch>
                            <a:fillRect l="-268504" t="-516667" r="-2362" b="-312500"/>
                          </a:stretch>
                        </a:blipFill>
                      </a:tcPr>
                    </a:tc>
                    <a:extLst>
                      <a:ext uri="{0D108BD9-81ED-4DB2-BD59-A6C34878D82A}">
                        <a16:rowId xmlns:a16="http://schemas.microsoft.com/office/drawing/2014/main" val="1472130258"/>
                      </a:ext>
                    </a:extLst>
                  </a:tr>
                  <a:tr h="310116">
                    <a:tc>
                      <a:txBody>
                        <a:bodyPr/>
                        <a:lstStyle/>
                        <a:p>
                          <a:pPr algn="ctr"/>
                          <a:r>
                            <a:rPr lang="en-US" sz="1200" b="0" dirty="0">
                              <a:solidFill>
                                <a:schemeClr val="tx1"/>
                              </a:solidFill>
                            </a:rPr>
                            <a:t>1</a:t>
                          </a:r>
                        </a:p>
                      </a:txBody>
                      <a:tcPr/>
                    </a:tc>
                    <a:tc>
                      <a:txBody>
                        <a:bodyPr/>
                        <a:lstStyle/>
                        <a:p>
                          <a:pPr algn="ctr"/>
                          <a:r>
                            <a:rPr lang="en-US" sz="1200" b="0" dirty="0">
                              <a:solidFill>
                                <a:schemeClr val="tx1"/>
                              </a:solidFill>
                            </a:rPr>
                            <a:t>0</a:t>
                          </a:r>
                        </a:p>
                      </a:txBody>
                      <a:tcPr/>
                    </a:tc>
                    <a:tc>
                      <a:txBody>
                        <a:bodyPr/>
                        <a:lstStyle/>
                        <a:p>
                          <a:pPr algn="ctr"/>
                          <a:r>
                            <a:rPr lang="en-US" sz="1200" b="0" dirty="0">
                              <a:solidFill>
                                <a:schemeClr val="tx1"/>
                              </a:solidFill>
                            </a:rPr>
                            <a:t>1</a:t>
                          </a:r>
                        </a:p>
                      </a:txBody>
                      <a:tcPr/>
                    </a:tc>
                    <a:tc>
                      <a:txBody>
                        <a:bodyPr/>
                        <a:lstStyle/>
                        <a:p>
                          <a:pPr algn="ctr"/>
                          <a:r>
                            <a:rPr lang="en-US" sz="1200" b="0" dirty="0">
                              <a:solidFill>
                                <a:schemeClr val="tx1"/>
                              </a:solidFill>
                            </a:rPr>
                            <a:t>1</a:t>
                          </a:r>
                        </a:p>
                      </a:txBody>
                      <a:tcPr/>
                    </a:tc>
                    <a:tc>
                      <a:txBody>
                        <a:bodyPr/>
                        <a:lstStyle/>
                        <a:p>
                          <a:endParaRPr lang="en-US"/>
                        </a:p>
                      </a:txBody>
                      <a:tcPr>
                        <a:blipFill>
                          <a:blip r:embed="rId4"/>
                          <a:stretch>
                            <a:fillRect l="-268504" t="-592000" r="-2362" b="-200000"/>
                          </a:stretch>
                        </a:blipFill>
                      </a:tcPr>
                    </a:tc>
                    <a:extLst>
                      <a:ext uri="{0D108BD9-81ED-4DB2-BD59-A6C34878D82A}">
                        <a16:rowId xmlns:a16="http://schemas.microsoft.com/office/drawing/2014/main" val="1838910750"/>
                      </a:ext>
                    </a:extLst>
                  </a:tr>
                  <a:tr h="310116">
                    <a:tc>
                      <a:txBody>
                        <a:bodyPr/>
                        <a:lstStyle/>
                        <a:p>
                          <a:pPr algn="ctr"/>
                          <a:r>
                            <a:rPr lang="en-US" sz="1200" b="0" dirty="0">
                              <a:solidFill>
                                <a:schemeClr val="tx1"/>
                              </a:solidFill>
                            </a:rPr>
                            <a:t>1</a:t>
                          </a:r>
                        </a:p>
                      </a:txBody>
                      <a:tcPr/>
                    </a:tc>
                    <a:tc>
                      <a:txBody>
                        <a:bodyPr/>
                        <a:lstStyle/>
                        <a:p>
                          <a:pPr algn="ctr"/>
                          <a:r>
                            <a:rPr lang="en-US" sz="1200" b="0" dirty="0">
                              <a:solidFill>
                                <a:schemeClr val="tx1"/>
                              </a:solidFill>
                            </a:rPr>
                            <a:t>1</a:t>
                          </a:r>
                        </a:p>
                      </a:txBody>
                      <a:tcPr/>
                    </a:tc>
                    <a:tc>
                      <a:txBody>
                        <a:bodyPr/>
                        <a:lstStyle/>
                        <a:p>
                          <a:pPr algn="ctr"/>
                          <a:r>
                            <a:rPr lang="en-US" sz="1200" b="0" dirty="0">
                              <a:solidFill>
                                <a:schemeClr val="tx1"/>
                              </a:solidFill>
                            </a:rPr>
                            <a:t>0</a:t>
                          </a:r>
                        </a:p>
                      </a:txBody>
                      <a:tcPr/>
                    </a:tc>
                    <a:tc>
                      <a:txBody>
                        <a:bodyPr/>
                        <a:lstStyle/>
                        <a:p>
                          <a:pPr algn="ctr"/>
                          <a:r>
                            <a:rPr lang="en-US" sz="1200" b="0" dirty="0">
                              <a:solidFill>
                                <a:schemeClr val="tx1"/>
                              </a:solidFill>
                            </a:rPr>
                            <a:t>1</a:t>
                          </a:r>
                        </a:p>
                      </a:txBody>
                      <a:tcPr/>
                    </a:tc>
                    <a:tc>
                      <a:txBody>
                        <a:bodyPr/>
                        <a:lstStyle/>
                        <a:p>
                          <a:endParaRPr lang="en-US"/>
                        </a:p>
                      </a:txBody>
                      <a:tcPr>
                        <a:blipFill>
                          <a:blip r:embed="rId4"/>
                          <a:stretch>
                            <a:fillRect l="-268504" t="-720833" r="-2362" b="-108333"/>
                          </a:stretch>
                        </a:blipFill>
                      </a:tcPr>
                    </a:tc>
                    <a:extLst>
                      <a:ext uri="{0D108BD9-81ED-4DB2-BD59-A6C34878D82A}">
                        <a16:rowId xmlns:a16="http://schemas.microsoft.com/office/drawing/2014/main" val="3298726595"/>
                      </a:ext>
                    </a:extLst>
                  </a:tr>
                  <a:tr h="310116">
                    <a:tc>
                      <a:txBody>
                        <a:bodyPr/>
                        <a:lstStyle/>
                        <a:p>
                          <a:pPr algn="ctr"/>
                          <a:r>
                            <a:rPr lang="en-US" sz="1200" b="0" dirty="0">
                              <a:solidFill>
                                <a:schemeClr val="tx1"/>
                              </a:solidFill>
                            </a:rPr>
                            <a:t>1</a:t>
                          </a:r>
                        </a:p>
                      </a:txBody>
                      <a:tcPr/>
                    </a:tc>
                    <a:tc>
                      <a:txBody>
                        <a:bodyPr/>
                        <a:lstStyle/>
                        <a:p>
                          <a:pPr algn="ctr"/>
                          <a:r>
                            <a:rPr lang="en-US" sz="1200" b="0" dirty="0">
                              <a:solidFill>
                                <a:schemeClr val="tx1"/>
                              </a:solidFill>
                            </a:rPr>
                            <a:t>1</a:t>
                          </a:r>
                        </a:p>
                      </a:txBody>
                      <a:tcPr/>
                    </a:tc>
                    <a:tc>
                      <a:txBody>
                        <a:bodyPr/>
                        <a:lstStyle/>
                        <a:p>
                          <a:pPr algn="ctr"/>
                          <a:r>
                            <a:rPr lang="en-US" sz="1200" b="0" dirty="0">
                              <a:solidFill>
                                <a:schemeClr val="tx1"/>
                              </a:solidFill>
                            </a:rPr>
                            <a:t>1</a:t>
                          </a:r>
                        </a:p>
                      </a:txBody>
                      <a:tcPr/>
                    </a:tc>
                    <a:tc>
                      <a:txBody>
                        <a:bodyPr/>
                        <a:lstStyle/>
                        <a:p>
                          <a:pPr algn="ctr"/>
                          <a:r>
                            <a:rPr lang="en-US" sz="1200" b="0" dirty="0">
                              <a:solidFill>
                                <a:schemeClr val="tx1"/>
                              </a:solidFill>
                            </a:rPr>
                            <a:t>1</a:t>
                          </a:r>
                        </a:p>
                      </a:txBody>
                      <a:tcPr/>
                    </a:tc>
                    <a:tc>
                      <a:txBody>
                        <a:bodyPr/>
                        <a:lstStyle/>
                        <a:p>
                          <a:endParaRPr lang="en-US"/>
                        </a:p>
                      </a:txBody>
                      <a:tcPr>
                        <a:blipFill>
                          <a:blip r:embed="rId4"/>
                          <a:stretch>
                            <a:fillRect l="-268504" t="-788000" r="-2362" b="-4000"/>
                          </a:stretch>
                        </a:blipFill>
                      </a:tcPr>
                    </a:tc>
                    <a:extLst>
                      <a:ext uri="{0D108BD9-81ED-4DB2-BD59-A6C34878D82A}">
                        <a16:rowId xmlns:a16="http://schemas.microsoft.com/office/drawing/2014/main" val="831370525"/>
                      </a:ext>
                    </a:extLst>
                  </a:tr>
                </a:tbl>
              </a:graphicData>
            </a:graphic>
          </p:graphicFrame>
        </mc:Fallback>
      </mc:AlternateContent>
      <p:sp>
        <p:nvSpPr>
          <p:cNvPr id="2" name="TextBox 1">
            <a:extLst>
              <a:ext uri="{FF2B5EF4-FFF2-40B4-BE49-F238E27FC236}">
                <a16:creationId xmlns:a16="http://schemas.microsoft.com/office/drawing/2014/main" id="{336790AB-1F81-04A5-0D3E-A2F79EA90334}"/>
              </a:ext>
            </a:extLst>
          </p:cNvPr>
          <p:cNvSpPr txBox="1"/>
          <p:nvPr/>
        </p:nvSpPr>
        <p:spPr>
          <a:xfrm>
            <a:off x="8478454" y="3507300"/>
            <a:ext cx="3521926" cy="523220"/>
          </a:xfrm>
          <a:prstGeom prst="rect">
            <a:avLst/>
          </a:prstGeom>
          <a:noFill/>
        </p:spPr>
        <p:txBody>
          <a:bodyPr wrap="none" rtlCol="0">
            <a:spAutoFit/>
          </a:bodyPr>
          <a:lstStyle/>
          <a:p>
            <a:r>
              <a:rPr lang="en-US" sz="2800" dirty="0"/>
              <a:t>AND these together</a:t>
            </a:r>
          </a:p>
        </p:txBody>
      </p:sp>
      <p:cxnSp>
        <p:nvCxnSpPr>
          <p:cNvPr id="5" name="Straight Arrow Connector 4">
            <a:extLst>
              <a:ext uri="{FF2B5EF4-FFF2-40B4-BE49-F238E27FC236}">
                <a16:creationId xmlns:a16="http://schemas.microsoft.com/office/drawing/2014/main" id="{975BF12B-AB54-4D02-F354-0277CB3D3E32}"/>
              </a:ext>
            </a:extLst>
          </p:cNvPr>
          <p:cNvCxnSpPr>
            <a:cxnSpLocks/>
            <a:stCxn id="2" idx="1"/>
          </p:cNvCxnSpPr>
          <p:nvPr/>
        </p:nvCxnSpPr>
        <p:spPr>
          <a:xfrm flipH="1" flipV="1">
            <a:off x="7420844" y="2846911"/>
            <a:ext cx="1057610" cy="9219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38CC8321-208D-AAFF-20F2-DCE6565BA78A}"/>
              </a:ext>
            </a:extLst>
          </p:cNvPr>
          <p:cNvCxnSpPr>
            <a:cxnSpLocks/>
            <a:stCxn id="2" idx="1"/>
          </p:cNvCxnSpPr>
          <p:nvPr/>
        </p:nvCxnSpPr>
        <p:spPr>
          <a:xfrm flipH="1" flipV="1">
            <a:off x="7397348" y="3156973"/>
            <a:ext cx="1081106" cy="6119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32305458-BD34-332B-E6D5-72A65EDF1062}"/>
              </a:ext>
            </a:extLst>
          </p:cNvPr>
          <p:cNvCxnSpPr>
            <a:cxnSpLocks/>
            <a:stCxn id="2" idx="1"/>
          </p:cNvCxnSpPr>
          <p:nvPr/>
        </p:nvCxnSpPr>
        <p:spPr>
          <a:xfrm flipH="1" flipV="1">
            <a:off x="7420844" y="3469184"/>
            <a:ext cx="1057610" cy="2997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EAB9AB35-B147-A627-80EB-4D095F3BA602}"/>
              </a:ext>
            </a:extLst>
          </p:cNvPr>
          <p:cNvCxnSpPr>
            <a:cxnSpLocks/>
          </p:cNvCxnSpPr>
          <p:nvPr/>
        </p:nvCxnSpPr>
        <p:spPr>
          <a:xfrm flipH="1">
            <a:off x="7453227" y="3807026"/>
            <a:ext cx="1016574" cy="2234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45449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3AE2E-0BC5-CE06-B889-4B43AA4501F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0CB3A0C-04C7-1243-7AF1-6E71A97D9214}"/>
                  </a:ext>
                </a:extLst>
              </p:cNvPr>
              <p:cNvSpPr>
                <a:spLocks noGrp="1"/>
              </p:cNvSpPr>
              <p:nvPr>
                <p:ph idx="1"/>
              </p:nvPr>
            </p:nvSpPr>
            <p:spPr>
              <a:xfrm>
                <a:off x="612646" y="1377549"/>
                <a:ext cx="10653578" cy="3888514"/>
              </a:xfrm>
            </p:spPr>
            <p:txBody>
              <a:bodyPr vert="horz" lIns="91440" tIns="45720" rIns="91440" bIns="45720" rtlCol="0">
                <a:noAutofit/>
              </a:bodyPr>
              <a:lstStyle/>
              <a:p>
                <a:pPr marL="0" indent="0">
                  <a:lnSpc>
                    <a:spcPct val="110000"/>
                  </a:lnSpc>
                  <a:buNone/>
                </a:pPr>
                <a:r>
                  <a:rPr lang="en-US" sz="2200" dirty="0"/>
                  <a:t>ODD(</a:t>
                </a:r>
                <a14:m>
                  <m:oMath xmlns:m="http://schemas.openxmlformats.org/officeDocument/2006/math">
                    <m:sSub>
                      <m:sSubPr>
                        <m:ctrlPr>
                          <a:rPr lang="en-US" sz="2200" i="1" dirty="0">
                            <a:latin typeface="Cambria Math" panose="02040503050406030204" pitchFamily="18" charset="0"/>
                          </a:rPr>
                        </m:ctrlPr>
                      </m:sSubPr>
                      <m:e>
                        <m:r>
                          <a:rPr lang="en-US" sz="2200" i="1" dirty="0">
                            <a:latin typeface="Cambria Math" panose="02040503050406030204" pitchFamily="18" charset="0"/>
                          </a:rPr>
                          <m:t>𝑋</m:t>
                        </m:r>
                      </m:e>
                      <m:sub>
                        <m:r>
                          <a:rPr lang="en-US" sz="2200" i="1" dirty="0">
                            <a:latin typeface="Cambria Math" panose="02040503050406030204" pitchFamily="18" charset="0"/>
                          </a:rPr>
                          <m:t>1</m:t>
                        </m:r>
                      </m:sub>
                    </m:sSub>
                    <m:r>
                      <a:rPr lang="en-US" sz="2200" i="1" dirty="0">
                        <a:latin typeface="Cambria Math" panose="02040503050406030204" pitchFamily="18" charset="0"/>
                      </a:rPr>
                      <m:t>, </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𝑋</m:t>
                        </m:r>
                      </m:e>
                      <m:sub>
                        <m:r>
                          <a:rPr lang="en-US" sz="2200" i="1" dirty="0">
                            <a:latin typeface="Cambria Math" panose="02040503050406030204" pitchFamily="18" charset="0"/>
                          </a:rPr>
                          <m:t>2</m:t>
                        </m:r>
                      </m:sub>
                    </m:sSub>
                    <m:r>
                      <a:rPr lang="en-US" sz="2200" i="1" dirty="0">
                        <a:latin typeface="Cambria Math" panose="02040503050406030204" pitchFamily="18" charset="0"/>
                      </a:rPr>
                      <m:t>, …,</m:t>
                    </m:r>
                    <m:sSub>
                      <m:sSubPr>
                        <m:ctrlPr>
                          <a:rPr lang="en-US" sz="2200" i="1" dirty="0" err="1">
                            <a:latin typeface="Cambria Math" panose="02040503050406030204" pitchFamily="18" charset="0"/>
                          </a:rPr>
                        </m:ctrlPr>
                      </m:sSubPr>
                      <m:e>
                        <m:r>
                          <a:rPr lang="en-US" sz="2200" i="1" dirty="0" err="1">
                            <a:latin typeface="Cambria Math" panose="02040503050406030204" pitchFamily="18" charset="0"/>
                          </a:rPr>
                          <m:t>𝑋</m:t>
                        </m:r>
                      </m:e>
                      <m:sub>
                        <m:r>
                          <a:rPr lang="en-US" sz="2200" i="1" dirty="0" err="1">
                            <a:latin typeface="Cambria Math" panose="02040503050406030204" pitchFamily="18" charset="0"/>
                          </a:rPr>
                          <m:t>𝑛</m:t>
                        </m:r>
                      </m:sub>
                    </m:sSub>
                  </m:oMath>
                </a14:m>
                <a:r>
                  <a:rPr lang="en-US" sz="2200" dirty="0"/>
                  <a:t>) = 1 if an odd number of arguments is 1, 0 otherwise</a:t>
                </a:r>
              </a:p>
              <a:p>
                <a:pPr marL="0" indent="0">
                  <a:lnSpc>
                    <a:spcPct val="110000"/>
                  </a:lnSpc>
                  <a:buNone/>
                </a:pPr>
                <a:br>
                  <a:rPr lang="en-US" dirty="0"/>
                </a:br>
                <a:br>
                  <a:rPr lang="en-US" dirty="0"/>
                </a:br>
                <a:br>
                  <a:rPr lang="en-US" dirty="0"/>
                </a:br>
                <a:br>
                  <a:rPr lang="en-US" dirty="0"/>
                </a:br>
                <a:br>
                  <a:rPr lang="en-US" dirty="0"/>
                </a:br>
                <a:br>
                  <a:rPr lang="en-US" dirty="0"/>
                </a:br>
                <a:br>
                  <a:rPr lang="en-US" dirty="0"/>
                </a:br>
                <a:br>
                  <a:rPr lang="en-US" dirty="0"/>
                </a:br>
                <a:endParaRPr lang="en-US" dirty="0"/>
              </a:p>
            </p:txBody>
          </p:sp>
        </mc:Choice>
        <mc:Fallback xmlns="">
          <p:sp>
            <p:nvSpPr>
              <p:cNvPr id="3" name="Content Placeholder 2">
                <a:extLst>
                  <a:ext uri="{FF2B5EF4-FFF2-40B4-BE49-F238E27FC236}">
                    <a16:creationId xmlns:a16="http://schemas.microsoft.com/office/drawing/2014/main" id="{70CB3A0C-04C7-1243-7AF1-6E71A97D9214}"/>
                  </a:ext>
                </a:extLst>
              </p:cNvPr>
              <p:cNvSpPr>
                <a:spLocks noGrp="1" noRot="1" noChangeAspect="1" noMove="1" noResize="1" noEditPoints="1" noAdjustHandles="1" noChangeArrowheads="1" noChangeShapeType="1" noTextEdit="1"/>
              </p:cNvSpPr>
              <p:nvPr>
                <p:ph idx="1"/>
              </p:nvPr>
            </p:nvSpPr>
            <p:spPr>
              <a:xfrm>
                <a:off x="612646" y="1377549"/>
                <a:ext cx="10653578" cy="3888514"/>
              </a:xfrm>
              <a:blipFill>
                <a:blip r:embed="rId3"/>
                <a:stretch>
                  <a:fillRect l="-714" t="-651"/>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B2BDBD62-CE98-E021-22F3-5A7E5A230C85}"/>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PRACTICE TIME – CNF of ODD function</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FFE62DE9-6EEA-E1E8-03F0-52E2530E42EB}"/>
              </a:ext>
            </a:extLst>
          </p:cNvPr>
          <p:cNvSpPr>
            <a:spLocks noGrp="1"/>
          </p:cNvSpPr>
          <p:nvPr>
            <p:ph type="sldNum" sz="quarter" idx="12"/>
          </p:nvPr>
        </p:nvSpPr>
        <p:spPr/>
        <p:txBody>
          <a:bodyPr/>
          <a:lstStyle/>
          <a:p>
            <a:fld id="{CC057153-B650-4DEB-B370-79DDCFDCE934}" type="slidenum">
              <a:rPr lang="en-US" smtClean="0"/>
              <a:t>45</a:t>
            </a:fld>
            <a:endParaRPr lang="en-US"/>
          </a:p>
        </p:txBody>
      </p:sp>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3990CA1F-FD58-226E-B152-E8B02F926330}"/>
                  </a:ext>
                </a:extLst>
              </p:cNvPr>
              <p:cNvGraphicFramePr>
                <a:graphicFrameLocks noGrp="1"/>
              </p:cNvGraphicFramePr>
              <p:nvPr>
                <p:extLst>
                  <p:ext uri="{D42A27DB-BD31-4B8C-83A1-F6EECF244321}">
                    <p14:modId xmlns:p14="http://schemas.microsoft.com/office/powerpoint/2010/main" val="1003852399"/>
                  </p:ext>
                </p:extLst>
              </p:nvPr>
            </p:nvGraphicFramePr>
            <p:xfrm>
              <a:off x="925776" y="2021718"/>
              <a:ext cx="10102110" cy="3566160"/>
            </p:xfrm>
            <a:graphic>
              <a:graphicData uri="http://schemas.openxmlformats.org/drawingml/2006/table">
                <a:tbl>
                  <a:tblPr firstRow="1" bandRow="1">
                    <a:tableStyleId>{00A15C55-8517-42AA-B614-E9B94910E393}</a:tableStyleId>
                  </a:tblPr>
                  <a:tblGrid>
                    <a:gridCol w="1442851">
                      <a:extLst>
                        <a:ext uri="{9D8B030D-6E8A-4147-A177-3AD203B41FA5}">
                          <a16:colId xmlns:a16="http://schemas.microsoft.com/office/drawing/2014/main" val="1396284860"/>
                        </a:ext>
                      </a:extLst>
                    </a:gridCol>
                    <a:gridCol w="1553378">
                      <a:extLst>
                        <a:ext uri="{9D8B030D-6E8A-4147-A177-3AD203B41FA5}">
                          <a16:colId xmlns:a16="http://schemas.microsoft.com/office/drawing/2014/main" val="2466899368"/>
                        </a:ext>
                      </a:extLst>
                    </a:gridCol>
                    <a:gridCol w="1839817">
                      <a:extLst>
                        <a:ext uri="{9D8B030D-6E8A-4147-A177-3AD203B41FA5}">
                          <a16:colId xmlns:a16="http://schemas.microsoft.com/office/drawing/2014/main" val="1472037275"/>
                        </a:ext>
                      </a:extLst>
                    </a:gridCol>
                    <a:gridCol w="2478795">
                      <a:extLst>
                        <a:ext uri="{9D8B030D-6E8A-4147-A177-3AD203B41FA5}">
                          <a16:colId xmlns:a16="http://schemas.microsoft.com/office/drawing/2014/main" val="433868249"/>
                        </a:ext>
                      </a:extLst>
                    </a:gridCol>
                    <a:gridCol w="2787269">
                      <a:extLst>
                        <a:ext uri="{9D8B030D-6E8A-4147-A177-3AD203B41FA5}">
                          <a16:colId xmlns:a16="http://schemas.microsoft.com/office/drawing/2014/main" val="3065037031"/>
                        </a:ext>
                      </a:extLst>
                    </a:gridCol>
                  </a:tblGrid>
                  <a:tr h="310116">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Z</a:t>
                          </a:r>
                        </a:p>
                      </a:txBody>
                      <a:tcPr/>
                    </a:tc>
                    <a:tc>
                      <a:txBody>
                        <a:bodyPr/>
                        <a:lstStyle/>
                        <a:p>
                          <a:pPr algn="ctr"/>
                          <a:r>
                            <a:rPr lang="en-US" sz="2000" dirty="0"/>
                            <a:t>ODD(X,Y,Z)</a:t>
                          </a:r>
                          <a:endParaRPr lang="en-US" sz="2000" dirty="0">
                            <a:latin typeface="Neue Haas Grotesk Text Pro" panose="020B0504020202020204" pitchFamily="34" charset="77"/>
                          </a:endParaRPr>
                        </a:p>
                      </a:txBody>
                      <a:tcPr/>
                    </a:tc>
                    <a:tc>
                      <a:txBody>
                        <a:bodyPr/>
                        <a:lstStyle/>
                        <a:p>
                          <a:pPr algn="ctr"/>
                          <a:r>
                            <a:rPr lang="en-US" sz="2000" dirty="0"/>
                            <a:t>Maxterm</a:t>
                          </a:r>
                          <a:endParaRPr lang="en-US" sz="2000" dirty="0">
                            <a:latin typeface="Neue Haas Grotesk Text Pro" panose="020B0504020202020204" pitchFamily="34" charset="77"/>
                            <a:ea typeface="Cambria Math" panose="02040503050406030204" pitchFamily="18" charset="0"/>
                          </a:endParaRPr>
                        </a:p>
                      </a:txBody>
                      <a:tcPr/>
                    </a:tc>
                    <a:extLst>
                      <a:ext uri="{0D108BD9-81ED-4DB2-BD59-A6C34878D82A}">
                        <a16:rowId xmlns:a16="http://schemas.microsoft.com/office/drawing/2014/main" val="2131602632"/>
                      </a:ext>
                    </a:extLst>
                  </a:tr>
                  <a:tr h="310116">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0" smtClean="0">
                                        <a:solidFill>
                                          <a:schemeClr val="tx1"/>
                                        </a:solidFill>
                                        <a:latin typeface="Cambria Math" panose="02040503050406030204" pitchFamily="18" charset="0"/>
                                      </a:rPr>
                                    </m:ctrlPr>
                                  </m:sSubPr>
                                  <m:e>
                                    <m:r>
                                      <a:rPr lang="en-US" sz="1200" b="0" smtClean="0">
                                        <a:solidFill>
                                          <a:schemeClr val="tx1"/>
                                        </a:solidFill>
                                        <a:latin typeface="Cambria Math" panose="02040503050406030204" pitchFamily="18" charset="0"/>
                                      </a:rPr>
                                      <m:t>𝑀</m:t>
                                    </m:r>
                                  </m:e>
                                  <m:sub>
                                    <m:r>
                                      <a:rPr lang="en-US" sz="1200" b="0" smtClean="0">
                                        <a:solidFill>
                                          <a:schemeClr val="tx1"/>
                                        </a:solidFill>
                                        <a:latin typeface="Cambria Math" panose="02040503050406030204" pitchFamily="18" charset="0"/>
                                      </a:rPr>
                                      <m:t>0</m:t>
                                    </m:r>
                                  </m:sub>
                                </m:sSub>
                                <m:r>
                                  <a:rPr lang="en-US" sz="1200" b="0" smtClean="0">
                                    <a:solidFill>
                                      <a:schemeClr val="tx1"/>
                                    </a:solidFill>
                                    <a:latin typeface="Cambria Math" panose="02040503050406030204" pitchFamily="18" charset="0"/>
                                  </a:rPr>
                                  <m:t>=</m:t>
                                </m:r>
                              </m:oMath>
                            </m:oMathPara>
                          </a14:m>
                          <a:endParaRPr lang="en-US" sz="12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614114445"/>
                      </a:ext>
                    </a:extLst>
                  </a:tr>
                  <a:tr h="310116">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0" smtClean="0">
                                        <a:solidFill>
                                          <a:schemeClr val="tx1"/>
                                        </a:solidFill>
                                        <a:latin typeface="Cambria Math" panose="02040503050406030204" pitchFamily="18" charset="0"/>
                                      </a:rPr>
                                    </m:ctrlPr>
                                  </m:sSubPr>
                                  <m:e>
                                    <m:r>
                                      <a:rPr lang="en-US" sz="1200" b="0" smtClean="0">
                                        <a:solidFill>
                                          <a:schemeClr val="tx1"/>
                                        </a:solidFill>
                                        <a:latin typeface="Cambria Math" panose="02040503050406030204" pitchFamily="18" charset="0"/>
                                      </a:rPr>
                                      <m:t>𝑀</m:t>
                                    </m:r>
                                  </m:e>
                                  <m:sub>
                                    <m:r>
                                      <a:rPr lang="en-US" sz="1200" b="0" smtClean="0">
                                        <a:solidFill>
                                          <a:schemeClr val="tx1"/>
                                        </a:solidFill>
                                        <a:latin typeface="Cambria Math" panose="02040503050406030204" pitchFamily="18" charset="0"/>
                                      </a:rPr>
                                      <m:t>1</m:t>
                                    </m:r>
                                  </m:sub>
                                </m:sSub>
                                <m:r>
                                  <a:rPr lang="en-US" sz="1200" b="0" smtClean="0">
                                    <a:solidFill>
                                      <a:schemeClr val="tx1"/>
                                    </a:solidFill>
                                    <a:latin typeface="Cambria Math" panose="02040503050406030204" pitchFamily="18" charset="0"/>
                                  </a:rPr>
                                  <m:t>=</m:t>
                                </m:r>
                              </m:oMath>
                            </m:oMathPara>
                          </a14:m>
                          <a:endParaRPr lang="en-US" sz="12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063228719"/>
                      </a:ext>
                    </a:extLst>
                  </a:tr>
                  <a:tr h="310116">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0" smtClean="0">
                                        <a:solidFill>
                                          <a:schemeClr val="tx1"/>
                                        </a:solidFill>
                                        <a:latin typeface="Cambria Math" panose="02040503050406030204" pitchFamily="18" charset="0"/>
                                      </a:rPr>
                                    </m:ctrlPr>
                                  </m:sSubPr>
                                  <m:e>
                                    <m:r>
                                      <a:rPr lang="en-US" sz="1200" b="0" smtClean="0">
                                        <a:solidFill>
                                          <a:schemeClr val="tx1"/>
                                        </a:solidFill>
                                        <a:latin typeface="Cambria Math" panose="02040503050406030204" pitchFamily="18" charset="0"/>
                                      </a:rPr>
                                      <m:t>𝑀</m:t>
                                    </m:r>
                                  </m:e>
                                  <m:sub>
                                    <m:r>
                                      <a:rPr lang="en-US" sz="1200" b="0" smtClean="0">
                                        <a:solidFill>
                                          <a:schemeClr val="tx1"/>
                                        </a:solidFill>
                                        <a:latin typeface="Cambria Math" panose="02040503050406030204" pitchFamily="18" charset="0"/>
                                      </a:rPr>
                                      <m:t>2</m:t>
                                    </m:r>
                                  </m:sub>
                                </m:sSub>
                                <m:r>
                                  <a:rPr lang="en-US" sz="1200" b="0" smtClean="0">
                                    <a:solidFill>
                                      <a:schemeClr val="tx1"/>
                                    </a:solidFill>
                                    <a:latin typeface="Cambria Math" panose="02040503050406030204" pitchFamily="18" charset="0"/>
                                  </a:rPr>
                                  <m:t>=</m:t>
                                </m:r>
                              </m:oMath>
                            </m:oMathPara>
                          </a14:m>
                          <a:endParaRPr lang="en-US" sz="12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068365532"/>
                      </a:ext>
                    </a:extLst>
                  </a:tr>
                  <a:tr h="310116">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0" smtClean="0">
                                        <a:solidFill>
                                          <a:schemeClr val="tx1"/>
                                        </a:solidFill>
                                        <a:latin typeface="Cambria Math" panose="02040503050406030204" pitchFamily="18" charset="0"/>
                                      </a:rPr>
                                    </m:ctrlPr>
                                  </m:sSubPr>
                                  <m:e>
                                    <m:r>
                                      <a:rPr lang="en-US" sz="1200" b="0" smtClean="0">
                                        <a:solidFill>
                                          <a:schemeClr val="tx1"/>
                                        </a:solidFill>
                                        <a:latin typeface="Cambria Math" panose="02040503050406030204" pitchFamily="18" charset="0"/>
                                      </a:rPr>
                                      <m:t>𝑀</m:t>
                                    </m:r>
                                  </m:e>
                                  <m:sub>
                                    <m:r>
                                      <a:rPr lang="en-US" sz="1200" b="0" smtClean="0">
                                        <a:solidFill>
                                          <a:schemeClr val="tx1"/>
                                        </a:solidFill>
                                        <a:latin typeface="Cambria Math" panose="02040503050406030204" pitchFamily="18" charset="0"/>
                                      </a:rPr>
                                      <m:t>3</m:t>
                                    </m:r>
                                  </m:sub>
                                </m:sSub>
                                <m:r>
                                  <a:rPr lang="en-US" sz="1200" b="0" smtClean="0">
                                    <a:solidFill>
                                      <a:schemeClr val="tx1"/>
                                    </a:solidFill>
                                    <a:latin typeface="Cambria Math" panose="02040503050406030204" pitchFamily="18" charset="0"/>
                                  </a:rPr>
                                  <m:t>=</m:t>
                                </m:r>
                              </m:oMath>
                            </m:oMathPara>
                          </a14:m>
                          <a:endParaRPr lang="en-US" sz="12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316670216"/>
                      </a:ext>
                    </a:extLst>
                  </a:tr>
                  <a:tr h="310116">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0" smtClean="0">
                                        <a:solidFill>
                                          <a:schemeClr val="tx1"/>
                                        </a:solidFill>
                                        <a:latin typeface="Cambria Math" panose="02040503050406030204" pitchFamily="18" charset="0"/>
                                      </a:rPr>
                                    </m:ctrlPr>
                                  </m:sSubPr>
                                  <m:e>
                                    <m:r>
                                      <a:rPr lang="en-US" sz="1200" b="0" smtClean="0">
                                        <a:solidFill>
                                          <a:schemeClr val="tx1"/>
                                        </a:solidFill>
                                        <a:latin typeface="Cambria Math" panose="02040503050406030204" pitchFamily="18" charset="0"/>
                                      </a:rPr>
                                      <m:t>𝑀</m:t>
                                    </m:r>
                                  </m:e>
                                  <m:sub>
                                    <m:r>
                                      <a:rPr lang="en-US" sz="1200" b="0" smtClean="0">
                                        <a:solidFill>
                                          <a:schemeClr val="tx1"/>
                                        </a:solidFill>
                                        <a:latin typeface="Cambria Math" panose="02040503050406030204" pitchFamily="18" charset="0"/>
                                      </a:rPr>
                                      <m:t>4</m:t>
                                    </m:r>
                                  </m:sub>
                                </m:sSub>
                              </m:oMath>
                            </m:oMathPara>
                          </a14:m>
                          <a:endParaRPr lang="en-US" sz="12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472130258"/>
                      </a:ext>
                    </a:extLst>
                  </a:tr>
                  <a:tr h="310116">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0" smtClean="0">
                                        <a:solidFill>
                                          <a:schemeClr val="tx1"/>
                                        </a:solidFill>
                                        <a:latin typeface="Cambria Math" panose="02040503050406030204" pitchFamily="18" charset="0"/>
                                      </a:rPr>
                                    </m:ctrlPr>
                                  </m:sSubPr>
                                  <m:e>
                                    <m:r>
                                      <a:rPr lang="en-US" sz="1200" b="0" smtClean="0">
                                        <a:solidFill>
                                          <a:schemeClr val="tx1"/>
                                        </a:solidFill>
                                        <a:latin typeface="Cambria Math" panose="02040503050406030204" pitchFamily="18" charset="0"/>
                                      </a:rPr>
                                      <m:t>𝑀</m:t>
                                    </m:r>
                                  </m:e>
                                  <m:sub>
                                    <m:r>
                                      <a:rPr lang="en-US" sz="1200" b="0" smtClean="0">
                                        <a:solidFill>
                                          <a:schemeClr val="tx1"/>
                                        </a:solidFill>
                                        <a:latin typeface="Cambria Math" panose="02040503050406030204" pitchFamily="18" charset="0"/>
                                      </a:rPr>
                                      <m:t>5</m:t>
                                    </m:r>
                                  </m:sub>
                                </m:sSub>
                                <m:r>
                                  <a:rPr lang="en-US" sz="1200" b="0" smtClean="0">
                                    <a:solidFill>
                                      <a:schemeClr val="tx1"/>
                                    </a:solidFill>
                                    <a:latin typeface="Cambria Math" panose="02040503050406030204" pitchFamily="18" charset="0"/>
                                  </a:rPr>
                                  <m:t>=</m:t>
                                </m:r>
                              </m:oMath>
                            </m:oMathPara>
                          </a14:m>
                          <a:endParaRPr lang="en-US" sz="12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838910750"/>
                      </a:ext>
                    </a:extLst>
                  </a:tr>
                  <a:tr h="310116">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0" smtClean="0">
                                        <a:solidFill>
                                          <a:schemeClr val="tx1"/>
                                        </a:solidFill>
                                        <a:latin typeface="Cambria Math" panose="02040503050406030204" pitchFamily="18" charset="0"/>
                                      </a:rPr>
                                    </m:ctrlPr>
                                  </m:sSubPr>
                                  <m:e>
                                    <m:r>
                                      <a:rPr lang="en-US" sz="1200" b="0" smtClean="0">
                                        <a:solidFill>
                                          <a:schemeClr val="tx1"/>
                                        </a:solidFill>
                                        <a:latin typeface="Cambria Math" panose="02040503050406030204" pitchFamily="18" charset="0"/>
                                      </a:rPr>
                                      <m:t>𝑀</m:t>
                                    </m:r>
                                  </m:e>
                                  <m:sub>
                                    <m:r>
                                      <a:rPr lang="en-US" sz="1200" b="0" smtClean="0">
                                        <a:solidFill>
                                          <a:schemeClr val="tx1"/>
                                        </a:solidFill>
                                        <a:latin typeface="Cambria Math" panose="02040503050406030204" pitchFamily="18" charset="0"/>
                                      </a:rPr>
                                      <m:t>6</m:t>
                                    </m:r>
                                  </m:sub>
                                </m:sSub>
                                <m:r>
                                  <a:rPr lang="en-US" sz="1200" b="0" smtClean="0">
                                    <a:solidFill>
                                      <a:schemeClr val="tx1"/>
                                    </a:solidFill>
                                    <a:latin typeface="Cambria Math" panose="02040503050406030204" pitchFamily="18" charset="0"/>
                                  </a:rPr>
                                  <m:t>=</m:t>
                                </m:r>
                              </m:oMath>
                            </m:oMathPara>
                          </a14:m>
                          <a:endParaRPr lang="en-US" sz="12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298726595"/>
                      </a:ext>
                    </a:extLst>
                  </a:tr>
                  <a:tr h="310116">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0" smtClean="0">
                                        <a:solidFill>
                                          <a:schemeClr val="tx1"/>
                                        </a:solidFill>
                                        <a:latin typeface="Cambria Math" panose="02040503050406030204" pitchFamily="18" charset="0"/>
                                      </a:rPr>
                                    </m:ctrlPr>
                                  </m:sSubPr>
                                  <m:e>
                                    <m:r>
                                      <a:rPr lang="en-US" sz="1200" b="0" smtClean="0">
                                        <a:solidFill>
                                          <a:schemeClr val="tx1"/>
                                        </a:solidFill>
                                        <a:latin typeface="Cambria Math" panose="02040503050406030204" pitchFamily="18" charset="0"/>
                                      </a:rPr>
                                      <m:t>𝑀</m:t>
                                    </m:r>
                                  </m:e>
                                  <m:sub>
                                    <m:r>
                                      <a:rPr lang="en-US" sz="1200" b="0" smtClean="0">
                                        <a:solidFill>
                                          <a:schemeClr val="tx1"/>
                                        </a:solidFill>
                                        <a:latin typeface="Cambria Math" panose="02040503050406030204" pitchFamily="18" charset="0"/>
                                      </a:rPr>
                                      <m:t>7</m:t>
                                    </m:r>
                                  </m:sub>
                                </m:sSub>
                                <m:r>
                                  <a:rPr lang="en-US" sz="1200" b="0" smtClean="0">
                                    <a:solidFill>
                                      <a:schemeClr val="tx1"/>
                                    </a:solidFill>
                                    <a:latin typeface="Cambria Math" panose="02040503050406030204" pitchFamily="18" charset="0"/>
                                  </a:rPr>
                                  <m:t>=</m:t>
                                </m:r>
                              </m:oMath>
                            </m:oMathPara>
                          </a14:m>
                          <a:endParaRPr lang="en-US" sz="120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831370525"/>
                      </a:ext>
                    </a:extLst>
                  </a:tr>
                </a:tbl>
              </a:graphicData>
            </a:graphic>
          </p:graphicFrame>
        </mc:Choice>
        <mc:Fallback xmlns="">
          <p:graphicFrame>
            <p:nvGraphicFramePr>
              <p:cNvPr id="4" name="Table 3">
                <a:extLst>
                  <a:ext uri="{FF2B5EF4-FFF2-40B4-BE49-F238E27FC236}">
                    <a16:creationId xmlns:a16="http://schemas.microsoft.com/office/drawing/2014/main" id="{3990CA1F-FD58-226E-B152-E8B02F926330}"/>
                  </a:ext>
                </a:extLst>
              </p:cNvPr>
              <p:cNvGraphicFramePr>
                <a:graphicFrameLocks noGrp="1"/>
              </p:cNvGraphicFramePr>
              <p:nvPr>
                <p:extLst>
                  <p:ext uri="{D42A27DB-BD31-4B8C-83A1-F6EECF244321}">
                    <p14:modId xmlns:p14="http://schemas.microsoft.com/office/powerpoint/2010/main" val="1003852399"/>
                  </p:ext>
                </p:extLst>
              </p:nvPr>
            </p:nvGraphicFramePr>
            <p:xfrm>
              <a:off x="925776" y="2021718"/>
              <a:ext cx="10102110" cy="3566160"/>
            </p:xfrm>
            <a:graphic>
              <a:graphicData uri="http://schemas.openxmlformats.org/drawingml/2006/table">
                <a:tbl>
                  <a:tblPr firstRow="1" bandRow="1">
                    <a:tableStyleId>{00A15C55-8517-42AA-B614-E9B94910E393}</a:tableStyleId>
                  </a:tblPr>
                  <a:tblGrid>
                    <a:gridCol w="1442851">
                      <a:extLst>
                        <a:ext uri="{9D8B030D-6E8A-4147-A177-3AD203B41FA5}">
                          <a16:colId xmlns:a16="http://schemas.microsoft.com/office/drawing/2014/main" val="1396284860"/>
                        </a:ext>
                      </a:extLst>
                    </a:gridCol>
                    <a:gridCol w="1553378">
                      <a:extLst>
                        <a:ext uri="{9D8B030D-6E8A-4147-A177-3AD203B41FA5}">
                          <a16:colId xmlns:a16="http://schemas.microsoft.com/office/drawing/2014/main" val="2466899368"/>
                        </a:ext>
                      </a:extLst>
                    </a:gridCol>
                    <a:gridCol w="1839817">
                      <a:extLst>
                        <a:ext uri="{9D8B030D-6E8A-4147-A177-3AD203B41FA5}">
                          <a16:colId xmlns:a16="http://schemas.microsoft.com/office/drawing/2014/main" val="1472037275"/>
                        </a:ext>
                      </a:extLst>
                    </a:gridCol>
                    <a:gridCol w="2478795">
                      <a:extLst>
                        <a:ext uri="{9D8B030D-6E8A-4147-A177-3AD203B41FA5}">
                          <a16:colId xmlns:a16="http://schemas.microsoft.com/office/drawing/2014/main" val="433868249"/>
                        </a:ext>
                      </a:extLst>
                    </a:gridCol>
                    <a:gridCol w="2787269">
                      <a:extLst>
                        <a:ext uri="{9D8B030D-6E8A-4147-A177-3AD203B41FA5}">
                          <a16:colId xmlns:a16="http://schemas.microsoft.com/office/drawing/2014/main" val="3065037031"/>
                        </a:ext>
                      </a:extLst>
                    </a:gridCol>
                  </a:tblGrid>
                  <a:tr h="3962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Z</a:t>
                          </a:r>
                        </a:p>
                      </a:txBody>
                      <a:tcPr/>
                    </a:tc>
                    <a:tc>
                      <a:txBody>
                        <a:bodyPr/>
                        <a:lstStyle/>
                        <a:p>
                          <a:pPr algn="ctr"/>
                          <a:r>
                            <a:rPr lang="en-US" sz="2000" dirty="0"/>
                            <a:t>ODD(X,Y,Z)</a:t>
                          </a:r>
                          <a:endParaRPr lang="en-US" sz="2000" dirty="0">
                            <a:latin typeface="Neue Haas Grotesk Text Pro" panose="020B0504020202020204" pitchFamily="34" charset="77"/>
                          </a:endParaRPr>
                        </a:p>
                      </a:txBody>
                      <a:tcPr/>
                    </a:tc>
                    <a:tc>
                      <a:txBody>
                        <a:bodyPr/>
                        <a:lstStyle/>
                        <a:p>
                          <a:pPr algn="ctr"/>
                          <a:r>
                            <a:rPr lang="en-US" sz="2000" dirty="0"/>
                            <a:t>Maxterm</a:t>
                          </a:r>
                          <a:endParaRPr lang="en-US" sz="2000" dirty="0">
                            <a:latin typeface="Neue Haas Grotesk Text Pro" panose="020B0504020202020204" pitchFamily="34" charset="77"/>
                            <a:ea typeface="Cambria Math" panose="02040503050406030204" pitchFamily="18" charset="0"/>
                          </a:endParaRPr>
                        </a:p>
                      </a:txBody>
                      <a:tcPr/>
                    </a:tc>
                    <a:extLst>
                      <a:ext uri="{0D108BD9-81ED-4DB2-BD59-A6C34878D82A}">
                        <a16:rowId xmlns:a16="http://schemas.microsoft.com/office/drawing/2014/main" val="2131602632"/>
                      </a:ext>
                    </a:extLst>
                  </a:tr>
                  <a:tr h="3962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tc>
                      <a:txBody>
                        <a:bodyPr/>
                        <a:lstStyle/>
                        <a:p>
                          <a:endParaRPr lang="en-US"/>
                        </a:p>
                      </a:txBody>
                      <a:tcPr>
                        <a:blipFill>
                          <a:blip r:embed="rId4"/>
                          <a:stretch>
                            <a:fillRect l="-262273" t="-109677" r="-909" b="-735484"/>
                          </a:stretch>
                        </a:blipFill>
                      </a:tcPr>
                    </a:tc>
                    <a:extLst>
                      <a:ext uri="{0D108BD9-81ED-4DB2-BD59-A6C34878D82A}">
                        <a16:rowId xmlns:a16="http://schemas.microsoft.com/office/drawing/2014/main" val="614114445"/>
                      </a:ext>
                    </a:extLst>
                  </a:tr>
                  <a:tr h="3962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tc>
                      <a:txBody>
                        <a:bodyPr/>
                        <a:lstStyle/>
                        <a:p>
                          <a:endParaRPr lang="en-US"/>
                        </a:p>
                      </a:txBody>
                      <a:tcPr>
                        <a:blipFill>
                          <a:blip r:embed="rId4"/>
                          <a:stretch>
                            <a:fillRect l="-262273" t="-203125" r="-909" b="-612500"/>
                          </a:stretch>
                        </a:blipFill>
                      </a:tcPr>
                    </a:tc>
                    <a:extLst>
                      <a:ext uri="{0D108BD9-81ED-4DB2-BD59-A6C34878D82A}">
                        <a16:rowId xmlns:a16="http://schemas.microsoft.com/office/drawing/2014/main" val="3063228719"/>
                      </a:ext>
                    </a:extLst>
                  </a:tr>
                  <a:tr h="3962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tc>
                      <a:txBody>
                        <a:bodyPr/>
                        <a:lstStyle/>
                        <a:p>
                          <a:endParaRPr lang="en-US"/>
                        </a:p>
                      </a:txBody>
                      <a:tcPr>
                        <a:blipFill>
                          <a:blip r:embed="rId4"/>
                          <a:stretch>
                            <a:fillRect l="-262273" t="-312903" r="-909" b="-532258"/>
                          </a:stretch>
                        </a:blipFill>
                      </a:tcPr>
                    </a:tc>
                    <a:extLst>
                      <a:ext uri="{0D108BD9-81ED-4DB2-BD59-A6C34878D82A}">
                        <a16:rowId xmlns:a16="http://schemas.microsoft.com/office/drawing/2014/main" val="1068365532"/>
                      </a:ext>
                    </a:extLst>
                  </a:tr>
                  <a:tr h="3962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0</a:t>
                          </a:r>
                        </a:p>
                      </a:txBody>
                      <a:tcPr/>
                    </a:tc>
                    <a:tc>
                      <a:txBody>
                        <a:bodyPr/>
                        <a:lstStyle/>
                        <a:p>
                          <a:endParaRPr lang="en-US"/>
                        </a:p>
                      </a:txBody>
                      <a:tcPr>
                        <a:blipFill>
                          <a:blip r:embed="rId4"/>
                          <a:stretch>
                            <a:fillRect l="-262273" t="-412903" r="-909" b="-432258"/>
                          </a:stretch>
                        </a:blipFill>
                      </a:tcPr>
                    </a:tc>
                    <a:extLst>
                      <a:ext uri="{0D108BD9-81ED-4DB2-BD59-A6C34878D82A}">
                        <a16:rowId xmlns:a16="http://schemas.microsoft.com/office/drawing/2014/main" val="1316670216"/>
                      </a:ext>
                    </a:extLst>
                  </a:tr>
                  <a:tr h="3962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1</a:t>
                          </a:r>
                        </a:p>
                      </a:txBody>
                      <a:tcPr/>
                    </a:tc>
                    <a:tc>
                      <a:txBody>
                        <a:bodyPr/>
                        <a:lstStyle/>
                        <a:p>
                          <a:endParaRPr lang="en-US"/>
                        </a:p>
                      </a:txBody>
                      <a:tcPr>
                        <a:blipFill>
                          <a:blip r:embed="rId4"/>
                          <a:stretch>
                            <a:fillRect l="-262273" t="-512903" r="-909" b="-332258"/>
                          </a:stretch>
                        </a:blipFill>
                      </a:tcPr>
                    </a:tc>
                    <a:extLst>
                      <a:ext uri="{0D108BD9-81ED-4DB2-BD59-A6C34878D82A}">
                        <a16:rowId xmlns:a16="http://schemas.microsoft.com/office/drawing/2014/main" val="1472130258"/>
                      </a:ext>
                    </a:extLst>
                  </a:tr>
                  <a:tr h="3962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tc>
                      <a:txBody>
                        <a:bodyPr/>
                        <a:lstStyle/>
                        <a:p>
                          <a:endParaRPr lang="en-US"/>
                        </a:p>
                      </a:txBody>
                      <a:tcPr>
                        <a:blipFill>
                          <a:blip r:embed="rId4"/>
                          <a:stretch>
                            <a:fillRect l="-262273" t="-593750" r="-909" b="-221875"/>
                          </a:stretch>
                        </a:blipFill>
                      </a:tcPr>
                    </a:tc>
                    <a:extLst>
                      <a:ext uri="{0D108BD9-81ED-4DB2-BD59-A6C34878D82A}">
                        <a16:rowId xmlns:a16="http://schemas.microsoft.com/office/drawing/2014/main" val="1838910750"/>
                      </a:ext>
                    </a:extLst>
                  </a:tr>
                  <a:tr h="3962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tc>
                      <a:txBody>
                        <a:bodyPr/>
                        <a:lstStyle/>
                        <a:p>
                          <a:endParaRPr lang="en-US"/>
                        </a:p>
                      </a:txBody>
                      <a:tcPr>
                        <a:blipFill>
                          <a:blip r:embed="rId4"/>
                          <a:stretch>
                            <a:fillRect l="-262273" t="-716129" r="-909" b="-129032"/>
                          </a:stretch>
                        </a:blipFill>
                      </a:tcPr>
                    </a:tc>
                    <a:extLst>
                      <a:ext uri="{0D108BD9-81ED-4DB2-BD59-A6C34878D82A}">
                        <a16:rowId xmlns:a16="http://schemas.microsoft.com/office/drawing/2014/main" val="3298726595"/>
                      </a:ext>
                    </a:extLst>
                  </a:tr>
                  <a:tr h="3962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tc>
                      <a:txBody>
                        <a:bodyPr/>
                        <a:lstStyle/>
                        <a:p>
                          <a:endParaRPr lang="en-US"/>
                        </a:p>
                      </a:txBody>
                      <a:tcPr>
                        <a:blipFill>
                          <a:blip r:embed="rId4"/>
                          <a:stretch>
                            <a:fillRect l="-262273" t="-816129" r="-909" b="-29032"/>
                          </a:stretch>
                        </a:blipFill>
                      </a:tcPr>
                    </a:tc>
                    <a:extLst>
                      <a:ext uri="{0D108BD9-81ED-4DB2-BD59-A6C34878D82A}">
                        <a16:rowId xmlns:a16="http://schemas.microsoft.com/office/drawing/2014/main" val="831370525"/>
                      </a:ext>
                    </a:extLst>
                  </a:tr>
                </a:tbl>
              </a:graphicData>
            </a:graphic>
          </p:graphicFrame>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FCA806D-42B7-CAC0-42F3-D74202585B96}"/>
                  </a:ext>
                </a:extLst>
              </p:cNvPr>
              <p:cNvSpPr txBox="1"/>
              <p:nvPr/>
            </p:nvSpPr>
            <p:spPr>
              <a:xfrm>
                <a:off x="612646" y="5928698"/>
                <a:ext cx="6097836" cy="430887"/>
              </a:xfrm>
              <a:prstGeom prst="rect">
                <a:avLst/>
              </a:prstGeom>
              <a:noFill/>
            </p:spPr>
            <p:txBody>
              <a:bodyPr wrap="square">
                <a:spAutoFit/>
              </a:bodyPr>
              <a:lstStyle/>
              <a:p>
                <a:r>
                  <a:rPr lang="en-US" sz="2200" dirty="0"/>
                  <a:t>ODD(X, Y, Z) </a:t>
                </a:r>
                <a14:m>
                  <m:oMath xmlns:m="http://schemas.openxmlformats.org/officeDocument/2006/math">
                    <m:r>
                      <a:rPr lang="en-US" sz="2200" b="0" i="1" dirty="0" smtClean="0">
                        <a:solidFill>
                          <a:schemeClr val="tx1"/>
                        </a:solidFill>
                        <a:latin typeface="Cambria Math" panose="02040503050406030204" pitchFamily="18" charset="0"/>
                      </a:rPr>
                      <m:t>= </m:t>
                    </m:r>
                  </m:oMath>
                </a14:m>
                <a:endParaRPr lang="en-US" sz="2200" dirty="0"/>
              </a:p>
            </p:txBody>
          </p:sp>
        </mc:Choice>
        <mc:Fallback xmlns="">
          <p:sp>
            <p:nvSpPr>
              <p:cNvPr id="5" name="TextBox 4">
                <a:extLst>
                  <a:ext uri="{FF2B5EF4-FFF2-40B4-BE49-F238E27FC236}">
                    <a16:creationId xmlns:a16="http://schemas.microsoft.com/office/drawing/2014/main" id="{9FCA806D-42B7-CAC0-42F3-D74202585B96}"/>
                  </a:ext>
                </a:extLst>
              </p:cNvPr>
              <p:cNvSpPr txBox="1">
                <a:spLocks noRot="1" noChangeAspect="1" noMove="1" noResize="1" noEditPoints="1" noAdjustHandles="1" noChangeArrowheads="1" noChangeShapeType="1" noTextEdit="1"/>
              </p:cNvSpPr>
              <p:nvPr/>
            </p:nvSpPr>
            <p:spPr>
              <a:xfrm>
                <a:off x="612646" y="5928698"/>
                <a:ext cx="6097836" cy="430887"/>
              </a:xfrm>
              <a:prstGeom prst="rect">
                <a:avLst/>
              </a:prstGeom>
              <a:blipFill>
                <a:blip r:embed="rId5"/>
                <a:stretch>
                  <a:fillRect l="-1247" t="-11765" b="-26471"/>
                </a:stretch>
              </a:blipFill>
            </p:spPr>
            <p:txBody>
              <a:bodyPr/>
              <a:lstStyle/>
              <a:p>
                <a:r>
                  <a:rPr lang="en-US">
                    <a:noFill/>
                  </a:rPr>
                  <a:t> </a:t>
                </a:r>
              </a:p>
            </p:txBody>
          </p:sp>
        </mc:Fallback>
      </mc:AlternateContent>
    </p:spTree>
    <p:extLst>
      <p:ext uri="{BB962C8B-B14F-4D97-AF65-F5344CB8AC3E}">
        <p14:creationId xmlns:p14="http://schemas.microsoft.com/office/powerpoint/2010/main" val="25431496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8F62E-A523-4BDF-57C5-18E4376EA431}"/>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D0C9D61-67D7-D216-1F42-1352A3DAFDCB}"/>
                  </a:ext>
                </a:extLst>
              </p:cNvPr>
              <p:cNvSpPr>
                <a:spLocks noGrp="1"/>
              </p:cNvSpPr>
              <p:nvPr>
                <p:ph idx="1"/>
              </p:nvPr>
            </p:nvSpPr>
            <p:spPr>
              <a:xfrm>
                <a:off x="612646" y="1377549"/>
                <a:ext cx="10653578" cy="3888514"/>
              </a:xfrm>
            </p:spPr>
            <p:txBody>
              <a:bodyPr vert="horz" lIns="91440" tIns="45720" rIns="91440" bIns="45720" rtlCol="0">
                <a:noAutofit/>
              </a:bodyPr>
              <a:lstStyle/>
              <a:p>
                <a:pPr marL="0" indent="0">
                  <a:lnSpc>
                    <a:spcPct val="110000"/>
                  </a:lnSpc>
                  <a:buNone/>
                </a:pPr>
                <a:r>
                  <a:rPr lang="en-US" sz="2200" dirty="0"/>
                  <a:t>ODD(</a:t>
                </a:r>
                <a14:m>
                  <m:oMath xmlns:m="http://schemas.openxmlformats.org/officeDocument/2006/math">
                    <m:sSub>
                      <m:sSubPr>
                        <m:ctrlPr>
                          <a:rPr lang="en-US" sz="2200" i="1" dirty="0">
                            <a:latin typeface="Cambria Math" panose="02040503050406030204" pitchFamily="18" charset="0"/>
                          </a:rPr>
                        </m:ctrlPr>
                      </m:sSubPr>
                      <m:e>
                        <m:r>
                          <a:rPr lang="en-US" sz="2200" i="1" dirty="0">
                            <a:latin typeface="Cambria Math" panose="02040503050406030204" pitchFamily="18" charset="0"/>
                          </a:rPr>
                          <m:t>𝑋</m:t>
                        </m:r>
                      </m:e>
                      <m:sub>
                        <m:r>
                          <a:rPr lang="en-US" sz="2200" i="1" dirty="0">
                            <a:latin typeface="Cambria Math" panose="02040503050406030204" pitchFamily="18" charset="0"/>
                          </a:rPr>
                          <m:t>1</m:t>
                        </m:r>
                      </m:sub>
                    </m:sSub>
                    <m:r>
                      <a:rPr lang="en-US" sz="2200" i="1" dirty="0">
                        <a:latin typeface="Cambria Math" panose="02040503050406030204" pitchFamily="18" charset="0"/>
                      </a:rPr>
                      <m:t>, </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𝑋</m:t>
                        </m:r>
                      </m:e>
                      <m:sub>
                        <m:r>
                          <a:rPr lang="en-US" sz="2200" i="1" dirty="0">
                            <a:latin typeface="Cambria Math" panose="02040503050406030204" pitchFamily="18" charset="0"/>
                          </a:rPr>
                          <m:t>2</m:t>
                        </m:r>
                      </m:sub>
                    </m:sSub>
                    <m:r>
                      <a:rPr lang="en-US" sz="2200" i="1" dirty="0">
                        <a:latin typeface="Cambria Math" panose="02040503050406030204" pitchFamily="18" charset="0"/>
                      </a:rPr>
                      <m:t>, …,</m:t>
                    </m:r>
                    <m:sSub>
                      <m:sSubPr>
                        <m:ctrlPr>
                          <a:rPr lang="en-US" sz="2200" i="1" dirty="0" err="1">
                            <a:latin typeface="Cambria Math" panose="02040503050406030204" pitchFamily="18" charset="0"/>
                          </a:rPr>
                        </m:ctrlPr>
                      </m:sSubPr>
                      <m:e>
                        <m:r>
                          <a:rPr lang="en-US" sz="2200" i="1" dirty="0" err="1">
                            <a:latin typeface="Cambria Math" panose="02040503050406030204" pitchFamily="18" charset="0"/>
                          </a:rPr>
                          <m:t>𝑋</m:t>
                        </m:r>
                      </m:e>
                      <m:sub>
                        <m:r>
                          <a:rPr lang="en-US" sz="2200" i="1" dirty="0" err="1">
                            <a:latin typeface="Cambria Math" panose="02040503050406030204" pitchFamily="18" charset="0"/>
                          </a:rPr>
                          <m:t>𝑛</m:t>
                        </m:r>
                      </m:sub>
                    </m:sSub>
                  </m:oMath>
                </a14:m>
                <a:r>
                  <a:rPr lang="en-US" sz="2200" dirty="0"/>
                  <a:t>) = 1 if an odd number of arguments is 1, 0 otherwise</a:t>
                </a:r>
              </a:p>
              <a:p>
                <a:pPr marL="0" indent="0">
                  <a:lnSpc>
                    <a:spcPct val="110000"/>
                  </a:lnSpc>
                  <a:buNone/>
                </a:pPr>
                <a:br>
                  <a:rPr lang="en-US" dirty="0"/>
                </a:br>
                <a:br>
                  <a:rPr lang="en-US" dirty="0"/>
                </a:br>
                <a:br>
                  <a:rPr lang="en-US" dirty="0"/>
                </a:br>
                <a:br>
                  <a:rPr lang="en-US" dirty="0"/>
                </a:br>
                <a:br>
                  <a:rPr lang="en-US" dirty="0"/>
                </a:br>
                <a:br>
                  <a:rPr lang="en-US" dirty="0"/>
                </a:br>
                <a:br>
                  <a:rPr lang="en-US" dirty="0"/>
                </a:br>
                <a:br>
                  <a:rPr lang="en-US" dirty="0"/>
                </a:br>
                <a:endParaRPr lang="en-US" dirty="0"/>
              </a:p>
            </p:txBody>
          </p:sp>
        </mc:Choice>
        <mc:Fallback xmlns="">
          <p:sp>
            <p:nvSpPr>
              <p:cNvPr id="3" name="Content Placeholder 2">
                <a:extLst>
                  <a:ext uri="{FF2B5EF4-FFF2-40B4-BE49-F238E27FC236}">
                    <a16:creationId xmlns:a16="http://schemas.microsoft.com/office/drawing/2014/main" id="{7D0C9D61-67D7-D216-1F42-1352A3DAFDCB}"/>
                  </a:ext>
                </a:extLst>
              </p:cNvPr>
              <p:cNvSpPr>
                <a:spLocks noGrp="1" noRot="1" noChangeAspect="1" noMove="1" noResize="1" noEditPoints="1" noAdjustHandles="1" noChangeArrowheads="1" noChangeShapeType="1" noTextEdit="1"/>
              </p:cNvSpPr>
              <p:nvPr>
                <p:ph idx="1"/>
              </p:nvPr>
            </p:nvSpPr>
            <p:spPr>
              <a:xfrm>
                <a:off x="612646" y="1377549"/>
                <a:ext cx="10653578" cy="3888514"/>
              </a:xfrm>
              <a:blipFill>
                <a:blip r:embed="rId3"/>
                <a:stretch>
                  <a:fillRect l="-714" t="-651"/>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1527149C-98B3-E899-C789-1096B6A894A8}"/>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ANSWER – CNF of ODD function</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E02FEB4C-D38A-F6D1-C8AD-3E3C3F7FA92D}"/>
              </a:ext>
            </a:extLst>
          </p:cNvPr>
          <p:cNvSpPr>
            <a:spLocks noGrp="1"/>
          </p:cNvSpPr>
          <p:nvPr>
            <p:ph type="sldNum" sz="quarter" idx="12"/>
          </p:nvPr>
        </p:nvSpPr>
        <p:spPr/>
        <p:txBody>
          <a:bodyPr/>
          <a:lstStyle/>
          <a:p>
            <a:fld id="{CC057153-B650-4DEB-B370-79DDCFDCE934}" type="slidenum">
              <a:rPr lang="en-US" smtClean="0"/>
              <a:t>46</a:t>
            </a:fld>
            <a:endParaRPr lang="en-US"/>
          </a:p>
        </p:txBody>
      </p:sp>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D17D9052-36BC-FAB4-6EDA-22E0E546C491}"/>
                  </a:ext>
                </a:extLst>
              </p:cNvPr>
              <p:cNvGraphicFramePr>
                <a:graphicFrameLocks noGrp="1"/>
              </p:cNvGraphicFramePr>
              <p:nvPr>
                <p:extLst>
                  <p:ext uri="{D42A27DB-BD31-4B8C-83A1-F6EECF244321}">
                    <p14:modId xmlns:p14="http://schemas.microsoft.com/office/powerpoint/2010/main" val="823407897"/>
                  </p:ext>
                </p:extLst>
              </p:nvPr>
            </p:nvGraphicFramePr>
            <p:xfrm>
              <a:off x="925776" y="2021718"/>
              <a:ext cx="10102110" cy="3566160"/>
            </p:xfrm>
            <a:graphic>
              <a:graphicData uri="http://schemas.openxmlformats.org/drawingml/2006/table">
                <a:tbl>
                  <a:tblPr firstRow="1" bandRow="1">
                    <a:tableStyleId>{00A15C55-8517-42AA-B614-E9B94910E393}</a:tableStyleId>
                  </a:tblPr>
                  <a:tblGrid>
                    <a:gridCol w="1442851">
                      <a:extLst>
                        <a:ext uri="{9D8B030D-6E8A-4147-A177-3AD203B41FA5}">
                          <a16:colId xmlns:a16="http://schemas.microsoft.com/office/drawing/2014/main" val="1396284860"/>
                        </a:ext>
                      </a:extLst>
                    </a:gridCol>
                    <a:gridCol w="1553378">
                      <a:extLst>
                        <a:ext uri="{9D8B030D-6E8A-4147-A177-3AD203B41FA5}">
                          <a16:colId xmlns:a16="http://schemas.microsoft.com/office/drawing/2014/main" val="2466899368"/>
                        </a:ext>
                      </a:extLst>
                    </a:gridCol>
                    <a:gridCol w="1839817">
                      <a:extLst>
                        <a:ext uri="{9D8B030D-6E8A-4147-A177-3AD203B41FA5}">
                          <a16:colId xmlns:a16="http://schemas.microsoft.com/office/drawing/2014/main" val="1472037275"/>
                        </a:ext>
                      </a:extLst>
                    </a:gridCol>
                    <a:gridCol w="2478795">
                      <a:extLst>
                        <a:ext uri="{9D8B030D-6E8A-4147-A177-3AD203B41FA5}">
                          <a16:colId xmlns:a16="http://schemas.microsoft.com/office/drawing/2014/main" val="433868249"/>
                        </a:ext>
                      </a:extLst>
                    </a:gridCol>
                    <a:gridCol w="2787269">
                      <a:extLst>
                        <a:ext uri="{9D8B030D-6E8A-4147-A177-3AD203B41FA5}">
                          <a16:colId xmlns:a16="http://schemas.microsoft.com/office/drawing/2014/main" val="3065037031"/>
                        </a:ext>
                      </a:extLst>
                    </a:gridCol>
                  </a:tblGrid>
                  <a:tr h="310116">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Z</a:t>
                          </a:r>
                        </a:p>
                      </a:txBody>
                      <a:tcPr/>
                    </a:tc>
                    <a:tc>
                      <a:txBody>
                        <a:bodyPr/>
                        <a:lstStyle/>
                        <a:p>
                          <a:pPr algn="ctr"/>
                          <a:r>
                            <a:rPr lang="en-US" sz="2000" dirty="0"/>
                            <a:t>ODD(X,Y,Z)</a:t>
                          </a:r>
                          <a:endParaRPr lang="en-US" sz="2000" dirty="0">
                            <a:latin typeface="Neue Haas Grotesk Text Pro" panose="020B0504020202020204" pitchFamily="34" charset="77"/>
                          </a:endParaRPr>
                        </a:p>
                      </a:txBody>
                      <a:tcPr/>
                    </a:tc>
                    <a:tc>
                      <a:txBody>
                        <a:bodyPr/>
                        <a:lstStyle/>
                        <a:p>
                          <a:pPr algn="ctr"/>
                          <a:r>
                            <a:rPr lang="en-US" sz="2000" dirty="0"/>
                            <a:t>Maxterm</a:t>
                          </a:r>
                          <a:endParaRPr lang="en-US" sz="2000" dirty="0">
                            <a:latin typeface="Neue Haas Grotesk Text Pro" panose="020B0504020202020204" pitchFamily="34" charset="77"/>
                            <a:ea typeface="Cambria Math" panose="02040503050406030204" pitchFamily="18" charset="0"/>
                          </a:endParaRPr>
                        </a:p>
                      </a:txBody>
                      <a:tcPr/>
                    </a:tc>
                    <a:extLst>
                      <a:ext uri="{0D108BD9-81ED-4DB2-BD59-A6C34878D82A}">
                        <a16:rowId xmlns:a16="http://schemas.microsoft.com/office/drawing/2014/main" val="2131602632"/>
                      </a:ext>
                    </a:extLst>
                  </a:tr>
                  <a:tr h="310116">
                    <a:tc>
                      <a:txBody>
                        <a:bodyPr/>
                        <a:lstStyle/>
                        <a:p>
                          <a:pPr algn="ctr"/>
                          <a:r>
                            <a:rPr lang="en-US" sz="2000" dirty="0"/>
                            <a:t>0</a:t>
                          </a:r>
                        </a:p>
                      </a:txBody>
                      <a:tcPr>
                        <a:solidFill>
                          <a:schemeClr val="accent1">
                            <a:lumMod val="60000"/>
                            <a:lumOff val="40000"/>
                          </a:schemeClr>
                        </a:solidFill>
                      </a:tcPr>
                    </a:tc>
                    <a:tc>
                      <a:txBody>
                        <a:bodyPr/>
                        <a:lstStyle/>
                        <a:p>
                          <a:pPr algn="ctr"/>
                          <a:r>
                            <a:rPr lang="en-US" sz="2000" dirty="0"/>
                            <a:t>0</a:t>
                          </a:r>
                        </a:p>
                      </a:txBody>
                      <a:tcPr>
                        <a:solidFill>
                          <a:schemeClr val="accent1">
                            <a:lumMod val="60000"/>
                            <a:lumOff val="40000"/>
                          </a:schemeClr>
                        </a:solidFill>
                      </a:tcPr>
                    </a:tc>
                    <a:tc>
                      <a:txBody>
                        <a:bodyPr/>
                        <a:lstStyle/>
                        <a:p>
                          <a:pPr algn="ctr"/>
                          <a:r>
                            <a:rPr lang="en-US" sz="2000" dirty="0"/>
                            <a:t>0</a:t>
                          </a:r>
                        </a:p>
                      </a:txBody>
                      <a:tcPr>
                        <a:solidFill>
                          <a:schemeClr val="accent1">
                            <a:lumMod val="60000"/>
                            <a:lumOff val="40000"/>
                          </a:schemeClr>
                        </a:solidFill>
                      </a:tcPr>
                    </a:tc>
                    <a:tc>
                      <a:txBody>
                        <a:bodyPr/>
                        <a:lstStyle/>
                        <a:p>
                          <a:pPr algn="ctr"/>
                          <a:r>
                            <a:rPr lang="en-US" sz="2000" dirty="0"/>
                            <a:t>0</a:t>
                          </a:r>
                        </a:p>
                      </a:txBody>
                      <a:tcP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𝑀</m:t>
                                    </m:r>
                                  </m:e>
                                  <m:sub>
                                    <m:r>
                                      <a:rPr lang="en-US" sz="1200" b="0" i="1" smtClean="0">
                                        <a:solidFill>
                                          <a:schemeClr val="tx1"/>
                                        </a:solidFill>
                                        <a:latin typeface="Cambria Math" panose="02040503050406030204" pitchFamily="18" charset="0"/>
                                      </a:rPr>
                                      <m:t>0</m:t>
                                    </m:r>
                                  </m:sub>
                                </m:sSub>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𝑋</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𝑌</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𝑍</m:t>
                                </m:r>
                              </m:oMath>
                            </m:oMathPara>
                          </a14:m>
                          <a:endParaRPr lang="en-US" sz="1200" b="0" dirty="0">
                            <a:solidFill>
                              <a:schemeClr val="tx1"/>
                            </a:solidFill>
                            <a:latin typeface="Cambria Math" panose="02040503050406030204" pitchFamily="18" charset="0"/>
                            <a:ea typeface="Cambria Math" panose="02040503050406030204" pitchFamily="18" charset="0"/>
                          </a:endParaRPr>
                        </a:p>
                      </a:txBody>
                      <a:tcPr>
                        <a:solidFill>
                          <a:schemeClr val="accent1">
                            <a:lumMod val="60000"/>
                            <a:lumOff val="40000"/>
                          </a:schemeClr>
                        </a:solidFill>
                      </a:tcPr>
                    </a:tc>
                    <a:extLst>
                      <a:ext uri="{0D108BD9-81ED-4DB2-BD59-A6C34878D82A}">
                        <a16:rowId xmlns:a16="http://schemas.microsoft.com/office/drawing/2014/main" val="614114445"/>
                      </a:ext>
                    </a:extLst>
                  </a:tr>
                  <a:tr h="310116">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𝑀</m:t>
                                    </m:r>
                                  </m:e>
                                  <m:sub>
                                    <m:r>
                                      <a:rPr lang="en-US" sz="1200" b="0" i="1" smtClean="0">
                                        <a:solidFill>
                                          <a:schemeClr val="tx1"/>
                                        </a:solidFill>
                                        <a:latin typeface="Cambria Math" panose="02040503050406030204" pitchFamily="18" charset="0"/>
                                      </a:rPr>
                                      <m:t>1</m:t>
                                    </m:r>
                                  </m:sub>
                                </m:sSub>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𝑋</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𝑌</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𝑍</m:t>
                                </m:r>
                              </m:oMath>
                            </m:oMathPara>
                          </a14:m>
                          <a:endParaRPr lang="en-US" sz="1200" b="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063228719"/>
                      </a:ext>
                    </a:extLst>
                  </a:tr>
                  <a:tr h="310116">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𝑀</m:t>
                                    </m:r>
                                  </m:e>
                                  <m:sub>
                                    <m:r>
                                      <a:rPr lang="en-US" sz="1200" b="0" i="1" smtClean="0">
                                        <a:solidFill>
                                          <a:schemeClr val="tx1"/>
                                        </a:solidFill>
                                        <a:latin typeface="Cambria Math" panose="02040503050406030204" pitchFamily="18" charset="0"/>
                                      </a:rPr>
                                      <m:t>2</m:t>
                                    </m:r>
                                  </m:sub>
                                </m:sSub>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𝑋</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𝑌</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𝑍</m:t>
                                </m:r>
                              </m:oMath>
                            </m:oMathPara>
                          </a14:m>
                          <a:endParaRPr lang="en-US" sz="1200" b="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068365532"/>
                      </a:ext>
                    </a:extLst>
                  </a:tr>
                  <a:tr h="310116">
                    <a:tc>
                      <a:txBody>
                        <a:bodyPr/>
                        <a:lstStyle/>
                        <a:p>
                          <a:pPr algn="ctr"/>
                          <a:r>
                            <a:rPr lang="en-US" sz="2000" dirty="0"/>
                            <a:t>0</a:t>
                          </a:r>
                        </a:p>
                      </a:txBody>
                      <a:tcPr>
                        <a:solidFill>
                          <a:schemeClr val="accent1">
                            <a:lumMod val="60000"/>
                            <a:lumOff val="40000"/>
                          </a:schemeClr>
                        </a:solidFill>
                      </a:tcPr>
                    </a:tc>
                    <a:tc>
                      <a:txBody>
                        <a:bodyPr/>
                        <a:lstStyle/>
                        <a:p>
                          <a:pPr algn="ctr"/>
                          <a:r>
                            <a:rPr lang="en-US" sz="2000" dirty="0"/>
                            <a:t>1</a:t>
                          </a:r>
                        </a:p>
                      </a:txBody>
                      <a:tcPr>
                        <a:solidFill>
                          <a:schemeClr val="accent1">
                            <a:lumMod val="60000"/>
                            <a:lumOff val="40000"/>
                          </a:schemeClr>
                        </a:solidFill>
                      </a:tcPr>
                    </a:tc>
                    <a:tc>
                      <a:txBody>
                        <a:bodyPr/>
                        <a:lstStyle/>
                        <a:p>
                          <a:pPr algn="ctr"/>
                          <a:r>
                            <a:rPr lang="en-US" sz="2000" dirty="0"/>
                            <a:t>1</a:t>
                          </a:r>
                        </a:p>
                      </a:txBody>
                      <a:tcPr>
                        <a:solidFill>
                          <a:schemeClr val="accent1">
                            <a:lumMod val="60000"/>
                            <a:lumOff val="40000"/>
                          </a:schemeClr>
                        </a:solidFill>
                      </a:tcPr>
                    </a:tc>
                    <a:tc>
                      <a:txBody>
                        <a:bodyPr/>
                        <a:lstStyle/>
                        <a:p>
                          <a:pPr algn="ctr"/>
                          <a:r>
                            <a:rPr lang="en-US" sz="2000" dirty="0"/>
                            <a:t>0</a:t>
                          </a:r>
                        </a:p>
                      </a:txBody>
                      <a:tcP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𝑀</m:t>
                                    </m:r>
                                  </m:e>
                                  <m:sub>
                                    <m:r>
                                      <a:rPr lang="en-US" sz="1200" b="0" i="1" smtClean="0">
                                        <a:solidFill>
                                          <a:schemeClr val="tx1"/>
                                        </a:solidFill>
                                        <a:latin typeface="Cambria Math" panose="02040503050406030204" pitchFamily="18" charset="0"/>
                                      </a:rPr>
                                      <m:t>3</m:t>
                                    </m:r>
                                  </m:sub>
                                </m:sSub>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𝑋</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𝑌</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𝑍</m:t>
                                </m:r>
                              </m:oMath>
                            </m:oMathPara>
                          </a14:m>
                          <a:endParaRPr lang="en-US" sz="1200" b="0" dirty="0">
                            <a:solidFill>
                              <a:schemeClr val="tx1"/>
                            </a:solidFill>
                            <a:latin typeface="Cambria Math" panose="02040503050406030204" pitchFamily="18" charset="0"/>
                            <a:ea typeface="Cambria Math" panose="02040503050406030204" pitchFamily="18" charset="0"/>
                          </a:endParaRPr>
                        </a:p>
                      </a:txBody>
                      <a:tcPr>
                        <a:solidFill>
                          <a:schemeClr val="accent1">
                            <a:lumMod val="60000"/>
                            <a:lumOff val="40000"/>
                          </a:schemeClr>
                        </a:solidFill>
                      </a:tcPr>
                    </a:tc>
                    <a:extLst>
                      <a:ext uri="{0D108BD9-81ED-4DB2-BD59-A6C34878D82A}">
                        <a16:rowId xmlns:a16="http://schemas.microsoft.com/office/drawing/2014/main" val="1316670216"/>
                      </a:ext>
                    </a:extLst>
                  </a:tr>
                  <a:tr h="310116">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𝑀</m:t>
                                    </m:r>
                                  </m:e>
                                  <m:sub>
                                    <m:r>
                                      <a:rPr lang="en-US" sz="1200" b="0" i="1" smtClean="0">
                                        <a:solidFill>
                                          <a:schemeClr val="tx1"/>
                                        </a:solidFill>
                                        <a:latin typeface="Cambria Math" panose="02040503050406030204" pitchFamily="18" charset="0"/>
                                      </a:rPr>
                                      <m:t>4</m:t>
                                    </m:r>
                                  </m:sub>
                                </m:sSub>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𝑋</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𝑌</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𝑍</m:t>
                                </m:r>
                              </m:oMath>
                            </m:oMathPara>
                          </a14:m>
                          <a:endParaRPr lang="en-US" sz="1200" b="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472130258"/>
                      </a:ext>
                    </a:extLst>
                  </a:tr>
                  <a:tr h="310116">
                    <a:tc>
                      <a:txBody>
                        <a:bodyPr/>
                        <a:lstStyle/>
                        <a:p>
                          <a:pPr algn="ctr"/>
                          <a:r>
                            <a:rPr lang="en-US" sz="2000" dirty="0"/>
                            <a:t>1</a:t>
                          </a:r>
                        </a:p>
                      </a:txBody>
                      <a:tcPr>
                        <a:solidFill>
                          <a:schemeClr val="accent1">
                            <a:lumMod val="60000"/>
                            <a:lumOff val="40000"/>
                          </a:schemeClr>
                        </a:solidFill>
                      </a:tcPr>
                    </a:tc>
                    <a:tc>
                      <a:txBody>
                        <a:bodyPr/>
                        <a:lstStyle/>
                        <a:p>
                          <a:pPr algn="ctr"/>
                          <a:r>
                            <a:rPr lang="en-US" sz="2000" dirty="0"/>
                            <a:t>0</a:t>
                          </a:r>
                        </a:p>
                      </a:txBody>
                      <a:tcPr>
                        <a:solidFill>
                          <a:schemeClr val="accent1">
                            <a:lumMod val="60000"/>
                            <a:lumOff val="40000"/>
                          </a:schemeClr>
                        </a:solidFill>
                      </a:tcPr>
                    </a:tc>
                    <a:tc>
                      <a:txBody>
                        <a:bodyPr/>
                        <a:lstStyle/>
                        <a:p>
                          <a:pPr algn="ctr"/>
                          <a:r>
                            <a:rPr lang="en-US" sz="2000" dirty="0"/>
                            <a:t>1</a:t>
                          </a:r>
                        </a:p>
                      </a:txBody>
                      <a:tcPr>
                        <a:solidFill>
                          <a:schemeClr val="accent1">
                            <a:lumMod val="60000"/>
                            <a:lumOff val="40000"/>
                          </a:schemeClr>
                        </a:solidFill>
                      </a:tcPr>
                    </a:tc>
                    <a:tc>
                      <a:txBody>
                        <a:bodyPr/>
                        <a:lstStyle/>
                        <a:p>
                          <a:pPr algn="ctr"/>
                          <a:r>
                            <a:rPr lang="en-US" sz="2000" dirty="0"/>
                            <a:t>0</a:t>
                          </a:r>
                        </a:p>
                      </a:txBody>
                      <a:tcP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𝑀</m:t>
                                    </m:r>
                                  </m:e>
                                  <m:sub>
                                    <m:r>
                                      <a:rPr lang="en-US" sz="1200" b="0" i="1" smtClean="0">
                                        <a:solidFill>
                                          <a:schemeClr val="tx1"/>
                                        </a:solidFill>
                                        <a:latin typeface="Cambria Math" panose="02040503050406030204" pitchFamily="18" charset="0"/>
                                      </a:rPr>
                                      <m:t>5</m:t>
                                    </m:r>
                                  </m:sub>
                                </m:sSub>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𝑋</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𝑌</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𝑍</m:t>
                                </m:r>
                              </m:oMath>
                            </m:oMathPara>
                          </a14:m>
                          <a:endParaRPr lang="en-US" sz="1200" b="0" dirty="0">
                            <a:solidFill>
                              <a:schemeClr val="tx1"/>
                            </a:solidFill>
                            <a:latin typeface="Cambria Math" panose="02040503050406030204" pitchFamily="18" charset="0"/>
                            <a:ea typeface="Cambria Math" panose="02040503050406030204" pitchFamily="18" charset="0"/>
                          </a:endParaRPr>
                        </a:p>
                      </a:txBody>
                      <a:tcPr>
                        <a:solidFill>
                          <a:schemeClr val="accent1">
                            <a:lumMod val="60000"/>
                            <a:lumOff val="40000"/>
                          </a:schemeClr>
                        </a:solidFill>
                      </a:tcPr>
                    </a:tc>
                    <a:extLst>
                      <a:ext uri="{0D108BD9-81ED-4DB2-BD59-A6C34878D82A}">
                        <a16:rowId xmlns:a16="http://schemas.microsoft.com/office/drawing/2014/main" val="1838910750"/>
                      </a:ext>
                    </a:extLst>
                  </a:tr>
                  <a:tr h="310116">
                    <a:tc>
                      <a:txBody>
                        <a:bodyPr/>
                        <a:lstStyle/>
                        <a:p>
                          <a:pPr algn="ctr"/>
                          <a:r>
                            <a:rPr lang="en-US" sz="2000" dirty="0"/>
                            <a:t>1</a:t>
                          </a:r>
                        </a:p>
                      </a:txBody>
                      <a:tcPr>
                        <a:solidFill>
                          <a:schemeClr val="accent1">
                            <a:lumMod val="60000"/>
                            <a:lumOff val="40000"/>
                          </a:schemeClr>
                        </a:solidFill>
                      </a:tcPr>
                    </a:tc>
                    <a:tc>
                      <a:txBody>
                        <a:bodyPr/>
                        <a:lstStyle/>
                        <a:p>
                          <a:pPr algn="ctr"/>
                          <a:r>
                            <a:rPr lang="en-US" sz="2000" dirty="0"/>
                            <a:t>1</a:t>
                          </a:r>
                        </a:p>
                      </a:txBody>
                      <a:tcPr>
                        <a:solidFill>
                          <a:schemeClr val="accent1">
                            <a:lumMod val="60000"/>
                            <a:lumOff val="40000"/>
                          </a:schemeClr>
                        </a:solidFill>
                      </a:tcPr>
                    </a:tc>
                    <a:tc>
                      <a:txBody>
                        <a:bodyPr/>
                        <a:lstStyle/>
                        <a:p>
                          <a:pPr algn="ctr"/>
                          <a:r>
                            <a:rPr lang="en-US" sz="2000" dirty="0"/>
                            <a:t>0</a:t>
                          </a:r>
                        </a:p>
                      </a:txBody>
                      <a:tcPr>
                        <a:solidFill>
                          <a:schemeClr val="accent1">
                            <a:lumMod val="60000"/>
                            <a:lumOff val="40000"/>
                          </a:schemeClr>
                        </a:solidFill>
                      </a:tcPr>
                    </a:tc>
                    <a:tc>
                      <a:txBody>
                        <a:bodyPr/>
                        <a:lstStyle/>
                        <a:p>
                          <a:pPr algn="ctr"/>
                          <a:r>
                            <a:rPr lang="en-US" sz="2000" dirty="0"/>
                            <a:t>0</a:t>
                          </a:r>
                        </a:p>
                      </a:txBody>
                      <a:tcP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𝑀</m:t>
                                    </m:r>
                                  </m:e>
                                  <m:sub>
                                    <m:r>
                                      <a:rPr lang="en-US" sz="1200" b="0" i="1" smtClean="0">
                                        <a:solidFill>
                                          <a:schemeClr val="tx1"/>
                                        </a:solidFill>
                                        <a:latin typeface="Cambria Math" panose="02040503050406030204" pitchFamily="18" charset="0"/>
                                      </a:rPr>
                                      <m:t>6</m:t>
                                    </m:r>
                                  </m:sub>
                                </m:sSub>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𝑋</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𝑌</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𝑍</m:t>
                                </m:r>
                              </m:oMath>
                            </m:oMathPara>
                          </a14:m>
                          <a:endParaRPr lang="en-US" sz="1200" b="0" dirty="0">
                            <a:solidFill>
                              <a:schemeClr val="tx1"/>
                            </a:solidFill>
                            <a:latin typeface="Cambria Math" panose="02040503050406030204" pitchFamily="18" charset="0"/>
                            <a:ea typeface="Cambria Math" panose="02040503050406030204" pitchFamily="18" charset="0"/>
                          </a:endParaRPr>
                        </a:p>
                      </a:txBody>
                      <a:tcPr>
                        <a:solidFill>
                          <a:schemeClr val="accent1">
                            <a:lumMod val="60000"/>
                            <a:lumOff val="40000"/>
                          </a:schemeClr>
                        </a:solidFill>
                      </a:tcPr>
                    </a:tc>
                    <a:extLst>
                      <a:ext uri="{0D108BD9-81ED-4DB2-BD59-A6C34878D82A}">
                        <a16:rowId xmlns:a16="http://schemas.microsoft.com/office/drawing/2014/main" val="3298726595"/>
                      </a:ext>
                    </a:extLst>
                  </a:tr>
                  <a:tr h="310116">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200" b="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𝑀</m:t>
                                    </m:r>
                                  </m:e>
                                  <m:sub>
                                    <m:r>
                                      <a:rPr lang="en-US" sz="1200" b="0" i="1" smtClean="0">
                                        <a:solidFill>
                                          <a:schemeClr val="tx1"/>
                                        </a:solidFill>
                                        <a:latin typeface="Cambria Math" panose="02040503050406030204" pitchFamily="18" charset="0"/>
                                      </a:rPr>
                                      <m:t>7</m:t>
                                    </m:r>
                                  </m:sub>
                                </m:sSub>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𝑋</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𝑌</m:t>
                                </m:r>
                                <m:r>
                                  <a:rPr lang="en-US" sz="1200" b="0"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𝑍</m:t>
                                </m:r>
                              </m:oMath>
                            </m:oMathPara>
                          </a14:m>
                          <a:endParaRPr lang="en-US" sz="1200" b="0" dirty="0">
                            <a:solidFill>
                              <a:schemeClr val="tx1"/>
                            </a:solidFill>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831370525"/>
                      </a:ext>
                    </a:extLst>
                  </a:tr>
                </a:tbl>
              </a:graphicData>
            </a:graphic>
          </p:graphicFrame>
        </mc:Choice>
        <mc:Fallback xmlns="">
          <p:graphicFrame>
            <p:nvGraphicFramePr>
              <p:cNvPr id="4" name="Table 3">
                <a:extLst>
                  <a:ext uri="{FF2B5EF4-FFF2-40B4-BE49-F238E27FC236}">
                    <a16:creationId xmlns:a16="http://schemas.microsoft.com/office/drawing/2014/main" id="{D17D9052-36BC-FAB4-6EDA-22E0E546C491}"/>
                  </a:ext>
                </a:extLst>
              </p:cNvPr>
              <p:cNvGraphicFramePr>
                <a:graphicFrameLocks noGrp="1"/>
              </p:cNvGraphicFramePr>
              <p:nvPr>
                <p:extLst>
                  <p:ext uri="{D42A27DB-BD31-4B8C-83A1-F6EECF244321}">
                    <p14:modId xmlns:p14="http://schemas.microsoft.com/office/powerpoint/2010/main" val="823407897"/>
                  </p:ext>
                </p:extLst>
              </p:nvPr>
            </p:nvGraphicFramePr>
            <p:xfrm>
              <a:off x="925776" y="2021718"/>
              <a:ext cx="10102110" cy="3566160"/>
            </p:xfrm>
            <a:graphic>
              <a:graphicData uri="http://schemas.openxmlformats.org/drawingml/2006/table">
                <a:tbl>
                  <a:tblPr firstRow="1" bandRow="1">
                    <a:tableStyleId>{00A15C55-8517-42AA-B614-E9B94910E393}</a:tableStyleId>
                  </a:tblPr>
                  <a:tblGrid>
                    <a:gridCol w="1442851">
                      <a:extLst>
                        <a:ext uri="{9D8B030D-6E8A-4147-A177-3AD203B41FA5}">
                          <a16:colId xmlns:a16="http://schemas.microsoft.com/office/drawing/2014/main" val="1396284860"/>
                        </a:ext>
                      </a:extLst>
                    </a:gridCol>
                    <a:gridCol w="1553378">
                      <a:extLst>
                        <a:ext uri="{9D8B030D-6E8A-4147-A177-3AD203B41FA5}">
                          <a16:colId xmlns:a16="http://schemas.microsoft.com/office/drawing/2014/main" val="2466899368"/>
                        </a:ext>
                      </a:extLst>
                    </a:gridCol>
                    <a:gridCol w="1839817">
                      <a:extLst>
                        <a:ext uri="{9D8B030D-6E8A-4147-A177-3AD203B41FA5}">
                          <a16:colId xmlns:a16="http://schemas.microsoft.com/office/drawing/2014/main" val="1472037275"/>
                        </a:ext>
                      </a:extLst>
                    </a:gridCol>
                    <a:gridCol w="2478795">
                      <a:extLst>
                        <a:ext uri="{9D8B030D-6E8A-4147-A177-3AD203B41FA5}">
                          <a16:colId xmlns:a16="http://schemas.microsoft.com/office/drawing/2014/main" val="433868249"/>
                        </a:ext>
                      </a:extLst>
                    </a:gridCol>
                    <a:gridCol w="2787269">
                      <a:extLst>
                        <a:ext uri="{9D8B030D-6E8A-4147-A177-3AD203B41FA5}">
                          <a16:colId xmlns:a16="http://schemas.microsoft.com/office/drawing/2014/main" val="3065037031"/>
                        </a:ext>
                      </a:extLst>
                    </a:gridCol>
                  </a:tblGrid>
                  <a:tr h="3962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Z</a:t>
                          </a:r>
                        </a:p>
                      </a:txBody>
                      <a:tcPr/>
                    </a:tc>
                    <a:tc>
                      <a:txBody>
                        <a:bodyPr/>
                        <a:lstStyle/>
                        <a:p>
                          <a:pPr algn="ctr"/>
                          <a:r>
                            <a:rPr lang="en-US" sz="2000" dirty="0"/>
                            <a:t>ODD(X,Y,Z)</a:t>
                          </a:r>
                          <a:endParaRPr lang="en-US" sz="2000" dirty="0">
                            <a:latin typeface="Neue Haas Grotesk Text Pro" panose="020B0504020202020204" pitchFamily="34" charset="77"/>
                          </a:endParaRPr>
                        </a:p>
                      </a:txBody>
                      <a:tcPr/>
                    </a:tc>
                    <a:tc>
                      <a:txBody>
                        <a:bodyPr/>
                        <a:lstStyle/>
                        <a:p>
                          <a:pPr algn="ctr"/>
                          <a:r>
                            <a:rPr lang="en-US" sz="2000" dirty="0"/>
                            <a:t>Maxterm</a:t>
                          </a:r>
                          <a:endParaRPr lang="en-US" sz="2000" dirty="0">
                            <a:latin typeface="Neue Haas Grotesk Text Pro" panose="020B0504020202020204" pitchFamily="34" charset="77"/>
                            <a:ea typeface="Cambria Math" panose="02040503050406030204" pitchFamily="18" charset="0"/>
                          </a:endParaRPr>
                        </a:p>
                      </a:txBody>
                      <a:tcPr/>
                    </a:tc>
                    <a:extLst>
                      <a:ext uri="{0D108BD9-81ED-4DB2-BD59-A6C34878D82A}">
                        <a16:rowId xmlns:a16="http://schemas.microsoft.com/office/drawing/2014/main" val="2131602632"/>
                      </a:ext>
                    </a:extLst>
                  </a:tr>
                  <a:tr h="396240">
                    <a:tc>
                      <a:txBody>
                        <a:bodyPr/>
                        <a:lstStyle/>
                        <a:p>
                          <a:pPr algn="ctr"/>
                          <a:r>
                            <a:rPr lang="en-US" sz="2000" dirty="0"/>
                            <a:t>0</a:t>
                          </a:r>
                        </a:p>
                      </a:txBody>
                      <a:tcPr>
                        <a:solidFill>
                          <a:schemeClr val="accent1">
                            <a:lumMod val="60000"/>
                            <a:lumOff val="40000"/>
                          </a:schemeClr>
                        </a:solidFill>
                      </a:tcPr>
                    </a:tc>
                    <a:tc>
                      <a:txBody>
                        <a:bodyPr/>
                        <a:lstStyle/>
                        <a:p>
                          <a:pPr algn="ctr"/>
                          <a:r>
                            <a:rPr lang="en-US" sz="2000" dirty="0"/>
                            <a:t>0</a:t>
                          </a:r>
                        </a:p>
                      </a:txBody>
                      <a:tcPr>
                        <a:solidFill>
                          <a:schemeClr val="accent1">
                            <a:lumMod val="60000"/>
                            <a:lumOff val="40000"/>
                          </a:schemeClr>
                        </a:solidFill>
                      </a:tcPr>
                    </a:tc>
                    <a:tc>
                      <a:txBody>
                        <a:bodyPr/>
                        <a:lstStyle/>
                        <a:p>
                          <a:pPr algn="ctr"/>
                          <a:r>
                            <a:rPr lang="en-US" sz="2000" dirty="0"/>
                            <a:t>0</a:t>
                          </a:r>
                        </a:p>
                      </a:txBody>
                      <a:tcPr>
                        <a:solidFill>
                          <a:schemeClr val="accent1">
                            <a:lumMod val="60000"/>
                            <a:lumOff val="40000"/>
                          </a:schemeClr>
                        </a:solidFill>
                      </a:tcPr>
                    </a:tc>
                    <a:tc>
                      <a:txBody>
                        <a:bodyPr/>
                        <a:lstStyle/>
                        <a:p>
                          <a:pPr algn="ctr"/>
                          <a:r>
                            <a:rPr lang="en-US" sz="2000" dirty="0"/>
                            <a:t>0</a:t>
                          </a:r>
                        </a:p>
                      </a:txBody>
                      <a:tcPr>
                        <a:solidFill>
                          <a:schemeClr val="accent1">
                            <a:lumMod val="60000"/>
                            <a:lumOff val="40000"/>
                          </a:schemeClr>
                        </a:solidFill>
                      </a:tcPr>
                    </a:tc>
                    <a:tc>
                      <a:txBody>
                        <a:bodyPr/>
                        <a:lstStyle/>
                        <a:p>
                          <a:endParaRPr lang="en-US"/>
                        </a:p>
                      </a:txBody>
                      <a:tcPr>
                        <a:blipFill>
                          <a:blip r:embed="rId4"/>
                          <a:stretch>
                            <a:fillRect l="-262273" t="-109677" r="-909" b="-735484"/>
                          </a:stretch>
                        </a:blipFill>
                      </a:tcPr>
                    </a:tc>
                    <a:extLst>
                      <a:ext uri="{0D108BD9-81ED-4DB2-BD59-A6C34878D82A}">
                        <a16:rowId xmlns:a16="http://schemas.microsoft.com/office/drawing/2014/main" val="614114445"/>
                      </a:ext>
                    </a:extLst>
                  </a:tr>
                  <a:tr h="3962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tc>
                      <a:txBody>
                        <a:bodyPr/>
                        <a:lstStyle/>
                        <a:p>
                          <a:endParaRPr lang="en-US"/>
                        </a:p>
                      </a:txBody>
                      <a:tcPr>
                        <a:blipFill>
                          <a:blip r:embed="rId4"/>
                          <a:stretch>
                            <a:fillRect l="-262273" t="-203125" r="-909" b="-612500"/>
                          </a:stretch>
                        </a:blipFill>
                      </a:tcPr>
                    </a:tc>
                    <a:extLst>
                      <a:ext uri="{0D108BD9-81ED-4DB2-BD59-A6C34878D82A}">
                        <a16:rowId xmlns:a16="http://schemas.microsoft.com/office/drawing/2014/main" val="3063228719"/>
                      </a:ext>
                    </a:extLst>
                  </a:tr>
                  <a:tr h="3962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tc>
                      <a:txBody>
                        <a:bodyPr/>
                        <a:lstStyle/>
                        <a:p>
                          <a:endParaRPr lang="en-US"/>
                        </a:p>
                      </a:txBody>
                      <a:tcPr>
                        <a:blipFill>
                          <a:blip r:embed="rId4"/>
                          <a:stretch>
                            <a:fillRect l="-262273" t="-312903" r="-909" b="-532258"/>
                          </a:stretch>
                        </a:blipFill>
                      </a:tcPr>
                    </a:tc>
                    <a:extLst>
                      <a:ext uri="{0D108BD9-81ED-4DB2-BD59-A6C34878D82A}">
                        <a16:rowId xmlns:a16="http://schemas.microsoft.com/office/drawing/2014/main" val="1068365532"/>
                      </a:ext>
                    </a:extLst>
                  </a:tr>
                  <a:tr h="396240">
                    <a:tc>
                      <a:txBody>
                        <a:bodyPr/>
                        <a:lstStyle/>
                        <a:p>
                          <a:pPr algn="ctr"/>
                          <a:r>
                            <a:rPr lang="en-US" sz="2000" dirty="0"/>
                            <a:t>0</a:t>
                          </a:r>
                        </a:p>
                      </a:txBody>
                      <a:tcPr>
                        <a:solidFill>
                          <a:schemeClr val="accent1">
                            <a:lumMod val="60000"/>
                            <a:lumOff val="40000"/>
                          </a:schemeClr>
                        </a:solidFill>
                      </a:tcPr>
                    </a:tc>
                    <a:tc>
                      <a:txBody>
                        <a:bodyPr/>
                        <a:lstStyle/>
                        <a:p>
                          <a:pPr algn="ctr"/>
                          <a:r>
                            <a:rPr lang="en-US" sz="2000" dirty="0"/>
                            <a:t>1</a:t>
                          </a:r>
                        </a:p>
                      </a:txBody>
                      <a:tcPr>
                        <a:solidFill>
                          <a:schemeClr val="accent1">
                            <a:lumMod val="60000"/>
                            <a:lumOff val="40000"/>
                          </a:schemeClr>
                        </a:solidFill>
                      </a:tcPr>
                    </a:tc>
                    <a:tc>
                      <a:txBody>
                        <a:bodyPr/>
                        <a:lstStyle/>
                        <a:p>
                          <a:pPr algn="ctr"/>
                          <a:r>
                            <a:rPr lang="en-US" sz="2000" dirty="0"/>
                            <a:t>1</a:t>
                          </a:r>
                        </a:p>
                      </a:txBody>
                      <a:tcPr>
                        <a:solidFill>
                          <a:schemeClr val="accent1">
                            <a:lumMod val="60000"/>
                            <a:lumOff val="40000"/>
                          </a:schemeClr>
                        </a:solidFill>
                      </a:tcPr>
                    </a:tc>
                    <a:tc>
                      <a:txBody>
                        <a:bodyPr/>
                        <a:lstStyle/>
                        <a:p>
                          <a:pPr algn="ctr"/>
                          <a:r>
                            <a:rPr lang="en-US" sz="2000" dirty="0"/>
                            <a:t>0</a:t>
                          </a:r>
                        </a:p>
                      </a:txBody>
                      <a:tcPr>
                        <a:solidFill>
                          <a:schemeClr val="accent1">
                            <a:lumMod val="60000"/>
                            <a:lumOff val="40000"/>
                          </a:schemeClr>
                        </a:solidFill>
                      </a:tcPr>
                    </a:tc>
                    <a:tc>
                      <a:txBody>
                        <a:bodyPr/>
                        <a:lstStyle/>
                        <a:p>
                          <a:endParaRPr lang="en-US"/>
                        </a:p>
                      </a:txBody>
                      <a:tcPr>
                        <a:blipFill>
                          <a:blip r:embed="rId4"/>
                          <a:stretch>
                            <a:fillRect l="-262273" t="-412903" r="-909" b="-432258"/>
                          </a:stretch>
                        </a:blipFill>
                      </a:tcPr>
                    </a:tc>
                    <a:extLst>
                      <a:ext uri="{0D108BD9-81ED-4DB2-BD59-A6C34878D82A}">
                        <a16:rowId xmlns:a16="http://schemas.microsoft.com/office/drawing/2014/main" val="1316670216"/>
                      </a:ext>
                    </a:extLst>
                  </a:tr>
                  <a:tr h="3962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1</a:t>
                          </a:r>
                        </a:p>
                      </a:txBody>
                      <a:tcPr/>
                    </a:tc>
                    <a:tc>
                      <a:txBody>
                        <a:bodyPr/>
                        <a:lstStyle/>
                        <a:p>
                          <a:endParaRPr lang="en-US"/>
                        </a:p>
                      </a:txBody>
                      <a:tcPr>
                        <a:blipFill>
                          <a:blip r:embed="rId4"/>
                          <a:stretch>
                            <a:fillRect l="-262273" t="-512903" r="-909" b="-332258"/>
                          </a:stretch>
                        </a:blipFill>
                      </a:tcPr>
                    </a:tc>
                    <a:extLst>
                      <a:ext uri="{0D108BD9-81ED-4DB2-BD59-A6C34878D82A}">
                        <a16:rowId xmlns:a16="http://schemas.microsoft.com/office/drawing/2014/main" val="1472130258"/>
                      </a:ext>
                    </a:extLst>
                  </a:tr>
                  <a:tr h="396240">
                    <a:tc>
                      <a:txBody>
                        <a:bodyPr/>
                        <a:lstStyle/>
                        <a:p>
                          <a:pPr algn="ctr"/>
                          <a:r>
                            <a:rPr lang="en-US" sz="2000" dirty="0"/>
                            <a:t>1</a:t>
                          </a:r>
                        </a:p>
                      </a:txBody>
                      <a:tcPr>
                        <a:solidFill>
                          <a:schemeClr val="accent1">
                            <a:lumMod val="60000"/>
                            <a:lumOff val="40000"/>
                          </a:schemeClr>
                        </a:solidFill>
                      </a:tcPr>
                    </a:tc>
                    <a:tc>
                      <a:txBody>
                        <a:bodyPr/>
                        <a:lstStyle/>
                        <a:p>
                          <a:pPr algn="ctr"/>
                          <a:r>
                            <a:rPr lang="en-US" sz="2000" dirty="0"/>
                            <a:t>0</a:t>
                          </a:r>
                        </a:p>
                      </a:txBody>
                      <a:tcPr>
                        <a:solidFill>
                          <a:schemeClr val="accent1">
                            <a:lumMod val="60000"/>
                            <a:lumOff val="40000"/>
                          </a:schemeClr>
                        </a:solidFill>
                      </a:tcPr>
                    </a:tc>
                    <a:tc>
                      <a:txBody>
                        <a:bodyPr/>
                        <a:lstStyle/>
                        <a:p>
                          <a:pPr algn="ctr"/>
                          <a:r>
                            <a:rPr lang="en-US" sz="2000" dirty="0"/>
                            <a:t>1</a:t>
                          </a:r>
                        </a:p>
                      </a:txBody>
                      <a:tcPr>
                        <a:solidFill>
                          <a:schemeClr val="accent1">
                            <a:lumMod val="60000"/>
                            <a:lumOff val="40000"/>
                          </a:schemeClr>
                        </a:solidFill>
                      </a:tcPr>
                    </a:tc>
                    <a:tc>
                      <a:txBody>
                        <a:bodyPr/>
                        <a:lstStyle/>
                        <a:p>
                          <a:pPr algn="ctr"/>
                          <a:r>
                            <a:rPr lang="en-US" sz="2000" dirty="0"/>
                            <a:t>0</a:t>
                          </a:r>
                        </a:p>
                      </a:txBody>
                      <a:tcPr>
                        <a:solidFill>
                          <a:schemeClr val="accent1">
                            <a:lumMod val="60000"/>
                            <a:lumOff val="40000"/>
                          </a:schemeClr>
                        </a:solidFill>
                      </a:tcPr>
                    </a:tc>
                    <a:tc>
                      <a:txBody>
                        <a:bodyPr/>
                        <a:lstStyle/>
                        <a:p>
                          <a:endParaRPr lang="en-US"/>
                        </a:p>
                      </a:txBody>
                      <a:tcPr>
                        <a:blipFill>
                          <a:blip r:embed="rId4"/>
                          <a:stretch>
                            <a:fillRect l="-262273" t="-593750" r="-909" b="-221875"/>
                          </a:stretch>
                        </a:blipFill>
                      </a:tcPr>
                    </a:tc>
                    <a:extLst>
                      <a:ext uri="{0D108BD9-81ED-4DB2-BD59-A6C34878D82A}">
                        <a16:rowId xmlns:a16="http://schemas.microsoft.com/office/drawing/2014/main" val="1838910750"/>
                      </a:ext>
                    </a:extLst>
                  </a:tr>
                  <a:tr h="396240">
                    <a:tc>
                      <a:txBody>
                        <a:bodyPr/>
                        <a:lstStyle/>
                        <a:p>
                          <a:pPr algn="ctr"/>
                          <a:r>
                            <a:rPr lang="en-US" sz="2000" dirty="0"/>
                            <a:t>1</a:t>
                          </a:r>
                        </a:p>
                      </a:txBody>
                      <a:tcPr>
                        <a:solidFill>
                          <a:schemeClr val="accent1">
                            <a:lumMod val="60000"/>
                            <a:lumOff val="40000"/>
                          </a:schemeClr>
                        </a:solidFill>
                      </a:tcPr>
                    </a:tc>
                    <a:tc>
                      <a:txBody>
                        <a:bodyPr/>
                        <a:lstStyle/>
                        <a:p>
                          <a:pPr algn="ctr"/>
                          <a:r>
                            <a:rPr lang="en-US" sz="2000" dirty="0"/>
                            <a:t>1</a:t>
                          </a:r>
                        </a:p>
                      </a:txBody>
                      <a:tcPr>
                        <a:solidFill>
                          <a:schemeClr val="accent1">
                            <a:lumMod val="60000"/>
                            <a:lumOff val="40000"/>
                          </a:schemeClr>
                        </a:solidFill>
                      </a:tcPr>
                    </a:tc>
                    <a:tc>
                      <a:txBody>
                        <a:bodyPr/>
                        <a:lstStyle/>
                        <a:p>
                          <a:pPr algn="ctr"/>
                          <a:r>
                            <a:rPr lang="en-US" sz="2000" dirty="0"/>
                            <a:t>0</a:t>
                          </a:r>
                        </a:p>
                      </a:txBody>
                      <a:tcPr>
                        <a:solidFill>
                          <a:schemeClr val="accent1">
                            <a:lumMod val="60000"/>
                            <a:lumOff val="40000"/>
                          </a:schemeClr>
                        </a:solidFill>
                      </a:tcPr>
                    </a:tc>
                    <a:tc>
                      <a:txBody>
                        <a:bodyPr/>
                        <a:lstStyle/>
                        <a:p>
                          <a:pPr algn="ctr"/>
                          <a:r>
                            <a:rPr lang="en-US" sz="2000" dirty="0"/>
                            <a:t>0</a:t>
                          </a:r>
                        </a:p>
                      </a:txBody>
                      <a:tcPr>
                        <a:solidFill>
                          <a:schemeClr val="accent1">
                            <a:lumMod val="60000"/>
                            <a:lumOff val="40000"/>
                          </a:schemeClr>
                        </a:solidFill>
                      </a:tcPr>
                    </a:tc>
                    <a:tc>
                      <a:txBody>
                        <a:bodyPr/>
                        <a:lstStyle/>
                        <a:p>
                          <a:endParaRPr lang="en-US"/>
                        </a:p>
                      </a:txBody>
                      <a:tcPr>
                        <a:blipFill>
                          <a:blip r:embed="rId4"/>
                          <a:stretch>
                            <a:fillRect l="-262273" t="-716129" r="-909" b="-129032"/>
                          </a:stretch>
                        </a:blipFill>
                      </a:tcPr>
                    </a:tc>
                    <a:extLst>
                      <a:ext uri="{0D108BD9-81ED-4DB2-BD59-A6C34878D82A}">
                        <a16:rowId xmlns:a16="http://schemas.microsoft.com/office/drawing/2014/main" val="3298726595"/>
                      </a:ext>
                    </a:extLst>
                  </a:tr>
                  <a:tr h="3962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tc>
                      <a:txBody>
                        <a:bodyPr/>
                        <a:lstStyle/>
                        <a:p>
                          <a:endParaRPr lang="en-US"/>
                        </a:p>
                      </a:txBody>
                      <a:tcPr>
                        <a:blipFill>
                          <a:blip r:embed="rId4"/>
                          <a:stretch>
                            <a:fillRect l="-262273" t="-816129" r="-909" b="-29032"/>
                          </a:stretch>
                        </a:blipFill>
                      </a:tcPr>
                    </a:tc>
                    <a:extLst>
                      <a:ext uri="{0D108BD9-81ED-4DB2-BD59-A6C34878D82A}">
                        <a16:rowId xmlns:a16="http://schemas.microsoft.com/office/drawing/2014/main" val="831370525"/>
                      </a:ext>
                    </a:extLst>
                  </a:tr>
                </a:tbl>
              </a:graphicData>
            </a:graphic>
          </p:graphicFrame>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9A477F0-B036-48F6-9DD9-721961B174E8}"/>
                  </a:ext>
                </a:extLst>
              </p:cNvPr>
              <p:cNvSpPr txBox="1"/>
              <p:nvPr/>
            </p:nvSpPr>
            <p:spPr>
              <a:xfrm>
                <a:off x="612646" y="5780782"/>
                <a:ext cx="11272067" cy="1077218"/>
              </a:xfrm>
              <a:prstGeom prst="rect">
                <a:avLst/>
              </a:prstGeom>
              <a:noFill/>
            </p:spPr>
            <p:txBody>
              <a:bodyPr wrap="square">
                <a:spAutoFit/>
              </a:bodyPr>
              <a:lstStyle/>
              <a:p>
                <a:pPr/>
                <a:r>
                  <a:rPr lang="en-US" sz="2200" dirty="0"/>
                  <a:t>ODD(X, Y, Z) </a:t>
                </a:r>
                <a14:m>
                  <m:oMath xmlns:m="http://schemas.openxmlformats.org/officeDocument/2006/math">
                    <m:r>
                      <a:rPr lang="en-US" sz="2200" b="0" i="1" dirty="0" smtClean="0">
                        <a:solidFill>
                          <a:schemeClr val="tx1"/>
                        </a:solidFill>
                        <a:latin typeface="Cambria Math" panose="02040503050406030204" pitchFamily="18" charset="0"/>
                      </a:rPr>
                      <m:t>=</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𝑀</m:t>
                        </m:r>
                      </m:e>
                      <m:sub>
                        <m:r>
                          <a:rPr lang="en-US" sz="2200" i="1" dirty="0">
                            <a:latin typeface="Cambria Math" panose="02040503050406030204" pitchFamily="18" charset="0"/>
                          </a:rPr>
                          <m:t>0 </m:t>
                        </m:r>
                      </m:sub>
                    </m:sSub>
                    <m:r>
                      <m:rPr>
                        <m:nor/>
                      </m:rPr>
                      <a:rPr lang="en-US" sz="2200" i="0" dirty="0"/>
                      <m:t>∧</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 </m:t>
                        </m:r>
                        <m:r>
                          <a:rPr lang="en-US" sz="2200" i="1" dirty="0">
                            <a:latin typeface="Cambria Math" panose="02040503050406030204" pitchFamily="18" charset="0"/>
                          </a:rPr>
                          <m:t>𝑀</m:t>
                        </m:r>
                      </m:e>
                      <m:sub>
                        <m:r>
                          <a:rPr lang="en-US" sz="2200" i="1" dirty="0">
                            <a:latin typeface="Cambria Math" panose="02040503050406030204" pitchFamily="18" charset="0"/>
                          </a:rPr>
                          <m:t>3  </m:t>
                        </m:r>
                      </m:sub>
                    </m:sSub>
                    <m:r>
                      <m:rPr>
                        <m:nor/>
                      </m:rPr>
                      <a:rPr lang="en-US" sz="2200" i="0" dirty="0"/>
                      <m:t>∧ </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𝑀</m:t>
                        </m:r>
                      </m:e>
                      <m:sub>
                        <m:r>
                          <a:rPr lang="en-US" sz="2200" i="1" dirty="0">
                            <a:latin typeface="Cambria Math" panose="02040503050406030204" pitchFamily="18" charset="0"/>
                          </a:rPr>
                          <m:t>5 </m:t>
                        </m:r>
                      </m:sub>
                    </m:sSub>
                    <m:r>
                      <m:rPr>
                        <m:nor/>
                      </m:rPr>
                      <a:rPr lang="en-US" sz="2200" i="0" dirty="0"/>
                      <m:t>∧</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 </m:t>
                        </m:r>
                        <m:r>
                          <a:rPr lang="en-US" sz="2200" i="1" dirty="0">
                            <a:latin typeface="Cambria Math" panose="02040503050406030204" pitchFamily="18" charset="0"/>
                          </a:rPr>
                          <m:t>𝑀</m:t>
                        </m:r>
                      </m:e>
                      <m:sub>
                        <m:r>
                          <a:rPr lang="en-US" sz="2200" i="1" dirty="0">
                            <a:latin typeface="Cambria Math" panose="02040503050406030204" pitchFamily="18" charset="0"/>
                          </a:rPr>
                          <m:t>6  </m:t>
                        </m:r>
                      </m:sub>
                    </m:sSub>
                    <m:r>
                      <m:rPr>
                        <m:nor/>
                      </m:rPr>
                      <a:rPr lang="en-US" sz="2200" i="0" dirty="0">
                        <a:latin typeface="Cambria Math" panose="02040503050406030204" pitchFamily="18" charset="0"/>
                      </a:rPr>
                      <m:t>= </m:t>
                    </m:r>
                    <m:r>
                      <m:rPr>
                        <m:nor/>
                      </m:rPr>
                      <a:rPr lang="en-US" sz="2200" i="0" dirty="0"/>
                      <m:t>(X ∨ Y ∨ Z) ∧ (X ∨ ¬Y ∨ ¬Z) ∧ (¬X ∨ Y ∨ ¬Z) ∧ </m:t>
                    </m:r>
                  </m:oMath>
                </a14:m>
                <a:br>
                  <a:rPr lang="en-US" sz="2200" i="0" dirty="0"/>
                </a:br>
                <a14:m>
                  <m:oMathPara xmlns:m="http://schemas.openxmlformats.org/officeDocument/2006/math">
                    <m:oMath>
                      <m:r>
                        <m:rPr>
                          <m:nor/>
                        </m:rPr>
                        <a:rPr lang="en-US" sz="2200" i="0" dirty="0"/>
                        <m:t>(¬X ∨ ¬Y ∨ Z)</m:t>
                      </m:r>
                    </m:oMath>
                  </m:oMathPara>
                </a14:m>
                <a:endParaRPr lang="en-US" sz="2200" dirty="0"/>
              </a:p>
              <a:p>
                <a:endParaRPr lang="en-US" sz="2000" dirty="0"/>
              </a:p>
            </p:txBody>
          </p:sp>
        </mc:Choice>
        <mc:Fallback xmlns="">
          <p:sp>
            <p:nvSpPr>
              <p:cNvPr id="5" name="TextBox 4">
                <a:extLst>
                  <a:ext uri="{FF2B5EF4-FFF2-40B4-BE49-F238E27FC236}">
                    <a16:creationId xmlns:a16="http://schemas.microsoft.com/office/drawing/2014/main" id="{D9A477F0-B036-48F6-9DD9-721961B174E8}"/>
                  </a:ext>
                </a:extLst>
              </p:cNvPr>
              <p:cNvSpPr txBox="1">
                <a:spLocks noRot="1" noChangeAspect="1" noMove="1" noResize="1" noEditPoints="1" noAdjustHandles="1" noChangeArrowheads="1" noChangeShapeType="1" noTextEdit="1"/>
              </p:cNvSpPr>
              <p:nvPr/>
            </p:nvSpPr>
            <p:spPr>
              <a:xfrm>
                <a:off x="612646" y="5780782"/>
                <a:ext cx="11272067" cy="1077218"/>
              </a:xfrm>
              <a:prstGeom prst="rect">
                <a:avLst/>
              </a:prstGeom>
              <a:blipFill>
                <a:blip r:embed="rId5"/>
                <a:stretch>
                  <a:fillRect l="-675" t="-3529"/>
                </a:stretch>
              </a:blipFill>
            </p:spPr>
            <p:txBody>
              <a:bodyPr/>
              <a:lstStyle/>
              <a:p>
                <a:r>
                  <a:rPr lang="en-US">
                    <a:noFill/>
                  </a:rPr>
                  <a:t> </a:t>
                </a:r>
              </a:p>
            </p:txBody>
          </p:sp>
        </mc:Fallback>
      </mc:AlternateContent>
    </p:spTree>
    <p:extLst>
      <p:ext uri="{BB962C8B-B14F-4D97-AF65-F5344CB8AC3E}">
        <p14:creationId xmlns:p14="http://schemas.microsoft.com/office/powerpoint/2010/main" val="38159095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89E5"/>
        </a:solidFill>
        <a:effectLst/>
      </p:bgPr>
    </p:bg>
    <p:spTree>
      <p:nvGrpSpPr>
        <p:cNvPr id="1" name="">
          <a:extLst>
            <a:ext uri="{FF2B5EF4-FFF2-40B4-BE49-F238E27FC236}">
              <a16:creationId xmlns:a16="http://schemas.microsoft.com/office/drawing/2014/main" id="{22889290-6F1F-EDC4-2BE4-6B888A31F1E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CD780C-C486-7537-A9A8-12D94F1423A0}"/>
              </a:ext>
            </a:extLst>
          </p:cNvPr>
          <p:cNvSpPr>
            <a:spLocks noGrp="1"/>
          </p:cNvSpPr>
          <p:nvPr>
            <p:ph idx="1"/>
          </p:nvPr>
        </p:nvSpPr>
        <p:spPr>
          <a:xfrm>
            <a:off x="612647" y="479685"/>
            <a:ext cx="10917366" cy="5829675"/>
          </a:xfrm>
        </p:spPr>
        <p:txBody>
          <a:bodyPr anchor="ctr">
            <a:noAutofit/>
          </a:bodyPr>
          <a:lstStyle/>
          <a:p>
            <a:pPr marL="0" indent="0" algn="ctr">
              <a:buNone/>
            </a:pPr>
            <a:r>
              <a:rPr lang="en-US" sz="14400" dirty="0">
                <a:solidFill>
                  <a:schemeClr val="bg1"/>
                </a:solidFill>
              </a:rPr>
              <a:t>Gates</a:t>
            </a:r>
          </a:p>
        </p:txBody>
      </p:sp>
      <p:sp>
        <p:nvSpPr>
          <p:cNvPr id="30" name="Slide Number Placeholder 29">
            <a:extLst>
              <a:ext uri="{FF2B5EF4-FFF2-40B4-BE49-F238E27FC236}">
                <a16:creationId xmlns:a16="http://schemas.microsoft.com/office/drawing/2014/main" id="{D32D2418-E253-A227-6103-34FD1AB066FB}"/>
              </a:ext>
            </a:extLst>
          </p:cNvPr>
          <p:cNvSpPr>
            <a:spLocks noGrp="1"/>
          </p:cNvSpPr>
          <p:nvPr>
            <p:ph type="sldNum" sz="quarter" idx="12"/>
          </p:nvPr>
        </p:nvSpPr>
        <p:spPr/>
        <p:txBody>
          <a:bodyPr/>
          <a:lstStyle/>
          <a:p>
            <a:fld id="{CC057153-B650-4DEB-B370-79DDCFDCE934}" type="slidenum">
              <a:rPr lang="en-US" smtClean="0"/>
              <a:t>47</a:t>
            </a:fld>
            <a:endParaRPr lang="en-US"/>
          </a:p>
        </p:txBody>
      </p:sp>
      <p:sp>
        <p:nvSpPr>
          <p:cNvPr id="31" name="TextBox 30">
            <a:extLst>
              <a:ext uri="{FF2B5EF4-FFF2-40B4-BE49-F238E27FC236}">
                <a16:creationId xmlns:a16="http://schemas.microsoft.com/office/drawing/2014/main" id="{B0D1AF3B-FFEB-56BD-2D6D-A54812D7C39F}"/>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7570214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41747-23BE-972F-E6C1-B64DBA338B00}"/>
              </a:ext>
            </a:extLst>
          </p:cNvPr>
          <p:cNvSpPr>
            <a:spLocks noGrp="1"/>
          </p:cNvSpPr>
          <p:nvPr>
            <p:ph type="title"/>
          </p:nvPr>
        </p:nvSpPr>
        <p:spPr/>
        <p:txBody>
          <a:bodyPr/>
          <a:lstStyle/>
          <a:p>
            <a:r>
              <a:rPr lang="en-US" dirty="0"/>
              <a:t>CPU: central processing unit</a:t>
            </a:r>
          </a:p>
        </p:txBody>
      </p:sp>
      <p:sp>
        <p:nvSpPr>
          <p:cNvPr id="4" name="Slide Number Placeholder 3">
            <a:extLst>
              <a:ext uri="{FF2B5EF4-FFF2-40B4-BE49-F238E27FC236}">
                <a16:creationId xmlns:a16="http://schemas.microsoft.com/office/drawing/2014/main" id="{B4E822B6-FD8D-D12E-45C6-45F4FF313A88}"/>
              </a:ext>
            </a:extLst>
          </p:cNvPr>
          <p:cNvSpPr>
            <a:spLocks noGrp="1"/>
          </p:cNvSpPr>
          <p:nvPr>
            <p:ph type="sldNum" sz="quarter" idx="12"/>
          </p:nvPr>
        </p:nvSpPr>
        <p:spPr/>
        <p:txBody>
          <a:bodyPr/>
          <a:lstStyle/>
          <a:p>
            <a:fld id="{CC057153-B650-4DEB-B370-79DDCFDCE934}" type="slidenum">
              <a:rPr lang="en-US" smtClean="0"/>
              <a:t>48</a:t>
            </a:fld>
            <a:endParaRPr lang="en-US"/>
          </a:p>
        </p:txBody>
      </p:sp>
      <p:pic>
        <p:nvPicPr>
          <p:cNvPr id="8194" name="Picture 2" descr="What Is a CPU? | Extremetech">
            <a:extLst>
              <a:ext uri="{FF2B5EF4-FFF2-40B4-BE49-F238E27FC236}">
                <a16:creationId xmlns:a16="http://schemas.microsoft.com/office/drawing/2014/main" id="{1F3E87C7-A01F-7452-8C99-4C149A4D729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951" t="15244" r="26195" b="5314"/>
          <a:stretch>
            <a:fillRect/>
          </a:stretch>
        </p:blipFill>
        <p:spPr bwMode="auto">
          <a:xfrm>
            <a:off x="7259442" y="2481146"/>
            <a:ext cx="2051825" cy="169498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Best laptops for writers in 2025: 6 top ...">
            <a:extLst>
              <a:ext uri="{FF2B5EF4-FFF2-40B4-BE49-F238E27FC236}">
                <a16:creationId xmlns:a16="http://schemas.microsoft.com/office/drawing/2014/main" id="{7AE084E0-B584-5448-32A1-C1D6AFC10B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4483" y="2261839"/>
            <a:ext cx="3810000" cy="2133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943B9B4-B2BF-3308-A9FF-A4FDF78FB486}"/>
              </a:ext>
            </a:extLst>
          </p:cNvPr>
          <p:cNvSpPr txBox="1"/>
          <p:nvPr/>
        </p:nvSpPr>
        <p:spPr>
          <a:xfrm>
            <a:off x="7949011" y="4395439"/>
            <a:ext cx="672685" cy="369332"/>
          </a:xfrm>
          <a:prstGeom prst="rect">
            <a:avLst/>
          </a:prstGeom>
          <a:noFill/>
        </p:spPr>
        <p:txBody>
          <a:bodyPr wrap="square" rtlCol="0">
            <a:spAutoFit/>
          </a:bodyPr>
          <a:lstStyle/>
          <a:p>
            <a:r>
              <a:rPr lang="en-US" dirty="0"/>
              <a:t>CPU</a:t>
            </a:r>
          </a:p>
        </p:txBody>
      </p:sp>
      <p:cxnSp>
        <p:nvCxnSpPr>
          <p:cNvPr id="7" name="Straight Arrow Connector 6">
            <a:extLst>
              <a:ext uri="{FF2B5EF4-FFF2-40B4-BE49-F238E27FC236}">
                <a16:creationId xmlns:a16="http://schemas.microsoft.com/office/drawing/2014/main" id="{A34496FB-78BA-89D5-72CB-50EEB2EEF59C}"/>
              </a:ext>
            </a:extLst>
          </p:cNvPr>
          <p:cNvCxnSpPr>
            <a:cxnSpLocks/>
          </p:cNvCxnSpPr>
          <p:nvPr/>
        </p:nvCxnSpPr>
        <p:spPr>
          <a:xfrm flipV="1">
            <a:off x="2653990" y="3328638"/>
            <a:ext cx="4482790" cy="50738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37983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237F1-9E7C-66B5-B51E-B26817D6B8D7}"/>
              </a:ext>
            </a:extLst>
          </p:cNvPr>
          <p:cNvSpPr>
            <a:spLocks noGrp="1"/>
          </p:cNvSpPr>
          <p:nvPr>
            <p:ph type="title"/>
          </p:nvPr>
        </p:nvSpPr>
        <p:spPr/>
        <p:txBody>
          <a:bodyPr/>
          <a:lstStyle/>
          <a:p>
            <a:r>
              <a:rPr lang="en-US" dirty="0"/>
              <a:t>Inside a CPU</a:t>
            </a:r>
          </a:p>
        </p:txBody>
      </p:sp>
      <p:sp>
        <p:nvSpPr>
          <p:cNvPr id="4" name="Slide Number Placeholder 3">
            <a:extLst>
              <a:ext uri="{FF2B5EF4-FFF2-40B4-BE49-F238E27FC236}">
                <a16:creationId xmlns:a16="http://schemas.microsoft.com/office/drawing/2014/main" id="{106C804C-4729-3F16-C8CE-C92E32430899}"/>
              </a:ext>
            </a:extLst>
          </p:cNvPr>
          <p:cNvSpPr>
            <a:spLocks noGrp="1"/>
          </p:cNvSpPr>
          <p:nvPr>
            <p:ph type="sldNum" sz="quarter" idx="12"/>
          </p:nvPr>
        </p:nvSpPr>
        <p:spPr/>
        <p:txBody>
          <a:bodyPr/>
          <a:lstStyle/>
          <a:p>
            <a:fld id="{CC057153-B650-4DEB-B370-79DDCFDCE934}" type="slidenum">
              <a:rPr lang="en-US" smtClean="0"/>
              <a:t>49</a:t>
            </a:fld>
            <a:endParaRPr lang="en-US"/>
          </a:p>
        </p:txBody>
      </p:sp>
      <p:pic>
        <p:nvPicPr>
          <p:cNvPr id="5" name="Picture 2" descr="What Is a CPU? | Extremetech">
            <a:extLst>
              <a:ext uri="{FF2B5EF4-FFF2-40B4-BE49-F238E27FC236}">
                <a16:creationId xmlns:a16="http://schemas.microsoft.com/office/drawing/2014/main" id="{DF17F3DF-A518-D247-2EE3-9DFAFF3D13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951" t="15244" r="26195" b="5314"/>
          <a:stretch>
            <a:fillRect/>
          </a:stretch>
        </p:blipFill>
        <p:spPr bwMode="auto">
          <a:xfrm>
            <a:off x="1382749" y="2759926"/>
            <a:ext cx="2051825" cy="16949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6C0E854-25C5-38C0-C1B4-9BA095CED392}"/>
              </a:ext>
            </a:extLst>
          </p:cNvPr>
          <p:cNvPicPr>
            <a:picLocks noChangeAspect="1"/>
          </p:cNvPicPr>
          <p:nvPr/>
        </p:nvPicPr>
        <p:blipFill>
          <a:blip r:embed="rId4"/>
          <a:stretch>
            <a:fillRect/>
          </a:stretch>
        </p:blipFill>
        <p:spPr>
          <a:xfrm>
            <a:off x="6286191" y="2274830"/>
            <a:ext cx="1207008" cy="603504"/>
          </a:xfrm>
          <a:prstGeom prst="rect">
            <a:avLst/>
          </a:prstGeom>
        </p:spPr>
      </p:pic>
      <p:sp>
        <p:nvSpPr>
          <p:cNvPr id="7" name="TextBox 6">
            <a:extLst>
              <a:ext uri="{FF2B5EF4-FFF2-40B4-BE49-F238E27FC236}">
                <a16:creationId xmlns:a16="http://schemas.microsoft.com/office/drawing/2014/main" id="{D9553745-0120-265B-F091-011C671EEDCA}"/>
              </a:ext>
            </a:extLst>
          </p:cNvPr>
          <p:cNvSpPr txBox="1"/>
          <p:nvPr/>
        </p:nvSpPr>
        <p:spPr>
          <a:xfrm>
            <a:off x="6286191" y="1496232"/>
            <a:ext cx="1039580" cy="461665"/>
          </a:xfrm>
          <a:prstGeom prst="rect">
            <a:avLst/>
          </a:prstGeom>
          <a:noFill/>
        </p:spPr>
        <p:txBody>
          <a:bodyPr wrap="none" rtlCol="0">
            <a:spAutoFit/>
          </a:bodyPr>
          <a:lstStyle/>
          <a:p>
            <a:r>
              <a:rPr lang="en-US" sz="2400" dirty="0"/>
              <a:t>Gates</a:t>
            </a:r>
          </a:p>
        </p:txBody>
      </p:sp>
      <p:pic>
        <p:nvPicPr>
          <p:cNvPr id="8" name="Picture 7">
            <a:extLst>
              <a:ext uri="{FF2B5EF4-FFF2-40B4-BE49-F238E27FC236}">
                <a16:creationId xmlns:a16="http://schemas.microsoft.com/office/drawing/2014/main" id="{2FC6D242-AC74-9132-5B48-EB962E167B48}"/>
              </a:ext>
            </a:extLst>
          </p:cNvPr>
          <p:cNvPicPr>
            <a:picLocks noChangeAspect="1"/>
          </p:cNvPicPr>
          <p:nvPr/>
        </p:nvPicPr>
        <p:blipFill>
          <a:blip r:embed="rId5"/>
          <a:stretch>
            <a:fillRect/>
          </a:stretch>
        </p:blipFill>
        <p:spPr>
          <a:xfrm>
            <a:off x="6286191" y="3376163"/>
            <a:ext cx="1207008" cy="603504"/>
          </a:xfrm>
          <a:prstGeom prst="rect">
            <a:avLst/>
          </a:prstGeom>
        </p:spPr>
      </p:pic>
      <p:pic>
        <p:nvPicPr>
          <p:cNvPr id="9" name="Picture 8">
            <a:extLst>
              <a:ext uri="{FF2B5EF4-FFF2-40B4-BE49-F238E27FC236}">
                <a16:creationId xmlns:a16="http://schemas.microsoft.com/office/drawing/2014/main" id="{6631F192-5AD4-A7BF-F2AE-9A63B44DF918}"/>
              </a:ext>
            </a:extLst>
          </p:cNvPr>
          <p:cNvPicPr>
            <a:picLocks noChangeAspect="1"/>
          </p:cNvPicPr>
          <p:nvPr/>
        </p:nvPicPr>
        <p:blipFill>
          <a:blip r:embed="rId6"/>
          <a:stretch>
            <a:fillRect/>
          </a:stretch>
        </p:blipFill>
        <p:spPr>
          <a:xfrm>
            <a:off x="6286191" y="4454911"/>
            <a:ext cx="1207008" cy="603504"/>
          </a:xfrm>
          <a:prstGeom prst="rect">
            <a:avLst/>
          </a:prstGeom>
        </p:spPr>
      </p:pic>
      <p:pic>
        <p:nvPicPr>
          <p:cNvPr id="10" name="Picture 9">
            <a:extLst>
              <a:ext uri="{FF2B5EF4-FFF2-40B4-BE49-F238E27FC236}">
                <a16:creationId xmlns:a16="http://schemas.microsoft.com/office/drawing/2014/main" id="{144F908F-BB7F-8AFC-2EB2-6B7E8CB4D0F9}"/>
              </a:ext>
            </a:extLst>
          </p:cNvPr>
          <p:cNvPicPr>
            <a:picLocks noChangeAspect="1"/>
          </p:cNvPicPr>
          <p:nvPr/>
        </p:nvPicPr>
        <p:blipFill>
          <a:blip r:embed="rId7"/>
          <a:stretch>
            <a:fillRect/>
          </a:stretch>
        </p:blipFill>
        <p:spPr>
          <a:xfrm>
            <a:off x="6286191" y="5533659"/>
            <a:ext cx="1207008" cy="603504"/>
          </a:xfrm>
          <a:prstGeom prst="rect">
            <a:avLst/>
          </a:prstGeom>
        </p:spPr>
      </p:pic>
      <p:sp>
        <p:nvSpPr>
          <p:cNvPr id="11" name="Left Arrow 10">
            <a:extLst>
              <a:ext uri="{FF2B5EF4-FFF2-40B4-BE49-F238E27FC236}">
                <a16:creationId xmlns:a16="http://schemas.microsoft.com/office/drawing/2014/main" id="{9765FE03-BB53-49FA-D5B5-28ED6E013371}"/>
              </a:ext>
            </a:extLst>
          </p:cNvPr>
          <p:cNvSpPr/>
          <p:nvPr/>
        </p:nvSpPr>
        <p:spPr>
          <a:xfrm rot="10800000">
            <a:off x="3734109" y="3491790"/>
            <a:ext cx="1126273" cy="372249"/>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54363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32E8D-E544-A0E8-480A-8C3F6DD500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E1A927-0B0F-992B-CA80-52EBBF7E3F4A}"/>
              </a:ext>
            </a:extLst>
          </p:cNvPr>
          <p:cNvSpPr>
            <a:spLocks noGrp="1"/>
          </p:cNvSpPr>
          <p:nvPr>
            <p:ph type="title"/>
          </p:nvPr>
        </p:nvSpPr>
        <p:spPr/>
        <p:txBody>
          <a:bodyPr/>
          <a:lstStyle/>
          <a:p>
            <a:r>
              <a:rPr lang="en-US" dirty="0"/>
              <a:t>Inside a CPU</a:t>
            </a:r>
          </a:p>
        </p:txBody>
      </p:sp>
      <p:sp>
        <p:nvSpPr>
          <p:cNvPr id="4" name="Slide Number Placeholder 3">
            <a:extLst>
              <a:ext uri="{FF2B5EF4-FFF2-40B4-BE49-F238E27FC236}">
                <a16:creationId xmlns:a16="http://schemas.microsoft.com/office/drawing/2014/main" id="{3ECE54D2-A60E-D31E-3099-83F18F0C4DE5}"/>
              </a:ext>
            </a:extLst>
          </p:cNvPr>
          <p:cNvSpPr>
            <a:spLocks noGrp="1"/>
          </p:cNvSpPr>
          <p:nvPr>
            <p:ph type="sldNum" sz="quarter" idx="12"/>
          </p:nvPr>
        </p:nvSpPr>
        <p:spPr/>
        <p:txBody>
          <a:bodyPr/>
          <a:lstStyle/>
          <a:p>
            <a:fld id="{CC057153-B650-4DEB-B370-79DDCFDCE934}" type="slidenum">
              <a:rPr lang="en-US" smtClean="0"/>
              <a:t>50</a:t>
            </a:fld>
            <a:endParaRPr lang="en-US"/>
          </a:p>
        </p:txBody>
      </p:sp>
      <p:pic>
        <p:nvPicPr>
          <p:cNvPr id="5" name="Picture 2" descr="What Is a CPU? | Extremetech">
            <a:extLst>
              <a:ext uri="{FF2B5EF4-FFF2-40B4-BE49-F238E27FC236}">
                <a16:creationId xmlns:a16="http://schemas.microsoft.com/office/drawing/2014/main" id="{B5A7C68D-A56A-F60A-E1FF-0E1175F32B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951" t="15244" r="26195" b="5314"/>
          <a:stretch>
            <a:fillRect/>
          </a:stretch>
        </p:blipFill>
        <p:spPr bwMode="auto">
          <a:xfrm>
            <a:off x="1382749" y="2759926"/>
            <a:ext cx="2051825" cy="16949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669F24B-8FF5-40ED-B556-201893B131DF}"/>
              </a:ext>
            </a:extLst>
          </p:cNvPr>
          <p:cNvPicPr>
            <a:picLocks noChangeAspect="1"/>
          </p:cNvPicPr>
          <p:nvPr/>
        </p:nvPicPr>
        <p:blipFill>
          <a:blip r:embed="rId4"/>
          <a:stretch>
            <a:fillRect/>
          </a:stretch>
        </p:blipFill>
        <p:spPr>
          <a:xfrm>
            <a:off x="6286191" y="2274830"/>
            <a:ext cx="1207008" cy="603504"/>
          </a:xfrm>
          <a:prstGeom prst="rect">
            <a:avLst/>
          </a:prstGeom>
        </p:spPr>
      </p:pic>
      <p:sp>
        <p:nvSpPr>
          <p:cNvPr id="7" name="TextBox 6">
            <a:extLst>
              <a:ext uri="{FF2B5EF4-FFF2-40B4-BE49-F238E27FC236}">
                <a16:creationId xmlns:a16="http://schemas.microsoft.com/office/drawing/2014/main" id="{511F7EE7-FC36-4CF1-3114-5715A51C4823}"/>
              </a:ext>
            </a:extLst>
          </p:cNvPr>
          <p:cNvSpPr txBox="1"/>
          <p:nvPr/>
        </p:nvSpPr>
        <p:spPr>
          <a:xfrm>
            <a:off x="6286191" y="1496232"/>
            <a:ext cx="1039580" cy="461665"/>
          </a:xfrm>
          <a:prstGeom prst="rect">
            <a:avLst/>
          </a:prstGeom>
          <a:noFill/>
        </p:spPr>
        <p:txBody>
          <a:bodyPr wrap="none" rtlCol="0">
            <a:spAutoFit/>
          </a:bodyPr>
          <a:lstStyle/>
          <a:p>
            <a:r>
              <a:rPr lang="en-US" sz="2400" dirty="0"/>
              <a:t>Gates</a:t>
            </a:r>
          </a:p>
        </p:txBody>
      </p:sp>
      <p:pic>
        <p:nvPicPr>
          <p:cNvPr id="8" name="Picture 7">
            <a:extLst>
              <a:ext uri="{FF2B5EF4-FFF2-40B4-BE49-F238E27FC236}">
                <a16:creationId xmlns:a16="http://schemas.microsoft.com/office/drawing/2014/main" id="{B80AD6BD-4713-79ED-7B2A-7C23C23E17B6}"/>
              </a:ext>
            </a:extLst>
          </p:cNvPr>
          <p:cNvPicPr>
            <a:picLocks noChangeAspect="1"/>
          </p:cNvPicPr>
          <p:nvPr/>
        </p:nvPicPr>
        <p:blipFill>
          <a:blip r:embed="rId5"/>
          <a:stretch>
            <a:fillRect/>
          </a:stretch>
        </p:blipFill>
        <p:spPr>
          <a:xfrm>
            <a:off x="6286191" y="3376163"/>
            <a:ext cx="1207008" cy="603504"/>
          </a:xfrm>
          <a:prstGeom prst="rect">
            <a:avLst/>
          </a:prstGeom>
        </p:spPr>
      </p:pic>
      <p:pic>
        <p:nvPicPr>
          <p:cNvPr id="9" name="Picture 8">
            <a:extLst>
              <a:ext uri="{FF2B5EF4-FFF2-40B4-BE49-F238E27FC236}">
                <a16:creationId xmlns:a16="http://schemas.microsoft.com/office/drawing/2014/main" id="{EEDD3D4C-FB7B-AE52-05DD-F888952DA4B7}"/>
              </a:ext>
            </a:extLst>
          </p:cNvPr>
          <p:cNvPicPr>
            <a:picLocks noChangeAspect="1"/>
          </p:cNvPicPr>
          <p:nvPr/>
        </p:nvPicPr>
        <p:blipFill>
          <a:blip r:embed="rId6"/>
          <a:stretch>
            <a:fillRect/>
          </a:stretch>
        </p:blipFill>
        <p:spPr>
          <a:xfrm>
            <a:off x="6286191" y="4454911"/>
            <a:ext cx="1207008" cy="603504"/>
          </a:xfrm>
          <a:prstGeom prst="rect">
            <a:avLst/>
          </a:prstGeom>
        </p:spPr>
      </p:pic>
      <p:pic>
        <p:nvPicPr>
          <p:cNvPr id="10" name="Picture 9">
            <a:extLst>
              <a:ext uri="{FF2B5EF4-FFF2-40B4-BE49-F238E27FC236}">
                <a16:creationId xmlns:a16="http://schemas.microsoft.com/office/drawing/2014/main" id="{47E204DD-3687-776F-41B1-E25ED111A283}"/>
              </a:ext>
            </a:extLst>
          </p:cNvPr>
          <p:cNvPicPr>
            <a:picLocks noChangeAspect="1"/>
          </p:cNvPicPr>
          <p:nvPr/>
        </p:nvPicPr>
        <p:blipFill>
          <a:blip r:embed="rId7"/>
          <a:stretch>
            <a:fillRect/>
          </a:stretch>
        </p:blipFill>
        <p:spPr>
          <a:xfrm>
            <a:off x="6286191" y="5533659"/>
            <a:ext cx="1207008" cy="603504"/>
          </a:xfrm>
          <a:prstGeom prst="rect">
            <a:avLst/>
          </a:prstGeom>
        </p:spPr>
      </p:pic>
      <p:sp>
        <p:nvSpPr>
          <p:cNvPr id="11" name="Left Arrow 10">
            <a:extLst>
              <a:ext uri="{FF2B5EF4-FFF2-40B4-BE49-F238E27FC236}">
                <a16:creationId xmlns:a16="http://schemas.microsoft.com/office/drawing/2014/main" id="{46A1A9FB-13A9-FC7F-6799-95BCFF7015C3}"/>
              </a:ext>
            </a:extLst>
          </p:cNvPr>
          <p:cNvSpPr/>
          <p:nvPr/>
        </p:nvSpPr>
        <p:spPr>
          <a:xfrm rot="10800000">
            <a:off x="3734109" y="3491790"/>
            <a:ext cx="1126273" cy="372249"/>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716400D-CB8F-5D42-70AA-A99D4B5A14B5}"/>
              </a:ext>
            </a:extLst>
          </p:cNvPr>
          <p:cNvSpPr txBox="1"/>
          <p:nvPr/>
        </p:nvSpPr>
        <p:spPr>
          <a:xfrm>
            <a:off x="7761249" y="2343864"/>
            <a:ext cx="687239" cy="369332"/>
          </a:xfrm>
          <a:prstGeom prst="rect">
            <a:avLst/>
          </a:prstGeom>
          <a:noFill/>
        </p:spPr>
        <p:txBody>
          <a:bodyPr wrap="none" rtlCol="0">
            <a:spAutoFit/>
          </a:bodyPr>
          <a:lstStyle/>
          <a:p>
            <a:r>
              <a:rPr lang="en-US" dirty="0"/>
              <a:t>NOT</a:t>
            </a:r>
          </a:p>
        </p:txBody>
      </p:sp>
      <p:sp>
        <p:nvSpPr>
          <p:cNvPr id="12" name="TextBox 11">
            <a:extLst>
              <a:ext uri="{FF2B5EF4-FFF2-40B4-BE49-F238E27FC236}">
                <a16:creationId xmlns:a16="http://schemas.microsoft.com/office/drawing/2014/main" id="{C89E9509-DCCB-59CA-D0EC-C3AAEC656FD3}"/>
              </a:ext>
            </a:extLst>
          </p:cNvPr>
          <p:cNvSpPr txBox="1"/>
          <p:nvPr/>
        </p:nvSpPr>
        <p:spPr>
          <a:xfrm>
            <a:off x="7762082" y="3483942"/>
            <a:ext cx="686406" cy="369332"/>
          </a:xfrm>
          <a:prstGeom prst="rect">
            <a:avLst/>
          </a:prstGeom>
          <a:noFill/>
        </p:spPr>
        <p:txBody>
          <a:bodyPr wrap="none" rtlCol="0">
            <a:spAutoFit/>
          </a:bodyPr>
          <a:lstStyle/>
          <a:p>
            <a:r>
              <a:rPr lang="en-US" dirty="0"/>
              <a:t>AND</a:t>
            </a:r>
          </a:p>
        </p:txBody>
      </p:sp>
      <p:sp>
        <p:nvSpPr>
          <p:cNvPr id="13" name="TextBox 12">
            <a:extLst>
              <a:ext uri="{FF2B5EF4-FFF2-40B4-BE49-F238E27FC236}">
                <a16:creationId xmlns:a16="http://schemas.microsoft.com/office/drawing/2014/main" id="{E7D135D4-E748-2F39-F0EE-5DEFB222201F}"/>
              </a:ext>
            </a:extLst>
          </p:cNvPr>
          <p:cNvSpPr txBox="1"/>
          <p:nvPr/>
        </p:nvSpPr>
        <p:spPr>
          <a:xfrm>
            <a:off x="7761249" y="4571997"/>
            <a:ext cx="537327" cy="369332"/>
          </a:xfrm>
          <a:prstGeom prst="rect">
            <a:avLst/>
          </a:prstGeom>
          <a:noFill/>
        </p:spPr>
        <p:txBody>
          <a:bodyPr wrap="none" rtlCol="0">
            <a:spAutoFit/>
          </a:bodyPr>
          <a:lstStyle/>
          <a:p>
            <a:r>
              <a:rPr lang="en-US" dirty="0"/>
              <a:t>OR</a:t>
            </a:r>
          </a:p>
        </p:txBody>
      </p:sp>
      <p:sp>
        <p:nvSpPr>
          <p:cNvPr id="14" name="TextBox 13">
            <a:extLst>
              <a:ext uri="{FF2B5EF4-FFF2-40B4-BE49-F238E27FC236}">
                <a16:creationId xmlns:a16="http://schemas.microsoft.com/office/drawing/2014/main" id="{32420E8D-6FD8-FB80-FBE2-5BB230710E20}"/>
              </a:ext>
            </a:extLst>
          </p:cNvPr>
          <p:cNvSpPr txBox="1"/>
          <p:nvPr/>
        </p:nvSpPr>
        <p:spPr>
          <a:xfrm>
            <a:off x="7774469" y="5595659"/>
            <a:ext cx="677365" cy="369332"/>
          </a:xfrm>
          <a:prstGeom prst="rect">
            <a:avLst/>
          </a:prstGeom>
          <a:noFill/>
        </p:spPr>
        <p:txBody>
          <a:bodyPr wrap="none" rtlCol="0">
            <a:spAutoFit/>
          </a:bodyPr>
          <a:lstStyle/>
          <a:p>
            <a:r>
              <a:rPr lang="en-US" dirty="0"/>
              <a:t>XOR</a:t>
            </a:r>
          </a:p>
        </p:txBody>
      </p:sp>
    </p:spTree>
    <p:extLst>
      <p:ext uri="{BB962C8B-B14F-4D97-AF65-F5344CB8AC3E}">
        <p14:creationId xmlns:p14="http://schemas.microsoft.com/office/powerpoint/2010/main" val="22906171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151F1-0779-2352-3C32-B5B6CF239601}"/>
              </a:ext>
            </a:extLst>
          </p:cNvPr>
          <p:cNvSpPr>
            <a:spLocks noGrp="1"/>
          </p:cNvSpPr>
          <p:nvPr>
            <p:ph type="title"/>
          </p:nvPr>
        </p:nvSpPr>
        <p:spPr/>
        <p:txBody>
          <a:bodyPr/>
          <a:lstStyle/>
          <a:p>
            <a:r>
              <a:rPr lang="en-US" dirty="0"/>
              <a:t>Gates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D48FE61-BDD0-7E3B-0904-12F9852839A4}"/>
                  </a:ext>
                </a:extLst>
              </p:cNvPr>
              <p:cNvSpPr>
                <a:spLocks noGrp="1"/>
              </p:cNvSpPr>
              <p:nvPr>
                <p:ph idx="1"/>
              </p:nvPr>
            </p:nvSpPr>
            <p:spPr>
              <a:xfrm>
                <a:off x="3801895" y="1713096"/>
                <a:ext cx="2543149" cy="637375"/>
              </a:xfrm>
            </p:spPr>
            <p:txBody>
              <a:bodyPr>
                <a:normAutofit/>
              </a:bodyPr>
              <a:lstStyle/>
              <a:p>
                <a:pPr marL="0" indent="0">
                  <a:buNone/>
                </a:pPr>
                <a14:m>
                  <m:oMathPara xmlns:m="http://schemas.openxmlformats.org/officeDocument/2006/math">
                    <m:oMathParaPr>
                      <m:jc m:val="left"/>
                    </m:oMathParaPr>
                    <m:oMath>
                      <m:r>
                        <a:rPr lang="en-US" sz="2800" i="1">
                          <a:latin typeface="Cambria Math" panose="02040503050406030204" pitchFamily="18" charset="0"/>
                        </a:rPr>
                        <m:t>𝑥</m:t>
                      </m:r>
                      <m:r>
                        <m:rPr>
                          <m:nor/>
                        </m:rPr>
                        <a:rPr lang="en-US" sz="2800" i="0">
                          <a:latin typeface="Cambria Math" panose="02040503050406030204" pitchFamily="18" charset="0"/>
                        </a:rPr>
                        <m:t> </m:t>
                      </m:r>
                      <m:r>
                        <m:rPr>
                          <m:nor/>
                        </m:rPr>
                        <a:rPr lang="en-US" sz="2800" i="0" dirty="0"/>
                        <m:t>∧</m:t>
                      </m:r>
                      <m:r>
                        <a:rPr lang="en-US" sz="2800" i="1" dirty="0">
                          <a:latin typeface="Cambria Math" panose="02040503050406030204" pitchFamily="18" charset="0"/>
                        </a:rPr>
                        <m:t> </m:t>
                      </m:r>
                      <m:d>
                        <m:dPr>
                          <m:ctrlPr>
                            <a:rPr lang="en-US" sz="2800" i="1">
                              <a:latin typeface="Cambria Math" panose="02040503050406030204" pitchFamily="18" charset="0"/>
                            </a:rPr>
                          </m:ctrlPr>
                        </m:dPr>
                        <m:e>
                          <m:r>
                            <a:rPr lang="en-US" sz="2800" i="1">
                              <a:latin typeface="Cambria Math" panose="02040503050406030204" pitchFamily="18" charset="0"/>
                            </a:rPr>
                            <m:t>𝑦</m:t>
                          </m:r>
                          <m:r>
                            <m:rPr>
                              <m:nor/>
                            </m:rPr>
                            <a:rPr lang="en-US" sz="2800" i="0">
                              <a:latin typeface="Cambria Math" panose="02040503050406030204" pitchFamily="18" charset="0"/>
                            </a:rPr>
                            <m:t> </m:t>
                          </m:r>
                          <m:r>
                            <m:rPr>
                              <m:nor/>
                            </m:rPr>
                            <a:rPr lang="en-US" sz="2800" i="0" dirty="0"/>
                            <m:t>∨ </m:t>
                          </m:r>
                          <m:r>
                            <a:rPr lang="en-US" sz="2800" i="1">
                              <a:latin typeface="Cambria Math" panose="02040503050406030204" pitchFamily="18" charset="0"/>
                            </a:rPr>
                            <m:t>𝑧</m:t>
                          </m:r>
                        </m:e>
                      </m:d>
                      <m:r>
                        <a:rPr lang="en-US" sz="2800" i="1">
                          <a:latin typeface="Cambria Math" panose="02040503050406030204" pitchFamily="18" charset="0"/>
                        </a:rPr>
                        <m:t>=</m:t>
                      </m:r>
                    </m:oMath>
                  </m:oMathPara>
                </a14:m>
                <a:endParaRPr lang="en-US" sz="2800" dirty="0"/>
              </a:p>
            </p:txBody>
          </p:sp>
        </mc:Choice>
        <mc:Fallback xmlns="">
          <p:sp>
            <p:nvSpPr>
              <p:cNvPr id="3" name="Content Placeholder 2">
                <a:extLst>
                  <a:ext uri="{FF2B5EF4-FFF2-40B4-BE49-F238E27FC236}">
                    <a16:creationId xmlns:a16="http://schemas.microsoft.com/office/drawing/2014/main" id="{8D48FE61-BDD0-7E3B-0904-12F9852839A4}"/>
                  </a:ext>
                </a:extLst>
              </p:cNvPr>
              <p:cNvSpPr>
                <a:spLocks noGrp="1" noRot="1" noChangeAspect="1" noMove="1" noResize="1" noEditPoints="1" noAdjustHandles="1" noChangeArrowheads="1" noChangeShapeType="1" noTextEdit="1"/>
              </p:cNvSpPr>
              <p:nvPr>
                <p:ph idx="1"/>
              </p:nvPr>
            </p:nvSpPr>
            <p:spPr>
              <a:xfrm>
                <a:off x="3801895" y="1713096"/>
                <a:ext cx="2543149" cy="637375"/>
              </a:xfrm>
              <a:blipFill>
                <a:blip r:embed="rId3"/>
                <a:stretch>
                  <a:fillRect t="-1923" b="-769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BCD80A24-DC65-86E8-6FC7-30ABB90A212F}"/>
              </a:ext>
            </a:extLst>
          </p:cNvPr>
          <p:cNvSpPr>
            <a:spLocks noGrp="1"/>
          </p:cNvSpPr>
          <p:nvPr>
            <p:ph type="sldNum" sz="quarter" idx="12"/>
          </p:nvPr>
        </p:nvSpPr>
        <p:spPr/>
        <p:txBody>
          <a:bodyPr/>
          <a:lstStyle/>
          <a:p>
            <a:fld id="{CC057153-B650-4DEB-B370-79DDCFDCE934}" type="slidenum">
              <a:rPr lang="en-US" smtClean="0"/>
              <a:t>51</a:t>
            </a:fld>
            <a:endParaRPr lang="en-US"/>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4718FEF4-7665-19DD-696D-B008FF2C94C8}"/>
                  </a:ext>
                </a:extLst>
              </p:cNvPr>
              <p:cNvSpPr txBox="1">
                <a:spLocks/>
              </p:cNvSpPr>
              <p:nvPr/>
            </p:nvSpPr>
            <p:spPr>
              <a:xfrm>
                <a:off x="3105520" y="3198464"/>
                <a:ext cx="418505" cy="63737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14:m>
                  <m:oMathPara xmlns:m="http://schemas.openxmlformats.org/officeDocument/2006/math">
                    <m:oMathParaPr>
                      <m:jc m:val="left"/>
                    </m:oMathParaPr>
                    <m:oMath>
                      <m:r>
                        <a:rPr lang="en-US" sz="2800" i="1" smtClean="0">
                          <a:latin typeface="Cambria Math" panose="02040503050406030204" pitchFamily="18" charset="0"/>
                        </a:rPr>
                        <m:t>𝑥</m:t>
                      </m:r>
                    </m:oMath>
                  </m:oMathPara>
                </a14:m>
                <a:endParaRPr lang="en-US" sz="2800" dirty="0"/>
              </a:p>
            </p:txBody>
          </p:sp>
        </mc:Choice>
        <mc:Fallback xmlns="">
          <p:sp>
            <p:nvSpPr>
              <p:cNvPr id="6" name="Content Placeholder 2">
                <a:extLst>
                  <a:ext uri="{FF2B5EF4-FFF2-40B4-BE49-F238E27FC236}">
                    <a16:creationId xmlns:a16="http://schemas.microsoft.com/office/drawing/2014/main" id="{4718FEF4-7665-19DD-696D-B008FF2C94C8}"/>
                  </a:ext>
                </a:extLst>
              </p:cNvPr>
              <p:cNvSpPr txBox="1">
                <a:spLocks noRot="1" noChangeAspect="1" noMove="1" noResize="1" noEditPoints="1" noAdjustHandles="1" noChangeArrowheads="1" noChangeShapeType="1" noTextEdit="1"/>
              </p:cNvSpPr>
              <p:nvPr/>
            </p:nvSpPr>
            <p:spPr>
              <a:xfrm>
                <a:off x="3105520" y="3198464"/>
                <a:ext cx="418505" cy="6373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4EB30910-46B0-5DD8-96CB-886F3BD9A3D7}"/>
                  </a:ext>
                </a:extLst>
              </p:cNvPr>
              <p:cNvSpPr txBox="1">
                <a:spLocks/>
              </p:cNvSpPr>
              <p:nvPr/>
            </p:nvSpPr>
            <p:spPr>
              <a:xfrm>
                <a:off x="3077487" y="3635401"/>
                <a:ext cx="368660" cy="63737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14:m>
                  <m:oMathPara xmlns:m="http://schemas.openxmlformats.org/officeDocument/2006/math">
                    <m:oMathParaPr>
                      <m:jc m:val="left"/>
                    </m:oMathParaPr>
                    <m:oMath>
                      <m:r>
                        <a:rPr lang="en-US" sz="2800" b="0" i="1" smtClean="0">
                          <a:latin typeface="Cambria Math" panose="02040503050406030204" pitchFamily="18" charset="0"/>
                        </a:rPr>
                        <m:t>𝑦</m:t>
                      </m:r>
                    </m:oMath>
                  </m:oMathPara>
                </a14:m>
                <a:endParaRPr lang="en-US" sz="2800" dirty="0"/>
              </a:p>
            </p:txBody>
          </p:sp>
        </mc:Choice>
        <mc:Fallback xmlns="">
          <p:sp>
            <p:nvSpPr>
              <p:cNvPr id="7" name="Content Placeholder 2">
                <a:extLst>
                  <a:ext uri="{FF2B5EF4-FFF2-40B4-BE49-F238E27FC236}">
                    <a16:creationId xmlns:a16="http://schemas.microsoft.com/office/drawing/2014/main" id="{4EB30910-46B0-5DD8-96CB-886F3BD9A3D7}"/>
                  </a:ext>
                </a:extLst>
              </p:cNvPr>
              <p:cNvSpPr txBox="1">
                <a:spLocks noRot="1" noChangeAspect="1" noMove="1" noResize="1" noEditPoints="1" noAdjustHandles="1" noChangeArrowheads="1" noChangeShapeType="1" noTextEdit="1"/>
              </p:cNvSpPr>
              <p:nvPr/>
            </p:nvSpPr>
            <p:spPr>
              <a:xfrm>
                <a:off x="3077487" y="3635401"/>
                <a:ext cx="368660" cy="637375"/>
              </a:xfrm>
              <a:prstGeom prst="rect">
                <a:avLst/>
              </a:prstGeom>
              <a:blipFill>
                <a:blip r:embed="rId5"/>
                <a:stretch>
                  <a:fillRect l="-6667" r="-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7BB80CF7-D411-C137-0CAB-C3077AEB3F2D}"/>
                  </a:ext>
                </a:extLst>
              </p:cNvPr>
              <p:cNvSpPr txBox="1">
                <a:spLocks/>
              </p:cNvSpPr>
              <p:nvPr/>
            </p:nvSpPr>
            <p:spPr>
              <a:xfrm>
                <a:off x="3065208" y="4155326"/>
                <a:ext cx="446538" cy="63737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14:m>
                  <m:oMathPara xmlns:m="http://schemas.openxmlformats.org/officeDocument/2006/math">
                    <m:oMathParaPr>
                      <m:jc m:val="left"/>
                    </m:oMathParaPr>
                    <m:oMath>
                      <m:r>
                        <a:rPr lang="en-US" sz="2800" b="0" i="1" smtClean="0">
                          <a:latin typeface="Cambria Math" panose="02040503050406030204" pitchFamily="18" charset="0"/>
                        </a:rPr>
                        <m:t>𝑧</m:t>
                      </m:r>
                    </m:oMath>
                  </m:oMathPara>
                </a14:m>
                <a:endParaRPr lang="en-US" sz="2800" dirty="0"/>
              </a:p>
            </p:txBody>
          </p:sp>
        </mc:Choice>
        <mc:Fallback xmlns="">
          <p:sp>
            <p:nvSpPr>
              <p:cNvPr id="8" name="Content Placeholder 2">
                <a:extLst>
                  <a:ext uri="{FF2B5EF4-FFF2-40B4-BE49-F238E27FC236}">
                    <a16:creationId xmlns:a16="http://schemas.microsoft.com/office/drawing/2014/main" id="{7BB80CF7-D411-C137-0CAB-C3077AEB3F2D}"/>
                  </a:ext>
                </a:extLst>
              </p:cNvPr>
              <p:cNvSpPr txBox="1">
                <a:spLocks noRot="1" noChangeAspect="1" noMove="1" noResize="1" noEditPoints="1" noAdjustHandles="1" noChangeArrowheads="1" noChangeShapeType="1" noTextEdit="1"/>
              </p:cNvSpPr>
              <p:nvPr/>
            </p:nvSpPr>
            <p:spPr>
              <a:xfrm>
                <a:off x="3065208" y="4155326"/>
                <a:ext cx="446538" cy="637375"/>
              </a:xfrm>
              <a:prstGeom prst="rect">
                <a:avLst/>
              </a:prstGeom>
              <a:blipFill>
                <a:blip r:embed="rId6"/>
                <a:stretch>
                  <a:fillRect/>
                </a:stretch>
              </a:blipFill>
            </p:spPr>
            <p:txBody>
              <a:bodyPr/>
              <a:lstStyle/>
              <a:p>
                <a:r>
                  <a:rPr lang="en-US">
                    <a:noFill/>
                  </a:rPr>
                  <a:t> </a:t>
                </a:r>
              </a:p>
            </p:txBody>
          </p:sp>
        </mc:Fallback>
      </mc:AlternateContent>
      <p:pic>
        <p:nvPicPr>
          <p:cNvPr id="9" name="Picture 8">
            <a:extLst>
              <a:ext uri="{FF2B5EF4-FFF2-40B4-BE49-F238E27FC236}">
                <a16:creationId xmlns:a16="http://schemas.microsoft.com/office/drawing/2014/main" id="{22D10A2C-EE67-F4F8-413D-CE9E1DC5C9F5}"/>
              </a:ext>
            </a:extLst>
          </p:cNvPr>
          <p:cNvPicPr>
            <a:picLocks noChangeAspect="1"/>
          </p:cNvPicPr>
          <p:nvPr/>
        </p:nvPicPr>
        <p:blipFill>
          <a:blip r:embed="rId7"/>
          <a:stretch>
            <a:fillRect/>
          </a:stretch>
        </p:blipFill>
        <p:spPr>
          <a:xfrm>
            <a:off x="5138036" y="3623580"/>
            <a:ext cx="1207008" cy="603504"/>
          </a:xfrm>
          <a:prstGeom prst="rect">
            <a:avLst/>
          </a:prstGeom>
        </p:spPr>
      </p:pic>
      <p:pic>
        <p:nvPicPr>
          <p:cNvPr id="10" name="Picture 9">
            <a:extLst>
              <a:ext uri="{FF2B5EF4-FFF2-40B4-BE49-F238E27FC236}">
                <a16:creationId xmlns:a16="http://schemas.microsoft.com/office/drawing/2014/main" id="{86C1C9EC-E8F3-C1AD-AA2F-A6FBA708E813}"/>
              </a:ext>
            </a:extLst>
          </p:cNvPr>
          <p:cNvPicPr>
            <a:picLocks noChangeAspect="1"/>
          </p:cNvPicPr>
          <p:nvPr/>
        </p:nvPicPr>
        <p:blipFill>
          <a:blip r:embed="rId8"/>
          <a:stretch>
            <a:fillRect/>
          </a:stretch>
        </p:blipFill>
        <p:spPr>
          <a:xfrm>
            <a:off x="4062029" y="3746347"/>
            <a:ext cx="1207008" cy="603504"/>
          </a:xfrm>
          <a:prstGeom prst="rect">
            <a:avLst/>
          </a:prstGeom>
        </p:spPr>
      </p:pic>
      <p:cxnSp>
        <p:nvCxnSpPr>
          <p:cNvPr id="12" name="Straight Connector 11">
            <a:extLst>
              <a:ext uri="{FF2B5EF4-FFF2-40B4-BE49-F238E27FC236}">
                <a16:creationId xmlns:a16="http://schemas.microsoft.com/office/drawing/2014/main" id="{7E6D2F9F-4288-2B75-2D9B-E0D29D0F14D9}"/>
              </a:ext>
            </a:extLst>
          </p:cNvPr>
          <p:cNvCxnSpPr>
            <a:cxnSpLocks/>
          </p:cNvCxnSpPr>
          <p:nvPr/>
        </p:nvCxnSpPr>
        <p:spPr>
          <a:xfrm>
            <a:off x="3446147" y="3551224"/>
            <a:ext cx="1784195" cy="25134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FD9FF06-0B90-A197-6BBF-A31FC0004F2D}"/>
              </a:ext>
            </a:extLst>
          </p:cNvPr>
          <p:cNvCxnSpPr>
            <a:cxnSpLocks/>
          </p:cNvCxnSpPr>
          <p:nvPr/>
        </p:nvCxnSpPr>
        <p:spPr>
          <a:xfrm flipV="1">
            <a:off x="3464310" y="3937667"/>
            <a:ext cx="671574" cy="64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0B3BDBD-AFDE-6EB3-9D2D-2911AC0BD995}"/>
              </a:ext>
            </a:extLst>
          </p:cNvPr>
          <p:cNvCxnSpPr>
            <a:cxnSpLocks/>
          </p:cNvCxnSpPr>
          <p:nvPr/>
        </p:nvCxnSpPr>
        <p:spPr>
          <a:xfrm flipV="1">
            <a:off x="3394513" y="4166297"/>
            <a:ext cx="741371" cy="2680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67134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80D59-7E83-1920-15D5-E8D4EC4BF96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0E6894-8429-D821-D0A7-D74C6797821F}"/>
              </a:ext>
            </a:extLst>
          </p:cNvPr>
          <p:cNvSpPr>
            <a:spLocks noGrp="1"/>
          </p:cNvSpPr>
          <p:nvPr>
            <p:ph idx="1"/>
          </p:nvPr>
        </p:nvSpPr>
        <p:spPr>
          <a:xfrm>
            <a:off x="612651" y="1680898"/>
            <a:ext cx="7068310" cy="4628462"/>
          </a:xfrm>
        </p:spPr>
        <p:txBody>
          <a:bodyPr>
            <a:normAutofit/>
          </a:bodyPr>
          <a:lstStyle/>
          <a:p>
            <a:r>
              <a:rPr lang="en-US" sz="2200" dirty="0"/>
              <a:t>In 1937, </a:t>
            </a:r>
            <a:r>
              <a:rPr lang="en-US" sz="2200" b="1" dirty="0"/>
              <a:t>Claude Shannon </a:t>
            </a:r>
            <a:r>
              <a:rPr lang="en-US" sz="2200" dirty="0"/>
              <a:t>translated Boolean logic into a physical format with electronics. </a:t>
            </a:r>
          </a:p>
          <a:p>
            <a:r>
              <a:rPr lang="en-US" sz="2200" dirty="0"/>
              <a:t>This work became the foundation of </a:t>
            </a:r>
            <a:r>
              <a:rPr lang="en-US" sz="2200" b="1" dirty="0"/>
              <a:t>circuit design </a:t>
            </a:r>
            <a:r>
              <a:rPr lang="en-US" sz="2200" dirty="0"/>
              <a:t>and made it possible to design the computers we know today.</a:t>
            </a:r>
          </a:p>
          <a:p>
            <a:r>
              <a:rPr lang="en-US" sz="2200" dirty="0"/>
              <a:t>Shannon also introduced many of the core ideas of abstraction, encoding, and compression we use today.</a:t>
            </a:r>
          </a:p>
        </p:txBody>
      </p:sp>
      <p:sp>
        <p:nvSpPr>
          <p:cNvPr id="30" name="Slide Number Placeholder 29">
            <a:extLst>
              <a:ext uri="{FF2B5EF4-FFF2-40B4-BE49-F238E27FC236}">
                <a16:creationId xmlns:a16="http://schemas.microsoft.com/office/drawing/2014/main" id="{FA264404-7098-61DE-7138-52890A371C89}"/>
              </a:ext>
            </a:extLst>
          </p:cNvPr>
          <p:cNvSpPr>
            <a:spLocks noGrp="1"/>
          </p:cNvSpPr>
          <p:nvPr>
            <p:ph type="sldNum" sz="quarter" idx="12"/>
          </p:nvPr>
        </p:nvSpPr>
        <p:spPr>
          <a:xfrm>
            <a:off x="11632162" y="6453002"/>
            <a:ext cx="429207" cy="365125"/>
          </a:xfrm>
        </p:spPr>
        <p:txBody>
          <a:bodyPr>
            <a:normAutofit/>
          </a:bodyPr>
          <a:lstStyle/>
          <a:p>
            <a:pPr>
              <a:spcAft>
                <a:spcPts val="600"/>
              </a:spcAft>
            </a:pPr>
            <a:fld id="{CC057153-B650-4DEB-B370-79DDCFDCE934}" type="slidenum">
              <a:rPr lang="en-US">
                <a:solidFill>
                  <a:srgbClr val="FFFFFF"/>
                </a:solidFill>
              </a:rPr>
              <a:pPr>
                <a:spcAft>
                  <a:spcPts val="600"/>
                </a:spcAft>
              </a:pPr>
              <a:t>52</a:t>
            </a:fld>
            <a:endParaRPr lang="en-US">
              <a:solidFill>
                <a:srgbClr val="FFFFFF"/>
              </a:solidFill>
            </a:endParaRPr>
          </a:p>
        </p:txBody>
      </p:sp>
      <p:sp>
        <p:nvSpPr>
          <p:cNvPr id="31" name="TextBox 30">
            <a:extLst>
              <a:ext uri="{FF2B5EF4-FFF2-40B4-BE49-F238E27FC236}">
                <a16:creationId xmlns:a16="http://schemas.microsoft.com/office/drawing/2014/main" id="{D86D136F-A93B-AC59-7E8F-DFD279098EF3}"/>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13" name="Title 1">
            <a:extLst>
              <a:ext uri="{FF2B5EF4-FFF2-40B4-BE49-F238E27FC236}">
                <a16:creationId xmlns:a16="http://schemas.microsoft.com/office/drawing/2014/main" id="{AB8C9915-25ED-A7C9-405B-182368C58A25}"/>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t>From Boolean Algebra to Circuits</a:t>
            </a:r>
          </a:p>
        </p:txBody>
      </p:sp>
      <p:pic>
        <p:nvPicPr>
          <p:cNvPr id="4" name="Picture 3" descr="A photo of Claude Shannon">
            <a:extLst>
              <a:ext uri="{FF2B5EF4-FFF2-40B4-BE49-F238E27FC236}">
                <a16:creationId xmlns:a16="http://schemas.microsoft.com/office/drawing/2014/main" id="{C8A1BF68-DE8C-0AB3-51C2-F66080040B79}"/>
              </a:ext>
            </a:extLst>
          </p:cNvPr>
          <p:cNvPicPr>
            <a:picLocks noChangeAspect="1"/>
          </p:cNvPicPr>
          <p:nvPr/>
        </p:nvPicPr>
        <p:blipFill>
          <a:blip r:embed="rId3"/>
          <a:stretch>
            <a:fillRect/>
          </a:stretch>
        </p:blipFill>
        <p:spPr>
          <a:xfrm>
            <a:off x="8022910" y="1416369"/>
            <a:ext cx="3823855" cy="4776877"/>
          </a:xfrm>
          <a:prstGeom prst="rect">
            <a:avLst/>
          </a:prstGeom>
        </p:spPr>
      </p:pic>
      <p:sp>
        <p:nvSpPr>
          <p:cNvPr id="5" name="TextBox 4">
            <a:extLst>
              <a:ext uri="{FF2B5EF4-FFF2-40B4-BE49-F238E27FC236}">
                <a16:creationId xmlns:a16="http://schemas.microsoft.com/office/drawing/2014/main" id="{CD358C56-47D0-B4F7-5185-BFE7F88421FD}"/>
              </a:ext>
            </a:extLst>
          </p:cNvPr>
          <p:cNvSpPr txBox="1"/>
          <p:nvPr/>
        </p:nvSpPr>
        <p:spPr>
          <a:xfrm>
            <a:off x="8755734" y="6285109"/>
            <a:ext cx="2358206" cy="430887"/>
          </a:xfrm>
          <a:prstGeom prst="rect">
            <a:avLst/>
          </a:prstGeom>
          <a:noFill/>
        </p:spPr>
        <p:txBody>
          <a:bodyPr wrap="square">
            <a:spAutoFit/>
          </a:bodyPr>
          <a:lstStyle/>
          <a:p>
            <a:r>
              <a:rPr lang="en-US" sz="2200" dirty="0"/>
              <a:t>Claude Shannon</a:t>
            </a:r>
          </a:p>
        </p:txBody>
      </p:sp>
      <p:sp>
        <p:nvSpPr>
          <p:cNvPr id="7" name="Slide Number Placeholder 29">
            <a:extLst>
              <a:ext uri="{FF2B5EF4-FFF2-40B4-BE49-F238E27FC236}">
                <a16:creationId xmlns:a16="http://schemas.microsoft.com/office/drawing/2014/main" id="{C7E36A5A-BCB0-998D-7F67-74301A759841}"/>
              </a:ext>
            </a:extLst>
          </p:cNvPr>
          <p:cNvSpPr txBox="1">
            <a:spLocks/>
          </p:cNvSpPr>
          <p:nvPr/>
        </p:nvSpPr>
        <p:spPr>
          <a:xfrm>
            <a:off x="11784562" y="6605402"/>
            <a:ext cx="429207"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C057153-B650-4DEB-B370-79DDCFDCE934}" type="slidenum">
              <a:rPr lang="en-US" smtClean="0"/>
              <a:pPr/>
              <a:t>52</a:t>
            </a:fld>
            <a:endParaRPr lang="en-US"/>
          </a:p>
        </p:txBody>
      </p:sp>
    </p:spTree>
    <p:extLst>
      <p:ext uri="{BB962C8B-B14F-4D97-AF65-F5344CB8AC3E}">
        <p14:creationId xmlns:p14="http://schemas.microsoft.com/office/powerpoint/2010/main" val="404480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89E5"/>
        </a:solidFill>
        <a:effectLst/>
      </p:bgPr>
    </p:bg>
    <p:spTree>
      <p:nvGrpSpPr>
        <p:cNvPr id="1" name="">
          <a:extLst>
            <a:ext uri="{FF2B5EF4-FFF2-40B4-BE49-F238E27FC236}">
              <a16:creationId xmlns:a16="http://schemas.microsoft.com/office/drawing/2014/main" id="{9FCDC408-7776-B521-FDCE-986AC15295F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A653A5-2201-F524-DD96-9A859025228C}"/>
              </a:ext>
            </a:extLst>
          </p:cNvPr>
          <p:cNvSpPr>
            <a:spLocks noGrp="1"/>
          </p:cNvSpPr>
          <p:nvPr>
            <p:ph idx="1"/>
          </p:nvPr>
        </p:nvSpPr>
        <p:spPr>
          <a:xfrm>
            <a:off x="612647" y="479685"/>
            <a:ext cx="10917366" cy="5829675"/>
          </a:xfrm>
        </p:spPr>
        <p:txBody>
          <a:bodyPr anchor="ctr">
            <a:noAutofit/>
          </a:bodyPr>
          <a:lstStyle/>
          <a:p>
            <a:pPr marL="0" indent="0" algn="ctr">
              <a:buNone/>
            </a:pPr>
            <a:r>
              <a:rPr lang="en-US" sz="14400" dirty="0">
                <a:solidFill>
                  <a:schemeClr val="bg1"/>
                </a:solidFill>
              </a:rPr>
              <a:t>Practice Problems</a:t>
            </a:r>
          </a:p>
        </p:txBody>
      </p:sp>
      <p:sp>
        <p:nvSpPr>
          <p:cNvPr id="30" name="Slide Number Placeholder 29">
            <a:extLst>
              <a:ext uri="{FF2B5EF4-FFF2-40B4-BE49-F238E27FC236}">
                <a16:creationId xmlns:a16="http://schemas.microsoft.com/office/drawing/2014/main" id="{707C933A-1FFF-164F-CB9C-0806A4AF2880}"/>
              </a:ext>
            </a:extLst>
          </p:cNvPr>
          <p:cNvSpPr>
            <a:spLocks noGrp="1"/>
          </p:cNvSpPr>
          <p:nvPr>
            <p:ph type="sldNum" sz="quarter" idx="12"/>
          </p:nvPr>
        </p:nvSpPr>
        <p:spPr/>
        <p:txBody>
          <a:bodyPr/>
          <a:lstStyle/>
          <a:p>
            <a:fld id="{CC057153-B650-4DEB-B370-79DDCFDCE934}" type="slidenum">
              <a:rPr lang="en-US" smtClean="0"/>
              <a:t>53</a:t>
            </a:fld>
            <a:endParaRPr lang="en-US"/>
          </a:p>
        </p:txBody>
      </p:sp>
      <p:sp>
        <p:nvSpPr>
          <p:cNvPr id="31" name="TextBox 30">
            <a:extLst>
              <a:ext uri="{FF2B5EF4-FFF2-40B4-BE49-F238E27FC236}">
                <a16:creationId xmlns:a16="http://schemas.microsoft.com/office/drawing/2014/main" id="{BF9A8060-F72C-8A82-64B7-C353BCEC8856}"/>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4668024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9C391-A8ED-D471-3755-9783877F55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FA6F19-B208-72A0-77B7-AFBF6A9B44DB}"/>
              </a:ext>
            </a:extLst>
          </p:cNvPr>
          <p:cNvSpPr>
            <a:spLocks noGrp="1"/>
          </p:cNvSpPr>
          <p:nvPr>
            <p:ph type="title"/>
          </p:nvPr>
        </p:nvSpPr>
        <p:spPr/>
        <p:txBody>
          <a:bodyPr/>
          <a:lstStyle/>
          <a:p>
            <a:r>
              <a:rPr lang="en-US" dirty="0"/>
              <a:t>Practice Problems – Problem 1</a:t>
            </a:r>
          </a:p>
        </p:txBody>
      </p:sp>
      <p:sp>
        <p:nvSpPr>
          <p:cNvPr id="3" name="Content Placeholder 2">
            <a:extLst>
              <a:ext uri="{FF2B5EF4-FFF2-40B4-BE49-F238E27FC236}">
                <a16:creationId xmlns:a16="http://schemas.microsoft.com/office/drawing/2014/main" id="{D3D0FA25-B522-C3F9-5179-8329DFF23D64}"/>
              </a:ext>
            </a:extLst>
          </p:cNvPr>
          <p:cNvSpPr>
            <a:spLocks noGrp="1"/>
          </p:cNvSpPr>
          <p:nvPr>
            <p:ph idx="1"/>
          </p:nvPr>
        </p:nvSpPr>
        <p:spPr>
          <a:xfrm>
            <a:off x="612647" y="1715532"/>
            <a:ext cx="10917366" cy="4593828"/>
          </a:xfrm>
        </p:spPr>
        <p:txBody>
          <a:bodyPr>
            <a:normAutofit/>
          </a:bodyPr>
          <a:lstStyle/>
          <a:p>
            <a:pPr lvl="1"/>
            <a:r>
              <a:rPr lang="en-US" sz="2000" dirty="0"/>
              <a:t>You are given the following truth table for a Boolean function with three variables, A, B, and C, and an output column F. </a:t>
            </a:r>
          </a:p>
          <a:p>
            <a:pPr lvl="1"/>
            <a:r>
              <a:rPr lang="en-US" sz="2000" dirty="0"/>
              <a:t>What are the disjunctive and conjunctive normal forms based on this truth table? </a:t>
            </a:r>
          </a:p>
          <a:p>
            <a:pPr lvl="1"/>
            <a:endParaRPr lang="en-US" sz="2000" dirty="0"/>
          </a:p>
        </p:txBody>
      </p:sp>
      <p:sp>
        <p:nvSpPr>
          <p:cNvPr id="30" name="Slide Number Placeholder 29">
            <a:extLst>
              <a:ext uri="{FF2B5EF4-FFF2-40B4-BE49-F238E27FC236}">
                <a16:creationId xmlns:a16="http://schemas.microsoft.com/office/drawing/2014/main" id="{26FA9BB6-E731-AA09-11AA-FC7514C891C0}"/>
              </a:ext>
            </a:extLst>
          </p:cNvPr>
          <p:cNvSpPr>
            <a:spLocks noGrp="1"/>
          </p:cNvSpPr>
          <p:nvPr>
            <p:ph type="sldNum" sz="quarter" idx="12"/>
          </p:nvPr>
        </p:nvSpPr>
        <p:spPr/>
        <p:txBody>
          <a:bodyPr/>
          <a:lstStyle/>
          <a:p>
            <a:fld id="{CC057153-B650-4DEB-B370-79DDCFDCE934}" type="slidenum">
              <a:rPr lang="en-US" smtClean="0"/>
              <a:t>54</a:t>
            </a:fld>
            <a:endParaRPr lang="en-US"/>
          </a:p>
        </p:txBody>
      </p:sp>
      <p:sp>
        <p:nvSpPr>
          <p:cNvPr id="31" name="TextBox 30">
            <a:extLst>
              <a:ext uri="{FF2B5EF4-FFF2-40B4-BE49-F238E27FC236}">
                <a16:creationId xmlns:a16="http://schemas.microsoft.com/office/drawing/2014/main" id="{27D4B9E3-7D55-0B3B-C4A4-636CA4972351}"/>
              </a:ext>
            </a:extLst>
          </p:cNvPr>
          <p:cNvSpPr txBox="1"/>
          <p:nvPr/>
        </p:nvSpPr>
        <p:spPr>
          <a:xfrm>
            <a:off x="1997612" y="1097280"/>
            <a:ext cx="184731" cy="369332"/>
          </a:xfrm>
          <a:prstGeom prst="rect">
            <a:avLst/>
          </a:prstGeom>
          <a:noFill/>
        </p:spPr>
        <p:txBody>
          <a:bodyPr wrap="none" rtlCol="0">
            <a:spAutoFit/>
          </a:bodyPr>
          <a:lstStyle/>
          <a:p>
            <a:endParaRPr lang="en-US" dirty="0"/>
          </a:p>
        </p:txBody>
      </p:sp>
      <p:graphicFrame>
        <p:nvGraphicFramePr>
          <p:cNvPr id="8" name="Table 7">
            <a:extLst>
              <a:ext uri="{FF2B5EF4-FFF2-40B4-BE49-F238E27FC236}">
                <a16:creationId xmlns:a16="http://schemas.microsoft.com/office/drawing/2014/main" id="{A274FE36-B58B-0B38-4A67-ADC28840F426}"/>
              </a:ext>
            </a:extLst>
          </p:cNvPr>
          <p:cNvGraphicFramePr>
            <a:graphicFrameLocks noGrp="1"/>
          </p:cNvGraphicFramePr>
          <p:nvPr>
            <p:extLst>
              <p:ext uri="{D42A27DB-BD31-4B8C-83A1-F6EECF244321}">
                <p14:modId xmlns:p14="http://schemas.microsoft.com/office/powerpoint/2010/main" val="1141620334"/>
              </p:ext>
            </p:extLst>
          </p:nvPr>
        </p:nvGraphicFramePr>
        <p:xfrm>
          <a:off x="3901836" y="3159059"/>
          <a:ext cx="4338988" cy="2791044"/>
        </p:xfrm>
        <a:graphic>
          <a:graphicData uri="http://schemas.openxmlformats.org/drawingml/2006/table">
            <a:tbl>
              <a:tblPr firstRow="1" bandRow="1">
                <a:tableStyleId>{00A15C55-8517-42AA-B614-E9B94910E393}</a:tableStyleId>
              </a:tblPr>
              <a:tblGrid>
                <a:gridCol w="1084747">
                  <a:extLst>
                    <a:ext uri="{9D8B030D-6E8A-4147-A177-3AD203B41FA5}">
                      <a16:colId xmlns:a16="http://schemas.microsoft.com/office/drawing/2014/main" val="1396284860"/>
                    </a:ext>
                  </a:extLst>
                </a:gridCol>
                <a:gridCol w="1084747">
                  <a:extLst>
                    <a:ext uri="{9D8B030D-6E8A-4147-A177-3AD203B41FA5}">
                      <a16:colId xmlns:a16="http://schemas.microsoft.com/office/drawing/2014/main" val="2466899368"/>
                    </a:ext>
                  </a:extLst>
                </a:gridCol>
                <a:gridCol w="1084747">
                  <a:extLst>
                    <a:ext uri="{9D8B030D-6E8A-4147-A177-3AD203B41FA5}">
                      <a16:colId xmlns:a16="http://schemas.microsoft.com/office/drawing/2014/main" val="1472037275"/>
                    </a:ext>
                  </a:extLst>
                </a:gridCol>
                <a:gridCol w="1084747">
                  <a:extLst>
                    <a:ext uri="{9D8B030D-6E8A-4147-A177-3AD203B41FA5}">
                      <a16:colId xmlns:a16="http://schemas.microsoft.com/office/drawing/2014/main" val="1922755959"/>
                    </a:ext>
                  </a:extLst>
                </a:gridCol>
              </a:tblGrid>
              <a:tr h="310116">
                <a:tc>
                  <a:txBody>
                    <a:bodyPr/>
                    <a:lstStyle/>
                    <a:p>
                      <a:pPr algn="ctr"/>
                      <a:r>
                        <a:rPr lang="en-US" sz="1200" dirty="0"/>
                        <a:t>A</a:t>
                      </a:r>
                    </a:p>
                  </a:txBody>
                  <a:tcPr/>
                </a:tc>
                <a:tc>
                  <a:txBody>
                    <a:bodyPr/>
                    <a:lstStyle/>
                    <a:p>
                      <a:pPr algn="ctr"/>
                      <a:r>
                        <a:rPr lang="en-US" sz="1200" dirty="0"/>
                        <a:t>B</a:t>
                      </a:r>
                    </a:p>
                  </a:txBody>
                  <a:tcPr/>
                </a:tc>
                <a:tc>
                  <a:txBody>
                    <a:bodyPr/>
                    <a:lstStyle/>
                    <a:p>
                      <a:pPr algn="ctr"/>
                      <a:r>
                        <a:rPr lang="en-US" sz="1200" dirty="0"/>
                        <a:t>C</a:t>
                      </a:r>
                    </a:p>
                  </a:txBody>
                  <a:tcPr/>
                </a:tc>
                <a:tc>
                  <a:txBody>
                    <a:bodyPr/>
                    <a:lstStyle/>
                    <a:p>
                      <a:pPr algn="ctr"/>
                      <a:r>
                        <a:rPr lang="en-US" sz="1200" dirty="0"/>
                        <a:t>F</a:t>
                      </a:r>
                    </a:p>
                  </a:txBody>
                  <a:tcPr/>
                </a:tc>
                <a:extLst>
                  <a:ext uri="{0D108BD9-81ED-4DB2-BD59-A6C34878D82A}">
                    <a16:rowId xmlns:a16="http://schemas.microsoft.com/office/drawing/2014/main" val="2131602632"/>
                  </a:ext>
                </a:extLst>
              </a:tr>
              <a:tr h="310116">
                <a:tc>
                  <a:txBody>
                    <a:bodyPr/>
                    <a:lstStyle/>
                    <a:p>
                      <a:pPr algn="ctr"/>
                      <a:r>
                        <a:rPr lang="en-US" sz="1200" dirty="0"/>
                        <a:t>0</a:t>
                      </a:r>
                    </a:p>
                  </a:txBody>
                  <a:tcPr/>
                </a:tc>
                <a:tc>
                  <a:txBody>
                    <a:bodyPr/>
                    <a:lstStyle/>
                    <a:p>
                      <a:pPr algn="ctr"/>
                      <a:r>
                        <a:rPr lang="en-US" sz="1200" dirty="0"/>
                        <a:t>0</a:t>
                      </a:r>
                    </a:p>
                  </a:txBody>
                  <a:tcPr/>
                </a:tc>
                <a:tc>
                  <a:txBody>
                    <a:bodyPr/>
                    <a:lstStyle/>
                    <a:p>
                      <a:pPr algn="ctr"/>
                      <a:r>
                        <a:rPr lang="en-US" sz="1200" dirty="0"/>
                        <a:t>0</a:t>
                      </a:r>
                    </a:p>
                  </a:txBody>
                  <a:tcPr/>
                </a:tc>
                <a:tc>
                  <a:txBody>
                    <a:bodyPr/>
                    <a:lstStyle/>
                    <a:p>
                      <a:pPr algn="ctr"/>
                      <a:r>
                        <a:rPr lang="en-US" sz="1200" dirty="0"/>
                        <a:t>1</a:t>
                      </a:r>
                    </a:p>
                  </a:txBody>
                  <a:tcPr/>
                </a:tc>
                <a:extLst>
                  <a:ext uri="{0D108BD9-81ED-4DB2-BD59-A6C34878D82A}">
                    <a16:rowId xmlns:a16="http://schemas.microsoft.com/office/drawing/2014/main" val="614114445"/>
                  </a:ext>
                </a:extLst>
              </a:tr>
              <a:tr h="310116">
                <a:tc>
                  <a:txBody>
                    <a:bodyPr/>
                    <a:lstStyle/>
                    <a:p>
                      <a:pPr algn="ctr"/>
                      <a:r>
                        <a:rPr lang="en-US" sz="1200" dirty="0"/>
                        <a:t>0</a:t>
                      </a:r>
                    </a:p>
                  </a:txBody>
                  <a:tcPr/>
                </a:tc>
                <a:tc>
                  <a:txBody>
                    <a:bodyPr/>
                    <a:lstStyle/>
                    <a:p>
                      <a:pPr algn="ctr"/>
                      <a:r>
                        <a:rPr lang="en-US" sz="1200" dirty="0"/>
                        <a:t>0</a:t>
                      </a:r>
                    </a:p>
                  </a:txBody>
                  <a:tcPr/>
                </a:tc>
                <a:tc>
                  <a:txBody>
                    <a:bodyPr/>
                    <a:lstStyle/>
                    <a:p>
                      <a:pPr algn="ctr"/>
                      <a:r>
                        <a:rPr lang="en-US" sz="1200" dirty="0"/>
                        <a:t>1</a:t>
                      </a:r>
                    </a:p>
                  </a:txBody>
                  <a:tcPr/>
                </a:tc>
                <a:tc>
                  <a:txBody>
                    <a:bodyPr/>
                    <a:lstStyle/>
                    <a:p>
                      <a:pPr algn="ctr"/>
                      <a:r>
                        <a:rPr lang="en-US" sz="1200" dirty="0"/>
                        <a:t>0</a:t>
                      </a:r>
                    </a:p>
                  </a:txBody>
                  <a:tcPr/>
                </a:tc>
                <a:extLst>
                  <a:ext uri="{0D108BD9-81ED-4DB2-BD59-A6C34878D82A}">
                    <a16:rowId xmlns:a16="http://schemas.microsoft.com/office/drawing/2014/main" val="3063228719"/>
                  </a:ext>
                </a:extLst>
              </a:tr>
              <a:tr h="310116">
                <a:tc>
                  <a:txBody>
                    <a:bodyPr/>
                    <a:lstStyle/>
                    <a:p>
                      <a:pPr algn="ctr"/>
                      <a:r>
                        <a:rPr lang="en-US" sz="1200" dirty="0"/>
                        <a:t>0</a:t>
                      </a:r>
                    </a:p>
                  </a:txBody>
                  <a:tcPr/>
                </a:tc>
                <a:tc>
                  <a:txBody>
                    <a:bodyPr/>
                    <a:lstStyle/>
                    <a:p>
                      <a:pPr algn="ctr"/>
                      <a:r>
                        <a:rPr lang="en-US" sz="1200" dirty="0"/>
                        <a:t>1</a:t>
                      </a:r>
                    </a:p>
                  </a:txBody>
                  <a:tcPr/>
                </a:tc>
                <a:tc>
                  <a:txBody>
                    <a:bodyPr/>
                    <a:lstStyle/>
                    <a:p>
                      <a:pPr algn="ctr"/>
                      <a:r>
                        <a:rPr lang="en-US" sz="1200" dirty="0"/>
                        <a:t>0</a:t>
                      </a:r>
                    </a:p>
                  </a:txBody>
                  <a:tcPr/>
                </a:tc>
                <a:tc>
                  <a:txBody>
                    <a:bodyPr/>
                    <a:lstStyle/>
                    <a:p>
                      <a:pPr algn="ctr"/>
                      <a:r>
                        <a:rPr lang="en-US" sz="1200" dirty="0"/>
                        <a:t>1</a:t>
                      </a:r>
                    </a:p>
                  </a:txBody>
                  <a:tcPr/>
                </a:tc>
                <a:extLst>
                  <a:ext uri="{0D108BD9-81ED-4DB2-BD59-A6C34878D82A}">
                    <a16:rowId xmlns:a16="http://schemas.microsoft.com/office/drawing/2014/main" val="1068365532"/>
                  </a:ext>
                </a:extLst>
              </a:tr>
              <a:tr h="310116">
                <a:tc>
                  <a:txBody>
                    <a:bodyPr/>
                    <a:lstStyle/>
                    <a:p>
                      <a:pPr algn="ctr"/>
                      <a:r>
                        <a:rPr lang="en-US" sz="1200" dirty="0"/>
                        <a:t>0</a:t>
                      </a:r>
                    </a:p>
                  </a:txBody>
                  <a:tcPr/>
                </a:tc>
                <a:tc>
                  <a:txBody>
                    <a:bodyPr/>
                    <a:lstStyle/>
                    <a:p>
                      <a:pPr algn="ctr"/>
                      <a:r>
                        <a:rPr lang="en-US" sz="1200" dirty="0"/>
                        <a:t>1</a:t>
                      </a:r>
                    </a:p>
                  </a:txBody>
                  <a:tcPr/>
                </a:tc>
                <a:tc>
                  <a:txBody>
                    <a:bodyPr/>
                    <a:lstStyle/>
                    <a:p>
                      <a:pPr algn="ctr"/>
                      <a:r>
                        <a:rPr lang="en-US" sz="1200" dirty="0"/>
                        <a:t>1</a:t>
                      </a:r>
                    </a:p>
                  </a:txBody>
                  <a:tcPr/>
                </a:tc>
                <a:tc>
                  <a:txBody>
                    <a:bodyPr/>
                    <a:lstStyle/>
                    <a:p>
                      <a:pPr algn="ctr"/>
                      <a:r>
                        <a:rPr lang="en-US" sz="1200" dirty="0"/>
                        <a:t>0</a:t>
                      </a:r>
                    </a:p>
                  </a:txBody>
                  <a:tcPr/>
                </a:tc>
                <a:extLst>
                  <a:ext uri="{0D108BD9-81ED-4DB2-BD59-A6C34878D82A}">
                    <a16:rowId xmlns:a16="http://schemas.microsoft.com/office/drawing/2014/main" val="1316670216"/>
                  </a:ext>
                </a:extLst>
              </a:tr>
              <a:tr h="310116">
                <a:tc>
                  <a:txBody>
                    <a:bodyPr/>
                    <a:lstStyle/>
                    <a:p>
                      <a:pPr algn="ctr"/>
                      <a:r>
                        <a:rPr lang="en-US" sz="1200" dirty="0"/>
                        <a:t>1</a:t>
                      </a:r>
                    </a:p>
                  </a:txBody>
                  <a:tcPr/>
                </a:tc>
                <a:tc>
                  <a:txBody>
                    <a:bodyPr/>
                    <a:lstStyle/>
                    <a:p>
                      <a:pPr algn="ctr"/>
                      <a:r>
                        <a:rPr lang="en-US" sz="1200" dirty="0"/>
                        <a:t>0</a:t>
                      </a:r>
                    </a:p>
                  </a:txBody>
                  <a:tcPr/>
                </a:tc>
                <a:tc>
                  <a:txBody>
                    <a:bodyPr/>
                    <a:lstStyle/>
                    <a:p>
                      <a:pPr algn="ctr"/>
                      <a:r>
                        <a:rPr lang="en-US" sz="1200" dirty="0"/>
                        <a:t>0</a:t>
                      </a:r>
                    </a:p>
                  </a:txBody>
                  <a:tcPr/>
                </a:tc>
                <a:tc>
                  <a:txBody>
                    <a:bodyPr/>
                    <a:lstStyle/>
                    <a:p>
                      <a:pPr algn="ctr"/>
                      <a:r>
                        <a:rPr lang="en-US" sz="1200" dirty="0"/>
                        <a:t>0</a:t>
                      </a:r>
                    </a:p>
                  </a:txBody>
                  <a:tcPr/>
                </a:tc>
                <a:extLst>
                  <a:ext uri="{0D108BD9-81ED-4DB2-BD59-A6C34878D82A}">
                    <a16:rowId xmlns:a16="http://schemas.microsoft.com/office/drawing/2014/main" val="1472130258"/>
                  </a:ext>
                </a:extLst>
              </a:tr>
              <a:tr h="310116">
                <a:tc>
                  <a:txBody>
                    <a:bodyPr/>
                    <a:lstStyle/>
                    <a:p>
                      <a:pPr algn="ctr"/>
                      <a:r>
                        <a:rPr lang="en-US" sz="1200" dirty="0"/>
                        <a:t>1</a:t>
                      </a:r>
                    </a:p>
                  </a:txBody>
                  <a:tcPr/>
                </a:tc>
                <a:tc>
                  <a:txBody>
                    <a:bodyPr/>
                    <a:lstStyle/>
                    <a:p>
                      <a:pPr algn="ctr"/>
                      <a:r>
                        <a:rPr lang="en-US" sz="1200" dirty="0"/>
                        <a:t>0</a:t>
                      </a:r>
                    </a:p>
                  </a:txBody>
                  <a:tcPr/>
                </a:tc>
                <a:tc>
                  <a:txBody>
                    <a:bodyPr/>
                    <a:lstStyle/>
                    <a:p>
                      <a:pPr algn="ctr"/>
                      <a:r>
                        <a:rPr lang="en-US" sz="1200" dirty="0"/>
                        <a:t>1</a:t>
                      </a:r>
                    </a:p>
                  </a:txBody>
                  <a:tcPr/>
                </a:tc>
                <a:tc>
                  <a:txBody>
                    <a:bodyPr/>
                    <a:lstStyle/>
                    <a:p>
                      <a:pPr algn="ctr"/>
                      <a:r>
                        <a:rPr lang="en-US" sz="1200" dirty="0"/>
                        <a:t>1</a:t>
                      </a:r>
                    </a:p>
                  </a:txBody>
                  <a:tcPr/>
                </a:tc>
                <a:extLst>
                  <a:ext uri="{0D108BD9-81ED-4DB2-BD59-A6C34878D82A}">
                    <a16:rowId xmlns:a16="http://schemas.microsoft.com/office/drawing/2014/main" val="1838910750"/>
                  </a:ext>
                </a:extLst>
              </a:tr>
              <a:tr h="310116">
                <a:tc>
                  <a:txBody>
                    <a:bodyPr/>
                    <a:lstStyle/>
                    <a:p>
                      <a:pPr algn="ctr"/>
                      <a:r>
                        <a:rPr lang="en-US" sz="1200" dirty="0"/>
                        <a:t>1</a:t>
                      </a:r>
                    </a:p>
                  </a:txBody>
                  <a:tcPr/>
                </a:tc>
                <a:tc>
                  <a:txBody>
                    <a:bodyPr/>
                    <a:lstStyle/>
                    <a:p>
                      <a:pPr algn="ctr"/>
                      <a:r>
                        <a:rPr lang="en-US" sz="1200" dirty="0"/>
                        <a:t>1</a:t>
                      </a:r>
                    </a:p>
                  </a:txBody>
                  <a:tcPr/>
                </a:tc>
                <a:tc>
                  <a:txBody>
                    <a:bodyPr/>
                    <a:lstStyle/>
                    <a:p>
                      <a:pPr algn="ctr"/>
                      <a:r>
                        <a:rPr lang="en-US" sz="1200" dirty="0"/>
                        <a:t>0</a:t>
                      </a:r>
                    </a:p>
                  </a:txBody>
                  <a:tcPr/>
                </a:tc>
                <a:tc>
                  <a:txBody>
                    <a:bodyPr/>
                    <a:lstStyle/>
                    <a:p>
                      <a:pPr algn="ctr"/>
                      <a:r>
                        <a:rPr lang="en-US" sz="1200" dirty="0"/>
                        <a:t>1</a:t>
                      </a:r>
                    </a:p>
                  </a:txBody>
                  <a:tcPr/>
                </a:tc>
                <a:extLst>
                  <a:ext uri="{0D108BD9-81ED-4DB2-BD59-A6C34878D82A}">
                    <a16:rowId xmlns:a16="http://schemas.microsoft.com/office/drawing/2014/main" val="3298726595"/>
                  </a:ext>
                </a:extLst>
              </a:tr>
              <a:tr h="310116">
                <a:tc>
                  <a:txBody>
                    <a:bodyPr/>
                    <a:lstStyle/>
                    <a:p>
                      <a:pPr algn="ctr"/>
                      <a:r>
                        <a:rPr lang="en-US" sz="1200" dirty="0"/>
                        <a:t>1</a:t>
                      </a:r>
                    </a:p>
                  </a:txBody>
                  <a:tcPr/>
                </a:tc>
                <a:tc>
                  <a:txBody>
                    <a:bodyPr/>
                    <a:lstStyle/>
                    <a:p>
                      <a:pPr algn="ctr"/>
                      <a:r>
                        <a:rPr lang="en-US" sz="1200" dirty="0"/>
                        <a:t>1</a:t>
                      </a:r>
                    </a:p>
                  </a:txBody>
                  <a:tcPr/>
                </a:tc>
                <a:tc>
                  <a:txBody>
                    <a:bodyPr/>
                    <a:lstStyle/>
                    <a:p>
                      <a:pPr algn="ctr"/>
                      <a:r>
                        <a:rPr lang="en-US" sz="1200" dirty="0"/>
                        <a:t>1</a:t>
                      </a:r>
                    </a:p>
                  </a:txBody>
                  <a:tcPr/>
                </a:tc>
                <a:tc>
                  <a:txBody>
                    <a:bodyPr/>
                    <a:lstStyle/>
                    <a:p>
                      <a:pPr algn="ctr"/>
                      <a:r>
                        <a:rPr lang="en-US" sz="1200" dirty="0"/>
                        <a:t>0</a:t>
                      </a:r>
                    </a:p>
                  </a:txBody>
                  <a:tcPr/>
                </a:tc>
                <a:extLst>
                  <a:ext uri="{0D108BD9-81ED-4DB2-BD59-A6C34878D82A}">
                    <a16:rowId xmlns:a16="http://schemas.microsoft.com/office/drawing/2014/main" val="831370525"/>
                  </a:ext>
                </a:extLst>
              </a:tr>
            </a:tbl>
          </a:graphicData>
        </a:graphic>
      </p:graphicFrame>
    </p:spTree>
    <p:extLst>
      <p:ext uri="{BB962C8B-B14F-4D97-AF65-F5344CB8AC3E}">
        <p14:creationId xmlns:p14="http://schemas.microsoft.com/office/powerpoint/2010/main" val="111244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9F8A8-EAFF-D16E-A455-8646BC9328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D8AAE1-CEB7-34CC-742D-02FC0641C615}"/>
              </a:ext>
            </a:extLst>
          </p:cNvPr>
          <p:cNvSpPr>
            <a:spLocks noGrp="1"/>
          </p:cNvSpPr>
          <p:nvPr>
            <p:ph type="title"/>
          </p:nvPr>
        </p:nvSpPr>
        <p:spPr/>
        <p:txBody>
          <a:bodyPr/>
          <a:lstStyle/>
          <a:p>
            <a:r>
              <a:rPr lang="en-US" dirty="0"/>
              <a:t>Practice Problems – Answer 1</a:t>
            </a:r>
          </a:p>
        </p:txBody>
      </p:sp>
      <p:sp>
        <p:nvSpPr>
          <p:cNvPr id="3" name="Content Placeholder 2">
            <a:extLst>
              <a:ext uri="{FF2B5EF4-FFF2-40B4-BE49-F238E27FC236}">
                <a16:creationId xmlns:a16="http://schemas.microsoft.com/office/drawing/2014/main" id="{7D2DD09B-D197-D8C6-9B5D-82B165B8360B}"/>
              </a:ext>
            </a:extLst>
          </p:cNvPr>
          <p:cNvSpPr>
            <a:spLocks noGrp="1"/>
          </p:cNvSpPr>
          <p:nvPr>
            <p:ph idx="1"/>
          </p:nvPr>
        </p:nvSpPr>
        <p:spPr>
          <a:xfrm>
            <a:off x="429764" y="1715532"/>
            <a:ext cx="11579353" cy="4593828"/>
          </a:xfrm>
        </p:spPr>
        <p:txBody>
          <a:bodyPr>
            <a:normAutofit/>
          </a:bodyPr>
          <a:lstStyle/>
          <a:p>
            <a:pPr lvl="1"/>
            <a:r>
              <a:rPr lang="en-US" sz="2000" dirty="0"/>
              <a:t>Disjunctive normal form: </a:t>
            </a:r>
            <a:br>
              <a:rPr lang="en-US" sz="2000" dirty="0"/>
            </a:br>
            <a:r>
              <a:rPr lang="en-US" sz="2000" dirty="0"/>
              <a:t>	F = (¬A ∧ ¬B ∧ ¬C) ∨ (¬A ∧ B ∧  ¬C) ∨ (A ∧ ¬B ∧ C) ∨ (A ∧ B ∧ ¬C)</a:t>
            </a:r>
          </a:p>
          <a:p>
            <a:pPr lvl="1"/>
            <a:r>
              <a:rPr lang="en-US" sz="2000" dirty="0"/>
              <a:t>Conjunctive normal form: </a:t>
            </a:r>
            <a:br>
              <a:rPr lang="en-US" sz="2000" dirty="0"/>
            </a:br>
            <a:r>
              <a:rPr lang="en-US" sz="2000" dirty="0"/>
              <a:t>	F = (A ∨ B ∨ ¬C) ∧ (A ∨ ¬B ∨ ¬C) ∧ (¬A ∨ B ∨ C) ∧ (¬A ∨ ¬B ∨ ¬C)</a:t>
            </a:r>
          </a:p>
        </p:txBody>
      </p:sp>
      <p:sp>
        <p:nvSpPr>
          <p:cNvPr id="30" name="Slide Number Placeholder 29">
            <a:extLst>
              <a:ext uri="{FF2B5EF4-FFF2-40B4-BE49-F238E27FC236}">
                <a16:creationId xmlns:a16="http://schemas.microsoft.com/office/drawing/2014/main" id="{B1951326-9A2A-E0EB-6699-BE9C94B42A46}"/>
              </a:ext>
            </a:extLst>
          </p:cNvPr>
          <p:cNvSpPr>
            <a:spLocks noGrp="1"/>
          </p:cNvSpPr>
          <p:nvPr>
            <p:ph type="sldNum" sz="quarter" idx="12"/>
          </p:nvPr>
        </p:nvSpPr>
        <p:spPr/>
        <p:txBody>
          <a:bodyPr/>
          <a:lstStyle/>
          <a:p>
            <a:fld id="{CC057153-B650-4DEB-B370-79DDCFDCE934}" type="slidenum">
              <a:rPr lang="en-US" smtClean="0"/>
              <a:t>55</a:t>
            </a:fld>
            <a:endParaRPr lang="en-US"/>
          </a:p>
        </p:txBody>
      </p:sp>
      <p:sp>
        <p:nvSpPr>
          <p:cNvPr id="31" name="TextBox 30">
            <a:extLst>
              <a:ext uri="{FF2B5EF4-FFF2-40B4-BE49-F238E27FC236}">
                <a16:creationId xmlns:a16="http://schemas.microsoft.com/office/drawing/2014/main" id="{CD8BA578-E723-DF9E-1B6D-3D7D15A2695F}"/>
              </a:ext>
            </a:extLst>
          </p:cNvPr>
          <p:cNvSpPr txBox="1"/>
          <p:nvPr/>
        </p:nvSpPr>
        <p:spPr>
          <a:xfrm>
            <a:off x="1997612" y="1097280"/>
            <a:ext cx="184731" cy="369332"/>
          </a:xfrm>
          <a:prstGeom prst="rect">
            <a:avLst/>
          </a:prstGeom>
          <a:noFill/>
        </p:spPr>
        <p:txBody>
          <a:bodyPr wrap="none" rtlCol="0">
            <a:spAutoFit/>
          </a:bodyPr>
          <a:lstStyle/>
          <a:p>
            <a:endParaRPr lang="en-US" dirty="0"/>
          </a:p>
        </p:txBody>
      </p:sp>
      <p:graphicFrame>
        <p:nvGraphicFramePr>
          <p:cNvPr id="8" name="Table 7">
            <a:extLst>
              <a:ext uri="{FF2B5EF4-FFF2-40B4-BE49-F238E27FC236}">
                <a16:creationId xmlns:a16="http://schemas.microsoft.com/office/drawing/2014/main" id="{F1745587-FB7C-421B-25ED-6EF5FB096B91}"/>
              </a:ext>
            </a:extLst>
          </p:cNvPr>
          <p:cNvGraphicFramePr>
            <a:graphicFrameLocks noGrp="1"/>
          </p:cNvGraphicFramePr>
          <p:nvPr>
            <p:extLst>
              <p:ext uri="{D42A27DB-BD31-4B8C-83A1-F6EECF244321}">
                <p14:modId xmlns:p14="http://schemas.microsoft.com/office/powerpoint/2010/main" val="1113960987"/>
              </p:ext>
            </p:extLst>
          </p:nvPr>
        </p:nvGraphicFramePr>
        <p:xfrm>
          <a:off x="3926506" y="3661958"/>
          <a:ext cx="4338988" cy="3017520"/>
        </p:xfrm>
        <a:graphic>
          <a:graphicData uri="http://schemas.openxmlformats.org/drawingml/2006/table">
            <a:tbl>
              <a:tblPr firstRow="1" bandRow="1">
                <a:tableStyleId>{00A15C55-8517-42AA-B614-E9B94910E393}</a:tableStyleId>
              </a:tblPr>
              <a:tblGrid>
                <a:gridCol w="1084747">
                  <a:extLst>
                    <a:ext uri="{9D8B030D-6E8A-4147-A177-3AD203B41FA5}">
                      <a16:colId xmlns:a16="http://schemas.microsoft.com/office/drawing/2014/main" val="1396284860"/>
                    </a:ext>
                  </a:extLst>
                </a:gridCol>
                <a:gridCol w="1084747">
                  <a:extLst>
                    <a:ext uri="{9D8B030D-6E8A-4147-A177-3AD203B41FA5}">
                      <a16:colId xmlns:a16="http://schemas.microsoft.com/office/drawing/2014/main" val="2466899368"/>
                    </a:ext>
                  </a:extLst>
                </a:gridCol>
                <a:gridCol w="1084747">
                  <a:extLst>
                    <a:ext uri="{9D8B030D-6E8A-4147-A177-3AD203B41FA5}">
                      <a16:colId xmlns:a16="http://schemas.microsoft.com/office/drawing/2014/main" val="1472037275"/>
                    </a:ext>
                  </a:extLst>
                </a:gridCol>
                <a:gridCol w="1084747">
                  <a:extLst>
                    <a:ext uri="{9D8B030D-6E8A-4147-A177-3AD203B41FA5}">
                      <a16:colId xmlns:a16="http://schemas.microsoft.com/office/drawing/2014/main" val="1922755959"/>
                    </a:ext>
                  </a:extLst>
                </a:gridCol>
              </a:tblGrid>
              <a:tr h="310116">
                <a:tc>
                  <a:txBody>
                    <a:bodyPr/>
                    <a:lstStyle/>
                    <a:p>
                      <a:pPr algn="ctr"/>
                      <a:r>
                        <a:rPr lang="en-US" sz="1600" dirty="0"/>
                        <a:t>A</a:t>
                      </a:r>
                    </a:p>
                  </a:txBody>
                  <a:tcPr/>
                </a:tc>
                <a:tc>
                  <a:txBody>
                    <a:bodyPr/>
                    <a:lstStyle/>
                    <a:p>
                      <a:pPr algn="ctr"/>
                      <a:r>
                        <a:rPr lang="en-US" sz="1600" dirty="0"/>
                        <a:t>B</a:t>
                      </a:r>
                    </a:p>
                  </a:txBody>
                  <a:tcPr/>
                </a:tc>
                <a:tc>
                  <a:txBody>
                    <a:bodyPr/>
                    <a:lstStyle/>
                    <a:p>
                      <a:pPr algn="ctr"/>
                      <a:r>
                        <a:rPr lang="en-US" sz="1600" dirty="0"/>
                        <a:t>C</a:t>
                      </a:r>
                    </a:p>
                  </a:txBody>
                  <a:tcPr/>
                </a:tc>
                <a:tc>
                  <a:txBody>
                    <a:bodyPr/>
                    <a:lstStyle/>
                    <a:p>
                      <a:pPr algn="ctr"/>
                      <a:r>
                        <a:rPr lang="en-US" sz="1600" dirty="0"/>
                        <a:t>F</a:t>
                      </a:r>
                    </a:p>
                  </a:txBody>
                  <a:tcPr/>
                </a:tc>
                <a:extLst>
                  <a:ext uri="{0D108BD9-81ED-4DB2-BD59-A6C34878D82A}">
                    <a16:rowId xmlns:a16="http://schemas.microsoft.com/office/drawing/2014/main" val="2131602632"/>
                  </a:ext>
                </a:extLst>
              </a:tr>
              <a:tr h="310116">
                <a:tc>
                  <a:txBody>
                    <a:bodyPr/>
                    <a:lstStyle/>
                    <a:p>
                      <a:pPr algn="ctr"/>
                      <a:r>
                        <a:rPr lang="en-US" sz="1600" dirty="0"/>
                        <a:t>0</a:t>
                      </a:r>
                    </a:p>
                  </a:txBody>
                  <a:tcPr/>
                </a:tc>
                <a:tc>
                  <a:txBody>
                    <a:bodyPr/>
                    <a:lstStyle/>
                    <a:p>
                      <a:pPr algn="ctr"/>
                      <a:r>
                        <a:rPr lang="en-US" sz="1600" dirty="0"/>
                        <a:t>0</a:t>
                      </a:r>
                    </a:p>
                  </a:txBody>
                  <a:tcPr/>
                </a:tc>
                <a:tc>
                  <a:txBody>
                    <a:bodyPr/>
                    <a:lstStyle/>
                    <a:p>
                      <a:pPr algn="ctr"/>
                      <a:r>
                        <a:rPr lang="en-US" sz="1600" dirty="0"/>
                        <a:t>0</a:t>
                      </a:r>
                    </a:p>
                  </a:txBody>
                  <a:tcPr/>
                </a:tc>
                <a:tc>
                  <a:txBody>
                    <a:bodyPr/>
                    <a:lstStyle/>
                    <a:p>
                      <a:pPr algn="ctr"/>
                      <a:r>
                        <a:rPr lang="en-US" sz="1600" dirty="0"/>
                        <a:t>1</a:t>
                      </a:r>
                    </a:p>
                  </a:txBody>
                  <a:tcPr/>
                </a:tc>
                <a:extLst>
                  <a:ext uri="{0D108BD9-81ED-4DB2-BD59-A6C34878D82A}">
                    <a16:rowId xmlns:a16="http://schemas.microsoft.com/office/drawing/2014/main" val="614114445"/>
                  </a:ext>
                </a:extLst>
              </a:tr>
              <a:tr h="310116">
                <a:tc>
                  <a:txBody>
                    <a:bodyPr/>
                    <a:lstStyle/>
                    <a:p>
                      <a:pPr algn="ctr"/>
                      <a:r>
                        <a:rPr lang="en-US" sz="1600" dirty="0"/>
                        <a:t>0</a:t>
                      </a:r>
                    </a:p>
                  </a:txBody>
                  <a:tcPr/>
                </a:tc>
                <a:tc>
                  <a:txBody>
                    <a:bodyPr/>
                    <a:lstStyle/>
                    <a:p>
                      <a:pPr algn="ctr"/>
                      <a:r>
                        <a:rPr lang="en-US" sz="1600" dirty="0"/>
                        <a:t>0</a:t>
                      </a:r>
                    </a:p>
                  </a:txBody>
                  <a:tcPr/>
                </a:tc>
                <a:tc>
                  <a:txBody>
                    <a:bodyPr/>
                    <a:lstStyle/>
                    <a:p>
                      <a:pPr algn="ctr"/>
                      <a:r>
                        <a:rPr lang="en-US" sz="1600" dirty="0"/>
                        <a:t>1</a:t>
                      </a:r>
                    </a:p>
                  </a:txBody>
                  <a:tcPr/>
                </a:tc>
                <a:tc>
                  <a:txBody>
                    <a:bodyPr/>
                    <a:lstStyle/>
                    <a:p>
                      <a:pPr algn="ctr"/>
                      <a:r>
                        <a:rPr lang="en-US" sz="1600" dirty="0"/>
                        <a:t>0</a:t>
                      </a:r>
                    </a:p>
                  </a:txBody>
                  <a:tcPr/>
                </a:tc>
                <a:extLst>
                  <a:ext uri="{0D108BD9-81ED-4DB2-BD59-A6C34878D82A}">
                    <a16:rowId xmlns:a16="http://schemas.microsoft.com/office/drawing/2014/main" val="3063228719"/>
                  </a:ext>
                </a:extLst>
              </a:tr>
              <a:tr h="310116">
                <a:tc>
                  <a:txBody>
                    <a:bodyPr/>
                    <a:lstStyle/>
                    <a:p>
                      <a:pPr algn="ctr"/>
                      <a:r>
                        <a:rPr lang="en-US" sz="1600" dirty="0"/>
                        <a:t>0</a:t>
                      </a:r>
                    </a:p>
                  </a:txBody>
                  <a:tcPr/>
                </a:tc>
                <a:tc>
                  <a:txBody>
                    <a:bodyPr/>
                    <a:lstStyle/>
                    <a:p>
                      <a:pPr algn="ctr"/>
                      <a:r>
                        <a:rPr lang="en-US" sz="1600" dirty="0"/>
                        <a:t>1</a:t>
                      </a:r>
                    </a:p>
                  </a:txBody>
                  <a:tcPr/>
                </a:tc>
                <a:tc>
                  <a:txBody>
                    <a:bodyPr/>
                    <a:lstStyle/>
                    <a:p>
                      <a:pPr algn="ctr"/>
                      <a:r>
                        <a:rPr lang="en-US" sz="1600" dirty="0"/>
                        <a:t>0</a:t>
                      </a:r>
                    </a:p>
                  </a:txBody>
                  <a:tcPr/>
                </a:tc>
                <a:tc>
                  <a:txBody>
                    <a:bodyPr/>
                    <a:lstStyle/>
                    <a:p>
                      <a:pPr algn="ctr"/>
                      <a:r>
                        <a:rPr lang="en-US" sz="1600" dirty="0"/>
                        <a:t>1</a:t>
                      </a:r>
                    </a:p>
                  </a:txBody>
                  <a:tcPr/>
                </a:tc>
                <a:extLst>
                  <a:ext uri="{0D108BD9-81ED-4DB2-BD59-A6C34878D82A}">
                    <a16:rowId xmlns:a16="http://schemas.microsoft.com/office/drawing/2014/main" val="1068365532"/>
                  </a:ext>
                </a:extLst>
              </a:tr>
              <a:tr h="310116">
                <a:tc>
                  <a:txBody>
                    <a:bodyPr/>
                    <a:lstStyle/>
                    <a:p>
                      <a:pPr algn="ctr"/>
                      <a:r>
                        <a:rPr lang="en-US" sz="1600" dirty="0"/>
                        <a:t>0</a:t>
                      </a:r>
                    </a:p>
                  </a:txBody>
                  <a:tcPr/>
                </a:tc>
                <a:tc>
                  <a:txBody>
                    <a:bodyPr/>
                    <a:lstStyle/>
                    <a:p>
                      <a:pPr algn="ctr"/>
                      <a:r>
                        <a:rPr lang="en-US" sz="1600" dirty="0"/>
                        <a:t>1</a:t>
                      </a:r>
                    </a:p>
                  </a:txBody>
                  <a:tcPr/>
                </a:tc>
                <a:tc>
                  <a:txBody>
                    <a:bodyPr/>
                    <a:lstStyle/>
                    <a:p>
                      <a:pPr algn="ctr"/>
                      <a:r>
                        <a:rPr lang="en-US" sz="1600" dirty="0"/>
                        <a:t>1</a:t>
                      </a:r>
                    </a:p>
                  </a:txBody>
                  <a:tcPr/>
                </a:tc>
                <a:tc>
                  <a:txBody>
                    <a:bodyPr/>
                    <a:lstStyle/>
                    <a:p>
                      <a:pPr algn="ctr"/>
                      <a:r>
                        <a:rPr lang="en-US" sz="1600" dirty="0"/>
                        <a:t>0</a:t>
                      </a:r>
                    </a:p>
                  </a:txBody>
                  <a:tcPr/>
                </a:tc>
                <a:extLst>
                  <a:ext uri="{0D108BD9-81ED-4DB2-BD59-A6C34878D82A}">
                    <a16:rowId xmlns:a16="http://schemas.microsoft.com/office/drawing/2014/main" val="1316670216"/>
                  </a:ext>
                </a:extLst>
              </a:tr>
              <a:tr h="310116">
                <a:tc>
                  <a:txBody>
                    <a:bodyPr/>
                    <a:lstStyle/>
                    <a:p>
                      <a:pPr algn="ctr"/>
                      <a:r>
                        <a:rPr lang="en-US" sz="1600" dirty="0"/>
                        <a:t>1</a:t>
                      </a:r>
                    </a:p>
                  </a:txBody>
                  <a:tcPr/>
                </a:tc>
                <a:tc>
                  <a:txBody>
                    <a:bodyPr/>
                    <a:lstStyle/>
                    <a:p>
                      <a:pPr algn="ctr"/>
                      <a:r>
                        <a:rPr lang="en-US" sz="1600" dirty="0"/>
                        <a:t>0</a:t>
                      </a:r>
                    </a:p>
                  </a:txBody>
                  <a:tcPr/>
                </a:tc>
                <a:tc>
                  <a:txBody>
                    <a:bodyPr/>
                    <a:lstStyle/>
                    <a:p>
                      <a:pPr algn="ctr"/>
                      <a:r>
                        <a:rPr lang="en-US" sz="1600" dirty="0"/>
                        <a:t>0</a:t>
                      </a:r>
                    </a:p>
                  </a:txBody>
                  <a:tcPr/>
                </a:tc>
                <a:tc>
                  <a:txBody>
                    <a:bodyPr/>
                    <a:lstStyle/>
                    <a:p>
                      <a:pPr algn="ctr"/>
                      <a:r>
                        <a:rPr lang="en-US" sz="1600" dirty="0"/>
                        <a:t>0</a:t>
                      </a:r>
                    </a:p>
                  </a:txBody>
                  <a:tcPr/>
                </a:tc>
                <a:extLst>
                  <a:ext uri="{0D108BD9-81ED-4DB2-BD59-A6C34878D82A}">
                    <a16:rowId xmlns:a16="http://schemas.microsoft.com/office/drawing/2014/main" val="1472130258"/>
                  </a:ext>
                </a:extLst>
              </a:tr>
              <a:tr h="310116">
                <a:tc>
                  <a:txBody>
                    <a:bodyPr/>
                    <a:lstStyle/>
                    <a:p>
                      <a:pPr algn="ctr"/>
                      <a:r>
                        <a:rPr lang="en-US" sz="1600" dirty="0"/>
                        <a:t>1</a:t>
                      </a:r>
                    </a:p>
                  </a:txBody>
                  <a:tcPr/>
                </a:tc>
                <a:tc>
                  <a:txBody>
                    <a:bodyPr/>
                    <a:lstStyle/>
                    <a:p>
                      <a:pPr algn="ctr"/>
                      <a:r>
                        <a:rPr lang="en-US" sz="1600" dirty="0"/>
                        <a:t>0</a:t>
                      </a:r>
                    </a:p>
                  </a:txBody>
                  <a:tcPr/>
                </a:tc>
                <a:tc>
                  <a:txBody>
                    <a:bodyPr/>
                    <a:lstStyle/>
                    <a:p>
                      <a:pPr algn="ctr"/>
                      <a:r>
                        <a:rPr lang="en-US" sz="1600" dirty="0"/>
                        <a:t>1</a:t>
                      </a:r>
                    </a:p>
                  </a:txBody>
                  <a:tcPr/>
                </a:tc>
                <a:tc>
                  <a:txBody>
                    <a:bodyPr/>
                    <a:lstStyle/>
                    <a:p>
                      <a:pPr algn="ctr"/>
                      <a:r>
                        <a:rPr lang="en-US" sz="1600" dirty="0"/>
                        <a:t>1</a:t>
                      </a:r>
                    </a:p>
                  </a:txBody>
                  <a:tcPr/>
                </a:tc>
                <a:extLst>
                  <a:ext uri="{0D108BD9-81ED-4DB2-BD59-A6C34878D82A}">
                    <a16:rowId xmlns:a16="http://schemas.microsoft.com/office/drawing/2014/main" val="1838910750"/>
                  </a:ext>
                </a:extLst>
              </a:tr>
              <a:tr h="310116">
                <a:tc>
                  <a:txBody>
                    <a:bodyPr/>
                    <a:lstStyle/>
                    <a:p>
                      <a:pPr algn="ctr"/>
                      <a:r>
                        <a:rPr lang="en-US" sz="1600" dirty="0"/>
                        <a:t>1</a:t>
                      </a:r>
                    </a:p>
                  </a:txBody>
                  <a:tcPr/>
                </a:tc>
                <a:tc>
                  <a:txBody>
                    <a:bodyPr/>
                    <a:lstStyle/>
                    <a:p>
                      <a:pPr algn="ctr"/>
                      <a:r>
                        <a:rPr lang="en-US" sz="1600" dirty="0"/>
                        <a:t>1</a:t>
                      </a:r>
                    </a:p>
                  </a:txBody>
                  <a:tcPr/>
                </a:tc>
                <a:tc>
                  <a:txBody>
                    <a:bodyPr/>
                    <a:lstStyle/>
                    <a:p>
                      <a:pPr algn="ctr"/>
                      <a:r>
                        <a:rPr lang="en-US" sz="1600" dirty="0"/>
                        <a:t>0</a:t>
                      </a:r>
                    </a:p>
                  </a:txBody>
                  <a:tcPr/>
                </a:tc>
                <a:tc>
                  <a:txBody>
                    <a:bodyPr/>
                    <a:lstStyle/>
                    <a:p>
                      <a:pPr algn="ctr"/>
                      <a:r>
                        <a:rPr lang="en-US" sz="1600" dirty="0"/>
                        <a:t>1</a:t>
                      </a:r>
                    </a:p>
                  </a:txBody>
                  <a:tcPr/>
                </a:tc>
                <a:extLst>
                  <a:ext uri="{0D108BD9-81ED-4DB2-BD59-A6C34878D82A}">
                    <a16:rowId xmlns:a16="http://schemas.microsoft.com/office/drawing/2014/main" val="3298726595"/>
                  </a:ext>
                </a:extLst>
              </a:tr>
              <a:tr h="310116">
                <a:tc>
                  <a:txBody>
                    <a:bodyPr/>
                    <a:lstStyle/>
                    <a:p>
                      <a:pPr algn="ctr"/>
                      <a:r>
                        <a:rPr lang="en-US" sz="1600" dirty="0"/>
                        <a:t>1</a:t>
                      </a:r>
                    </a:p>
                  </a:txBody>
                  <a:tcPr/>
                </a:tc>
                <a:tc>
                  <a:txBody>
                    <a:bodyPr/>
                    <a:lstStyle/>
                    <a:p>
                      <a:pPr algn="ctr"/>
                      <a:r>
                        <a:rPr lang="en-US" sz="1600" dirty="0"/>
                        <a:t>1</a:t>
                      </a:r>
                    </a:p>
                  </a:txBody>
                  <a:tcPr/>
                </a:tc>
                <a:tc>
                  <a:txBody>
                    <a:bodyPr/>
                    <a:lstStyle/>
                    <a:p>
                      <a:pPr algn="ctr"/>
                      <a:r>
                        <a:rPr lang="en-US" sz="1600" dirty="0"/>
                        <a:t>1</a:t>
                      </a:r>
                    </a:p>
                  </a:txBody>
                  <a:tcPr/>
                </a:tc>
                <a:tc>
                  <a:txBody>
                    <a:bodyPr/>
                    <a:lstStyle/>
                    <a:p>
                      <a:pPr algn="ctr"/>
                      <a:r>
                        <a:rPr lang="en-US" sz="1600" dirty="0"/>
                        <a:t>0</a:t>
                      </a:r>
                    </a:p>
                  </a:txBody>
                  <a:tcPr/>
                </a:tc>
                <a:extLst>
                  <a:ext uri="{0D108BD9-81ED-4DB2-BD59-A6C34878D82A}">
                    <a16:rowId xmlns:a16="http://schemas.microsoft.com/office/drawing/2014/main" val="831370525"/>
                  </a:ext>
                </a:extLst>
              </a:tr>
            </a:tbl>
          </a:graphicData>
        </a:graphic>
      </p:graphicFrame>
    </p:spTree>
    <p:extLst>
      <p:ext uri="{BB962C8B-B14F-4D97-AF65-F5344CB8AC3E}">
        <p14:creationId xmlns:p14="http://schemas.microsoft.com/office/powerpoint/2010/main" val="2571131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VanillaVTI">
  <a:themeElements>
    <a:clrScheme name="AnalogousFromDarkSeedLeftStep">
      <a:dk1>
        <a:srgbClr val="000000"/>
      </a:dk1>
      <a:lt1>
        <a:srgbClr val="FFFFFF"/>
      </a:lt1>
      <a:dk2>
        <a:srgbClr val="1C2432"/>
      </a:dk2>
      <a:lt2>
        <a:srgbClr val="F2F3F0"/>
      </a:lt2>
      <a:accent1>
        <a:srgbClr val="844BC5"/>
      </a:accent1>
      <a:accent2>
        <a:srgbClr val="4842B7"/>
      </a:accent2>
      <a:accent3>
        <a:srgbClr val="4B78C5"/>
      </a:accent3>
      <a:accent4>
        <a:srgbClr val="3999B3"/>
      </a:accent4>
      <a:accent5>
        <a:srgbClr val="49C0A8"/>
      </a:accent5>
      <a:accent6>
        <a:srgbClr val="39B368"/>
      </a:accent6>
      <a:hlink>
        <a:srgbClr val="339A97"/>
      </a:hlink>
      <a:folHlink>
        <a:srgbClr val="7F7F7F"/>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27647</TotalTime>
  <Words>7725</Words>
  <Application>Microsoft Macintosh PowerPoint</Application>
  <PresentationFormat>Widescreen</PresentationFormat>
  <Paragraphs>1435</Paragraphs>
  <Slides>55</Slides>
  <Notes>55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55</vt:i4>
      </vt:variant>
    </vt:vector>
  </HeadingPairs>
  <TitlesOfParts>
    <vt:vector size="66" baseType="lpstr">
      <vt:lpstr>Aptos</vt:lpstr>
      <vt:lpstr>Arial</vt:lpstr>
      <vt:lpstr>Cambria Math</vt:lpstr>
      <vt:lpstr>Georgia</vt:lpstr>
      <vt:lpstr>Neue Haas Grotesk Text Pro</vt:lpstr>
      <vt:lpstr>Nimbus Roman No9 L</vt:lpstr>
      <vt:lpstr>Noto serif</vt:lpstr>
      <vt:lpstr>Nunito</vt:lpstr>
      <vt:lpstr>Segoe UI</vt:lpstr>
      <vt:lpstr>work_sansregular</vt:lpstr>
      <vt:lpstr>VanillaVTI</vt:lpstr>
      <vt:lpstr>Boolean Algebra</vt:lpstr>
      <vt:lpstr>A simplified view of a computer</vt:lpstr>
      <vt:lpstr>Abstraction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Disjunctive normal form (DNF)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CPU: central processing unit</vt:lpstr>
      <vt:lpstr>Inside a CPU</vt:lpstr>
      <vt:lpstr>Inside a CPU</vt:lpstr>
      <vt:lpstr>Gates</vt:lpstr>
      <vt:lpstr>PowerPoint Presentation</vt:lpstr>
      <vt:lpstr>PowerPoint Presentation</vt:lpstr>
      <vt:lpstr>Practice Problems – Problem 1</vt:lpstr>
      <vt:lpstr>Practice Problems – Answer 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Alexandra Papoutsaki</dc:creator>
  <cp:lastModifiedBy>Alexandra Papoutsaki</cp:lastModifiedBy>
  <cp:revision>330</cp:revision>
  <cp:lastPrinted>2026-09-03T21:35:11Z</cp:lastPrinted>
  <dcterms:created xsi:type="dcterms:W3CDTF">2025-02-11T22:53:59Z</dcterms:created>
  <dcterms:modified xsi:type="dcterms:W3CDTF">2026-09-18T01:03:52Z</dcterms:modified>
</cp:coreProperties>
</file>