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7"/>
  </p:notesMasterIdLst>
  <p:sldIdLst>
    <p:sldId id="256" r:id="rId2"/>
    <p:sldId id="521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30" r:id="rId11"/>
    <p:sldId id="531" r:id="rId12"/>
    <p:sldId id="532" r:id="rId13"/>
    <p:sldId id="533" r:id="rId14"/>
    <p:sldId id="534" r:id="rId15"/>
    <p:sldId id="535" r:id="rId16"/>
    <p:sldId id="536" r:id="rId17"/>
    <p:sldId id="537" r:id="rId18"/>
    <p:sldId id="538" r:id="rId19"/>
    <p:sldId id="539" r:id="rId20"/>
    <p:sldId id="540" r:id="rId21"/>
    <p:sldId id="541" r:id="rId22"/>
    <p:sldId id="542" r:id="rId23"/>
    <p:sldId id="543" r:id="rId24"/>
    <p:sldId id="544" r:id="rId25"/>
    <p:sldId id="54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8AB611-3086-6E6F-040A-5E71DA3CF609}" name="Alexandra Papoutsaki" initials="AP" userId="S::apaa2017@pomona.edu::bfa77a5d-e38e-43e7-abd1-0ba00b2c134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5"/>
    <a:srgbClr val="00FA00"/>
    <a:srgbClr val="FF9300"/>
    <a:srgbClr val="FF2600"/>
    <a:srgbClr val="8EFA00"/>
    <a:srgbClr val="009051"/>
    <a:srgbClr val="FFD579"/>
    <a:srgbClr val="0432FF"/>
    <a:srgbClr val="011893"/>
    <a:srgbClr val="FFF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178"/>
    <p:restoredTop sz="80303"/>
  </p:normalViewPr>
  <p:slideViewPr>
    <p:cSldViewPr snapToGrid="0">
      <p:cViewPr varScale="1">
        <p:scale>
          <a:sx n="95" d="100"/>
          <a:sy n="95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DBA23-DB00-314B-A470-A362519CA31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9309-185D-B241-857D-6AB647741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9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43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D4154-9FF5-EB52-0012-F27C75EAB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EE2BB4-954A-3D49-AFC6-8EAECC8AA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E9A232-FCB1-1DC5-FF02-D1758537C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EA1A9-4B67-E29B-530B-B6DE9F590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97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00AB-D3AD-A9B6-09EA-CAF22927C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0C783-B2A1-EEB2-958D-F2F5850F79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00555-BD66-BC68-1C4A-AF764193BF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6EB85-EB3B-E0B1-FAF4-A94DBF536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32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304E9-F80B-6EAD-0868-DB7D93EE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CEBF58-AD95-2B32-1AB1-BD0915A954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D4722E-13A3-FDBA-5503-1574E013BD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3D9E2-FC79-825E-84DA-8CA02A55A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57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31372-E944-316A-6906-D04F4D3E7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DF5ABB-F7BC-45BB-BD8E-CDDAB46626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BAE7E8-A36A-04E7-E247-3E422927D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637D3-B37E-02EE-732C-1535F4526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5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B2560-5F07-BBE8-5E8A-FFAC2BD00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B1B65B-9827-5AC3-D0A3-4EACCE4448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5DBBFF-0FF5-DF69-5592-8A9DC504E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0B593-9406-86C9-0E88-63090CC37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60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78C91-DD78-F6F1-E6CF-213398D00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9EFC1F-2AD5-E69D-7D17-238C6AA4F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71C7E7-F771-E7B4-1F74-34AD98028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D0E88-91EA-67D1-9E4A-ACDF9A4CA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862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C865B-3A9E-60F1-1C8B-F8797AC53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61356F-D866-132C-A739-428B6FDF2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7AEBF4-5AA2-E2AD-EBDB-10405E0C7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3444A-7F07-8227-366D-5B396946A2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16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1F8BA-31C2-B9CA-745D-33193B396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AA2020-706A-DBF6-2E94-6D8DA74F6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26AEB0-D122-76B8-C4E8-15D547094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5F5E21-572E-6C07-E9FD-4370EB5CE0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85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87EA8-69F3-D7B8-C6E4-5BE01A85D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345FC6-59D4-B8F9-0829-F03494A317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B5229E-7E7F-40D6-5B42-0452C506C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A7DA8-3C60-02E6-C33A-42FF6E8182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005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FFAE7-6A50-D8A7-0017-C091142A0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20E7CF-8B8B-D28C-7B61-160F9621E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9EA158-0E25-7822-5162-9F396D6D91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1F929-92AE-D44A-6DC9-0AE43F346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1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058E4-92C2-BE1E-7094-63E8D534A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E7FDD6-C492-57D6-6F58-02481A2AE0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3F90FB-70C9-249B-DDFB-B227D2D61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BCD63-74D6-6805-5E4B-03FAC0C6B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86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EE917-EECA-9A79-2AB0-B2AE0AA22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8295E6-17FE-C177-96E1-AA307AD442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A60E26-1F93-7242-CA9E-3549B79521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0C64B-44C7-9D35-35D5-123A98818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31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B2FFB-62B8-B45D-614D-0EA253953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E02A8C-40E2-6BA7-AA3D-2C53518C7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1EAB6E-8D28-F563-478B-917E37ECCF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7CB53-70EB-D546-60F1-72A55977F1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189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C4E6A-6738-B5AB-4294-50F744DE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62BA0-98A1-DCE7-D768-9BB879980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5B7A81-EF45-50D8-27DB-B90C2780B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C350F-EB7B-D8CB-679A-8EFFE0473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839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78E22-1708-8AC8-EDB3-A9BF52707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9007B-72DE-5218-ADB2-F61A9C65A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5D7E42-4F10-9C59-8C5D-DCC4A1D58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3078-C804-3171-D629-8489FEE4C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66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8399D-0441-4F00-2D60-2EC4688A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70D1B-003D-9636-CBDE-482CEC4E0B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472A38-65AD-D8B0-E86D-56E353FBC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6EE21-8BF8-EB5E-FA84-8D34C4F87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565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62B37-489A-C483-7294-E516E1D51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BC27BB-8966-B809-88C3-D70AF262B2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339F7A-C4AA-31ED-67A5-B3ABF6924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ADCA2-81CC-FD3A-33BA-84234F9C37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A7B7C-43EF-5019-B541-B10EB1289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2EBB68-9631-05C8-31AD-44715DD769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661411-FE82-72B8-3EC9-3D86ED09DB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1AE8C-DA20-7A04-85FF-1ADAB1320D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41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6E956-8A01-98E3-2F89-DF51B142E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8FE390-7054-8EBD-97AF-319AA67D73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78ACBA-AC6E-CEB3-71B6-026011305B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81CC5-9F69-FFAA-81FC-38B56C2183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18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2BFBB-D2EF-D428-3347-A1DF8E5EE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A47440-8451-427C-3438-F089772BDB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D4E27F-FBFF-1A62-CA4F-B4420AE024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B03CF-7BFF-D980-D9A0-4967F9A72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57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5FF5F-FF42-B67A-9681-D334F1C80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BC0E7D-7258-D955-BD1E-B3F2C50F68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836285-5873-D424-9FF8-23BD65554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659F9-73A4-FAF7-7B2D-9546ADCFEF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3CBA5-12D0-C8BC-8648-5AE9A82B0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242FEF-810C-FF30-F8BD-820936A8E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777EF1-FB3C-1E32-DA6E-219F6E242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4A9D7-AB5E-0D46-8AD7-1AECD76A5C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53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41443-93A8-A1A7-B532-3ABD038AF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8EE548-4F41-EC46-B5FE-23AB484C8F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CEB7D0-0FD6-7CBD-6932-1A05583AC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52D17-FC60-1EC0-4D5A-271F7161B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76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EF17A-0A06-C7FC-C0C4-5C74D5FBC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C7DDD0-9A36-754C-5FEE-4B535EB85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2E9C78-2386-E4F3-AE8A-CB72D2901E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7634B-6806-D341-AA20-1C11DDDA74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2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443D-EB41-0E4B-9199-7070F6E90ED2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FA83-F244-5343-BB18-993A36B4F493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2B89-1C08-124C-A818-4A226C9F6271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5C59-1998-9841-AEAE-EAACED0CEF34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7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FD55-DE59-EA44-B02F-6DE9BFFB3E31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1594-637E-8D48-9FDF-668DFC83BD98}" type="datetime1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6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330-7ECC-7045-AE22-C708889960F4}" type="datetime1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0638-B5CB-F74F-93C4-B73DD9CD1A25}" type="datetime1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73C5-0D32-4446-97DB-44F61BE88692}" type="datetime1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7D7E-3769-3D4C-A8F3-5C7A88FE5F2C}" type="datetime1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48DF-A835-9F46-A06F-C97E0D4C5357}" type="datetime1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D21E448-AF3A-0844-8572-89C25B065DCC}" type="datetime1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9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9BE195-C8FE-8C88-CE12-BD45674DC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9E5">
              <a:alpha val="8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D064F0-6D2A-219C-C000-14ABD99E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06" y="0"/>
            <a:ext cx="4903694" cy="6858001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7D07FA-19A2-9519-3A07-2572285E7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1" y="822960"/>
            <a:ext cx="4286054" cy="3474720"/>
          </a:xfrm>
        </p:spPr>
        <p:txBody>
          <a:bodyPr anchor="b">
            <a:normAutofit/>
          </a:bodyPr>
          <a:lstStyle/>
          <a:p>
            <a:pPr algn="l"/>
            <a:r>
              <a:rPr lang="en-US" sz="5200" dirty="0">
                <a:solidFill>
                  <a:schemeClr val="bg1"/>
                </a:solidFill>
              </a:rPr>
              <a:t>Recap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3AA49-8991-E970-8924-4D274A199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1" y="4419600"/>
            <a:ext cx="3931920" cy="1386840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>
                <a:solidFill>
                  <a:schemeClr val="bg1"/>
                </a:solidFill>
              </a:rPr>
              <a:t>CS51 – Spring 2026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ACC570-69D2-F74C-6895-A405A55C4B5A}"/>
              </a:ext>
            </a:extLst>
          </p:cNvPr>
          <p:cNvSpPr/>
          <p:nvPr/>
        </p:nvSpPr>
        <p:spPr>
          <a:xfrm>
            <a:off x="9101138" y="357188"/>
            <a:ext cx="3090862" cy="465771"/>
          </a:xfrm>
          <a:prstGeom prst="rect">
            <a:avLst/>
          </a:prstGeom>
          <a:solidFill>
            <a:srgbClr val="FE95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2765529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2A1EA-EA39-5EC7-9CB1-5C458D6F8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38466A50-8481-A67E-F766-F7D1A6014B22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Atomic and compound propositions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Logical connectives including if then and if and only if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Precedence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Tautologies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Satisfiability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Logical equivalence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448DF-B840-6DE9-08C6-4EAABB42D4F8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Introduction to Proofs</a:t>
            </a:r>
          </a:p>
        </p:txBody>
      </p:sp>
    </p:spTree>
    <p:extLst>
      <p:ext uri="{BB962C8B-B14F-4D97-AF65-F5344CB8AC3E}">
        <p14:creationId xmlns:p14="http://schemas.microsoft.com/office/powerpoint/2010/main" val="31478643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A08D7-2591-986C-D9B7-5A73652FC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7DDBFA19-F545-8641-C998-562C6F176C56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Know how to state pre- and post-conditions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How to write a loop invariant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How to prove correctness of an iterative algorithm:</a:t>
            </a:r>
          </a:p>
          <a:p>
            <a:pPr marL="800100" lvl="1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Initialization</a:t>
            </a:r>
          </a:p>
          <a:p>
            <a:pPr marL="800100" lvl="1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Maintenance</a:t>
            </a:r>
          </a:p>
          <a:p>
            <a:pPr marL="800100" lvl="1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Postcondition</a:t>
            </a:r>
          </a:p>
          <a:p>
            <a:pPr marL="800100" lvl="1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Termination</a:t>
            </a:r>
          </a:p>
          <a:p>
            <a:pPr marL="800100" lvl="1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5AD82D-370B-69D6-8A0F-64140FC3E1F3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Loop invariants</a:t>
            </a:r>
          </a:p>
        </p:txBody>
      </p:sp>
    </p:spTree>
    <p:extLst>
      <p:ext uri="{BB962C8B-B14F-4D97-AF65-F5344CB8AC3E}">
        <p14:creationId xmlns:p14="http://schemas.microsoft.com/office/powerpoint/2010/main" val="18030192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7BE07-D512-6056-819C-0D012A740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6C3A67F7-7DE2-61EF-E9CA-188CFFF6DFF9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Revisit summation notation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Know how to apply template for proof by induction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2246E-E383-2703-16E7-3E58F7BBFA09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Proof by induction</a:t>
            </a:r>
          </a:p>
        </p:txBody>
      </p:sp>
    </p:spTree>
    <p:extLst>
      <p:ext uri="{BB962C8B-B14F-4D97-AF65-F5344CB8AC3E}">
        <p14:creationId xmlns:p14="http://schemas.microsoft.com/office/powerpoint/2010/main" val="6870859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7C8FB-1CF3-6A01-F63C-4E3155C26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48037C0E-9CEB-8321-AF1C-99E39A71F8F6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Understand the difference between weak and strong induction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Floor, ceiling, modulo, prime, composite, divisible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Apply the template for strong induction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3C9164-5784-8C4B-6B3C-BB066E803383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Proof by strong induction</a:t>
            </a:r>
          </a:p>
        </p:txBody>
      </p:sp>
    </p:spTree>
    <p:extLst>
      <p:ext uri="{BB962C8B-B14F-4D97-AF65-F5344CB8AC3E}">
        <p14:creationId xmlns:p14="http://schemas.microsoft.com/office/powerpoint/2010/main" val="132777718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9A9E5-EF55-3138-43F9-593EB34BC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EF23EC2C-A82A-437E-24DC-11F1428B91D5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Practice with writing recursive functions on integers, lists, strings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056EBA-8AB4-3503-BD6E-EF22FCCC098B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Recursion	</a:t>
            </a:r>
          </a:p>
        </p:txBody>
      </p:sp>
    </p:spTree>
    <p:extLst>
      <p:ext uri="{BB962C8B-B14F-4D97-AF65-F5344CB8AC3E}">
        <p14:creationId xmlns:p14="http://schemas.microsoft.com/office/powerpoint/2010/main" val="4932614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4F0CF-857F-15E7-314C-730B56961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1936FA28-BBF9-F243-5CB3-AE6D04AED487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Know basic commands and how they manipulate the turtle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04077F-9F02-7E25-F999-559FDF1972F6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Turtle graphics</a:t>
            </a:r>
          </a:p>
        </p:txBody>
      </p:sp>
    </p:spTree>
    <p:extLst>
      <p:ext uri="{BB962C8B-B14F-4D97-AF65-F5344CB8AC3E}">
        <p14:creationId xmlns:p14="http://schemas.microsoft.com/office/powerpoint/2010/main" val="26774518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ECF7E-E6F1-A811-660D-15DE7DEA4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BD7B0232-CF50-42D6-92DE-B248DE08699C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Strings, lists, tuples, ranges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Indexing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Slicing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Iteration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Membership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Immutable and mutable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Methods vs functions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Aliasing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Call stack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Dictionaries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14A608-51C0-9706-0DAE-CA923187CCE0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Sequences and dictionaries</a:t>
            </a:r>
          </a:p>
        </p:txBody>
      </p:sp>
    </p:spTree>
    <p:extLst>
      <p:ext uri="{BB962C8B-B14F-4D97-AF65-F5344CB8AC3E}">
        <p14:creationId xmlns:p14="http://schemas.microsoft.com/office/powerpoint/2010/main" val="30834003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0E9E9-FA25-41D7-0F9B-D64F14BBD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9EDC6633-5C33-B5FF-4234-D3ABD488F6AB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How to open a file to read it line by line or read all of its lines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How to write in a file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Structure of dealing with exceptions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D495AE-0B0F-9F52-89AE-C94DF7E6EC7B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Files and errors</a:t>
            </a:r>
          </a:p>
        </p:txBody>
      </p:sp>
    </p:spTree>
    <p:extLst>
      <p:ext uri="{BB962C8B-B14F-4D97-AF65-F5344CB8AC3E}">
        <p14:creationId xmlns:p14="http://schemas.microsoft.com/office/powerpoint/2010/main" val="20549756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6BF48-CC7B-AAED-9DA5-F88245058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F2AC1F0F-588B-6D56-4E58-CAD659DEC793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Bubble-,selection-, insertion sort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Know how to run them and their basic properties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903401-A973-25BB-B654-8303D2809FAF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Sorting Algorithms</a:t>
            </a:r>
          </a:p>
        </p:txBody>
      </p:sp>
    </p:spTree>
    <p:extLst>
      <p:ext uri="{BB962C8B-B14F-4D97-AF65-F5344CB8AC3E}">
        <p14:creationId xmlns:p14="http://schemas.microsoft.com/office/powerpoint/2010/main" val="11237463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7091A-2D2E-0CE6-EFAD-6936BA098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92FA7B85-6AC3-7AF0-86DA-D00035D2A5D4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Big O notation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Common classes of runtime complexities and what they mean in practice when we double the input size of the problem we try to solve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Ordering classes of runtime complexities from best to worst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Understanding how to count comparisons in different sorting algorithms to identify the big O for worst, average, and best case performance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73DE98-491A-39CC-B6E1-7FC860C74D32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Asymptotic Running Analysis</a:t>
            </a:r>
          </a:p>
        </p:txBody>
      </p:sp>
    </p:spTree>
    <p:extLst>
      <p:ext uri="{BB962C8B-B14F-4D97-AF65-F5344CB8AC3E}">
        <p14:creationId xmlns:p14="http://schemas.microsoft.com/office/powerpoint/2010/main" val="804560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00C31-1D53-F404-6A5F-64A77AE78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9A404A4C-B298-C50B-5EB9-D0F33B0B9170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Section I: Wednesday May 13</a:t>
            </a:r>
            <a:r>
              <a:rPr lang="en-US" sz="2400" spc="-1" baseline="30000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th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, at 2:00-5:00pm (in our classroom)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Section II: Friday May 15</a:t>
            </a:r>
            <a:r>
              <a:rPr lang="en-US" sz="2400" spc="-1" baseline="30000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th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, at 2:00-5:00pm (in our classroom)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Can bring </a:t>
            </a:r>
            <a:r>
              <a:rPr lang="en-US" sz="2400" b="1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two 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double-sided sheets of hand-written notes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Cumulative for the entire semester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Go over all slides and accompanying code/circuits/automata. 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Try to solve the practice time problems before you see the solution.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Make a pass over all assignments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If you still have questions, come to special office hours (see slack for announcements)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Use the following as a (non-exhaustive) guide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89F60F-0FBB-53ED-7FD9-9DD4E1230416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41591086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94AE0-67C6-0C67-DCF3-8B36BD797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6FF30B72-226B-6D73-0DE8-DB1529C91C86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Understand that functions are objects and can be passed as parameters, be returned from functions, and created on the fly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Look into </a:t>
            </a:r>
            <a:r>
              <a:rPr lang="en-US" sz="2400" spc="-1" dirty="0" err="1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higher_order_functions.py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 and practice calling its different functions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Understand how the built-in map and filter work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Anonymous functions using lambda 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sorted function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32EBDC-F80B-E838-F875-6E48082D6E0D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Higher-order functions</a:t>
            </a:r>
          </a:p>
        </p:txBody>
      </p:sp>
    </p:spTree>
    <p:extLst>
      <p:ext uri="{BB962C8B-B14F-4D97-AF65-F5344CB8AC3E}">
        <p14:creationId xmlns:p14="http://schemas.microsoft.com/office/powerpoint/2010/main" val="16125096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30FC2-C8F2-4126-1A29-FC9D2B85C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787CDEF5-98FC-5E85-4C02-FE1916BCB86B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Understand that DFAs are finite automata that accept or reject words built out of a specific alphabet and which belong to a specific language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You need a starting state but can have more than 1 accept state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For every state, you need to be explicit about what transitions need to happen for each character of the alphabet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Regular expressions using concatenation, Kleene star, and union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20557E-A688-23E3-BA6F-4E7CD5A18F0F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DFAs</a:t>
            </a:r>
          </a:p>
        </p:txBody>
      </p:sp>
    </p:spTree>
    <p:extLst>
      <p:ext uri="{BB962C8B-B14F-4D97-AF65-F5344CB8AC3E}">
        <p14:creationId xmlns:p14="http://schemas.microsoft.com/office/powerpoint/2010/main" val="16495014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E50F8-791D-9FD3-3A13-31F765A1A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4805C224-C84F-1DA4-9727-40136921ECEB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Similar to DFAs but for a state we could have no transition for a character (empty set), one or even more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There is a way to translate an NFA to DFA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Regular languages can be described by a DFA/NFA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D972F8-EC37-4396-713F-C48C4149329B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NFAs</a:t>
            </a:r>
          </a:p>
        </p:txBody>
      </p:sp>
    </p:spTree>
    <p:extLst>
      <p:ext uri="{BB962C8B-B14F-4D97-AF65-F5344CB8AC3E}">
        <p14:creationId xmlns:p14="http://schemas.microsoft.com/office/powerpoint/2010/main" val="29467827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194A0-B0C5-9171-237A-9AE64810B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97CB44E7-A377-F4EA-D897-CAEEB496886E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More powerful than DFA and NFAs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Be comfortable with transitions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81918-5D2E-471F-A583-768D70392FD5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Turing machines</a:t>
            </a:r>
          </a:p>
        </p:txBody>
      </p:sp>
    </p:spTree>
    <p:extLst>
      <p:ext uri="{BB962C8B-B14F-4D97-AF65-F5344CB8AC3E}">
        <p14:creationId xmlns:p14="http://schemas.microsoft.com/office/powerpoint/2010/main" val="16690030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B6DB0-F3D5-4A0C-28BB-02B4A3746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EA2FFAA0-9912-582A-42E3-F69F38FB2AFB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Supervised (classification, regression, ranking), unsupervised (clustering), reinforcement learning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Biological idea behind artificial neural networks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Neuron/perceptron as a unit that receives inputs with certain weights and gets activated/excited/stimulated if the weighted sum is above threshold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ED5A33-E5CE-6C69-B967-9444D7D30F0F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Machine learning</a:t>
            </a:r>
          </a:p>
        </p:txBody>
      </p:sp>
    </p:spTree>
    <p:extLst>
      <p:ext uri="{BB962C8B-B14F-4D97-AF65-F5344CB8AC3E}">
        <p14:creationId xmlns:p14="http://schemas.microsoft.com/office/powerpoint/2010/main" val="1964467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4D536-90E6-E8E8-3930-8383512A7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8DA38B6B-2004-0683-0F9A-8572EC421C8B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Add one extra 1-input, assign random weights to the n+1 inputs, threshold is set at 0.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Fix learning rate between 0 and 1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For each training point, if the prediction was wrong, adjust the non-zero input weights by delta.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5D78F5-8E88-C8AE-F6F2-C5E00DA9EC48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Perceptron training</a:t>
            </a:r>
          </a:p>
        </p:txBody>
      </p:sp>
    </p:spTree>
    <p:extLst>
      <p:ext uri="{BB962C8B-B14F-4D97-AF65-F5344CB8AC3E}">
        <p14:creationId xmlns:p14="http://schemas.microsoft.com/office/powerpoint/2010/main" val="41414147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189E5-FEF5-5FC6-9986-BB3C04353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A4CEE801-37A7-2A68-8DDA-EA48389557A9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Similar to checkpoint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A0EEF-64CE-C46F-C0D0-BB366C40E7CB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History and Ethics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1757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B3931-AC6B-3EAE-2D80-F8700D105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691089AF-9D3B-A460-C469-FD4F7120BC9F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NOT, AND, OR, XOR operators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De Morgan's laws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Distributive law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DNFs and CNFs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 err="1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Minterms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 and maxterms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Boolean Algebra in Python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6CAF6B-2A61-BC2B-A979-2C84BD549DAE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Boolean Algebra</a:t>
            </a:r>
          </a:p>
        </p:txBody>
      </p:sp>
    </p:spTree>
    <p:extLst>
      <p:ext uri="{BB962C8B-B14F-4D97-AF65-F5344CB8AC3E}">
        <p14:creationId xmlns:p14="http://schemas.microsoft.com/office/powerpoint/2010/main" val="35666637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88AA6-CC19-F1F9-A0D8-C5A9ACECD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E29AC338-ED19-7A66-8B0B-97EC19C2FEE3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Decimal numbers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Numbers in other bases, particularly binary and hexadecimal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Converting between bases, particularly to/from decimal and binary to/from hexadecimal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3ECBF-E376-E8F9-298A-596657A5BF65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Numeral Systems</a:t>
            </a:r>
          </a:p>
        </p:txBody>
      </p:sp>
    </p:spTree>
    <p:extLst>
      <p:ext uri="{BB962C8B-B14F-4D97-AF65-F5344CB8AC3E}">
        <p14:creationId xmlns:p14="http://schemas.microsoft.com/office/powerpoint/2010/main" val="33958151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0A2E-578A-C67B-B6DD-CC2B05101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E2C33851-0A9F-35B5-1EA0-F3BAFAAE0419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Addition in other bases, particularly binary and hexadecimal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Overflow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Unsigned, signed numbers (magnitude and two's complement representation)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Equivalence across systems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Sign extension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Shifting: logical and arithmetic right, left shifting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Bitwise operators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EFDE34-FBF8-BE28-C4B4-F83526788705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Binary Arithmetic and Representing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607816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19765-4765-B6D6-C9C1-FC0C91E46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4C8DA135-971B-B352-2DD4-2FC4C5542232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Gates and truth tables for NOT, AND, OR, XOR, NAND, NOR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 err="1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minterm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 expansion to find DNF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Karnaugh maps (see relevant assignment)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Half- and full-adders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Decoders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7-segment displays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DC2FF9-5068-B598-B988-1AF9CF162036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Combinational circuits</a:t>
            </a:r>
          </a:p>
        </p:txBody>
      </p:sp>
    </p:spTree>
    <p:extLst>
      <p:ext uri="{BB962C8B-B14F-4D97-AF65-F5344CB8AC3E}">
        <p14:creationId xmlns:p14="http://schemas.microsoft.com/office/powerpoint/2010/main" val="20877824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3B933-61AA-C32D-B44A-A62497311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CustomShape 2">
            <a:extLst>
              <a:ext uri="{FF2B5EF4-FFF2-40B4-BE49-F238E27FC236}">
                <a16:creationId xmlns:a16="http://schemas.microsoft.com/office/drawing/2014/main" id="{C8530E5F-4460-8CD2-9613-EEAFEEFA171C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Memory units and calculating the size of memory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Multiplexer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SR-latches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18024A-5D7A-A361-C84A-D4E41B9170D3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Sequential circuits</a:t>
            </a:r>
          </a:p>
        </p:txBody>
      </p:sp>
    </p:spTree>
    <p:extLst>
      <p:ext uri="{BB962C8B-B14F-4D97-AF65-F5344CB8AC3E}">
        <p14:creationId xmlns:p14="http://schemas.microsoft.com/office/powerpoint/2010/main" val="8145606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8B5AA-2719-94AA-20F6-FC157F2BB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5D483-C457-0462-CFC6-6A0B077422A4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CS51 machine</a:t>
            </a:r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5B4244A7-F774-42A9-6542-2216B47E255E}"/>
              </a:ext>
            </a:extLst>
          </p:cNvPr>
          <p:cNvSpPr/>
          <p:nvPr/>
        </p:nvSpPr>
        <p:spPr>
          <a:xfrm>
            <a:off x="765046" y="1993780"/>
            <a:ext cx="10385553" cy="3885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Architecture (how many registers, their purpose, etc.)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instructions: 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CS51 machine programs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Loops and conditionals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Functions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Decoding instructions (instructions to binary)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  <a:p>
            <a:pPr>
              <a:spcBef>
                <a:spcPts val="479"/>
              </a:spcBef>
            </a:pPr>
            <a:r>
              <a:rPr lang="en-US" sz="2400" b="1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Note: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 You will not be asked to </a:t>
            </a:r>
            <a:r>
              <a:rPr lang="en-US" sz="2400" i="1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write</a:t>
            </a:r>
            <a:r>
              <a:rPr lang="en-US" sz="2400" spc="-1" dirty="0">
                <a:solidFill>
                  <a:srgbClr val="000000"/>
                </a:solidFill>
                <a:latin typeface="Neue Haas Grotesk Text Pro" panose="020B0504020202020204" pitchFamily="34" charset="77"/>
                <a:ea typeface="ＭＳ Ｐゴシック"/>
              </a:rPr>
              <a:t> any CS51 assembly</a:t>
            </a:r>
          </a:p>
          <a:p>
            <a:pPr marL="342900" indent="-342900">
              <a:spcBef>
                <a:spcPts val="479"/>
              </a:spcBef>
              <a:buFont typeface="Arial" panose="020B0604020202020204" pitchFamily="34" charset="0"/>
              <a:buChar char="•"/>
            </a:pPr>
            <a:endParaRPr lang="en-US" sz="2400" spc="-1" dirty="0">
              <a:solidFill>
                <a:srgbClr val="000000"/>
              </a:solidFill>
              <a:latin typeface="Neue Haas Grotesk Text Pro" panose="020B0504020202020204" pitchFamily="34" charset="77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756489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nilla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104873</TotalTime>
  <Words>850</Words>
  <Application>Microsoft Macintosh PowerPoint</Application>
  <PresentationFormat>Widescreen</PresentationFormat>
  <Paragraphs>154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Aptos</vt:lpstr>
      <vt:lpstr>Arial</vt:lpstr>
      <vt:lpstr>Neue Haas Grotesk Text Pro</vt:lpstr>
      <vt:lpstr>VanillaVTI</vt:lpstr>
      <vt:lpstr>Recap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Papoutsaki</dc:creator>
  <cp:lastModifiedBy>Alexandra Papoutsaki</cp:lastModifiedBy>
  <cp:revision>747</cp:revision>
  <cp:lastPrinted>2025-11-25T19:28:40Z</cp:lastPrinted>
  <dcterms:created xsi:type="dcterms:W3CDTF">2025-02-11T22:53:59Z</dcterms:created>
  <dcterms:modified xsi:type="dcterms:W3CDTF">2026-04-30T21:37:01Z</dcterms:modified>
</cp:coreProperties>
</file>