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9"/>
  </p:notesMasterIdLst>
  <p:sldIdLst>
    <p:sldId id="256" r:id="rId2"/>
    <p:sldId id="271" r:id="rId3"/>
    <p:sldId id="338" r:id="rId4"/>
    <p:sldId id="393" r:id="rId5"/>
    <p:sldId id="340" r:id="rId6"/>
    <p:sldId id="342" r:id="rId7"/>
    <p:sldId id="394" r:id="rId8"/>
    <p:sldId id="341" r:id="rId9"/>
    <p:sldId id="343" r:id="rId10"/>
    <p:sldId id="344" r:id="rId11"/>
    <p:sldId id="402" r:id="rId12"/>
    <p:sldId id="390" r:id="rId13"/>
    <p:sldId id="339" r:id="rId14"/>
    <p:sldId id="398" r:id="rId15"/>
    <p:sldId id="399" r:id="rId16"/>
    <p:sldId id="400" r:id="rId17"/>
    <p:sldId id="40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8AB611-3086-6E6F-040A-5E71DA3CF609}" name="Alexandra Papoutsaki" initials="AP" userId="S::apaa2017@pomona.edu::bfa77a5d-e38e-43e7-abd1-0ba00b2c134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89E5"/>
    <a:srgbClr val="FF88AC"/>
    <a:srgbClr val="02AA9D"/>
    <a:srgbClr val="FE951C"/>
    <a:srgbClr val="FF2600"/>
    <a:srgbClr val="FF9300"/>
    <a:srgbClr val="0432FF"/>
    <a:srgbClr val="8EFA00"/>
    <a:srgbClr val="009051"/>
    <a:srgbClr val="FFD5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80000"/>
  </p:normalViewPr>
  <p:slideViewPr>
    <p:cSldViewPr snapToGrid="0">
      <p:cViewPr varScale="1">
        <p:scale>
          <a:sx n="100" d="100"/>
          <a:sy n="100" d="100"/>
        </p:scale>
        <p:origin x="53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CDBA23-DB00-314B-A470-A362519CA314}" type="datetimeFigureOut">
              <a:rPr lang="en-US" smtClean="0"/>
              <a:t>8/28/26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EC9309-185D-B241-857D-6AB647741F6D}" type="slidenum">
              <a:rPr lang="en-US" smtClean="0"/>
              <a:t>‹#›</a:t>
            </a:fld>
            <a:endParaRPr lang="en-US"/>
          </a:p>
        </p:txBody>
      </p:sp>
    </p:spTree>
    <p:extLst>
      <p:ext uri="{BB962C8B-B14F-4D97-AF65-F5344CB8AC3E}">
        <p14:creationId xmlns:p14="http://schemas.microsoft.com/office/powerpoint/2010/main" val="1507590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start, here is a link to the course website where you can find the schedule, syllabus, and the lecture slides posted if you want to follow along.</a:t>
            </a:r>
          </a:p>
        </p:txBody>
      </p:sp>
      <p:sp>
        <p:nvSpPr>
          <p:cNvPr id="4" name="Slide Number Placeholder 3"/>
          <p:cNvSpPr>
            <a:spLocks noGrp="1"/>
          </p:cNvSpPr>
          <p:nvPr>
            <p:ph type="sldNum" sz="quarter" idx="5"/>
          </p:nvPr>
        </p:nvSpPr>
        <p:spPr/>
        <p:txBody>
          <a:bodyPr/>
          <a:lstStyle/>
          <a:p>
            <a:fld id="{D1EC9309-185D-B241-857D-6AB647741F6D}" type="slidenum">
              <a:rPr lang="en-US" smtClean="0"/>
              <a:t>1</a:t>
            </a:fld>
            <a:endParaRPr lang="en-US"/>
          </a:p>
        </p:txBody>
      </p:sp>
    </p:spTree>
    <p:extLst>
      <p:ext uri="{BB962C8B-B14F-4D97-AF65-F5344CB8AC3E}">
        <p14:creationId xmlns:p14="http://schemas.microsoft.com/office/powerpoint/2010/main" val="446043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33F26-98EE-83B4-E7F8-0105C89A40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861C3F-5C62-08F5-F486-439F2F5D9D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152C53-790A-5CB0-2171-39770CE657D0}"/>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If you choose to use electronics, please do so only for note taking and live coding. When coming to office hours and mentor sessions, please come with specific questions and respect that TAs are students, too, that are working a job with specific hours. Although I am happy to see students talking about assignments, I expect that the work you submit is your own. </a:t>
            </a:r>
          </a:p>
        </p:txBody>
      </p:sp>
      <p:sp>
        <p:nvSpPr>
          <p:cNvPr id="4" name="Slide Number Placeholder 3">
            <a:extLst>
              <a:ext uri="{FF2B5EF4-FFF2-40B4-BE49-F238E27FC236}">
                <a16:creationId xmlns:a16="http://schemas.microsoft.com/office/drawing/2014/main" id="{B9768009-760E-181C-5DA9-36C5DDF4F930}"/>
              </a:ext>
            </a:extLst>
          </p:cNvPr>
          <p:cNvSpPr>
            <a:spLocks noGrp="1"/>
          </p:cNvSpPr>
          <p:nvPr>
            <p:ph type="sldNum" sz="quarter" idx="5"/>
          </p:nvPr>
        </p:nvSpPr>
        <p:spPr/>
        <p:txBody>
          <a:bodyPr/>
          <a:lstStyle/>
          <a:p>
            <a:fld id="{D1EC9309-185D-B241-857D-6AB647741F6D}" type="slidenum">
              <a:rPr lang="en-US" smtClean="0"/>
              <a:t>10</a:t>
            </a:fld>
            <a:endParaRPr lang="en-US"/>
          </a:p>
        </p:txBody>
      </p:sp>
    </p:spTree>
    <p:extLst>
      <p:ext uri="{BB962C8B-B14F-4D97-AF65-F5344CB8AC3E}">
        <p14:creationId xmlns:p14="http://schemas.microsoft.com/office/powerpoint/2010/main" val="3425989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6327B-E8CA-8EFD-7A34-5EE4D1CF9E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0B0B42-0482-D6C2-9FA7-2CC2495E70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F1C019-C289-A097-28C0-150ED15803C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CS Department just launched a new AI policy tier system for our courses. CS51 is tier 1. What that means is that you cannot use AI tools, either those embedded in editors, like </a:t>
            </a:r>
            <a:r>
              <a:rPr lang="en-US" sz="1200" kern="1200" dirty="0" err="1">
                <a:solidFill>
                  <a:schemeClr val="tx1"/>
                </a:solidFill>
                <a:effectLst/>
                <a:latin typeface="+mn-lt"/>
                <a:ea typeface="+mn-ea"/>
                <a:cs typeface="+mn-cs"/>
              </a:rPr>
              <a:t>coPilot</a:t>
            </a:r>
            <a:r>
              <a:rPr lang="en-US" sz="1200" kern="1200" dirty="0">
                <a:solidFill>
                  <a:schemeClr val="tx1"/>
                </a:solidFill>
                <a:effectLst/>
                <a:latin typeface="+mn-lt"/>
                <a:ea typeface="+mn-ea"/>
                <a:cs typeface="+mn-cs"/>
              </a:rPr>
              <a:t>, or external ones like ChatGPT and Claude (this is not exhaustive) for completing assignments. Although we will always advocate for you to come to our office hours and mentor sessions (you have access to humans!!! and your peers can become your mentors and friends), we allow their use for studying. Please take this seriously. Academic honesty violations are a serious matter and they get reported to the Dean of Students with consequences both for this class and future employment. If you are unsure, please come and talk to us.</a:t>
            </a:r>
          </a:p>
        </p:txBody>
      </p:sp>
      <p:sp>
        <p:nvSpPr>
          <p:cNvPr id="4" name="Slide Number Placeholder 3">
            <a:extLst>
              <a:ext uri="{FF2B5EF4-FFF2-40B4-BE49-F238E27FC236}">
                <a16:creationId xmlns:a16="http://schemas.microsoft.com/office/drawing/2014/main" id="{D87D2FCB-1F56-7A8D-CEE5-0EE6B71ED57B}"/>
              </a:ext>
            </a:extLst>
          </p:cNvPr>
          <p:cNvSpPr>
            <a:spLocks noGrp="1"/>
          </p:cNvSpPr>
          <p:nvPr>
            <p:ph type="sldNum" sz="quarter" idx="5"/>
          </p:nvPr>
        </p:nvSpPr>
        <p:spPr/>
        <p:txBody>
          <a:bodyPr/>
          <a:lstStyle/>
          <a:p>
            <a:fld id="{D1EC9309-185D-B241-857D-6AB647741F6D}" type="slidenum">
              <a:rPr lang="en-US" smtClean="0"/>
              <a:t>11</a:t>
            </a:fld>
            <a:endParaRPr lang="en-US"/>
          </a:p>
        </p:txBody>
      </p:sp>
    </p:spTree>
    <p:extLst>
      <p:ext uri="{BB962C8B-B14F-4D97-AF65-F5344CB8AC3E}">
        <p14:creationId xmlns:p14="http://schemas.microsoft.com/office/powerpoint/2010/main" val="3384576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B0375-3007-AE16-C463-7C949C9FB6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7CEA2C-8768-4F12-0CAB-D17744B802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526324-1F61-7D04-8796-79087ADBE23F}"/>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Here is a breakdown of what to expect for grading. </a:t>
            </a:r>
            <a:r>
              <a:rPr lang="en-US" dirty="0"/>
              <a:t>There are ten weekly assignments: 35%. You get four free days which you can use on one assignment or across different assignments. Let me know </a:t>
            </a:r>
            <a:r>
              <a:rPr lang="en-US" b="1" dirty="0"/>
              <a:t>before</a:t>
            </a:r>
            <a:r>
              <a:rPr lang="en-US" dirty="0"/>
              <a:t> the deadline if you will take a late day pass. If it is a group assignment, both partners have to use a free day</a:t>
            </a:r>
          </a:p>
          <a:p>
            <a:r>
              <a:rPr lang="en-US" dirty="0"/>
              <a:t>Two checkpoints, each 15% and a Final Exam: 30%</a:t>
            </a:r>
          </a:p>
          <a:p>
            <a:r>
              <a:rPr lang="en-US" dirty="0"/>
              <a:t>Labs Attendance: 5%. You have to attend lab in person to receive credit. You can skip *one* lab, no questions asked. Don't use this free pass immediately as you might get sick or have </a:t>
            </a:r>
            <a:r>
              <a:rPr lang="en-US"/>
              <a:t>other reasons to skip later on.</a:t>
            </a:r>
            <a:endParaRPr lang="en-US" dirty="0"/>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0DCB91D-2EDE-D4C8-4A10-CB998801120B}"/>
              </a:ext>
            </a:extLst>
          </p:cNvPr>
          <p:cNvSpPr>
            <a:spLocks noGrp="1"/>
          </p:cNvSpPr>
          <p:nvPr>
            <p:ph type="sldNum" sz="quarter" idx="5"/>
          </p:nvPr>
        </p:nvSpPr>
        <p:spPr/>
        <p:txBody>
          <a:bodyPr/>
          <a:lstStyle/>
          <a:p>
            <a:fld id="{D1EC9309-185D-B241-857D-6AB647741F6D}" type="slidenum">
              <a:rPr lang="en-US" smtClean="0"/>
              <a:t>12</a:t>
            </a:fld>
            <a:endParaRPr lang="en-US"/>
          </a:p>
        </p:txBody>
      </p:sp>
    </p:spTree>
    <p:extLst>
      <p:ext uri="{BB962C8B-B14F-4D97-AF65-F5344CB8AC3E}">
        <p14:creationId xmlns:p14="http://schemas.microsoft.com/office/powerpoint/2010/main" val="40794872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28652-14EE-7AF5-84B4-81A9E9F71D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AAB373-D289-F0EA-ED01-E873A92A41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5BF803-7071-0A7B-DA03-FDA02ABC23F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For the class, we will use the </a:t>
            </a:r>
            <a:r>
              <a:rPr lang="en-US" dirty="0"/>
              <a:t>cs51-fall2026 </a:t>
            </a:r>
            <a:r>
              <a:rPr lang="en-US" sz="1200" kern="1200" dirty="0">
                <a:solidFill>
                  <a:schemeClr val="tx1"/>
                </a:solidFill>
                <a:effectLst/>
                <a:latin typeface="+mn-lt"/>
                <a:ea typeface="+mn-ea"/>
                <a:cs typeface="+mn-cs"/>
              </a:rPr>
              <a:t>slack channel to answer questions off-class and to send announcements, e.g. when assignments have been graded, reminders for mentor sessions, impromptu changes to office hours or mentor sessions. If you are registered in CS51, I have already invited you to this channel. Please let me know if you are facing any issues with it after class. Please make sure that the notifications are on. If there is a private question, just use email.</a:t>
            </a:r>
          </a:p>
        </p:txBody>
      </p:sp>
      <p:sp>
        <p:nvSpPr>
          <p:cNvPr id="4" name="Slide Number Placeholder 3">
            <a:extLst>
              <a:ext uri="{FF2B5EF4-FFF2-40B4-BE49-F238E27FC236}">
                <a16:creationId xmlns:a16="http://schemas.microsoft.com/office/drawing/2014/main" id="{648C14FF-88FD-1AC4-65BF-A93135BB2E7F}"/>
              </a:ext>
            </a:extLst>
          </p:cNvPr>
          <p:cNvSpPr>
            <a:spLocks noGrp="1"/>
          </p:cNvSpPr>
          <p:nvPr>
            <p:ph type="sldNum" sz="quarter" idx="5"/>
          </p:nvPr>
        </p:nvSpPr>
        <p:spPr/>
        <p:txBody>
          <a:bodyPr/>
          <a:lstStyle/>
          <a:p>
            <a:fld id="{D1EC9309-185D-B241-857D-6AB647741F6D}" type="slidenum">
              <a:rPr lang="en-US" smtClean="0"/>
              <a:t>13</a:t>
            </a:fld>
            <a:endParaRPr lang="en-US"/>
          </a:p>
        </p:txBody>
      </p:sp>
    </p:spTree>
    <p:extLst>
      <p:ext uri="{BB962C8B-B14F-4D97-AF65-F5344CB8AC3E}">
        <p14:creationId xmlns:p14="http://schemas.microsoft.com/office/powerpoint/2010/main" val="35301811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C32E3-C905-39E9-1190-25DFA8463A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2F4C71-1078-17A3-7C5B-B9D34C730D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6661DD-19A1-7833-E1FC-C7FEF87DECB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With that, we are ready to move onto today's topic, ethics of computer science.</a:t>
            </a:r>
            <a:endParaRPr lang="en-US" dirty="0"/>
          </a:p>
        </p:txBody>
      </p:sp>
      <p:sp>
        <p:nvSpPr>
          <p:cNvPr id="4" name="Slide Number Placeholder 3">
            <a:extLst>
              <a:ext uri="{FF2B5EF4-FFF2-40B4-BE49-F238E27FC236}">
                <a16:creationId xmlns:a16="http://schemas.microsoft.com/office/drawing/2014/main" id="{9A71C996-6C5B-681F-A7AF-62083B8AEB51}"/>
              </a:ext>
            </a:extLst>
          </p:cNvPr>
          <p:cNvSpPr>
            <a:spLocks noGrp="1"/>
          </p:cNvSpPr>
          <p:nvPr>
            <p:ph type="sldNum" sz="quarter" idx="5"/>
          </p:nvPr>
        </p:nvSpPr>
        <p:spPr/>
        <p:txBody>
          <a:bodyPr/>
          <a:lstStyle/>
          <a:p>
            <a:fld id="{D1EC9309-185D-B241-857D-6AB647741F6D}" type="slidenum">
              <a:rPr lang="en-US" smtClean="0"/>
              <a:t>14</a:t>
            </a:fld>
            <a:endParaRPr lang="en-US"/>
          </a:p>
        </p:txBody>
      </p:sp>
    </p:spTree>
    <p:extLst>
      <p:ext uri="{BB962C8B-B14F-4D97-AF65-F5344CB8AC3E}">
        <p14:creationId xmlns:p14="http://schemas.microsoft.com/office/powerpoint/2010/main" val="36485997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C2C0E-D1D5-8D60-3171-BFAB45CB4F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FA185B-CFB9-3627-5F98-1295A86084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F8A358-CCEF-2A4B-E6A1-BF0FF8408B0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There are a lot of ways to engage with ethics in CS. As a first conversation, I want us to read together the summary of a book I recently read: Culpability by </a:t>
            </a:r>
            <a:r>
              <a:rPr lang="en-US" sz="1200" b="0" i="0" kern="1200" dirty="0">
                <a:solidFill>
                  <a:schemeClr val="tx1"/>
                </a:solidFill>
                <a:effectLst/>
                <a:latin typeface="+mn-lt"/>
                <a:ea typeface="+mn-ea"/>
                <a:cs typeface="+mn-cs"/>
              </a:rPr>
              <a:t>Bruce Holsinger. As you familiarize yourself with the case, you will notice that it's hard to untangle who's responsible when humans and technology interact.</a:t>
            </a:r>
          </a:p>
          <a:p>
            <a:pPr lvl="0" rtl="0"/>
            <a:r>
              <a:rPr lang="en-US" dirty="0"/>
              <a:t>- Charlie was in the driver's seat and could have taken control, but didn't because he was on his phone. It is disputed whether the car gave him enough warning to do so.</a:t>
            </a:r>
          </a:p>
          <a:p>
            <a:pPr lvl="0" rtl="0"/>
            <a:r>
              <a:rPr lang="en-US" dirty="0"/>
              <a:t>- Noah and Lorelei weren't driving, but as the adults, they'd left a minor "in charge" of an AI-supervised vehicle while distracted with their own work.</a:t>
            </a:r>
          </a:p>
          <a:p>
            <a:pPr marL="171450" lvl="0" indent="-171450" rtl="0">
              <a:buFontTx/>
              <a:buChar char="-"/>
            </a:pPr>
            <a:r>
              <a:rPr lang="en-US" dirty="0"/>
              <a:t>The car's AI system made the actual moment-to-moment driving decisions, based on how it was trained and designed off Lorelei's work.</a:t>
            </a:r>
          </a:p>
          <a:p>
            <a:pPr marL="171450" lvl="0" indent="-171450" rtl="0">
              <a:buFontTx/>
              <a:buChar char="-"/>
            </a:pPr>
            <a:r>
              <a:rPr lang="en-US" dirty="0"/>
              <a:t>Izzy knew that her older brother was driving but distracted him by texting him.</a:t>
            </a:r>
          </a:p>
          <a:p>
            <a:pPr marL="171450" lvl="0" indent="-171450" rtl="0">
              <a:buFontTx/>
              <a:buChar char="-"/>
            </a:pPr>
            <a:r>
              <a:rPr lang="en-US" dirty="0"/>
              <a:t>Alice knew that her brother was not focused on driving but didn't speak up.</a:t>
            </a:r>
          </a:p>
          <a:p>
            <a:pPr marL="171450" lvl="0" indent="-171450" rtl="0">
              <a:buFontTx/>
              <a:buChar char="-"/>
            </a:pPr>
            <a:r>
              <a:rPr lang="en-US" dirty="0"/>
              <a:t>The company that built the car set the rules for when the AI hands control back to the human, how loudly it warns them, and what counts as "safe enough" to ship.</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B4FF317-6CCE-943C-06AA-F20E4116DADB}"/>
              </a:ext>
            </a:extLst>
          </p:cNvPr>
          <p:cNvSpPr>
            <a:spLocks noGrp="1"/>
          </p:cNvSpPr>
          <p:nvPr>
            <p:ph type="sldNum" sz="quarter" idx="5"/>
          </p:nvPr>
        </p:nvSpPr>
        <p:spPr/>
        <p:txBody>
          <a:bodyPr/>
          <a:lstStyle/>
          <a:p>
            <a:fld id="{D1EC9309-185D-B241-857D-6AB647741F6D}" type="slidenum">
              <a:rPr lang="en-US" smtClean="0"/>
              <a:t>15</a:t>
            </a:fld>
            <a:endParaRPr lang="en-US"/>
          </a:p>
        </p:txBody>
      </p:sp>
    </p:spTree>
    <p:extLst>
      <p:ext uri="{BB962C8B-B14F-4D97-AF65-F5344CB8AC3E}">
        <p14:creationId xmlns:p14="http://schemas.microsoft.com/office/powerpoint/2010/main" val="21932271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AFDE0-6E24-B3B6-6A7C-F97AAACCA1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13281-812F-8E87-0CC8-EBF1DC6065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F4560B-262D-CE05-CEAE-A6FE5B78CEFF}"/>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We will next work in an activity in three stages. First, I want you to take a couple of minutes to rank each of the humans and AI and company parties in terms of how responsible you think they are for the accident. Try to write down 1-2 sentences explaining your reasoning. Also, p</a:t>
            </a:r>
            <a:r>
              <a:rPr lang="en-US" dirty="0"/>
              <a:t>ick a side: "When an autonomous system causes harm, legal liability should rest primarily with the human nearest to the controls." Argue for or against, using specifics from the scenario.</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then break into small groups. Compare your rankings within your group. How close were they? Where did you disagree and what's the point of biggest disagreement? Is it who had control, knowledge, or could have prevented the accident. </a:t>
            </a:r>
            <a:endParaRPr lang="en-US" dirty="0"/>
          </a:p>
          <a:p>
            <a:r>
              <a:rPr lang="en-US" sz="1200" kern="1200" dirty="0">
                <a:solidFill>
                  <a:schemeClr val="tx1"/>
                </a:solidFill>
                <a:effectLst/>
                <a:latin typeface="+mn-lt"/>
                <a:ea typeface="+mn-ea"/>
                <a:cs typeface="+mn-cs"/>
              </a:rPr>
              <a:t>Once we complete group-work, we will report back in class. Some things we will consider are:</a:t>
            </a:r>
          </a:p>
          <a:p>
            <a:pPr lvl="0" rtl="0"/>
            <a:r>
              <a:rPr lang="en-US" dirty="0"/>
              <a:t>- Does being physically present in the car matter more than being the one who wrote the code?</a:t>
            </a:r>
          </a:p>
          <a:p>
            <a:pPr lvl="0" rtl="0"/>
            <a:r>
              <a:rPr lang="en-US" dirty="0"/>
              <a:t>- Does Lorelei's expertise in AI ethics and that her work influenced the AI system make her </a:t>
            </a:r>
            <a:r>
              <a:rPr lang="en-US" i="1" dirty="0"/>
              <a:t>more</a:t>
            </a:r>
            <a:r>
              <a:rPr lang="en-US" dirty="0"/>
              <a:t> or </a:t>
            </a:r>
            <a:r>
              <a:rPr lang="en-US" i="1" dirty="0"/>
              <a:t>less</a:t>
            </a:r>
            <a:r>
              <a:rPr lang="en-US" dirty="0"/>
              <a:t> culpable for being distracted?</a:t>
            </a:r>
          </a:p>
          <a:p>
            <a:pPr lvl="0" rtl="0"/>
            <a:r>
              <a:rPr lang="en-US" dirty="0"/>
              <a:t>- If the AI "made the decision" in the final second, does that let the humans off the hook — or does someone still have to answer for how the AI was built?</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B51DC23-1CF5-5ADA-5B1E-E2B54EEBE8D6}"/>
              </a:ext>
            </a:extLst>
          </p:cNvPr>
          <p:cNvSpPr>
            <a:spLocks noGrp="1"/>
          </p:cNvSpPr>
          <p:nvPr>
            <p:ph type="sldNum" sz="quarter" idx="5"/>
          </p:nvPr>
        </p:nvSpPr>
        <p:spPr/>
        <p:txBody>
          <a:bodyPr/>
          <a:lstStyle/>
          <a:p>
            <a:fld id="{D1EC9309-185D-B241-857D-6AB647741F6D}" type="slidenum">
              <a:rPr lang="en-US" smtClean="0"/>
              <a:t>16</a:t>
            </a:fld>
            <a:endParaRPr lang="en-US"/>
          </a:p>
        </p:txBody>
      </p:sp>
    </p:spTree>
    <p:extLst>
      <p:ext uri="{BB962C8B-B14F-4D97-AF65-F5344CB8AC3E}">
        <p14:creationId xmlns:p14="http://schemas.microsoft.com/office/powerpoint/2010/main" val="18958786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8D762-AF21-C6B1-4D68-91484F233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B81DB2-6DC5-F940-1BE2-7F203224FF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8E4821-F535-2FE9-3425-17334BB9880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Our next exercise will be based on four news articles that tackle topics related to technology and ethics. We will start at an individual level with familiarizing ourselves with the article you chose. We will then move to small group discussion and who class summary that is open-ended</a:t>
            </a:r>
          </a:p>
        </p:txBody>
      </p:sp>
      <p:sp>
        <p:nvSpPr>
          <p:cNvPr id="4" name="Slide Number Placeholder 3">
            <a:extLst>
              <a:ext uri="{FF2B5EF4-FFF2-40B4-BE49-F238E27FC236}">
                <a16:creationId xmlns:a16="http://schemas.microsoft.com/office/drawing/2014/main" id="{84BA144C-9E00-D275-C103-AA2E9EEA3AC2}"/>
              </a:ext>
            </a:extLst>
          </p:cNvPr>
          <p:cNvSpPr>
            <a:spLocks noGrp="1"/>
          </p:cNvSpPr>
          <p:nvPr>
            <p:ph type="sldNum" sz="quarter" idx="5"/>
          </p:nvPr>
        </p:nvSpPr>
        <p:spPr/>
        <p:txBody>
          <a:bodyPr/>
          <a:lstStyle/>
          <a:p>
            <a:fld id="{D1EC9309-185D-B241-857D-6AB647741F6D}" type="slidenum">
              <a:rPr lang="en-US" smtClean="0"/>
              <a:t>17</a:t>
            </a:fld>
            <a:endParaRPr lang="en-US"/>
          </a:p>
        </p:txBody>
      </p:sp>
    </p:spTree>
    <p:extLst>
      <p:ext uri="{BB962C8B-B14F-4D97-AF65-F5344CB8AC3E}">
        <p14:creationId xmlns:p14="http://schemas.microsoft.com/office/powerpoint/2010/main" val="4288107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76F38-1EDC-BC62-774F-5199915403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D6BF22-9E25-258C-BDCC-6F327626DE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DA5EC7-10BF-8CCF-A73D-E0D1E09B96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Welcome to CSCI051 or CS51 for short. </a:t>
            </a:r>
            <a:endParaRPr lang="en-US" dirty="0"/>
          </a:p>
        </p:txBody>
      </p:sp>
      <p:sp>
        <p:nvSpPr>
          <p:cNvPr id="4" name="Slide Number Placeholder 3">
            <a:extLst>
              <a:ext uri="{FF2B5EF4-FFF2-40B4-BE49-F238E27FC236}">
                <a16:creationId xmlns:a16="http://schemas.microsoft.com/office/drawing/2014/main" id="{D3A47B5E-6BB5-03F6-E93D-DAC46E2AD7D6}"/>
              </a:ext>
            </a:extLst>
          </p:cNvPr>
          <p:cNvSpPr>
            <a:spLocks noGrp="1"/>
          </p:cNvSpPr>
          <p:nvPr>
            <p:ph type="sldNum" sz="quarter" idx="5"/>
          </p:nvPr>
        </p:nvSpPr>
        <p:spPr/>
        <p:txBody>
          <a:bodyPr/>
          <a:lstStyle/>
          <a:p>
            <a:fld id="{D1EC9309-185D-B241-857D-6AB647741F6D}" type="slidenum">
              <a:rPr lang="en-US" smtClean="0"/>
              <a:t>2</a:t>
            </a:fld>
            <a:endParaRPr lang="en-US"/>
          </a:p>
        </p:txBody>
      </p:sp>
    </p:spTree>
    <p:extLst>
      <p:ext uri="{BB962C8B-B14F-4D97-AF65-F5344CB8AC3E}">
        <p14:creationId xmlns:p14="http://schemas.microsoft.com/office/powerpoint/2010/main" val="3126356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B1746-FEED-0616-CA4D-904A3BA96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420F33-E120-413E-9903-F758725F9D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1837E0-5F07-D289-B9D3-6CBE410748D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two instructors for the class are Prof Chen and Professor Papoutsaki (Pa-poo-TSA-</a:t>
            </a:r>
            <a:r>
              <a:rPr lang="en-US" sz="1200" kern="1200" dirty="0" err="1">
                <a:solidFill>
                  <a:schemeClr val="tx1"/>
                </a:solidFill>
                <a:effectLst/>
                <a:latin typeface="+mn-lt"/>
                <a:ea typeface="+mn-ea"/>
                <a:cs typeface="+mn-cs"/>
              </a:rPr>
              <a:t>kee</a:t>
            </a:r>
            <a:r>
              <a:rPr lang="en-US" sz="1200" kern="1200" dirty="0">
                <a:solidFill>
                  <a:schemeClr val="tx1"/>
                </a:solidFill>
                <a:effectLst/>
                <a:latin typeface="+mn-lt"/>
                <a:ea typeface="+mn-ea"/>
                <a:cs typeface="+mn-cs"/>
              </a:rPr>
              <a:t>). Together, we will be covering the Tuesday/Thursday lectures. Prof. Papoutsaki will be covering the Wednesday labs. If you have been registered for the class, you need to also register for one of the two Wednesday lab for which attendance is mandatory. We will be soon announcing our office </a:t>
            </a:r>
            <a:r>
              <a:rPr lang="en-US" sz="1200" kern="1200" dirty="0" err="1">
                <a:solidFill>
                  <a:schemeClr val="tx1"/>
                </a:solidFill>
                <a:effectLst/>
                <a:latin typeface="+mn-lt"/>
                <a:ea typeface="+mn-ea"/>
                <a:cs typeface="+mn-cs"/>
              </a:rPr>
              <a:t>huors</a:t>
            </a:r>
            <a:r>
              <a:rPr lang="en-US" sz="1200" kern="1200" dirty="0">
                <a:solidFill>
                  <a:schemeClr val="tx1"/>
                </a:solidFill>
                <a:effectLst/>
                <a:latin typeface="+mn-lt"/>
                <a:ea typeface="+mn-ea"/>
                <a:cs typeface="+mn-cs"/>
              </a:rPr>
              <a:t>. We want you to come to our office hours with questions about the course material, assignments, College, post-graduate advice, and anything else that is going on.</a:t>
            </a:r>
          </a:p>
        </p:txBody>
      </p:sp>
      <p:sp>
        <p:nvSpPr>
          <p:cNvPr id="4" name="Slide Number Placeholder 3">
            <a:extLst>
              <a:ext uri="{FF2B5EF4-FFF2-40B4-BE49-F238E27FC236}">
                <a16:creationId xmlns:a16="http://schemas.microsoft.com/office/drawing/2014/main" id="{9BD702A2-4866-1EEF-9D37-50BA996A14F5}"/>
              </a:ext>
            </a:extLst>
          </p:cNvPr>
          <p:cNvSpPr>
            <a:spLocks noGrp="1"/>
          </p:cNvSpPr>
          <p:nvPr>
            <p:ph type="sldNum" sz="quarter" idx="5"/>
          </p:nvPr>
        </p:nvSpPr>
        <p:spPr/>
        <p:txBody>
          <a:bodyPr/>
          <a:lstStyle/>
          <a:p>
            <a:fld id="{D1EC9309-185D-B241-857D-6AB647741F6D}" type="slidenum">
              <a:rPr lang="en-US" smtClean="0"/>
              <a:t>3</a:t>
            </a:fld>
            <a:endParaRPr lang="en-US"/>
          </a:p>
        </p:txBody>
      </p:sp>
    </p:spTree>
    <p:extLst>
      <p:ext uri="{BB962C8B-B14F-4D97-AF65-F5344CB8AC3E}">
        <p14:creationId xmlns:p14="http://schemas.microsoft.com/office/powerpoint/2010/main" val="1847953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1B374-5F72-4CD1-9C69-49C0C223E0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18A1AF-6FA6-27D9-EE93-DBB1AD7F2B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BF72EC-5B3A-FC0B-DE92-7F71F4059E6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We also have an incredible team of TAs that will be assisting with the grading of the assignments, the Wednesday labs, and mentor sessions. TAs are one of the most valuable resources to the learning environment our department offers. Mentor sessions are a place that you can go not only for help with assignments but also to meet other classmates and hear advice from more experienced peers. Half of our TAs have Taed CS51 before and half took it last year so we have a good mix of people that know how to help you and can really empathize with you. The schedule for mentor sessions will be announced at the end of this week.</a:t>
            </a:r>
          </a:p>
        </p:txBody>
      </p:sp>
      <p:sp>
        <p:nvSpPr>
          <p:cNvPr id="4" name="Slide Number Placeholder 3">
            <a:extLst>
              <a:ext uri="{FF2B5EF4-FFF2-40B4-BE49-F238E27FC236}">
                <a16:creationId xmlns:a16="http://schemas.microsoft.com/office/drawing/2014/main" id="{DAFFE123-5C25-47EF-DCAD-F3478A67389A}"/>
              </a:ext>
            </a:extLst>
          </p:cNvPr>
          <p:cNvSpPr>
            <a:spLocks noGrp="1"/>
          </p:cNvSpPr>
          <p:nvPr>
            <p:ph type="sldNum" sz="quarter" idx="5"/>
          </p:nvPr>
        </p:nvSpPr>
        <p:spPr/>
        <p:txBody>
          <a:bodyPr/>
          <a:lstStyle/>
          <a:p>
            <a:fld id="{D1EC9309-185D-B241-857D-6AB647741F6D}" type="slidenum">
              <a:rPr lang="en-US" smtClean="0"/>
              <a:t>4</a:t>
            </a:fld>
            <a:endParaRPr lang="en-US"/>
          </a:p>
        </p:txBody>
      </p:sp>
    </p:spTree>
    <p:extLst>
      <p:ext uri="{BB962C8B-B14F-4D97-AF65-F5344CB8AC3E}">
        <p14:creationId xmlns:p14="http://schemas.microsoft.com/office/powerpoint/2010/main" val="4013176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4CF2C-5BA3-4C7D-8C23-1ECBE0CF3F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D9384-C18A-36F7-DE99-47583DB7DC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EF69DE-B6C0-6ACD-CBBC-1ADF270E48E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Now I would like us all to get a better sense of who’s in the room. Can you please state your name and pronouns, if you prefer, what year and College you are in, and whether you are currently enrolled in CSCI050 or if you have placed out of it and if yes what is your programming experience?</a:t>
            </a:r>
          </a:p>
        </p:txBody>
      </p:sp>
      <p:sp>
        <p:nvSpPr>
          <p:cNvPr id="4" name="Slide Number Placeholder 3">
            <a:extLst>
              <a:ext uri="{FF2B5EF4-FFF2-40B4-BE49-F238E27FC236}">
                <a16:creationId xmlns:a16="http://schemas.microsoft.com/office/drawing/2014/main" id="{658C65C4-F2A2-BD01-A605-53769E037D9D}"/>
              </a:ext>
            </a:extLst>
          </p:cNvPr>
          <p:cNvSpPr>
            <a:spLocks noGrp="1"/>
          </p:cNvSpPr>
          <p:nvPr>
            <p:ph type="sldNum" sz="quarter" idx="5"/>
          </p:nvPr>
        </p:nvSpPr>
        <p:spPr/>
        <p:txBody>
          <a:bodyPr/>
          <a:lstStyle/>
          <a:p>
            <a:fld id="{D1EC9309-185D-B241-857D-6AB647741F6D}" type="slidenum">
              <a:rPr lang="en-US" smtClean="0"/>
              <a:t>5</a:t>
            </a:fld>
            <a:endParaRPr lang="en-US"/>
          </a:p>
        </p:txBody>
      </p:sp>
    </p:spTree>
    <p:extLst>
      <p:ext uri="{BB962C8B-B14F-4D97-AF65-F5344CB8AC3E}">
        <p14:creationId xmlns:p14="http://schemas.microsoft.com/office/powerpoint/2010/main" val="3937334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F2A69-02C2-9F0C-416C-E4B0254296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91DE97-49E8-854C-2017-95F070A01C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B62A35-7A4D-63F3-6EBA-FD417692FF9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Nice to meet you all! We are very excited to partner with you through this learning journey</a:t>
            </a:r>
            <a:endParaRPr lang="en-US" dirty="0"/>
          </a:p>
        </p:txBody>
      </p:sp>
      <p:sp>
        <p:nvSpPr>
          <p:cNvPr id="4" name="Slide Number Placeholder 3">
            <a:extLst>
              <a:ext uri="{FF2B5EF4-FFF2-40B4-BE49-F238E27FC236}">
                <a16:creationId xmlns:a16="http://schemas.microsoft.com/office/drawing/2014/main" id="{00879464-C4BC-6778-7E49-38A8FA7E20EF}"/>
              </a:ext>
            </a:extLst>
          </p:cNvPr>
          <p:cNvSpPr>
            <a:spLocks noGrp="1"/>
          </p:cNvSpPr>
          <p:nvPr>
            <p:ph type="sldNum" sz="quarter" idx="5"/>
          </p:nvPr>
        </p:nvSpPr>
        <p:spPr/>
        <p:txBody>
          <a:bodyPr/>
          <a:lstStyle/>
          <a:p>
            <a:fld id="{D1EC9309-185D-B241-857D-6AB647741F6D}" type="slidenum">
              <a:rPr lang="en-US" smtClean="0"/>
              <a:t>6</a:t>
            </a:fld>
            <a:endParaRPr lang="en-US"/>
          </a:p>
        </p:txBody>
      </p:sp>
    </p:spTree>
    <p:extLst>
      <p:ext uri="{BB962C8B-B14F-4D97-AF65-F5344CB8AC3E}">
        <p14:creationId xmlns:p14="http://schemas.microsoft.com/office/powerpoint/2010/main" val="3961874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81B62-1277-A8D2-7E39-9FD0526D6B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0D6031-44C7-17A1-B7E9-6CC43D2DAB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D091A8-35EC-DC50-1284-1B94AD506E7E}"/>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CS51 has been designed as an introduction to the field of computer science at large, where programming is just one component and not the whole focus. Together, we will survey some of the biggest areas of computer science. This will also help you get a glimpse of what to expect in our intro sequence and upper division courses, if you choose to continue taking classes in our department. Today, we will start with an introduction to the ethics of cs. Here is what to expect for the rest of the semester. </a:t>
            </a:r>
          </a:p>
        </p:txBody>
      </p:sp>
      <p:sp>
        <p:nvSpPr>
          <p:cNvPr id="4" name="Slide Number Placeholder 3">
            <a:extLst>
              <a:ext uri="{FF2B5EF4-FFF2-40B4-BE49-F238E27FC236}">
                <a16:creationId xmlns:a16="http://schemas.microsoft.com/office/drawing/2014/main" id="{6DF75EEC-45C9-011E-4324-DC6F35B07FD6}"/>
              </a:ext>
            </a:extLst>
          </p:cNvPr>
          <p:cNvSpPr>
            <a:spLocks noGrp="1"/>
          </p:cNvSpPr>
          <p:nvPr>
            <p:ph type="sldNum" sz="quarter" idx="5"/>
          </p:nvPr>
        </p:nvSpPr>
        <p:spPr/>
        <p:txBody>
          <a:bodyPr/>
          <a:lstStyle/>
          <a:p>
            <a:fld id="{D1EC9309-185D-B241-857D-6AB647741F6D}" type="slidenum">
              <a:rPr lang="en-US" smtClean="0"/>
              <a:t>7</a:t>
            </a:fld>
            <a:endParaRPr lang="en-US"/>
          </a:p>
        </p:txBody>
      </p:sp>
    </p:spTree>
    <p:extLst>
      <p:ext uri="{BB962C8B-B14F-4D97-AF65-F5344CB8AC3E}">
        <p14:creationId xmlns:p14="http://schemas.microsoft.com/office/powerpoint/2010/main" val="3831423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81B62-1277-A8D2-7E39-9FD0526D6B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0D6031-44C7-17A1-B7E9-6CC43D2DAB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D091A8-35EC-DC50-1284-1B94AD506E7E}"/>
              </a:ext>
            </a:extLst>
          </p:cNvPr>
          <p:cNvSpPr>
            <a:spLocks noGrp="1"/>
          </p:cNvSpPr>
          <p:nvPr>
            <p:ph type="body" idx="1"/>
          </p:nvPr>
        </p:nvSpPr>
        <p:spPr/>
        <p:txBody>
          <a:bodyPr/>
          <a:lstStyle/>
          <a:p>
            <a:pPr rtl="0" fontAlgn="base"/>
            <a:r>
              <a:rPr lang="en-US" sz="1200" kern="1200" dirty="0">
                <a:solidFill>
                  <a:schemeClr val="tx1"/>
                </a:solidFill>
                <a:effectLst/>
                <a:latin typeface="+mn-lt"/>
                <a:ea typeface="+mn-ea"/>
                <a:cs typeface="+mn-cs"/>
              </a:rPr>
              <a:t>Here are some examples of what we will learn this semester. </a:t>
            </a:r>
          </a:p>
          <a:p>
            <a:pPr rtl="0" fontAlgn="base"/>
            <a:r>
              <a:rPr lang="en-US" sz="1200" b="0" i="0" u="none" strike="noStrike" kern="1200" dirty="0">
                <a:solidFill>
                  <a:schemeClr val="tx1"/>
                </a:solidFill>
                <a:effectLst/>
                <a:latin typeface="+mn-lt"/>
                <a:ea typeface="+mn-ea"/>
                <a:cs typeface="+mn-cs"/>
              </a:rPr>
              <a:t>You will understand that everything we do as computer scientists has the potential to impact society and become more comfortable with thinking of the ethics of technology</a:t>
            </a:r>
          </a:p>
          <a:p>
            <a:pPr rtl="0" fontAlgn="base"/>
            <a:r>
              <a:rPr lang="en-US" sz="1200" b="0" i="0" u="none" strike="noStrike" kern="1200" dirty="0">
                <a:solidFill>
                  <a:schemeClr val="tx1"/>
                </a:solidFill>
                <a:effectLst/>
                <a:latin typeface="+mn-lt"/>
                <a:ea typeface="+mn-ea"/>
                <a:cs typeface="+mn-cs"/>
              </a:rPr>
              <a:t>You will become familiar with how computers process and store information, what the main components of your computer are and how they work together</a:t>
            </a:r>
          </a:p>
          <a:p>
            <a:pPr rtl="0" fontAlgn="base"/>
            <a:r>
              <a:rPr lang="en-US" sz="1200" b="0" i="0" u="none" strike="noStrike" kern="1200" dirty="0">
                <a:solidFill>
                  <a:schemeClr val="tx1"/>
                </a:solidFill>
                <a:effectLst/>
                <a:latin typeface="+mn-lt"/>
                <a:ea typeface="+mn-ea"/>
                <a:cs typeface="+mn-cs"/>
              </a:rPr>
              <a:t>You will see how computer scientists not only write programs but can prove their correctness</a:t>
            </a:r>
          </a:p>
          <a:p>
            <a:pPr rtl="0" fontAlgn="base"/>
            <a:r>
              <a:rPr lang="en-US" sz="1200" b="0" i="0" u="none" strike="noStrike" kern="1200" dirty="0">
                <a:solidFill>
                  <a:schemeClr val="tx1"/>
                </a:solidFill>
                <a:effectLst/>
                <a:latin typeface="+mn-lt"/>
                <a:ea typeface="+mn-ea"/>
                <a:cs typeface="+mn-cs"/>
              </a:rPr>
              <a:t>You will learn fundamental data structures to organize data</a:t>
            </a:r>
          </a:p>
          <a:p>
            <a:pPr rtl="0" fontAlgn="base"/>
            <a:r>
              <a:rPr lang="en-US" sz="1200" b="0" i="0" u="none" strike="noStrike" kern="1200" dirty="0">
                <a:solidFill>
                  <a:schemeClr val="tx1"/>
                </a:solidFill>
                <a:effectLst/>
                <a:latin typeface="+mn-lt"/>
                <a:ea typeface="+mn-ea"/>
                <a:cs typeface="+mn-cs"/>
              </a:rPr>
              <a:t>You will be exposed to the idea that the algorithms we design should not only be correct but efficient and that depending on the situation we might choose different algorithms</a:t>
            </a:r>
          </a:p>
          <a:p>
            <a:pPr rtl="0" fontAlgn="base"/>
            <a:r>
              <a:rPr lang="en-US" sz="1200" b="0" i="0" u="none" strike="noStrike" kern="1200" dirty="0">
                <a:solidFill>
                  <a:schemeClr val="tx1"/>
                </a:solidFill>
                <a:effectLst/>
                <a:latin typeface="+mn-lt"/>
                <a:ea typeface="+mn-ea"/>
                <a:cs typeface="+mn-cs"/>
              </a:rPr>
              <a:t>You will see that the idea of computation can be reduced to seemingly simple machines that have the same capabilities with today’s computers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You will exposed to the origins of computation and learn about important historical figures that have shaped the field of computer science and what technology looks like today</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DF75EEC-45C9-011E-4324-DC6F35B07FD6}"/>
              </a:ext>
            </a:extLst>
          </p:cNvPr>
          <p:cNvSpPr>
            <a:spLocks noGrp="1"/>
          </p:cNvSpPr>
          <p:nvPr>
            <p:ph type="sldNum" sz="quarter" idx="5"/>
          </p:nvPr>
        </p:nvSpPr>
        <p:spPr/>
        <p:txBody>
          <a:bodyPr/>
          <a:lstStyle/>
          <a:p>
            <a:fld id="{D1EC9309-185D-B241-857D-6AB647741F6D}" type="slidenum">
              <a:rPr lang="en-US" smtClean="0"/>
              <a:t>8</a:t>
            </a:fld>
            <a:endParaRPr lang="en-US"/>
          </a:p>
        </p:txBody>
      </p:sp>
    </p:spTree>
    <p:extLst>
      <p:ext uri="{BB962C8B-B14F-4D97-AF65-F5344CB8AC3E}">
        <p14:creationId xmlns:p14="http://schemas.microsoft.com/office/powerpoint/2010/main" val="3831423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956C8-324A-CE56-52D7-F178471C4D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99C0FA-41D9-0835-F0D8-6CCB29CB16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7DBAF-5DF9-736C-533A-F596E9DE220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How can you do well in this course (and in College in general)? I always tell students to not underestimate the importance of a good night’s sleep and eating well. We expect you to be here and in lab on time to avoid disruptions and make the most of the time we have together. The slides are available online along with notes, but feel free to add your own notes on them. We want you to participate, ask questions, and not stay confused. It’s always a good idea to review what we covered in class right after since it will be fresh in your mind. The class will have 10 weekly assignments. I can’t stretch enough how important it is to start early. The entire course staff is here with office hours and mentor sessions to help you. But we are asking you to try the problem first before you come to us. This is a full-credit course; please budget at least 8 hours outside class time. And don’t forget to keep an eye on email and Slack for announcements as well as regularly check the website for the slides and assignments.</a:t>
            </a:r>
          </a:p>
        </p:txBody>
      </p:sp>
      <p:sp>
        <p:nvSpPr>
          <p:cNvPr id="4" name="Slide Number Placeholder 3">
            <a:extLst>
              <a:ext uri="{FF2B5EF4-FFF2-40B4-BE49-F238E27FC236}">
                <a16:creationId xmlns:a16="http://schemas.microsoft.com/office/drawing/2014/main" id="{949F503D-3E98-3A82-6C88-2C6B4D64FD82}"/>
              </a:ext>
            </a:extLst>
          </p:cNvPr>
          <p:cNvSpPr>
            <a:spLocks noGrp="1"/>
          </p:cNvSpPr>
          <p:nvPr>
            <p:ph type="sldNum" sz="quarter" idx="5"/>
          </p:nvPr>
        </p:nvSpPr>
        <p:spPr/>
        <p:txBody>
          <a:bodyPr/>
          <a:lstStyle/>
          <a:p>
            <a:fld id="{D1EC9309-185D-B241-857D-6AB647741F6D}" type="slidenum">
              <a:rPr lang="en-US" smtClean="0"/>
              <a:t>9</a:t>
            </a:fld>
            <a:endParaRPr lang="en-US"/>
          </a:p>
        </p:txBody>
      </p:sp>
    </p:spTree>
    <p:extLst>
      <p:ext uri="{BB962C8B-B14F-4D97-AF65-F5344CB8AC3E}">
        <p14:creationId xmlns:p14="http://schemas.microsoft.com/office/powerpoint/2010/main" val="2676685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4844443D-EB41-0E4B-9199-7070F6E90ED2}" type="datetime1">
              <a:rPr lang="en-US" smtClean="0"/>
              <a:t>8/28/26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83930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B31EFA83-F244-5343-BB18-993A36B4F493}" type="datetime1">
              <a:rPr lang="en-US" smtClean="0"/>
              <a:t>8/28/26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21739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D9932B89-1C08-124C-A818-4A226C9F6271}" type="datetime1">
              <a:rPr lang="en-US" smtClean="0"/>
              <a:t>8/28/26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642506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677F5C59-1998-9841-AEAE-EAACED0CEF34}" type="datetime1">
              <a:rPr lang="en-US" smtClean="0"/>
              <a:t>8/28/26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81870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FA9BFD55-DE59-EA44-B02F-6DE9BFFB3E31}" type="datetime1">
              <a:rPr lang="en-US" smtClean="0"/>
              <a:t>8/28/26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1482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4741594-637E-8D48-9FDF-668DFC83BD98}" type="datetime1">
              <a:rPr lang="en-US" smtClean="0"/>
              <a:t>8/28/26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52669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770B3330-7ECC-7045-AE22-C708889960F4}" type="datetime1">
              <a:rPr lang="en-US" smtClean="0"/>
              <a:t>8/28/26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08247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62010638-B5CB-F74F-93C4-B73DD9CD1A25}" type="datetime1">
              <a:rPr lang="en-US" smtClean="0"/>
              <a:t>8/28/26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04063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19A173C5-0D32-4446-97DB-44F61BE88692}" type="datetime1">
              <a:rPr lang="en-US" smtClean="0"/>
              <a:t>8/28/26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88379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47CA7D7E-3769-3D4C-A8F3-5C7A88FE5F2C}" type="datetime1">
              <a:rPr lang="en-US" smtClean="0"/>
              <a:t>8/28/26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51372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D77748DF-A835-9F46-A06F-C97E0D4C5357}" type="datetime1">
              <a:rPr lang="en-US" smtClean="0"/>
              <a:t>8/28/26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15846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ED21E448-AF3A-0844-8572-89C25B065DCC}" type="datetime1">
              <a:rPr lang="en-US" smtClean="0"/>
              <a:t>8/28/26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843159155"/>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pomona.edu/academics/departments/computer-science/courses-requirements/ai-policy-tier-syste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pomona.edu/academics/departments/computer-science/courses-requirements/academic-honesty"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goodreads.com/book/show/222259253-culpability"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npr.org/2026/08/26/nx-s1-5944781/meta-settlement-child-safety-lawsui"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nytimes.com/2026/08/17/us/student-writing-essays-ai.html" TargetMode="External"/><Relationship Id="rId5" Type="http://schemas.openxmlformats.org/officeDocument/2006/relationships/hyperlink" Target="https://www.nytimes.com/2026/08/19/technology/data-centers-backlash-loudoun-virginia.html" TargetMode="External"/><Relationship Id="rId4" Type="http://schemas.openxmlformats.org/officeDocument/2006/relationships/hyperlink" Target="https://www.npr.org/2026/08/18/nx-s1-5929575/ai-suicide-risks-mental-health"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cs.pomona.edu/classes/cs51/"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E448DB1-4196-18A6-15DA-C72635C1B1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0" name="Rectangle 19">
            <a:extLst>
              <a:ext uri="{FF2B5EF4-FFF2-40B4-BE49-F238E27FC236}">
                <a16:creationId xmlns:a16="http://schemas.microsoft.com/office/drawing/2014/main" id="{4C9BE195-C8FE-8C88-CE12-BD45674DC10F}"/>
              </a:ext>
            </a:extLst>
          </p:cNvPr>
          <p:cNvSpPr/>
          <p:nvPr/>
        </p:nvSpPr>
        <p:spPr>
          <a:xfrm>
            <a:off x="0" y="0"/>
            <a:ext cx="12192000" cy="6858000"/>
          </a:xfrm>
          <a:prstGeom prst="rect">
            <a:avLst/>
          </a:prstGeom>
          <a:solidFill>
            <a:srgbClr val="0089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B7D064F0-6D2A-219C-C000-14ABD99ECE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8306" y="0"/>
            <a:ext cx="4903694" cy="6858001"/>
          </a:xfrm>
          <a:prstGeom prst="rect">
            <a:avLst/>
          </a:prstGeom>
          <a:solidFill>
            <a:schemeClr val="bg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7D07FA-19A2-9519-3A07-2572285E7C63}"/>
              </a:ext>
            </a:extLst>
          </p:cNvPr>
          <p:cNvSpPr>
            <a:spLocks noGrp="1"/>
          </p:cNvSpPr>
          <p:nvPr>
            <p:ph type="ctrTitle"/>
          </p:nvPr>
        </p:nvSpPr>
        <p:spPr>
          <a:xfrm>
            <a:off x="7620001" y="1288733"/>
            <a:ext cx="4286054" cy="3474720"/>
          </a:xfrm>
        </p:spPr>
        <p:txBody>
          <a:bodyPr anchor="b">
            <a:normAutofit/>
          </a:bodyPr>
          <a:lstStyle/>
          <a:p>
            <a:pPr algn="l"/>
            <a:r>
              <a:rPr lang="en-US" sz="5200" dirty="0">
                <a:solidFill>
                  <a:schemeClr val="bg1"/>
                </a:solidFill>
              </a:rPr>
              <a:t>Introduction and Ethics of Computer Science</a:t>
            </a:r>
          </a:p>
        </p:txBody>
      </p:sp>
      <p:sp>
        <p:nvSpPr>
          <p:cNvPr id="3" name="Subtitle 2">
            <a:extLst>
              <a:ext uri="{FF2B5EF4-FFF2-40B4-BE49-F238E27FC236}">
                <a16:creationId xmlns:a16="http://schemas.microsoft.com/office/drawing/2014/main" id="{4DC3AA49-8991-E970-8924-4D274A1997A3}"/>
              </a:ext>
            </a:extLst>
          </p:cNvPr>
          <p:cNvSpPr>
            <a:spLocks noGrp="1"/>
          </p:cNvSpPr>
          <p:nvPr>
            <p:ph type="subTitle" idx="1"/>
          </p:nvPr>
        </p:nvSpPr>
        <p:spPr>
          <a:xfrm>
            <a:off x="7620001" y="5113972"/>
            <a:ext cx="3931920" cy="1386840"/>
          </a:xfrm>
        </p:spPr>
        <p:txBody>
          <a:bodyPr anchor="t">
            <a:normAutofit/>
          </a:bodyPr>
          <a:lstStyle/>
          <a:p>
            <a:pPr algn="l"/>
            <a:r>
              <a:rPr lang="en-US" sz="2200" dirty="0">
                <a:solidFill>
                  <a:schemeClr val="bg1"/>
                </a:solidFill>
              </a:rPr>
              <a:t>CS51 – Fall 2026</a:t>
            </a:r>
          </a:p>
        </p:txBody>
      </p:sp>
      <p:sp>
        <p:nvSpPr>
          <p:cNvPr id="6" name="Rectangle 5">
            <a:extLst>
              <a:ext uri="{FF2B5EF4-FFF2-40B4-BE49-F238E27FC236}">
                <a16:creationId xmlns:a16="http://schemas.microsoft.com/office/drawing/2014/main" id="{3B2E945B-A883-5661-632E-E6BA6EAA4BD9}"/>
              </a:ext>
            </a:extLst>
          </p:cNvPr>
          <p:cNvSpPr/>
          <p:nvPr/>
        </p:nvSpPr>
        <p:spPr>
          <a:xfrm>
            <a:off x="9101138" y="357188"/>
            <a:ext cx="3090862" cy="465772"/>
          </a:xfrm>
          <a:prstGeom prst="rect">
            <a:avLst/>
          </a:prstGeom>
          <a:solidFill>
            <a:srgbClr val="FE95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History &amp; Ethics</a:t>
            </a:r>
          </a:p>
        </p:txBody>
      </p:sp>
      <p:pic>
        <p:nvPicPr>
          <p:cNvPr id="4" name="Picture 3">
            <a:extLst>
              <a:ext uri="{FF2B5EF4-FFF2-40B4-BE49-F238E27FC236}">
                <a16:creationId xmlns:a16="http://schemas.microsoft.com/office/drawing/2014/main" id="{77AD3759-4084-F4A9-B22A-926A3EE7B1A3}"/>
              </a:ext>
            </a:extLst>
          </p:cNvPr>
          <p:cNvPicPr>
            <a:picLocks noChangeAspect="1"/>
          </p:cNvPicPr>
          <p:nvPr/>
        </p:nvPicPr>
        <p:blipFill>
          <a:blip r:embed="rId3"/>
          <a:stretch>
            <a:fillRect/>
          </a:stretch>
        </p:blipFill>
        <p:spPr>
          <a:xfrm>
            <a:off x="933227" y="571500"/>
            <a:ext cx="5715000" cy="5715000"/>
          </a:xfrm>
          <a:prstGeom prst="rect">
            <a:avLst/>
          </a:prstGeom>
        </p:spPr>
      </p:pic>
    </p:spTree>
    <p:extLst>
      <p:ext uri="{BB962C8B-B14F-4D97-AF65-F5344CB8AC3E}">
        <p14:creationId xmlns:p14="http://schemas.microsoft.com/office/powerpoint/2010/main" val="2765529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57E3E-D171-988C-5375-F919951D3A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D8F595-6923-5FE1-9C95-45A86D6D0436}"/>
              </a:ext>
            </a:extLst>
          </p:cNvPr>
          <p:cNvSpPr>
            <a:spLocks noGrp="1"/>
          </p:cNvSpPr>
          <p:nvPr>
            <p:ph type="title"/>
          </p:nvPr>
        </p:nvSpPr>
        <p:spPr/>
        <p:txBody>
          <a:bodyPr/>
          <a:lstStyle/>
          <a:p>
            <a:r>
              <a:rPr lang="en-US" dirty="0"/>
              <a:t>How can I be a good citizen in CS51?</a:t>
            </a:r>
          </a:p>
        </p:txBody>
      </p:sp>
      <p:sp>
        <p:nvSpPr>
          <p:cNvPr id="3" name="Content Placeholder 2">
            <a:extLst>
              <a:ext uri="{FF2B5EF4-FFF2-40B4-BE49-F238E27FC236}">
                <a16:creationId xmlns:a16="http://schemas.microsoft.com/office/drawing/2014/main" id="{FB87AC5C-2BDA-42C5-F2E0-C4626CC03DE9}"/>
              </a:ext>
            </a:extLst>
          </p:cNvPr>
          <p:cNvSpPr>
            <a:spLocks noGrp="1"/>
          </p:cNvSpPr>
          <p:nvPr>
            <p:ph idx="1"/>
          </p:nvPr>
        </p:nvSpPr>
        <p:spPr>
          <a:xfrm>
            <a:off x="612647" y="1715532"/>
            <a:ext cx="10917366" cy="4593828"/>
          </a:xfrm>
        </p:spPr>
        <p:txBody>
          <a:bodyPr>
            <a:noAutofit/>
          </a:bodyPr>
          <a:lstStyle/>
          <a:p>
            <a:r>
              <a:rPr lang="en-US" sz="2400" dirty="0"/>
              <a:t>Use laptops/tablets/phones/other fancy electronics only for note taking/live coding.</a:t>
            </a:r>
          </a:p>
          <a:p>
            <a:r>
              <a:rPr lang="en-US" sz="2400" dirty="0"/>
              <a:t>Be mindful when in office hours/mentor sessions of other students waiting for help. </a:t>
            </a:r>
          </a:p>
          <a:p>
            <a:r>
              <a:rPr lang="en-US" sz="2400" dirty="0"/>
              <a:t>TAs are students, too. Respect their time outside mentor sessions.</a:t>
            </a:r>
          </a:p>
          <a:p>
            <a:r>
              <a:rPr lang="en-US" sz="2400" dirty="0"/>
              <a:t>We encourage collaboration but we want you to submit your own assignments.</a:t>
            </a:r>
          </a:p>
        </p:txBody>
      </p:sp>
      <p:sp>
        <p:nvSpPr>
          <p:cNvPr id="30" name="Slide Number Placeholder 29">
            <a:extLst>
              <a:ext uri="{FF2B5EF4-FFF2-40B4-BE49-F238E27FC236}">
                <a16:creationId xmlns:a16="http://schemas.microsoft.com/office/drawing/2014/main" id="{D053B9AB-A23E-E04F-BF4E-1E865526E2A2}"/>
              </a:ext>
            </a:extLst>
          </p:cNvPr>
          <p:cNvSpPr>
            <a:spLocks noGrp="1"/>
          </p:cNvSpPr>
          <p:nvPr>
            <p:ph type="sldNum" sz="quarter" idx="12"/>
          </p:nvPr>
        </p:nvSpPr>
        <p:spPr/>
        <p:txBody>
          <a:bodyPr/>
          <a:lstStyle/>
          <a:p>
            <a:fld id="{CC057153-B650-4DEB-B370-79DDCFDCE934}" type="slidenum">
              <a:rPr lang="en-US" smtClean="0"/>
              <a:t>10</a:t>
            </a:fld>
            <a:endParaRPr lang="en-US"/>
          </a:p>
        </p:txBody>
      </p:sp>
      <p:sp>
        <p:nvSpPr>
          <p:cNvPr id="31" name="TextBox 30">
            <a:extLst>
              <a:ext uri="{FF2B5EF4-FFF2-40B4-BE49-F238E27FC236}">
                <a16:creationId xmlns:a16="http://schemas.microsoft.com/office/drawing/2014/main" id="{E2CB4B8E-CA20-BD41-1718-73D728BF58BF}"/>
              </a:ext>
            </a:extLst>
          </p:cNvPr>
          <p:cNvSpPr txBox="1"/>
          <p:nvPr/>
        </p:nvSpPr>
        <p:spPr>
          <a:xfrm>
            <a:off x="1997612" y="109728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678893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CDFD4-E5BA-92FC-CB81-F9252934CD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3B97CF-CD8B-E44C-AFC1-F263481813C4}"/>
              </a:ext>
            </a:extLst>
          </p:cNvPr>
          <p:cNvSpPr>
            <a:spLocks noGrp="1"/>
          </p:cNvSpPr>
          <p:nvPr>
            <p:ph type="title"/>
          </p:nvPr>
        </p:nvSpPr>
        <p:spPr/>
        <p:txBody>
          <a:bodyPr/>
          <a:lstStyle/>
          <a:p>
            <a:r>
              <a:rPr lang="en-US" dirty="0"/>
              <a:t>AI Course Policy Tier System</a:t>
            </a:r>
          </a:p>
        </p:txBody>
      </p:sp>
      <p:sp>
        <p:nvSpPr>
          <p:cNvPr id="3" name="Content Placeholder 2">
            <a:extLst>
              <a:ext uri="{FF2B5EF4-FFF2-40B4-BE49-F238E27FC236}">
                <a16:creationId xmlns:a16="http://schemas.microsoft.com/office/drawing/2014/main" id="{3350EF64-A55C-A8B4-BEF5-189EADEFF219}"/>
              </a:ext>
            </a:extLst>
          </p:cNvPr>
          <p:cNvSpPr>
            <a:spLocks noGrp="1"/>
          </p:cNvSpPr>
          <p:nvPr>
            <p:ph idx="1"/>
          </p:nvPr>
        </p:nvSpPr>
        <p:spPr>
          <a:xfrm>
            <a:off x="612647" y="1715532"/>
            <a:ext cx="10917366" cy="4593828"/>
          </a:xfrm>
        </p:spPr>
        <p:txBody>
          <a:bodyPr>
            <a:noAutofit/>
          </a:bodyPr>
          <a:lstStyle/>
          <a:p>
            <a:r>
              <a:rPr lang="en-US" dirty="0"/>
              <a:t>CS51 is </a:t>
            </a:r>
            <a:r>
              <a:rPr lang="en-US" b="1" dirty="0"/>
              <a:t>Tier 1 </a:t>
            </a:r>
            <a:r>
              <a:rPr lang="en-US" dirty="0"/>
              <a:t>within the </a:t>
            </a:r>
            <a:r>
              <a:rPr lang="en-US" b="1" dirty="0">
                <a:hlinkClick r:id="rId3"/>
              </a:rPr>
              <a:t>Computer Science AI Policy Tier System</a:t>
            </a:r>
            <a:endParaRPr lang="en-US" b="1" dirty="0"/>
          </a:p>
          <a:p>
            <a:r>
              <a:rPr lang="en-US" dirty="0"/>
              <a:t>You cannot use AI tools like </a:t>
            </a:r>
            <a:r>
              <a:rPr lang="en-US" dirty="0" err="1"/>
              <a:t>coPilot</a:t>
            </a:r>
            <a:r>
              <a:rPr lang="en-US" dirty="0"/>
              <a:t>, </a:t>
            </a:r>
            <a:r>
              <a:rPr lang="en-US" dirty="0" err="1"/>
              <a:t>chatGPT</a:t>
            </a:r>
            <a:r>
              <a:rPr lang="en-US" dirty="0"/>
              <a:t>, Claude to complete assignments</a:t>
            </a:r>
          </a:p>
          <a:p>
            <a:r>
              <a:rPr lang="en-US" dirty="0"/>
              <a:t>You are always encouraged to seek help in office hours/mentor sessions before you turn to AI to help you understand course material or create study guides.</a:t>
            </a:r>
          </a:p>
          <a:p>
            <a:r>
              <a:rPr lang="en-US" dirty="0"/>
              <a:t>We monitor assignments for plagiarism.</a:t>
            </a:r>
          </a:p>
          <a:p>
            <a:pPr lvl="1"/>
            <a:r>
              <a:rPr lang="en-US" sz="2000" dirty="0"/>
              <a:t>Per </a:t>
            </a:r>
            <a:r>
              <a:rPr lang="en-US" sz="2000" dirty="0">
                <a:hlinkClick r:id="rId4"/>
              </a:rPr>
              <a:t>Department policy</a:t>
            </a:r>
            <a:r>
              <a:rPr lang="en-US" sz="2000" dirty="0"/>
              <a:t>, Academic honesty violations are reported to the Dean of Students. Assignments/grades will receive a zero and half a letter grade is reduced. Second infraction in the course is referred to the Academic Disciplinary Board of the student's college with a recommendation for a failing grade.</a:t>
            </a:r>
          </a:p>
          <a:p>
            <a:r>
              <a:rPr lang="en-US" dirty="0"/>
              <a:t>If unsure about what’s allowed, talk to us!</a:t>
            </a:r>
          </a:p>
        </p:txBody>
      </p:sp>
      <p:sp>
        <p:nvSpPr>
          <p:cNvPr id="30" name="Slide Number Placeholder 29">
            <a:extLst>
              <a:ext uri="{FF2B5EF4-FFF2-40B4-BE49-F238E27FC236}">
                <a16:creationId xmlns:a16="http://schemas.microsoft.com/office/drawing/2014/main" id="{8EC54A4A-AE38-714A-1E41-E665DB584F5B}"/>
              </a:ext>
            </a:extLst>
          </p:cNvPr>
          <p:cNvSpPr>
            <a:spLocks noGrp="1"/>
          </p:cNvSpPr>
          <p:nvPr>
            <p:ph type="sldNum" sz="quarter" idx="12"/>
          </p:nvPr>
        </p:nvSpPr>
        <p:spPr/>
        <p:txBody>
          <a:bodyPr/>
          <a:lstStyle/>
          <a:p>
            <a:fld id="{CC057153-B650-4DEB-B370-79DDCFDCE934}" type="slidenum">
              <a:rPr lang="en-US" smtClean="0"/>
              <a:t>11</a:t>
            </a:fld>
            <a:endParaRPr lang="en-US"/>
          </a:p>
        </p:txBody>
      </p:sp>
      <p:sp>
        <p:nvSpPr>
          <p:cNvPr id="31" name="TextBox 30">
            <a:extLst>
              <a:ext uri="{FF2B5EF4-FFF2-40B4-BE49-F238E27FC236}">
                <a16:creationId xmlns:a16="http://schemas.microsoft.com/office/drawing/2014/main" id="{99461F21-199B-20A1-6D7A-F2B83A05D663}"/>
              </a:ext>
            </a:extLst>
          </p:cNvPr>
          <p:cNvSpPr txBox="1"/>
          <p:nvPr/>
        </p:nvSpPr>
        <p:spPr>
          <a:xfrm>
            <a:off x="1997612" y="109728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490853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8A317-04E5-A98B-03EB-6E37F325AA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844327-167A-94C3-1625-B85747A090D2}"/>
              </a:ext>
            </a:extLst>
          </p:cNvPr>
          <p:cNvSpPr>
            <a:spLocks noGrp="1"/>
          </p:cNvSpPr>
          <p:nvPr>
            <p:ph type="title"/>
          </p:nvPr>
        </p:nvSpPr>
        <p:spPr/>
        <p:txBody>
          <a:bodyPr/>
          <a:lstStyle/>
          <a:p>
            <a:r>
              <a:rPr lang="en-US" dirty="0"/>
              <a:t>Grading summary</a:t>
            </a:r>
          </a:p>
        </p:txBody>
      </p:sp>
      <p:sp>
        <p:nvSpPr>
          <p:cNvPr id="3" name="Content Placeholder 2">
            <a:extLst>
              <a:ext uri="{FF2B5EF4-FFF2-40B4-BE49-F238E27FC236}">
                <a16:creationId xmlns:a16="http://schemas.microsoft.com/office/drawing/2014/main" id="{9A70EEF2-E8C7-9389-7410-336273232FC3}"/>
              </a:ext>
            </a:extLst>
          </p:cNvPr>
          <p:cNvSpPr>
            <a:spLocks noGrp="1"/>
          </p:cNvSpPr>
          <p:nvPr>
            <p:ph idx="1"/>
          </p:nvPr>
        </p:nvSpPr>
        <p:spPr>
          <a:xfrm>
            <a:off x="637317" y="1466612"/>
            <a:ext cx="10917366" cy="4593828"/>
          </a:xfrm>
        </p:spPr>
        <p:txBody>
          <a:bodyPr>
            <a:noAutofit/>
          </a:bodyPr>
          <a:lstStyle/>
          <a:p>
            <a:r>
              <a:rPr lang="en-US" dirty="0"/>
              <a:t>Weekly Assignments: 35%</a:t>
            </a:r>
          </a:p>
          <a:p>
            <a:pPr lvl="1"/>
            <a:r>
              <a:rPr lang="en-US" dirty="0"/>
              <a:t>Four free days - can stack on one assignment or use across different assignments. </a:t>
            </a:r>
          </a:p>
          <a:p>
            <a:pPr lvl="1"/>
            <a:r>
              <a:rPr lang="en-US" dirty="0"/>
              <a:t>If group assignment, both partners have to use a free day.</a:t>
            </a:r>
          </a:p>
          <a:p>
            <a:pPr lvl="1"/>
            <a:r>
              <a:rPr lang="en-US" dirty="0"/>
              <a:t>Let us know </a:t>
            </a:r>
            <a:r>
              <a:rPr lang="en-US" b="1" dirty="0"/>
              <a:t>before</a:t>
            </a:r>
            <a:r>
              <a:rPr lang="en-US" dirty="0"/>
              <a:t> the deadline if you will take a late day pass.</a:t>
            </a:r>
          </a:p>
          <a:p>
            <a:r>
              <a:rPr lang="en-US" dirty="0"/>
              <a:t>Checkpoint I: 15% (October 7</a:t>
            </a:r>
            <a:r>
              <a:rPr lang="en-US" baseline="30000" dirty="0"/>
              <a:t>th</a:t>
            </a:r>
            <a:r>
              <a:rPr lang="en-US" dirty="0"/>
              <a:t>)</a:t>
            </a:r>
          </a:p>
          <a:p>
            <a:r>
              <a:rPr lang="en-US" dirty="0"/>
              <a:t>Checkpoint II: 15% (November 11</a:t>
            </a:r>
            <a:r>
              <a:rPr lang="en-US" baseline="30000" dirty="0"/>
              <a:t>th</a:t>
            </a:r>
            <a:r>
              <a:rPr lang="en-US" dirty="0"/>
              <a:t>)</a:t>
            </a:r>
          </a:p>
          <a:p>
            <a:r>
              <a:rPr lang="en-US" dirty="0"/>
              <a:t>Final Exam: 30% (Section I: Thursday, December 17</a:t>
            </a:r>
            <a:r>
              <a:rPr lang="en-US" baseline="30000" dirty="0"/>
              <a:t>th</a:t>
            </a:r>
            <a:r>
              <a:rPr lang="en-US" dirty="0"/>
              <a:t> 2-5pm. Section II: Monday December 14</a:t>
            </a:r>
            <a:r>
              <a:rPr lang="en-US" baseline="30000" dirty="0"/>
              <a:t>th</a:t>
            </a:r>
            <a:r>
              <a:rPr lang="en-US" dirty="0"/>
              <a:t>, at 2-5pm)</a:t>
            </a:r>
          </a:p>
          <a:p>
            <a:pPr lvl="1"/>
            <a:r>
              <a:rPr lang="en-US" dirty="0"/>
              <a:t>If traveling, please book your tickets accordingly to avoid conflicts.</a:t>
            </a:r>
          </a:p>
          <a:p>
            <a:r>
              <a:rPr lang="en-US" dirty="0"/>
              <a:t>Lab Attendance: 5%</a:t>
            </a:r>
          </a:p>
          <a:p>
            <a:pPr lvl="1"/>
            <a:r>
              <a:rPr lang="en-US" dirty="0"/>
              <a:t>You have to attend lab in person to receive credit. Can skip one lab, no questions asked.</a:t>
            </a:r>
          </a:p>
          <a:p>
            <a:pPr lvl="1"/>
            <a:r>
              <a:rPr lang="en-US" dirty="0"/>
              <a:t>Assignments will start with deliverables due </a:t>
            </a:r>
            <a:r>
              <a:rPr lang="en-US" b="1" dirty="0"/>
              <a:t>at the beginning of each lab.</a:t>
            </a:r>
            <a:endParaRPr lang="en-US" dirty="0"/>
          </a:p>
        </p:txBody>
      </p:sp>
      <p:sp>
        <p:nvSpPr>
          <p:cNvPr id="30" name="Slide Number Placeholder 29">
            <a:extLst>
              <a:ext uri="{FF2B5EF4-FFF2-40B4-BE49-F238E27FC236}">
                <a16:creationId xmlns:a16="http://schemas.microsoft.com/office/drawing/2014/main" id="{12E0F549-1477-3B6A-0F88-1ABBFE21ACCE}"/>
              </a:ext>
            </a:extLst>
          </p:cNvPr>
          <p:cNvSpPr>
            <a:spLocks noGrp="1"/>
          </p:cNvSpPr>
          <p:nvPr>
            <p:ph type="sldNum" sz="quarter" idx="12"/>
          </p:nvPr>
        </p:nvSpPr>
        <p:spPr/>
        <p:txBody>
          <a:bodyPr/>
          <a:lstStyle/>
          <a:p>
            <a:fld id="{CC057153-B650-4DEB-B370-79DDCFDCE934}" type="slidenum">
              <a:rPr lang="en-US" smtClean="0"/>
              <a:t>12</a:t>
            </a:fld>
            <a:endParaRPr lang="en-US"/>
          </a:p>
        </p:txBody>
      </p:sp>
      <p:sp>
        <p:nvSpPr>
          <p:cNvPr id="31" name="TextBox 30">
            <a:extLst>
              <a:ext uri="{FF2B5EF4-FFF2-40B4-BE49-F238E27FC236}">
                <a16:creationId xmlns:a16="http://schemas.microsoft.com/office/drawing/2014/main" id="{7526DCDD-3468-3D30-EBED-6FE8A84126D2}"/>
              </a:ext>
            </a:extLst>
          </p:cNvPr>
          <p:cNvSpPr txBox="1"/>
          <p:nvPr/>
        </p:nvSpPr>
        <p:spPr>
          <a:xfrm>
            <a:off x="1997612" y="109728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294753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88D4C-0D37-71D1-D69C-F08E047458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5C880F-F326-3B82-9A15-9E841ABAD1D2}"/>
              </a:ext>
            </a:extLst>
          </p:cNvPr>
          <p:cNvSpPr>
            <a:spLocks noGrp="1"/>
          </p:cNvSpPr>
          <p:nvPr>
            <p:ph type="title"/>
          </p:nvPr>
        </p:nvSpPr>
        <p:spPr/>
        <p:txBody>
          <a:bodyPr/>
          <a:lstStyle/>
          <a:p>
            <a:r>
              <a:rPr lang="en-US" dirty="0"/>
              <a:t>Communication</a:t>
            </a:r>
          </a:p>
        </p:txBody>
      </p:sp>
      <p:sp>
        <p:nvSpPr>
          <p:cNvPr id="3" name="Content Placeholder 2">
            <a:extLst>
              <a:ext uri="{FF2B5EF4-FFF2-40B4-BE49-F238E27FC236}">
                <a16:creationId xmlns:a16="http://schemas.microsoft.com/office/drawing/2014/main" id="{7DE448BF-0339-6896-DD7C-6F5F550F824B}"/>
              </a:ext>
            </a:extLst>
          </p:cNvPr>
          <p:cNvSpPr>
            <a:spLocks noGrp="1"/>
          </p:cNvSpPr>
          <p:nvPr>
            <p:ph idx="1"/>
          </p:nvPr>
        </p:nvSpPr>
        <p:spPr>
          <a:xfrm>
            <a:off x="612646" y="1715532"/>
            <a:ext cx="10653577" cy="4593828"/>
          </a:xfrm>
        </p:spPr>
        <p:txBody>
          <a:bodyPr>
            <a:noAutofit/>
          </a:bodyPr>
          <a:lstStyle/>
          <a:p>
            <a:r>
              <a:rPr lang="en-US" dirty="0"/>
              <a:t>If registered, you have been invited to cs51-fall2026 channel in </a:t>
            </a:r>
            <a:r>
              <a:rPr lang="en-US" sz="2000" dirty="0"/>
              <a:t>http://</a:t>
            </a:r>
            <a:r>
              <a:rPr lang="en-US" sz="2000" dirty="0" err="1"/>
              <a:t>slack.pomona.edu</a:t>
            </a:r>
            <a:r>
              <a:rPr lang="en-US" sz="2000" dirty="0"/>
              <a:t> </a:t>
            </a:r>
          </a:p>
          <a:p>
            <a:r>
              <a:rPr lang="en-US" dirty="0"/>
              <a:t>You can use Slack for questions that everyone in class would benefit knowing the answer to. If it's a personal question, please directly email us.</a:t>
            </a:r>
          </a:p>
        </p:txBody>
      </p:sp>
      <p:sp>
        <p:nvSpPr>
          <p:cNvPr id="30" name="Slide Number Placeholder 29">
            <a:extLst>
              <a:ext uri="{FF2B5EF4-FFF2-40B4-BE49-F238E27FC236}">
                <a16:creationId xmlns:a16="http://schemas.microsoft.com/office/drawing/2014/main" id="{9B5FC84D-EBEE-D8C2-1FC6-C2E25A0B7D0C}"/>
              </a:ext>
            </a:extLst>
          </p:cNvPr>
          <p:cNvSpPr>
            <a:spLocks noGrp="1"/>
          </p:cNvSpPr>
          <p:nvPr>
            <p:ph type="sldNum" sz="quarter" idx="12"/>
          </p:nvPr>
        </p:nvSpPr>
        <p:spPr/>
        <p:txBody>
          <a:bodyPr/>
          <a:lstStyle/>
          <a:p>
            <a:fld id="{CC057153-B650-4DEB-B370-79DDCFDCE934}" type="slidenum">
              <a:rPr lang="en-US" smtClean="0"/>
              <a:t>13</a:t>
            </a:fld>
            <a:endParaRPr lang="en-US"/>
          </a:p>
        </p:txBody>
      </p:sp>
      <p:sp>
        <p:nvSpPr>
          <p:cNvPr id="31" name="TextBox 30">
            <a:extLst>
              <a:ext uri="{FF2B5EF4-FFF2-40B4-BE49-F238E27FC236}">
                <a16:creationId xmlns:a16="http://schemas.microsoft.com/office/drawing/2014/main" id="{33B5EC85-6DED-9EF8-5EF0-DDAAF96DFB28}"/>
              </a:ext>
            </a:extLst>
          </p:cNvPr>
          <p:cNvSpPr txBox="1"/>
          <p:nvPr/>
        </p:nvSpPr>
        <p:spPr>
          <a:xfrm>
            <a:off x="1997612" y="109728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82809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89E5"/>
        </a:solidFill>
        <a:effectLst/>
      </p:bgPr>
    </p:bg>
    <p:spTree>
      <p:nvGrpSpPr>
        <p:cNvPr id="1" name="">
          <a:extLst>
            <a:ext uri="{FF2B5EF4-FFF2-40B4-BE49-F238E27FC236}">
              <a16:creationId xmlns:a16="http://schemas.microsoft.com/office/drawing/2014/main" id="{3F8A692A-15F7-F398-A5A7-93AFB4C8DDB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B67D1E-E429-BB66-ACED-2CB3CB953A65}"/>
              </a:ext>
            </a:extLst>
          </p:cNvPr>
          <p:cNvSpPr>
            <a:spLocks noGrp="1"/>
          </p:cNvSpPr>
          <p:nvPr>
            <p:ph idx="1"/>
          </p:nvPr>
        </p:nvSpPr>
        <p:spPr>
          <a:xfrm>
            <a:off x="612647" y="479685"/>
            <a:ext cx="10917366" cy="5829675"/>
          </a:xfrm>
        </p:spPr>
        <p:txBody>
          <a:bodyPr anchor="ctr">
            <a:noAutofit/>
          </a:bodyPr>
          <a:lstStyle/>
          <a:p>
            <a:pPr marL="0" indent="0" algn="ctr">
              <a:buNone/>
            </a:pPr>
            <a:r>
              <a:rPr lang="en-US" sz="9600" dirty="0">
                <a:solidFill>
                  <a:schemeClr val="bg1"/>
                </a:solidFill>
              </a:rPr>
              <a:t>Ethics of Computer Science</a:t>
            </a:r>
          </a:p>
        </p:txBody>
      </p:sp>
      <p:sp>
        <p:nvSpPr>
          <p:cNvPr id="30" name="Slide Number Placeholder 29">
            <a:extLst>
              <a:ext uri="{FF2B5EF4-FFF2-40B4-BE49-F238E27FC236}">
                <a16:creationId xmlns:a16="http://schemas.microsoft.com/office/drawing/2014/main" id="{AB0ADEA4-D3C1-DDA8-3103-4ACF4229825D}"/>
              </a:ext>
            </a:extLst>
          </p:cNvPr>
          <p:cNvSpPr>
            <a:spLocks noGrp="1"/>
          </p:cNvSpPr>
          <p:nvPr>
            <p:ph type="sldNum" sz="quarter" idx="12"/>
          </p:nvPr>
        </p:nvSpPr>
        <p:spPr/>
        <p:txBody>
          <a:bodyPr/>
          <a:lstStyle/>
          <a:p>
            <a:fld id="{CC057153-B650-4DEB-B370-79DDCFDCE934}" type="slidenum">
              <a:rPr lang="en-US" smtClean="0"/>
              <a:t>14</a:t>
            </a:fld>
            <a:endParaRPr lang="en-US"/>
          </a:p>
        </p:txBody>
      </p:sp>
      <p:sp>
        <p:nvSpPr>
          <p:cNvPr id="31" name="TextBox 30">
            <a:extLst>
              <a:ext uri="{FF2B5EF4-FFF2-40B4-BE49-F238E27FC236}">
                <a16:creationId xmlns:a16="http://schemas.microsoft.com/office/drawing/2014/main" id="{8B519545-99DF-0EB0-CC9E-498274BF7404}"/>
              </a:ext>
            </a:extLst>
          </p:cNvPr>
          <p:cNvSpPr txBox="1"/>
          <p:nvPr/>
        </p:nvSpPr>
        <p:spPr>
          <a:xfrm>
            <a:off x="1997612" y="109728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655024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972F8-61CF-A687-7DF1-6547744F94C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7A0C4C-B5A4-3EE0-1DE0-2635482CF29F}"/>
              </a:ext>
            </a:extLst>
          </p:cNvPr>
          <p:cNvSpPr>
            <a:spLocks noGrp="1"/>
          </p:cNvSpPr>
          <p:nvPr>
            <p:ph idx="1"/>
          </p:nvPr>
        </p:nvSpPr>
        <p:spPr>
          <a:xfrm>
            <a:off x="571320" y="1281946"/>
            <a:ext cx="7841389" cy="4593828"/>
          </a:xfrm>
        </p:spPr>
        <p:txBody>
          <a:bodyPr>
            <a:noAutofit/>
          </a:bodyPr>
          <a:lstStyle/>
          <a:p>
            <a:r>
              <a:rPr lang="en-US" dirty="0"/>
              <a:t>Summary of </a:t>
            </a:r>
            <a:r>
              <a:rPr lang="en-US" dirty="0">
                <a:hlinkClick r:id="rId3"/>
              </a:rPr>
              <a:t>Culpability by Bruce Holsinger</a:t>
            </a:r>
            <a:r>
              <a:rPr lang="en-US" dirty="0"/>
              <a:t>:</a:t>
            </a:r>
            <a:br>
              <a:rPr lang="en-US" dirty="0"/>
            </a:br>
            <a:r>
              <a:rPr lang="en-US" dirty="0"/>
              <a:t>A family is driving their semi-autonomous minivan to a lacrosse tournament. Charlie who's 17 </a:t>
            </a:r>
            <a:r>
              <a:rPr lang="en-US" dirty="0" err="1"/>
              <a:t>y.o</a:t>
            </a:r>
            <a:r>
              <a:rPr lang="en-US" dirty="0"/>
              <a:t>. is sitting in the driver's seat, but the car's self-driving system is engaged and doing the actual driving. His father, Noah, is sitting next to Charlie and is working on his laptop. His mother, Lorelei, who is a researcher who studies the ethics of AI systems and whose work is behind the self-driving system of their car, is working on her notebook in the back. Their two other younger teenagers are seated in the back row. The youngest, Izzy, is texting with Charlie in the front. The middle child, Alice, is aware that Charlie is texting. The van drifts into oncoming traffic and collides with another car, killing its two elderly occupants.</a:t>
            </a:r>
          </a:p>
        </p:txBody>
      </p:sp>
      <p:sp>
        <p:nvSpPr>
          <p:cNvPr id="30" name="Slide Number Placeholder 29">
            <a:extLst>
              <a:ext uri="{FF2B5EF4-FFF2-40B4-BE49-F238E27FC236}">
                <a16:creationId xmlns:a16="http://schemas.microsoft.com/office/drawing/2014/main" id="{B8CF5E2A-80CE-B874-2D1B-F8A94790789D}"/>
              </a:ext>
            </a:extLst>
          </p:cNvPr>
          <p:cNvSpPr>
            <a:spLocks noGrp="1"/>
          </p:cNvSpPr>
          <p:nvPr>
            <p:ph type="sldNum" sz="quarter" idx="12"/>
          </p:nvPr>
        </p:nvSpPr>
        <p:spPr/>
        <p:txBody>
          <a:bodyPr/>
          <a:lstStyle/>
          <a:p>
            <a:fld id="{CC057153-B650-4DEB-B370-79DDCFDCE934}" type="slidenum">
              <a:rPr lang="en-US" smtClean="0"/>
              <a:t>15</a:t>
            </a:fld>
            <a:endParaRPr lang="en-US"/>
          </a:p>
        </p:txBody>
      </p:sp>
      <p:sp>
        <p:nvSpPr>
          <p:cNvPr id="31" name="TextBox 30">
            <a:extLst>
              <a:ext uri="{FF2B5EF4-FFF2-40B4-BE49-F238E27FC236}">
                <a16:creationId xmlns:a16="http://schemas.microsoft.com/office/drawing/2014/main" id="{BC581BFD-BAAF-2DFE-8CFA-B1F9BD30A4B7}"/>
              </a:ext>
            </a:extLst>
          </p:cNvPr>
          <p:cNvSpPr txBox="1"/>
          <p:nvPr/>
        </p:nvSpPr>
        <p:spPr>
          <a:xfrm>
            <a:off x="1997612" y="1097280"/>
            <a:ext cx="184731" cy="369332"/>
          </a:xfrm>
          <a:prstGeom prst="rect">
            <a:avLst/>
          </a:prstGeom>
          <a:noFill/>
        </p:spPr>
        <p:txBody>
          <a:bodyPr wrap="none" rtlCol="0">
            <a:spAutoFit/>
          </a:bodyPr>
          <a:lstStyle/>
          <a:p>
            <a:endParaRPr lang="en-US" dirty="0"/>
          </a:p>
        </p:txBody>
      </p:sp>
      <p:sp>
        <p:nvSpPr>
          <p:cNvPr id="6" name="Title 1">
            <a:extLst>
              <a:ext uri="{FF2B5EF4-FFF2-40B4-BE49-F238E27FC236}">
                <a16:creationId xmlns:a16="http://schemas.microsoft.com/office/drawing/2014/main" id="{1DC57E5A-AD44-40BE-FD4B-572BB3192229}"/>
              </a:ext>
            </a:extLst>
          </p:cNvPr>
          <p:cNvSpPr>
            <a:spLocks noGrp="1"/>
          </p:cNvSpPr>
          <p:nvPr>
            <p:ph type="title"/>
          </p:nvPr>
        </p:nvSpPr>
        <p:spPr>
          <a:xfrm>
            <a:off x="612648" y="548640"/>
            <a:ext cx="10653578" cy="1132258"/>
          </a:xfrm>
        </p:spPr>
        <p:txBody>
          <a:bodyPr/>
          <a:lstStyle/>
          <a:p>
            <a:r>
              <a:rPr lang="en-US" dirty="0"/>
              <a:t>Scenario Activity</a:t>
            </a:r>
          </a:p>
        </p:txBody>
      </p:sp>
      <p:sp>
        <p:nvSpPr>
          <p:cNvPr id="2" name="Rounded Rectangle 1">
            <a:extLst>
              <a:ext uri="{FF2B5EF4-FFF2-40B4-BE49-F238E27FC236}">
                <a16:creationId xmlns:a16="http://schemas.microsoft.com/office/drawing/2014/main" id="{296B04A9-7BF9-47BD-2CC4-1F7CE03EFC11}"/>
              </a:ext>
            </a:extLst>
          </p:cNvPr>
          <p:cNvSpPr/>
          <p:nvPr/>
        </p:nvSpPr>
        <p:spPr>
          <a:xfrm>
            <a:off x="8521700" y="669471"/>
            <a:ext cx="3670300" cy="5413829"/>
          </a:xfrm>
          <a:prstGeom prst="round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045EA7F-7607-5CFA-54EE-EBF71C73C9B4}"/>
              </a:ext>
            </a:extLst>
          </p:cNvPr>
          <p:cNvSpPr/>
          <p:nvPr/>
        </p:nvSpPr>
        <p:spPr>
          <a:xfrm>
            <a:off x="8801105" y="2692399"/>
            <a:ext cx="1450247" cy="132079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Charlie</a:t>
            </a:r>
          </a:p>
          <a:p>
            <a:pPr algn="ctr"/>
            <a:r>
              <a:rPr lang="en-US" dirty="0"/>
              <a:t>17 </a:t>
            </a:r>
            <a:r>
              <a:rPr lang="en-US" dirty="0" err="1"/>
              <a:t>y.o</a:t>
            </a:r>
            <a:r>
              <a:rPr lang="en-US" dirty="0"/>
              <a:t>.</a:t>
            </a:r>
          </a:p>
          <a:p>
            <a:pPr algn="ctr"/>
            <a:r>
              <a:rPr lang="en-US" dirty="0"/>
              <a:t>+ </a:t>
            </a:r>
            <a:br>
              <a:rPr lang="en-US" dirty="0"/>
            </a:br>
            <a:r>
              <a:rPr lang="en-US" b="1" dirty="0"/>
              <a:t>AI system</a:t>
            </a:r>
          </a:p>
        </p:txBody>
      </p:sp>
      <p:sp>
        <p:nvSpPr>
          <p:cNvPr id="5" name="Rectangle 4">
            <a:extLst>
              <a:ext uri="{FF2B5EF4-FFF2-40B4-BE49-F238E27FC236}">
                <a16:creationId xmlns:a16="http://schemas.microsoft.com/office/drawing/2014/main" id="{B1ACA4E5-CB2D-87DA-B32B-A789A6D3B99B}"/>
              </a:ext>
            </a:extLst>
          </p:cNvPr>
          <p:cNvSpPr/>
          <p:nvPr/>
        </p:nvSpPr>
        <p:spPr>
          <a:xfrm>
            <a:off x="10675576" y="2692399"/>
            <a:ext cx="1092200" cy="1320799"/>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Noah</a:t>
            </a:r>
            <a:r>
              <a:rPr lang="en-US" dirty="0"/>
              <a:t> </a:t>
            </a:r>
          </a:p>
          <a:p>
            <a:pPr algn="ctr"/>
            <a:r>
              <a:rPr lang="en-US" dirty="0"/>
              <a:t>father</a:t>
            </a:r>
          </a:p>
        </p:txBody>
      </p:sp>
      <p:sp>
        <p:nvSpPr>
          <p:cNvPr id="7" name="Rectangle 6">
            <a:extLst>
              <a:ext uri="{FF2B5EF4-FFF2-40B4-BE49-F238E27FC236}">
                <a16:creationId xmlns:a16="http://schemas.microsoft.com/office/drawing/2014/main" id="{0E966493-1BD1-9358-41A2-218055243547}"/>
              </a:ext>
            </a:extLst>
          </p:cNvPr>
          <p:cNvSpPr/>
          <p:nvPr/>
        </p:nvSpPr>
        <p:spPr>
          <a:xfrm>
            <a:off x="8581870" y="4364297"/>
            <a:ext cx="1092200" cy="132079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Lorelei</a:t>
            </a:r>
            <a:r>
              <a:rPr lang="en-US" dirty="0"/>
              <a:t> </a:t>
            </a:r>
          </a:p>
          <a:p>
            <a:pPr algn="ctr"/>
            <a:r>
              <a:rPr lang="en-US" dirty="0"/>
              <a:t>mother</a:t>
            </a:r>
          </a:p>
        </p:txBody>
      </p:sp>
      <p:sp>
        <p:nvSpPr>
          <p:cNvPr id="8" name="Rectangle 7">
            <a:extLst>
              <a:ext uri="{FF2B5EF4-FFF2-40B4-BE49-F238E27FC236}">
                <a16:creationId xmlns:a16="http://schemas.microsoft.com/office/drawing/2014/main" id="{93DAFF3F-4F06-9CAF-8BEC-727C7C27C122}"/>
              </a:ext>
            </a:extLst>
          </p:cNvPr>
          <p:cNvSpPr/>
          <p:nvPr/>
        </p:nvSpPr>
        <p:spPr>
          <a:xfrm>
            <a:off x="9723146" y="4364296"/>
            <a:ext cx="1219448" cy="132079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Izzy</a:t>
            </a:r>
          </a:p>
          <a:p>
            <a:pPr algn="ctr"/>
            <a:r>
              <a:rPr lang="en-US" dirty="0"/>
              <a:t>youngest</a:t>
            </a:r>
          </a:p>
        </p:txBody>
      </p:sp>
      <p:sp>
        <p:nvSpPr>
          <p:cNvPr id="9" name="Rectangle 8">
            <a:extLst>
              <a:ext uri="{FF2B5EF4-FFF2-40B4-BE49-F238E27FC236}">
                <a16:creationId xmlns:a16="http://schemas.microsoft.com/office/drawing/2014/main" id="{30D579AC-07F6-3E5E-0535-642EA0601224}"/>
              </a:ext>
            </a:extLst>
          </p:cNvPr>
          <p:cNvSpPr/>
          <p:nvPr/>
        </p:nvSpPr>
        <p:spPr>
          <a:xfrm>
            <a:off x="10982458" y="4364295"/>
            <a:ext cx="1092200" cy="132079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Alice</a:t>
            </a:r>
          </a:p>
          <a:p>
            <a:pPr algn="ctr"/>
            <a:r>
              <a:rPr lang="en-US" dirty="0"/>
              <a:t>middle</a:t>
            </a:r>
          </a:p>
        </p:txBody>
      </p:sp>
      <p:sp>
        <p:nvSpPr>
          <p:cNvPr id="14" name="TextBox 13">
            <a:extLst>
              <a:ext uri="{FF2B5EF4-FFF2-40B4-BE49-F238E27FC236}">
                <a16:creationId xmlns:a16="http://schemas.microsoft.com/office/drawing/2014/main" id="{7C946030-1625-BF82-4FB8-6D758DA76B51}"/>
              </a:ext>
            </a:extLst>
          </p:cNvPr>
          <p:cNvSpPr txBox="1"/>
          <p:nvPr/>
        </p:nvSpPr>
        <p:spPr>
          <a:xfrm>
            <a:off x="9940913" y="1189880"/>
            <a:ext cx="2432469" cy="369332"/>
          </a:xfrm>
          <a:prstGeom prst="rect">
            <a:avLst/>
          </a:prstGeom>
          <a:noFill/>
        </p:spPr>
        <p:txBody>
          <a:bodyPr wrap="square" rtlCol="0">
            <a:spAutoFit/>
          </a:bodyPr>
          <a:lstStyle/>
          <a:p>
            <a:r>
              <a:rPr lang="en-US" dirty="0"/>
              <a:t>Front</a:t>
            </a:r>
          </a:p>
        </p:txBody>
      </p:sp>
      <p:sp>
        <p:nvSpPr>
          <p:cNvPr id="15" name="Oval 14">
            <a:extLst>
              <a:ext uri="{FF2B5EF4-FFF2-40B4-BE49-F238E27FC236}">
                <a16:creationId xmlns:a16="http://schemas.microsoft.com/office/drawing/2014/main" id="{5089FCA7-EB64-3959-2072-E57340FE19E3}"/>
              </a:ext>
            </a:extLst>
          </p:cNvPr>
          <p:cNvSpPr/>
          <p:nvPr/>
        </p:nvSpPr>
        <p:spPr>
          <a:xfrm>
            <a:off x="9231096" y="1801729"/>
            <a:ext cx="823984" cy="79253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EECA3A19-19B8-48DC-EB97-F718F1298568}"/>
              </a:ext>
            </a:extLst>
          </p:cNvPr>
          <p:cNvCxnSpPr>
            <a:stCxn id="15" idx="2"/>
            <a:endCxn id="15" idx="6"/>
          </p:cNvCxnSpPr>
          <p:nvPr/>
        </p:nvCxnSpPr>
        <p:spPr>
          <a:xfrm>
            <a:off x="9231096" y="2197996"/>
            <a:ext cx="823984" cy="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680EAD19-6CE4-2348-A08F-5174EBD0AA28}"/>
              </a:ext>
            </a:extLst>
          </p:cNvPr>
          <p:cNvCxnSpPr>
            <a:cxnSpLocks/>
            <a:endCxn id="15" idx="4"/>
          </p:cNvCxnSpPr>
          <p:nvPr/>
        </p:nvCxnSpPr>
        <p:spPr>
          <a:xfrm>
            <a:off x="9643088" y="2204358"/>
            <a:ext cx="0" cy="389904"/>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6868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5569A-9344-5A49-A925-73091B4F923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AC0DC1-7627-AE6D-929B-4C9E44C967EA}"/>
              </a:ext>
            </a:extLst>
          </p:cNvPr>
          <p:cNvSpPr>
            <a:spLocks noGrp="1"/>
          </p:cNvSpPr>
          <p:nvPr>
            <p:ph idx="1"/>
          </p:nvPr>
        </p:nvSpPr>
        <p:spPr>
          <a:xfrm>
            <a:off x="769211" y="1466612"/>
            <a:ext cx="10653577" cy="4593828"/>
          </a:xfrm>
        </p:spPr>
        <p:txBody>
          <a:bodyPr>
            <a:noAutofit/>
          </a:bodyPr>
          <a:lstStyle/>
          <a:p>
            <a:r>
              <a:rPr lang="en-US" b="1" dirty="0"/>
              <a:t>Individually (5 min): </a:t>
            </a:r>
            <a:r>
              <a:rPr lang="en-US" dirty="0"/>
              <a:t>On your own, rank these six parties from </a:t>
            </a:r>
            <a:r>
              <a:rPr lang="en-US" i="1" dirty="0"/>
              <a:t>most</a:t>
            </a:r>
            <a:r>
              <a:rPr lang="en-US" dirty="0"/>
              <a:t> to </a:t>
            </a:r>
            <a:r>
              <a:rPr lang="en-US" i="1" dirty="0"/>
              <a:t>least</a:t>
            </a:r>
            <a:r>
              <a:rPr lang="en-US" dirty="0"/>
              <a:t> responsible for the crash: Charlie, Noah, Lorelei, Izzy, Alice, the AI system, the company that built it. Then think of the following prompt and pick a side: "When an autonomous system causes harm, legal liability should rest primarily with the human nearest to the controls." Argue for or against, using specifics from the scenario.</a:t>
            </a:r>
          </a:p>
          <a:p>
            <a:r>
              <a:rPr lang="en-US" b="1" dirty="0"/>
              <a:t>Small groups (10 min): </a:t>
            </a:r>
            <a:r>
              <a:rPr lang="en-US" dirty="0"/>
              <a:t>Compare rankings within your group. Where did you disagree? Try to find the single point of disagreement that matters most: was it about </a:t>
            </a:r>
            <a:r>
              <a:rPr lang="en-US" i="1" dirty="0"/>
              <a:t>who had control</a:t>
            </a:r>
            <a:r>
              <a:rPr lang="en-US" dirty="0"/>
              <a:t>, </a:t>
            </a:r>
            <a:r>
              <a:rPr lang="en-US" i="1" dirty="0"/>
              <a:t>who had knowledge</a:t>
            </a:r>
            <a:r>
              <a:rPr lang="en-US" dirty="0"/>
              <a:t>, or </a:t>
            </a:r>
            <a:r>
              <a:rPr lang="en-US" i="1" dirty="0"/>
              <a:t>who could have prevented the crash</a:t>
            </a:r>
            <a:r>
              <a:rPr lang="en-US" dirty="0"/>
              <a:t>? </a:t>
            </a:r>
            <a:br>
              <a:rPr lang="en-US" dirty="0"/>
            </a:br>
            <a:r>
              <a:rPr lang="en-US" dirty="0"/>
              <a:t>What were your thoughts on the prompt?</a:t>
            </a:r>
          </a:p>
          <a:p>
            <a:r>
              <a:rPr lang="en-US" b="1" dirty="0"/>
              <a:t>Whole class(10 min): </a:t>
            </a:r>
            <a:r>
              <a:rPr lang="en-US" dirty="0"/>
              <a:t>Each group reports on number 1 pick and what their side is on the prompt above. </a:t>
            </a:r>
          </a:p>
        </p:txBody>
      </p:sp>
      <p:sp>
        <p:nvSpPr>
          <p:cNvPr id="30" name="Slide Number Placeholder 29">
            <a:extLst>
              <a:ext uri="{FF2B5EF4-FFF2-40B4-BE49-F238E27FC236}">
                <a16:creationId xmlns:a16="http://schemas.microsoft.com/office/drawing/2014/main" id="{8FEEDDBE-C660-2949-DF77-43171D482D0D}"/>
              </a:ext>
            </a:extLst>
          </p:cNvPr>
          <p:cNvSpPr>
            <a:spLocks noGrp="1"/>
          </p:cNvSpPr>
          <p:nvPr>
            <p:ph type="sldNum" sz="quarter" idx="12"/>
          </p:nvPr>
        </p:nvSpPr>
        <p:spPr/>
        <p:txBody>
          <a:bodyPr/>
          <a:lstStyle/>
          <a:p>
            <a:fld id="{CC057153-B650-4DEB-B370-79DDCFDCE934}" type="slidenum">
              <a:rPr lang="en-US" smtClean="0"/>
              <a:t>16</a:t>
            </a:fld>
            <a:endParaRPr lang="en-US"/>
          </a:p>
        </p:txBody>
      </p:sp>
      <p:sp>
        <p:nvSpPr>
          <p:cNvPr id="31" name="TextBox 30">
            <a:extLst>
              <a:ext uri="{FF2B5EF4-FFF2-40B4-BE49-F238E27FC236}">
                <a16:creationId xmlns:a16="http://schemas.microsoft.com/office/drawing/2014/main" id="{68E18340-EDD7-8331-5A6F-5C9DD5084966}"/>
              </a:ext>
            </a:extLst>
          </p:cNvPr>
          <p:cNvSpPr txBox="1"/>
          <p:nvPr/>
        </p:nvSpPr>
        <p:spPr>
          <a:xfrm>
            <a:off x="1997612" y="1097280"/>
            <a:ext cx="184731" cy="369332"/>
          </a:xfrm>
          <a:prstGeom prst="rect">
            <a:avLst/>
          </a:prstGeom>
          <a:noFill/>
        </p:spPr>
        <p:txBody>
          <a:bodyPr wrap="none" rtlCol="0">
            <a:spAutoFit/>
          </a:bodyPr>
          <a:lstStyle/>
          <a:p>
            <a:endParaRPr lang="en-US" dirty="0"/>
          </a:p>
        </p:txBody>
      </p:sp>
      <p:sp>
        <p:nvSpPr>
          <p:cNvPr id="6" name="Title 1">
            <a:extLst>
              <a:ext uri="{FF2B5EF4-FFF2-40B4-BE49-F238E27FC236}">
                <a16:creationId xmlns:a16="http://schemas.microsoft.com/office/drawing/2014/main" id="{60F00916-5D0D-DF92-2310-0746D88B47FA}"/>
              </a:ext>
            </a:extLst>
          </p:cNvPr>
          <p:cNvSpPr>
            <a:spLocks noGrp="1"/>
          </p:cNvSpPr>
          <p:nvPr>
            <p:ph type="title"/>
          </p:nvPr>
        </p:nvSpPr>
        <p:spPr>
          <a:xfrm>
            <a:off x="612648" y="548640"/>
            <a:ext cx="10653578" cy="1132258"/>
          </a:xfrm>
        </p:spPr>
        <p:txBody>
          <a:bodyPr/>
          <a:lstStyle/>
          <a:p>
            <a:r>
              <a:rPr lang="en-US" dirty="0"/>
              <a:t>Scenario Activity</a:t>
            </a:r>
          </a:p>
        </p:txBody>
      </p:sp>
    </p:spTree>
    <p:extLst>
      <p:ext uri="{BB962C8B-B14F-4D97-AF65-F5344CB8AC3E}">
        <p14:creationId xmlns:p14="http://schemas.microsoft.com/office/powerpoint/2010/main" val="1536847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88EBF-BE67-464F-0230-48B50C749AD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D4DF98-5318-AD5F-BE54-FD884309C357}"/>
              </a:ext>
            </a:extLst>
          </p:cNvPr>
          <p:cNvSpPr>
            <a:spLocks noGrp="1"/>
          </p:cNvSpPr>
          <p:nvPr>
            <p:ph idx="1"/>
          </p:nvPr>
        </p:nvSpPr>
        <p:spPr>
          <a:xfrm>
            <a:off x="769211" y="1466612"/>
            <a:ext cx="10653577" cy="4593828"/>
          </a:xfrm>
        </p:spPr>
        <p:txBody>
          <a:bodyPr>
            <a:noAutofit/>
          </a:bodyPr>
          <a:lstStyle/>
          <a:p>
            <a:r>
              <a:rPr lang="en-US" dirty="0"/>
              <a:t>There are four recent news articles to choose from:</a:t>
            </a:r>
          </a:p>
          <a:p>
            <a:pPr lvl="1"/>
            <a:r>
              <a:rPr lang="en-US" dirty="0">
                <a:hlinkClick r:id="rId3"/>
              </a:rPr>
              <a:t>https://www.npr.org/2026/08/26/nx-s1-5944781/meta-settlement-child-safety-lawsui</a:t>
            </a:r>
            <a:r>
              <a:rPr lang="en-US"/>
              <a:t>  </a:t>
            </a:r>
            <a:r>
              <a:rPr lang="en-US">
                <a:hlinkClick r:id="rId4"/>
              </a:rPr>
              <a:t>https</a:t>
            </a:r>
            <a:r>
              <a:rPr lang="en-US" dirty="0">
                <a:hlinkClick r:id="rId4"/>
              </a:rPr>
              <a:t>://www.npr.org/2026/08/18/nx-s1-5929575/ai-suicide-risks-mental-health</a:t>
            </a:r>
            <a:endParaRPr lang="en-US" dirty="0"/>
          </a:p>
          <a:p>
            <a:pPr lvl="1"/>
            <a:r>
              <a:rPr lang="en-US" dirty="0">
                <a:hlinkClick r:id="rId5"/>
              </a:rPr>
              <a:t>https://www.nytimes.com/2026/08/19/technology/data-centers-backlash-loudoun-virginia.html</a:t>
            </a:r>
            <a:endParaRPr lang="en-US" dirty="0"/>
          </a:p>
          <a:p>
            <a:pPr lvl="1"/>
            <a:r>
              <a:rPr lang="en-US" dirty="0">
                <a:hlinkClick r:id="rId6"/>
              </a:rPr>
              <a:t>https://www.nytimes.com/2026/08/17/us/student-writing-essays-ai.html</a:t>
            </a:r>
            <a:endParaRPr lang="en-US" dirty="0"/>
          </a:p>
          <a:p>
            <a:r>
              <a:rPr lang="en-US" b="1" dirty="0"/>
              <a:t>Individually (5 min): </a:t>
            </a:r>
            <a:r>
              <a:rPr lang="en-US" dirty="0"/>
              <a:t>On your own, read the article. What did you think?</a:t>
            </a:r>
          </a:p>
          <a:p>
            <a:r>
              <a:rPr lang="en-US" b="1" dirty="0"/>
              <a:t>Small groups (10 min): </a:t>
            </a:r>
            <a:r>
              <a:rPr lang="en-US" dirty="0"/>
              <a:t>With your partners, discuss what you thought about the article. What was one surprising thing? What questions do you still have?</a:t>
            </a:r>
          </a:p>
          <a:p>
            <a:r>
              <a:rPr lang="en-US" b="1" dirty="0"/>
              <a:t>Whole class(10 min): </a:t>
            </a:r>
            <a:r>
              <a:rPr lang="en-US" dirty="0"/>
              <a:t>Each group provides a summary to the rest of the class about the article they wrote and what they discussed. </a:t>
            </a:r>
          </a:p>
        </p:txBody>
      </p:sp>
      <p:sp>
        <p:nvSpPr>
          <p:cNvPr id="30" name="Slide Number Placeholder 29">
            <a:extLst>
              <a:ext uri="{FF2B5EF4-FFF2-40B4-BE49-F238E27FC236}">
                <a16:creationId xmlns:a16="http://schemas.microsoft.com/office/drawing/2014/main" id="{32F2036D-78BD-3DB1-7E2C-CBEFF88BF443}"/>
              </a:ext>
            </a:extLst>
          </p:cNvPr>
          <p:cNvSpPr>
            <a:spLocks noGrp="1"/>
          </p:cNvSpPr>
          <p:nvPr>
            <p:ph type="sldNum" sz="quarter" idx="12"/>
          </p:nvPr>
        </p:nvSpPr>
        <p:spPr/>
        <p:txBody>
          <a:bodyPr/>
          <a:lstStyle/>
          <a:p>
            <a:fld id="{CC057153-B650-4DEB-B370-79DDCFDCE934}" type="slidenum">
              <a:rPr lang="en-US" smtClean="0"/>
              <a:t>17</a:t>
            </a:fld>
            <a:endParaRPr lang="en-US"/>
          </a:p>
        </p:txBody>
      </p:sp>
      <p:sp>
        <p:nvSpPr>
          <p:cNvPr id="31" name="TextBox 30">
            <a:extLst>
              <a:ext uri="{FF2B5EF4-FFF2-40B4-BE49-F238E27FC236}">
                <a16:creationId xmlns:a16="http://schemas.microsoft.com/office/drawing/2014/main" id="{31D78452-0F41-B5DF-7651-E29DE5EBE426}"/>
              </a:ext>
            </a:extLst>
          </p:cNvPr>
          <p:cNvSpPr txBox="1"/>
          <p:nvPr/>
        </p:nvSpPr>
        <p:spPr>
          <a:xfrm>
            <a:off x="1997612" y="1097280"/>
            <a:ext cx="184731" cy="369332"/>
          </a:xfrm>
          <a:prstGeom prst="rect">
            <a:avLst/>
          </a:prstGeom>
          <a:noFill/>
        </p:spPr>
        <p:txBody>
          <a:bodyPr wrap="none" rtlCol="0">
            <a:spAutoFit/>
          </a:bodyPr>
          <a:lstStyle/>
          <a:p>
            <a:endParaRPr lang="en-US" dirty="0"/>
          </a:p>
        </p:txBody>
      </p:sp>
      <p:sp>
        <p:nvSpPr>
          <p:cNvPr id="6" name="Title 1">
            <a:extLst>
              <a:ext uri="{FF2B5EF4-FFF2-40B4-BE49-F238E27FC236}">
                <a16:creationId xmlns:a16="http://schemas.microsoft.com/office/drawing/2014/main" id="{51D6A667-D1B4-A275-FA6F-4C45AABB5442}"/>
              </a:ext>
            </a:extLst>
          </p:cNvPr>
          <p:cNvSpPr>
            <a:spLocks noGrp="1"/>
          </p:cNvSpPr>
          <p:nvPr>
            <p:ph type="title"/>
          </p:nvPr>
        </p:nvSpPr>
        <p:spPr>
          <a:xfrm>
            <a:off x="612648" y="548640"/>
            <a:ext cx="10653578" cy="1132258"/>
          </a:xfrm>
        </p:spPr>
        <p:txBody>
          <a:bodyPr/>
          <a:lstStyle/>
          <a:p>
            <a:r>
              <a:rPr lang="en-US"/>
              <a:t>Article Activity</a:t>
            </a:r>
            <a:endParaRPr lang="en-US" dirty="0"/>
          </a:p>
        </p:txBody>
      </p:sp>
    </p:spTree>
    <p:extLst>
      <p:ext uri="{BB962C8B-B14F-4D97-AF65-F5344CB8AC3E}">
        <p14:creationId xmlns:p14="http://schemas.microsoft.com/office/powerpoint/2010/main" val="343553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89E5"/>
        </a:solidFill>
        <a:effectLst/>
      </p:bgPr>
    </p:bg>
    <p:spTree>
      <p:nvGrpSpPr>
        <p:cNvPr id="1" name="">
          <a:extLst>
            <a:ext uri="{FF2B5EF4-FFF2-40B4-BE49-F238E27FC236}">
              <a16:creationId xmlns:a16="http://schemas.microsoft.com/office/drawing/2014/main" id="{7854FFFB-F347-15DC-0C45-A92FC560A7B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C14F54-4307-419D-B1AE-F128B0A73478}"/>
              </a:ext>
            </a:extLst>
          </p:cNvPr>
          <p:cNvSpPr>
            <a:spLocks noGrp="1"/>
          </p:cNvSpPr>
          <p:nvPr>
            <p:ph idx="1"/>
          </p:nvPr>
        </p:nvSpPr>
        <p:spPr>
          <a:xfrm>
            <a:off x="612647" y="479685"/>
            <a:ext cx="10917366" cy="5829675"/>
          </a:xfrm>
        </p:spPr>
        <p:txBody>
          <a:bodyPr anchor="ctr">
            <a:noAutofit/>
          </a:bodyPr>
          <a:lstStyle/>
          <a:p>
            <a:pPr marL="0" indent="0" algn="ctr">
              <a:buNone/>
            </a:pPr>
            <a:r>
              <a:rPr lang="en-US" sz="14400" dirty="0">
                <a:solidFill>
                  <a:schemeClr val="bg1"/>
                </a:solidFill>
              </a:rPr>
              <a:t>Welcome!</a:t>
            </a:r>
          </a:p>
        </p:txBody>
      </p:sp>
      <p:sp>
        <p:nvSpPr>
          <p:cNvPr id="30" name="Slide Number Placeholder 29">
            <a:extLst>
              <a:ext uri="{FF2B5EF4-FFF2-40B4-BE49-F238E27FC236}">
                <a16:creationId xmlns:a16="http://schemas.microsoft.com/office/drawing/2014/main" id="{E57DC818-4F81-7A19-0D1E-73A4B5BC16FE}"/>
              </a:ext>
            </a:extLst>
          </p:cNvPr>
          <p:cNvSpPr>
            <a:spLocks noGrp="1"/>
          </p:cNvSpPr>
          <p:nvPr>
            <p:ph type="sldNum" sz="quarter" idx="12"/>
          </p:nvPr>
        </p:nvSpPr>
        <p:spPr/>
        <p:txBody>
          <a:bodyPr/>
          <a:lstStyle/>
          <a:p>
            <a:fld id="{CC057153-B650-4DEB-B370-79DDCFDCE934}" type="slidenum">
              <a:rPr lang="en-US" smtClean="0"/>
              <a:t>2</a:t>
            </a:fld>
            <a:endParaRPr lang="en-US"/>
          </a:p>
        </p:txBody>
      </p:sp>
      <p:sp>
        <p:nvSpPr>
          <p:cNvPr id="31" name="TextBox 30">
            <a:extLst>
              <a:ext uri="{FF2B5EF4-FFF2-40B4-BE49-F238E27FC236}">
                <a16:creationId xmlns:a16="http://schemas.microsoft.com/office/drawing/2014/main" id="{374091EB-2D1C-6244-5E5F-33D829CB1CBB}"/>
              </a:ext>
            </a:extLst>
          </p:cNvPr>
          <p:cNvSpPr txBox="1"/>
          <p:nvPr/>
        </p:nvSpPr>
        <p:spPr>
          <a:xfrm>
            <a:off x="1997612" y="109728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673710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D9E44-6647-E0F9-A533-C5A105E205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657EED-0FD0-E40A-605E-E230290AA44F}"/>
              </a:ext>
            </a:extLst>
          </p:cNvPr>
          <p:cNvSpPr>
            <a:spLocks noGrp="1"/>
          </p:cNvSpPr>
          <p:nvPr>
            <p:ph type="title"/>
          </p:nvPr>
        </p:nvSpPr>
        <p:spPr/>
        <p:txBody>
          <a:bodyPr/>
          <a:lstStyle/>
          <a:p>
            <a:r>
              <a:rPr lang="en-US" dirty="0"/>
              <a:t>Instructors</a:t>
            </a:r>
          </a:p>
        </p:txBody>
      </p:sp>
      <p:sp>
        <p:nvSpPr>
          <p:cNvPr id="30" name="Slide Number Placeholder 29">
            <a:extLst>
              <a:ext uri="{FF2B5EF4-FFF2-40B4-BE49-F238E27FC236}">
                <a16:creationId xmlns:a16="http://schemas.microsoft.com/office/drawing/2014/main" id="{8C6EAD6F-B12F-A58C-D7CF-82341C90038C}"/>
              </a:ext>
            </a:extLst>
          </p:cNvPr>
          <p:cNvSpPr>
            <a:spLocks noGrp="1"/>
          </p:cNvSpPr>
          <p:nvPr>
            <p:ph type="sldNum" sz="quarter" idx="12"/>
          </p:nvPr>
        </p:nvSpPr>
        <p:spPr/>
        <p:txBody>
          <a:bodyPr/>
          <a:lstStyle/>
          <a:p>
            <a:fld id="{CC057153-B650-4DEB-B370-79DDCFDCE934}" type="slidenum">
              <a:rPr lang="en-US" smtClean="0"/>
              <a:t>3</a:t>
            </a:fld>
            <a:endParaRPr lang="en-US"/>
          </a:p>
        </p:txBody>
      </p:sp>
      <p:sp>
        <p:nvSpPr>
          <p:cNvPr id="31" name="TextBox 30">
            <a:extLst>
              <a:ext uri="{FF2B5EF4-FFF2-40B4-BE49-F238E27FC236}">
                <a16:creationId xmlns:a16="http://schemas.microsoft.com/office/drawing/2014/main" id="{E16104DD-FB81-88F6-81E7-9E309E6F1154}"/>
              </a:ext>
            </a:extLst>
          </p:cNvPr>
          <p:cNvSpPr txBox="1"/>
          <p:nvPr/>
        </p:nvSpPr>
        <p:spPr>
          <a:xfrm>
            <a:off x="1997612" y="1097280"/>
            <a:ext cx="184731" cy="369332"/>
          </a:xfrm>
          <a:prstGeom prst="rect">
            <a:avLst/>
          </a:prstGeom>
          <a:noFill/>
        </p:spPr>
        <p:txBody>
          <a:bodyPr wrap="none" rtlCol="0">
            <a:spAutoFit/>
          </a:bodyPr>
          <a:lstStyle/>
          <a:p>
            <a:endParaRPr lang="en-US" dirty="0"/>
          </a:p>
        </p:txBody>
      </p:sp>
      <p:sp>
        <p:nvSpPr>
          <p:cNvPr id="18" name="TextBox 17">
            <a:extLst>
              <a:ext uri="{FF2B5EF4-FFF2-40B4-BE49-F238E27FC236}">
                <a16:creationId xmlns:a16="http://schemas.microsoft.com/office/drawing/2014/main" id="{294B543A-BAA2-B9CC-F2CB-C44C05B9D38B}"/>
              </a:ext>
            </a:extLst>
          </p:cNvPr>
          <p:cNvSpPr txBox="1"/>
          <p:nvPr/>
        </p:nvSpPr>
        <p:spPr>
          <a:xfrm>
            <a:off x="6346592" y="5187430"/>
            <a:ext cx="3811428" cy="1938992"/>
          </a:xfrm>
          <a:prstGeom prst="rect">
            <a:avLst/>
          </a:prstGeom>
          <a:noFill/>
        </p:spPr>
        <p:txBody>
          <a:bodyPr wrap="none" rtlCol="0">
            <a:spAutoFit/>
          </a:bodyPr>
          <a:lstStyle/>
          <a:p>
            <a:pPr algn="ctr"/>
            <a:r>
              <a:rPr lang="en-US" sz="2000" dirty="0"/>
              <a:t>Alexandra Papoutsaki</a:t>
            </a:r>
          </a:p>
          <a:p>
            <a:pPr algn="ctr"/>
            <a:r>
              <a:rPr lang="en-US" sz="2000" i="1" dirty="0"/>
              <a:t>she/her/hers</a:t>
            </a:r>
          </a:p>
          <a:p>
            <a:pPr algn="ctr"/>
            <a:r>
              <a:rPr lang="en-US" sz="2000" dirty="0"/>
              <a:t>Edmunds 222</a:t>
            </a:r>
          </a:p>
          <a:p>
            <a:pPr algn="ctr"/>
            <a:r>
              <a:rPr lang="en-US" sz="2000" dirty="0"/>
              <a:t>OH: M 10:30-noon </a:t>
            </a:r>
            <a:r>
              <a:rPr lang="en-US" sz="2000"/>
              <a:t>TR 10-noon</a:t>
            </a:r>
            <a:br>
              <a:rPr lang="en-US" sz="2000" dirty="0"/>
            </a:br>
            <a:r>
              <a:rPr lang="en-US" sz="2000" dirty="0"/>
              <a:t>and by appointment</a:t>
            </a:r>
          </a:p>
          <a:p>
            <a:pPr algn="ctr"/>
            <a:endParaRPr lang="en-US" sz="2000" dirty="0"/>
          </a:p>
        </p:txBody>
      </p:sp>
      <p:pic>
        <p:nvPicPr>
          <p:cNvPr id="20" name="Picture 19">
            <a:extLst>
              <a:ext uri="{FF2B5EF4-FFF2-40B4-BE49-F238E27FC236}">
                <a16:creationId xmlns:a16="http://schemas.microsoft.com/office/drawing/2014/main" id="{3DC65C8C-438E-C70A-67AC-149024745758}"/>
              </a:ext>
            </a:extLst>
          </p:cNvPr>
          <p:cNvPicPr>
            <a:picLocks noChangeAspect="1"/>
          </p:cNvPicPr>
          <p:nvPr/>
        </p:nvPicPr>
        <p:blipFill>
          <a:blip r:embed="rId3"/>
          <a:srcRect t="7592" b="7592"/>
          <a:stretch/>
        </p:blipFill>
        <p:spPr>
          <a:xfrm>
            <a:off x="6979842" y="1878624"/>
            <a:ext cx="2544928" cy="3238713"/>
          </a:xfrm>
          <a:prstGeom prst="rect">
            <a:avLst/>
          </a:prstGeom>
        </p:spPr>
      </p:pic>
      <p:sp>
        <p:nvSpPr>
          <p:cNvPr id="22" name="TextBox 21">
            <a:extLst>
              <a:ext uri="{FF2B5EF4-FFF2-40B4-BE49-F238E27FC236}">
                <a16:creationId xmlns:a16="http://schemas.microsoft.com/office/drawing/2014/main" id="{441A5DE0-7D12-F900-4223-3EC2EC738001}"/>
              </a:ext>
            </a:extLst>
          </p:cNvPr>
          <p:cNvSpPr txBox="1"/>
          <p:nvPr/>
        </p:nvSpPr>
        <p:spPr>
          <a:xfrm>
            <a:off x="1812670" y="5192741"/>
            <a:ext cx="4169796" cy="1631216"/>
          </a:xfrm>
          <a:prstGeom prst="rect">
            <a:avLst/>
          </a:prstGeom>
          <a:noFill/>
        </p:spPr>
        <p:txBody>
          <a:bodyPr wrap="none" rtlCol="0">
            <a:spAutoFit/>
          </a:bodyPr>
          <a:lstStyle/>
          <a:p>
            <a:pPr algn="ctr"/>
            <a:r>
              <a:rPr lang="en-US" sz="2000" dirty="0"/>
              <a:t>Tzu-Yi Chen</a:t>
            </a:r>
          </a:p>
          <a:p>
            <a:pPr algn="ctr"/>
            <a:r>
              <a:rPr lang="en-US" sz="2000" i="1" dirty="0"/>
              <a:t>she/her/hers</a:t>
            </a:r>
            <a:br>
              <a:rPr lang="en-US" sz="2000" dirty="0"/>
            </a:br>
            <a:r>
              <a:rPr lang="en-US" sz="2000" dirty="0"/>
              <a:t>Edmunds 115</a:t>
            </a:r>
          </a:p>
          <a:p>
            <a:pPr algn="ctr"/>
            <a:r>
              <a:rPr lang="en-US" sz="2000" dirty="0"/>
              <a:t>OH: M 2:30-3:30pm, F 9-10:30am</a:t>
            </a:r>
            <a:br>
              <a:rPr lang="en-US" sz="2000" dirty="0"/>
            </a:br>
            <a:r>
              <a:rPr lang="en-US" sz="2000" dirty="0"/>
              <a:t>and by appointment</a:t>
            </a:r>
          </a:p>
        </p:txBody>
      </p:sp>
      <p:pic>
        <p:nvPicPr>
          <p:cNvPr id="4" name="Picture 3">
            <a:extLst>
              <a:ext uri="{FF2B5EF4-FFF2-40B4-BE49-F238E27FC236}">
                <a16:creationId xmlns:a16="http://schemas.microsoft.com/office/drawing/2014/main" id="{ABEA8C8C-B783-40A6-AFC0-B376AADF2D70}"/>
              </a:ext>
            </a:extLst>
          </p:cNvPr>
          <p:cNvPicPr>
            <a:picLocks noChangeAspect="1"/>
          </p:cNvPicPr>
          <p:nvPr/>
        </p:nvPicPr>
        <p:blipFill>
          <a:blip r:embed="rId4"/>
          <a:srcRect/>
          <a:stretch/>
        </p:blipFill>
        <p:spPr>
          <a:xfrm>
            <a:off x="2600104" y="1852528"/>
            <a:ext cx="2363666" cy="3270120"/>
          </a:xfrm>
          <a:prstGeom prst="rect">
            <a:avLst/>
          </a:prstGeom>
        </p:spPr>
      </p:pic>
    </p:spTree>
    <p:extLst>
      <p:ext uri="{BB962C8B-B14F-4D97-AF65-F5344CB8AC3E}">
        <p14:creationId xmlns:p14="http://schemas.microsoft.com/office/powerpoint/2010/main" val="2697347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15A89-E6F7-3580-1EF9-20ACEDD020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897D6-F17D-E88C-07FB-1E8C3570B208}"/>
              </a:ext>
            </a:extLst>
          </p:cNvPr>
          <p:cNvSpPr>
            <a:spLocks noGrp="1"/>
          </p:cNvSpPr>
          <p:nvPr>
            <p:ph type="title"/>
          </p:nvPr>
        </p:nvSpPr>
        <p:spPr/>
        <p:txBody>
          <a:bodyPr/>
          <a:lstStyle/>
          <a:p>
            <a:r>
              <a:rPr lang="en-US" dirty="0"/>
              <a:t>Teaching Assistants</a:t>
            </a:r>
          </a:p>
        </p:txBody>
      </p:sp>
      <p:sp>
        <p:nvSpPr>
          <p:cNvPr id="30" name="Slide Number Placeholder 29">
            <a:extLst>
              <a:ext uri="{FF2B5EF4-FFF2-40B4-BE49-F238E27FC236}">
                <a16:creationId xmlns:a16="http://schemas.microsoft.com/office/drawing/2014/main" id="{8A4FCEFC-0508-BCE1-37ED-1B1B8F10A274}"/>
              </a:ext>
            </a:extLst>
          </p:cNvPr>
          <p:cNvSpPr>
            <a:spLocks noGrp="1"/>
          </p:cNvSpPr>
          <p:nvPr>
            <p:ph type="sldNum" sz="quarter" idx="12"/>
          </p:nvPr>
        </p:nvSpPr>
        <p:spPr/>
        <p:txBody>
          <a:bodyPr/>
          <a:lstStyle/>
          <a:p>
            <a:fld id="{CC057153-B650-4DEB-B370-79DDCFDCE934}" type="slidenum">
              <a:rPr lang="en-US" smtClean="0"/>
              <a:t>4</a:t>
            </a:fld>
            <a:endParaRPr lang="en-US"/>
          </a:p>
        </p:txBody>
      </p:sp>
      <p:sp>
        <p:nvSpPr>
          <p:cNvPr id="31" name="TextBox 30">
            <a:extLst>
              <a:ext uri="{FF2B5EF4-FFF2-40B4-BE49-F238E27FC236}">
                <a16:creationId xmlns:a16="http://schemas.microsoft.com/office/drawing/2014/main" id="{A295A39D-E690-5834-45B4-1CB387763628}"/>
              </a:ext>
            </a:extLst>
          </p:cNvPr>
          <p:cNvSpPr txBox="1"/>
          <p:nvPr/>
        </p:nvSpPr>
        <p:spPr>
          <a:xfrm>
            <a:off x="1997612" y="1097280"/>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139C37E1-7B60-1120-E688-8AF9FABAE570}"/>
              </a:ext>
            </a:extLst>
          </p:cNvPr>
          <p:cNvSpPr txBox="1"/>
          <p:nvPr/>
        </p:nvSpPr>
        <p:spPr>
          <a:xfrm>
            <a:off x="5084665" y="3718664"/>
            <a:ext cx="2314352" cy="707886"/>
          </a:xfrm>
          <a:prstGeom prst="rect">
            <a:avLst/>
          </a:prstGeom>
          <a:noFill/>
        </p:spPr>
        <p:txBody>
          <a:bodyPr wrap="none" rtlCol="0">
            <a:spAutoFit/>
          </a:bodyPr>
          <a:lstStyle/>
          <a:p>
            <a:pPr algn="ctr"/>
            <a:r>
              <a:rPr lang="en-US" sz="2000" dirty="0"/>
              <a:t>Marina </a:t>
            </a:r>
            <a:r>
              <a:rPr lang="en-US" sz="2000" dirty="0" err="1"/>
              <a:t>Eissenstat</a:t>
            </a:r>
            <a:endParaRPr lang="en-US" sz="2000" dirty="0"/>
          </a:p>
          <a:p>
            <a:pPr algn="ctr"/>
            <a:r>
              <a:rPr lang="en-US" sz="2000" dirty="0"/>
              <a:t>she/her/hers</a:t>
            </a:r>
          </a:p>
        </p:txBody>
      </p:sp>
      <p:sp>
        <p:nvSpPr>
          <p:cNvPr id="8" name="TextBox 7" descr="Teaching assistant Claudio Castillo">
            <a:extLst>
              <a:ext uri="{FF2B5EF4-FFF2-40B4-BE49-F238E27FC236}">
                <a16:creationId xmlns:a16="http://schemas.microsoft.com/office/drawing/2014/main" id="{43ED89BE-214C-5171-9048-7C0789497A20}"/>
              </a:ext>
            </a:extLst>
          </p:cNvPr>
          <p:cNvSpPr txBox="1"/>
          <p:nvPr/>
        </p:nvSpPr>
        <p:spPr>
          <a:xfrm>
            <a:off x="1217669" y="3723828"/>
            <a:ext cx="1929348" cy="1015663"/>
          </a:xfrm>
          <a:prstGeom prst="rect">
            <a:avLst/>
          </a:prstGeom>
          <a:noFill/>
        </p:spPr>
        <p:txBody>
          <a:bodyPr wrap="square" rtlCol="0">
            <a:spAutoFit/>
          </a:bodyPr>
          <a:lstStyle/>
          <a:p>
            <a:pPr algn="ctr"/>
            <a:r>
              <a:rPr lang="en-US" sz="2000" dirty="0" err="1"/>
              <a:t>Jinyao</a:t>
            </a:r>
            <a:r>
              <a:rPr lang="en-US" sz="2000" dirty="0"/>
              <a:t> </a:t>
            </a:r>
            <a:r>
              <a:rPr lang="en-US" sz="2000" dirty="0" err="1"/>
              <a:t>DeSandies</a:t>
            </a:r>
            <a:endParaRPr lang="en-US" sz="2000" dirty="0"/>
          </a:p>
          <a:p>
            <a:pPr algn="ctr"/>
            <a:r>
              <a:rPr lang="en-US" sz="2000" dirty="0"/>
              <a:t>he/him/his</a:t>
            </a:r>
          </a:p>
        </p:txBody>
      </p:sp>
      <p:sp>
        <p:nvSpPr>
          <p:cNvPr id="18" name="TextBox 17">
            <a:extLst>
              <a:ext uri="{FF2B5EF4-FFF2-40B4-BE49-F238E27FC236}">
                <a16:creationId xmlns:a16="http://schemas.microsoft.com/office/drawing/2014/main" id="{00E2E12E-6624-1528-E83A-F33902521C63}"/>
              </a:ext>
            </a:extLst>
          </p:cNvPr>
          <p:cNvSpPr txBox="1"/>
          <p:nvPr/>
        </p:nvSpPr>
        <p:spPr>
          <a:xfrm>
            <a:off x="6871089" y="6242465"/>
            <a:ext cx="2297424" cy="707886"/>
          </a:xfrm>
          <a:prstGeom prst="rect">
            <a:avLst/>
          </a:prstGeom>
          <a:noFill/>
        </p:spPr>
        <p:txBody>
          <a:bodyPr wrap="none" rtlCol="0">
            <a:spAutoFit/>
          </a:bodyPr>
          <a:lstStyle/>
          <a:p>
            <a:pPr algn="ctr"/>
            <a:r>
              <a:rPr lang="en-US" sz="2000" dirty="0"/>
              <a:t>Sebastian Pollack</a:t>
            </a:r>
          </a:p>
          <a:p>
            <a:pPr algn="ctr"/>
            <a:r>
              <a:rPr lang="en-US" sz="2000" dirty="0"/>
              <a:t>he/him/his</a:t>
            </a:r>
          </a:p>
        </p:txBody>
      </p:sp>
      <p:sp>
        <p:nvSpPr>
          <p:cNvPr id="21" name="TextBox 20">
            <a:extLst>
              <a:ext uri="{FF2B5EF4-FFF2-40B4-BE49-F238E27FC236}">
                <a16:creationId xmlns:a16="http://schemas.microsoft.com/office/drawing/2014/main" id="{051AB1FE-7651-89CF-F61F-B6A0E25E4254}"/>
              </a:ext>
            </a:extLst>
          </p:cNvPr>
          <p:cNvSpPr txBox="1"/>
          <p:nvPr/>
        </p:nvSpPr>
        <p:spPr>
          <a:xfrm>
            <a:off x="2725211" y="6180909"/>
            <a:ext cx="2150652" cy="707886"/>
          </a:xfrm>
          <a:prstGeom prst="rect">
            <a:avLst/>
          </a:prstGeom>
          <a:noFill/>
        </p:spPr>
        <p:txBody>
          <a:bodyPr wrap="none" rtlCol="0">
            <a:spAutoFit/>
          </a:bodyPr>
          <a:lstStyle/>
          <a:p>
            <a:pPr algn="ctr"/>
            <a:r>
              <a:rPr lang="en-US" sz="2000" dirty="0"/>
              <a:t>Stefanie Nguyen</a:t>
            </a:r>
          </a:p>
          <a:p>
            <a:pPr algn="ctr"/>
            <a:r>
              <a:rPr lang="en-US" sz="2000" dirty="0"/>
              <a:t>she/her/hers</a:t>
            </a:r>
          </a:p>
        </p:txBody>
      </p:sp>
      <p:pic>
        <p:nvPicPr>
          <p:cNvPr id="3" name="Content Placeholder 4">
            <a:extLst>
              <a:ext uri="{FF2B5EF4-FFF2-40B4-BE49-F238E27FC236}">
                <a16:creationId xmlns:a16="http://schemas.microsoft.com/office/drawing/2014/main" id="{791FAE52-2446-F24D-E824-56C980A1F0B4}"/>
              </a:ext>
            </a:extLst>
          </p:cNvPr>
          <p:cNvPicPr>
            <a:picLocks noChangeAspect="1"/>
          </p:cNvPicPr>
          <p:nvPr/>
        </p:nvPicPr>
        <p:blipFill>
          <a:blip r:embed="rId3"/>
          <a:srcRect/>
          <a:stretch/>
        </p:blipFill>
        <p:spPr>
          <a:xfrm>
            <a:off x="2920257" y="4308686"/>
            <a:ext cx="1758431" cy="1924666"/>
          </a:xfrm>
          <a:prstGeom prst="rect">
            <a:avLst/>
          </a:prstGeom>
        </p:spPr>
      </p:pic>
      <p:sp>
        <p:nvSpPr>
          <p:cNvPr id="13" name="TextBox 12">
            <a:extLst>
              <a:ext uri="{FF2B5EF4-FFF2-40B4-BE49-F238E27FC236}">
                <a16:creationId xmlns:a16="http://schemas.microsoft.com/office/drawing/2014/main" id="{39D0EBDF-BDBB-1B01-9177-6DB3E8564611}"/>
              </a:ext>
            </a:extLst>
          </p:cNvPr>
          <p:cNvSpPr txBox="1"/>
          <p:nvPr/>
        </p:nvSpPr>
        <p:spPr>
          <a:xfrm>
            <a:off x="8698871" y="3718663"/>
            <a:ext cx="1856662" cy="707886"/>
          </a:xfrm>
          <a:prstGeom prst="rect">
            <a:avLst/>
          </a:prstGeom>
          <a:noFill/>
        </p:spPr>
        <p:txBody>
          <a:bodyPr wrap="none" rtlCol="0">
            <a:spAutoFit/>
          </a:bodyPr>
          <a:lstStyle/>
          <a:p>
            <a:pPr algn="ctr"/>
            <a:r>
              <a:rPr lang="en-US" sz="2000" dirty="0"/>
              <a:t>Cyrus </a:t>
            </a:r>
            <a:r>
              <a:rPr lang="en-US" sz="2000" dirty="0" err="1"/>
              <a:t>Hnasko</a:t>
            </a:r>
            <a:endParaRPr lang="en-US" sz="2000" dirty="0"/>
          </a:p>
          <a:p>
            <a:pPr algn="ctr"/>
            <a:r>
              <a:rPr lang="en-US" sz="2000" dirty="0"/>
              <a:t>he/him/his</a:t>
            </a:r>
          </a:p>
        </p:txBody>
      </p:sp>
      <p:pic>
        <p:nvPicPr>
          <p:cNvPr id="7" name="Picture 6">
            <a:extLst>
              <a:ext uri="{FF2B5EF4-FFF2-40B4-BE49-F238E27FC236}">
                <a16:creationId xmlns:a16="http://schemas.microsoft.com/office/drawing/2014/main" id="{A45E1D48-171B-600A-B2B1-730DDA8AE059}"/>
              </a:ext>
            </a:extLst>
          </p:cNvPr>
          <p:cNvPicPr>
            <a:picLocks noChangeAspect="1"/>
          </p:cNvPicPr>
          <p:nvPr/>
        </p:nvPicPr>
        <p:blipFill>
          <a:blip r:embed="rId4"/>
          <a:srcRect l="27027" t="16001" r="20456" b="40956"/>
          <a:stretch>
            <a:fillRect/>
          </a:stretch>
        </p:blipFill>
        <p:spPr>
          <a:xfrm>
            <a:off x="5243211" y="1403490"/>
            <a:ext cx="1762619" cy="2168477"/>
          </a:xfrm>
          <a:prstGeom prst="rect">
            <a:avLst/>
          </a:prstGeom>
        </p:spPr>
      </p:pic>
      <p:pic>
        <p:nvPicPr>
          <p:cNvPr id="11" name="Picture 10">
            <a:extLst>
              <a:ext uri="{FF2B5EF4-FFF2-40B4-BE49-F238E27FC236}">
                <a16:creationId xmlns:a16="http://schemas.microsoft.com/office/drawing/2014/main" id="{3B1E2B33-D78F-37A4-C8F2-03D70710D013}"/>
              </a:ext>
            </a:extLst>
          </p:cNvPr>
          <p:cNvPicPr>
            <a:picLocks noChangeAspect="1"/>
          </p:cNvPicPr>
          <p:nvPr/>
        </p:nvPicPr>
        <p:blipFill>
          <a:blip r:embed="rId5"/>
          <a:srcRect l="20078" t="16094" r="17382" b="20000"/>
          <a:stretch>
            <a:fillRect/>
          </a:stretch>
        </p:blipFill>
        <p:spPr>
          <a:xfrm>
            <a:off x="1275604" y="1304153"/>
            <a:ext cx="1813478" cy="2367149"/>
          </a:xfrm>
          <a:prstGeom prst="rect">
            <a:avLst/>
          </a:prstGeom>
        </p:spPr>
      </p:pic>
      <p:pic>
        <p:nvPicPr>
          <p:cNvPr id="14" name="Picture 13">
            <a:extLst>
              <a:ext uri="{FF2B5EF4-FFF2-40B4-BE49-F238E27FC236}">
                <a16:creationId xmlns:a16="http://schemas.microsoft.com/office/drawing/2014/main" id="{96341FEF-B390-2E27-61D1-391BDCB54EEB}"/>
              </a:ext>
            </a:extLst>
          </p:cNvPr>
          <p:cNvPicPr>
            <a:picLocks noChangeAspect="1"/>
          </p:cNvPicPr>
          <p:nvPr/>
        </p:nvPicPr>
        <p:blipFill>
          <a:blip r:embed="rId6"/>
          <a:srcRect l="23958" t="24511" r="15141" b="17856"/>
          <a:stretch>
            <a:fillRect/>
          </a:stretch>
        </p:blipFill>
        <p:spPr>
          <a:xfrm>
            <a:off x="7223689" y="4300221"/>
            <a:ext cx="1592224" cy="2009139"/>
          </a:xfrm>
          <a:prstGeom prst="rect">
            <a:avLst/>
          </a:prstGeom>
        </p:spPr>
      </p:pic>
      <p:pic>
        <p:nvPicPr>
          <p:cNvPr id="5" name="Picture 4">
            <a:extLst>
              <a:ext uri="{FF2B5EF4-FFF2-40B4-BE49-F238E27FC236}">
                <a16:creationId xmlns:a16="http://schemas.microsoft.com/office/drawing/2014/main" id="{DC6C2FA6-8F91-10D0-46F7-D97B46FCA7A6}"/>
              </a:ext>
            </a:extLst>
          </p:cNvPr>
          <p:cNvPicPr>
            <a:picLocks noChangeAspect="1"/>
          </p:cNvPicPr>
          <p:nvPr/>
        </p:nvPicPr>
        <p:blipFill>
          <a:blip r:embed="rId7"/>
          <a:stretch>
            <a:fillRect/>
          </a:stretch>
        </p:blipFill>
        <p:spPr>
          <a:xfrm>
            <a:off x="8749730" y="1425067"/>
            <a:ext cx="1762619" cy="2169643"/>
          </a:xfrm>
          <a:prstGeom prst="rect">
            <a:avLst/>
          </a:prstGeom>
        </p:spPr>
      </p:pic>
    </p:spTree>
    <p:extLst>
      <p:ext uri="{BB962C8B-B14F-4D97-AF65-F5344CB8AC3E}">
        <p14:creationId xmlns:p14="http://schemas.microsoft.com/office/powerpoint/2010/main" val="3671957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338A2-9AF9-0184-27A9-97277AC8A5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559FF4-8DA1-04C3-9277-7B4E57A68439}"/>
              </a:ext>
            </a:extLst>
          </p:cNvPr>
          <p:cNvSpPr>
            <a:spLocks noGrp="1"/>
          </p:cNvSpPr>
          <p:nvPr>
            <p:ph type="title"/>
          </p:nvPr>
        </p:nvSpPr>
        <p:spPr/>
        <p:txBody>
          <a:bodyPr/>
          <a:lstStyle/>
          <a:p>
            <a:r>
              <a:rPr lang="en-US" dirty="0"/>
              <a:t>Who are you?</a:t>
            </a:r>
          </a:p>
        </p:txBody>
      </p:sp>
      <p:sp>
        <p:nvSpPr>
          <p:cNvPr id="3" name="Content Placeholder 2">
            <a:extLst>
              <a:ext uri="{FF2B5EF4-FFF2-40B4-BE49-F238E27FC236}">
                <a16:creationId xmlns:a16="http://schemas.microsoft.com/office/drawing/2014/main" id="{FA4113B5-2964-1DB7-80DF-59C8FF0FAF3D}"/>
              </a:ext>
            </a:extLst>
          </p:cNvPr>
          <p:cNvSpPr>
            <a:spLocks noGrp="1"/>
          </p:cNvSpPr>
          <p:nvPr>
            <p:ph idx="1"/>
          </p:nvPr>
        </p:nvSpPr>
        <p:spPr>
          <a:xfrm>
            <a:off x="612647" y="1715532"/>
            <a:ext cx="10917366" cy="4593828"/>
          </a:xfrm>
        </p:spPr>
        <p:txBody>
          <a:bodyPr>
            <a:noAutofit/>
          </a:bodyPr>
          <a:lstStyle/>
          <a:p>
            <a:r>
              <a:rPr lang="en-US" sz="2400" dirty="0"/>
              <a:t>Preferred name and pronouns</a:t>
            </a:r>
          </a:p>
          <a:p>
            <a:r>
              <a:rPr lang="en-US" sz="2400" dirty="0"/>
              <a:t>Year</a:t>
            </a:r>
          </a:p>
          <a:p>
            <a:r>
              <a:rPr lang="en-US" sz="2400" dirty="0"/>
              <a:t>College</a:t>
            </a:r>
          </a:p>
          <a:p>
            <a:r>
              <a:rPr lang="en-US" sz="2400" dirty="0"/>
              <a:t>Programming experience</a:t>
            </a:r>
          </a:p>
          <a:p>
            <a:pPr lvl="1"/>
            <a:r>
              <a:rPr lang="en-US" sz="2400" dirty="0"/>
              <a:t>Concurrently enrolled in CSCI050, or</a:t>
            </a:r>
          </a:p>
          <a:p>
            <a:pPr lvl="1"/>
            <a:r>
              <a:rPr lang="en-US" sz="2400" dirty="0"/>
              <a:t>Placed out of CSCI050 after talking with Prof. Chen or Prof. Papoutsaki</a:t>
            </a:r>
            <a:br>
              <a:rPr lang="en-US" sz="2400" dirty="0"/>
            </a:br>
            <a:endParaRPr lang="en-US" sz="2400" dirty="0"/>
          </a:p>
        </p:txBody>
      </p:sp>
      <p:sp>
        <p:nvSpPr>
          <p:cNvPr id="30" name="Slide Number Placeholder 29">
            <a:extLst>
              <a:ext uri="{FF2B5EF4-FFF2-40B4-BE49-F238E27FC236}">
                <a16:creationId xmlns:a16="http://schemas.microsoft.com/office/drawing/2014/main" id="{8537534D-62E6-DFCD-B8C4-3F8B32FEFB5D}"/>
              </a:ext>
            </a:extLst>
          </p:cNvPr>
          <p:cNvSpPr>
            <a:spLocks noGrp="1"/>
          </p:cNvSpPr>
          <p:nvPr>
            <p:ph type="sldNum" sz="quarter" idx="12"/>
          </p:nvPr>
        </p:nvSpPr>
        <p:spPr/>
        <p:txBody>
          <a:bodyPr/>
          <a:lstStyle/>
          <a:p>
            <a:fld id="{CC057153-B650-4DEB-B370-79DDCFDCE934}" type="slidenum">
              <a:rPr lang="en-US" smtClean="0"/>
              <a:t>5</a:t>
            </a:fld>
            <a:endParaRPr lang="en-US"/>
          </a:p>
        </p:txBody>
      </p:sp>
      <p:sp>
        <p:nvSpPr>
          <p:cNvPr id="31" name="TextBox 30">
            <a:extLst>
              <a:ext uri="{FF2B5EF4-FFF2-40B4-BE49-F238E27FC236}">
                <a16:creationId xmlns:a16="http://schemas.microsoft.com/office/drawing/2014/main" id="{7E239E1A-87F5-FDBA-C046-5D94EBA6BEC8}"/>
              </a:ext>
            </a:extLst>
          </p:cNvPr>
          <p:cNvSpPr txBox="1"/>
          <p:nvPr/>
        </p:nvSpPr>
        <p:spPr>
          <a:xfrm>
            <a:off x="1997612" y="109728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899127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89E5">
            <a:alpha val="99000"/>
          </a:srgbClr>
        </a:solidFill>
        <a:effectLst/>
      </p:bgPr>
    </p:bg>
    <p:spTree>
      <p:nvGrpSpPr>
        <p:cNvPr id="1" name="">
          <a:extLst>
            <a:ext uri="{FF2B5EF4-FFF2-40B4-BE49-F238E27FC236}">
              <a16:creationId xmlns:a16="http://schemas.microsoft.com/office/drawing/2014/main" id="{D74963AD-8B12-FDE4-3FB2-ABEE3B19EE9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17DB24-E400-4203-DF62-9D55D4ACE621}"/>
              </a:ext>
            </a:extLst>
          </p:cNvPr>
          <p:cNvSpPr>
            <a:spLocks noGrp="1"/>
          </p:cNvSpPr>
          <p:nvPr>
            <p:ph idx="1"/>
          </p:nvPr>
        </p:nvSpPr>
        <p:spPr>
          <a:xfrm>
            <a:off x="612647" y="479685"/>
            <a:ext cx="10917366" cy="5829675"/>
          </a:xfrm>
        </p:spPr>
        <p:txBody>
          <a:bodyPr anchor="ctr">
            <a:noAutofit/>
          </a:bodyPr>
          <a:lstStyle/>
          <a:p>
            <a:pPr marL="0" indent="0" algn="ctr">
              <a:buNone/>
            </a:pPr>
            <a:r>
              <a:rPr lang="en-US" sz="14400" dirty="0">
                <a:solidFill>
                  <a:schemeClr val="bg1"/>
                </a:solidFill>
              </a:rPr>
              <a:t>Nice to meet you!</a:t>
            </a:r>
          </a:p>
        </p:txBody>
      </p:sp>
      <p:sp>
        <p:nvSpPr>
          <p:cNvPr id="30" name="Slide Number Placeholder 29">
            <a:extLst>
              <a:ext uri="{FF2B5EF4-FFF2-40B4-BE49-F238E27FC236}">
                <a16:creationId xmlns:a16="http://schemas.microsoft.com/office/drawing/2014/main" id="{3C889E2E-9CE2-5C2C-C3A2-C462C5E7B779}"/>
              </a:ext>
            </a:extLst>
          </p:cNvPr>
          <p:cNvSpPr>
            <a:spLocks noGrp="1"/>
          </p:cNvSpPr>
          <p:nvPr>
            <p:ph type="sldNum" sz="quarter" idx="12"/>
          </p:nvPr>
        </p:nvSpPr>
        <p:spPr/>
        <p:txBody>
          <a:bodyPr/>
          <a:lstStyle/>
          <a:p>
            <a:fld id="{CC057153-B650-4DEB-B370-79DDCFDCE934}" type="slidenum">
              <a:rPr lang="en-US" smtClean="0"/>
              <a:t>6</a:t>
            </a:fld>
            <a:endParaRPr lang="en-US"/>
          </a:p>
        </p:txBody>
      </p:sp>
      <p:sp>
        <p:nvSpPr>
          <p:cNvPr id="31" name="TextBox 30">
            <a:extLst>
              <a:ext uri="{FF2B5EF4-FFF2-40B4-BE49-F238E27FC236}">
                <a16:creationId xmlns:a16="http://schemas.microsoft.com/office/drawing/2014/main" id="{370BD67D-6F46-D14D-D59D-1361D90997BC}"/>
              </a:ext>
            </a:extLst>
          </p:cNvPr>
          <p:cNvSpPr txBox="1"/>
          <p:nvPr/>
        </p:nvSpPr>
        <p:spPr>
          <a:xfrm>
            <a:off x="1997612" y="109728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198381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015D4-9362-031F-6FC1-6DCD977140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29C6E3-4720-9111-3602-B31CA2F509EF}"/>
              </a:ext>
            </a:extLst>
          </p:cNvPr>
          <p:cNvSpPr>
            <a:spLocks noGrp="1"/>
          </p:cNvSpPr>
          <p:nvPr>
            <p:ph type="title"/>
          </p:nvPr>
        </p:nvSpPr>
        <p:spPr/>
        <p:txBody>
          <a:bodyPr/>
          <a:lstStyle/>
          <a:p>
            <a:r>
              <a:rPr lang="en-US" dirty="0"/>
              <a:t>What is CS51?</a:t>
            </a:r>
          </a:p>
        </p:txBody>
      </p:sp>
      <p:sp>
        <p:nvSpPr>
          <p:cNvPr id="30" name="Slide Number Placeholder 29">
            <a:extLst>
              <a:ext uri="{FF2B5EF4-FFF2-40B4-BE49-F238E27FC236}">
                <a16:creationId xmlns:a16="http://schemas.microsoft.com/office/drawing/2014/main" id="{44EE230C-4024-384B-48ED-784E19DE7546}"/>
              </a:ext>
            </a:extLst>
          </p:cNvPr>
          <p:cNvSpPr>
            <a:spLocks noGrp="1"/>
          </p:cNvSpPr>
          <p:nvPr>
            <p:ph type="sldNum" sz="quarter" idx="12"/>
          </p:nvPr>
        </p:nvSpPr>
        <p:spPr/>
        <p:txBody>
          <a:bodyPr/>
          <a:lstStyle/>
          <a:p>
            <a:fld id="{CC057153-B650-4DEB-B370-79DDCFDCE934}" type="slidenum">
              <a:rPr lang="en-US" smtClean="0"/>
              <a:t>7</a:t>
            </a:fld>
            <a:endParaRPr lang="en-US"/>
          </a:p>
        </p:txBody>
      </p:sp>
      <p:sp>
        <p:nvSpPr>
          <p:cNvPr id="31" name="TextBox 30">
            <a:extLst>
              <a:ext uri="{FF2B5EF4-FFF2-40B4-BE49-F238E27FC236}">
                <a16:creationId xmlns:a16="http://schemas.microsoft.com/office/drawing/2014/main" id="{00B5D545-AC0C-3F06-BFC2-D90F399A8AB5}"/>
              </a:ext>
            </a:extLst>
          </p:cNvPr>
          <p:cNvSpPr txBox="1"/>
          <p:nvPr/>
        </p:nvSpPr>
        <p:spPr>
          <a:xfrm>
            <a:off x="1997612" y="1097280"/>
            <a:ext cx="184731" cy="369332"/>
          </a:xfrm>
          <a:prstGeom prst="rect">
            <a:avLst/>
          </a:prstGeom>
          <a:noFill/>
        </p:spPr>
        <p:txBody>
          <a:bodyPr wrap="none" rtlCol="0">
            <a:spAutoFit/>
          </a:bodyPr>
          <a:lstStyle/>
          <a:p>
            <a:endParaRPr lang="en-US" dirty="0"/>
          </a:p>
        </p:txBody>
      </p:sp>
      <p:sp>
        <p:nvSpPr>
          <p:cNvPr id="6" name="Content Placeholder 5">
            <a:extLst>
              <a:ext uri="{FF2B5EF4-FFF2-40B4-BE49-F238E27FC236}">
                <a16:creationId xmlns:a16="http://schemas.microsoft.com/office/drawing/2014/main" id="{51B965C7-13F4-C8FA-59E0-D0764A85DCE5}"/>
              </a:ext>
            </a:extLst>
          </p:cNvPr>
          <p:cNvSpPr>
            <a:spLocks noGrp="1"/>
          </p:cNvSpPr>
          <p:nvPr>
            <p:ph idx="1"/>
          </p:nvPr>
        </p:nvSpPr>
        <p:spPr>
          <a:xfrm>
            <a:off x="612647" y="1715532"/>
            <a:ext cx="11019515" cy="4593828"/>
          </a:xfrm>
        </p:spPr>
        <p:txBody>
          <a:bodyPr>
            <a:normAutofit/>
          </a:bodyPr>
          <a:lstStyle/>
          <a:p>
            <a:r>
              <a:rPr lang="en-US" sz="2400" dirty="0"/>
              <a:t>An introduction to computer science through a survey of fundamental topics and a glimpse into our curriculum.</a:t>
            </a:r>
          </a:p>
          <a:p>
            <a:pPr lvl="1"/>
            <a:r>
              <a:rPr lang="en-US" sz="2400" dirty="0"/>
              <a:t>Week 1 and 14: Ethics and History of Computer Science</a:t>
            </a:r>
          </a:p>
          <a:p>
            <a:pPr lvl="1"/>
            <a:r>
              <a:rPr lang="en-US" sz="2400" dirty="0"/>
              <a:t>Weeks 1-5: Computer Systems (CSCI105)</a:t>
            </a:r>
          </a:p>
          <a:p>
            <a:pPr lvl="1"/>
            <a:r>
              <a:rPr lang="en-US" sz="2400" dirty="0"/>
              <a:t>Weeks 5-8: Mathematical Foundations of Computer Science (CSCI054)</a:t>
            </a:r>
          </a:p>
          <a:p>
            <a:pPr lvl="1"/>
            <a:r>
              <a:rPr lang="en-US" sz="2400" dirty="0"/>
              <a:t>Weeks 9-11: Data Structures and Algorithms (CSCI062 and CSCI140)</a:t>
            </a:r>
          </a:p>
          <a:p>
            <a:pPr lvl="1"/>
            <a:r>
              <a:rPr lang="en-US" sz="2400" dirty="0"/>
              <a:t>Weeks 11-1: Theory of Computation &amp; Programming Languages (CS101)</a:t>
            </a:r>
          </a:p>
          <a:p>
            <a:pPr lvl="1"/>
            <a:r>
              <a:rPr lang="en-US" sz="2400" dirty="0"/>
              <a:t>Weeks 14: Machine Learning (electives)</a:t>
            </a:r>
          </a:p>
        </p:txBody>
      </p:sp>
    </p:spTree>
    <p:extLst>
      <p:ext uri="{BB962C8B-B14F-4D97-AF65-F5344CB8AC3E}">
        <p14:creationId xmlns:p14="http://schemas.microsoft.com/office/powerpoint/2010/main" val="200160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015D4-9362-031F-6FC1-6DCD977140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29C6E3-4720-9111-3602-B31CA2F509EF}"/>
              </a:ext>
            </a:extLst>
          </p:cNvPr>
          <p:cNvSpPr>
            <a:spLocks noGrp="1"/>
          </p:cNvSpPr>
          <p:nvPr>
            <p:ph type="title"/>
          </p:nvPr>
        </p:nvSpPr>
        <p:spPr/>
        <p:txBody>
          <a:bodyPr/>
          <a:lstStyle/>
          <a:p>
            <a:r>
              <a:rPr lang="en-US" dirty="0"/>
              <a:t>Some examples of what you will learn</a:t>
            </a:r>
          </a:p>
        </p:txBody>
      </p:sp>
      <p:sp>
        <p:nvSpPr>
          <p:cNvPr id="30" name="Slide Number Placeholder 29">
            <a:extLst>
              <a:ext uri="{FF2B5EF4-FFF2-40B4-BE49-F238E27FC236}">
                <a16:creationId xmlns:a16="http://schemas.microsoft.com/office/drawing/2014/main" id="{44EE230C-4024-384B-48ED-784E19DE7546}"/>
              </a:ext>
            </a:extLst>
          </p:cNvPr>
          <p:cNvSpPr>
            <a:spLocks noGrp="1"/>
          </p:cNvSpPr>
          <p:nvPr>
            <p:ph type="sldNum" sz="quarter" idx="12"/>
          </p:nvPr>
        </p:nvSpPr>
        <p:spPr/>
        <p:txBody>
          <a:bodyPr/>
          <a:lstStyle/>
          <a:p>
            <a:fld id="{CC057153-B650-4DEB-B370-79DDCFDCE934}" type="slidenum">
              <a:rPr lang="en-US" smtClean="0"/>
              <a:t>8</a:t>
            </a:fld>
            <a:endParaRPr lang="en-US"/>
          </a:p>
        </p:txBody>
      </p:sp>
      <p:sp>
        <p:nvSpPr>
          <p:cNvPr id="31" name="TextBox 30">
            <a:extLst>
              <a:ext uri="{FF2B5EF4-FFF2-40B4-BE49-F238E27FC236}">
                <a16:creationId xmlns:a16="http://schemas.microsoft.com/office/drawing/2014/main" id="{00B5D545-AC0C-3F06-BFC2-D90F399A8AB5}"/>
              </a:ext>
            </a:extLst>
          </p:cNvPr>
          <p:cNvSpPr txBox="1"/>
          <p:nvPr/>
        </p:nvSpPr>
        <p:spPr>
          <a:xfrm>
            <a:off x="1997612" y="1097280"/>
            <a:ext cx="184731" cy="369332"/>
          </a:xfrm>
          <a:prstGeom prst="rect">
            <a:avLst/>
          </a:prstGeom>
          <a:noFill/>
        </p:spPr>
        <p:txBody>
          <a:bodyPr wrap="none" rtlCol="0">
            <a:spAutoFit/>
          </a:bodyPr>
          <a:lstStyle/>
          <a:p>
            <a:endParaRPr lang="en-US" dirty="0"/>
          </a:p>
        </p:txBody>
      </p:sp>
      <p:sp>
        <p:nvSpPr>
          <p:cNvPr id="6" name="Content Placeholder 5">
            <a:extLst>
              <a:ext uri="{FF2B5EF4-FFF2-40B4-BE49-F238E27FC236}">
                <a16:creationId xmlns:a16="http://schemas.microsoft.com/office/drawing/2014/main" id="{51B965C7-13F4-C8FA-59E0-D0764A85DCE5}"/>
              </a:ext>
            </a:extLst>
          </p:cNvPr>
          <p:cNvSpPr>
            <a:spLocks noGrp="1"/>
          </p:cNvSpPr>
          <p:nvPr>
            <p:ph idx="1"/>
          </p:nvPr>
        </p:nvSpPr>
        <p:spPr>
          <a:xfrm>
            <a:off x="612647" y="1715532"/>
            <a:ext cx="11019515" cy="4593828"/>
          </a:xfrm>
        </p:spPr>
        <p:txBody>
          <a:bodyPr>
            <a:normAutofit/>
          </a:bodyPr>
          <a:lstStyle/>
          <a:p>
            <a:r>
              <a:rPr lang="en-US" sz="2400" dirty="0"/>
              <a:t>How computers process and store information and the main components of modern computers</a:t>
            </a:r>
          </a:p>
          <a:p>
            <a:r>
              <a:rPr lang="en-US" sz="2400" dirty="0"/>
              <a:t>Not only to write programs but prove their correctness and analyze their running time</a:t>
            </a:r>
          </a:p>
          <a:p>
            <a:r>
              <a:rPr lang="en-US" sz="2400" dirty="0"/>
              <a:t>Fundamental data structures to organize data</a:t>
            </a:r>
          </a:p>
          <a:p>
            <a:r>
              <a:rPr lang="en-US" sz="2400" dirty="0"/>
              <a:t>Simple computational models</a:t>
            </a:r>
          </a:p>
          <a:p>
            <a:r>
              <a:rPr lang="en-US" sz="2400" dirty="0"/>
              <a:t>Origins of computation, influential historical figures that shaped computer science and ethical implications.</a:t>
            </a:r>
          </a:p>
        </p:txBody>
      </p:sp>
    </p:spTree>
    <p:extLst>
      <p:ext uri="{BB962C8B-B14F-4D97-AF65-F5344CB8AC3E}">
        <p14:creationId xmlns:p14="http://schemas.microsoft.com/office/powerpoint/2010/main" val="3662056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4DA36-8B5B-D7F1-7FCB-227BB19EEB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D1BAD6-F035-ACF2-6C30-185F1AFE41CC}"/>
              </a:ext>
            </a:extLst>
          </p:cNvPr>
          <p:cNvSpPr>
            <a:spLocks noGrp="1"/>
          </p:cNvSpPr>
          <p:nvPr>
            <p:ph type="title"/>
          </p:nvPr>
        </p:nvSpPr>
        <p:spPr/>
        <p:txBody>
          <a:bodyPr/>
          <a:lstStyle/>
          <a:p>
            <a:r>
              <a:rPr lang="en-US" dirty="0"/>
              <a:t>How can I succeed in CS51?</a:t>
            </a:r>
          </a:p>
        </p:txBody>
      </p:sp>
      <p:sp>
        <p:nvSpPr>
          <p:cNvPr id="3" name="Content Placeholder 2">
            <a:extLst>
              <a:ext uri="{FF2B5EF4-FFF2-40B4-BE49-F238E27FC236}">
                <a16:creationId xmlns:a16="http://schemas.microsoft.com/office/drawing/2014/main" id="{A5C99786-5F86-F6C9-4535-BCF5BC0B0186}"/>
              </a:ext>
            </a:extLst>
          </p:cNvPr>
          <p:cNvSpPr>
            <a:spLocks noGrp="1"/>
          </p:cNvSpPr>
          <p:nvPr>
            <p:ph idx="1"/>
          </p:nvPr>
        </p:nvSpPr>
        <p:spPr>
          <a:xfrm>
            <a:off x="612647" y="1715532"/>
            <a:ext cx="10917366" cy="4593828"/>
          </a:xfrm>
        </p:spPr>
        <p:txBody>
          <a:bodyPr>
            <a:noAutofit/>
          </a:bodyPr>
          <a:lstStyle/>
          <a:p>
            <a:r>
              <a:rPr lang="en-US" sz="2400" dirty="0"/>
              <a:t>Sleep well the night before, eat, attend class, be on time for class and lab</a:t>
            </a:r>
          </a:p>
          <a:p>
            <a:r>
              <a:rPr lang="en-US" sz="2400" dirty="0"/>
              <a:t>Take notes, participate, ask questions, don’t stay confused</a:t>
            </a:r>
          </a:p>
          <a:p>
            <a:r>
              <a:rPr lang="en-US" sz="2400" dirty="0"/>
              <a:t>Review slides and do practice problems after each lecture</a:t>
            </a:r>
          </a:p>
          <a:p>
            <a:r>
              <a:rPr lang="en-US" sz="2400" dirty="0"/>
              <a:t>Start the assignments </a:t>
            </a:r>
            <a:r>
              <a:rPr lang="en-US" sz="2400" b="1" dirty="0"/>
              <a:t>early</a:t>
            </a:r>
          </a:p>
          <a:p>
            <a:r>
              <a:rPr lang="en-US" sz="2400" dirty="0"/>
              <a:t>Come to office hours/mentor sessions</a:t>
            </a:r>
          </a:p>
          <a:p>
            <a:r>
              <a:rPr lang="en-US" sz="2400" dirty="0"/>
              <a:t>Budget at least 8 hours outside class time</a:t>
            </a:r>
          </a:p>
          <a:p>
            <a:r>
              <a:rPr lang="en-US" sz="2400" dirty="0"/>
              <a:t>Read email/Slack for announcements and bookmark course website:</a:t>
            </a:r>
          </a:p>
          <a:p>
            <a:pPr lvl="1"/>
            <a:r>
              <a:rPr lang="en-US" sz="2400" dirty="0">
                <a:solidFill>
                  <a:srgbClr val="0089E5"/>
                </a:solidFill>
                <a:hlinkClick r:id="rId3">
                  <a:extLst>
                    <a:ext uri="{A12FA001-AC4F-418D-AE19-62706E023703}">
                      <ahyp:hlinkClr xmlns:ahyp="http://schemas.microsoft.com/office/drawing/2018/hyperlinkcolor" val="tx"/>
                    </a:ext>
                  </a:extLst>
                </a:hlinkClick>
              </a:rPr>
              <a:t>https://cs.pomona.edu/classes/cs51/</a:t>
            </a:r>
            <a:r>
              <a:rPr lang="en-US" sz="2400" dirty="0">
                <a:solidFill>
                  <a:srgbClr val="0089E5"/>
                </a:solidFill>
              </a:rPr>
              <a:t> </a:t>
            </a:r>
          </a:p>
        </p:txBody>
      </p:sp>
      <p:sp>
        <p:nvSpPr>
          <p:cNvPr id="30" name="Slide Number Placeholder 29">
            <a:extLst>
              <a:ext uri="{FF2B5EF4-FFF2-40B4-BE49-F238E27FC236}">
                <a16:creationId xmlns:a16="http://schemas.microsoft.com/office/drawing/2014/main" id="{C911BB11-19F4-8DB2-B7E5-01A0C6546EE8}"/>
              </a:ext>
            </a:extLst>
          </p:cNvPr>
          <p:cNvSpPr>
            <a:spLocks noGrp="1"/>
          </p:cNvSpPr>
          <p:nvPr>
            <p:ph type="sldNum" sz="quarter" idx="12"/>
          </p:nvPr>
        </p:nvSpPr>
        <p:spPr/>
        <p:txBody>
          <a:bodyPr/>
          <a:lstStyle/>
          <a:p>
            <a:fld id="{CC057153-B650-4DEB-B370-79DDCFDCE934}" type="slidenum">
              <a:rPr lang="en-US" smtClean="0"/>
              <a:t>9</a:t>
            </a:fld>
            <a:endParaRPr lang="en-US"/>
          </a:p>
        </p:txBody>
      </p:sp>
      <p:sp>
        <p:nvSpPr>
          <p:cNvPr id="31" name="TextBox 30">
            <a:extLst>
              <a:ext uri="{FF2B5EF4-FFF2-40B4-BE49-F238E27FC236}">
                <a16:creationId xmlns:a16="http://schemas.microsoft.com/office/drawing/2014/main" id="{42E3F9A3-3FD5-0A1F-73A8-92C4CE9CE761}"/>
              </a:ext>
            </a:extLst>
          </p:cNvPr>
          <p:cNvSpPr txBox="1"/>
          <p:nvPr/>
        </p:nvSpPr>
        <p:spPr>
          <a:xfrm>
            <a:off x="1997612" y="109728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542512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anillaVTI">
  <a:themeElements>
    <a:clrScheme name="AnalogousFromDarkSeedLeftStep">
      <a:dk1>
        <a:srgbClr val="000000"/>
      </a:dk1>
      <a:lt1>
        <a:srgbClr val="FFFFFF"/>
      </a:lt1>
      <a:dk2>
        <a:srgbClr val="1C2432"/>
      </a:dk2>
      <a:lt2>
        <a:srgbClr val="F2F3F0"/>
      </a:lt2>
      <a:accent1>
        <a:srgbClr val="844BC5"/>
      </a:accent1>
      <a:accent2>
        <a:srgbClr val="4842B7"/>
      </a:accent2>
      <a:accent3>
        <a:srgbClr val="4B78C5"/>
      </a:accent3>
      <a:accent4>
        <a:srgbClr val="3999B3"/>
      </a:accent4>
      <a:accent5>
        <a:srgbClr val="49C0A8"/>
      </a:accent5>
      <a:accent6>
        <a:srgbClr val="39B368"/>
      </a:accent6>
      <a:hlink>
        <a:srgbClr val="339A97"/>
      </a:hlink>
      <a:folHlink>
        <a:srgbClr val="7F7F7F"/>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57157</TotalTime>
  <Words>3063</Words>
  <Application>Microsoft Macintosh PowerPoint</Application>
  <PresentationFormat>Widescreen</PresentationFormat>
  <Paragraphs>178</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Arial</vt:lpstr>
      <vt:lpstr>Neue Haas Grotesk Text Pro</vt:lpstr>
      <vt:lpstr>VanillaVTI</vt:lpstr>
      <vt:lpstr>Introduction and Ethics of Computer Science</vt:lpstr>
      <vt:lpstr>PowerPoint Presentation</vt:lpstr>
      <vt:lpstr>Instructors</vt:lpstr>
      <vt:lpstr>Teaching Assistants</vt:lpstr>
      <vt:lpstr>Who are you?</vt:lpstr>
      <vt:lpstr>PowerPoint Presentation</vt:lpstr>
      <vt:lpstr>What is CS51?</vt:lpstr>
      <vt:lpstr>Some examples of what you will learn</vt:lpstr>
      <vt:lpstr>How can I succeed in CS51?</vt:lpstr>
      <vt:lpstr>How can I be a good citizen in CS51?</vt:lpstr>
      <vt:lpstr>AI Course Policy Tier System</vt:lpstr>
      <vt:lpstr>Grading summary</vt:lpstr>
      <vt:lpstr>Communication</vt:lpstr>
      <vt:lpstr>PowerPoint Presentation</vt:lpstr>
      <vt:lpstr>Scenario Activity</vt:lpstr>
      <vt:lpstr>Scenario Activity</vt:lpstr>
      <vt:lpstr>Article Activity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Alexandra Papoutsaki</dc:creator>
  <cp:lastModifiedBy>Alexandra Papoutsaki</cp:lastModifiedBy>
  <cp:revision>678</cp:revision>
  <cp:lastPrinted>2026-08-26T20:56:02Z</cp:lastPrinted>
  <dcterms:created xsi:type="dcterms:W3CDTF">2025-02-11T22:53:59Z</dcterms:created>
  <dcterms:modified xsi:type="dcterms:W3CDTF">2026-08-28T18:42:28Z</dcterms:modified>
</cp:coreProperties>
</file>