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3"/>
  </p:notesMasterIdLst>
  <p:sldIdLst>
    <p:sldId id="256" r:id="rId2"/>
    <p:sldId id="367" r:id="rId3"/>
    <p:sldId id="368" r:id="rId4"/>
    <p:sldId id="381" r:id="rId5"/>
    <p:sldId id="382" r:id="rId6"/>
    <p:sldId id="384" r:id="rId7"/>
    <p:sldId id="385" r:id="rId8"/>
    <p:sldId id="452" r:id="rId9"/>
    <p:sldId id="453" r:id="rId10"/>
    <p:sldId id="454" r:id="rId11"/>
    <p:sldId id="455" r:id="rId12"/>
    <p:sldId id="456" r:id="rId13"/>
    <p:sldId id="457" r:id="rId14"/>
    <p:sldId id="458" r:id="rId15"/>
    <p:sldId id="386" r:id="rId16"/>
    <p:sldId id="387" r:id="rId17"/>
    <p:sldId id="388" r:id="rId18"/>
    <p:sldId id="389" r:id="rId19"/>
    <p:sldId id="390" r:id="rId20"/>
    <p:sldId id="383" r:id="rId21"/>
    <p:sldId id="392" r:id="rId22"/>
    <p:sldId id="393" r:id="rId23"/>
    <p:sldId id="395" r:id="rId24"/>
    <p:sldId id="396" r:id="rId25"/>
    <p:sldId id="397" r:id="rId26"/>
    <p:sldId id="398" r:id="rId27"/>
    <p:sldId id="399" r:id="rId28"/>
    <p:sldId id="400" r:id="rId29"/>
    <p:sldId id="401" r:id="rId30"/>
    <p:sldId id="402" r:id="rId31"/>
    <p:sldId id="40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8AB611-3086-6E6F-040A-5E71DA3CF609}" name="Alexandra Papoutsaki" initials="AP" userId="S::apaa2017@pomona.edu::bfa77a5d-e38e-43e7-abd1-0ba00b2c134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9E5"/>
    <a:srgbClr val="FFFF00"/>
    <a:srgbClr val="00FA00"/>
    <a:srgbClr val="8EFA00"/>
    <a:srgbClr val="FF9300"/>
    <a:srgbClr val="009051"/>
    <a:srgbClr val="FFD579"/>
    <a:srgbClr val="0432FF"/>
    <a:srgbClr val="011893"/>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45"/>
    <p:restoredTop sz="80000"/>
  </p:normalViewPr>
  <p:slideViewPr>
    <p:cSldViewPr snapToGrid="0">
      <p:cViewPr varScale="1">
        <p:scale>
          <a:sx n="89" d="100"/>
          <a:sy n="89" d="100"/>
        </p:scale>
        <p:origin x="1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DBA23-DB00-314B-A470-A362519CA314}" type="datetimeFigureOut">
              <a:rPr lang="en-US" smtClean="0"/>
              <a:t>3/2/26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EC9309-185D-B241-857D-6AB647741F6D}" type="slidenum">
              <a:rPr lang="en-US" smtClean="0"/>
              <a:t>‹#›</a:t>
            </a:fld>
            <a:endParaRPr lang="en-US"/>
          </a:p>
        </p:txBody>
      </p:sp>
    </p:spTree>
    <p:extLst>
      <p:ext uri="{BB962C8B-B14F-4D97-AF65-F5344CB8AC3E}">
        <p14:creationId xmlns:p14="http://schemas.microsoft.com/office/powerpoint/2010/main" val="1507590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 time we started talking about the idea of proofs being at the heart of what we are doing as computer scientists and set up the foundation of what we will need through propositional Logic. Today we will see </a:t>
            </a:r>
            <a:r>
              <a:rPr lang="en-US" sz="1200" b="0" i="0" u="none" strike="noStrike" kern="1200" dirty="0">
                <a:solidFill>
                  <a:schemeClr val="tx1"/>
                </a:solidFill>
                <a:effectLst/>
                <a:latin typeface="+mn-lt"/>
                <a:ea typeface="+mn-ea"/>
                <a:cs typeface="+mn-cs"/>
              </a:rPr>
              <a:t>a type of proof that allows us to establish that an iterative algorithm, that is an algorithm that has a for/while loop, correctly solves a particular problem. </a:t>
            </a:r>
          </a:p>
        </p:txBody>
      </p:sp>
      <p:sp>
        <p:nvSpPr>
          <p:cNvPr id="4" name="Slide Number Placeholder 3"/>
          <p:cNvSpPr>
            <a:spLocks noGrp="1"/>
          </p:cNvSpPr>
          <p:nvPr>
            <p:ph type="sldNum" sz="quarter" idx="5"/>
          </p:nvPr>
        </p:nvSpPr>
        <p:spPr/>
        <p:txBody>
          <a:bodyPr/>
          <a:lstStyle/>
          <a:p>
            <a:fld id="{D1EC9309-185D-B241-857D-6AB647741F6D}" type="slidenum">
              <a:rPr lang="en-US" smtClean="0"/>
              <a:t>1</a:t>
            </a:fld>
            <a:endParaRPr lang="en-US"/>
          </a:p>
        </p:txBody>
      </p:sp>
    </p:spTree>
    <p:extLst>
      <p:ext uri="{BB962C8B-B14F-4D97-AF65-F5344CB8AC3E}">
        <p14:creationId xmlns:p14="http://schemas.microsoft.com/office/powerpoint/2010/main" val="446043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304DE-4CB3-A539-0E07-6B83F63084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801F92-6EE3-D2A9-67B1-4C426C45AA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F35FDE-F056-DF4A-976E-1AB35B8DE67B}"/>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FEA79195-24BE-525B-9012-5F1077398676}"/>
              </a:ext>
            </a:extLst>
          </p:cNvPr>
          <p:cNvSpPr>
            <a:spLocks noGrp="1"/>
          </p:cNvSpPr>
          <p:nvPr>
            <p:ph type="sldNum" sz="quarter" idx="5"/>
          </p:nvPr>
        </p:nvSpPr>
        <p:spPr/>
        <p:txBody>
          <a:bodyPr/>
          <a:lstStyle/>
          <a:p>
            <a:fld id="{D1EC9309-185D-B241-857D-6AB647741F6D}" type="slidenum">
              <a:rPr lang="en-US" smtClean="0"/>
              <a:t>10</a:t>
            </a:fld>
            <a:endParaRPr lang="en-US"/>
          </a:p>
        </p:txBody>
      </p:sp>
    </p:spTree>
    <p:extLst>
      <p:ext uri="{BB962C8B-B14F-4D97-AF65-F5344CB8AC3E}">
        <p14:creationId xmlns:p14="http://schemas.microsoft.com/office/powerpoint/2010/main" val="396283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E4AD7-DCD0-DA0C-DF9F-3F6FCA52A4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E84AA1-5F6D-148A-7687-8B5E19898A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53FE9D-28DD-CFA1-2EF9-2294ADC2FDA1}"/>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721FCFFB-BE6E-7289-161C-51EB8C6C16E2}"/>
              </a:ext>
            </a:extLst>
          </p:cNvPr>
          <p:cNvSpPr>
            <a:spLocks noGrp="1"/>
          </p:cNvSpPr>
          <p:nvPr>
            <p:ph type="sldNum" sz="quarter" idx="5"/>
          </p:nvPr>
        </p:nvSpPr>
        <p:spPr/>
        <p:txBody>
          <a:bodyPr/>
          <a:lstStyle/>
          <a:p>
            <a:fld id="{D1EC9309-185D-B241-857D-6AB647741F6D}" type="slidenum">
              <a:rPr lang="en-US" smtClean="0"/>
              <a:t>11</a:t>
            </a:fld>
            <a:endParaRPr lang="en-US"/>
          </a:p>
        </p:txBody>
      </p:sp>
    </p:spTree>
    <p:extLst>
      <p:ext uri="{BB962C8B-B14F-4D97-AF65-F5344CB8AC3E}">
        <p14:creationId xmlns:p14="http://schemas.microsoft.com/office/powerpoint/2010/main" val="4196718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3A6F6-6638-6726-BDB5-67BB6B2E17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24E281-A0D1-8A5A-5E0C-184E72FF5A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6E025F-6E35-6547-4350-564352062059}"/>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5432E51A-6541-C807-8E09-F3718773973E}"/>
              </a:ext>
            </a:extLst>
          </p:cNvPr>
          <p:cNvSpPr>
            <a:spLocks noGrp="1"/>
          </p:cNvSpPr>
          <p:nvPr>
            <p:ph type="sldNum" sz="quarter" idx="5"/>
          </p:nvPr>
        </p:nvSpPr>
        <p:spPr/>
        <p:txBody>
          <a:bodyPr/>
          <a:lstStyle/>
          <a:p>
            <a:fld id="{D1EC9309-185D-B241-857D-6AB647741F6D}" type="slidenum">
              <a:rPr lang="en-US" smtClean="0"/>
              <a:t>12</a:t>
            </a:fld>
            <a:endParaRPr lang="en-US"/>
          </a:p>
        </p:txBody>
      </p:sp>
    </p:spTree>
    <p:extLst>
      <p:ext uri="{BB962C8B-B14F-4D97-AF65-F5344CB8AC3E}">
        <p14:creationId xmlns:p14="http://schemas.microsoft.com/office/powerpoint/2010/main" val="2002534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4F777-7AE9-9CB4-2F15-07F15EB632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98C266-15C1-DD6D-3E86-07912AF344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5152D7-A469-43A3-676D-55024FB727BE}"/>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2401C918-5051-50C0-679A-380A30456CE7}"/>
              </a:ext>
            </a:extLst>
          </p:cNvPr>
          <p:cNvSpPr>
            <a:spLocks noGrp="1"/>
          </p:cNvSpPr>
          <p:nvPr>
            <p:ph type="sldNum" sz="quarter" idx="5"/>
          </p:nvPr>
        </p:nvSpPr>
        <p:spPr/>
        <p:txBody>
          <a:bodyPr/>
          <a:lstStyle/>
          <a:p>
            <a:fld id="{D1EC9309-185D-B241-857D-6AB647741F6D}" type="slidenum">
              <a:rPr lang="en-US" smtClean="0"/>
              <a:t>13</a:t>
            </a:fld>
            <a:endParaRPr lang="en-US"/>
          </a:p>
        </p:txBody>
      </p:sp>
    </p:spTree>
    <p:extLst>
      <p:ext uri="{BB962C8B-B14F-4D97-AF65-F5344CB8AC3E}">
        <p14:creationId xmlns:p14="http://schemas.microsoft.com/office/powerpoint/2010/main" val="3831265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0821E-56DC-A975-7546-A8E093B8A9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5760D2-E659-73C7-7C0C-643C3F8069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03491E-383A-3B46-81E5-3BF84C6C93D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You either came up with an algorithm using some form of for loop or while loop. The precondition would state that the input variables m and n are non-negative integers. The post-condition is that the output is equal to the product of m and n.</a:t>
            </a:r>
          </a:p>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01B81FB3-A630-AF2B-73DE-906D385CE7F2}"/>
              </a:ext>
            </a:extLst>
          </p:cNvPr>
          <p:cNvSpPr>
            <a:spLocks noGrp="1"/>
          </p:cNvSpPr>
          <p:nvPr>
            <p:ph type="sldNum" sz="quarter" idx="5"/>
          </p:nvPr>
        </p:nvSpPr>
        <p:spPr/>
        <p:txBody>
          <a:bodyPr/>
          <a:lstStyle/>
          <a:p>
            <a:fld id="{D1EC9309-185D-B241-857D-6AB647741F6D}" type="slidenum">
              <a:rPr lang="en-US" smtClean="0"/>
              <a:t>14</a:t>
            </a:fld>
            <a:endParaRPr lang="en-US"/>
          </a:p>
        </p:txBody>
      </p:sp>
    </p:spTree>
    <p:extLst>
      <p:ext uri="{BB962C8B-B14F-4D97-AF65-F5344CB8AC3E}">
        <p14:creationId xmlns:p14="http://schemas.microsoft.com/office/powerpoint/2010/main" val="1370717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2A827-DE31-8BAF-C51D-5B161A891A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DD9665-7EBE-2160-8E52-92ED5854FF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C4A3F-2CB8-CD9D-769B-9EB8F7A9913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Loop invariants, often make a statement depending on an index </a:t>
            </a:r>
            <a:r>
              <a:rPr lang="en-US" dirty="0" err="1"/>
              <a:t>i</a:t>
            </a:r>
            <a:r>
              <a:rPr lang="en-US" dirty="0"/>
              <a:t> and what you have seen so far</a:t>
            </a:r>
            <a:r>
              <a:rPr lang="el-GR" dirty="0"/>
              <a:t>. </a:t>
            </a:r>
            <a:r>
              <a:rPr lang="en-US" dirty="0"/>
              <a:t>For example, for the iterative multiplication, a possible loop invariant would state that after </a:t>
            </a:r>
            <a:r>
              <a:rPr lang="en-US" dirty="0" err="1"/>
              <a:t>i</a:t>
            </a:r>
            <a:r>
              <a:rPr lang="en-US" dirty="0"/>
              <a:t> iterations, product = m*</a:t>
            </a:r>
            <a:r>
              <a:rPr lang="en-US" dirty="0" err="1"/>
              <a:t>i</a:t>
            </a:r>
            <a:r>
              <a:rPr lang="en-US" dirty="0"/>
              <a:t>.</a:t>
            </a:r>
          </a:p>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01043B78-5151-8A9B-CA3F-5F0123837675}"/>
              </a:ext>
            </a:extLst>
          </p:cNvPr>
          <p:cNvSpPr>
            <a:spLocks noGrp="1"/>
          </p:cNvSpPr>
          <p:nvPr>
            <p:ph type="sldNum" sz="quarter" idx="5"/>
          </p:nvPr>
        </p:nvSpPr>
        <p:spPr/>
        <p:txBody>
          <a:bodyPr/>
          <a:lstStyle/>
          <a:p>
            <a:fld id="{D1EC9309-185D-B241-857D-6AB647741F6D}" type="slidenum">
              <a:rPr lang="en-US" smtClean="0"/>
              <a:t>15</a:t>
            </a:fld>
            <a:endParaRPr lang="en-US"/>
          </a:p>
        </p:txBody>
      </p:sp>
    </p:spTree>
    <p:extLst>
      <p:ext uri="{BB962C8B-B14F-4D97-AF65-F5344CB8AC3E}">
        <p14:creationId xmlns:p14="http://schemas.microsoft.com/office/powerpoint/2010/main" val="2221005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2916C-BCC4-6CE1-8481-0623AD42A4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D40493-05F1-9FFE-030C-DD4C5A9F5C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0FFB40-0372-5744-6DF9-95B6F031E146}"/>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For the initialization, we know that before we enter the first iteration of the loop, both the product and I are equal to 0. Thus product is indeed mx0 and the loop invariant holds before the first iteration.</a:t>
            </a:r>
          </a:p>
        </p:txBody>
      </p:sp>
      <p:sp>
        <p:nvSpPr>
          <p:cNvPr id="4" name="Slide Number Placeholder 3">
            <a:extLst>
              <a:ext uri="{FF2B5EF4-FFF2-40B4-BE49-F238E27FC236}">
                <a16:creationId xmlns:a16="http://schemas.microsoft.com/office/drawing/2014/main" id="{6C9C2916-1B46-35BF-9089-43A473C8D90D}"/>
              </a:ext>
            </a:extLst>
          </p:cNvPr>
          <p:cNvSpPr>
            <a:spLocks noGrp="1"/>
          </p:cNvSpPr>
          <p:nvPr>
            <p:ph type="sldNum" sz="quarter" idx="5"/>
          </p:nvPr>
        </p:nvSpPr>
        <p:spPr/>
        <p:txBody>
          <a:bodyPr/>
          <a:lstStyle/>
          <a:p>
            <a:fld id="{D1EC9309-185D-B241-857D-6AB647741F6D}" type="slidenum">
              <a:rPr lang="en-US" smtClean="0"/>
              <a:t>16</a:t>
            </a:fld>
            <a:endParaRPr lang="en-US"/>
          </a:p>
        </p:txBody>
      </p:sp>
    </p:spTree>
    <p:extLst>
      <p:ext uri="{BB962C8B-B14F-4D97-AF65-F5344CB8AC3E}">
        <p14:creationId xmlns:p14="http://schemas.microsoft.com/office/powerpoint/2010/main" val="2739471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2F482-4CC4-82E5-4788-E0949308D2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861359-A16F-8FDF-5E1A-F3122194F8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5F82C8-33C8-D5B8-4506-F60BA0CFCAFA}"/>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In the maintenance step, we will assume that the loop invariant is true at the start of the </a:t>
            </a:r>
            <a:r>
              <a:rPr lang="en-US" b="0" i="0" dirty="0" err="1">
                <a:solidFill>
                  <a:srgbClr val="202122"/>
                </a:solidFill>
                <a:effectLst/>
                <a:latin typeface="Arial" panose="020B0604020202020204" pitchFamily="34" charset="0"/>
              </a:rPr>
              <a:t>i</a:t>
            </a:r>
            <a:r>
              <a:rPr lang="en-US" b="0" i="0" dirty="0">
                <a:solidFill>
                  <a:srgbClr val="202122"/>
                </a:solidFill>
                <a:effectLst/>
                <a:latin typeface="Arial" panose="020B0604020202020204" pitchFamily="34" charset="0"/>
              </a:rPr>
              <a:t>-iteration of the loop. Once we enter the body, we execute product=</a:t>
            </a:r>
            <a:r>
              <a:rPr lang="en-US" b="0" i="0" dirty="0" err="1">
                <a:solidFill>
                  <a:srgbClr val="202122"/>
                </a:solidFill>
                <a:effectLst/>
                <a:latin typeface="Arial" panose="020B0604020202020204" pitchFamily="34" charset="0"/>
              </a:rPr>
              <a:t>product+m</a:t>
            </a:r>
            <a:r>
              <a:rPr lang="en-US" b="0" i="0" dirty="0">
                <a:solidFill>
                  <a:srgbClr val="202122"/>
                </a:solidFill>
                <a:effectLst/>
                <a:latin typeface="Arial" panose="020B0604020202020204" pitchFamily="34" charset="0"/>
              </a:rPr>
              <a:t> and increment </a:t>
            </a:r>
            <a:r>
              <a:rPr lang="en-US" b="0" i="0" dirty="0" err="1">
                <a:solidFill>
                  <a:srgbClr val="202122"/>
                </a:solidFill>
                <a:effectLst/>
                <a:latin typeface="Arial" panose="020B0604020202020204" pitchFamily="34" charset="0"/>
              </a:rPr>
              <a:t>i</a:t>
            </a:r>
            <a:r>
              <a:rPr lang="en-US" b="0" i="0" dirty="0">
                <a:solidFill>
                  <a:srgbClr val="202122"/>
                </a:solidFill>
                <a:effectLst/>
                <a:latin typeface="Arial" panose="020B0604020202020204" pitchFamily="34" charset="0"/>
              </a:rPr>
              <a:t> by1. After this iteration, the new product is equal to old product +m. But old product by assumption is equal to mxi which can substitute. (mxi)+m=mx(i+1) which is equal to m x new </a:t>
            </a:r>
            <a:r>
              <a:rPr lang="en-US" b="0" i="0" dirty="0" err="1">
                <a:solidFill>
                  <a:srgbClr val="202122"/>
                </a:solidFill>
                <a:effectLst/>
                <a:latin typeface="Arial" panose="020B0604020202020204" pitchFamily="34" charset="0"/>
              </a:rPr>
              <a:t>i</a:t>
            </a:r>
            <a:r>
              <a:rPr lang="en-US" b="0" i="0" dirty="0">
                <a:solidFill>
                  <a:srgbClr val="202122"/>
                </a:solidFill>
                <a:effectLst/>
                <a:latin typeface="Arial" panose="020B0604020202020204" pitchFamily="34" charset="0"/>
              </a:rPr>
              <a:t>. So the invariant still holds at the end of the loop.</a:t>
            </a:r>
          </a:p>
        </p:txBody>
      </p:sp>
      <p:sp>
        <p:nvSpPr>
          <p:cNvPr id="4" name="Slide Number Placeholder 3">
            <a:extLst>
              <a:ext uri="{FF2B5EF4-FFF2-40B4-BE49-F238E27FC236}">
                <a16:creationId xmlns:a16="http://schemas.microsoft.com/office/drawing/2014/main" id="{907C9ADA-4953-1DE3-FB37-C342F7FA8BAC}"/>
              </a:ext>
            </a:extLst>
          </p:cNvPr>
          <p:cNvSpPr>
            <a:spLocks noGrp="1"/>
          </p:cNvSpPr>
          <p:nvPr>
            <p:ph type="sldNum" sz="quarter" idx="5"/>
          </p:nvPr>
        </p:nvSpPr>
        <p:spPr/>
        <p:txBody>
          <a:bodyPr/>
          <a:lstStyle/>
          <a:p>
            <a:fld id="{D1EC9309-185D-B241-857D-6AB647741F6D}" type="slidenum">
              <a:rPr lang="en-US" smtClean="0"/>
              <a:t>17</a:t>
            </a:fld>
            <a:endParaRPr lang="en-US"/>
          </a:p>
        </p:txBody>
      </p:sp>
    </p:spTree>
    <p:extLst>
      <p:ext uri="{BB962C8B-B14F-4D97-AF65-F5344CB8AC3E}">
        <p14:creationId xmlns:p14="http://schemas.microsoft.com/office/powerpoint/2010/main" val="54927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1D954-8E7A-C51C-CFED-CDAA427F63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78849A-3247-09C0-435C-EF622D2825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CAF585-7185-E4DA-6F1D-EDBA36D2A71A}"/>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In the postcondition, we examine what if the guard fails then the desired result is achieved. Here, the guard fails when </a:t>
            </a:r>
            <a:r>
              <a:rPr lang="en-US" b="0" i="0" dirty="0" err="1">
                <a:solidFill>
                  <a:srgbClr val="202122"/>
                </a:solidFill>
                <a:effectLst/>
                <a:latin typeface="Arial" panose="020B0604020202020204" pitchFamily="34" charset="0"/>
              </a:rPr>
              <a:t>i</a:t>
            </a:r>
            <a:r>
              <a:rPr lang="en-US" b="0" i="0" dirty="0">
                <a:solidFill>
                  <a:srgbClr val="202122"/>
                </a:solidFill>
                <a:effectLst/>
                <a:latin typeface="Arial" panose="020B0604020202020204" pitchFamily="34" charset="0"/>
              </a:rPr>
              <a:t>=n. By the loop invariant </a:t>
            </a:r>
            <a:r>
              <a:rPr lang="en-US" b="0" i="0" dirty="0" err="1">
                <a:solidFill>
                  <a:srgbClr val="202122"/>
                </a:solidFill>
                <a:effectLst/>
                <a:latin typeface="Arial" panose="020B0604020202020204" pitchFamily="34" charset="0"/>
              </a:rPr>
              <a:t>assimption</a:t>
            </a:r>
            <a:r>
              <a:rPr lang="en-US" b="0" i="0" dirty="0">
                <a:solidFill>
                  <a:srgbClr val="202122"/>
                </a:solidFill>
                <a:effectLst/>
                <a:latin typeface="Arial" panose="020B0604020202020204" pitchFamily="34" charset="0"/>
              </a:rPr>
              <a:t> product=mxi, thus product = </a:t>
            </a:r>
            <a:r>
              <a:rPr lang="en-US" b="0" i="0" dirty="0" err="1">
                <a:solidFill>
                  <a:srgbClr val="202122"/>
                </a:solidFill>
                <a:effectLst/>
                <a:latin typeface="Arial" panose="020B0604020202020204" pitchFamily="34" charset="0"/>
              </a:rPr>
              <a:t>mxn</a:t>
            </a:r>
            <a:r>
              <a:rPr lang="en-US" b="0" i="0" dirty="0">
                <a:solidFill>
                  <a:srgbClr val="202122"/>
                </a:solidFill>
                <a:effectLst/>
                <a:latin typeface="Arial" panose="020B0604020202020204" pitchFamily="34" charset="0"/>
              </a:rPr>
              <a:t> which is what we were hoping to compute.</a:t>
            </a:r>
          </a:p>
        </p:txBody>
      </p:sp>
      <p:sp>
        <p:nvSpPr>
          <p:cNvPr id="4" name="Slide Number Placeholder 3">
            <a:extLst>
              <a:ext uri="{FF2B5EF4-FFF2-40B4-BE49-F238E27FC236}">
                <a16:creationId xmlns:a16="http://schemas.microsoft.com/office/drawing/2014/main" id="{DA3DC763-1805-CE26-40FD-164C26526494}"/>
              </a:ext>
            </a:extLst>
          </p:cNvPr>
          <p:cNvSpPr>
            <a:spLocks noGrp="1"/>
          </p:cNvSpPr>
          <p:nvPr>
            <p:ph type="sldNum" sz="quarter" idx="5"/>
          </p:nvPr>
        </p:nvSpPr>
        <p:spPr/>
        <p:txBody>
          <a:bodyPr/>
          <a:lstStyle/>
          <a:p>
            <a:fld id="{D1EC9309-185D-B241-857D-6AB647741F6D}" type="slidenum">
              <a:rPr lang="en-US" smtClean="0"/>
              <a:t>18</a:t>
            </a:fld>
            <a:endParaRPr lang="en-US"/>
          </a:p>
        </p:txBody>
      </p:sp>
    </p:spTree>
    <p:extLst>
      <p:ext uri="{BB962C8B-B14F-4D97-AF65-F5344CB8AC3E}">
        <p14:creationId xmlns:p14="http://schemas.microsoft.com/office/powerpoint/2010/main" val="3347162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314C1-3BEA-B816-808D-D77FC8BE79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E7CCE3-B6A1-114B-E15D-99AFFF30B2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61A3DF-7FD8-BEC0-228F-A5C1640D0C17}"/>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Finally, we need to show that after a finite number of iterations of the loop the guard will fail. Since I starts at 0 and increments by 1 at </a:t>
            </a:r>
            <a:r>
              <a:rPr lang="en-US" b="0" i="0" dirty="0" err="1">
                <a:solidFill>
                  <a:srgbClr val="202122"/>
                </a:solidFill>
                <a:effectLst/>
                <a:latin typeface="Arial" panose="020B0604020202020204" pitchFamily="34" charset="0"/>
              </a:rPr>
              <a:t>ech</a:t>
            </a:r>
            <a:r>
              <a:rPr lang="en-US" b="0" i="0" dirty="0">
                <a:solidFill>
                  <a:srgbClr val="202122"/>
                </a:solidFill>
                <a:effectLst/>
                <a:latin typeface="Arial" panose="020B0604020202020204" pitchFamily="34" charset="0"/>
              </a:rPr>
              <a:t> iteration, the loop will terminate exactly after n iterations, that is after a finite number of iterations. Tada! We have successfully proven the full correctness of this program.</a:t>
            </a:r>
          </a:p>
        </p:txBody>
      </p:sp>
      <p:sp>
        <p:nvSpPr>
          <p:cNvPr id="4" name="Slide Number Placeholder 3">
            <a:extLst>
              <a:ext uri="{FF2B5EF4-FFF2-40B4-BE49-F238E27FC236}">
                <a16:creationId xmlns:a16="http://schemas.microsoft.com/office/drawing/2014/main" id="{9165FA03-DE9F-A99A-4542-E739CBEF2E78}"/>
              </a:ext>
            </a:extLst>
          </p:cNvPr>
          <p:cNvSpPr>
            <a:spLocks noGrp="1"/>
          </p:cNvSpPr>
          <p:nvPr>
            <p:ph type="sldNum" sz="quarter" idx="5"/>
          </p:nvPr>
        </p:nvSpPr>
        <p:spPr/>
        <p:txBody>
          <a:bodyPr/>
          <a:lstStyle/>
          <a:p>
            <a:fld id="{D1EC9309-185D-B241-857D-6AB647741F6D}" type="slidenum">
              <a:rPr lang="en-US" smtClean="0"/>
              <a:t>19</a:t>
            </a:fld>
            <a:endParaRPr lang="en-US"/>
          </a:p>
        </p:txBody>
      </p:sp>
    </p:spTree>
    <p:extLst>
      <p:ext uri="{BB962C8B-B14F-4D97-AF65-F5344CB8AC3E}">
        <p14:creationId xmlns:p14="http://schemas.microsoft.com/office/powerpoint/2010/main" val="3129057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982CD-5C5D-91D2-DC1A-CC19394FD4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2DFC00-9148-6B7C-4A64-076276EE2A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84BF7A-CC33-6977-F108-09278FED7784}"/>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Iterative algorithms use loops such as for loops and while loops. How do we go about proving that our iterative program is correct? What do we even mean by our iterative program being correct? We men that if certain conditions are met and we run the program, then the program will terminate (we say that the program will halt) and we will receive the correct result. </a:t>
            </a:r>
          </a:p>
          <a:p>
            <a:r>
              <a:rPr lang="en-US" b="0" i="0" dirty="0">
                <a:solidFill>
                  <a:srgbClr val="202122"/>
                </a:solidFill>
                <a:effectLst/>
                <a:latin typeface="Arial" panose="020B0604020202020204" pitchFamily="34" charset="0"/>
              </a:rPr>
              <a:t>The condition that needs to be met to run the program is called a precondition. The result after the program termination is called a postcondition. The pre- and post-condition are known as the specifications of the program.</a:t>
            </a:r>
          </a:p>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2392925F-EC63-2C61-4F55-C45F47D02150}"/>
              </a:ext>
            </a:extLst>
          </p:cNvPr>
          <p:cNvSpPr>
            <a:spLocks noGrp="1"/>
          </p:cNvSpPr>
          <p:nvPr>
            <p:ph type="sldNum" sz="quarter" idx="5"/>
          </p:nvPr>
        </p:nvSpPr>
        <p:spPr/>
        <p:txBody>
          <a:bodyPr/>
          <a:lstStyle/>
          <a:p>
            <a:fld id="{D1EC9309-185D-B241-857D-6AB647741F6D}" type="slidenum">
              <a:rPr lang="en-US" smtClean="0"/>
              <a:t>2</a:t>
            </a:fld>
            <a:endParaRPr lang="en-US"/>
          </a:p>
        </p:txBody>
      </p:sp>
    </p:spTree>
    <p:extLst>
      <p:ext uri="{BB962C8B-B14F-4D97-AF65-F5344CB8AC3E}">
        <p14:creationId xmlns:p14="http://schemas.microsoft.com/office/powerpoint/2010/main" val="3067284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4D5FF-111F-2B9E-04D7-AE0953198F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DCCFFE-0957-9AFD-BD0D-38E27625DF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DC0872-8BC3-B9C6-AD52-CA3C3AC5CD76}"/>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Your turn now. </a:t>
            </a:r>
          </a:p>
        </p:txBody>
      </p:sp>
      <p:sp>
        <p:nvSpPr>
          <p:cNvPr id="4" name="Slide Number Placeholder 3">
            <a:extLst>
              <a:ext uri="{FF2B5EF4-FFF2-40B4-BE49-F238E27FC236}">
                <a16:creationId xmlns:a16="http://schemas.microsoft.com/office/drawing/2014/main" id="{B95BE58F-2186-E62F-2BAA-D38F2545DFC6}"/>
              </a:ext>
            </a:extLst>
          </p:cNvPr>
          <p:cNvSpPr>
            <a:spLocks noGrp="1"/>
          </p:cNvSpPr>
          <p:nvPr>
            <p:ph type="sldNum" sz="quarter" idx="5"/>
          </p:nvPr>
        </p:nvSpPr>
        <p:spPr/>
        <p:txBody>
          <a:bodyPr/>
          <a:lstStyle/>
          <a:p>
            <a:fld id="{D1EC9309-185D-B241-857D-6AB647741F6D}" type="slidenum">
              <a:rPr lang="en-US" smtClean="0"/>
              <a:t>20</a:t>
            </a:fld>
            <a:endParaRPr lang="en-US"/>
          </a:p>
        </p:txBody>
      </p:sp>
    </p:spTree>
    <p:extLst>
      <p:ext uri="{BB962C8B-B14F-4D97-AF65-F5344CB8AC3E}">
        <p14:creationId xmlns:p14="http://schemas.microsoft.com/office/powerpoint/2010/main" val="490613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D7A3C-D518-9DAD-36E4-F67A53E62D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B52824-5076-402C-0D3B-69AD7886A6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22791E-9C1E-83FB-A245-5ED2985BC514}"/>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837B13A9-0C34-0879-FBE0-F21148D2F48E}"/>
              </a:ext>
            </a:extLst>
          </p:cNvPr>
          <p:cNvSpPr>
            <a:spLocks noGrp="1"/>
          </p:cNvSpPr>
          <p:nvPr>
            <p:ph type="sldNum" sz="quarter" idx="5"/>
          </p:nvPr>
        </p:nvSpPr>
        <p:spPr/>
        <p:txBody>
          <a:bodyPr/>
          <a:lstStyle/>
          <a:p>
            <a:fld id="{D1EC9309-185D-B241-857D-6AB647741F6D}" type="slidenum">
              <a:rPr lang="en-US" smtClean="0"/>
              <a:t>21</a:t>
            </a:fld>
            <a:endParaRPr lang="en-US"/>
          </a:p>
        </p:txBody>
      </p:sp>
    </p:spTree>
    <p:extLst>
      <p:ext uri="{BB962C8B-B14F-4D97-AF65-F5344CB8AC3E}">
        <p14:creationId xmlns:p14="http://schemas.microsoft.com/office/powerpoint/2010/main" val="2803079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4EC71-3ACC-7158-FFB6-20DB88E444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4AF3CB-5067-CEFA-DCDA-C095D63587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5B1B0C-C450-CEBC-CA15-5B7CD7A45594}"/>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266553AB-693C-102F-9C1E-479F5D3A7FFF}"/>
              </a:ext>
            </a:extLst>
          </p:cNvPr>
          <p:cNvSpPr>
            <a:spLocks noGrp="1"/>
          </p:cNvSpPr>
          <p:nvPr>
            <p:ph type="sldNum" sz="quarter" idx="5"/>
          </p:nvPr>
        </p:nvSpPr>
        <p:spPr/>
        <p:txBody>
          <a:bodyPr/>
          <a:lstStyle/>
          <a:p>
            <a:fld id="{D1EC9309-185D-B241-857D-6AB647741F6D}" type="slidenum">
              <a:rPr lang="en-US" smtClean="0"/>
              <a:t>22</a:t>
            </a:fld>
            <a:endParaRPr lang="en-US"/>
          </a:p>
        </p:txBody>
      </p:sp>
    </p:spTree>
    <p:extLst>
      <p:ext uri="{BB962C8B-B14F-4D97-AF65-F5344CB8AC3E}">
        <p14:creationId xmlns:p14="http://schemas.microsoft.com/office/powerpoint/2010/main" val="1975377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FCBDF-918C-8431-F03F-6DE8204E50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786BB7-7FB5-5EAE-7CF6-AF64E5C824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A1469B-4AF3-116C-DB2A-82FDF9C28EEC}"/>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EDBD18D6-3E4F-4D56-806D-97A88CE8E754}"/>
              </a:ext>
            </a:extLst>
          </p:cNvPr>
          <p:cNvSpPr>
            <a:spLocks noGrp="1"/>
          </p:cNvSpPr>
          <p:nvPr>
            <p:ph type="sldNum" sz="quarter" idx="5"/>
          </p:nvPr>
        </p:nvSpPr>
        <p:spPr/>
        <p:txBody>
          <a:bodyPr/>
          <a:lstStyle/>
          <a:p>
            <a:fld id="{D1EC9309-185D-B241-857D-6AB647741F6D}" type="slidenum">
              <a:rPr lang="en-US" smtClean="0"/>
              <a:t>23</a:t>
            </a:fld>
            <a:endParaRPr lang="en-US"/>
          </a:p>
        </p:txBody>
      </p:sp>
    </p:spTree>
    <p:extLst>
      <p:ext uri="{BB962C8B-B14F-4D97-AF65-F5344CB8AC3E}">
        <p14:creationId xmlns:p14="http://schemas.microsoft.com/office/powerpoint/2010/main" val="8785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7FF63-5F3F-6EB0-3E1E-4F3D6DB986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415439-A69E-BA91-A77E-B275926248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3F6AE8-93DC-CCBF-0631-A26B4A60241F}"/>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7ECB8A9D-9E5C-E8D4-A916-91B3F93E4F2A}"/>
              </a:ext>
            </a:extLst>
          </p:cNvPr>
          <p:cNvSpPr>
            <a:spLocks noGrp="1"/>
          </p:cNvSpPr>
          <p:nvPr>
            <p:ph type="sldNum" sz="quarter" idx="5"/>
          </p:nvPr>
        </p:nvSpPr>
        <p:spPr/>
        <p:txBody>
          <a:bodyPr/>
          <a:lstStyle/>
          <a:p>
            <a:fld id="{D1EC9309-185D-B241-857D-6AB647741F6D}" type="slidenum">
              <a:rPr lang="en-US" smtClean="0"/>
              <a:t>24</a:t>
            </a:fld>
            <a:endParaRPr lang="en-US"/>
          </a:p>
        </p:txBody>
      </p:sp>
    </p:spTree>
    <p:extLst>
      <p:ext uri="{BB962C8B-B14F-4D97-AF65-F5344CB8AC3E}">
        <p14:creationId xmlns:p14="http://schemas.microsoft.com/office/powerpoint/2010/main" val="2583548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C9BA3-639C-6E5E-54BE-9D1DDE3814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11172-B4B1-43E6-604C-D661B0E4C9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FDEAFF-22CB-6CE1-9453-F517A0BB19DF}"/>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628D8CBF-401C-250C-2725-1F5E3281997B}"/>
              </a:ext>
            </a:extLst>
          </p:cNvPr>
          <p:cNvSpPr>
            <a:spLocks noGrp="1"/>
          </p:cNvSpPr>
          <p:nvPr>
            <p:ph type="sldNum" sz="quarter" idx="5"/>
          </p:nvPr>
        </p:nvSpPr>
        <p:spPr/>
        <p:txBody>
          <a:bodyPr/>
          <a:lstStyle/>
          <a:p>
            <a:fld id="{D1EC9309-185D-B241-857D-6AB647741F6D}" type="slidenum">
              <a:rPr lang="en-US" smtClean="0"/>
              <a:t>25</a:t>
            </a:fld>
            <a:endParaRPr lang="en-US"/>
          </a:p>
        </p:txBody>
      </p:sp>
    </p:spTree>
    <p:extLst>
      <p:ext uri="{BB962C8B-B14F-4D97-AF65-F5344CB8AC3E}">
        <p14:creationId xmlns:p14="http://schemas.microsoft.com/office/powerpoint/2010/main" val="231664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A7812-564A-40F9-F015-8E680B3B1D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308623-2627-0885-7720-8FBC6B6E4C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BA172E-AF34-30DF-74C0-6D389979A627}"/>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D8C99762-C863-7F87-3EBC-E5C4C91D54CD}"/>
              </a:ext>
            </a:extLst>
          </p:cNvPr>
          <p:cNvSpPr>
            <a:spLocks noGrp="1"/>
          </p:cNvSpPr>
          <p:nvPr>
            <p:ph type="sldNum" sz="quarter" idx="5"/>
          </p:nvPr>
        </p:nvSpPr>
        <p:spPr/>
        <p:txBody>
          <a:bodyPr/>
          <a:lstStyle/>
          <a:p>
            <a:fld id="{D1EC9309-185D-B241-857D-6AB647741F6D}" type="slidenum">
              <a:rPr lang="en-US" smtClean="0"/>
              <a:t>26</a:t>
            </a:fld>
            <a:endParaRPr lang="en-US"/>
          </a:p>
        </p:txBody>
      </p:sp>
    </p:spTree>
    <p:extLst>
      <p:ext uri="{BB962C8B-B14F-4D97-AF65-F5344CB8AC3E}">
        <p14:creationId xmlns:p14="http://schemas.microsoft.com/office/powerpoint/2010/main" val="24390386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E5F77-9649-8E88-41B9-D4F2A7FF13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86C651-3799-7A46-8ADB-220537468F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1C466D-902B-5AFD-1FBC-D706238BC999}"/>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EE490976-36DB-F9B4-0BB1-1D57E57485D3}"/>
              </a:ext>
            </a:extLst>
          </p:cNvPr>
          <p:cNvSpPr>
            <a:spLocks noGrp="1"/>
          </p:cNvSpPr>
          <p:nvPr>
            <p:ph type="sldNum" sz="quarter" idx="5"/>
          </p:nvPr>
        </p:nvSpPr>
        <p:spPr/>
        <p:txBody>
          <a:bodyPr/>
          <a:lstStyle/>
          <a:p>
            <a:fld id="{D1EC9309-185D-B241-857D-6AB647741F6D}" type="slidenum">
              <a:rPr lang="en-US" smtClean="0"/>
              <a:t>27</a:t>
            </a:fld>
            <a:endParaRPr lang="en-US"/>
          </a:p>
        </p:txBody>
      </p:sp>
    </p:spTree>
    <p:extLst>
      <p:ext uri="{BB962C8B-B14F-4D97-AF65-F5344CB8AC3E}">
        <p14:creationId xmlns:p14="http://schemas.microsoft.com/office/powerpoint/2010/main" val="20819509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E4177-86AC-CDFC-65B9-3E06572444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650F25-AE4E-2FDA-1A9F-77F287FDA1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911F56-AACD-62CB-253A-DE858D4473C2}"/>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AAD93E67-034E-0771-0328-C04AD3B92AC8}"/>
              </a:ext>
            </a:extLst>
          </p:cNvPr>
          <p:cNvSpPr>
            <a:spLocks noGrp="1"/>
          </p:cNvSpPr>
          <p:nvPr>
            <p:ph type="sldNum" sz="quarter" idx="5"/>
          </p:nvPr>
        </p:nvSpPr>
        <p:spPr/>
        <p:txBody>
          <a:bodyPr/>
          <a:lstStyle/>
          <a:p>
            <a:fld id="{D1EC9309-185D-B241-857D-6AB647741F6D}" type="slidenum">
              <a:rPr lang="en-US" smtClean="0"/>
              <a:t>28</a:t>
            </a:fld>
            <a:endParaRPr lang="en-US"/>
          </a:p>
        </p:txBody>
      </p:sp>
    </p:spTree>
    <p:extLst>
      <p:ext uri="{BB962C8B-B14F-4D97-AF65-F5344CB8AC3E}">
        <p14:creationId xmlns:p14="http://schemas.microsoft.com/office/powerpoint/2010/main" val="2155942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D001D-EB37-4979-FD46-015B925006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392425-212E-8D3F-7EA5-6F31DC385C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017F51-77D6-E39F-344C-B22CB390B41C}"/>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4F4B2AFF-1DE7-65E5-59CC-09F5B7010AF9}"/>
              </a:ext>
            </a:extLst>
          </p:cNvPr>
          <p:cNvSpPr>
            <a:spLocks noGrp="1"/>
          </p:cNvSpPr>
          <p:nvPr>
            <p:ph type="sldNum" sz="quarter" idx="5"/>
          </p:nvPr>
        </p:nvSpPr>
        <p:spPr/>
        <p:txBody>
          <a:bodyPr/>
          <a:lstStyle/>
          <a:p>
            <a:fld id="{D1EC9309-185D-B241-857D-6AB647741F6D}" type="slidenum">
              <a:rPr lang="en-US" smtClean="0"/>
              <a:t>29</a:t>
            </a:fld>
            <a:endParaRPr lang="en-US"/>
          </a:p>
        </p:txBody>
      </p:sp>
    </p:spTree>
    <p:extLst>
      <p:ext uri="{BB962C8B-B14F-4D97-AF65-F5344CB8AC3E}">
        <p14:creationId xmlns:p14="http://schemas.microsoft.com/office/powerpoint/2010/main" val="2383080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C7E62-107C-7BA2-AD9D-CEB3D0A565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F8D2A8-1C04-D109-2DD7-1FE7D8F05A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7033EF-A119-A269-C878-D70294BF4EF9}"/>
              </a:ext>
            </a:extLst>
          </p:cNvPr>
          <p:cNvSpPr>
            <a:spLocks noGrp="1"/>
          </p:cNvSpPr>
          <p:nvPr>
            <p:ph type="body" idx="1"/>
          </p:nvPr>
        </p:nvSpPr>
        <p:spPr/>
        <p:txBody>
          <a:bodyPr/>
          <a:lstStyle/>
          <a:p>
            <a:r>
              <a:rPr lang="en-US" dirty="0"/>
              <a:t>To prove the correctness of a program we would need to prove that if the precondition is true, then the program will terminate and the postcondition will be true.</a:t>
            </a:r>
          </a:p>
          <a:p>
            <a:pPr fontAlgn="base"/>
            <a:r>
              <a:rPr lang="en-US" dirty="0"/>
              <a:t>If we were to think of this in terms of logic, we would need to prove that</a:t>
            </a:r>
          </a:p>
          <a:p>
            <a:pPr lvl="1" fontAlgn="base"/>
            <a:r>
              <a:rPr lang="en-US" sz="2000" dirty="0"/>
              <a:t>precondition ⇒ termination ∧ postcondition</a:t>
            </a:r>
            <a:endParaRPr lang="en-US" dirty="0"/>
          </a:p>
          <a:p>
            <a:pPr fontAlgn="base"/>
            <a:r>
              <a:rPr lang="en-US" dirty="0"/>
              <a:t>Sometimes, it makes sense to break down the proof in two parts:</a:t>
            </a:r>
          </a:p>
          <a:p>
            <a:pPr lvl="1" fontAlgn="base"/>
            <a:r>
              <a:rPr lang="en-US" sz="2000" dirty="0"/>
              <a:t>Proving </a:t>
            </a:r>
            <a:r>
              <a:rPr lang="en-US" sz="2000" i="1" dirty="0"/>
              <a:t>termination</a:t>
            </a:r>
            <a:r>
              <a:rPr lang="en-US" sz="2000" dirty="0"/>
              <a:t>: precondition ⇒ termination</a:t>
            </a:r>
          </a:p>
          <a:p>
            <a:pPr lvl="1" fontAlgn="base"/>
            <a:r>
              <a:rPr lang="en-US" sz="2000" dirty="0"/>
              <a:t>Proving </a:t>
            </a:r>
            <a:r>
              <a:rPr lang="en-US" sz="2000" i="1" dirty="0"/>
              <a:t>partial correctness</a:t>
            </a:r>
            <a:r>
              <a:rPr lang="en-US" sz="2000" dirty="0"/>
              <a:t>: precondition ∧ termination⇒ postcondition</a:t>
            </a:r>
            <a:br>
              <a:rPr lang="en-US" dirty="0"/>
            </a:br>
            <a:endParaRPr lang="en-US" sz="2000" dirty="0"/>
          </a:p>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7D6334CE-A221-F5C9-3EF1-900DDB2BFECA}"/>
              </a:ext>
            </a:extLst>
          </p:cNvPr>
          <p:cNvSpPr>
            <a:spLocks noGrp="1"/>
          </p:cNvSpPr>
          <p:nvPr>
            <p:ph type="sldNum" sz="quarter" idx="5"/>
          </p:nvPr>
        </p:nvSpPr>
        <p:spPr/>
        <p:txBody>
          <a:bodyPr/>
          <a:lstStyle/>
          <a:p>
            <a:fld id="{D1EC9309-185D-B241-857D-6AB647741F6D}" type="slidenum">
              <a:rPr lang="en-US" smtClean="0"/>
              <a:t>3</a:t>
            </a:fld>
            <a:endParaRPr lang="en-US"/>
          </a:p>
        </p:txBody>
      </p:sp>
    </p:spTree>
    <p:extLst>
      <p:ext uri="{BB962C8B-B14F-4D97-AF65-F5344CB8AC3E}">
        <p14:creationId xmlns:p14="http://schemas.microsoft.com/office/powerpoint/2010/main" val="1236658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B7373-D517-8C6C-F15C-61236A2FC6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F7A53C-EAF4-8419-C792-067913787D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F77C34-E83E-6F17-984C-BD45AAAA1385}"/>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E0AE2E76-4E99-A890-F308-B7BA21B2A8C3}"/>
              </a:ext>
            </a:extLst>
          </p:cNvPr>
          <p:cNvSpPr>
            <a:spLocks noGrp="1"/>
          </p:cNvSpPr>
          <p:nvPr>
            <p:ph type="sldNum" sz="quarter" idx="5"/>
          </p:nvPr>
        </p:nvSpPr>
        <p:spPr/>
        <p:txBody>
          <a:bodyPr/>
          <a:lstStyle/>
          <a:p>
            <a:fld id="{D1EC9309-185D-B241-857D-6AB647741F6D}" type="slidenum">
              <a:rPr lang="en-US" smtClean="0"/>
              <a:t>30</a:t>
            </a:fld>
            <a:endParaRPr lang="en-US"/>
          </a:p>
        </p:txBody>
      </p:sp>
    </p:spTree>
    <p:extLst>
      <p:ext uri="{BB962C8B-B14F-4D97-AF65-F5344CB8AC3E}">
        <p14:creationId xmlns:p14="http://schemas.microsoft.com/office/powerpoint/2010/main" val="28307172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0AD8F-DE5A-8169-ACCB-6BE6F9543C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4C37B2-1292-BCC3-111F-4081D377FA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6E765A-BC89-E9E9-5E1F-627E662F3D22}"/>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0BC23120-2CB4-8244-24CC-1AE7990EBC1C}"/>
              </a:ext>
            </a:extLst>
          </p:cNvPr>
          <p:cNvSpPr>
            <a:spLocks noGrp="1"/>
          </p:cNvSpPr>
          <p:nvPr>
            <p:ph type="sldNum" sz="quarter" idx="5"/>
          </p:nvPr>
        </p:nvSpPr>
        <p:spPr/>
        <p:txBody>
          <a:bodyPr/>
          <a:lstStyle/>
          <a:p>
            <a:fld id="{D1EC9309-185D-B241-857D-6AB647741F6D}" type="slidenum">
              <a:rPr lang="en-US" smtClean="0"/>
              <a:t>31</a:t>
            </a:fld>
            <a:endParaRPr lang="en-US"/>
          </a:p>
        </p:txBody>
      </p:sp>
    </p:spTree>
    <p:extLst>
      <p:ext uri="{BB962C8B-B14F-4D97-AF65-F5344CB8AC3E}">
        <p14:creationId xmlns:p14="http://schemas.microsoft.com/office/powerpoint/2010/main" val="3951752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4F777-7AE9-9CB4-2F15-07F15EB632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98C266-15C1-DD6D-3E86-07912AF344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5152D7-A469-43A3-676D-55024FB727BE}"/>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Let's see how we go about proving iterative programs through an example. </a:t>
            </a:r>
            <a:r>
              <a:rPr lang="en-US" dirty="0"/>
              <a:t>Write an iterative Python function called </a:t>
            </a:r>
            <a:r>
              <a:rPr lang="en-US" dirty="0" err="1">
                <a:latin typeface="Monaco" pitchFamily="2" charset="77"/>
              </a:rPr>
              <a:t>linear_search</a:t>
            </a:r>
            <a:r>
              <a:rPr lang="en-US" dirty="0"/>
              <a:t> that takes a </a:t>
            </a:r>
            <a:r>
              <a:rPr lang="en-US" dirty="0">
                <a:latin typeface="Monaco" pitchFamily="2" charset="77"/>
              </a:rPr>
              <a:t>list</a:t>
            </a:r>
            <a:r>
              <a:rPr lang="en-US" dirty="0"/>
              <a:t> and an </a:t>
            </a:r>
            <a:r>
              <a:rPr lang="en-US" dirty="0">
                <a:latin typeface="Monaco" pitchFamily="2" charset="77"/>
              </a:rPr>
              <a:t>element</a:t>
            </a:r>
            <a:r>
              <a:rPr lang="en-US" dirty="0"/>
              <a:t> and returns the index of the first encounter of the </a:t>
            </a:r>
            <a:r>
              <a:rPr lang="en-US" dirty="0">
                <a:latin typeface="Monaco" pitchFamily="2" charset="77"/>
              </a:rPr>
              <a:t>element</a:t>
            </a:r>
            <a:r>
              <a:rPr lang="en-US" dirty="0"/>
              <a:t> in the list, if it exists, or -1 if it does not.</a:t>
            </a:r>
          </a:p>
          <a:p>
            <a:r>
              <a:rPr lang="en-US" dirty="0"/>
              <a:t>What are the pre- and post-conditions for your program? Remember, pre-condition is what needs to be true for the program to run. In this case, what would your function need to run?</a:t>
            </a:r>
          </a:p>
          <a:p>
            <a:r>
              <a:rPr lang="en-US" dirty="0"/>
              <a:t>Post-condition is the result that needs to be met after the program terminates. In this case, what happens when your function completes its work?</a:t>
            </a:r>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2401C918-5051-50C0-679A-380A30456CE7}"/>
              </a:ext>
            </a:extLst>
          </p:cNvPr>
          <p:cNvSpPr>
            <a:spLocks noGrp="1"/>
          </p:cNvSpPr>
          <p:nvPr>
            <p:ph type="sldNum" sz="quarter" idx="5"/>
          </p:nvPr>
        </p:nvSpPr>
        <p:spPr/>
        <p:txBody>
          <a:bodyPr/>
          <a:lstStyle/>
          <a:p>
            <a:fld id="{D1EC9309-185D-B241-857D-6AB647741F6D}" type="slidenum">
              <a:rPr lang="en-US" smtClean="0"/>
              <a:t>4</a:t>
            </a:fld>
            <a:endParaRPr lang="en-US"/>
          </a:p>
        </p:txBody>
      </p:sp>
    </p:spTree>
    <p:extLst>
      <p:ext uri="{BB962C8B-B14F-4D97-AF65-F5344CB8AC3E}">
        <p14:creationId xmlns:p14="http://schemas.microsoft.com/office/powerpoint/2010/main" val="3831265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0821E-56DC-A975-7546-A8E093B8A9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5760D2-E659-73C7-7C0C-643C3F8069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03491E-383A-3B46-81E5-3BF84C6C93DF}"/>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Your code is probably one of the two, or you might have used enumerate.</a:t>
            </a:r>
          </a:p>
        </p:txBody>
      </p:sp>
      <p:sp>
        <p:nvSpPr>
          <p:cNvPr id="4" name="Slide Number Placeholder 3">
            <a:extLst>
              <a:ext uri="{FF2B5EF4-FFF2-40B4-BE49-F238E27FC236}">
                <a16:creationId xmlns:a16="http://schemas.microsoft.com/office/drawing/2014/main" id="{01B81FB3-A630-AF2B-73DE-906D385CE7F2}"/>
              </a:ext>
            </a:extLst>
          </p:cNvPr>
          <p:cNvSpPr>
            <a:spLocks noGrp="1"/>
          </p:cNvSpPr>
          <p:nvPr>
            <p:ph type="sldNum" sz="quarter" idx="5"/>
          </p:nvPr>
        </p:nvSpPr>
        <p:spPr/>
        <p:txBody>
          <a:bodyPr/>
          <a:lstStyle/>
          <a:p>
            <a:fld id="{D1EC9309-185D-B241-857D-6AB647741F6D}" type="slidenum">
              <a:rPr lang="en-US" smtClean="0"/>
              <a:t>5</a:t>
            </a:fld>
            <a:endParaRPr lang="en-US"/>
          </a:p>
        </p:txBody>
      </p:sp>
    </p:spTree>
    <p:extLst>
      <p:ext uri="{BB962C8B-B14F-4D97-AF65-F5344CB8AC3E}">
        <p14:creationId xmlns:p14="http://schemas.microsoft.com/office/powerpoint/2010/main" val="1370717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1734A-1A81-4769-238B-628AF591DF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4CEAE6-48FB-234B-5931-3A9891D116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71C76B-3FAE-D87F-283B-7003289437C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Last time, we said that proofs are about being confident that something works all times, not just because we plugged in a few inputs and we got the anticipated result. To show that the output of our program is correct, we would need to that </a:t>
            </a:r>
            <a:r>
              <a:rPr lang="en-US" dirty="0"/>
              <a:t>returned index is the index of the first encounter of the element to search or -1 if it doesn't exist</a:t>
            </a:r>
            <a:r>
              <a:rPr lang="en-US" b="0" i="0" dirty="0">
                <a:solidFill>
                  <a:srgbClr val="202122"/>
                </a:solidFill>
                <a:effectLst/>
                <a:latin typeface="Arial" panose="020B0604020202020204" pitchFamily="34" charset="0"/>
              </a:rPr>
              <a:t>. We will prove this by using loop invariants. We will assume that if given a while loop it will be of the while(guard is true): form and if it includes a for loop that it will have a for </a:t>
            </a:r>
            <a:r>
              <a:rPr lang="en-US" b="0" i="0" dirty="0" err="1">
                <a:solidFill>
                  <a:srgbClr val="202122"/>
                </a:solidFill>
                <a:effectLst/>
                <a:latin typeface="Arial" panose="020B0604020202020204" pitchFamily="34" charset="0"/>
              </a:rPr>
              <a:t>i</a:t>
            </a:r>
            <a:r>
              <a:rPr lang="en-US" b="0" i="0" dirty="0">
                <a:solidFill>
                  <a:srgbClr val="202122"/>
                </a:solidFill>
                <a:effectLst/>
                <a:latin typeface="Arial" panose="020B0604020202020204" pitchFamily="34" charset="0"/>
              </a:rPr>
              <a:t> in range form.</a:t>
            </a:r>
          </a:p>
        </p:txBody>
      </p:sp>
      <p:sp>
        <p:nvSpPr>
          <p:cNvPr id="4" name="Slide Number Placeholder 3">
            <a:extLst>
              <a:ext uri="{FF2B5EF4-FFF2-40B4-BE49-F238E27FC236}">
                <a16:creationId xmlns:a16="http://schemas.microsoft.com/office/drawing/2014/main" id="{57D3B1F8-1192-0E8D-A3A8-087ABFBBFB1E}"/>
              </a:ext>
            </a:extLst>
          </p:cNvPr>
          <p:cNvSpPr>
            <a:spLocks noGrp="1"/>
          </p:cNvSpPr>
          <p:nvPr>
            <p:ph type="sldNum" sz="quarter" idx="5"/>
          </p:nvPr>
        </p:nvSpPr>
        <p:spPr/>
        <p:txBody>
          <a:bodyPr/>
          <a:lstStyle/>
          <a:p>
            <a:fld id="{D1EC9309-185D-B241-857D-6AB647741F6D}" type="slidenum">
              <a:rPr lang="en-US" smtClean="0"/>
              <a:t>6</a:t>
            </a:fld>
            <a:endParaRPr lang="en-US"/>
          </a:p>
        </p:txBody>
      </p:sp>
    </p:spTree>
    <p:extLst>
      <p:ext uri="{BB962C8B-B14F-4D97-AF65-F5344CB8AC3E}">
        <p14:creationId xmlns:p14="http://schemas.microsoft.com/office/powerpoint/2010/main" val="3690076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B5304-411A-AF34-5183-069DDA7F4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D15081-6CFB-C151-8BD0-3A10CFAEC7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ABC7BA-64F5-943A-1F45-1585DE41F79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Assuming the precondition holds, a loop invariant for a loop is a condition that is true at the beginning and end of every iteration of a loop.</a:t>
            </a:r>
          </a:p>
          <a:p>
            <a:pPr fontAlgn="base"/>
            <a:r>
              <a:rPr lang="en-US" dirty="0"/>
              <a:t>To prove correctness, we need to show the following four steps:</a:t>
            </a:r>
          </a:p>
          <a:p>
            <a:pPr lvl="1" fontAlgn="base"/>
            <a:r>
              <a:rPr lang="en-US" sz="2000" i="1" dirty="0"/>
              <a:t>Initialization</a:t>
            </a:r>
            <a:r>
              <a:rPr lang="en-US" sz="2000" dirty="0"/>
              <a:t>: The loop invariant is true before the loop runs for the first iteration.</a:t>
            </a:r>
          </a:p>
          <a:p>
            <a:pPr lvl="1" fontAlgn="base"/>
            <a:r>
              <a:rPr lang="en-US" sz="2000" i="1" dirty="0"/>
              <a:t>Maintenance</a:t>
            </a:r>
            <a:r>
              <a:rPr lang="en-US" sz="2000" dirty="0"/>
              <a:t>: If the loop invariant is true before an iteration, it remains true after the execution of the loop body and before entering the next iteration.</a:t>
            </a:r>
          </a:p>
          <a:p>
            <a:pPr lvl="1" fontAlgn="base"/>
            <a:r>
              <a:rPr lang="en-US" sz="2000" i="1" dirty="0"/>
              <a:t>Postcondition</a:t>
            </a:r>
            <a:r>
              <a:rPr lang="en-US" sz="2000" dirty="0"/>
              <a:t>: Show that if the guard is false (so the loop exits), then the desired result of the loop has been achieved: the loop post-condition holds.</a:t>
            </a:r>
          </a:p>
          <a:p>
            <a:pPr lvl="1" fontAlgn="base"/>
            <a:r>
              <a:rPr lang="en-US" sz="2000" i="1" dirty="0"/>
              <a:t>Termination</a:t>
            </a:r>
            <a:r>
              <a:rPr lang="en-US" sz="2000" dirty="0"/>
              <a:t>: After a finite number of iterations of the loop, the guard will become false and the loop will terminate.</a:t>
            </a:r>
          </a:p>
          <a:p>
            <a:pPr fontAlgn="base"/>
            <a:r>
              <a:rPr lang="en-US" dirty="0"/>
              <a:t>The first three steps succeeding would prove partial correctness. The fourth step would be necessary to show full correctness.</a:t>
            </a:r>
          </a:p>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79B49F81-7BE3-AF4C-D4FD-8400CE6C88CC}"/>
              </a:ext>
            </a:extLst>
          </p:cNvPr>
          <p:cNvSpPr>
            <a:spLocks noGrp="1"/>
          </p:cNvSpPr>
          <p:nvPr>
            <p:ph type="sldNum" sz="quarter" idx="5"/>
          </p:nvPr>
        </p:nvSpPr>
        <p:spPr/>
        <p:txBody>
          <a:bodyPr/>
          <a:lstStyle/>
          <a:p>
            <a:fld id="{D1EC9309-185D-B241-857D-6AB647741F6D}" type="slidenum">
              <a:rPr lang="en-US" smtClean="0"/>
              <a:t>7</a:t>
            </a:fld>
            <a:endParaRPr lang="en-US"/>
          </a:p>
        </p:txBody>
      </p:sp>
    </p:spTree>
    <p:extLst>
      <p:ext uri="{BB962C8B-B14F-4D97-AF65-F5344CB8AC3E}">
        <p14:creationId xmlns:p14="http://schemas.microsoft.com/office/powerpoint/2010/main" val="4066598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45F8E-9BEB-61AA-6D52-FF2FECFED1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19D100-6EE6-3AD1-67EF-5CD313A587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13AD43-5DE3-9E1B-7D7E-9A37D68DC07B}"/>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What would be a good loop invariant for linear search?</a:t>
            </a:r>
          </a:p>
        </p:txBody>
      </p:sp>
      <p:sp>
        <p:nvSpPr>
          <p:cNvPr id="4" name="Slide Number Placeholder 3">
            <a:extLst>
              <a:ext uri="{FF2B5EF4-FFF2-40B4-BE49-F238E27FC236}">
                <a16:creationId xmlns:a16="http://schemas.microsoft.com/office/drawing/2014/main" id="{6915BBFF-3F50-75FC-21F7-7AAEAFA6C2CE}"/>
              </a:ext>
            </a:extLst>
          </p:cNvPr>
          <p:cNvSpPr>
            <a:spLocks noGrp="1"/>
          </p:cNvSpPr>
          <p:nvPr>
            <p:ph type="sldNum" sz="quarter" idx="5"/>
          </p:nvPr>
        </p:nvSpPr>
        <p:spPr/>
        <p:txBody>
          <a:bodyPr/>
          <a:lstStyle/>
          <a:p>
            <a:fld id="{D1EC9309-185D-B241-857D-6AB647741F6D}" type="slidenum">
              <a:rPr lang="en-US" smtClean="0"/>
              <a:t>8</a:t>
            </a:fld>
            <a:endParaRPr lang="en-US"/>
          </a:p>
        </p:txBody>
      </p:sp>
    </p:spTree>
    <p:extLst>
      <p:ext uri="{BB962C8B-B14F-4D97-AF65-F5344CB8AC3E}">
        <p14:creationId xmlns:p14="http://schemas.microsoft.com/office/powerpoint/2010/main" val="1252524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B9363-5160-6A42-6C57-C6A45DF09C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C9029F-E727-F068-F871-AF2E5F8192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E4A0D1-702F-710A-327E-C77861E0F862}"/>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We will work through each of the steps of loop invariants together.</a:t>
            </a:r>
          </a:p>
        </p:txBody>
      </p:sp>
      <p:sp>
        <p:nvSpPr>
          <p:cNvPr id="4" name="Slide Number Placeholder 3">
            <a:extLst>
              <a:ext uri="{FF2B5EF4-FFF2-40B4-BE49-F238E27FC236}">
                <a16:creationId xmlns:a16="http://schemas.microsoft.com/office/drawing/2014/main" id="{452125E6-86AA-829B-BAF0-3C036E40676A}"/>
              </a:ext>
            </a:extLst>
          </p:cNvPr>
          <p:cNvSpPr>
            <a:spLocks noGrp="1"/>
          </p:cNvSpPr>
          <p:nvPr>
            <p:ph type="sldNum" sz="quarter" idx="5"/>
          </p:nvPr>
        </p:nvSpPr>
        <p:spPr/>
        <p:txBody>
          <a:bodyPr/>
          <a:lstStyle/>
          <a:p>
            <a:fld id="{D1EC9309-185D-B241-857D-6AB647741F6D}" type="slidenum">
              <a:rPr lang="en-US" smtClean="0"/>
              <a:t>9</a:t>
            </a:fld>
            <a:endParaRPr lang="en-US"/>
          </a:p>
        </p:txBody>
      </p:sp>
    </p:spTree>
    <p:extLst>
      <p:ext uri="{BB962C8B-B14F-4D97-AF65-F5344CB8AC3E}">
        <p14:creationId xmlns:p14="http://schemas.microsoft.com/office/powerpoint/2010/main" val="2304501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4844443D-EB41-0E4B-9199-7070F6E90ED2}" type="datetime1">
              <a:rPr lang="en-US" smtClean="0"/>
              <a:t>3/2/26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8393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B31EFA83-F244-5343-BB18-993A36B4F493}" type="datetime1">
              <a:rPr lang="en-US" smtClean="0"/>
              <a:t>3/2/26</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21739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D9932B89-1C08-124C-A818-4A226C9F6271}" type="datetime1">
              <a:rPr lang="en-US" smtClean="0"/>
              <a:t>3/2/26</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42506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677F5C59-1998-9841-AEAE-EAACED0CEF34}" type="datetime1">
              <a:rPr lang="en-US" smtClean="0"/>
              <a:t>3/2/26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81870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FA9BFD55-DE59-EA44-B02F-6DE9BFFB3E31}" type="datetime1">
              <a:rPr lang="en-US" smtClean="0"/>
              <a:t>3/2/26</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148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4741594-637E-8D48-9FDF-668DFC83BD98}" type="datetime1">
              <a:rPr lang="en-US" smtClean="0"/>
              <a:t>3/2/26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52669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770B3330-7ECC-7045-AE22-C708889960F4}" type="datetime1">
              <a:rPr lang="en-US" smtClean="0"/>
              <a:t>3/2/26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08247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62010638-B5CB-F74F-93C4-B73DD9CD1A25}" type="datetime1">
              <a:rPr lang="en-US" smtClean="0"/>
              <a:t>3/2/26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04063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19A173C5-0D32-4446-97DB-44F61BE88692}" type="datetime1">
              <a:rPr lang="en-US" smtClean="0"/>
              <a:t>3/2/26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88379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47CA7D7E-3769-3D4C-A8F3-5C7A88FE5F2C}" type="datetime1">
              <a:rPr lang="en-US" smtClean="0"/>
              <a:t>3/2/26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51372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D77748DF-A835-9F46-A06F-C97E0D4C5357}" type="datetime1">
              <a:rPr lang="en-US" smtClean="0"/>
              <a:t>3/2/26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15846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ED21E448-AF3A-0844-8572-89C25B065DCC}" type="datetime1">
              <a:rPr lang="en-US" smtClean="0"/>
              <a:t>3/2/26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84315915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unsplash.com/photos/red-and-blue-berries-on-white-ceramic-bowl-on-brown-wooden-chopping-board-HRldvxTg6nM?utm_content=creditCopyText&amp;utm_medium=referral&amp;utm_source=unsplash" TargetMode="External"/><Relationship Id="rId4" Type="http://schemas.openxmlformats.org/officeDocument/2006/relationships/hyperlink" Target="https://unsplash.com/@thesaboo?utm_content=creditCopyText&amp;utm_medium=referral&amp;utm_source=unsplash"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448DB1-4196-18A6-15DA-C72635C1B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0" name="Rectangle 19">
            <a:extLst>
              <a:ext uri="{FF2B5EF4-FFF2-40B4-BE49-F238E27FC236}">
                <a16:creationId xmlns:a16="http://schemas.microsoft.com/office/drawing/2014/main" id="{4C9BE195-C8FE-8C88-CE12-BD45674DC10F}"/>
              </a:ext>
            </a:extLst>
          </p:cNvPr>
          <p:cNvSpPr/>
          <p:nvPr/>
        </p:nvSpPr>
        <p:spPr>
          <a:xfrm>
            <a:off x="0" y="-1"/>
            <a:ext cx="12192000" cy="6858000"/>
          </a:xfrm>
          <a:prstGeom prst="rect">
            <a:avLst/>
          </a:prstGeom>
          <a:solidFill>
            <a:srgbClr val="0089E5">
              <a:alpha val="81961"/>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7D064F0-6D2A-219C-C000-14ABD99ECE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06" y="0"/>
            <a:ext cx="4903694" cy="6858001"/>
          </a:xfrm>
          <a:prstGeom prst="rect">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owl of cereal on a cutting board&#10;&#10;AI-generated content may be incorrect.">
            <a:extLst>
              <a:ext uri="{FF2B5EF4-FFF2-40B4-BE49-F238E27FC236}">
                <a16:creationId xmlns:a16="http://schemas.microsoft.com/office/drawing/2014/main" id="{6FF50B44-6B44-9910-F86E-CF991A2BD71C}"/>
              </a:ext>
            </a:extLst>
          </p:cNvPr>
          <p:cNvPicPr>
            <a:picLocks noChangeAspect="1"/>
          </p:cNvPicPr>
          <p:nvPr/>
        </p:nvPicPr>
        <p:blipFill>
          <a:blip r:embed="rId3"/>
          <a:srcRect l="23036" r="6429"/>
          <a:stretch>
            <a:fillRect/>
          </a:stretch>
        </p:blipFill>
        <p:spPr>
          <a:xfrm>
            <a:off x="0" y="0"/>
            <a:ext cx="7288306" cy="6888479"/>
          </a:xfrm>
          <a:prstGeom prst="rect">
            <a:avLst/>
          </a:prstGeom>
        </p:spPr>
      </p:pic>
      <p:sp>
        <p:nvSpPr>
          <p:cNvPr id="2" name="Title 1">
            <a:extLst>
              <a:ext uri="{FF2B5EF4-FFF2-40B4-BE49-F238E27FC236}">
                <a16:creationId xmlns:a16="http://schemas.microsoft.com/office/drawing/2014/main" id="{B87D07FA-19A2-9519-3A07-2572285E7C63}"/>
              </a:ext>
            </a:extLst>
          </p:cNvPr>
          <p:cNvSpPr>
            <a:spLocks noGrp="1"/>
          </p:cNvSpPr>
          <p:nvPr>
            <p:ph type="ctrTitle"/>
          </p:nvPr>
        </p:nvSpPr>
        <p:spPr>
          <a:xfrm>
            <a:off x="7620001" y="822960"/>
            <a:ext cx="4286054" cy="3474720"/>
          </a:xfrm>
        </p:spPr>
        <p:txBody>
          <a:bodyPr anchor="b">
            <a:normAutofit/>
          </a:bodyPr>
          <a:lstStyle/>
          <a:p>
            <a:pPr algn="l"/>
            <a:r>
              <a:rPr lang="en-US" sz="5200" dirty="0">
                <a:solidFill>
                  <a:schemeClr val="bg1"/>
                </a:solidFill>
              </a:rPr>
              <a:t>Loop invariants</a:t>
            </a:r>
          </a:p>
        </p:txBody>
      </p:sp>
      <p:sp>
        <p:nvSpPr>
          <p:cNvPr id="3" name="Subtitle 2">
            <a:extLst>
              <a:ext uri="{FF2B5EF4-FFF2-40B4-BE49-F238E27FC236}">
                <a16:creationId xmlns:a16="http://schemas.microsoft.com/office/drawing/2014/main" id="{4DC3AA49-8991-E970-8924-4D274A1997A3}"/>
              </a:ext>
            </a:extLst>
          </p:cNvPr>
          <p:cNvSpPr>
            <a:spLocks noGrp="1"/>
          </p:cNvSpPr>
          <p:nvPr>
            <p:ph type="subTitle" idx="1"/>
          </p:nvPr>
        </p:nvSpPr>
        <p:spPr>
          <a:xfrm>
            <a:off x="7620001" y="4419600"/>
            <a:ext cx="3931920" cy="1386840"/>
          </a:xfrm>
        </p:spPr>
        <p:txBody>
          <a:bodyPr anchor="t">
            <a:normAutofit/>
          </a:bodyPr>
          <a:lstStyle/>
          <a:p>
            <a:pPr algn="l"/>
            <a:r>
              <a:rPr lang="en-US" sz="2200" dirty="0">
                <a:solidFill>
                  <a:schemeClr val="bg1"/>
                </a:solidFill>
              </a:rPr>
              <a:t>CS51 – Spring 2026</a:t>
            </a:r>
          </a:p>
        </p:txBody>
      </p:sp>
      <p:sp>
        <p:nvSpPr>
          <p:cNvPr id="5" name="TextBox 4">
            <a:extLst>
              <a:ext uri="{FF2B5EF4-FFF2-40B4-BE49-F238E27FC236}">
                <a16:creationId xmlns:a16="http://schemas.microsoft.com/office/drawing/2014/main" id="{8E627AB5-6BAE-FC26-BF61-9F35E06AF395}"/>
              </a:ext>
            </a:extLst>
          </p:cNvPr>
          <p:cNvSpPr txBox="1"/>
          <p:nvPr/>
        </p:nvSpPr>
        <p:spPr>
          <a:xfrm>
            <a:off x="1182928" y="6396334"/>
            <a:ext cx="6105378" cy="923330"/>
          </a:xfrm>
          <a:prstGeom prst="rect">
            <a:avLst/>
          </a:prstGeom>
          <a:noFill/>
        </p:spPr>
        <p:txBody>
          <a:bodyPr wrap="square">
            <a:spAutoFit/>
          </a:bodyPr>
          <a:lstStyle/>
          <a:p>
            <a:pPr algn="l">
              <a:buNone/>
            </a:pPr>
            <a:r>
              <a:rPr lang="en-US" b="0" i="0" dirty="0">
                <a:solidFill>
                  <a:srgbClr val="000000"/>
                </a:solidFill>
                <a:effectLst/>
                <a:latin typeface="ui-sans-serif"/>
              </a:rPr>
              <a:t>Photo by </a:t>
            </a:r>
            <a:r>
              <a:rPr lang="en-US" b="0" i="0" dirty="0">
                <a:solidFill>
                  <a:srgbClr val="0089E5"/>
                </a:solidFill>
                <a:effectLst/>
                <a:latin typeface="ui-sans-serif"/>
                <a:hlinkClick r:id="rId4">
                  <a:extLst>
                    <a:ext uri="{A12FA001-AC4F-418D-AE19-62706E023703}">
                      <ahyp:hlinkClr xmlns:ahyp="http://schemas.microsoft.com/office/drawing/2018/hyperlinkcolor" val="tx"/>
                    </a:ext>
                  </a:extLst>
                </a:hlinkClick>
              </a:rPr>
              <a:t>Sascha Bosshard</a:t>
            </a:r>
            <a:r>
              <a:rPr lang="en-US" b="0" i="0" dirty="0">
                <a:solidFill>
                  <a:srgbClr val="0089E5"/>
                </a:solidFill>
                <a:effectLst/>
                <a:latin typeface="ui-sans-serif"/>
              </a:rPr>
              <a:t> </a:t>
            </a:r>
            <a:r>
              <a:rPr lang="en-US" b="0" i="0" dirty="0">
                <a:solidFill>
                  <a:srgbClr val="000000"/>
                </a:solidFill>
                <a:effectLst/>
                <a:latin typeface="ui-sans-serif"/>
              </a:rPr>
              <a:t>on </a:t>
            </a:r>
            <a:r>
              <a:rPr lang="en-US" b="0" i="0" dirty="0">
                <a:solidFill>
                  <a:srgbClr val="0089E5"/>
                </a:solidFill>
                <a:effectLst/>
                <a:latin typeface="ui-sans-serif"/>
                <a:hlinkClick r:id="rId5">
                  <a:extLst>
                    <a:ext uri="{A12FA001-AC4F-418D-AE19-62706E023703}">
                      <ahyp:hlinkClr xmlns:ahyp="http://schemas.microsoft.com/office/drawing/2018/hyperlinkcolor" val="tx"/>
                    </a:ext>
                  </a:extLst>
                </a:hlinkClick>
              </a:rPr>
              <a:t>Unsplash</a:t>
            </a:r>
            <a:endParaRPr lang="en-US" b="0" i="0" dirty="0">
              <a:solidFill>
                <a:srgbClr val="0089E5"/>
              </a:solidFill>
              <a:effectLst/>
              <a:latin typeface="ui-sans-serif"/>
            </a:endParaRPr>
          </a:p>
          <a:p>
            <a:pPr>
              <a:buNone/>
            </a:pPr>
            <a:br>
              <a:rPr lang="en-US" dirty="0"/>
            </a:br>
            <a:endParaRPr lang="en-US" dirty="0"/>
          </a:p>
        </p:txBody>
      </p:sp>
      <p:sp>
        <p:nvSpPr>
          <p:cNvPr id="4" name="Rectangle 3">
            <a:extLst>
              <a:ext uri="{FF2B5EF4-FFF2-40B4-BE49-F238E27FC236}">
                <a16:creationId xmlns:a16="http://schemas.microsoft.com/office/drawing/2014/main" id="{493DE2B0-30AF-691D-F36E-88695954CE41}"/>
              </a:ext>
            </a:extLst>
          </p:cNvPr>
          <p:cNvSpPr/>
          <p:nvPr/>
        </p:nvSpPr>
        <p:spPr>
          <a:xfrm>
            <a:off x="9101138" y="357188"/>
            <a:ext cx="3090862" cy="465772"/>
          </a:xfrm>
          <a:prstGeom prst="rect">
            <a:avLst/>
          </a:prstGeom>
          <a:solidFill>
            <a:srgbClr val="FE95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Mathematical Foundations</a:t>
            </a:r>
          </a:p>
        </p:txBody>
      </p:sp>
    </p:spTree>
    <p:extLst>
      <p:ext uri="{BB962C8B-B14F-4D97-AF65-F5344CB8AC3E}">
        <p14:creationId xmlns:p14="http://schemas.microsoft.com/office/powerpoint/2010/main" val="2765529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1A2A2-D532-E1FF-313A-8CF30E992457}"/>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889E8025-AAB7-7D46-3B18-6FC037A73CAB}"/>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8DD81321-6CF9-5810-8F33-E5CB00025381}"/>
              </a:ext>
            </a:extLst>
          </p:cNvPr>
          <p:cNvSpPr>
            <a:spLocks noGrp="1"/>
          </p:cNvSpPr>
          <p:nvPr>
            <p:ph type="sldNum" sz="quarter" idx="12"/>
          </p:nvPr>
        </p:nvSpPr>
        <p:spPr/>
        <p:txBody>
          <a:bodyPr/>
          <a:lstStyle/>
          <a:p>
            <a:fld id="{CC057153-B650-4DEB-B370-79DDCFDCE934}" type="slidenum">
              <a:rPr lang="en-US" smtClean="0"/>
              <a:t>10</a:t>
            </a:fld>
            <a:endParaRPr lang="en-US"/>
          </a:p>
        </p:txBody>
      </p:sp>
      <p:sp>
        <p:nvSpPr>
          <p:cNvPr id="2" name="TextBox 1">
            <a:extLst>
              <a:ext uri="{FF2B5EF4-FFF2-40B4-BE49-F238E27FC236}">
                <a16:creationId xmlns:a16="http://schemas.microsoft.com/office/drawing/2014/main" id="{BB92F975-FB89-EA03-7831-EF94FCDF651E}"/>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AC831876-4993-BC7D-406C-56AF3E0D803F}"/>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Loop invariant for linear search - Maintenance</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1B35461B-D7C2-B2DF-C4E4-7772DAF356DE}"/>
              </a:ext>
            </a:extLst>
          </p:cNvPr>
          <p:cNvSpPr>
            <a:spLocks noGrp="1"/>
          </p:cNvSpPr>
          <p:nvPr>
            <p:ph idx="1"/>
          </p:nvPr>
        </p:nvSpPr>
        <p:spPr>
          <a:xfrm>
            <a:off x="612647" y="1563132"/>
            <a:ext cx="11019515" cy="4593828"/>
          </a:xfrm>
        </p:spPr>
        <p:txBody>
          <a:bodyPr>
            <a:noAutofit/>
          </a:bodyPr>
          <a:lstStyle/>
          <a:p>
            <a:pPr fontAlgn="base"/>
            <a:r>
              <a:rPr lang="en-US" i="1" dirty="0"/>
              <a:t>Maintenance</a:t>
            </a:r>
            <a:r>
              <a:rPr lang="en-US" dirty="0"/>
              <a:t>: Let's assume the loop invariant is true at the start of the </a:t>
            </a:r>
            <a:r>
              <a:rPr lang="en-US" dirty="0" err="1">
                <a:latin typeface="Monaco" pitchFamily="2" charset="77"/>
              </a:rPr>
              <a:t>i</a:t>
            </a:r>
            <a:r>
              <a:rPr lang="en-US" dirty="0" err="1"/>
              <a:t>-th</a:t>
            </a:r>
            <a:r>
              <a:rPr lang="en-US" dirty="0"/>
              <a:t> iteration of the loop, that is the </a:t>
            </a:r>
            <a:r>
              <a:rPr lang="en-US" dirty="0">
                <a:latin typeface="Monaco" pitchFamily="2" charset="77"/>
              </a:rPr>
              <a:t>element</a:t>
            </a:r>
            <a:r>
              <a:rPr lang="en-US" dirty="0"/>
              <a:t> does not exist in </a:t>
            </a:r>
            <a:r>
              <a:rPr lang="en-US" dirty="0" err="1">
                <a:latin typeface="Monaco" pitchFamily="2" charset="77"/>
              </a:rPr>
              <a:t>lst</a:t>
            </a:r>
            <a:r>
              <a:rPr lang="en-US" dirty="0">
                <a:latin typeface="Monaco" pitchFamily="2" charset="77"/>
              </a:rPr>
              <a:t>[0:i]</a:t>
            </a:r>
            <a:r>
              <a:rPr lang="en-US" dirty="0"/>
              <a:t>. If </a:t>
            </a:r>
            <a:r>
              <a:rPr lang="en-US" dirty="0" err="1">
                <a:latin typeface="Monaco" pitchFamily="2" charset="77"/>
              </a:rPr>
              <a:t>lst</a:t>
            </a:r>
            <a:r>
              <a:rPr lang="en-US" dirty="0">
                <a:latin typeface="Monaco" pitchFamily="2" charset="77"/>
              </a:rPr>
              <a:t>[</a:t>
            </a:r>
            <a:r>
              <a:rPr lang="en-US" dirty="0" err="1">
                <a:latin typeface="Monaco" pitchFamily="2" charset="77"/>
              </a:rPr>
              <a:t>i</a:t>
            </a:r>
            <a:r>
              <a:rPr lang="en-US" dirty="0">
                <a:latin typeface="Monaco" pitchFamily="2" charset="77"/>
              </a:rPr>
              <a:t>] == element</a:t>
            </a:r>
            <a:r>
              <a:rPr lang="en-US" dirty="0"/>
              <a:t>, the current iteration is the final one (the </a:t>
            </a:r>
            <a:r>
              <a:rPr lang="en-US" dirty="0">
                <a:latin typeface="Monaco" pitchFamily="2" charset="77"/>
              </a:rPr>
              <a:t>return</a:t>
            </a:r>
            <a:r>
              <a:rPr lang="en-US" dirty="0"/>
              <a:t> statement would be reached); otherwise, if </a:t>
            </a:r>
            <a:r>
              <a:rPr lang="en-US" dirty="0" err="1">
                <a:latin typeface="Monaco" pitchFamily="2" charset="77"/>
              </a:rPr>
              <a:t>lst</a:t>
            </a:r>
            <a:r>
              <a:rPr lang="en-US" dirty="0">
                <a:latin typeface="Monaco" pitchFamily="2" charset="77"/>
              </a:rPr>
              <a:t>[</a:t>
            </a:r>
            <a:r>
              <a:rPr lang="en-US" dirty="0" err="1">
                <a:latin typeface="Monaco" pitchFamily="2" charset="77"/>
              </a:rPr>
              <a:t>i</a:t>
            </a:r>
            <a:r>
              <a:rPr lang="en-US" dirty="0">
                <a:latin typeface="Monaco" pitchFamily="2" charset="77"/>
              </a:rPr>
              <a:t>] != element</a:t>
            </a:r>
            <a:r>
              <a:rPr lang="en-US" dirty="0"/>
              <a:t>, we have that the loop invariant holds true at the end of this iteration and before the beginning of the next iteration, since </a:t>
            </a:r>
            <a:r>
              <a:rPr lang="en-US" dirty="0">
                <a:latin typeface="Monaco" pitchFamily="2" charset="77"/>
              </a:rPr>
              <a:t>element</a:t>
            </a:r>
            <a:r>
              <a:rPr lang="en-US" dirty="0"/>
              <a:t> is not in </a:t>
            </a:r>
            <a:r>
              <a:rPr lang="en-US" dirty="0" err="1">
                <a:latin typeface="Monaco" pitchFamily="2" charset="77"/>
              </a:rPr>
              <a:t>lst</a:t>
            </a:r>
            <a:r>
              <a:rPr lang="en-US" dirty="0">
                <a:latin typeface="Monaco" pitchFamily="2" charset="77"/>
              </a:rPr>
              <a:t>[0:i+1]</a:t>
            </a:r>
            <a:r>
              <a:rPr lang="en-US" dirty="0"/>
              <a:t>.</a:t>
            </a:r>
          </a:p>
        </p:txBody>
      </p:sp>
      <p:sp>
        <p:nvSpPr>
          <p:cNvPr id="4" name="TextBox 3">
            <a:extLst>
              <a:ext uri="{FF2B5EF4-FFF2-40B4-BE49-F238E27FC236}">
                <a16:creationId xmlns:a16="http://schemas.microsoft.com/office/drawing/2014/main" id="{187DB884-A962-8543-4BF1-C7E652B5BBBD}"/>
              </a:ext>
            </a:extLst>
          </p:cNvPr>
          <p:cNvSpPr txBox="1"/>
          <p:nvPr/>
        </p:nvSpPr>
        <p:spPr>
          <a:xfrm>
            <a:off x="1080655" y="3940233"/>
            <a:ext cx="4733988" cy="2308324"/>
          </a:xfrm>
          <a:prstGeom prst="rect">
            <a:avLst/>
          </a:prstGeom>
          <a:noFill/>
        </p:spPr>
        <p:txBody>
          <a:bodyPr wrap="none" rtlCol="0">
            <a:spAutoFit/>
          </a:bodyPr>
          <a:lstStyle/>
          <a:p>
            <a:pPr fontAlgn="base"/>
            <a:r>
              <a:rPr lang="en-US" dirty="0">
                <a:latin typeface="Monaco" pitchFamily="2" charset="77"/>
              </a:rPr>
              <a:t>def </a:t>
            </a:r>
            <a:r>
              <a:rPr lang="en-US" dirty="0" err="1">
                <a:latin typeface="Monaco" pitchFamily="2" charset="77"/>
              </a:rPr>
              <a:t>linear_search</a:t>
            </a:r>
            <a:r>
              <a:rPr lang="en-US" dirty="0">
                <a:latin typeface="Monaco" pitchFamily="2" charset="77"/>
              </a:rPr>
              <a:t>(</a:t>
            </a:r>
            <a:r>
              <a:rPr lang="en-US" dirty="0" err="1">
                <a:latin typeface="Monaco" pitchFamily="2" charset="77"/>
              </a:rPr>
              <a:t>lst</a:t>
            </a:r>
            <a:r>
              <a:rPr lang="en-US" dirty="0">
                <a:latin typeface="Monaco" pitchFamily="2" charset="77"/>
              </a:rPr>
              <a:t>, element):</a:t>
            </a:r>
          </a:p>
          <a:p>
            <a:pPr lvl="1"/>
            <a:r>
              <a:rPr lang="en-US" dirty="0">
                <a:latin typeface="Monaco" pitchFamily="2" charset="77"/>
              </a:rPr>
              <a:t>n = </a:t>
            </a:r>
            <a:r>
              <a:rPr lang="en-US" dirty="0" err="1">
                <a:latin typeface="Monaco" pitchFamily="2" charset="77"/>
              </a:rPr>
              <a:t>len</a:t>
            </a:r>
            <a:r>
              <a:rPr lang="en-US" dirty="0">
                <a:latin typeface="Monaco" pitchFamily="2" charset="77"/>
              </a:rPr>
              <a:t>(</a:t>
            </a:r>
            <a:r>
              <a:rPr lang="en-US" dirty="0" err="1">
                <a:latin typeface="Monaco" pitchFamily="2" charset="77"/>
              </a:rPr>
              <a:t>lst</a:t>
            </a:r>
            <a:r>
              <a:rPr lang="en-US" dirty="0">
                <a:latin typeface="Monaco" pitchFamily="2" charset="77"/>
              </a:rPr>
              <a:t>)</a:t>
            </a:r>
          </a:p>
          <a:p>
            <a:pPr lvl="1"/>
            <a:r>
              <a:rPr lang="en-US" dirty="0">
                <a:latin typeface="Monaco" pitchFamily="2" charset="77"/>
              </a:rPr>
              <a:t>for </a:t>
            </a:r>
            <a:r>
              <a:rPr lang="en-US" dirty="0" err="1">
                <a:latin typeface="Monaco" pitchFamily="2" charset="77"/>
              </a:rPr>
              <a:t>i</a:t>
            </a:r>
            <a:r>
              <a:rPr lang="en-US" dirty="0">
                <a:latin typeface="Monaco" pitchFamily="2" charset="77"/>
              </a:rPr>
              <a:t> in range(n):</a:t>
            </a:r>
          </a:p>
          <a:p>
            <a:pPr lvl="2"/>
            <a:r>
              <a:rPr lang="en-US" dirty="0">
                <a:latin typeface="Monaco" pitchFamily="2" charset="77"/>
              </a:rPr>
              <a:t>if </a:t>
            </a:r>
            <a:r>
              <a:rPr lang="en-US" dirty="0" err="1">
                <a:latin typeface="Monaco" pitchFamily="2" charset="77"/>
              </a:rPr>
              <a:t>lst</a:t>
            </a:r>
            <a:r>
              <a:rPr lang="en-US" dirty="0">
                <a:latin typeface="Monaco" pitchFamily="2" charset="77"/>
              </a:rPr>
              <a:t>[</a:t>
            </a:r>
            <a:r>
              <a:rPr lang="en-US" dirty="0" err="1">
                <a:latin typeface="Monaco" pitchFamily="2" charset="77"/>
              </a:rPr>
              <a:t>i</a:t>
            </a:r>
            <a:r>
              <a:rPr lang="en-US" dirty="0">
                <a:latin typeface="Monaco" pitchFamily="2" charset="77"/>
              </a:rPr>
              <a:t>]==element:</a:t>
            </a:r>
          </a:p>
          <a:p>
            <a:pPr lvl="3"/>
            <a:r>
              <a:rPr lang="en-US" dirty="0">
                <a:latin typeface="Monaco" pitchFamily="2" charset="77"/>
              </a:rPr>
              <a:t>return </a:t>
            </a:r>
            <a:r>
              <a:rPr lang="en-US" dirty="0" err="1">
                <a:latin typeface="Monaco" pitchFamily="2" charset="77"/>
              </a:rPr>
              <a:t>i</a:t>
            </a:r>
            <a:endParaRPr lang="en-US" dirty="0">
              <a:latin typeface="Monaco" pitchFamily="2" charset="77"/>
            </a:endParaRPr>
          </a:p>
          <a:p>
            <a:pPr lvl="1"/>
            <a:r>
              <a:rPr lang="en-US" dirty="0">
                <a:latin typeface="Monaco" pitchFamily="2" charset="77"/>
              </a:rPr>
              <a:t>return -1</a:t>
            </a:r>
          </a:p>
          <a:p>
            <a:br>
              <a:rPr lang="en-US" dirty="0"/>
            </a:br>
            <a:endParaRPr lang="en-US" dirty="0"/>
          </a:p>
        </p:txBody>
      </p:sp>
      <p:sp>
        <p:nvSpPr>
          <p:cNvPr id="5" name="TextBox 4">
            <a:extLst>
              <a:ext uri="{FF2B5EF4-FFF2-40B4-BE49-F238E27FC236}">
                <a16:creationId xmlns:a16="http://schemas.microsoft.com/office/drawing/2014/main" id="{3AAC068B-B7A4-0E8A-1BC8-F217F22A77A5}"/>
              </a:ext>
            </a:extLst>
          </p:cNvPr>
          <p:cNvSpPr txBox="1"/>
          <p:nvPr/>
        </p:nvSpPr>
        <p:spPr>
          <a:xfrm>
            <a:off x="6122404" y="3940233"/>
            <a:ext cx="6109854" cy="3416320"/>
          </a:xfrm>
          <a:prstGeom prst="rect">
            <a:avLst/>
          </a:prstGeom>
          <a:noFill/>
        </p:spPr>
        <p:txBody>
          <a:bodyPr wrap="square">
            <a:spAutoFit/>
          </a:bodyPr>
          <a:lstStyle/>
          <a:p>
            <a:pPr fontAlgn="base"/>
            <a:r>
              <a:rPr lang="en-US" dirty="0">
                <a:latin typeface="Monaco" pitchFamily="2" charset="77"/>
              </a:rPr>
              <a:t>def </a:t>
            </a:r>
            <a:r>
              <a:rPr lang="en-US" dirty="0" err="1">
                <a:latin typeface="Monaco" pitchFamily="2" charset="77"/>
              </a:rPr>
              <a:t>linear_search</a:t>
            </a:r>
            <a:r>
              <a:rPr lang="en-US" dirty="0">
                <a:latin typeface="Monaco" pitchFamily="2" charset="77"/>
              </a:rPr>
              <a:t>(</a:t>
            </a:r>
            <a:r>
              <a:rPr lang="en-US" dirty="0" err="1">
                <a:latin typeface="Monaco" pitchFamily="2" charset="77"/>
              </a:rPr>
              <a:t>lst</a:t>
            </a:r>
            <a:r>
              <a:rPr lang="en-US" dirty="0">
                <a:latin typeface="Monaco" pitchFamily="2" charset="77"/>
              </a:rPr>
              <a:t>, element):</a:t>
            </a:r>
          </a:p>
          <a:p>
            <a:pPr lvl="1" fontAlgn="base"/>
            <a:r>
              <a:rPr lang="en-US" dirty="0" err="1">
                <a:latin typeface="Monaco" pitchFamily="2" charset="77"/>
              </a:rPr>
              <a:t>i</a:t>
            </a:r>
            <a:r>
              <a:rPr lang="en-US" dirty="0">
                <a:latin typeface="Monaco" pitchFamily="2" charset="77"/>
              </a:rPr>
              <a:t> = 0</a:t>
            </a:r>
          </a:p>
          <a:p>
            <a:pPr lvl="1" fontAlgn="base"/>
            <a:r>
              <a:rPr lang="en-US" dirty="0">
                <a:latin typeface="Monaco" pitchFamily="2" charset="77"/>
              </a:rPr>
              <a:t>n = </a:t>
            </a:r>
            <a:r>
              <a:rPr lang="en-US" dirty="0" err="1">
                <a:latin typeface="Monaco" pitchFamily="2" charset="77"/>
              </a:rPr>
              <a:t>len</a:t>
            </a:r>
            <a:r>
              <a:rPr lang="en-US" dirty="0">
                <a:latin typeface="Monaco" pitchFamily="2" charset="77"/>
              </a:rPr>
              <a:t>(</a:t>
            </a:r>
            <a:r>
              <a:rPr lang="en-US" dirty="0" err="1">
                <a:latin typeface="Monaco" pitchFamily="2" charset="77"/>
              </a:rPr>
              <a:t>lst</a:t>
            </a:r>
            <a:r>
              <a:rPr lang="en-US" dirty="0">
                <a:latin typeface="Monaco" pitchFamily="2" charset="77"/>
              </a:rPr>
              <a:t>)</a:t>
            </a:r>
          </a:p>
          <a:p>
            <a:pPr lvl="1" fontAlgn="base"/>
            <a:r>
              <a:rPr lang="en-US" dirty="0">
                <a:latin typeface="Monaco" pitchFamily="2" charset="77"/>
              </a:rPr>
              <a:t>while (</a:t>
            </a:r>
            <a:r>
              <a:rPr lang="en-US" dirty="0" err="1">
                <a:latin typeface="Monaco" pitchFamily="2" charset="77"/>
              </a:rPr>
              <a:t>i</a:t>
            </a:r>
            <a:r>
              <a:rPr lang="en-US" dirty="0">
                <a:latin typeface="Monaco" pitchFamily="2" charset="77"/>
              </a:rPr>
              <a:t>&lt;n):</a:t>
            </a:r>
          </a:p>
          <a:p>
            <a:pPr lvl="2" fontAlgn="base"/>
            <a:r>
              <a:rPr lang="en-US" dirty="0">
                <a:latin typeface="Monaco" pitchFamily="2" charset="77"/>
              </a:rPr>
              <a:t>if </a:t>
            </a:r>
            <a:r>
              <a:rPr lang="en-US" dirty="0" err="1">
                <a:latin typeface="Monaco" pitchFamily="2" charset="77"/>
              </a:rPr>
              <a:t>lst</a:t>
            </a:r>
            <a:r>
              <a:rPr lang="en-US" dirty="0">
                <a:latin typeface="Monaco" pitchFamily="2" charset="77"/>
              </a:rPr>
              <a:t>[</a:t>
            </a:r>
            <a:r>
              <a:rPr lang="en-US" dirty="0" err="1">
                <a:latin typeface="Monaco" pitchFamily="2" charset="77"/>
              </a:rPr>
              <a:t>i</a:t>
            </a:r>
            <a:r>
              <a:rPr lang="en-US" dirty="0">
                <a:latin typeface="Monaco" pitchFamily="2" charset="77"/>
              </a:rPr>
              <a:t>]==element:</a:t>
            </a:r>
          </a:p>
          <a:p>
            <a:pPr lvl="3" fontAlgn="base"/>
            <a:r>
              <a:rPr lang="en-US" dirty="0">
                <a:latin typeface="Monaco" pitchFamily="2" charset="77"/>
              </a:rPr>
              <a:t>return </a:t>
            </a:r>
            <a:r>
              <a:rPr lang="en-US" dirty="0" err="1">
                <a:latin typeface="Monaco" pitchFamily="2" charset="77"/>
              </a:rPr>
              <a:t>i</a:t>
            </a:r>
            <a:endParaRPr lang="en-US" dirty="0">
              <a:latin typeface="Monaco" pitchFamily="2" charset="77"/>
            </a:endParaRPr>
          </a:p>
          <a:p>
            <a:pPr lvl="2" fontAlgn="base"/>
            <a:r>
              <a:rPr lang="en-US" dirty="0" err="1">
                <a:latin typeface="Monaco" pitchFamily="2" charset="77"/>
              </a:rPr>
              <a:t>i</a:t>
            </a:r>
            <a:r>
              <a:rPr lang="en-US" dirty="0">
                <a:latin typeface="Monaco" pitchFamily="2" charset="77"/>
              </a:rPr>
              <a:t>+=1</a:t>
            </a:r>
          </a:p>
          <a:p>
            <a:pPr lvl="1" fontAlgn="base"/>
            <a:r>
              <a:rPr lang="en-US" dirty="0">
                <a:latin typeface="Monaco" pitchFamily="2" charset="77"/>
              </a:rPr>
              <a:t>return -1</a:t>
            </a:r>
          </a:p>
          <a:p>
            <a:pPr fontAlgn="base"/>
            <a:endParaRPr lang="en-US" dirty="0">
              <a:latin typeface="Monaco" pitchFamily="2" charset="77"/>
            </a:endParaRPr>
          </a:p>
          <a:p>
            <a:pPr fontAlgn="base"/>
            <a:endParaRPr lang="en-US" dirty="0">
              <a:latin typeface="Monaco" pitchFamily="2" charset="77"/>
            </a:endParaRPr>
          </a:p>
          <a:p>
            <a:br>
              <a:rPr lang="en-US" dirty="0"/>
            </a:br>
            <a:endParaRPr lang="en-US" dirty="0">
              <a:latin typeface="Monaco" pitchFamily="2" charset="77"/>
            </a:endParaRPr>
          </a:p>
        </p:txBody>
      </p:sp>
    </p:spTree>
    <p:extLst>
      <p:ext uri="{BB962C8B-B14F-4D97-AF65-F5344CB8AC3E}">
        <p14:creationId xmlns:p14="http://schemas.microsoft.com/office/powerpoint/2010/main" val="2954137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4B3DC-6E9C-30A7-9422-36EFAD0C0BB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FA8932AC-9358-E97C-7E50-5E44337B76A9}"/>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B50D726A-3F62-48B5-EBA9-738F56CF141A}"/>
              </a:ext>
            </a:extLst>
          </p:cNvPr>
          <p:cNvSpPr>
            <a:spLocks noGrp="1"/>
          </p:cNvSpPr>
          <p:nvPr>
            <p:ph type="sldNum" sz="quarter" idx="12"/>
          </p:nvPr>
        </p:nvSpPr>
        <p:spPr/>
        <p:txBody>
          <a:bodyPr/>
          <a:lstStyle/>
          <a:p>
            <a:fld id="{CC057153-B650-4DEB-B370-79DDCFDCE934}" type="slidenum">
              <a:rPr lang="en-US" smtClean="0"/>
              <a:t>11</a:t>
            </a:fld>
            <a:endParaRPr lang="en-US"/>
          </a:p>
        </p:txBody>
      </p:sp>
      <p:sp>
        <p:nvSpPr>
          <p:cNvPr id="2" name="TextBox 1">
            <a:extLst>
              <a:ext uri="{FF2B5EF4-FFF2-40B4-BE49-F238E27FC236}">
                <a16:creationId xmlns:a16="http://schemas.microsoft.com/office/drawing/2014/main" id="{9648D896-26ED-EA65-1BEE-274B0CE5F5F1}"/>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899F1ED6-F169-741F-D716-2FB3EF7CB611}"/>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Loop invariant for linear search - Postcondition</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A707F35B-CE49-3D48-8C0E-E79CFADC96A2}"/>
              </a:ext>
            </a:extLst>
          </p:cNvPr>
          <p:cNvSpPr>
            <a:spLocks noGrp="1"/>
          </p:cNvSpPr>
          <p:nvPr>
            <p:ph idx="1"/>
          </p:nvPr>
        </p:nvSpPr>
        <p:spPr>
          <a:xfrm>
            <a:off x="612647" y="1563132"/>
            <a:ext cx="11019515" cy="4593828"/>
          </a:xfrm>
        </p:spPr>
        <p:txBody>
          <a:bodyPr>
            <a:noAutofit/>
          </a:bodyPr>
          <a:lstStyle/>
          <a:p>
            <a:pPr fontAlgn="base"/>
            <a:r>
              <a:rPr lang="en-US" i="1" dirty="0"/>
              <a:t>Postcondition: </a:t>
            </a:r>
            <a:r>
              <a:rPr lang="en-US" dirty="0"/>
              <a:t>The loop terminates when</a:t>
            </a:r>
            <a:endParaRPr lang="en-US" i="1" dirty="0"/>
          </a:p>
          <a:p>
            <a:pPr lvl="1" fontAlgn="base"/>
            <a:r>
              <a:rPr lang="en-US" dirty="0" err="1"/>
              <a:t>i</a:t>
            </a:r>
            <a:r>
              <a:rPr lang="en-US" dirty="0"/>
              <a:t>) the guard fails, that is </a:t>
            </a:r>
            <a:r>
              <a:rPr lang="en-US" dirty="0" err="1">
                <a:latin typeface="Monaco" pitchFamily="2" charset="77"/>
              </a:rPr>
              <a:t>i</a:t>
            </a:r>
            <a:r>
              <a:rPr lang="en-US" dirty="0">
                <a:latin typeface="Monaco" pitchFamily="2" charset="77"/>
              </a:rPr>
              <a:t>==n==</a:t>
            </a:r>
            <a:r>
              <a:rPr lang="en-US" dirty="0" err="1">
                <a:latin typeface="Monaco" pitchFamily="2" charset="77"/>
              </a:rPr>
              <a:t>len</a:t>
            </a:r>
            <a:r>
              <a:rPr lang="en-US" dirty="0">
                <a:latin typeface="Monaco" pitchFamily="2" charset="77"/>
              </a:rPr>
              <a:t>(</a:t>
            </a:r>
            <a:r>
              <a:rPr lang="en-US" dirty="0" err="1">
                <a:latin typeface="Monaco" pitchFamily="2" charset="77"/>
              </a:rPr>
              <a:t>lst</a:t>
            </a:r>
            <a:r>
              <a:rPr lang="en-US" dirty="0">
                <a:latin typeface="Monaco" pitchFamily="2" charset="77"/>
              </a:rPr>
              <a:t>)</a:t>
            </a:r>
            <a:r>
              <a:rPr lang="en-US" dirty="0"/>
              <a:t>. In that case, the </a:t>
            </a:r>
            <a:r>
              <a:rPr lang="en-US" dirty="0">
                <a:latin typeface="Monaco" pitchFamily="2" charset="77"/>
              </a:rPr>
              <a:t>element</a:t>
            </a:r>
            <a:r>
              <a:rPr lang="en-US" dirty="0"/>
              <a:t> has not been found, </a:t>
            </a:r>
            <a:r>
              <a:rPr lang="en-US" dirty="0" err="1">
                <a:latin typeface="Monaco" pitchFamily="2" charset="77"/>
              </a:rPr>
              <a:t>lst</a:t>
            </a:r>
            <a:r>
              <a:rPr lang="en-US" dirty="0">
                <a:latin typeface="Monaco" pitchFamily="2" charset="77"/>
              </a:rPr>
              <a:t>[0:n] </a:t>
            </a:r>
            <a:r>
              <a:rPr lang="en-US" dirty="0"/>
              <a:t>does not contain the </a:t>
            </a:r>
            <a:r>
              <a:rPr lang="en-US" dirty="0">
                <a:latin typeface="Monaco" pitchFamily="2" charset="77"/>
              </a:rPr>
              <a:t>element</a:t>
            </a:r>
            <a:r>
              <a:rPr lang="en-US" dirty="0"/>
              <a:t>, and -1 is correctly returned.</a:t>
            </a:r>
          </a:p>
          <a:p>
            <a:pPr lvl="1" fontAlgn="base"/>
            <a:r>
              <a:rPr lang="en-US" dirty="0"/>
              <a:t>ii) the </a:t>
            </a:r>
            <a:r>
              <a:rPr lang="en-US" dirty="0">
                <a:latin typeface="Monaco" pitchFamily="2" charset="77"/>
              </a:rPr>
              <a:t>return</a:t>
            </a:r>
            <a:r>
              <a:rPr lang="en-US" dirty="0"/>
              <a:t> statement is reached because </a:t>
            </a:r>
            <a:r>
              <a:rPr lang="en-US" dirty="0" err="1">
                <a:latin typeface="Monaco" pitchFamily="2" charset="77"/>
              </a:rPr>
              <a:t>lst</a:t>
            </a:r>
            <a:r>
              <a:rPr lang="en-US" dirty="0">
                <a:latin typeface="Monaco" pitchFamily="2" charset="77"/>
              </a:rPr>
              <a:t>[</a:t>
            </a:r>
            <a:r>
              <a:rPr lang="en-US" dirty="0" err="1">
                <a:latin typeface="Monaco" pitchFamily="2" charset="77"/>
              </a:rPr>
              <a:t>i</a:t>
            </a:r>
            <a:r>
              <a:rPr lang="en-US" dirty="0">
                <a:latin typeface="Monaco" pitchFamily="2" charset="77"/>
              </a:rPr>
              <a:t>]==element </a:t>
            </a:r>
            <a:r>
              <a:rPr lang="en-US" dirty="0"/>
              <a:t>for the first time, and </a:t>
            </a:r>
            <a:r>
              <a:rPr lang="en-US" dirty="0" err="1">
                <a:latin typeface="Monaco" pitchFamily="2" charset="77"/>
              </a:rPr>
              <a:t>i</a:t>
            </a:r>
            <a:r>
              <a:rPr lang="en-US" dirty="0"/>
              <a:t> is correctly returned as the index of first occurrence of </a:t>
            </a:r>
            <a:r>
              <a:rPr lang="en-US" dirty="0">
                <a:latin typeface="Monaco" pitchFamily="2" charset="77"/>
              </a:rPr>
              <a:t>element</a:t>
            </a:r>
            <a:r>
              <a:rPr lang="en-US" dirty="0"/>
              <a:t> in the list (since we know that it couldn't have been in the </a:t>
            </a:r>
            <a:r>
              <a:rPr lang="en-US" dirty="0">
                <a:latin typeface="Monaco" pitchFamily="2" charset="77"/>
              </a:rPr>
              <a:t>list[0:i]</a:t>
            </a:r>
            <a:r>
              <a:rPr lang="en-US" dirty="0"/>
              <a:t>). </a:t>
            </a:r>
          </a:p>
        </p:txBody>
      </p:sp>
      <p:sp>
        <p:nvSpPr>
          <p:cNvPr id="4" name="TextBox 3">
            <a:extLst>
              <a:ext uri="{FF2B5EF4-FFF2-40B4-BE49-F238E27FC236}">
                <a16:creationId xmlns:a16="http://schemas.microsoft.com/office/drawing/2014/main" id="{FA8452D8-8AE0-0D36-E5EF-B2C3142A0BE7}"/>
              </a:ext>
            </a:extLst>
          </p:cNvPr>
          <p:cNvSpPr txBox="1"/>
          <p:nvPr/>
        </p:nvSpPr>
        <p:spPr>
          <a:xfrm>
            <a:off x="1080655" y="3940233"/>
            <a:ext cx="4733988" cy="2308324"/>
          </a:xfrm>
          <a:prstGeom prst="rect">
            <a:avLst/>
          </a:prstGeom>
          <a:noFill/>
        </p:spPr>
        <p:txBody>
          <a:bodyPr wrap="none" rtlCol="0">
            <a:spAutoFit/>
          </a:bodyPr>
          <a:lstStyle/>
          <a:p>
            <a:pPr fontAlgn="base"/>
            <a:r>
              <a:rPr lang="en-US" dirty="0">
                <a:latin typeface="Monaco" pitchFamily="2" charset="77"/>
              </a:rPr>
              <a:t>def </a:t>
            </a:r>
            <a:r>
              <a:rPr lang="en-US" dirty="0" err="1">
                <a:latin typeface="Monaco" pitchFamily="2" charset="77"/>
              </a:rPr>
              <a:t>linear_search</a:t>
            </a:r>
            <a:r>
              <a:rPr lang="en-US" dirty="0">
                <a:latin typeface="Monaco" pitchFamily="2" charset="77"/>
              </a:rPr>
              <a:t>(</a:t>
            </a:r>
            <a:r>
              <a:rPr lang="en-US" dirty="0" err="1">
                <a:latin typeface="Monaco" pitchFamily="2" charset="77"/>
              </a:rPr>
              <a:t>lst</a:t>
            </a:r>
            <a:r>
              <a:rPr lang="en-US" dirty="0">
                <a:latin typeface="Monaco" pitchFamily="2" charset="77"/>
              </a:rPr>
              <a:t>, element):</a:t>
            </a:r>
          </a:p>
          <a:p>
            <a:pPr lvl="1"/>
            <a:r>
              <a:rPr lang="en-US" dirty="0">
                <a:latin typeface="Monaco" pitchFamily="2" charset="77"/>
              </a:rPr>
              <a:t>n = </a:t>
            </a:r>
            <a:r>
              <a:rPr lang="en-US" dirty="0" err="1">
                <a:latin typeface="Monaco" pitchFamily="2" charset="77"/>
              </a:rPr>
              <a:t>len</a:t>
            </a:r>
            <a:r>
              <a:rPr lang="en-US" dirty="0">
                <a:latin typeface="Monaco" pitchFamily="2" charset="77"/>
              </a:rPr>
              <a:t>(</a:t>
            </a:r>
            <a:r>
              <a:rPr lang="en-US" dirty="0" err="1">
                <a:latin typeface="Monaco" pitchFamily="2" charset="77"/>
              </a:rPr>
              <a:t>lst</a:t>
            </a:r>
            <a:r>
              <a:rPr lang="en-US" dirty="0">
                <a:latin typeface="Monaco" pitchFamily="2" charset="77"/>
              </a:rPr>
              <a:t>)</a:t>
            </a:r>
          </a:p>
          <a:p>
            <a:pPr lvl="1"/>
            <a:r>
              <a:rPr lang="en-US" dirty="0">
                <a:latin typeface="Monaco" pitchFamily="2" charset="77"/>
              </a:rPr>
              <a:t>for </a:t>
            </a:r>
            <a:r>
              <a:rPr lang="en-US" dirty="0" err="1">
                <a:latin typeface="Monaco" pitchFamily="2" charset="77"/>
              </a:rPr>
              <a:t>i</a:t>
            </a:r>
            <a:r>
              <a:rPr lang="en-US" dirty="0">
                <a:latin typeface="Monaco" pitchFamily="2" charset="77"/>
              </a:rPr>
              <a:t> in range(n):</a:t>
            </a:r>
          </a:p>
          <a:p>
            <a:pPr lvl="2"/>
            <a:r>
              <a:rPr lang="en-US" dirty="0">
                <a:latin typeface="Monaco" pitchFamily="2" charset="77"/>
              </a:rPr>
              <a:t>if </a:t>
            </a:r>
            <a:r>
              <a:rPr lang="en-US" dirty="0" err="1">
                <a:latin typeface="Monaco" pitchFamily="2" charset="77"/>
              </a:rPr>
              <a:t>lst</a:t>
            </a:r>
            <a:r>
              <a:rPr lang="en-US" dirty="0">
                <a:latin typeface="Monaco" pitchFamily="2" charset="77"/>
              </a:rPr>
              <a:t>[</a:t>
            </a:r>
            <a:r>
              <a:rPr lang="en-US" dirty="0" err="1">
                <a:latin typeface="Monaco" pitchFamily="2" charset="77"/>
              </a:rPr>
              <a:t>i</a:t>
            </a:r>
            <a:r>
              <a:rPr lang="en-US" dirty="0">
                <a:latin typeface="Monaco" pitchFamily="2" charset="77"/>
              </a:rPr>
              <a:t>]==element:</a:t>
            </a:r>
          </a:p>
          <a:p>
            <a:pPr lvl="3"/>
            <a:r>
              <a:rPr lang="en-US" dirty="0">
                <a:latin typeface="Monaco" pitchFamily="2" charset="77"/>
              </a:rPr>
              <a:t>return </a:t>
            </a:r>
            <a:r>
              <a:rPr lang="en-US" dirty="0" err="1">
                <a:latin typeface="Monaco" pitchFamily="2" charset="77"/>
              </a:rPr>
              <a:t>i</a:t>
            </a:r>
            <a:endParaRPr lang="en-US" dirty="0">
              <a:latin typeface="Monaco" pitchFamily="2" charset="77"/>
            </a:endParaRPr>
          </a:p>
          <a:p>
            <a:pPr lvl="1"/>
            <a:r>
              <a:rPr lang="en-US" dirty="0">
                <a:latin typeface="Monaco" pitchFamily="2" charset="77"/>
              </a:rPr>
              <a:t>return -1</a:t>
            </a:r>
          </a:p>
          <a:p>
            <a:br>
              <a:rPr lang="en-US" dirty="0"/>
            </a:br>
            <a:endParaRPr lang="en-US" dirty="0"/>
          </a:p>
        </p:txBody>
      </p:sp>
      <p:sp>
        <p:nvSpPr>
          <p:cNvPr id="5" name="TextBox 4">
            <a:extLst>
              <a:ext uri="{FF2B5EF4-FFF2-40B4-BE49-F238E27FC236}">
                <a16:creationId xmlns:a16="http://schemas.microsoft.com/office/drawing/2014/main" id="{0269B1DB-AFDE-9AD1-3CD8-BD4DBBF7EF35}"/>
              </a:ext>
            </a:extLst>
          </p:cNvPr>
          <p:cNvSpPr txBox="1"/>
          <p:nvPr/>
        </p:nvSpPr>
        <p:spPr>
          <a:xfrm>
            <a:off x="6122404" y="3940233"/>
            <a:ext cx="6109854" cy="3416320"/>
          </a:xfrm>
          <a:prstGeom prst="rect">
            <a:avLst/>
          </a:prstGeom>
          <a:noFill/>
        </p:spPr>
        <p:txBody>
          <a:bodyPr wrap="square">
            <a:spAutoFit/>
          </a:bodyPr>
          <a:lstStyle/>
          <a:p>
            <a:pPr fontAlgn="base"/>
            <a:r>
              <a:rPr lang="en-US" dirty="0">
                <a:latin typeface="Monaco" pitchFamily="2" charset="77"/>
              </a:rPr>
              <a:t>def </a:t>
            </a:r>
            <a:r>
              <a:rPr lang="en-US" dirty="0" err="1">
                <a:latin typeface="Monaco" pitchFamily="2" charset="77"/>
              </a:rPr>
              <a:t>linear_search</a:t>
            </a:r>
            <a:r>
              <a:rPr lang="en-US" dirty="0">
                <a:latin typeface="Monaco" pitchFamily="2" charset="77"/>
              </a:rPr>
              <a:t>(</a:t>
            </a:r>
            <a:r>
              <a:rPr lang="en-US" dirty="0" err="1">
                <a:latin typeface="Monaco" pitchFamily="2" charset="77"/>
              </a:rPr>
              <a:t>lst</a:t>
            </a:r>
            <a:r>
              <a:rPr lang="en-US" dirty="0">
                <a:latin typeface="Monaco" pitchFamily="2" charset="77"/>
              </a:rPr>
              <a:t>, element):</a:t>
            </a:r>
          </a:p>
          <a:p>
            <a:pPr lvl="1" fontAlgn="base"/>
            <a:r>
              <a:rPr lang="en-US" dirty="0" err="1">
                <a:latin typeface="Monaco" pitchFamily="2" charset="77"/>
              </a:rPr>
              <a:t>i</a:t>
            </a:r>
            <a:r>
              <a:rPr lang="en-US" dirty="0">
                <a:latin typeface="Monaco" pitchFamily="2" charset="77"/>
              </a:rPr>
              <a:t> = 0</a:t>
            </a:r>
          </a:p>
          <a:p>
            <a:pPr lvl="1" fontAlgn="base"/>
            <a:r>
              <a:rPr lang="en-US" dirty="0">
                <a:latin typeface="Monaco" pitchFamily="2" charset="77"/>
              </a:rPr>
              <a:t>n = </a:t>
            </a:r>
            <a:r>
              <a:rPr lang="en-US" dirty="0" err="1">
                <a:latin typeface="Monaco" pitchFamily="2" charset="77"/>
              </a:rPr>
              <a:t>len</a:t>
            </a:r>
            <a:r>
              <a:rPr lang="en-US" dirty="0">
                <a:latin typeface="Monaco" pitchFamily="2" charset="77"/>
              </a:rPr>
              <a:t>(</a:t>
            </a:r>
            <a:r>
              <a:rPr lang="en-US" dirty="0" err="1">
                <a:latin typeface="Monaco" pitchFamily="2" charset="77"/>
              </a:rPr>
              <a:t>lst</a:t>
            </a:r>
            <a:r>
              <a:rPr lang="en-US" dirty="0">
                <a:latin typeface="Monaco" pitchFamily="2" charset="77"/>
              </a:rPr>
              <a:t>)</a:t>
            </a:r>
          </a:p>
          <a:p>
            <a:pPr lvl="1" fontAlgn="base"/>
            <a:r>
              <a:rPr lang="en-US" dirty="0">
                <a:latin typeface="Monaco" pitchFamily="2" charset="77"/>
              </a:rPr>
              <a:t>while (</a:t>
            </a:r>
            <a:r>
              <a:rPr lang="en-US" dirty="0" err="1">
                <a:latin typeface="Monaco" pitchFamily="2" charset="77"/>
              </a:rPr>
              <a:t>i</a:t>
            </a:r>
            <a:r>
              <a:rPr lang="en-US" dirty="0">
                <a:latin typeface="Monaco" pitchFamily="2" charset="77"/>
              </a:rPr>
              <a:t>&lt;n):</a:t>
            </a:r>
          </a:p>
          <a:p>
            <a:pPr lvl="2" fontAlgn="base"/>
            <a:r>
              <a:rPr lang="en-US" dirty="0">
                <a:latin typeface="Monaco" pitchFamily="2" charset="77"/>
              </a:rPr>
              <a:t>if </a:t>
            </a:r>
            <a:r>
              <a:rPr lang="en-US" dirty="0" err="1">
                <a:latin typeface="Monaco" pitchFamily="2" charset="77"/>
              </a:rPr>
              <a:t>lst</a:t>
            </a:r>
            <a:r>
              <a:rPr lang="en-US" dirty="0">
                <a:latin typeface="Monaco" pitchFamily="2" charset="77"/>
              </a:rPr>
              <a:t>[</a:t>
            </a:r>
            <a:r>
              <a:rPr lang="en-US" dirty="0" err="1">
                <a:latin typeface="Monaco" pitchFamily="2" charset="77"/>
              </a:rPr>
              <a:t>i</a:t>
            </a:r>
            <a:r>
              <a:rPr lang="en-US" dirty="0">
                <a:latin typeface="Monaco" pitchFamily="2" charset="77"/>
              </a:rPr>
              <a:t>]==element:</a:t>
            </a:r>
          </a:p>
          <a:p>
            <a:pPr lvl="3" fontAlgn="base"/>
            <a:r>
              <a:rPr lang="en-US" dirty="0">
                <a:latin typeface="Monaco" pitchFamily="2" charset="77"/>
              </a:rPr>
              <a:t>return </a:t>
            </a:r>
            <a:r>
              <a:rPr lang="en-US" dirty="0" err="1">
                <a:latin typeface="Monaco" pitchFamily="2" charset="77"/>
              </a:rPr>
              <a:t>i</a:t>
            </a:r>
            <a:endParaRPr lang="en-US" dirty="0">
              <a:latin typeface="Monaco" pitchFamily="2" charset="77"/>
            </a:endParaRPr>
          </a:p>
          <a:p>
            <a:pPr lvl="2" fontAlgn="base"/>
            <a:r>
              <a:rPr lang="en-US" dirty="0" err="1">
                <a:latin typeface="Monaco" pitchFamily="2" charset="77"/>
              </a:rPr>
              <a:t>i</a:t>
            </a:r>
            <a:r>
              <a:rPr lang="en-US" dirty="0">
                <a:latin typeface="Monaco" pitchFamily="2" charset="77"/>
              </a:rPr>
              <a:t>+=1</a:t>
            </a:r>
          </a:p>
          <a:p>
            <a:pPr lvl="1" fontAlgn="base"/>
            <a:r>
              <a:rPr lang="en-US" dirty="0">
                <a:latin typeface="Monaco" pitchFamily="2" charset="77"/>
              </a:rPr>
              <a:t>return -1</a:t>
            </a:r>
          </a:p>
          <a:p>
            <a:pPr fontAlgn="base"/>
            <a:endParaRPr lang="en-US" dirty="0">
              <a:latin typeface="Monaco" pitchFamily="2" charset="77"/>
            </a:endParaRPr>
          </a:p>
          <a:p>
            <a:pPr fontAlgn="base"/>
            <a:endParaRPr lang="en-US" dirty="0">
              <a:latin typeface="Monaco" pitchFamily="2" charset="77"/>
            </a:endParaRPr>
          </a:p>
          <a:p>
            <a:br>
              <a:rPr lang="en-US" dirty="0"/>
            </a:br>
            <a:endParaRPr lang="en-US" dirty="0">
              <a:latin typeface="Monaco" pitchFamily="2" charset="77"/>
            </a:endParaRPr>
          </a:p>
        </p:txBody>
      </p:sp>
    </p:spTree>
    <p:extLst>
      <p:ext uri="{BB962C8B-B14F-4D97-AF65-F5344CB8AC3E}">
        <p14:creationId xmlns:p14="http://schemas.microsoft.com/office/powerpoint/2010/main" val="28498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F209E-EAA6-6B64-70B8-88E5CC346390}"/>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BEB3E6D6-DEC5-D50A-5FF7-08A5BB4FA8A0}"/>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2372FDA3-D308-0CDD-6207-9A923C9F27EB}"/>
              </a:ext>
            </a:extLst>
          </p:cNvPr>
          <p:cNvSpPr>
            <a:spLocks noGrp="1"/>
          </p:cNvSpPr>
          <p:nvPr>
            <p:ph type="sldNum" sz="quarter" idx="12"/>
          </p:nvPr>
        </p:nvSpPr>
        <p:spPr/>
        <p:txBody>
          <a:bodyPr/>
          <a:lstStyle/>
          <a:p>
            <a:fld id="{CC057153-B650-4DEB-B370-79DDCFDCE934}" type="slidenum">
              <a:rPr lang="en-US" smtClean="0"/>
              <a:t>12</a:t>
            </a:fld>
            <a:endParaRPr lang="en-US"/>
          </a:p>
        </p:txBody>
      </p:sp>
      <p:sp>
        <p:nvSpPr>
          <p:cNvPr id="2" name="TextBox 1">
            <a:extLst>
              <a:ext uri="{FF2B5EF4-FFF2-40B4-BE49-F238E27FC236}">
                <a16:creationId xmlns:a16="http://schemas.microsoft.com/office/drawing/2014/main" id="{49E868F3-DA29-60EF-FDFF-401180E7099D}"/>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385FFA5F-43CD-409E-B080-BAAD2CC58A3A}"/>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Loop invariant for linear search - Termination</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3A13D10D-0695-5C52-73F1-A1E9CFB46D66}"/>
              </a:ext>
            </a:extLst>
          </p:cNvPr>
          <p:cNvSpPr>
            <a:spLocks noGrp="1"/>
          </p:cNvSpPr>
          <p:nvPr>
            <p:ph idx="1"/>
          </p:nvPr>
        </p:nvSpPr>
        <p:spPr>
          <a:xfrm>
            <a:off x="612647" y="1563132"/>
            <a:ext cx="11019515" cy="4593828"/>
          </a:xfrm>
        </p:spPr>
        <p:txBody>
          <a:bodyPr>
            <a:noAutofit/>
          </a:bodyPr>
          <a:lstStyle/>
          <a:p>
            <a:r>
              <a:rPr lang="en-US" i="1" dirty="0"/>
              <a:t>Termination</a:t>
            </a:r>
            <a:r>
              <a:rPr lang="en-US" dirty="0"/>
              <a:t>: </a:t>
            </a:r>
            <a:r>
              <a:rPr lang="en-US" dirty="0" err="1">
                <a:latin typeface="Monaco" pitchFamily="2" charset="77"/>
              </a:rPr>
              <a:t>i</a:t>
            </a:r>
            <a:r>
              <a:rPr lang="en-US" dirty="0"/>
              <a:t> increases by 1 in every iteration and ranges from 0 to maximum </a:t>
            </a:r>
            <a:r>
              <a:rPr lang="en-US" dirty="0">
                <a:latin typeface="Monaco" pitchFamily="2" charset="77"/>
              </a:rPr>
              <a:t>n=</a:t>
            </a:r>
            <a:r>
              <a:rPr lang="en-US" dirty="0" err="1">
                <a:latin typeface="Monaco" pitchFamily="2" charset="77"/>
              </a:rPr>
              <a:t>len</a:t>
            </a:r>
            <a:r>
              <a:rPr lang="en-US" dirty="0">
                <a:latin typeface="Monaco" pitchFamily="2" charset="77"/>
              </a:rPr>
              <a:t>(</a:t>
            </a:r>
            <a:r>
              <a:rPr lang="en-US" dirty="0" err="1">
                <a:latin typeface="Monaco" pitchFamily="2" charset="77"/>
              </a:rPr>
              <a:t>lst</a:t>
            </a:r>
            <a:r>
              <a:rPr lang="en-US" dirty="0">
                <a:latin typeface="Monaco" pitchFamily="2" charset="77"/>
              </a:rPr>
              <a:t>)</a:t>
            </a:r>
            <a:r>
              <a:rPr lang="en-US" dirty="0"/>
              <a:t>. Thus, in a finite number of iterations of the loop, we will either find the </a:t>
            </a:r>
            <a:r>
              <a:rPr lang="en-US" dirty="0">
                <a:latin typeface="Monaco" pitchFamily="2" charset="77"/>
              </a:rPr>
              <a:t>element</a:t>
            </a:r>
            <a:r>
              <a:rPr lang="en-US" dirty="0"/>
              <a:t> and return its index or return -1.</a:t>
            </a:r>
          </a:p>
        </p:txBody>
      </p:sp>
      <p:sp>
        <p:nvSpPr>
          <p:cNvPr id="4" name="TextBox 3">
            <a:extLst>
              <a:ext uri="{FF2B5EF4-FFF2-40B4-BE49-F238E27FC236}">
                <a16:creationId xmlns:a16="http://schemas.microsoft.com/office/drawing/2014/main" id="{4C89424B-0099-68FD-A209-767A485F586A}"/>
              </a:ext>
            </a:extLst>
          </p:cNvPr>
          <p:cNvSpPr txBox="1"/>
          <p:nvPr/>
        </p:nvSpPr>
        <p:spPr>
          <a:xfrm>
            <a:off x="1080655" y="3940233"/>
            <a:ext cx="4733988" cy="2308324"/>
          </a:xfrm>
          <a:prstGeom prst="rect">
            <a:avLst/>
          </a:prstGeom>
          <a:noFill/>
        </p:spPr>
        <p:txBody>
          <a:bodyPr wrap="none" rtlCol="0">
            <a:spAutoFit/>
          </a:bodyPr>
          <a:lstStyle/>
          <a:p>
            <a:pPr fontAlgn="base"/>
            <a:r>
              <a:rPr lang="en-US" dirty="0">
                <a:latin typeface="Monaco" pitchFamily="2" charset="77"/>
              </a:rPr>
              <a:t>def </a:t>
            </a:r>
            <a:r>
              <a:rPr lang="en-US" dirty="0" err="1">
                <a:latin typeface="Monaco" pitchFamily="2" charset="77"/>
              </a:rPr>
              <a:t>linear_search</a:t>
            </a:r>
            <a:r>
              <a:rPr lang="en-US" dirty="0">
                <a:latin typeface="Monaco" pitchFamily="2" charset="77"/>
              </a:rPr>
              <a:t>(</a:t>
            </a:r>
            <a:r>
              <a:rPr lang="en-US" dirty="0" err="1">
                <a:latin typeface="Monaco" pitchFamily="2" charset="77"/>
              </a:rPr>
              <a:t>lst</a:t>
            </a:r>
            <a:r>
              <a:rPr lang="en-US" dirty="0">
                <a:latin typeface="Monaco" pitchFamily="2" charset="77"/>
              </a:rPr>
              <a:t>, element):</a:t>
            </a:r>
          </a:p>
          <a:p>
            <a:pPr lvl="1"/>
            <a:r>
              <a:rPr lang="en-US" dirty="0">
                <a:latin typeface="Monaco" pitchFamily="2" charset="77"/>
              </a:rPr>
              <a:t>n = </a:t>
            </a:r>
            <a:r>
              <a:rPr lang="en-US" dirty="0" err="1">
                <a:latin typeface="Monaco" pitchFamily="2" charset="77"/>
              </a:rPr>
              <a:t>len</a:t>
            </a:r>
            <a:r>
              <a:rPr lang="en-US" dirty="0">
                <a:latin typeface="Monaco" pitchFamily="2" charset="77"/>
              </a:rPr>
              <a:t>(list)</a:t>
            </a:r>
          </a:p>
          <a:p>
            <a:pPr lvl="1"/>
            <a:r>
              <a:rPr lang="en-US" dirty="0">
                <a:latin typeface="Monaco" pitchFamily="2" charset="77"/>
              </a:rPr>
              <a:t>for </a:t>
            </a:r>
            <a:r>
              <a:rPr lang="en-US" dirty="0" err="1">
                <a:latin typeface="Monaco" pitchFamily="2" charset="77"/>
              </a:rPr>
              <a:t>i</a:t>
            </a:r>
            <a:r>
              <a:rPr lang="en-US" dirty="0">
                <a:latin typeface="Monaco" pitchFamily="2" charset="77"/>
              </a:rPr>
              <a:t> in range(n):</a:t>
            </a:r>
          </a:p>
          <a:p>
            <a:pPr lvl="2"/>
            <a:r>
              <a:rPr lang="en-US" dirty="0">
                <a:latin typeface="Monaco" pitchFamily="2" charset="77"/>
              </a:rPr>
              <a:t>if </a:t>
            </a:r>
            <a:r>
              <a:rPr lang="en-US" dirty="0" err="1">
                <a:latin typeface="Monaco" pitchFamily="2" charset="77"/>
              </a:rPr>
              <a:t>lst</a:t>
            </a:r>
            <a:r>
              <a:rPr lang="en-US" dirty="0">
                <a:latin typeface="Monaco" pitchFamily="2" charset="77"/>
              </a:rPr>
              <a:t>[</a:t>
            </a:r>
            <a:r>
              <a:rPr lang="en-US" dirty="0" err="1">
                <a:latin typeface="Monaco" pitchFamily="2" charset="77"/>
              </a:rPr>
              <a:t>i</a:t>
            </a:r>
            <a:r>
              <a:rPr lang="en-US" dirty="0">
                <a:latin typeface="Monaco" pitchFamily="2" charset="77"/>
              </a:rPr>
              <a:t>]==element:</a:t>
            </a:r>
          </a:p>
          <a:p>
            <a:pPr lvl="3"/>
            <a:r>
              <a:rPr lang="en-US" dirty="0">
                <a:latin typeface="Monaco" pitchFamily="2" charset="77"/>
              </a:rPr>
              <a:t>return </a:t>
            </a:r>
            <a:r>
              <a:rPr lang="en-US" dirty="0" err="1">
                <a:latin typeface="Monaco" pitchFamily="2" charset="77"/>
              </a:rPr>
              <a:t>i</a:t>
            </a:r>
            <a:endParaRPr lang="en-US" dirty="0">
              <a:latin typeface="Monaco" pitchFamily="2" charset="77"/>
            </a:endParaRPr>
          </a:p>
          <a:p>
            <a:pPr lvl="1"/>
            <a:r>
              <a:rPr lang="en-US" dirty="0">
                <a:latin typeface="Monaco" pitchFamily="2" charset="77"/>
              </a:rPr>
              <a:t>return -1</a:t>
            </a:r>
          </a:p>
          <a:p>
            <a:br>
              <a:rPr lang="en-US" dirty="0"/>
            </a:br>
            <a:endParaRPr lang="en-US" dirty="0"/>
          </a:p>
        </p:txBody>
      </p:sp>
      <p:sp>
        <p:nvSpPr>
          <p:cNvPr id="5" name="TextBox 4">
            <a:extLst>
              <a:ext uri="{FF2B5EF4-FFF2-40B4-BE49-F238E27FC236}">
                <a16:creationId xmlns:a16="http://schemas.microsoft.com/office/drawing/2014/main" id="{92F89103-8839-32C8-6E71-DB542EC77E15}"/>
              </a:ext>
            </a:extLst>
          </p:cNvPr>
          <p:cNvSpPr txBox="1"/>
          <p:nvPr/>
        </p:nvSpPr>
        <p:spPr>
          <a:xfrm>
            <a:off x="6122404" y="3940233"/>
            <a:ext cx="6109854" cy="3416320"/>
          </a:xfrm>
          <a:prstGeom prst="rect">
            <a:avLst/>
          </a:prstGeom>
          <a:noFill/>
        </p:spPr>
        <p:txBody>
          <a:bodyPr wrap="square">
            <a:spAutoFit/>
          </a:bodyPr>
          <a:lstStyle/>
          <a:p>
            <a:pPr fontAlgn="base"/>
            <a:r>
              <a:rPr lang="en-US" dirty="0">
                <a:latin typeface="Monaco" pitchFamily="2" charset="77"/>
              </a:rPr>
              <a:t>def </a:t>
            </a:r>
            <a:r>
              <a:rPr lang="en-US" dirty="0" err="1">
                <a:latin typeface="Monaco" pitchFamily="2" charset="77"/>
              </a:rPr>
              <a:t>linear_search</a:t>
            </a:r>
            <a:r>
              <a:rPr lang="en-US" dirty="0">
                <a:latin typeface="Monaco" pitchFamily="2" charset="77"/>
              </a:rPr>
              <a:t>(</a:t>
            </a:r>
            <a:r>
              <a:rPr lang="en-US" dirty="0" err="1">
                <a:latin typeface="Monaco" pitchFamily="2" charset="77"/>
              </a:rPr>
              <a:t>lst</a:t>
            </a:r>
            <a:r>
              <a:rPr lang="en-US" dirty="0">
                <a:latin typeface="Monaco" pitchFamily="2" charset="77"/>
              </a:rPr>
              <a:t>, element):</a:t>
            </a:r>
          </a:p>
          <a:p>
            <a:pPr lvl="1" fontAlgn="base"/>
            <a:r>
              <a:rPr lang="en-US" dirty="0" err="1">
                <a:latin typeface="Monaco" pitchFamily="2" charset="77"/>
              </a:rPr>
              <a:t>i</a:t>
            </a:r>
            <a:r>
              <a:rPr lang="en-US" dirty="0">
                <a:latin typeface="Monaco" pitchFamily="2" charset="77"/>
              </a:rPr>
              <a:t> = 0</a:t>
            </a:r>
          </a:p>
          <a:p>
            <a:pPr lvl="1" fontAlgn="base"/>
            <a:r>
              <a:rPr lang="en-US" dirty="0">
                <a:latin typeface="Monaco" pitchFamily="2" charset="77"/>
              </a:rPr>
              <a:t>n = </a:t>
            </a:r>
            <a:r>
              <a:rPr lang="en-US" dirty="0" err="1">
                <a:latin typeface="Monaco" pitchFamily="2" charset="77"/>
              </a:rPr>
              <a:t>len</a:t>
            </a:r>
            <a:r>
              <a:rPr lang="en-US" dirty="0">
                <a:latin typeface="Monaco" pitchFamily="2" charset="77"/>
              </a:rPr>
              <a:t>(</a:t>
            </a:r>
            <a:r>
              <a:rPr lang="en-US" dirty="0" err="1">
                <a:latin typeface="Monaco" pitchFamily="2" charset="77"/>
              </a:rPr>
              <a:t>lst</a:t>
            </a:r>
            <a:r>
              <a:rPr lang="en-US" dirty="0">
                <a:latin typeface="Monaco" pitchFamily="2" charset="77"/>
              </a:rPr>
              <a:t>)</a:t>
            </a:r>
          </a:p>
          <a:p>
            <a:pPr lvl="1" fontAlgn="base"/>
            <a:r>
              <a:rPr lang="en-US" dirty="0">
                <a:latin typeface="Monaco" pitchFamily="2" charset="77"/>
              </a:rPr>
              <a:t>while (</a:t>
            </a:r>
            <a:r>
              <a:rPr lang="en-US" dirty="0" err="1">
                <a:latin typeface="Monaco" pitchFamily="2" charset="77"/>
              </a:rPr>
              <a:t>i</a:t>
            </a:r>
            <a:r>
              <a:rPr lang="en-US" dirty="0">
                <a:latin typeface="Monaco" pitchFamily="2" charset="77"/>
              </a:rPr>
              <a:t>&lt;n):</a:t>
            </a:r>
          </a:p>
          <a:p>
            <a:pPr lvl="2" fontAlgn="base"/>
            <a:r>
              <a:rPr lang="en-US" dirty="0">
                <a:latin typeface="Monaco" pitchFamily="2" charset="77"/>
              </a:rPr>
              <a:t>if </a:t>
            </a:r>
            <a:r>
              <a:rPr lang="en-US" dirty="0" err="1">
                <a:latin typeface="Monaco" pitchFamily="2" charset="77"/>
              </a:rPr>
              <a:t>lst</a:t>
            </a:r>
            <a:r>
              <a:rPr lang="en-US" dirty="0">
                <a:latin typeface="Monaco" pitchFamily="2" charset="77"/>
              </a:rPr>
              <a:t>[</a:t>
            </a:r>
            <a:r>
              <a:rPr lang="en-US" dirty="0" err="1">
                <a:latin typeface="Monaco" pitchFamily="2" charset="77"/>
              </a:rPr>
              <a:t>i</a:t>
            </a:r>
            <a:r>
              <a:rPr lang="en-US" dirty="0">
                <a:latin typeface="Monaco" pitchFamily="2" charset="77"/>
              </a:rPr>
              <a:t>]==element:</a:t>
            </a:r>
          </a:p>
          <a:p>
            <a:pPr lvl="3" fontAlgn="base"/>
            <a:r>
              <a:rPr lang="en-US" dirty="0">
                <a:latin typeface="Monaco" pitchFamily="2" charset="77"/>
              </a:rPr>
              <a:t>return </a:t>
            </a:r>
            <a:r>
              <a:rPr lang="en-US" dirty="0" err="1">
                <a:latin typeface="Monaco" pitchFamily="2" charset="77"/>
              </a:rPr>
              <a:t>i</a:t>
            </a:r>
            <a:endParaRPr lang="en-US" dirty="0">
              <a:latin typeface="Monaco" pitchFamily="2" charset="77"/>
            </a:endParaRPr>
          </a:p>
          <a:p>
            <a:pPr lvl="2" fontAlgn="base"/>
            <a:r>
              <a:rPr lang="en-US" dirty="0" err="1">
                <a:latin typeface="Monaco" pitchFamily="2" charset="77"/>
              </a:rPr>
              <a:t>i</a:t>
            </a:r>
            <a:r>
              <a:rPr lang="en-US" dirty="0">
                <a:latin typeface="Monaco" pitchFamily="2" charset="77"/>
              </a:rPr>
              <a:t>+=1</a:t>
            </a:r>
          </a:p>
          <a:p>
            <a:pPr lvl="1" fontAlgn="base"/>
            <a:r>
              <a:rPr lang="en-US" dirty="0">
                <a:latin typeface="Monaco" pitchFamily="2" charset="77"/>
              </a:rPr>
              <a:t>return -1</a:t>
            </a:r>
          </a:p>
          <a:p>
            <a:pPr fontAlgn="base"/>
            <a:endParaRPr lang="en-US" dirty="0">
              <a:latin typeface="Monaco" pitchFamily="2" charset="77"/>
            </a:endParaRPr>
          </a:p>
          <a:p>
            <a:pPr fontAlgn="base"/>
            <a:endParaRPr lang="en-US" dirty="0">
              <a:latin typeface="Monaco" pitchFamily="2" charset="77"/>
            </a:endParaRPr>
          </a:p>
          <a:p>
            <a:br>
              <a:rPr lang="en-US" dirty="0"/>
            </a:br>
            <a:endParaRPr lang="en-US" dirty="0">
              <a:latin typeface="Monaco" pitchFamily="2" charset="77"/>
            </a:endParaRPr>
          </a:p>
        </p:txBody>
      </p:sp>
    </p:spTree>
    <p:extLst>
      <p:ext uri="{BB962C8B-B14F-4D97-AF65-F5344CB8AC3E}">
        <p14:creationId xmlns:p14="http://schemas.microsoft.com/office/powerpoint/2010/main" val="2396998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0771E-27AE-E31A-146A-EC04A60B0013}"/>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5A7EF0DA-4804-D1C4-388E-3CEE92142A95}"/>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F656BEB2-65EF-909B-93F9-7CCB86F7C818}"/>
              </a:ext>
            </a:extLst>
          </p:cNvPr>
          <p:cNvSpPr>
            <a:spLocks noGrp="1"/>
          </p:cNvSpPr>
          <p:nvPr>
            <p:ph type="sldNum" sz="quarter" idx="12"/>
          </p:nvPr>
        </p:nvSpPr>
        <p:spPr/>
        <p:txBody>
          <a:bodyPr/>
          <a:lstStyle/>
          <a:p>
            <a:fld id="{CC057153-B650-4DEB-B370-79DDCFDCE934}" type="slidenum">
              <a:rPr lang="en-US" smtClean="0"/>
              <a:t>13</a:t>
            </a:fld>
            <a:endParaRPr lang="en-US"/>
          </a:p>
        </p:txBody>
      </p:sp>
      <p:sp>
        <p:nvSpPr>
          <p:cNvPr id="2" name="TextBox 1">
            <a:extLst>
              <a:ext uri="{FF2B5EF4-FFF2-40B4-BE49-F238E27FC236}">
                <a16:creationId xmlns:a16="http://schemas.microsoft.com/office/drawing/2014/main" id="{7C0EE7D0-BFE7-2097-92A3-1417E2E58BC4}"/>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1F0F4CFD-D4E5-A683-8861-21F2F27C9400}"/>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Practice Time</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2209C164-8211-9B75-95BB-A2B49CA6A07F}"/>
              </a:ext>
            </a:extLst>
          </p:cNvPr>
          <p:cNvSpPr>
            <a:spLocks noGrp="1"/>
          </p:cNvSpPr>
          <p:nvPr>
            <p:ph idx="1"/>
          </p:nvPr>
        </p:nvSpPr>
        <p:spPr>
          <a:xfrm>
            <a:off x="612647" y="1563132"/>
            <a:ext cx="11019515" cy="4593828"/>
          </a:xfrm>
        </p:spPr>
        <p:txBody>
          <a:bodyPr>
            <a:noAutofit/>
          </a:bodyPr>
          <a:lstStyle/>
          <a:p>
            <a:r>
              <a:rPr lang="en-US" dirty="0"/>
              <a:t>Write an iterative function called</a:t>
            </a:r>
            <a:r>
              <a:rPr lang="en-US" dirty="0">
                <a:latin typeface="Monaco" pitchFamily="2" charset="77"/>
              </a:rPr>
              <a:t> </a:t>
            </a:r>
            <a:r>
              <a:rPr lang="en-US" dirty="0" err="1">
                <a:latin typeface="Monaco" pitchFamily="2" charset="77"/>
              </a:rPr>
              <a:t>iterative_multiplication</a:t>
            </a:r>
            <a:r>
              <a:rPr lang="en-US" dirty="0"/>
              <a:t> that computes and returns the product of two non-negative integers m and n via repeated addition. </a:t>
            </a:r>
          </a:p>
          <a:p>
            <a:r>
              <a:rPr lang="en-US" dirty="0"/>
              <a:t>What are the pre- and post-conditions?</a:t>
            </a:r>
          </a:p>
          <a:p>
            <a:pPr fontAlgn="base"/>
            <a:endParaRPr lang="en-US" dirty="0"/>
          </a:p>
          <a:p>
            <a:endParaRPr lang="en-US" sz="2200" dirty="0"/>
          </a:p>
          <a:p>
            <a:pPr lvl="1"/>
            <a:endParaRPr lang="en-US" sz="2000" dirty="0"/>
          </a:p>
          <a:p>
            <a:pPr lvl="1"/>
            <a:endParaRPr lang="en-US" dirty="0"/>
          </a:p>
          <a:p>
            <a:endParaRPr lang="en-US" dirty="0"/>
          </a:p>
          <a:p>
            <a:endParaRPr lang="en-US" sz="2000" dirty="0"/>
          </a:p>
        </p:txBody>
      </p:sp>
    </p:spTree>
    <p:extLst>
      <p:ext uri="{BB962C8B-B14F-4D97-AF65-F5344CB8AC3E}">
        <p14:creationId xmlns:p14="http://schemas.microsoft.com/office/powerpoint/2010/main" val="1975070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DDCD3-6ADA-CC56-F768-FE6E33B00935}"/>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C3EC467F-011F-5581-2DCF-24EAACC89633}"/>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D10B8A77-95FF-7ECB-2E7D-3B387F40B639}"/>
              </a:ext>
            </a:extLst>
          </p:cNvPr>
          <p:cNvSpPr>
            <a:spLocks noGrp="1"/>
          </p:cNvSpPr>
          <p:nvPr>
            <p:ph type="sldNum" sz="quarter" idx="12"/>
          </p:nvPr>
        </p:nvSpPr>
        <p:spPr/>
        <p:txBody>
          <a:bodyPr/>
          <a:lstStyle/>
          <a:p>
            <a:fld id="{CC057153-B650-4DEB-B370-79DDCFDCE934}" type="slidenum">
              <a:rPr lang="en-US" smtClean="0"/>
              <a:t>14</a:t>
            </a:fld>
            <a:endParaRPr lang="en-US"/>
          </a:p>
        </p:txBody>
      </p:sp>
      <p:sp>
        <p:nvSpPr>
          <p:cNvPr id="2" name="TextBox 1">
            <a:extLst>
              <a:ext uri="{FF2B5EF4-FFF2-40B4-BE49-F238E27FC236}">
                <a16:creationId xmlns:a16="http://schemas.microsoft.com/office/drawing/2014/main" id="{1827E978-AFD5-8914-8742-929B2908FC28}"/>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1B25DB67-D772-FF8B-30A9-F8E07D1939F5}"/>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3099CC63-C129-652E-78DB-3716E0D3071D}"/>
              </a:ext>
            </a:extLst>
          </p:cNvPr>
          <p:cNvSpPr>
            <a:spLocks noGrp="1"/>
          </p:cNvSpPr>
          <p:nvPr>
            <p:ph idx="1"/>
          </p:nvPr>
        </p:nvSpPr>
        <p:spPr>
          <a:xfrm>
            <a:off x="612647" y="1563132"/>
            <a:ext cx="9160745" cy="4593828"/>
          </a:xfrm>
        </p:spPr>
        <p:txBody>
          <a:bodyPr>
            <a:noAutofit/>
          </a:bodyPr>
          <a:lstStyle/>
          <a:p>
            <a:pPr marL="0" indent="0">
              <a:lnSpc>
                <a:spcPct val="100000"/>
              </a:lnSpc>
              <a:buNone/>
            </a:pPr>
            <a:r>
              <a:rPr lang="en-US" dirty="0">
                <a:latin typeface="Monaco" pitchFamily="2" charset="77"/>
              </a:rPr>
              <a:t>def </a:t>
            </a:r>
            <a:r>
              <a:rPr lang="en-US" dirty="0" err="1">
                <a:latin typeface="Monaco" pitchFamily="2" charset="77"/>
              </a:rPr>
              <a:t>iterative_multiplication</a:t>
            </a:r>
            <a:r>
              <a:rPr lang="en-US" dirty="0">
                <a:latin typeface="Monaco" pitchFamily="2" charset="77"/>
              </a:rPr>
              <a:t>(m, n):</a:t>
            </a:r>
          </a:p>
          <a:p>
            <a:pPr marL="0" indent="0">
              <a:lnSpc>
                <a:spcPct val="100000"/>
              </a:lnSpc>
              <a:buNone/>
            </a:pPr>
            <a:r>
              <a:rPr lang="en-US" dirty="0">
                <a:latin typeface="Monaco" pitchFamily="2" charset="77"/>
              </a:rPr>
              <a:t>    product = 0</a:t>
            </a:r>
          </a:p>
          <a:p>
            <a:pPr marL="0" indent="0">
              <a:lnSpc>
                <a:spcPct val="100000"/>
              </a:lnSpc>
              <a:buNone/>
            </a:pPr>
            <a:r>
              <a:rPr lang="en-US" dirty="0">
                <a:latin typeface="Monaco" pitchFamily="2" charset="77"/>
              </a:rPr>
              <a:t>    for </a:t>
            </a:r>
            <a:r>
              <a:rPr lang="en-US" dirty="0" err="1">
                <a:latin typeface="Monaco" pitchFamily="2" charset="77"/>
              </a:rPr>
              <a:t>i</a:t>
            </a:r>
            <a:r>
              <a:rPr lang="en-US" dirty="0">
                <a:latin typeface="Monaco" pitchFamily="2" charset="77"/>
              </a:rPr>
              <a:t> in range(n):</a:t>
            </a:r>
          </a:p>
          <a:p>
            <a:pPr marL="0" indent="0">
              <a:lnSpc>
                <a:spcPct val="100000"/>
              </a:lnSpc>
              <a:buNone/>
            </a:pPr>
            <a:r>
              <a:rPr lang="en-US" dirty="0">
                <a:latin typeface="Monaco" pitchFamily="2" charset="77"/>
              </a:rPr>
              <a:t>        product += m</a:t>
            </a:r>
          </a:p>
          <a:p>
            <a:pPr marL="0" indent="0">
              <a:lnSpc>
                <a:spcPct val="100000"/>
              </a:lnSpc>
              <a:buNone/>
            </a:pPr>
            <a:r>
              <a:rPr lang="en-US" dirty="0">
                <a:latin typeface="Monaco" pitchFamily="2" charset="77"/>
              </a:rPr>
              <a:t>    return product</a:t>
            </a:r>
          </a:p>
          <a:p>
            <a:endParaRPr lang="en-US" dirty="0"/>
          </a:p>
          <a:p>
            <a:r>
              <a:rPr lang="en-US" sz="2000" dirty="0"/>
              <a:t>pre-condition: the input variables m and n are non-negative integers.</a:t>
            </a:r>
          </a:p>
          <a:p>
            <a:r>
              <a:rPr lang="en-US" dirty="0"/>
              <a:t>post-condition: the returned value is equal to the product of m and n.</a:t>
            </a:r>
            <a:endParaRPr lang="en-US" sz="2000" dirty="0"/>
          </a:p>
          <a:p>
            <a:endParaRPr lang="en-US" sz="2000" dirty="0"/>
          </a:p>
        </p:txBody>
      </p:sp>
      <p:sp>
        <p:nvSpPr>
          <p:cNvPr id="5" name="TextBox 4">
            <a:extLst>
              <a:ext uri="{FF2B5EF4-FFF2-40B4-BE49-F238E27FC236}">
                <a16:creationId xmlns:a16="http://schemas.microsoft.com/office/drawing/2014/main" id="{859ED8CD-081D-96CA-5415-3010E6CA122B}"/>
              </a:ext>
            </a:extLst>
          </p:cNvPr>
          <p:cNvSpPr txBox="1"/>
          <p:nvPr/>
        </p:nvSpPr>
        <p:spPr>
          <a:xfrm>
            <a:off x="6337007" y="1563132"/>
            <a:ext cx="6103916" cy="2246769"/>
          </a:xfrm>
          <a:prstGeom prst="rect">
            <a:avLst/>
          </a:prstGeom>
          <a:noFill/>
        </p:spPr>
        <p:txBody>
          <a:bodyPr wrap="square">
            <a:spAutoFit/>
          </a:bodyPr>
          <a:lstStyle/>
          <a:p>
            <a:pPr marL="0" indent="0">
              <a:buNone/>
            </a:pPr>
            <a:r>
              <a:rPr lang="en-US" sz="2000" dirty="0">
                <a:latin typeface="Monaco" pitchFamily="2" charset="77"/>
              </a:rPr>
              <a:t>def </a:t>
            </a:r>
            <a:r>
              <a:rPr lang="en-US" sz="2000" dirty="0" err="1">
                <a:latin typeface="Monaco" pitchFamily="2" charset="77"/>
              </a:rPr>
              <a:t>iterative_multiplication</a:t>
            </a:r>
            <a:r>
              <a:rPr lang="en-US" sz="2000" dirty="0">
                <a:latin typeface="Monaco" pitchFamily="2" charset="77"/>
              </a:rPr>
              <a:t>(m, n):</a:t>
            </a:r>
          </a:p>
          <a:p>
            <a:pPr marL="0" indent="0">
              <a:buNone/>
            </a:pPr>
            <a:r>
              <a:rPr lang="en-US" sz="2000" dirty="0">
                <a:latin typeface="Monaco" pitchFamily="2" charset="77"/>
              </a:rPr>
              <a:t>    product = 0</a:t>
            </a:r>
          </a:p>
          <a:p>
            <a:pPr marL="0" indent="0">
              <a:buNone/>
            </a:pPr>
            <a:r>
              <a:rPr lang="en-US" sz="2000" dirty="0">
                <a:latin typeface="Monaco" pitchFamily="2" charset="77"/>
              </a:rPr>
              <a:t>    </a:t>
            </a:r>
            <a:r>
              <a:rPr lang="en-US" sz="2000" dirty="0" err="1">
                <a:latin typeface="Monaco" pitchFamily="2" charset="77"/>
              </a:rPr>
              <a:t>i</a:t>
            </a:r>
            <a:r>
              <a:rPr lang="en-US" sz="2000" dirty="0">
                <a:latin typeface="Monaco" pitchFamily="2" charset="77"/>
              </a:rPr>
              <a:t>=0</a:t>
            </a:r>
          </a:p>
          <a:p>
            <a:pPr marL="0" indent="0">
              <a:buNone/>
            </a:pPr>
            <a:r>
              <a:rPr lang="en-US" sz="2000" dirty="0">
                <a:latin typeface="Monaco" pitchFamily="2" charset="77"/>
              </a:rPr>
              <a:t>    while </a:t>
            </a:r>
            <a:r>
              <a:rPr lang="en-US" sz="2000" dirty="0" err="1">
                <a:latin typeface="Monaco" pitchFamily="2" charset="77"/>
              </a:rPr>
              <a:t>i</a:t>
            </a:r>
            <a:r>
              <a:rPr lang="en-US" sz="2000" dirty="0">
                <a:latin typeface="Monaco" pitchFamily="2" charset="77"/>
              </a:rPr>
              <a:t>&lt;n:</a:t>
            </a:r>
          </a:p>
          <a:p>
            <a:pPr marL="0" indent="0">
              <a:buNone/>
            </a:pPr>
            <a:r>
              <a:rPr lang="en-US" sz="2000" dirty="0">
                <a:latin typeface="Monaco" pitchFamily="2" charset="77"/>
              </a:rPr>
              <a:t>        product += m</a:t>
            </a:r>
          </a:p>
          <a:p>
            <a:pPr marL="0" indent="0">
              <a:buNone/>
            </a:pPr>
            <a:r>
              <a:rPr lang="en-US" sz="2000" dirty="0">
                <a:latin typeface="Monaco" pitchFamily="2" charset="77"/>
              </a:rPr>
              <a:t>        </a:t>
            </a:r>
            <a:r>
              <a:rPr lang="en-US" sz="2000" dirty="0" err="1">
                <a:latin typeface="Monaco" pitchFamily="2" charset="77"/>
              </a:rPr>
              <a:t>i</a:t>
            </a:r>
            <a:r>
              <a:rPr lang="en-US" sz="2000" dirty="0">
                <a:latin typeface="Monaco" pitchFamily="2" charset="77"/>
              </a:rPr>
              <a:t> += 1</a:t>
            </a:r>
          </a:p>
          <a:p>
            <a:pPr marL="0" indent="0">
              <a:buNone/>
            </a:pPr>
            <a:r>
              <a:rPr lang="en-US" sz="2000" dirty="0">
                <a:latin typeface="Monaco" pitchFamily="2" charset="77"/>
              </a:rPr>
              <a:t>    return product</a:t>
            </a:r>
          </a:p>
        </p:txBody>
      </p:sp>
    </p:spTree>
    <p:extLst>
      <p:ext uri="{BB962C8B-B14F-4D97-AF65-F5344CB8AC3E}">
        <p14:creationId xmlns:p14="http://schemas.microsoft.com/office/powerpoint/2010/main" val="340435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0684D-D46A-2E81-70D4-E17AE18CA3C2}"/>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22066002-86FD-CA6D-DD7D-434FDEC3DA84}"/>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52DC5D22-E892-6E3D-DBBB-D90E91C9D8C4}"/>
              </a:ext>
            </a:extLst>
          </p:cNvPr>
          <p:cNvSpPr>
            <a:spLocks noGrp="1"/>
          </p:cNvSpPr>
          <p:nvPr>
            <p:ph type="sldNum" sz="quarter" idx="12"/>
          </p:nvPr>
        </p:nvSpPr>
        <p:spPr/>
        <p:txBody>
          <a:bodyPr/>
          <a:lstStyle/>
          <a:p>
            <a:fld id="{CC057153-B650-4DEB-B370-79DDCFDCE934}" type="slidenum">
              <a:rPr lang="en-US" smtClean="0"/>
              <a:t>15</a:t>
            </a:fld>
            <a:endParaRPr lang="en-US"/>
          </a:p>
        </p:txBody>
      </p:sp>
      <p:sp>
        <p:nvSpPr>
          <p:cNvPr id="2" name="TextBox 1">
            <a:extLst>
              <a:ext uri="{FF2B5EF4-FFF2-40B4-BE49-F238E27FC236}">
                <a16:creationId xmlns:a16="http://schemas.microsoft.com/office/drawing/2014/main" id="{86C2A82E-EC82-3745-DFA7-C9E219B8D681}"/>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10CDEC36-FF0C-396F-0687-69BD54F24197}"/>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Iterative multiplication - Loop invariant</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01071DCC-67D9-A9FE-463B-93409C94CCC2}"/>
              </a:ext>
            </a:extLst>
          </p:cNvPr>
          <p:cNvSpPr>
            <a:spLocks noGrp="1"/>
          </p:cNvSpPr>
          <p:nvPr>
            <p:ph idx="1"/>
          </p:nvPr>
        </p:nvSpPr>
        <p:spPr>
          <a:xfrm>
            <a:off x="612647" y="1563132"/>
            <a:ext cx="11019515" cy="4593828"/>
          </a:xfrm>
        </p:spPr>
        <p:txBody>
          <a:bodyPr>
            <a:noAutofit/>
          </a:bodyPr>
          <a:lstStyle/>
          <a:p>
            <a:pPr fontAlgn="base"/>
            <a:r>
              <a:rPr lang="en-US" b="1" dirty="0"/>
              <a:t>Practice Time</a:t>
            </a:r>
            <a:r>
              <a:rPr lang="en-US" dirty="0"/>
              <a:t>: What is a good loop invariant for this function?,</a:t>
            </a:r>
          </a:p>
          <a:p>
            <a:pPr fontAlgn="base"/>
            <a:r>
              <a:rPr lang="en-US" dirty="0"/>
              <a:t>After</a:t>
            </a:r>
            <a:r>
              <a:rPr lang="en-US" dirty="0">
                <a:latin typeface="Monaco" pitchFamily="2" charset="77"/>
              </a:rPr>
              <a:t> </a:t>
            </a:r>
            <a:r>
              <a:rPr lang="en-US" dirty="0" err="1">
                <a:latin typeface="Monaco" pitchFamily="2" charset="77"/>
              </a:rPr>
              <a:t>i</a:t>
            </a:r>
            <a:r>
              <a:rPr lang="en-US" dirty="0">
                <a:latin typeface="Monaco" pitchFamily="2" charset="77"/>
              </a:rPr>
              <a:t> </a:t>
            </a:r>
            <a:r>
              <a:rPr lang="en-US" dirty="0"/>
              <a:t>iterations, </a:t>
            </a:r>
            <a:r>
              <a:rPr lang="en-US" dirty="0">
                <a:latin typeface="Monaco" pitchFamily="2" charset="77"/>
              </a:rPr>
              <a:t>product = m x </a:t>
            </a:r>
            <a:r>
              <a:rPr lang="en-US" dirty="0" err="1">
                <a:latin typeface="Monaco" pitchFamily="2" charset="77"/>
              </a:rPr>
              <a:t>i</a:t>
            </a:r>
            <a:r>
              <a:rPr lang="en-US" dirty="0"/>
              <a:t>.</a:t>
            </a:r>
          </a:p>
        </p:txBody>
      </p:sp>
      <p:sp>
        <p:nvSpPr>
          <p:cNvPr id="6" name="Content Placeholder 3">
            <a:extLst>
              <a:ext uri="{FF2B5EF4-FFF2-40B4-BE49-F238E27FC236}">
                <a16:creationId xmlns:a16="http://schemas.microsoft.com/office/drawing/2014/main" id="{A5359E4A-1C93-CA65-E711-3A036BC476A4}"/>
              </a:ext>
            </a:extLst>
          </p:cNvPr>
          <p:cNvSpPr txBox="1">
            <a:spLocks/>
          </p:cNvSpPr>
          <p:nvPr/>
        </p:nvSpPr>
        <p:spPr>
          <a:xfrm>
            <a:off x="765047" y="4338650"/>
            <a:ext cx="9160745" cy="4593828"/>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Monaco" pitchFamily="2" charset="77"/>
              </a:rPr>
              <a:t>def </a:t>
            </a:r>
            <a:r>
              <a:rPr lang="en-US" sz="1800" dirty="0" err="1">
                <a:latin typeface="Monaco" pitchFamily="2" charset="77"/>
              </a:rPr>
              <a:t>iterative_multiplication</a:t>
            </a:r>
            <a:r>
              <a:rPr lang="en-US" sz="1800" dirty="0">
                <a:latin typeface="Monaco" pitchFamily="2" charset="77"/>
              </a:rPr>
              <a:t>(m, n):</a:t>
            </a:r>
          </a:p>
          <a:p>
            <a:pPr marL="0" indent="0">
              <a:buFont typeface="Arial" panose="020B0604020202020204" pitchFamily="34" charset="0"/>
              <a:buNone/>
            </a:pPr>
            <a:r>
              <a:rPr lang="en-US" sz="1800" dirty="0">
                <a:latin typeface="Monaco" pitchFamily="2" charset="77"/>
              </a:rPr>
              <a:t>    product = 0</a:t>
            </a:r>
          </a:p>
          <a:p>
            <a:pPr marL="0" indent="0">
              <a:buFont typeface="Arial" panose="020B0604020202020204" pitchFamily="34" charset="0"/>
              <a:buNone/>
            </a:pPr>
            <a:r>
              <a:rPr lang="en-US" sz="1800" dirty="0">
                <a:latin typeface="Monaco" pitchFamily="2" charset="77"/>
              </a:rPr>
              <a:t>    for </a:t>
            </a:r>
            <a:r>
              <a:rPr lang="en-US" sz="1800" dirty="0" err="1">
                <a:latin typeface="Monaco" pitchFamily="2" charset="77"/>
              </a:rPr>
              <a:t>i</a:t>
            </a:r>
            <a:r>
              <a:rPr lang="en-US" sz="1800" dirty="0">
                <a:latin typeface="Monaco" pitchFamily="2" charset="77"/>
              </a:rPr>
              <a:t> in range(n):</a:t>
            </a:r>
          </a:p>
          <a:p>
            <a:pPr marL="0" indent="0">
              <a:buFont typeface="Arial" panose="020B0604020202020204" pitchFamily="34" charset="0"/>
              <a:buNone/>
            </a:pPr>
            <a:r>
              <a:rPr lang="en-US" sz="1800" dirty="0">
                <a:latin typeface="Monaco" pitchFamily="2" charset="77"/>
              </a:rPr>
              <a:t>        product += m</a:t>
            </a:r>
          </a:p>
          <a:p>
            <a:pPr marL="0" indent="0">
              <a:buFont typeface="Arial" panose="020B0604020202020204" pitchFamily="34" charset="0"/>
              <a:buNone/>
            </a:pPr>
            <a:r>
              <a:rPr lang="en-US" sz="1800" dirty="0">
                <a:latin typeface="Monaco" pitchFamily="2" charset="77"/>
              </a:rPr>
              <a:t>    return product</a:t>
            </a:r>
            <a:endParaRPr lang="en-US" sz="1800" dirty="0"/>
          </a:p>
        </p:txBody>
      </p:sp>
      <p:sp>
        <p:nvSpPr>
          <p:cNvPr id="7" name="TextBox 6">
            <a:extLst>
              <a:ext uri="{FF2B5EF4-FFF2-40B4-BE49-F238E27FC236}">
                <a16:creationId xmlns:a16="http://schemas.microsoft.com/office/drawing/2014/main" id="{6F55252B-8704-49EF-5C52-CFEF9246BCBE}"/>
              </a:ext>
            </a:extLst>
          </p:cNvPr>
          <p:cNvSpPr txBox="1"/>
          <p:nvPr/>
        </p:nvSpPr>
        <p:spPr>
          <a:xfrm>
            <a:off x="6146788" y="4323342"/>
            <a:ext cx="6103916" cy="2031325"/>
          </a:xfrm>
          <a:prstGeom prst="rect">
            <a:avLst/>
          </a:prstGeom>
          <a:noFill/>
        </p:spPr>
        <p:txBody>
          <a:bodyPr wrap="square">
            <a:spAutoFit/>
          </a:bodyPr>
          <a:lstStyle/>
          <a:p>
            <a:pPr marL="0" indent="0">
              <a:buNone/>
            </a:pPr>
            <a:r>
              <a:rPr lang="en-US" dirty="0">
                <a:latin typeface="Monaco" pitchFamily="2" charset="77"/>
              </a:rPr>
              <a:t>def </a:t>
            </a:r>
            <a:r>
              <a:rPr lang="en-US" dirty="0" err="1">
                <a:latin typeface="Monaco" pitchFamily="2" charset="77"/>
              </a:rPr>
              <a:t>iterative_multiplication</a:t>
            </a:r>
            <a:r>
              <a:rPr lang="en-US" dirty="0">
                <a:latin typeface="Monaco" pitchFamily="2" charset="77"/>
              </a:rPr>
              <a:t>(m, n):</a:t>
            </a:r>
          </a:p>
          <a:p>
            <a:pPr marL="0" indent="0">
              <a:buNone/>
            </a:pPr>
            <a:r>
              <a:rPr lang="en-US" dirty="0">
                <a:latin typeface="Monaco" pitchFamily="2" charset="77"/>
              </a:rPr>
              <a:t>    product = 0</a:t>
            </a:r>
          </a:p>
          <a:p>
            <a:pPr marL="0" indent="0">
              <a:buNone/>
            </a:pPr>
            <a:r>
              <a:rPr lang="en-US" dirty="0">
                <a:latin typeface="Monaco" pitchFamily="2" charset="77"/>
              </a:rPr>
              <a:t>    </a:t>
            </a:r>
            <a:r>
              <a:rPr lang="en-US" dirty="0" err="1">
                <a:latin typeface="Monaco" pitchFamily="2" charset="77"/>
              </a:rPr>
              <a:t>i</a:t>
            </a:r>
            <a:r>
              <a:rPr lang="en-US" dirty="0">
                <a:latin typeface="Monaco" pitchFamily="2" charset="77"/>
              </a:rPr>
              <a:t>=0</a:t>
            </a:r>
          </a:p>
          <a:p>
            <a:pPr marL="0" indent="0">
              <a:buNone/>
            </a:pPr>
            <a:r>
              <a:rPr lang="en-US" dirty="0">
                <a:latin typeface="Monaco" pitchFamily="2" charset="77"/>
              </a:rPr>
              <a:t>    while </a:t>
            </a:r>
            <a:r>
              <a:rPr lang="en-US" dirty="0" err="1">
                <a:latin typeface="Monaco" pitchFamily="2" charset="77"/>
              </a:rPr>
              <a:t>i</a:t>
            </a:r>
            <a:r>
              <a:rPr lang="en-US" dirty="0">
                <a:latin typeface="Monaco" pitchFamily="2" charset="77"/>
              </a:rPr>
              <a:t>&lt;n:</a:t>
            </a:r>
          </a:p>
          <a:p>
            <a:pPr marL="0" indent="0">
              <a:buNone/>
            </a:pPr>
            <a:r>
              <a:rPr lang="en-US" dirty="0">
                <a:latin typeface="Monaco" pitchFamily="2" charset="77"/>
              </a:rPr>
              <a:t>        product += m</a:t>
            </a:r>
          </a:p>
          <a:p>
            <a:pPr marL="0" indent="0">
              <a:buNone/>
            </a:pPr>
            <a:r>
              <a:rPr lang="en-US" dirty="0">
                <a:latin typeface="Monaco" pitchFamily="2" charset="77"/>
              </a:rPr>
              <a:t>        </a:t>
            </a:r>
            <a:r>
              <a:rPr lang="en-US" dirty="0" err="1">
                <a:latin typeface="Monaco" pitchFamily="2" charset="77"/>
              </a:rPr>
              <a:t>i</a:t>
            </a:r>
            <a:r>
              <a:rPr lang="en-US" dirty="0">
                <a:latin typeface="Monaco" pitchFamily="2" charset="77"/>
              </a:rPr>
              <a:t> += 1</a:t>
            </a:r>
          </a:p>
          <a:p>
            <a:pPr marL="0" indent="0">
              <a:buNone/>
            </a:pPr>
            <a:r>
              <a:rPr lang="en-US" dirty="0">
                <a:latin typeface="Monaco" pitchFamily="2" charset="77"/>
              </a:rPr>
              <a:t>    return product</a:t>
            </a:r>
          </a:p>
        </p:txBody>
      </p:sp>
    </p:spTree>
    <p:extLst>
      <p:ext uri="{BB962C8B-B14F-4D97-AF65-F5344CB8AC3E}">
        <p14:creationId xmlns:p14="http://schemas.microsoft.com/office/powerpoint/2010/main" val="226031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DA984-F1E6-2C15-EFB4-900CE64EEF33}"/>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9504380-7C7C-CBDD-095C-62AAF1F123A5}"/>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ADF5CA3A-3617-DF12-81BE-E1B4ABDB3260}"/>
              </a:ext>
            </a:extLst>
          </p:cNvPr>
          <p:cNvSpPr>
            <a:spLocks noGrp="1"/>
          </p:cNvSpPr>
          <p:nvPr>
            <p:ph type="sldNum" sz="quarter" idx="12"/>
          </p:nvPr>
        </p:nvSpPr>
        <p:spPr/>
        <p:txBody>
          <a:bodyPr/>
          <a:lstStyle/>
          <a:p>
            <a:fld id="{CC057153-B650-4DEB-B370-79DDCFDCE934}" type="slidenum">
              <a:rPr lang="en-US" smtClean="0"/>
              <a:t>16</a:t>
            </a:fld>
            <a:endParaRPr lang="en-US"/>
          </a:p>
        </p:txBody>
      </p:sp>
      <p:sp>
        <p:nvSpPr>
          <p:cNvPr id="2" name="TextBox 1">
            <a:extLst>
              <a:ext uri="{FF2B5EF4-FFF2-40B4-BE49-F238E27FC236}">
                <a16:creationId xmlns:a16="http://schemas.microsoft.com/office/drawing/2014/main" id="{4234161F-B239-383A-5695-186FF1AF0932}"/>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138C3C2D-7DCE-A165-82EF-42936154053E}"/>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Iterative multiplication - Initialization</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4888A2E5-B980-B4BE-7083-C95DC9E55A92}"/>
              </a:ext>
            </a:extLst>
          </p:cNvPr>
          <p:cNvSpPr>
            <a:spLocks noGrp="1"/>
          </p:cNvSpPr>
          <p:nvPr>
            <p:ph idx="1"/>
          </p:nvPr>
        </p:nvSpPr>
        <p:spPr>
          <a:xfrm>
            <a:off x="612647" y="1563132"/>
            <a:ext cx="11019515" cy="4593828"/>
          </a:xfrm>
        </p:spPr>
        <p:txBody>
          <a:bodyPr>
            <a:noAutofit/>
          </a:bodyPr>
          <a:lstStyle/>
          <a:p>
            <a:pPr fontAlgn="base"/>
            <a:r>
              <a:rPr lang="en-US" i="1" dirty="0"/>
              <a:t>Initialization</a:t>
            </a:r>
            <a:r>
              <a:rPr lang="en-US" dirty="0"/>
              <a:t>: ​​Before the first iteration </a:t>
            </a:r>
            <a:r>
              <a:rPr lang="en-US" dirty="0">
                <a:latin typeface="Monaco" pitchFamily="2" charset="77"/>
              </a:rPr>
              <a:t>product=0 </a:t>
            </a:r>
            <a:r>
              <a:rPr lang="en-US" dirty="0"/>
              <a:t>and </a:t>
            </a:r>
            <a:r>
              <a:rPr lang="en-US" dirty="0" err="1">
                <a:latin typeface="Monaco" pitchFamily="2" charset="77"/>
              </a:rPr>
              <a:t>i</a:t>
            </a:r>
            <a:r>
              <a:rPr lang="en-US" dirty="0">
                <a:latin typeface="Monaco" pitchFamily="2" charset="77"/>
              </a:rPr>
              <a:t>=0</a:t>
            </a:r>
            <a:r>
              <a:rPr lang="en-US" dirty="0"/>
              <a:t>, thus </a:t>
            </a:r>
            <a:r>
              <a:rPr lang="en-US" dirty="0">
                <a:latin typeface="Monaco" pitchFamily="2" charset="77"/>
              </a:rPr>
              <a:t>product=0=mx0.</a:t>
            </a:r>
          </a:p>
          <a:p>
            <a:pPr fontAlgn="base"/>
            <a:r>
              <a:rPr lang="en-US" dirty="0"/>
              <a:t>So, the loop invariant holds before the first iteration.</a:t>
            </a:r>
          </a:p>
        </p:txBody>
      </p:sp>
      <p:sp>
        <p:nvSpPr>
          <p:cNvPr id="4" name="Content Placeholder 3">
            <a:extLst>
              <a:ext uri="{FF2B5EF4-FFF2-40B4-BE49-F238E27FC236}">
                <a16:creationId xmlns:a16="http://schemas.microsoft.com/office/drawing/2014/main" id="{C023016D-4163-9D74-7CB2-7C141FAD048C}"/>
              </a:ext>
            </a:extLst>
          </p:cNvPr>
          <p:cNvSpPr txBox="1">
            <a:spLocks/>
          </p:cNvSpPr>
          <p:nvPr/>
        </p:nvSpPr>
        <p:spPr>
          <a:xfrm>
            <a:off x="765047" y="4338650"/>
            <a:ext cx="9160745" cy="4593828"/>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Monaco" pitchFamily="2" charset="77"/>
              </a:rPr>
              <a:t>def </a:t>
            </a:r>
            <a:r>
              <a:rPr lang="en-US" sz="1800" dirty="0" err="1">
                <a:latin typeface="Monaco" pitchFamily="2" charset="77"/>
              </a:rPr>
              <a:t>iterative_multiplication</a:t>
            </a:r>
            <a:r>
              <a:rPr lang="en-US" sz="1800" dirty="0">
                <a:latin typeface="Monaco" pitchFamily="2" charset="77"/>
              </a:rPr>
              <a:t>(m, n):</a:t>
            </a:r>
          </a:p>
          <a:p>
            <a:pPr marL="0" indent="0">
              <a:buFont typeface="Arial" panose="020B0604020202020204" pitchFamily="34" charset="0"/>
              <a:buNone/>
            </a:pPr>
            <a:r>
              <a:rPr lang="en-US" sz="1800" dirty="0">
                <a:latin typeface="Monaco" pitchFamily="2" charset="77"/>
              </a:rPr>
              <a:t>    product = 0</a:t>
            </a:r>
          </a:p>
          <a:p>
            <a:pPr marL="0" indent="0">
              <a:buFont typeface="Arial" panose="020B0604020202020204" pitchFamily="34" charset="0"/>
              <a:buNone/>
            </a:pPr>
            <a:r>
              <a:rPr lang="en-US" sz="1800" dirty="0">
                <a:latin typeface="Monaco" pitchFamily="2" charset="77"/>
              </a:rPr>
              <a:t>    for </a:t>
            </a:r>
            <a:r>
              <a:rPr lang="en-US" sz="1800" dirty="0" err="1">
                <a:latin typeface="Monaco" pitchFamily="2" charset="77"/>
              </a:rPr>
              <a:t>i</a:t>
            </a:r>
            <a:r>
              <a:rPr lang="en-US" sz="1800" dirty="0">
                <a:latin typeface="Monaco" pitchFamily="2" charset="77"/>
              </a:rPr>
              <a:t> in range(n):</a:t>
            </a:r>
          </a:p>
          <a:p>
            <a:pPr marL="0" indent="0">
              <a:buFont typeface="Arial" panose="020B0604020202020204" pitchFamily="34" charset="0"/>
              <a:buNone/>
            </a:pPr>
            <a:r>
              <a:rPr lang="en-US" sz="1800" dirty="0">
                <a:latin typeface="Monaco" pitchFamily="2" charset="77"/>
              </a:rPr>
              <a:t>        product += m</a:t>
            </a:r>
          </a:p>
          <a:p>
            <a:pPr marL="0" indent="0">
              <a:buFont typeface="Arial" panose="020B0604020202020204" pitchFamily="34" charset="0"/>
              <a:buNone/>
            </a:pPr>
            <a:r>
              <a:rPr lang="en-US" sz="1800" dirty="0">
                <a:latin typeface="Monaco" pitchFamily="2" charset="77"/>
              </a:rPr>
              <a:t>    return product</a:t>
            </a:r>
            <a:endParaRPr lang="en-US" sz="1800" dirty="0"/>
          </a:p>
        </p:txBody>
      </p:sp>
      <p:sp>
        <p:nvSpPr>
          <p:cNvPr id="5" name="TextBox 4">
            <a:extLst>
              <a:ext uri="{FF2B5EF4-FFF2-40B4-BE49-F238E27FC236}">
                <a16:creationId xmlns:a16="http://schemas.microsoft.com/office/drawing/2014/main" id="{077FCE77-C863-8F68-3641-E32DB6D1295E}"/>
              </a:ext>
            </a:extLst>
          </p:cNvPr>
          <p:cNvSpPr txBox="1"/>
          <p:nvPr/>
        </p:nvSpPr>
        <p:spPr>
          <a:xfrm>
            <a:off x="6146788" y="4323342"/>
            <a:ext cx="6103916" cy="2031325"/>
          </a:xfrm>
          <a:prstGeom prst="rect">
            <a:avLst/>
          </a:prstGeom>
          <a:noFill/>
        </p:spPr>
        <p:txBody>
          <a:bodyPr wrap="square">
            <a:spAutoFit/>
          </a:bodyPr>
          <a:lstStyle/>
          <a:p>
            <a:pPr marL="0" indent="0">
              <a:buNone/>
            </a:pPr>
            <a:r>
              <a:rPr lang="en-US" dirty="0">
                <a:latin typeface="Monaco" pitchFamily="2" charset="77"/>
              </a:rPr>
              <a:t>def </a:t>
            </a:r>
            <a:r>
              <a:rPr lang="en-US" dirty="0" err="1">
                <a:latin typeface="Monaco" pitchFamily="2" charset="77"/>
              </a:rPr>
              <a:t>iterative_multiplication</a:t>
            </a:r>
            <a:r>
              <a:rPr lang="en-US" dirty="0">
                <a:latin typeface="Monaco" pitchFamily="2" charset="77"/>
              </a:rPr>
              <a:t>(m, n):</a:t>
            </a:r>
          </a:p>
          <a:p>
            <a:pPr marL="0" indent="0">
              <a:buNone/>
            </a:pPr>
            <a:r>
              <a:rPr lang="en-US" dirty="0">
                <a:latin typeface="Monaco" pitchFamily="2" charset="77"/>
              </a:rPr>
              <a:t>    product = 0</a:t>
            </a:r>
          </a:p>
          <a:p>
            <a:pPr marL="0" indent="0">
              <a:buNone/>
            </a:pPr>
            <a:r>
              <a:rPr lang="en-US" dirty="0">
                <a:latin typeface="Monaco" pitchFamily="2" charset="77"/>
              </a:rPr>
              <a:t>    </a:t>
            </a:r>
            <a:r>
              <a:rPr lang="en-US" dirty="0" err="1">
                <a:latin typeface="Monaco" pitchFamily="2" charset="77"/>
              </a:rPr>
              <a:t>i</a:t>
            </a:r>
            <a:r>
              <a:rPr lang="en-US" dirty="0">
                <a:latin typeface="Monaco" pitchFamily="2" charset="77"/>
              </a:rPr>
              <a:t>=0</a:t>
            </a:r>
          </a:p>
          <a:p>
            <a:pPr marL="0" indent="0">
              <a:buNone/>
            </a:pPr>
            <a:r>
              <a:rPr lang="en-US" dirty="0">
                <a:latin typeface="Monaco" pitchFamily="2" charset="77"/>
              </a:rPr>
              <a:t>    while </a:t>
            </a:r>
            <a:r>
              <a:rPr lang="en-US" dirty="0" err="1">
                <a:latin typeface="Monaco" pitchFamily="2" charset="77"/>
              </a:rPr>
              <a:t>i</a:t>
            </a:r>
            <a:r>
              <a:rPr lang="en-US" dirty="0">
                <a:latin typeface="Monaco" pitchFamily="2" charset="77"/>
              </a:rPr>
              <a:t>&lt;n:</a:t>
            </a:r>
          </a:p>
          <a:p>
            <a:pPr marL="0" indent="0">
              <a:buNone/>
            </a:pPr>
            <a:r>
              <a:rPr lang="en-US" dirty="0">
                <a:latin typeface="Monaco" pitchFamily="2" charset="77"/>
              </a:rPr>
              <a:t>        product += m</a:t>
            </a:r>
          </a:p>
          <a:p>
            <a:pPr marL="0" indent="0">
              <a:buNone/>
            </a:pPr>
            <a:r>
              <a:rPr lang="en-US" dirty="0">
                <a:latin typeface="Monaco" pitchFamily="2" charset="77"/>
              </a:rPr>
              <a:t>        </a:t>
            </a:r>
            <a:r>
              <a:rPr lang="en-US" dirty="0" err="1">
                <a:latin typeface="Monaco" pitchFamily="2" charset="77"/>
              </a:rPr>
              <a:t>i</a:t>
            </a:r>
            <a:r>
              <a:rPr lang="en-US" dirty="0">
                <a:latin typeface="Monaco" pitchFamily="2" charset="77"/>
              </a:rPr>
              <a:t> += 1</a:t>
            </a:r>
          </a:p>
          <a:p>
            <a:pPr marL="0" indent="0">
              <a:buNone/>
            </a:pPr>
            <a:r>
              <a:rPr lang="en-US" dirty="0">
                <a:latin typeface="Monaco" pitchFamily="2" charset="77"/>
              </a:rPr>
              <a:t>    return product</a:t>
            </a:r>
          </a:p>
        </p:txBody>
      </p:sp>
    </p:spTree>
    <p:extLst>
      <p:ext uri="{BB962C8B-B14F-4D97-AF65-F5344CB8AC3E}">
        <p14:creationId xmlns:p14="http://schemas.microsoft.com/office/powerpoint/2010/main" val="86927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DAA47-DC5D-2735-1B28-09EE85A4F54E}"/>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FCDDFDF5-151A-E4AB-F7B7-FF5CF3B90CE4}"/>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4295020E-11A1-E924-DD4E-7C376D26C370}"/>
              </a:ext>
            </a:extLst>
          </p:cNvPr>
          <p:cNvSpPr>
            <a:spLocks noGrp="1"/>
          </p:cNvSpPr>
          <p:nvPr>
            <p:ph type="sldNum" sz="quarter" idx="12"/>
          </p:nvPr>
        </p:nvSpPr>
        <p:spPr/>
        <p:txBody>
          <a:bodyPr/>
          <a:lstStyle/>
          <a:p>
            <a:fld id="{CC057153-B650-4DEB-B370-79DDCFDCE934}" type="slidenum">
              <a:rPr lang="en-US" smtClean="0"/>
              <a:t>17</a:t>
            </a:fld>
            <a:endParaRPr lang="en-US"/>
          </a:p>
        </p:txBody>
      </p:sp>
      <p:sp>
        <p:nvSpPr>
          <p:cNvPr id="2" name="TextBox 1">
            <a:extLst>
              <a:ext uri="{FF2B5EF4-FFF2-40B4-BE49-F238E27FC236}">
                <a16:creationId xmlns:a16="http://schemas.microsoft.com/office/drawing/2014/main" id="{8054DE16-D5DD-9FBB-743B-CF5B0B36028F}"/>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D8E20F82-CC2B-87D5-A679-2808CAE09B7E}"/>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Iterative multiplication - Maintenance</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09FA75ED-B029-8DBF-0086-438521A3FA22}"/>
              </a:ext>
            </a:extLst>
          </p:cNvPr>
          <p:cNvSpPr>
            <a:spLocks noGrp="1"/>
          </p:cNvSpPr>
          <p:nvPr>
            <p:ph idx="1"/>
          </p:nvPr>
        </p:nvSpPr>
        <p:spPr>
          <a:xfrm>
            <a:off x="612647" y="1563132"/>
            <a:ext cx="11019515" cy="4593828"/>
          </a:xfrm>
        </p:spPr>
        <p:txBody>
          <a:bodyPr>
            <a:noAutofit/>
          </a:bodyPr>
          <a:lstStyle/>
          <a:p>
            <a:pPr fontAlgn="base"/>
            <a:r>
              <a:rPr lang="en-US" i="1" dirty="0"/>
              <a:t>Maintenance</a:t>
            </a:r>
            <a:r>
              <a:rPr lang="en-US" dirty="0"/>
              <a:t>: ​​ Let’s assume the loop invariant is true at the start of the </a:t>
            </a:r>
            <a:r>
              <a:rPr lang="en-US" dirty="0" err="1">
                <a:latin typeface="Monaco" pitchFamily="2" charset="77"/>
              </a:rPr>
              <a:t>i</a:t>
            </a:r>
            <a:r>
              <a:rPr lang="en-US" dirty="0" err="1"/>
              <a:t>-th</a:t>
            </a:r>
            <a:r>
              <a:rPr lang="en-US" dirty="0"/>
              <a:t> iteration of the loop, that is </a:t>
            </a:r>
            <a:r>
              <a:rPr lang="en-US" dirty="0" err="1">
                <a:latin typeface="Monaco" pitchFamily="2" charset="77"/>
              </a:rPr>
              <a:t>product</a:t>
            </a:r>
            <a:r>
              <a:rPr lang="en-US" baseline="-25000" dirty="0" err="1">
                <a:latin typeface="Monaco" pitchFamily="2" charset="77"/>
              </a:rPr>
              <a:t>old</a:t>
            </a:r>
            <a:r>
              <a:rPr lang="en-US" dirty="0">
                <a:latin typeface="Monaco" pitchFamily="2" charset="77"/>
              </a:rPr>
              <a:t> = m x </a:t>
            </a:r>
            <a:r>
              <a:rPr lang="en-US" dirty="0" err="1">
                <a:latin typeface="Monaco" pitchFamily="2" charset="77"/>
              </a:rPr>
              <a:t>i</a:t>
            </a:r>
            <a:r>
              <a:rPr lang="en-US" baseline="-25000" dirty="0" err="1">
                <a:latin typeface="Monaco" pitchFamily="2" charset="77"/>
              </a:rPr>
              <a:t>old</a:t>
            </a:r>
            <a:r>
              <a:rPr lang="en-US" dirty="0"/>
              <a:t>.</a:t>
            </a:r>
          </a:p>
          <a:p>
            <a:pPr fontAlgn="base"/>
            <a:r>
              <a:rPr lang="en-US" dirty="0"/>
              <a:t>In the loop body, we execute </a:t>
            </a:r>
            <a:r>
              <a:rPr lang="en-US" dirty="0" err="1">
                <a:latin typeface="Monaco" pitchFamily="2" charset="77"/>
              </a:rPr>
              <a:t>product</a:t>
            </a:r>
            <a:r>
              <a:rPr lang="en-US" baseline="-25000" dirty="0" err="1">
                <a:latin typeface="Monaco" pitchFamily="2" charset="77"/>
              </a:rPr>
              <a:t>new</a:t>
            </a:r>
            <a:r>
              <a:rPr lang="en-US" dirty="0">
                <a:latin typeface="Monaco" pitchFamily="2" charset="77"/>
              </a:rPr>
              <a:t> = </a:t>
            </a:r>
            <a:r>
              <a:rPr lang="en-US" dirty="0" err="1">
                <a:latin typeface="Monaco" pitchFamily="2" charset="77"/>
              </a:rPr>
              <a:t>product</a:t>
            </a:r>
            <a:r>
              <a:rPr lang="en-US" baseline="-25000" dirty="0" err="1">
                <a:latin typeface="Monaco" pitchFamily="2" charset="77"/>
              </a:rPr>
              <a:t>old</a:t>
            </a:r>
            <a:r>
              <a:rPr lang="en-US" dirty="0">
                <a:latin typeface="Monaco" pitchFamily="2" charset="77"/>
              </a:rPr>
              <a:t> + m </a:t>
            </a:r>
            <a:r>
              <a:rPr lang="en-US" dirty="0"/>
              <a:t>and increment </a:t>
            </a:r>
            <a:r>
              <a:rPr lang="en-US" dirty="0" err="1">
                <a:latin typeface="Monaco" pitchFamily="2" charset="77"/>
              </a:rPr>
              <a:t>i</a:t>
            </a:r>
            <a:r>
              <a:rPr lang="en-US" dirty="0"/>
              <a:t> by 1, that is </a:t>
            </a:r>
            <a:r>
              <a:rPr lang="en-US" dirty="0" err="1">
                <a:latin typeface="Monaco" pitchFamily="2" charset="77"/>
              </a:rPr>
              <a:t>i</a:t>
            </a:r>
            <a:r>
              <a:rPr lang="en-US" baseline="-25000" dirty="0" err="1">
                <a:latin typeface="Monaco" pitchFamily="2" charset="77"/>
              </a:rPr>
              <a:t>new</a:t>
            </a:r>
            <a:r>
              <a:rPr lang="en-US" dirty="0">
                <a:latin typeface="Monaco" pitchFamily="2" charset="77"/>
              </a:rPr>
              <a:t> = </a:t>
            </a:r>
            <a:r>
              <a:rPr lang="en-US" dirty="0" err="1">
                <a:latin typeface="Monaco" pitchFamily="2" charset="77"/>
              </a:rPr>
              <a:t>i</a:t>
            </a:r>
            <a:r>
              <a:rPr lang="en-US" baseline="-25000" dirty="0" err="1">
                <a:latin typeface="Monaco" pitchFamily="2" charset="77"/>
              </a:rPr>
              <a:t>old</a:t>
            </a:r>
            <a:r>
              <a:rPr lang="en-US" dirty="0">
                <a:latin typeface="Monaco" pitchFamily="2" charset="77"/>
              </a:rPr>
              <a:t> + 1 </a:t>
            </a:r>
            <a:endParaRPr lang="en-US" dirty="0"/>
          </a:p>
          <a:p>
            <a:pPr fontAlgn="base"/>
            <a:r>
              <a:rPr lang="en-US" dirty="0"/>
              <a:t>After this iteration, </a:t>
            </a:r>
            <a:r>
              <a:rPr lang="en-US" dirty="0" err="1">
                <a:latin typeface="Monaco" pitchFamily="2" charset="77"/>
              </a:rPr>
              <a:t>product</a:t>
            </a:r>
            <a:r>
              <a:rPr lang="en-US" baseline="-25000" dirty="0" err="1">
                <a:latin typeface="Monaco" pitchFamily="2" charset="77"/>
              </a:rPr>
              <a:t>new</a:t>
            </a:r>
            <a:r>
              <a:rPr lang="en-US" dirty="0">
                <a:latin typeface="Monaco" pitchFamily="2" charset="77"/>
              </a:rPr>
              <a:t> = (m x </a:t>
            </a:r>
            <a:r>
              <a:rPr lang="en-US" dirty="0" err="1">
                <a:latin typeface="Monaco" pitchFamily="2" charset="77"/>
              </a:rPr>
              <a:t>i</a:t>
            </a:r>
            <a:r>
              <a:rPr lang="en-US" baseline="-25000" dirty="0" err="1">
                <a:latin typeface="Monaco" pitchFamily="2" charset="77"/>
              </a:rPr>
              <a:t>old</a:t>
            </a:r>
            <a:r>
              <a:rPr lang="en-US" dirty="0">
                <a:latin typeface="Monaco" pitchFamily="2" charset="77"/>
              </a:rPr>
              <a:t>) + m = m x (i</a:t>
            </a:r>
            <a:r>
              <a:rPr lang="en-US" baseline="-25000" dirty="0">
                <a:latin typeface="Monaco" pitchFamily="2" charset="77"/>
              </a:rPr>
              <a:t>old</a:t>
            </a:r>
            <a:r>
              <a:rPr lang="en-US" dirty="0">
                <a:latin typeface="Monaco" pitchFamily="2" charset="77"/>
              </a:rPr>
              <a:t>+1)=m x </a:t>
            </a:r>
            <a:r>
              <a:rPr lang="en-US" dirty="0" err="1">
                <a:latin typeface="Monaco" pitchFamily="2" charset="77"/>
              </a:rPr>
              <a:t>i</a:t>
            </a:r>
            <a:r>
              <a:rPr lang="en-US" baseline="-25000" dirty="0" err="1">
                <a:latin typeface="Monaco" pitchFamily="2" charset="77"/>
              </a:rPr>
              <a:t>new</a:t>
            </a:r>
            <a:r>
              <a:rPr lang="en-US" dirty="0">
                <a:latin typeface="Monaco" pitchFamily="2" charset="77"/>
              </a:rPr>
              <a:t>.</a:t>
            </a:r>
          </a:p>
          <a:p>
            <a:pPr fontAlgn="base"/>
            <a:r>
              <a:rPr lang="en-US" dirty="0"/>
              <a:t>So, the invariant still holds. </a:t>
            </a:r>
          </a:p>
          <a:p>
            <a:pPr fontAlgn="base"/>
            <a:endParaRPr lang="en-US" dirty="0"/>
          </a:p>
        </p:txBody>
      </p:sp>
      <p:sp>
        <p:nvSpPr>
          <p:cNvPr id="6" name="Content Placeholder 3">
            <a:extLst>
              <a:ext uri="{FF2B5EF4-FFF2-40B4-BE49-F238E27FC236}">
                <a16:creationId xmlns:a16="http://schemas.microsoft.com/office/drawing/2014/main" id="{6968A016-543D-766C-3B8B-420BD89D187B}"/>
              </a:ext>
            </a:extLst>
          </p:cNvPr>
          <p:cNvSpPr txBox="1">
            <a:spLocks/>
          </p:cNvSpPr>
          <p:nvPr/>
        </p:nvSpPr>
        <p:spPr>
          <a:xfrm>
            <a:off x="765047" y="4338650"/>
            <a:ext cx="9160745" cy="4593828"/>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Monaco" pitchFamily="2" charset="77"/>
              </a:rPr>
              <a:t>def </a:t>
            </a:r>
            <a:r>
              <a:rPr lang="en-US" sz="1800" dirty="0" err="1">
                <a:latin typeface="Monaco" pitchFamily="2" charset="77"/>
              </a:rPr>
              <a:t>iterative_multiplication</a:t>
            </a:r>
            <a:r>
              <a:rPr lang="en-US" sz="1800" dirty="0">
                <a:latin typeface="Monaco" pitchFamily="2" charset="77"/>
              </a:rPr>
              <a:t>(m, n):</a:t>
            </a:r>
          </a:p>
          <a:p>
            <a:pPr marL="0" indent="0">
              <a:buFont typeface="Arial" panose="020B0604020202020204" pitchFamily="34" charset="0"/>
              <a:buNone/>
            </a:pPr>
            <a:r>
              <a:rPr lang="en-US" sz="1800" dirty="0">
                <a:latin typeface="Monaco" pitchFamily="2" charset="77"/>
              </a:rPr>
              <a:t>    product = 0</a:t>
            </a:r>
          </a:p>
          <a:p>
            <a:pPr marL="0" indent="0">
              <a:buFont typeface="Arial" panose="020B0604020202020204" pitchFamily="34" charset="0"/>
              <a:buNone/>
            </a:pPr>
            <a:r>
              <a:rPr lang="en-US" sz="1800" dirty="0">
                <a:latin typeface="Monaco" pitchFamily="2" charset="77"/>
              </a:rPr>
              <a:t>    for </a:t>
            </a:r>
            <a:r>
              <a:rPr lang="en-US" sz="1800" dirty="0" err="1">
                <a:latin typeface="Monaco" pitchFamily="2" charset="77"/>
              </a:rPr>
              <a:t>i</a:t>
            </a:r>
            <a:r>
              <a:rPr lang="en-US" sz="1800" dirty="0">
                <a:latin typeface="Monaco" pitchFamily="2" charset="77"/>
              </a:rPr>
              <a:t> in range(n):</a:t>
            </a:r>
          </a:p>
          <a:p>
            <a:pPr marL="0" indent="0">
              <a:buFont typeface="Arial" panose="020B0604020202020204" pitchFamily="34" charset="0"/>
              <a:buNone/>
            </a:pPr>
            <a:r>
              <a:rPr lang="en-US" sz="1800" dirty="0">
                <a:latin typeface="Monaco" pitchFamily="2" charset="77"/>
              </a:rPr>
              <a:t>        product += m</a:t>
            </a:r>
          </a:p>
          <a:p>
            <a:pPr marL="0" indent="0">
              <a:buFont typeface="Arial" panose="020B0604020202020204" pitchFamily="34" charset="0"/>
              <a:buNone/>
            </a:pPr>
            <a:r>
              <a:rPr lang="en-US" sz="1800" dirty="0">
                <a:latin typeface="Monaco" pitchFamily="2" charset="77"/>
              </a:rPr>
              <a:t>    return product</a:t>
            </a:r>
            <a:endParaRPr lang="en-US" sz="1800" dirty="0"/>
          </a:p>
        </p:txBody>
      </p:sp>
      <p:sp>
        <p:nvSpPr>
          <p:cNvPr id="7" name="TextBox 6">
            <a:extLst>
              <a:ext uri="{FF2B5EF4-FFF2-40B4-BE49-F238E27FC236}">
                <a16:creationId xmlns:a16="http://schemas.microsoft.com/office/drawing/2014/main" id="{A8218477-AB61-96EF-EE92-DA936254B649}"/>
              </a:ext>
            </a:extLst>
          </p:cNvPr>
          <p:cNvSpPr txBox="1"/>
          <p:nvPr/>
        </p:nvSpPr>
        <p:spPr>
          <a:xfrm>
            <a:off x="6146788" y="4323342"/>
            <a:ext cx="6103916" cy="2031325"/>
          </a:xfrm>
          <a:prstGeom prst="rect">
            <a:avLst/>
          </a:prstGeom>
          <a:noFill/>
        </p:spPr>
        <p:txBody>
          <a:bodyPr wrap="square">
            <a:spAutoFit/>
          </a:bodyPr>
          <a:lstStyle/>
          <a:p>
            <a:pPr marL="0" indent="0">
              <a:buNone/>
            </a:pPr>
            <a:r>
              <a:rPr lang="en-US" dirty="0">
                <a:latin typeface="Monaco" pitchFamily="2" charset="77"/>
              </a:rPr>
              <a:t>def </a:t>
            </a:r>
            <a:r>
              <a:rPr lang="en-US" dirty="0" err="1">
                <a:latin typeface="Monaco" pitchFamily="2" charset="77"/>
              </a:rPr>
              <a:t>iterative_multiplication</a:t>
            </a:r>
            <a:r>
              <a:rPr lang="en-US" dirty="0">
                <a:latin typeface="Monaco" pitchFamily="2" charset="77"/>
              </a:rPr>
              <a:t>(m, n):</a:t>
            </a:r>
          </a:p>
          <a:p>
            <a:pPr marL="0" indent="0">
              <a:buNone/>
            </a:pPr>
            <a:r>
              <a:rPr lang="en-US" dirty="0">
                <a:latin typeface="Monaco" pitchFamily="2" charset="77"/>
              </a:rPr>
              <a:t>    product = 0</a:t>
            </a:r>
          </a:p>
          <a:p>
            <a:pPr marL="0" indent="0">
              <a:buNone/>
            </a:pPr>
            <a:r>
              <a:rPr lang="en-US" dirty="0">
                <a:latin typeface="Monaco" pitchFamily="2" charset="77"/>
              </a:rPr>
              <a:t>    </a:t>
            </a:r>
            <a:r>
              <a:rPr lang="en-US" dirty="0" err="1">
                <a:latin typeface="Monaco" pitchFamily="2" charset="77"/>
              </a:rPr>
              <a:t>i</a:t>
            </a:r>
            <a:r>
              <a:rPr lang="en-US" dirty="0">
                <a:latin typeface="Monaco" pitchFamily="2" charset="77"/>
              </a:rPr>
              <a:t>=0</a:t>
            </a:r>
          </a:p>
          <a:p>
            <a:pPr marL="0" indent="0">
              <a:buNone/>
            </a:pPr>
            <a:r>
              <a:rPr lang="en-US" dirty="0">
                <a:latin typeface="Monaco" pitchFamily="2" charset="77"/>
              </a:rPr>
              <a:t>    while </a:t>
            </a:r>
            <a:r>
              <a:rPr lang="en-US" dirty="0" err="1">
                <a:latin typeface="Monaco" pitchFamily="2" charset="77"/>
              </a:rPr>
              <a:t>i</a:t>
            </a:r>
            <a:r>
              <a:rPr lang="en-US" dirty="0">
                <a:latin typeface="Monaco" pitchFamily="2" charset="77"/>
              </a:rPr>
              <a:t>&lt;n:</a:t>
            </a:r>
          </a:p>
          <a:p>
            <a:pPr marL="0" indent="0">
              <a:buNone/>
            </a:pPr>
            <a:r>
              <a:rPr lang="en-US" dirty="0">
                <a:latin typeface="Monaco" pitchFamily="2" charset="77"/>
              </a:rPr>
              <a:t>        product += m</a:t>
            </a:r>
          </a:p>
          <a:p>
            <a:pPr marL="0" indent="0">
              <a:buNone/>
            </a:pPr>
            <a:r>
              <a:rPr lang="en-US" dirty="0">
                <a:latin typeface="Monaco" pitchFamily="2" charset="77"/>
              </a:rPr>
              <a:t>        </a:t>
            </a:r>
            <a:r>
              <a:rPr lang="en-US" dirty="0" err="1">
                <a:latin typeface="Monaco" pitchFamily="2" charset="77"/>
              </a:rPr>
              <a:t>i</a:t>
            </a:r>
            <a:r>
              <a:rPr lang="en-US" dirty="0">
                <a:latin typeface="Monaco" pitchFamily="2" charset="77"/>
              </a:rPr>
              <a:t> += 1</a:t>
            </a:r>
          </a:p>
          <a:p>
            <a:pPr marL="0" indent="0">
              <a:buNone/>
            </a:pPr>
            <a:r>
              <a:rPr lang="en-US" dirty="0">
                <a:latin typeface="Monaco" pitchFamily="2" charset="77"/>
              </a:rPr>
              <a:t>    return product</a:t>
            </a:r>
          </a:p>
        </p:txBody>
      </p:sp>
    </p:spTree>
    <p:extLst>
      <p:ext uri="{BB962C8B-B14F-4D97-AF65-F5344CB8AC3E}">
        <p14:creationId xmlns:p14="http://schemas.microsoft.com/office/powerpoint/2010/main" val="228948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4F8FA-3854-57ED-B5DE-AE8514AC0FE7}"/>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6FD1B476-6929-2D67-A2DD-89E488469BA7}"/>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D70810A0-CA4B-F344-FA01-5C83B16C8689}"/>
              </a:ext>
            </a:extLst>
          </p:cNvPr>
          <p:cNvSpPr>
            <a:spLocks noGrp="1"/>
          </p:cNvSpPr>
          <p:nvPr>
            <p:ph type="sldNum" sz="quarter" idx="12"/>
          </p:nvPr>
        </p:nvSpPr>
        <p:spPr/>
        <p:txBody>
          <a:bodyPr/>
          <a:lstStyle/>
          <a:p>
            <a:fld id="{CC057153-B650-4DEB-B370-79DDCFDCE934}" type="slidenum">
              <a:rPr lang="en-US" smtClean="0"/>
              <a:t>18</a:t>
            </a:fld>
            <a:endParaRPr lang="en-US"/>
          </a:p>
        </p:txBody>
      </p:sp>
      <p:sp>
        <p:nvSpPr>
          <p:cNvPr id="2" name="TextBox 1">
            <a:extLst>
              <a:ext uri="{FF2B5EF4-FFF2-40B4-BE49-F238E27FC236}">
                <a16:creationId xmlns:a16="http://schemas.microsoft.com/office/drawing/2014/main" id="{D929532E-3F33-1BC8-0493-88B26F58EA99}"/>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65B94290-A0E4-528F-0662-ABD8B59AD492}"/>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Loop invariant for linear search - Postcondition</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696749F3-B43D-EC3E-0BAF-8458BEA3222E}"/>
              </a:ext>
            </a:extLst>
          </p:cNvPr>
          <p:cNvSpPr>
            <a:spLocks noGrp="1"/>
          </p:cNvSpPr>
          <p:nvPr>
            <p:ph idx="1"/>
          </p:nvPr>
        </p:nvSpPr>
        <p:spPr>
          <a:xfrm>
            <a:off x="612647" y="1563132"/>
            <a:ext cx="11019515" cy="4593828"/>
          </a:xfrm>
        </p:spPr>
        <p:txBody>
          <a:bodyPr>
            <a:noAutofit/>
          </a:bodyPr>
          <a:lstStyle/>
          <a:p>
            <a:pPr fontAlgn="base"/>
            <a:r>
              <a:rPr lang="en-US" i="1" dirty="0"/>
              <a:t>Postcondition: </a:t>
            </a:r>
            <a:r>
              <a:rPr lang="en-US" dirty="0"/>
              <a:t>The loop terminates when</a:t>
            </a:r>
            <a:r>
              <a:rPr lang="en-US" i="1" dirty="0"/>
              <a:t> </a:t>
            </a:r>
            <a:r>
              <a:rPr lang="en-US" dirty="0"/>
              <a:t>the guard fails, that is when </a:t>
            </a:r>
            <a:r>
              <a:rPr lang="en-US" dirty="0" err="1">
                <a:latin typeface="Monaco" pitchFamily="2" charset="77"/>
              </a:rPr>
              <a:t>i</a:t>
            </a:r>
            <a:r>
              <a:rPr lang="en-US" dirty="0">
                <a:latin typeface="Monaco" pitchFamily="2" charset="77"/>
              </a:rPr>
              <a:t> = n. </a:t>
            </a:r>
          </a:p>
          <a:p>
            <a:pPr fontAlgn="base"/>
            <a:r>
              <a:rPr lang="en-US" dirty="0"/>
              <a:t>By the loop invariant </a:t>
            </a:r>
            <a:r>
              <a:rPr lang="en-US" dirty="0">
                <a:latin typeface="Monaco" pitchFamily="2" charset="77"/>
              </a:rPr>
              <a:t>product = m x </a:t>
            </a:r>
            <a:r>
              <a:rPr lang="en-US" dirty="0" err="1">
                <a:latin typeface="Monaco" pitchFamily="2" charset="77"/>
              </a:rPr>
              <a:t>i</a:t>
            </a:r>
            <a:r>
              <a:rPr lang="en-US" dirty="0">
                <a:latin typeface="Monaco" pitchFamily="2" charset="77"/>
              </a:rPr>
              <a:t> = m x n</a:t>
            </a:r>
            <a:r>
              <a:rPr lang="en-US" dirty="0"/>
              <a:t>.</a:t>
            </a:r>
          </a:p>
          <a:p>
            <a:pPr fontAlgn="base"/>
            <a:r>
              <a:rPr lang="en-US" dirty="0"/>
              <a:t>Which is the exact result we were hoping to compute!</a:t>
            </a:r>
          </a:p>
        </p:txBody>
      </p:sp>
      <p:sp>
        <p:nvSpPr>
          <p:cNvPr id="4" name="Content Placeholder 3">
            <a:extLst>
              <a:ext uri="{FF2B5EF4-FFF2-40B4-BE49-F238E27FC236}">
                <a16:creationId xmlns:a16="http://schemas.microsoft.com/office/drawing/2014/main" id="{D413EE97-6BF8-B47A-0DA3-DDC06017ADC0}"/>
              </a:ext>
            </a:extLst>
          </p:cNvPr>
          <p:cNvSpPr txBox="1">
            <a:spLocks/>
          </p:cNvSpPr>
          <p:nvPr/>
        </p:nvSpPr>
        <p:spPr>
          <a:xfrm>
            <a:off x="765047" y="4338650"/>
            <a:ext cx="9160745" cy="4593828"/>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Monaco" pitchFamily="2" charset="77"/>
              </a:rPr>
              <a:t>def </a:t>
            </a:r>
            <a:r>
              <a:rPr lang="en-US" sz="1800" dirty="0" err="1">
                <a:latin typeface="Monaco" pitchFamily="2" charset="77"/>
              </a:rPr>
              <a:t>iterative_multiplication</a:t>
            </a:r>
            <a:r>
              <a:rPr lang="en-US" sz="1800" dirty="0">
                <a:latin typeface="Monaco" pitchFamily="2" charset="77"/>
              </a:rPr>
              <a:t>(m, n):</a:t>
            </a:r>
          </a:p>
          <a:p>
            <a:pPr marL="0" indent="0">
              <a:buFont typeface="Arial" panose="020B0604020202020204" pitchFamily="34" charset="0"/>
              <a:buNone/>
            </a:pPr>
            <a:r>
              <a:rPr lang="en-US" sz="1800" dirty="0">
                <a:latin typeface="Monaco" pitchFamily="2" charset="77"/>
              </a:rPr>
              <a:t>    product = 0</a:t>
            </a:r>
          </a:p>
          <a:p>
            <a:pPr marL="0" indent="0">
              <a:buFont typeface="Arial" panose="020B0604020202020204" pitchFamily="34" charset="0"/>
              <a:buNone/>
            </a:pPr>
            <a:r>
              <a:rPr lang="en-US" sz="1800" dirty="0">
                <a:latin typeface="Monaco" pitchFamily="2" charset="77"/>
              </a:rPr>
              <a:t>    for </a:t>
            </a:r>
            <a:r>
              <a:rPr lang="en-US" sz="1800" dirty="0" err="1">
                <a:latin typeface="Monaco" pitchFamily="2" charset="77"/>
              </a:rPr>
              <a:t>i</a:t>
            </a:r>
            <a:r>
              <a:rPr lang="en-US" sz="1800" dirty="0">
                <a:latin typeface="Monaco" pitchFamily="2" charset="77"/>
              </a:rPr>
              <a:t> in range(n):</a:t>
            </a:r>
          </a:p>
          <a:p>
            <a:pPr marL="0" indent="0">
              <a:buFont typeface="Arial" panose="020B0604020202020204" pitchFamily="34" charset="0"/>
              <a:buNone/>
            </a:pPr>
            <a:r>
              <a:rPr lang="en-US" sz="1800" dirty="0">
                <a:latin typeface="Monaco" pitchFamily="2" charset="77"/>
              </a:rPr>
              <a:t>        product += m</a:t>
            </a:r>
          </a:p>
          <a:p>
            <a:pPr marL="0" indent="0">
              <a:buFont typeface="Arial" panose="020B0604020202020204" pitchFamily="34" charset="0"/>
              <a:buNone/>
            </a:pPr>
            <a:r>
              <a:rPr lang="en-US" sz="1800" dirty="0">
                <a:latin typeface="Monaco" pitchFamily="2" charset="77"/>
              </a:rPr>
              <a:t>    return product</a:t>
            </a:r>
            <a:endParaRPr lang="en-US" sz="1800" dirty="0"/>
          </a:p>
        </p:txBody>
      </p:sp>
      <p:sp>
        <p:nvSpPr>
          <p:cNvPr id="5" name="TextBox 4">
            <a:extLst>
              <a:ext uri="{FF2B5EF4-FFF2-40B4-BE49-F238E27FC236}">
                <a16:creationId xmlns:a16="http://schemas.microsoft.com/office/drawing/2014/main" id="{3D2780BD-1407-353A-2A91-0B64A8074493}"/>
              </a:ext>
            </a:extLst>
          </p:cNvPr>
          <p:cNvSpPr txBox="1"/>
          <p:nvPr/>
        </p:nvSpPr>
        <p:spPr>
          <a:xfrm>
            <a:off x="6146788" y="4323342"/>
            <a:ext cx="6103916" cy="2031325"/>
          </a:xfrm>
          <a:prstGeom prst="rect">
            <a:avLst/>
          </a:prstGeom>
          <a:noFill/>
        </p:spPr>
        <p:txBody>
          <a:bodyPr wrap="square">
            <a:spAutoFit/>
          </a:bodyPr>
          <a:lstStyle/>
          <a:p>
            <a:pPr marL="0" indent="0">
              <a:buNone/>
            </a:pPr>
            <a:r>
              <a:rPr lang="en-US" dirty="0">
                <a:latin typeface="Monaco" pitchFamily="2" charset="77"/>
              </a:rPr>
              <a:t>def </a:t>
            </a:r>
            <a:r>
              <a:rPr lang="en-US" dirty="0" err="1">
                <a:latin typeface="Monaco" pitchFamily="2" charset="77"/>
              </a:rPr>
              <a:t>iterative_multiplication</a:t>
            </a:r>
            <a:r>
              <a:rPr lang="en-US" dirty="0">
                <a:latin typeface="Monaco" pitchFamily="2" charset="77"/>
              </a:rPr>
              <a:t>(m, n):</a:t>
            </a:r>
          </a:p>
          <a:p>
            <a:pPr marL="0" indent="0">
              <a:buNone/>
            </a:pPr>
            <a:r>
              <a:rPr lang="en-US" dirty="0">
                <a:latin typeface="Monaco" pitchFamily="2" charset="77"/>
              </a:rPr>
              <a:t>    product = 0</a:t>
            </a:r>
          </a:p>
          <a:p>
            <a:pPr marL="0" indent="0">
              <a:buNone/>
            </a:pPr>
            <a:r>
              <a:rPr lang="en-US" dirty="0">
                <a:latin typeface="Monaco" pitchFamily="2" charset="77"/>
              </a:rPr>
              <a:t>    </a:t>
            </a:r>
            <a:r>
              <a:rPr lang="en-US" dirty="0" err="1">
                <a:latin typeface="Monaco" pitchFamily="2" charset="77"/>
              </a:rPr>
              <a:t>i</a:t>
            </a:r>
            <a:r>
              <a:rPr lang="en-US" dirty="0">
                <a:latin typeface="Monaco" pitchFamily="2" charset="77"/>
              </a:rPr>
              <a:t>=0</a:t>
            </a:r>
          </a:p>
          <a:p>
            <a:pPr marL="0" indent="0">
              <a:buNone/>
            </a:pPr>
            <a:r>
              <a:rPr lang="en-US" dirty="0">
                <a:latin typeface="Monaco" pitchFamily="2" charset="77"/>
              </a:rPr>
              <a:t>    while </a:t>
            </a:r>
            <a:r>
              <a:rPr lang="en-US" dirty="0" err="1">
                <a:latin typeface="Monaco" pitchFamily="2" charset="77"/>
              </a:rPr>
              <a:t>i</a:t>
            </a:r>
            <a:r>
              <a:rPr lang="en-US" dirty="0">
                <a:latin typeface="Monaco" pitchFamily="2" charset="77"/>
              </a:rPr>
              <a:t>&lt;n:</a:t>
            </a:r>
          </a:p>
          <a:p>
            <a:pPr marL="0" indent="0">
              <a:buNone/>
            </a:pPr>
            <a:r>
              <a:rPr lang="en-US" dirty="0">
                <a:latin typeface="Monaco" pitchFamily="2" charset="77"/>
              </a:rPr>
              <a:t>        product += m</a:t>
            </a:r>
          </a:p>
          <a:p>
            <a:pPr marL="0" indent="0">
              <a:buNone/>
            </a:pPr>
            <a:r>
              <a:rPr lang="en-US" dirty="0">
                <a:latin typeface="Monaco" pitchFamily="2" charset="77"/>
              </a:rPr>
              <a:t>        </a:t>
            </a:r>
            <a:r>
              <a:rPr lang="en-US" dirty="0" err="1">
                <a:latin typeface="Monaco" pitchFamily="2" charset="77"/>
              </a:rPr>
              <a:t>i</a:t>
            </a:r>
            <a:r>
              <a:rPr lang="en-US" dirty="0">
                <a:latin typeface="Monaco" pitchFamily="2" charset="77"/>
              </a:rPr>
              <a:t> += 1</a:t>
            </a:r>
          </a:p>
          <a:p>
            <a:pPr marL="0" indent="0">
              <a:buNone/>
            </a:pPr>
            <a:r>
              <a:rPr lang="en-US" dirty="0">
                <a:latin typeface="Monaco" pitchFamily="2" charset="77"/>
              </a:rPr>
              <a:t>    return product</a:t>
            </a:r>
          </a:p>
        </p:txBody>
      </p:sp>
    </p:spTree>
    <p:extLst>
      <p:ext uri="{BB962C8B-B14F-4D97-AF65-F5344CB8AC3E}">
        <p14:creationId xmlns:p14="http://schemas.microsoft.com/office/powerpoint/2010/main" val="428689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D7C84-6BF4-A1D6-73C0-718D727A0DFD}"/>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D1C78A8B-F86A-570B-8E4B-AC16C8C84246}"/>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DBFE424F-B1F1-E93A-9796-710CFEE55DE3}"/>
              </a:ext>
            </a:extLst>
          </p:cNvPr>
          <p:cNvSpPr>
            <a:spLocks noGrp="1"/>
          </p:cNvSpPr>
          <p:nvPr>
            <p:ph type="sldNum" sz="quarter" idx="12"/>
          </p:nvPr>
        </p:nvSpPr>
        <p:spPr/>
        <p:txBody>
          <a:bodyPr/>
          <a:lstStyle/>
          <a:p>
            <a:fld id="{CC057153-B650-4DEB-B370-79DDCFDCE934}" type="slidenum">
              <a:rPr lang="en-US" smtClean="0"/>
              <a:t>19</a:t>
            </a:fld>
            <a:endParaRPr lang="en-US"/>
          </a:p>
        </p:txBody>
      </p:sp>
      <p:sp>
        <p:nvSpPr>
          <p:cNvPr id="2" name="TextBox 1">
            <a:extLst>
              <a:ext uri="{FF2B5EF4-FFF2-40B4-BE49-F238E27FC236}">
                <a16:creationId xmlns:a16="http://schemas.microsoft.com/office/drawing/2014/main" id="{D30B3E04-BBE9-1DF0-06BA-C389C6233B68}"/>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8441A81D-FD5A-1E26-5F39-4280F6DA61B4}"/>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Loop invariant for linear search - Termination</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AB3EC933-D6DB-7677-73EB-13B7247B9DF4}"/>
              </a:ext>
            </a:extLst>
          </p:cNvPr>
          <p:cNvSpPr>
            <a:spLocks noGrp="1"/>
          </p:cNvSpPr>
          <p:nvPr>
            <p:ph idx="1"/>
          </p:nvPr>
        </p:nvSpPr>
        <p:spPr>
          <a:xfrm>
            <a:off x="612647" y="1563132"/>
            <a:ext cx="11019515" cy="4593828"/>
          </a:xfrm>
        </p:spPr>
        <p:txBody>
          <a:bodyPr>
            <a:noAutofit/>
          </a:bodyPr>
          <a:lstStyle/>
          <a:p>
            <a:r>
              <a:rPr lang="en-US" i="1" dirty="0"/>
              <a:t>Termination</a:t>
            </a:r>
            <a:r>
              <a:rPr lang="en-US" dirty="0"/>
              <a:t>: Since </a:t>
            </a:r>
            <a:r>
              <a:rPr lang="en-US" dirty="0" err="1">
                <a:latin typeface="Monaco" pitchFamily="2" charset="77"/>
              </a:rPr>
              <a:t>i</a:t>
            </a:r>
            <a:r>
              <a:rPr lang="en-US" dirty="0">
                <a:latin typeface="Monaco" pitchFamily="2" charset="77"/>
              </a:rPr>
              <a:t> </a:t>
            </a:r>
            <a:r>
              <a:rPr lang="en-US" dirty="0"/>
              <a:t>starts at 0, increases by 1 at each iteration, and the loop guard is </a:t>
            </a:r>
            <a:br>
              <a:rPr lang="en-US" dirty="0"/>
            </a:br>
            <a:r>
              <a:rPr lang="en-US" dirty="0" err="1">
                <a:latin typeface="Monaco" pitchFamily="2" charset="77"/>
              </a:rPr>
              <a:t>i</a:t>
            </a:r>
            <a:r>
              <a:rPr lang="en-US" dirty="0">
                <a:latin typeface="Monaco" pitchFamily="2" charset="77"/>
              </a:rPr>
              <a:t> &lt; n</a:t>
            </a:r>
            <a:r>
              <a:rPr lang="en-US" dirty="0"/>
              <a:t>, the loop must terminate after exactly </a:t>
            </a:r>
            <a:r>
              <a:rPr lang="en-US" dirty="0">
                <a:latin typeface="Monaco" pitchFamily="2" charset="77"/>
              </a:rPr>
              <a:t>n</a:t>
            </a:r>
            <a:r>
              <a:rPr lang="en-US" dirty="0"/>
              <a:t> iterations. </a:t>
            </a:r>
          </a:p>
          <a:p>
            <a:r>
              <a:rPr lang="en-US" dirty="0"/>
              <a:t>Thus, in a finite number of iterations of the loop, we will calculate the product of m and n.</a:t>
            </a:r>
          </a:p>
          <a:p>
            <a:r>
              <a:rPr lang="en-US" dirty="0"/>
              <a:t>Putting it altogether, we have proven the correctness of this program.</a:t>
            </a:r>
          </a:p>
        </p:txBody>
      </p:sp>
      <p:sp>
        <p:nvSpPr>
          <p:cNvPr id="4" name="Content Placeholder 3">
            <a:extLst>
              <a:ext uri="{FF2B5EF4-FFF2-40B4-BE49-F238E27FC236}">
                <a16:creationId xmlns:a16="http://schemas.microsoft.com/office/drawing/2014/main" id="{77D213B9-F472-BABE-6DA7-91B265C91BC1}"/>
              </a:ext>
            </a:extLst>
          </p:cNvPr>
          <p:cNvSpPr txBox="1">
            <a:spLocks/>
          </p:cNvSpPr>
          <p:nvPr/>
        </p:nvSpPr>
        <p:spPr>
          <a:xfrm>
            <a:off x="765047" y="4338650"/>
            <a:ext cx="9160745" cy="4593828"/>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Monaco" pitchFamily="2" charset="77"/>
              </a:rPr>
              <a:t>def </a:t>
            </a:r>
            <a:r>
              <a:rPr lang="en-US" sz="1800" dirty="0" err="1">
                <a:latin typeface="Monaco" pitchFamily="2" charset="77"/>
              </a:rPr>
              <a:t>iterative_multiplication</a:t>
            </a:r>
            <a:r>
              <a:rPr lang="en-US" sz="1800" dirty="0">
                <a:latin typeface="Monaco" pitchFamily="2" charset="77"/>
              </a:rPr>
              <a:t>(m, n):</a:t>
            </a:r>
          </a:p>
          <a:p>
            <a:pPr marL="0" indent="0">
              <a:buFont typeface="Arial" panose="020B0604020202020204" pitchFamily="34" charset="0"/>
              <a:buNone/>
            </a:pPr>
            <a:r>
              <a:rPr lang="en-US" sz="1800" dirty="0">
                <a:latin typeface="Monaco" pitchFamily="2" charset="77"/>
              </a:rPr>
              <a:t>    product = 0</a:t>
            </a:r>
          </a:p>
          <a:p>
            <a:pPr marL="0" indent="0">
              <a:buFont typeface="Arial" panose="020B0604020202020204" pitchFamily="34" charset="0"/>
              <a:buNone/>
            </a:pPr>
            <a:r>
              <a:rPr lang="en-US" sz="1800" dirty="0">
                <a:latin typeface="Monaco" pitchFamily="2" charset="77"/>
              </a:rPr>
              <a:t>    for </a:t>
            </a:r>
            <a:r>
              <a:rPr lang="en-US" sz="1800" dirty="0" err="1">
                <a:latin typeface="Monaco" pitchFamily="2" charset="77"/>
              </a:rPr>
              <a:t>i</a:t>
            </a:r>
            <a:r>
              <a:rPr lang="en-US" sz="1800" dirty="0">
                <a:latin typeface="Monaco" pitchFamily="2" charset="77"/>
              </a:rPr>
              <a:t> in range(n):</a:t>
            </a:r>
          </a:p>
          <a:p>
            <a:pPr marL="0" indent="0">
              <a:buFont typeface="Arial" panose="020B0604020202020204" pitchFamily="34" charset="0"/>
              <a:buNone/>
            </a:pPr>
            <a:r>
              <a:rPr lang="en-US" sz="1800" dirty="0">
                <a:latin typeface="Monaco" pitchFamily="2" charset="77"/>
              </a:rPr>
              <a:t>        product += m</a:t>
            </a:r>
          </a:p>
          <a:p>
            <a:pPr marL="0" indent="0">
              <a:buFont typeface="Arial" panose="020B0604020202020204" pitchFamily="34" charset="0"/>
              <a:buNone/>
            </a:pPr>
            <a:r>
              <a:rPr lang="en-US" sz="1800" dirty="0">
                <a:latin typeface="Monaco" pitchFamily="2" charset="77"/>
              </a:rPr>
              <a:t>    return product</a:t>
            </a:r>
            <a:endParaRPr lang="en-US" sz="1800" dirty="0"/>
          </a:p>
        </p:txBody>
      </p:sp>
      <p:sp>
        <p:nvSpPr>
          <p:cNvPr id="5" name="TextBox 4">
            <a:extLst>
              <a:ext uri="{FF2B5EF4-FFF2-40B4-BE49-F238E27FC236}">
                <a16:creationId xmlns:a16="http://schemas.microsoft.com/office/drawing/2014/main" id="{CCFC29B0-1C06-64E8-2C88-372E849F5403}"/>
              </a:ext>
            </a:extLst>
          </p:cNvPr>
          <p:cNvSpPr txBox="1"/>
          <p:nvPr/>
        </p:nvSpPr>
        <p:spPr>
          <a:xfrm>
            <a:off x="6146788" y="4323342"/>
            <a:ext cx="6103916" cy="2031325"/>
          </a:xfrm>
          <a:prstGeom prst="rect">
            <a:avLst/>
          </a:prstGeom>
          <a:noFill/>
        </p:spPr>
        <p:txBody>
          <a:bodyPr wrap="square">
            <a:spAutoFit/>
          </a:bodyPr>
          <a:lstStyle/>
          <a:p>
            <a:pPr marL="0" indent="0">
              <a:buNone/>
            </a:pPr>
            <a:r>
              <a:rPr lang="en-US" dirty="0">
                <a:latin typeface="Monaco" pitchFamily="2" charset="77"/>
              </a:rPr>
              <a:t>def </a:t>
            </a:r>
            <a:r>
              <a:rPr lang="en-US" dirty="0" err="1">
                <a:latin typeface="Monaco" pitchFamily="2" charset="77"/>
              </a:rPr>
              <a:t>iterative_multiplication</a:t>
            </a:r>
            <a:r>
              <a:rPr lang="en-US" dirty="0">
                <a:latin typeface="Monaco" pitchFamily="2" charset="77"/>
              </a:rPr>
              <a:t>(m, n):</a:t>
            </a:r>
          </a:p>
          <a:p>
            <a:pPr marL="0" indent="0">
              <a:buNone/>
            </a:pPr>
            <a:r>
              <a:rPr lang="en-US" dirty="0">
                <a:latin typeface="Monaco" pitchFamily="2" charset="77"/>
              </a:rPr>
              <a:t>    product = 0</a:t>
            </a:r>
          </a:p>
          <a:p>
            <a:pPr marL="0" indent="0">
              <a:buNone/>
            </a:pPr>
            <a:r>
              <a:rPr lang="en-US" dirty="0">
                <a:latin typeface="Monaco" pitchFamily="2" charset="77"/>
              </a:rPr>
              <a:t>    </a:t>
            </a:r>
            <a:r>
              <a:rPr lang="en-US" dirty="0" err="1">
                <a:latin typeface="Monaco" pitchFamily="2" charset="77"/>
              </a:rPr>
              <a:t>i</a:t>
            </a:r>
            <a:r>
              <a:rPr lang="en-US" dirty="0">
                <a:latin typeface="Monaco" pitchFamily="2" charset="77"/>
              </a:rPr>
              <a:t>=0</a:t>
            </a:r>
          </a:p>
          <a:p>
            <a:pPr marL="0" indent="0">
              <a:buNone/>
            </a:pPr>
            <a:r>
              <a:rPr lang="en-US" dirty="0">
                <a:latin typeface="Monaco" pitchFamily="2" charset="77"/>
              </a:rPr>
              <a:t>    while </a:t>
            </a:r>
            <a:r>
              <a:rPr lang="en-US" dirty="0" err="1">
                <a:latin typeface="Monaco" pitchFamily="2" charset="77"/>
              </a:rPr>
              <a:t>i</a:t>
            </a:r>
            <a:r>
              <a:rPr lang="en-US" dirty="0">
                <a:latin typeface="Monaco" pitchFamily="2" charset="77"/>
              </a:rPr>
              <a:t>&lt;n:</a:t>
            </a:r>
          </a:p>
          <a:p>
            <a:pPr marL="0" indent="0">
              <a:buNone/>
            </a:pPr>
            <a:r>
              <a:rPr lang="en-US" dirty="0">
                <a:latin typeface="Monaco" pitchFamily="2" charset="77"/>
              </a:rPr>
              <a:t>        product += m</a:t>
            </a:r>
          </a:p>
          <a:p>
            <a:pPr marL="0" indent="0">
              <a:buNone/>
            </a:pPr>
            <a:r>
              <a:rPr lang="en-US" dirty="0">
                <a:latin typeface="Monaco" pitchFamily="2" charset="77"/>
              </a:rPr>
              <a:t>        </a:t>
            </a:r>
            <a:r>
              <a:rPr lang="en-US" dirty="0" err="1">
                <a:latin typeface="Monaco" pitchFamily="2" charset="77"/>
              </a:rPr>
              <a:t>i</a:t>
            </a:r>
            <a:r>
              <a:rPr lang="en-US" dirty="0">
                <a:latin typeface="Monaco" pitchFamily="2" charset="77"/>
              </a:rPr>
              <a:t> += 1</a:t>
            </a:r>
          </a:p>
          <a:p>
            <a:pPr marL="0" indent="0">
              <a:buNone/>
            </a:pPr>
            <a:r>
              <a:rPr lang="en-US" dirty="0">
                <a:latin typeface="Monaco" pitchFamily="2" charset="77"/>
              </a:rPr>
              <a:t>    return product</a:t>
            </a:r>
          </a:p>
        </p:txBody>
      </p:sp>
    </p:spTree>
    <p:extLst>
      <p:ext uri="{BB962C8B-B14F-4D97-AF65-F5344CB8AC3E}">
        <p14:creationId xmlns:p14="http://schemas.microsoft.com/office/powerpoint/2010/main" val="330162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FEF4E-E5A4-2E03-DA61-31ECE04C7111}"/>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31DDA8F4-B17D-839C-4F7A-E875795D67D5}"/>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7C26C37C-99F7-2857-5B4B-CF8DCD202CE0}"/>
              </a:ext>
            </a:extLst>
          </p:cNvPr>
          <p:cNvSpPr>
            <a:spLocks noGrp="1"/>
          </p:cNvSpPr>
          <p:nvPr>
            <p:ph type="sldNum" sz="quarter" idx="12"/>
          </p:nvPr>
        </p:nvSpPr>
        <p:spPr/>
        <p:txBody>
          <a:bodyPr/>
          <a:lstStyle/>
          <a:p>
            <a:fld id="{CC057153-B650-4DEB-B370-79DDCFDCE934}" type="slidenum">
              <a:rPr lang="en-US" smtClean="0"/>
              <a:t>2</a:t>
            </a:fld>
            <a:endParaRPr lang="en-US"/>
          </a:p>
        </p:txBody>
      </p:sp>
      <p:sp>
        <p:nvSpPr>
          <p:cNvPr id="2" name="TextBox 1">
            <a:extLst>
              <a:ext uri="{FF2B5EF4-FFF2-40B4-BE49-F238E27FC236}">
                <a16:creationId xmlns:a16="http://schemas.microsoft.com/office/drawing/2014/main" id="{5F82C69C-DD62-9779-50B3-E4C515382E28}"/>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F68615F4-27BF-0115-E1EE-0EDD3FA38D07}"/>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Proving correctness of iterative algorithms</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5C1A9F3B-31EA-FE2D-4BE5-A14072C1CDF3}"/>
              </a:ext>
            </a:extLst>
          </p:cNvPr>
          <p:cNvSpPr>
            <a:spLocks noGrp="1"/>
          </p:cNvSpPr>
          <p:nvPr>
            <p:ph idx="1"/>
          </p:nvPr>
        </p:nvSpPr>
        <p:spPr>
          <a:xfrm>
            <a:off x="612647" y="1563132"/>
            <a:ext cx="11019515" cy="4593828"/>
          </a:xfrm>
        </p:spPr>
        <p:txBody>
          <a:bodyPr>
            <a:noAutofit/>
          </a:bodyPr>
          <a:lstStyle/>
          <a:p>
            <a:r>
              <a:rPr lang="en-US" dirty="0"/>
              <a:t>Iterative algorithms: algorithms that use loops, such as for and while loops.</a:t>
            </a:r>
          </a:p>
          <a:p>
            <a:r>
              <a:rPr lang="en-US" dirty="0"/>
              <a:t>What do we mean by our iterative program being correct?</a:t>
            </a:r>
          </a:p>
          <a:p>
            <a:pPr lvl="1"/>
            <a:r>
              <a:rPr lang="en-US" sz="2000" dirty="0"/>
              <a:t>if certain conditions are met and we run the program, then the program will terminate (we say that the program will halt) and we will receive the correct result.</a:t>
            </a:r>
          </a:p>
          <a:p>
            <a:pPr fontAlgn="base"/>
            <a:r>
              <a:rPr lang="en-US" dirty="0"/>
              <a:t>The condition that needs to be met to run the program is called a </a:t>
            </a:r>
            <a:r>
              <a:rPr lang="en-US" b="1" dirty="0"/>
              <a:t>precondition</a:t>
            </a:r>
            <a:r>
              <a:rPr lang="en-US" dirty="0"/>
              <a:t>.</a:t>
            </a:r>
          </a:p>
          <a:p>
            <a:pPr fontAlgn="base"/>
            <a:r>
              <a:rPr lang="en-US" dirty="0"/>
              <a:t>The result that needs to be met after the program </a:t>
            </a:r>
            <a:r>
              <a:rPr lang="en-US" b="1" dirty="0"/>
              <a:t>termination</a:t>
            </a:r>
            <a:r>
              <a:rPr lang="en-US" dirty="0"/>
              <a:t> is called a </a:t>
            </a:r>
            <a:r>
              <a:rPr lang="en-US" b="1" dirty="0"/>
              <a:t>postcondition</a:t>
            </a:r>
            <a:r>
              <a:rPr lang="en-US" dirty="0"/>
              <a:t>.</a:t>
            </a:r>
          </a:p>
          <a:p>
            <a:pPr fontAlgn="base"/>
            <a:r>
              <a:rPr lang="en-US" dirty="0"/>
              <a:t>The precondition and postcondition are known as the </a:t>
            </a:r>
            <a:r>
              <a:rPr lang="en-US" b="1" dirty="0"/>
              <a:t>specifications</a:t>
            </a:r>
            <a:r>
              <a:rPr lang="en-US" dirty="0"/>
              <a:t> of the program.</a:t>
            </a:r>
          </a:p>
          <a:p>
            <a:endParaRPr lang="en-US" sz="2200" dirty="0"/>
          </a:p>
          <a:p>
            <a:pPr lvl="1"/>
            <a:endParaRPr lang="en-US" sz="2000" dirty="0"/>
          </a:p>
          <a:p>
            <a:pPr lvl="1"/>
            <a:endParaRPr lang="en-US" dirty="0"/>
          </a:p>
          <a:p>
            <a:endParaRPr lang="en-US" dirty="0"/>
          </a:p>
          <a:p>
            <a:endParaRPr lang="en-US" sz="2000" dirty="0"/>
          </a:p>
        </p:txBody>
      </p:sp>
    </p:spTree>
    <p:extLst>
      <p:ext uri="{BB962C8B-B14F-4D97-AF65-F5344CB8AC3E}">
        <p14:creationId xmlns:p14="http://schemas.microsoft.com/office/powerpoint/2010/main" val="323521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4F60F-30D6-9DAD-7A70-C59E3A152F98}"/>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4F3FE371-EC9A-2A2B-A77C-C10840F8AB46}"/>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8B8D6096-83BA-1E6E-7D0D-1C43910BA7B5}"/>
              </a:ext>
            </a:extLst>
          </p:cNvPr>
          <p:cNvSpPr>
            <a:spLocks noGrp="1"/>
          </p:cNvSpPr>
          <p:nvPr>
            <p:ph type="sldNum" sz="quarter" idx="12"/>
          </p:nvPr>
        </p:nvSpPr>
        <p:spPr/>
        <p:txBody>
          <a:bodyPr/>
          <a:lstStyle/>
          <a:p>
            <a:fld id="{CC057153-B650-4DEB-B370-79DDCFDCE934}" type="slidenum">
              <a:rPr lang="en-US" smtClean="0"/>
              <a:t>20</a:t>
            </a:fld>
            <a:endParaRPr lang="en-US"/>
          </a:p>
        </p:txBody>
      </p:sp>
      <p:sp>
        <p:nvSpPr>
          <p:cNvPr id="2" name="TextBox 1">
            <a:extLst>
              <a:ext uri="{FF2B5EF4-FFF2-40B4-BE49-F238E27FC236}">
                <a16:creationId xmlns:a16="http://schemas.microsoft.com/office/drawing/2014/main" id="{A6F58182-7618-4320-2C6B-F0D6D792FAA0}"/>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9A7D53FC-A948-E19D-9D76-ED319187F92E}"/>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Practice time</a:t>
            </a:r>
            <a:endParaRPr lang="en-US" b="1" kern="1200" dirty="0">
              <a:solidFill>
                <a:schemeClr val="tx1"/>
              </a:solidFill>
              <a:latin typeface="+mj-lt"/>
              <a:ea typeface="+mj-ea"/>
              <a:cs typeface="+mj-cs"/>
            </a:endParaRPr>
          </a:p>
        </p:txBody>
      </p:sp>
      <mc:AlternateContent xmlns:mc="http://schemas.openxmlformats.org/markup-compatibility/2006" xmlns:a14="http://schemas.microsoft.com/office/drawing/2010/main">
        <mc:Choice Requires="a14">
          <p:sp>
            <p:nvSpPr>
              <p:cNvPr id="14" name="Content Placeholder 3">
                <a:extLst>
                  <a:ext uri="{FF2B5EF4-FFF2-40B4-BE49-F238E27FC236}">
                    <a16:creationId xmlns:a16="http://schemas.microsoft.com/office/drawing/2014/main" id="{16D94D1F-361D-7E73-D7A0-2C691913AD60}"/>
                  </a:ext>
                </a:extLst>
              </p:cNvPr>
              <p:cNvSpPr>
                <a:spLocks noGrp="1"/>
              </p:cNvSpPr>
              <p:nvPr>
                <p:ph idx="1"/>
              </p:nvPr>
            </p:nvSpPr>
            <p:spPr>
              <a:xfrm>
                <a:off x="612647" y="1563132"/>
                <a:ext cx="11019515" cy="4593828"/>
              </a:xfrm>
            </p:spPr>
            <p:txBody>
              <a:bodyPr>
                <a:noAutofit/>
              </a:bodyPr>
              <a:lstStyle/>
              <a:p>
                <a:r>
                  <a:rPr lang="en-US" sz="1800" dirty="0"/>
                  <a:t>You are given the following program that tests whether a positive integer is prime by iterating through all numbers from 2 to </a:t>
                </a:r>
                <a14:m>
                  <m:oMath xmlns:m="http://schemas.openxmlformats.org/officeDocument/2006/math">
                    <m:rad>
                      <m:radPr>
                        <m:degHide m:val="on"/>
                        <m:ctrlPr>
                          <a:rPr lang="en-US" sz="1800" b="0" i="1" smtClean="0">
                            <a:latin typeface="Cambria Math" panose="02040503050406030204" pitchFamily="18" charset="0"/>
                          </a:rPr>
                        </m:ctrlPr>
                      </m:radPr>
                      <m:deg/>
                      <m:e>
                        <m:r>
                          <a:rPr lang="en-US" sz="1800" b="0" i="1" smtClean="0">
                            <a:latin typeface="Cambria Math" panose="02040503050406030204" pitchFamily="18" charset="0"/>
                          </a:rPr>
                          <m:t>𝑛</m:t>
                        </m:r>
                      </m:e>
                    </m:rad>
                  </m:oMath>
                </a14:m>
                <a:r>
                  <a:rPr lang="en-US" sz="1800" dirty="0"/>
                  <a:t> and checking divisibility.</a:t>
                </a:r>
              </a:p>
              <a:p>
                <a:pPr marL="0" indent="0">
                  <a:lnSpc>
                    <a:spcPct val="100000"/>
                  </a:lnSpc>
                  <a:buNone/>
                </a:pPr>
                <a:r>
                  <a:rPr lang="en-US" sz="1800" dirty="0">
                    <a:latin typeface="Monaco" pitchFamily="2" charset="77"/>
                  </a:rPr>
                  <a:t>def </a:t>
                </a:r>
                <a:r>
                  <a:rPr lang="en-US" sz="1800" dirty="0" err="1">
                    <a:latin typeface="Monaco" pitchFamily="2" charset="77"/>
                  </a:rPr>
                  <a:t>is_prime</a:t>
                </a:r>
                <a:r>
                  <a:rPr lang="en-US" sz="1800" dirty="0">
                    <a:latin typeface="Monaco" pitchFamily="2" charset="77"/>
                  </a:rPr>
                  <a:t>(n):</a:t>
                </a:r>
              </a:p>
              <a:p>
                <a:pPr marL="0" indent="0">
                  <a:lnSpc>
                    <a:spcPct val="100000"/>
                  </a:lnSpc>
                  <a:buNone/>
                </a:pPr>
                <a:r>
                  <a:rPr lang="en-US" sz="1800" dirty="0">
                    <a:latin typeface="Monaco" pitchFamily="2" charset="77"/>
                  </a:rPr>
                  <a:t>    </a:t>
                </a:r>
                <a:r>
                  <a:rPr lang="en-US" sz="1800" dirty="0" err="1">
                    <a:latin typeface="Monaco" pitchFamily="2" charset="77"/>
                  </a:rPr>
                  <a:t>i</a:t>
                </a:r>
                <a:r>
                  <a:rPr lang="en-US" sz="1800" dirty="0">
                    <a:latin typeface="Monaco" pitchFamily="2" charset="77"/>
                  </a:rPr>
                  <a:t> = 2</a:t>
                </a:r>
              </a:p>
              <a:p>
                <a:pPr marL="0" indent="0">
                  <a:lnSpc>
                    <a:spcPct val="100000"/>
                  </a:lnSpc>
                  <a:buNone/>
                </a:pPr>
                <a:r>
                  <a:rPr lang="en-US" sz="1800" dirty="0">
                    <a:latin typeface="Monaco" pitchFamily="2" charset="77"/>
                  </a:rPr>
                  <a:t>    while </a:t>
                </a:r>
                <a:r>
                  <a:rPr lang="en-US" sz="1800" dirty="0" err="1">
                    <a:latin typeface="Monaco" pitchFamily="2" charset="77"/>
                  </a:rPr>
                  <a:t>i</a:t>
                </a:r>
                <a:r>
                  <a:rPr lang="en-US" sz="1800" dirty="0">
                    <a:latin typeface="Monaco" pitchFamily="2" charset="77"/>
                  </a:rPr>
                  <a:t> * </a:t>
                </a:r>
                <a:r>
                  <a:rPr lang="en-US" sz="1800" dirty="0" err="1">
                    <a:latin typeface="Monaco" pitchFamily="2" charset="77"/>
                  </a:rPr>
                  <a:t>i</a:t>
                </a:r>
                <a:r>
                  <a:rPr lang="en-US" sz="1800" dirty="0">
                    <a:latin typeface="Monaco" pitchFamily="2" charset="77"/>
                  </a:rPr>
                  <a:t> &lt;= n:</a:t>
                </a:r>
              </a:p>
              <a:p>
                <a:pPr marL="0" indent="0">
                  <a:lnSpc>
                    <a:spcPct val="100000"/>
                  </a:lnSpc>
                  <a:buNone/>
                </a:pPr>
                <a:r>
                  <a:rPr lang="en-US" sz="1800" dirty="0">
                    <a:latin typeface="Monaco" pitchFamily="2" charset="77"/>
                  </a:rPr>
                  <a:t>        if n % </a:t>
                </a:r>
                <a:r>
                  <a:rPr lang="en-US" sz="1800" dirty="0" err="1">
                    <a:latin typeface="Monaco" pitchFamily="2" charset="77"/>
                  </a:rPr>
                  <a:t>i</a:t>
                </a:r>
                <a:r>
                  <a:rPr lang="en-US" sz="1800" dirty="0">
                    <a:latin typeface="Monaco" pitchFamily="2" charset="77"/>
                  </a:rPr>
                  <a:t> == 0:</a:t>
                </a:r>
              </a:p>
              <a:p>
                <a:pPr marL="0" indent="0">
                  <a:lnSpc>
                    <a:spcPct val="100000"/>
                  </a:lnSpc>
                  <a:buNone/>
                </a:pPr>
                <a:r>
                  <a:rPr lang="en-US" sz="1800" dirty="0">
                    <a:latin typeface="Monaco" pitchFamily="2" charset="77"/>
                  </a:rPr>
                  <a:t>            return False</a:t>
                </a:r>
              </a:p>
              <a:p>
                <a:pPr marL="0" indent="0">
                  <a:lnSpc>
                    <a:spcPct val="100000"/>
                  </a:lnSpc>
                  <a:buNone/>
                </a:pPr>
                <a:r>
                  <a:rPr lang="en-US" sz="1800" dirty="0">
                    <a:latin typeface="Monaco" pitchFamily="2" charset="77"/>
                  </a:rPr>
                  <a:t>        </a:t>
                </a:r>
                <a:r>
                  <a:rPr lang="en-US" sz="1800" dirty="0" err="1">
                    <a:latin typeface="Monaco" pitchFamily="2" charset="77"/>
                  </a:rPr>
                  <a:t>i</a:t>
                </a:r>
                <a:r>
                  <a:rPr lang="en-US" sz="1800" dirty="0">
                    <a:latin typeface="Monaco" pitchFamily="2" charset="77"/>
                  </a:rPr>
                  <a:t> += 1</a:t>
                </a:r>
              </a:p>
              <a:p>
                <a:pPr marL="0" indent="0">
                  <a:lnSpc>
                    <a:spcPct val="100000"/>
                  </a:lnSpc>
                  <a:buNone/>
                </a:pPr>
                <a:r>
                  <a:rPr lang="en-US" sz="1800" dirty="0">
                    <a:latin typeface="Monaco" pitchFamily="2" charset="77"/>
                  </a:rPr>
                  <a:t>    return True</a:t>
                </a:r>
                <a:endParaRPr lang="en-US" sz="1800" dirty="0"/>
              </a:p>
              <a:p>
                <a:r>
                  <a:rPr lang="en-US" sz="1800" dirty="0"/>
                  <a:t>First, test it with a few numbers to convince yourself that it works.</a:t>
                </a:r>
              </a:p>
              <a:p>
                <a:pPr fontAlgn="base"/>
                <a:r>
                  <a:rPr lang="en-US" sz="1800" dirty="0"/>
                  <a:t>What are the pre-and post-conditions? What is a good loop invariant?</a:t>
                </a:r>
              </a:p>
              <a:p>
                <a:pPr fontAlgn="base"/>
                <a:r>
                  <a:rPr lang="en-US" sz="1800" dirty="0"/>
                  <a:t>Use loop invariants to prove that the function works correctly.</a:t>
                </a:r>
              </a:p>
            </p:txBody>
          </p:sp>
        </mc:Choice>
        <mc:Fallback xmlns="">
          <p:sp>
            <p:nvSpPr>
              <p:cNvPr id="14" name="Content Placeholder 3">
                <a:extLst>
                  <a:ext uri="{FF2B5EF4-FFF2-40B4-BE49-F238E27FC236}">
                    <a16:creationId xmlns:a16="http://schemas.microsoft.com/office/drawing/2014/main" id="{16D94D1F-361D-7E73-D7A0-2C691913AD60}"/>
                  </a:ext>
                </a:extLst>
              </p:cNvPr>
              <p:cNvSpPr>
                <a:spLocks noGrp="1" noRot="1" noChangeAspect="1" noMove="1" noResize="1" noEditPoints="1" noAdjustHandles="1" noChangeArrowheads="1" noChangeShapeType="1" noTextEdit="1"/>
              </p:cNvSpPr>
              <p:nvPr>
                <p:ph idx="1"/>
              </p:nvPr>
            </p:nvSpPr>
            <p:spPr>
              <a:xfrm>
                <a:off x="612647" y="1563132"/>
                <a:ext cx="11019515" cy="4593828"/>
              </a:xfrm>
              <a:blipFill>
                <a:blip r:embed="rId3"/>
                <a:stretch>
                  <a:fillRect l="-461" b="-8815"/>
                </a:stretch>
              </a:blipFill>
            </p:spPr>
            <p:txBody>
              <a:bodyPr/>
              <a:lstStyle/>
              <a:p>
                <a:r>
                  <a:rPr lang="en-US">
                    <a:noFill/>
                  </a:rPr>
                  <a:t> </a:t>
                </a:r>
              </a:p>
            </p:txBody>
          </p:sp>
        </mc:Fallback>
      </mc:AlternateContent>
    </p:spTree>
    <p:extLst>
      <p:ext uri="{BB962C8B-B14F-4D97-AF65-F5344CB8AC3E}">
        <p14:creationId xmlns:p14="http://schemas.microsoft.com/office/powerpoint/2010/main" val="182618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EDEC2-32C4-AD72-0362-EAF906AB40B8}"/>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18888FB6-6A55-2D02-DF60-DC21FCFD0C4E}"/>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1D0FCEC9-5A01-4ED1-EA0D-7A300DCEAFD7}"/>
              </a:ext>
            </a:extLst>
          </p:cNvPr>
          <p:cNvSpPr>
            <a:spLocks noGrp="1"/>
          </p:cNvSpPr>
          <p:nvPr>
            <p:ph type="sldNum" sz="quarter" idx="12"/>
          </p:nvPr>
        </p:nvSpPr>
        <p:spPr/>
        <p:txBody>
          <a:bodyPr/>
          <a:lstStyle/>
          <a:p>
            <a:fld id="{CC057153-B650-4DEB-B370-79DDCFDCE934}" type="slidenum">
              <a:rPr lang="en-US" smtClean="0"/>
              <a:t>21</a:t>
            </a:fld>
            <a:endParaRPr lang="en-US"/>
          </a:p>
        </p:txBody>
      </p:sp>
      <p:sp>
        <p:nvSpPr>
          <p:cNvPr id="2" name="TextBox 1">
            <a:extLst>
              <a:ext uri="{FF2B5EF4-FFF2-40B4-BE49-F238E27FC236}">
                <a16:creationId xmlns:a16="http://schemas.microsoft.com/office/drawing/2014/main" id="{4EE52D17-00B9-B30A-E278-CFACDC9890F2}"/>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5EE9AD23-285A-DB5D-5FA8-D6727863059E}"/>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 </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C36021DF-8469-8B02-B11D-9D16E74FE7CA}"/>
              </a:ext>
            </a:extLst>
          </p:cNvPr>
          <p:cNvSpPr>
            <a:spLocks noGrp="1"/>
          </p:cNvSpPr>
          <p:nvPr>
            <p:ph idx="1"/>
          </p:nvPr>
        </p:nvSpPr>
        <p:spPr>
          <a:xfrm>
            <a:off x="612647" y="1563132"/>
            <a:ext cx="11019515" cy="1865868"/>
          </a:xfrm>
        </p:spPr>
        <p:txBody>
          <a:bodyPr>
            <a:noAutofit/>
          </a:bodyPr>
          <a:lstStyle/>
          <a:p>
            <a:pPr fontAlgn="base"/>
            <a:r>
              <a:rPr lang="en-US" dirty="0"/>
              <a:t>Pre-condition : Input n is an integer, n ≥ 2.</a:t>
            </a:r>
          </a:p>
          <a:p>
            <a:pPr fontAlgn="base"/>
            <a:r>
              <a:rPr lang="en-US" dirty="0"/>
              <a:t>Post-condition: The function returns True if n is prime and False if it is composite. </a:t>
            </a:r>
          </a:p>
          <a:p>
            <a:pPr fontAlgn="base"/>
            <a:r>
              <a:rPr lang="en-US" dirty="0"/>
              <a:t>Loop invariant: At the start of each iteration </a:t>
            </a:r>
            <a:r>
              <a:rPr lang="en-US" dirty="0" err="1"/>
              <a:t>i</a:t>
            </a:r>
            <a:r>
              <a:rPr lang="en-US" dirty="0"/>
              <a:t>, no integer k with 2 ≤ k &lt; </a:t>
            </a:r>
            <a:r>
              <a:rPr lang="en-US" dirty="0" err="1"/>
              <a:t>i</a:t>
            </a:r>
            <a:r>
              <a:rPr lang="en-US" dirty="0"/>
              <a:t> divides n.</a:t>
            </a:r>
          </a:p>
          <a:p>
            <a:pPr fontAlgn="base"/>
            <a:endParaRPr lang="en-US" dirty="0"/>
          </a:p>
        </p:txBody>
      </p:sp>
      <p:sp>
        <p:nvSpPr>
          <p:cNvPr id="4" name="TextBox 3">
            <a:extLst>
              <a:ext uri="{FF2B5EF4-FFF2-40B4-BE49-F238E27FC236}">
                <a16:creationId xmlns:a16="http://schemas.microsoft.com/office/drawing/2014/main" id="{E25A71FB-F26D-B270-4C14-3B0D90A2FA3A}"/>
              </a:ext>
            </a:extLst>
          </p:cNvPr>
          <p:cNvSpPr txBox="1"/>
          <p:nvPr/>
        </p:nvSpPr>
        <p:spPr>
          <a:xfrm>
            <a:off x="1080655" y="3940233"/>
            <a:ext cx="3493264" cy="2031325"/>
          </a:xfrm>
          <a:prstGeom prst="rect">
            <a:avLst/>
          </a:prstGeom>
          <a:noFill/>
        </p:spPr>
        <p:txBody>
          <a:bodyPr wrap="none" rtlCol="0">
            <a:spAutoFit/>
          </a:bodyPr>
          <a:lstStyle/>
          <a:p>
            <a:r>
              <a:rPr lang="en-US" dirty="0">
                <a:latin typeface="Monaco" pitchFamily="2" charset="77"/>
              </a:rPr>
              <a:t>def </a:t>
            </a:r>
            <a:r>
              <a:rPr lang="en-US" dirty="0" err="1">
                <a:latin typeface="Monaco" pitchFamily="2" charset="77"/>
              </a:rPr>
              <a:t>is_prime</a:t>
            </a:r>
            <a:r>
              <a:rPr lang="en-US" dirty="0">
                <a:latin typeface="Monaco" pitchFamily="2" charset="77"/>
              </a:rPr>
              <a:t>(n):</a:t>
            </a:r>
          </a:p>
          <a:p>
            <a:r>
              <a:rPr lang="en-US" dirty="0">
                <a:latin typeface="Monaco" pitchFamily="2" charset="77"/>
              </a:rPr>
              <a:t>    </a:t>
            </a:r>
            <a:r>
              <a:rPr lang="en-US" dirty="0" err="1">
                <a:latin typeface="Monaco" pitchFamily="2" charset="77"/>
              </a:rPr>
              <a:t>i</a:t>
            </a:r>
            <a:r>
              <a:rPr lang="en-US" dirty="0">
                <a:latin typeface="Monaco" pitchFamily="2" charset="77"/>
              </a:rPr>
              <a:t> = 2</a:t>
            </a:r>
          </a:p>
          <a:p>
            <a:r>
              <a:rPr lang="en-US" dirty="0">
                <a:latin typeface="Monaco" pitchFamily="2" charset="77"/>
              </a:rPr>
              <a:t>    while </a:t>
            </a:r>
            <a:r>
              <a:rPr lang="en-US" dirty="0" err="1">
                <a:latin typeface="Monaco" pitchFamily="2" charset="77"/>
              </a:rPr>
              <a:t>i</a:t>
            </a:r>
            <a:r>
              <a:rPr lang="en-US" dirty="0">
                <a:latin typeface="Monaco" pitchFamily="2" charset="77"/>
              </a:rPr>
              <a:t> * </a:t>
            </a:r>
            <a:r>
              <a:rPr lang="en-US" dirty="0" err="1">
                <a:latin typeface="Monaco" pitchFamily="2" charset="77"/>
              </a:rPr>
              <a:t>i</a:t>
            </a:r>
            <a:r>
              <a:rPr lang="en-US" dirty="0">
                <a:latin typeface="Monaco" pitchFamily="2" charset="77"/>
              </a:rPr>
              <a:t> &lt;= n:</a:t>
            </a:r>
          </a:p>
          <a:p>
            <a:r>
              <a:rPr lang="en-US" dirty="0">
                <a:latin typeface="Monaco" pitchFamily="2" charset="77"/>
              </a:rPr>
              <a:t>        if n % </a:t>
            </a:r>
            <a:r>
              <a:rPr lang="en-US" dirty="0" err="1">
                <a:latin typeface="Monaco" pitchFamily="2" charset="77"/>
              </a:rPr>
              <a:t>i</a:t>
            </a:r>
            <a:r>
              <a:rPr lang="en-US" dirty="0">
                <a:latin typeface="Monaco" pitchFamily="2" charset="77"/>
              </a:rPr>
              <a:t> == 0:</a:t>
            </a:r>
          </a:p>
          <a:p>
            <a:r>
              <a:rPr lang="en-US" dirty="0">
                <a:latin typeface="Monaco" pitchFamily="2" charset="77"/>
              </a:rPr>
              <a:t>            return False</a:t>
            </a:r>
          </a:p>
          <a:p>
            <a:r>
              <a:rPr lang="en-US" dirty="0">
                <a:latin typeface="Monaco" pitchFamily="2" charset="77"/>
              </a:rPr>
              <a:t>        </a:t>
            </a:r>
            <a:r>
              <a:rPr lang="en-US" dirty="0" err="1">
                <a:latin typeface="Monaco" pitchFamily="2" charset="77"/>
              </a:rPr>
              <a:t>i</a:t>
            </a:r>
            <a:r>
              <a:rPr lang="en-US" dirty="0">
                <a:latin typeface="Monaco" pitchFamily="2" charset="77"/>
              </a:rPr>
              <a:t> += 1</a:t>
            </a:r>
          </a:p>
          <a:p>
            <a:r>
              <a:rPr lang="en-US" dirty="0">
                <a:latin typeface="Monaco" pitchFamily="2" charset="77"/>
              </a:rPr>
              <a:t>    return True</a:t>
            </a:r>
            <a:endParaRPr lang="en-US" dirty="0"/>
          </a:p>
        </p:txBody>
      </p:sp>
    </p:spTree>
    <p:extLst>
      <p:ext uri="{BB962C8B-B14F-4D97-AF65-F5344CB8AC3E}">
        <p14:creationId xmlns:p14="http://schemas.microsoft.com/office/powerpoint/2010/main" val="42677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0D773-C2BF-7B68-CD4B-29C0850D29D5}"/>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D0A41F3C-2728-96B0-3037-90003BA4F07E}"/>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94D46923-988E-1B1E-55AE-60E4955D5BF9}"/>
              </a:ext>
            </a:extLst>
          </p:cNvPr>
          <p:cNvSpPr>
            <a:spLocks noGrp="1"/>
          </p:cNvSpPr>
          <p:nvPr>
            <p:ph type="sldNum" sz="quarter" idx="12"/>
          </p:nvPr>
        </p:nvSpPr>
        <p:spPr/>
        <p:txBody>
          <a:bodyPr/>
          <a:lstStyle/>
          <a:p>
            <a:fld id="{CC057153-B650-4DEB-B370-79DDCFDCE934}" type="slidenum">
              <a:rPr lang="en-US" smtClean="0"/>
              <a:t>22</a:t>
            </a:fld>
            <a:endParaRPr lang="en-US"/>
          </a:p>
        </p:txBody>
      </p:sp>
      <p:sp>
        <p:nvSpPr>
          <p:cNvPr id="2" name="TextBox 1">
            <a:extLst>
              <a:ext uri="{FF2B5EF4-FFF2-40B4-BE49-F238E27FC236}">
                <a16:creationId xmlns:a16="http://schemas.microsoft.com/office/drawing/2014/main" id="{6EF37D4C-5725-ACB5-7007-E8849417D6F2}"/>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E9474795-DD23-928E-7AD9-0ACC85535CE5}"/>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 </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B49178BB-053D-2D64-2873-0EF4820635E2}"/>
              </a:ext>
            </a:extLst>
          </p:cNvPr>
          <p:cNvSpPr>
            <a:spLocks noGrp="1"/>
          </p:cNvSpPr>
          <p:nvPr>
            <p:ph idx="1"/>
          </p:nvPr>
        </p:nvSpPr>
        <p:spPr>
          <a:xfrm>
            <a:off x="612647" y="1253251"/>
            <a:ext cx="11019515" cy="5564875"/>
          </a:xfrm>
        </p:spPr>
        <p:txBody>
          <a:bodyPr>
            <a:noAutofit/>
          </a:bodyPr>
          <a:lstStyle/>
          <a:p>
            <a:pPr fontAlgn="base"/>
            <a:r>
              <a:rPr lang="en-US" i="1" dirty="0"/>
              <a:t>Initialization</a:t>
            </a:r>
            <a:r>
              <a:rPr lang="en-US" dirty="0"/>
              <a:t>: At the start of the first loop, </a:t>
            </a:r>
            <a:r>
              <a:rPr lang="en-US" dirty="0" err="1">
                <a:latin typeface="Monaco" pitchFamily="2" charset="77"/>
              </a:rPr>
              <a:t>i</a:t>
            </a:r>
            <a:r>
              <a:rPr lang="en-US" dirty="0">
                <a:latin typeface="Monaco" pitchFamily="2" charset="77"/>
              </a:rPr>
              <a:t>=2</a:t>
            </a:r>
            <a:r>
              <a:rPr lang="en-US" dirty="0"/>
              <a:t>. There are no integers k with 2 ≤ k &lt; 2, so the invariant is trivially true.</a:t>
            </a:r>
          </a:p>
        </p:txBody>
      </p:sp>
      <p:sp>
        <p:nvSpPr>
          <p:cNvPr id="9" name="TextBox 8">
            <a:extLst>
              <a:ext uri="{FF2B5EF4-FFF2-40B4-BE49-F238E27FC236}">
                <a16:creationId xmlns:a16="http://schemas.microsoft.com/office/drawing/2014/main" id="{38C63A26-86D7-8382-F831-E7744262ADDC}"/>
              </a:ext>
            </a:extLst>
          </p:cNvPr>
          <p:cNvSpPr txBox="1"/>
          <p:nvPr/>
        </p:nvSpPr>
        <p:spPr>
          <a:xfrm>
            <a:off x="1080655" y="3940233"/>
            <a:ext cx="3493264" cy="2031325"/>
          </a:xfrm>
          <a:prstGeom prst="rect">
            <a:avLst/>
          </a:prstGeom>
          <a:noFill/>
        </p:spPr>
        <p:txBody>
          <a:bodyPr wrap="none" rtlCol="0">
            <a:spAutoFit/>
          </a:bodyPr>
          <a:lstStyle/>
          <a:p>
            <a:r>
              <a:rPr lang="en-US" dirty="0">
                <a:latin typeface="Monaco" pitchFamily="2" charset="77"/>
              </a:rPr>
              <a:t>def </a:t>
            </a:r>
            <a:r>
              <a:rPr lang="en-US" dirty="0" err="1">
                <a:latin typeface="Monaco" pitchFamily="2" charset="77"/>
              </a:rPr>
              <a:t>is_prime</a:t>
            </a:r>
            <a:r>
              <a:rPr lang="en-US" dirty="0">
                <a:latin typeface="Monaco" pitchFamily="2" charset="77"/>
              </a:rPr>
              <a:t>(n):</a:t>
            </a:r>
          </a:p>
          <a:p>
            <a:r>
              <a:rPr lang="en-US" dirty="0">
                <a:latin typeface="Monaco" pitchFamily="2" charset="77"/>
              </a:rPr>
              <a:t>    </a:t>
            </a:r>
            <a:r>
              <a:rPr lang="en-US" dirty="0" err="1">
                <a:latin typeface="Monaco" pitchFamily="2" charset="77"/>
              </a:rPr>
              <a:t>i</a:t>
            </a:r>
            <a:r>
              <a:rPr lang="en-US" dirty="0">
                <a:latin typeface="Monaco" pitchFamily="2" charset="77"/>
              </a:rPr>
              <a:t> = 2</a:t>
            </a:r>
          </a:p>
          <a:p>
            <a:r>
              <a:rPr lang="en-US" dirty="0">
                <a:latin typeface="Monaco" pitchFamily="2" charset="77"/>
              </a:rPr>
              <a:t>    while </a:t>
            </a:r>
            <a:r>
              <a:rPr lang="en-US" dirty="0" err="1">
                <a:latin typeface="Monaco" pitchFamily="2" charset="77"/>
              </a:rPr>
              <a:t>i</a:t>
            </a:r>
            <a:r>
              <a:rPr lang="en-US" dirty="0">
                <a:latin typeface="Monaco" pitchFamily="2" charset="77"/>
              </a:rPr>
              <a:t> * </a:t>
            </a:r>
            <a:r>
              <a:rPr lang="en-US" dirty="0" err="1">
                <a:latin typeface="Monaco" pitchFamily="2" charset="77"/>
              </a:rPr>
              <a:t>i</a:t>
            </a:r>
            <a:r>
              <a:rPr lang="en-US" dirty="0">
                <a:latin typeface="Monaco" pitchFamily="2" charset="77"/>
              </a:rPr>
              <a:t> &lt;= n:</a:t>
            </a:r>
          </a:p>
          <a:p>
            <a:r>
              <a:rPr lang="en-US" dirty="0">
                <a:latin typeface="Monaco" pitchFamily="2" charset="77"/>
              </a:rPr>
              <a:t>        if n % </a:t>
            </a:r>
            <a:r>
              <a:rPr lang="en-US" dirty="0" err="1">
                <a:latin typeface="Monaco" pitchFamily="2" charset="77"/>
              </a:rPr>
              <a:t>i</a:t>
            </a:r>
            <a:r>
              <a:rPr lang="en-US" dirty="0">
                <a:latin typeface="Monaco" pitchFamily="2" charset="77"/>
              </a:rPr>
              <a:t> == 0:</a:t>
            </a:r>
          </a:p>
          <a:p>
            <a:r>
              <a:rPr lang="en-US" dirty="0">
                <a:latin typeface="Monaco" pitchFamily="2" charset="77"/>
              </a:rPr>
              <a:t>            return False</a:t>
            </a:r>
          </a:p>
          <a:p>
            <a:r>
              <a:rPr lang="en-US" dirty="0">
                <a:latin typeface="Monaco" pitchFamily="2" charset="77"/>
              </a:rPr>
              <a:t>        </a:t>
            </a:r>
            <a:r>
              <a:rPr lang="en-US" dirty="0" err="1">
                <a:latin typeface="Monaco" pitchFamily="2" charset="77"/>
              </a:rPr>
              <a:t>i</a:t>
            </a:r>
            <a:r>
              <a:rPr lang="en-US" dirty="0">
                <a:latin typeface="Monaco" pitchFamily="2" charset="77"/>
              </a:rPr>
              <a:t> += 1</a:t>
            </a:r>
          </a:p>
          <a:p>
            <a:r>
              <a:rPr lang="en-US" dirty="0">
                <a:latin typeface="Monaco" pitchFamily="2" charset="77"/>
              </a:rPr>
              <a:t>    return True</a:t>
            </a:r>
            <a:endParaRPr lang="en-US" dirty="0"/>
          </a:p>
        </p:txBody>
      </p:sp>
    </p:spTree>
    <p:extLst>
      <p:ext uri="{BB962C8B-B14F-4D97-AF65-F5344CB8AC3E}">
        <p14:creationId xmlns:p14="http://schemas.microsoft.com/office/powerpoint/2010/main" val="37648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1D613-EE34-BF5A-937B-2B3B0FE01823}"/>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5F29B7FC-5F0C-C03D-AAC5-6DD175AB4CB6}"/>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FCC555F3-95E7-7CAF-8714-84096BB472DF}"/>
              </a:ext>
            </a:extLst>
          </p:cNvPr>
          <p:cNvSpPr>
            <a:spLocks noGrp="1"/>
          </p:cNvSpPr>
          <p:nvPr>
            <p:ph type="sldNum" sz="quarter" idx="12"/>
          </p:nvPr>
        </p:nvSpPr>
        <p:spPr/>
        <p:txBody>
          <a:bodyPr/>
          <a:lstStyle/>
          <a:p>
            <a:fld id="{CC057153-B650-4DEB-B370-79DDCFDCE934}" type="slidenum">
              <a:rPr lang="en-US" smtClean="0"/>
              <a:t>23</a:t>
            </a:fld>
            <a:endParaRPr lang="en-US"/>
          </a:p>
        </p:txBody>
      </p:sp>
      <p:sp>
        <p:nvSpPr>
          <p:cNvPr id="2" name="TextBox 1">
            <a:extLst>
              <a:ext uri="{FF2B5EF4-FFF2-40B4-BE49-F238E27FC236}">
                <a16:creationId xmlns:a16="http://schemas.microsoft.com/office/drawing/2014/main" id="{2D1D7204-45DA-7C7A-C3F7-E867E408230F}"/>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EA1DE41A-F70F-94B4-F572-FAD15D2DC0C0}"/>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 </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A077FC29-6B98-040F-7A3A-9EAE0F130D4A}"/>
              </a:ext>
            </a:extLst>
          </p:cNvPr>
          <p:cNvSpPr>
            <a:spLocks noGrp="1"/>
          </p:cNvSpPr>
          <p:nvPr>
            <p:ph idx="1"/>
          </p:nvPr>
        </p:nvSpPr>
        <p:spPr>
          <a:xfrm>
            <a:off x="612647" y="1253251"/>
            <a:ext cx="11019515" cy="5564875"/>
          </a:xfrm>
        </p:spPr>
        <p:txBody>
          <a:bodyPr>
            <a:noAutofit/>
          </a:bodyPr>
          <a:lstStyle/>
          <a:p>
            <a:r>
              <a:rPr lang="en-US" i="1" dirty="0"/>
              <a:t>Maintenance</a:t>
            </a:r>
            <a:r>
              <a:rPr lang="en-US" dirty="0"/>
              <a:t>: Suppose at the start of some iteration the invariant holds and no integer k with 2 ≤ k &lt; </a:t>
            </a:r>
            <a:r>
              <a:rPr lang="en-US" dirty="0" err="1"/>
              <a:t>i</a:t>
            </a:r>
            <a:r>
              <a:rPr lang="en-US" dirty="0"/>
              <a:t> divides n.</a:t>
            </a:r>
          </a:p>
          <a:p>
            <a:pPr lvl="1"/>
            <a:r>
              <a:rPr lang="en-US" dirty="0"/>
              <a:t>Once we enter the loop, if </a:t>
            </a:r>
            <a:r>
              <a:rPr lang="en-US" dirty="0">
                <a:latin typeface="Monaco" pitchFamily="2" charset="77"/>
              </a:rPr>
              <a:t>n % </a:t>
            </a:r>
            <a:r>
              <a:rPr lang="en-US" dirty="0" err="1">
                <a:latin typeface="Monaco" pitchFamily="2" charset="77"/>
              </a:rPr>
              <a:t>i</a:t>
            </a:r>
            <a:r>
              <a:rPr lang="en-US" dirty="0">
                <a:latin typeface="Monaco" pitchFamily="2" charset="77"/>
              </a:rPr>
              <a:t> == 0</a:t>
            </a:r>
            <a:r>
              <a:rPr lang="en-US" dirty="0"/>
              <a:t>, then we return False immediately, which is correct because n would be a composite if it can be divided by </a:t>
            </a:r>
            <a:r>
              <a:rPr lang="en-US" dirty="0" err="1"/>
              <a:t>i</a:t>
            </a:r>
            <a:r>
              <a:rPr lang="en-US" dirty="0"/>
              <a:t>.</a:t>
            </a:r>
          </a:p>
          <a:p>
            <a:pPr lvl="1"/>
            <a:r>
              <a:rPr lang="en-US" dirty="0"/>
              <a:t>Otherwise, </a:t>
            </a:r>
            <a:r>
              <a:rPr lang="en-US" dirty="0">
                <a:latin typeface="Monaco" pitchFamily="2" charset="77"/>
              </a:rPr>
              <a:t>n % </a:t>
            </a:r>
            <a:r>
              <a:rPr lang="en-US" dirty="0" err="1">
                <a:latin typeface="Monaco" pitchFamily="2" charset="77"/>
              </a:rPr>
              <a:t>i</a:t>
            </a:r>
            <a:r>
              <a:rPr lang="en-US" dirty="0">
                <a:latin typeface="Monaco" pitchFamily="2" charset="77"/>
              </a:rPr>
              <a:t> != 0</a:t>
            </a:r>
            <a:r>
              <a:rPr lang="en-US" dirty="0"/>
              <a:t>. That means </a:t>
            </a:r>
            <a:r>
              <a:rPr lang="en-US" dirty="0" err="1"/>
              <a:t>i</a:t>
            </a:r>
            <a:r>
              <a:rPr lang="en-US" dirty="0"/>
              <a:t> does not divide n.</a:t>
            </a:r>
          </a:p>
          <a:p>
            <a:pPr lvl="1"/>
            <a:r>
              <a:rPr lang="en-US" dirty="0"/>
              <a:t>Then we increment </a:t>
            </a:r>
            <a:r>
              <a:rPr lang="en-US" dirty="0" err="1">
                <a:latin typeface="Monaco" pitchFamily="2" charset="77"/>
              </a:rPr>
              <a:t>i</a:t>
            </a:r>
            <a:r>
              <a:rPr lang="en-US" dirty="0"/>
              <a:t> by </a:t>
            </a:r>
            <a:r>
              <a:rPr lang="en-US" dirty="0">
                <a:latin typeface="Monaco" pitchFamily="2" charset="77"/>
              </a:rPr>
              <a:t>1 </a:t>
            </a:r>
            <a:r>
              <a:rPr lang="en-US" dirty="0"/>
              <a:t>to</a:t>
            </a:r>
            <a:r>
              <a:rPr lang="en-US" dirty="0">
                <a:latin typeface="Monaco" pitchFamily="2" charset="77"/>
              </a:rPr>
              <a:t> i+1</a:t>
            </a:r>
            <a:r>
              <a:rPr lang="en-US" dirty="0"/>
              <a:t>.</a:t>
            </a:r>
          </a:p>
          <a:p>
            <a:pPr lvl="1"/>
            <a:r>
              <a:rPr lang="en-US" dirty="0"/>
              <a:t>Thus at the start of the next iteration, no integer k with 2 ≤ k &lt; (i+1) divides n. The invariant holds.</a:t>
            </a:r>
          </a:p>
        </p:txBody>
      </p:sp>
      <p:sp>
        <p:nvSpPr>
          <p:cNvPr id="4" name="TextBox 3">
            <a:extLst>
              <a:ext uri="{FF2B5EF4-FFF2-40B4-BE49-F238E27FC236}">
                <a16:creationId xmlns:a16="http://schemas.microsoft.com/office/drawing/2014/main" id="{F48DCA7A-E31C-F6CD-33C4-92D8ADE6D391}"/>
              </a:ext>
            </a:extLst>
          </p:cNvPr>
          <p:cNvSpPr txBox="1"/>
          <p:nvPr/>
        </p:nvSpPr>
        <p:spPr>
          <a:xfrm>
            <a:off x="1140031" y="4421677"/>
            <a:ext cx="3493264" cy="2031325"/>
          </a:xfrm>
          <a:prstGeom prst="rect">
            <a:avLst/>
          </a:prstGeom>
          <a:noFill/>
        </p:spPr>
        <p:txBody>
          <a:bodyPr wrap="none" rtlCol="0">
            <a:spAutoFit/>
          </a:bodyPr>
          <a:lstStyle/>
          <a:p>
            <a:r>
              <a:rPr lang="en-US" dirty="0">
                <a:latin typeface="Monaco" pitchFamily="2" charset="77"/>
              </a:rPr>
              <a:t>def </a:t>
            </a:r>
            <a:r>
              <a:rPr lang="en-US" dirty="0" err="1">
                <a:latin typeface="Monaco" pitchFamily="2" charset="77"/>
              </a:rPr>
              <a:t>is_prime</a:t>
            </a:r>
            <a:r>
              <a:rPr lang="en-US" dirty="0">
                <a:latin typeface="Monaco" pitchFamily="2" charset="77"/>
              </a:rPr>
              <a:t>(n):</a:t>
            </a:r>
          </a:p>
          <a:p>
            <a:r>
              <a:rPr lang="en-US" dirty="0">
                <a:latin typeface="Monaco" pitchFamily="2" charset="77"/>
              </a:rPr>
              <a:t>    </a:t>
            </a:r>
            <a:r>
              <a:rPr lang="en-US" dirty="0" err="1">
                <a:latin typeface="Monaco" pitchFamily="2" charset="77"/>
              </a:rPr>
              <a:t>i</a:t>
            </a:r>
            <a:r>
              <a:rPr lang="en-US" dirty="0">
                <a:latin typeface="Monaco" pitchFamily="2" charset="77"/>
              </a:rPr>
              <a:t> = 2</a:t>
            </a:r>
          </a:p>
          <a:p>
            <a:r>
              <a:rPr lang="en-US" dirty="0">
                <a:latin typeface="Monaco" pitchFamily="2" charset="77"/>
              </a:rPr>
              <a:t>    while </a:t>
            </a:r>
            <a:r>
              <a:rPr lang="en-US" dirty="0" err="1">
                <a:latin typeface="Monaco" pitchFamily="2" charset="77"/>
              </a:rPr>
              <a:t>i</a:t>
            </a:r>
            <a:r>
              <a:rPr lang="en-US" dirty="0">
                <a:latin typeface="Monaco" pitchFamily="2" charset="77"/>
              </a:rPr>
              <a:t> * </a:t>
            </a:r>
            <a:r>
              <a:rPr lang="en-US" dirty="0" err="1">
                <a:latin typeface="Monaco" pitchFamily="2" charset="77"/>
              </a:rPr>
              <a:t>i</a:t>
            </a:r>
            <a:r>
              <a:rPr lang="en-US" dirty="0">
                <a:latin typeface="Monaco" pitchFamily="2" charset="77"/>
              </a:rPr>
              <a:t> &lt;= n:</a:t>
            </a:r>
          </a:p>
          <a:p>
            <a:r>
              <a:rPr lang="en-US" dirty="0">
                <a:latin typeface="Monaco" pitchFamily="2" charset="77"/>
              </a:rPr>
              <a:t>        if n % </a:t>
            </a:r>
            <a:r>
              <a:rPr lang="en-US" dirty="0" err="1">
                <a:latin typeface="Monaco" pitchFamily="2" charset="77"/>
              </a:rPr>
              <a:t>i</a:t>
            </a:r>
            <a:r>
              <a:rPr lang="en-US" dirty="0">
                <a:latin typeface="Monaco" pitchFamily="2" charset="77"/>
              </a:rPr>
              <a:t> == 0:</a:t>
            </a:r>
          </a:p>
          <a:p>
            <a:r>
              <a:rPr lang="en-US" dirty="0">
                <a:latin typeface="Monaco" pitchFamily="2" charset="77"/>
              </a:rPr>
              <a:t>            return False</a:t>
            </a:r>
          </a:p>
          <a:p>
            <a:r>
              <a:rPr lang="en-US" dirty="0">
                <a:latin typeface="Monaco" pitchFamily="2" charset="77"/>
              </a:rPr>
              <a:t>        </a:t>
            </a:r>
            <a:r>
              <a:rPr lang="en-US" dirty="0" err="1">
                <a:latin typeface="Monaco" pitchFamily="2" charset="77"/>
              </a:rPr>
              <a:t>i</a:t>
            </a:r>
            <a:r>
              <a:rPr lang="en-US" dirty="0">
                <a:latin typeface="Monaco" pitchFamily="2" charset="77"/>
              </a:rPr>
              <a:t> += 1</a:t>
            </a:r>
          </a:p>
          <a:p>
            <a:r>
              <a:rPr lang="en-US" dirty="0">
                <a:latin typeface="Monaco" pitchFamily="2" charset="77"/>
              </a:rPr>
              <a:t>    return True</a:t>
            </a:r>
            <a:endParaRPr lang="en-US" dirty="0"/>
          </a:p>
        </p:txBody>
      </p:sp>
    </p:spTree>
    <p:extLst>
      <p:ext uri="{BB962C8B-B14F-4D97-AF65-F5344CB8AC3E}">
        <p14:creationId xmlns:p14="http://schemas.microsoft.com/office/powerpoint/2010/main" val="189040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4215D-16B7-9D36-F76C-60433CFA4B7F}"/>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A8B8A21C-5C61-A631-155C-965C43BC3E2F}"/>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E9025CA4-D7F6-BB45-3FD2-E20C1847310E}"/>
              </a:ext>
            </a:extLst>
          </p:cNvPr>
          <p:cNvSpPr>
            <a:spLocks noGrp="1"/>
          </p:cNvSpPr>
          <p:nvPr>
            <p:ph type="sldNum" sz="quarter" idx="12"/>
          </p:nvPr>
        </p:nvSpPr>
        <p:spPr/>
        <p:txBody>
          <a:bodyPr/>
          <a:lstStyle/>
          <a:p>
            <a:fld id="{CC057153-B650-4DEB-B370-79DDCFDCE934}" type="slidenum">
              <a:rPr lang="en-US" smtClean="0"/>
              <a:t>24</a:t>
            </a:fld>
            <a:endParaRPr lang="en-US"/>
          </a:p>
        </p:txBody>
      </p:sp>
      <p:sp>
        <p:nvSpPr>
          <p:cNvPr id="2" name="TextBox 1">
            <a:extLst>
              <a:ext uri="{FF2B5EF4-FFF2-40B4-BE49-F238E27FC236}">
                <a16:creationId xmlns:a16="http://schemas.microsoft.com/office/drawing/2014/main" id="{6332C48E-1BC0-2400-B43E-4D8D68D7DEF6}"/>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9FB0DA4C-1035-BD24-5081-24B7EB32C265}"/>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 </a:t>
            </a:r>
            <a:endParaRPr lang="en-US" b="1" kern="1200" dirty="0">
              <a:solidFill>
                <a:schemeClr val="tx1"/>
              </a:solidFill>
              <a:latin typeface="+mj-lt"/>
              <a:ea typeface="+mj-ea"/>
              <a:cs typeface="+mj-cs"/>
            </a:endParaRPr>
          </a:p>
        </p:txBody>
      </p:sp>
      <mc:AlternateContent xmlns:mc="http://schemas.openxmlformats.org/markup-compatibility/2006" xmlns:a14="http://schemas.microsoft.com/office/drawing/2010/main">
        <mc:Choice Requires="a14">
          <p:sp>
            <p:nvSpPr>
              <p:cNvPr id="14" name="Content Placeholder 3">
                <a:extLst>
                  <a:ext uri="{FF2B5EF4-FFF2-40B4-BE49-F238E27FC236}">
                    <a16:creationId xmlns:a16="http://schemas.microsoft.com/office/drawing/2014/main" id="{17D0864B-7FFF-13E4-0A74-DAA0E6A0DA3D}"/>
                  </a:ext>
                </a:extLst>
              </p:cNvPr>
              <p:cNvSpPr>
                <a:spLocks noGrp="1"/>
              </p:cNvSpPr>
              <p:nvPr>
                <p:ph idx="1"/>
              </p:nvPr>
            </p:nvSpPr>
            <p:spPr>
              <a:xfrm>
                <a:off x="612647" y="1253251"/>
                <a:ext cx="11019515" cy="5564875"/>
              </a:xfrm>
            </p:spPr>
            <p:txBody>
              <a:bodyPr>
                <a:noAutofit/>
              </a:bodyPr>
              <a:lstStyle/>
              <a:p>
                <a:r>
                  <a:rPr lang="en-US" i="1" dirty="0"/>
                  <a:t>Post-condition</a:t>
                </a:r>
                <a:r>
                  <a:rPr lang="en-US" dirty="0"/>
                  <a:t>: The loop exits when </a:t>
                </a:r>
                <a:r>
                  <a:rPr lang="en-US" dirty="0" err="1">
                    <a:latin typeface="Monaco" pitchFamily="2" charset="77"/>
                  </a:rPr>
                  <a:t>i</a:t>
                </a:r>
                <a:r>
                  <a:rPr lang="en-US" dirty="0">
                    <a:latin typeface="Monaco" pitchFamily="2" charset="77"/>
                  </a:rPr>
                  <a:t>*</a:t>
                </a:r>
                <a:r>
                  <a:rPr lang="en-US" dirty="0" err="1">
                    <a:latin typeface="Monaco" pitchFamily="2" charset="77"/>
                  </a:rPr>
                  <a:t>i</a:t>
                </a:r>
                <a:r>
                  <a:rPr lang="en-US" dirty="0">
                    <a:latin typeface="Monaco" pitchFamily="2" charset="77"/>
                  </a:rPr>
                  <a:t>&gt;n</a:t>
                </a:r>
                <a:r>
                  <a:rPr lang="en-US" dirty="0"/>
                  <a:t>. At this point, every possible divisor between 2 and </a:t>
                </a:r>
                <a14:m>
                  <m:oMath xmlns:m="http://schemas.openxmlformats.org/officeDocument/2006/math">
                    <m:rad>
                      <m:radPr>
                        <m:degHide m:val="on"/>
                        <m:ctrlPr>
                          <a:rPr lang="en-US" i="1">
                            <a:latin typeface="Cambria Math" panose="02040503050406030204" pitchFamily="18" charset="0"/>
                          </a:rPr>
                        </m:ctrlPr>
                      </m:radPr>
                      <m:deg/>
                      <m:e>
                        <m:r>
                          <a:rPr lang="en-US" i="1">
                            <a:latin typeface="Cambria Math" panose="02040503050406030204" pitchFamily="18" charset="0"/>
                          </a:rPr>
                          <m:t>𝑛</m:t>
                        </m:r>
                      </m:e>
                    </m:rad>
                    <m:r>
                      <a:rPr lang="en-US" i="1">
                        <a:latin typeface="Cambria Math" panose="02040503050406030204" pitchFamily="18" charset="0"/>
                      </a:rPr>
                      <m:t> </m:t>
                    </m:r>
                  </m:oMath>
                </a14:m>
                <a:r>
                  <a:rPr lang="en-US" dirty="0"/>
                  <a:t>has been checked. </a:t>
                </a:r>
              </a:p>
              <a:p>
                <a:r>
                  <a:rPr lang="en-US" dirty="0"/>
                  <a:t>If any such divisor existed, the loop would have terminated earlier and returned False. </a:t>
                </a:r>
              </a:p>
              <a:p>
                <a:r>
                  <a:rPr lang="en-US" dirty="0"/>
                  <a:t>Since it did not, no divisor exists up to </a:t>
                </a:r>
                <a14:m>
                  <m:oMath xmlns:m="http://schemas.openxmlformats.org/officeDocument/2006/math">
                    <m:rad>
                      <m:radPr>
                        <m:degHide m:val="on"/>
                        <m:ctrlPr>
                          <a:rPr lang="en-US" i="1">
                            <a:latin typeface="Cambria Math" panose="02040503050406030204" pitchFamily="18" charset="0"/>
                          </a:rPr>
                        </m:ctrlPr>
                      </m:radPr>
                      <m:deg/>
                      <m:e>
                        <m:r>
                          <a:rPr lang="en-US" i="1">
                            <a:latin typeface="Cambria Math" panose="02040503050406030204" pitchFamily="18" charset="0"/>
                          </a:rPr>
                          <m:t>𝑛</m:t>
                        </m:r>
                      </m:e>
                    </m:rad>
                  </m:oMath>
                </a14:m>
                <a:r>
                  <a:rPr lang="en-US" dirty="0"/>
                  <a:t> , so n must be prime. Therefore, the postcondition holds when the loop terminates and returns True.</a:t>
                </a:r>
              </a:p>
              <a:p>
                <a:endParaRPr lang="en-US" dirty="0"/>
              </a:p>
            </p:txBody>
          </p:sp>
        </mc:Choice>
        <mc:Fallback xmlns="">
          <p:sp>
            <p:nvSpPr>
              <p:cNvPr id="14" name="Content Placeholder 3">
                <a:extLst>
                  <a:ext uri="{FF2B5EF4-FFF2-40B4-BE49-F238E27FC236}">
                    <a16:creationId xmlns:a16="http://schemas.microsoft.com/office/drawing/2014/main" id="{17D0864B-7FFF-13E4-0A74-DAA0E6A0DA3D}"/>
                  </a:ext>
                </a:extLst>
              </p:cNvPr>
              <p:cNvSpPr>
                <a:spLocks noGrp="1" noRot="1" noChangeAspect="1" noMove="1" noResize="1" noEditPoints="1" noAdjustHandles="1" noChangeArrowheads="1" noChangeShapeType="1" noTextEdit="1"/>
              </p:cNvSpPr>
              <p:nvPr>
                <p:ph idx="1"/>
              </p:nvPr>
            </p:nvSpPr>
            <p:spPr>
              <a:xfrm>
                <a:off x="612647" y="1253251"/>
                <a:ext cx="11019515" cy="5564875"/>
              </a:xfrm>
              <a:blipFill>
                <a:blip r:embed="rId3"/>
                <a:stretch>
                  <a:fillRect l="-461" r="-461"/>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D46C0321-171F-0A38-2EE2-2F0490CB4E50}"/>
              </a:ext>
            </a:extLst>
          </p:cNvPr>
          <p:cNvSpPr txBox="1"/>
          <p:nvPr/>
        </p:nvSpPr>
        <p:spPr>
          <a:xfrm>
            <a:off x="1080655" y="3940233"/>
            <a:ext cx="3493264" cy="2031325"/>
          </a:xfrm>
          <a:prstGeom prst="rect">
            <a:avLst/>
          </a:prstGeom>
          <a:noFill/>
        </p:spPr>
        <p:txBody>
          <a:bodyPr wrap="none" rtlCol="0">
            <a:spAutoFit/>
          </a:bodyPr>
          <a:lstStyle/>
          <a:p>
            <a:r>
              <a:rPr lang="en-US" dirty="0">
                <a:latin typeface="Monaco" pitchFamily="2" charset="77"/>
              </a:rPr>
              <a:t>def </a:t>
            </a:r>
            <a:r>
              <a:rPr lang="en-US" dirty="0" err="1">
                <a:latin typeface="Monaco" pitchFamily="2" charset="77"/>
              </a:rPr>
              <a:t>is_prime</a:t>
            </a:r>
            <a:r>
              <a:rPr lang="en-US" dirty="0">
                <a:latin typeface="Monaco" pitchFamily="2" charset="77"/>
              </a:rPr>
              <a:t>(n):</a:t>
            </a:r>
          </a:p>
          <a:p>
            <a:r>
              <a:rPr lang="en-US" dirty="0">
                <a:latin typeface="Monaco" pitchFamily="2" charset="77"/>
              </a:rPr>
              <a:t>    </a:t>
            </a:r>
            <a:r>
              <a:rPr lang="en-US" dirty="0" err="1">
                <a:latin typeface="Monaco" pitchFamily="2" charset="77"/>
              </a:rPr>
              <a:t>i</a:t>
            </a:r>
            <a:r>
              <a:rPr lang="en-US" dirty="0">
                <a:latin typeface="Monaco" pitchFamily="2" charset="77"/>
              </a:rPr>
              <a:t> = 2</a:t>
            </a:r>
          </a:p>
          <a:p>
            <a:r>
              <a:rPr lang="en-US" dirty="0">
                <a:latin typeface="Monaco" pitchFamily="2" charset="77"/>
              </a:rPr>
              <a:t>    while </a:t>
            </a:r>
            <a:r>
              <a:rPr lang="en-US" dirty="0" err="1">
                <a:latin typeface="Monaco" pitchFamily="2" charset="77"/>
              </a:rPr>
              <a:t>i</a:t>
            </a:r>
            <a:r>
              <a:rPr lang="en-US" dirty="0">
                <a:latin typeface="Monaco" pitchFamily="2" charset="77"/>
              </a:rPr>
              <a:t> * </a:t>
            </a:r>
            <a:r>
              <a:rPr lang="en-US" dirty="0" err="1">
                <a:latin typeface="Monaco" pitchFamily="2" charset="77"/>
              </a:rPr>
              <a:t>i</a:t>
            </a:r>
            <a:r>
              <a:rPr lang="en-US" dirty="0">
                <a:latin typeface="Monaco" pitchFamily="2" charset="77"/>
              </a:rPr>
              <a:t> &lt;= n:</a:t>
            </a:r>
          </a:p>
          <a:p>
            <a:r>
              <a:rPr lang="en-US" dirty="0">
                <a:latin typeface="Monaco" pitchFamily="2" charset="77"/>
              </a:rPr>
              <a:t>        if n % </a:t>
            </a:r>
            <a:r>
              <a:rPr lang="en-US" dirty="0" err="1">
                <a:latin typeface="Monaco" pitchFamily="2" charset="77"/>
              </a:rPr>
              <a:t>i</a:t>
            </a:r>
            <a:r>
              <a:rPr lang="en-US" dirty="0">
                <a:latin typeface="Monaco" pitchFamily="2" charset="77"/>
              </a:rPr>
              <a:t> == 0:</a:t>
            </a:r>
          </a:p>
          <a:p>
            <a:r>
              <a:rPr lang="en-US" dirty="0">
                <a:latin typeface="Monaco" pitchFamily="2" charset="77"/>
              </a:rPr>
              <a:t>            return False</a:t>
            </a:r>
          </a:p>
          <a:p>
            <a:r>
              <a:rPr lang="en-US" dirty="0">
                <a:latin typeface="Monaco" pitchFamily="2" charset="77"/>
              </a:rPr>
              <a:t>        </a:t>
            </a:r>
            <a:r>
              <a:rPr lang="en-US" dirty="0" err="1">
                <a:latin typeface="Monaco" pitchFamily="2" charset="77"/>
              </a:rPr>
              <a:t>i</a:t>
            </a:r>
            <a:r>
              <a:rPr lang="en-US" dirty="0">
                <a:latin typeface="Monaco" pitchFamily="2" charset="77"/>
              </a:rPr>
              <a:t> += 1</a:t>
            </a:r>
          </a:p>
          <a:p>
            <a:r>
              <a:rPr lang="en-US" dirty="0">
                <a:latin typeface="Monaco" pitchFamily="2" charset="77"/>
              </a:rPr>
              <a:t>    return True</a:t>
            </a:r>
            <a:endParaRPr lang="en-US" dirty="0"/>
          </a:p>
        </p:txBody>
      </p:sp>
    </p:spTree>
    <p:extLst>
      <p:ext uri="{BB962C8B-B14F-4D97-AF65-F5344CB8AC3E}">
        <p14:creationId xmlns:p14="http://schemas.microsoft.com/office/powerpoint/2010/main" val="385939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D6219-D883-4372-5FCA-239A70D0577F}"/>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641A6655-E255-7E44-57A1-B4FA27B6D4C2}"/>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4F74200A-22BE-A053-6B4C-A67D59D07480}"/>
              </a:ext>
            </a:extLst>
          </p:cNvPr>
          <p:cNvSpPr>
            <a:spLocks noGrp="1"/>
          </p:cNvSpPr>
          <p:nvPr>
            <p:ph type="sldNum" sz="quarter" idx="12"/>
          </p:nvPr>
        </p:nvSpPr>
        <p:spPr/>
        <p:txBody>
          <a:bodyPr/>
          <a:lstStyle/>
          <a:p>
            <a:fld id="{CC057153-B650-4DEB-B370-79DDCFDCE934}" type="slidenum">
              <a:rPr lang="en-US" smtClean="0"/>
              <a:t>25</a:t>
            </a:fld>
            <a:endParaRPr lang="en-US"/>
          </a:p>
        </p:txBody>
      </p:sp>
      <p:sp>
        <p:nvSpPr>
          <p:cNvPr id="2" name="TextBox 1">
            <a:extLst>
              <a:ext uri="{FF2B5EF4-FFF2-40B4-BE49-F238E27FC236}">
                <a16:creationId xmlns:a16="http://schemas.microsoft.com/office/drawing/2014/main" id="{FEB6DF14-2E59-D625-C434-B4340E3EE5C9}"/>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70443272-69E6-199E-1605-D952624562F4}"/>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 </a:t>
            </a:r>
            <a:endParaRPr lang="en-US" b="1" kern="1200" dirty="0">
              <a:solidFill>
                <a:schemeClr val="tx1"/>
              </a:solidFill>
              <a:latin typeface="+mj-lt"/>
              <a:ea typeface="+mj-ea"/>
              <a:cs typeface="+mj-cs"/>
            </a:endParaRPr>
          </a:p>
        </p:txBody>
      </p:sp>
      <mc:AlternateContent xmlns:mc="http://schemas.openxmlformats.org/markup-compatibility/2006" xmlns:a14="http://schemas.microsoft.com/office/drawing/2010/main">
        <mc:Choice Requires="a14">
          <p:sp>
            <p:nvSpPr>
              <p:cNvPr id="14" name="Content Placeholder 3">
                <a:extLst>
                  <a:ext uri="{FF2B5EF4-FFF2-40B4-BE49-F238E27FC236}">
                    <a16:creationId xmlns:a16="http://schemas.microsoft.com/office/drawing/2014/main" id="{F2CB6940-59A4-7726-DD3E-0DF03422B4B5}"/>
                  </a:ext>
                </a:extLst>
              </p:cNvPr>
              <p:cNvSpPr>
                <a:spLocks noGrp="1"/>
              </p:cNvSpPr>
              <p:nvPr>
                <p:ph idx="1"/>
              </p:nvPr>
            </p:nvSpPr>
            <p:spPr>
              <a:xfrm>
                <a:off x="612647" y="1253251"/>
                <a:ext cx="11019515" cy="5564875"/>
              </a:xfrm>
            </p:spPr>
            <p:txBody>
              <a:bodyPr>
                <a:noAutofit/>
              </a:bodyPr>
              <a:lstStyle/>
              <a:p>
                <a:pPr fontAlgn="base"/>
                <a:r>
                  <a:rPr lang="en-US" i="1" dirty="0"/>
                  <a:t>Termination</a:t>
                </a:r>
                <a:r>
                  <a:rPr lang="en-US" dirty="0"/>
                  <a:t>:  The variable </a:t>
                </a:r>
                <a:r>
                  <a:rPr lang="en-US" dirty="0" err="1">
                    <a:latin typeface="Monaco" pitchFamily="2" charset="77"/>
                  </a:rPr>
                  <a:t>i</a:t>
                </a:r>
                <a:r>
                  <a:rPr lang="en-US" dirty="0"/>
                  <a:t> starts at 2 and increases by 1 each iteration. The guard </a:t>
                </a:r>
                <a:br>
                  <a:rPr lang="en-US" dirty="0"/>
                </a:br>
                <a:r>
                  <a:rPr lang="en-US" dirty="0" err="1">
                    <a:latin typeface="Monaco" pitchFamily="2" charset="77"/>
                  </a:rPr>
                  <a:t>i</a:t>
                </a:r>
                <a:r>
                  <a:rPr lang="en-US" dirty="0">
                    <a:latin typeface="Monaco" pitchFamily="2" charset="77"/>
                  </a:rPr>
                  <a:t> * </a:t>
                </a:r>
                <a:r>
                  <a:rPr lang="en-US" dirty="0" err="1">
                    <a:latin typeface="Monaco" pitchFamily="2" charset="77"/>
                  </a:rPr>
                  <a:t>i</a:t>
                </a:r>
                <a:r>
                  <a:rPr lang="en-US" dirty="0">
                    <a:latin typeface="Monaco" pitchFamily="2" charset="77"/>
                  </a:rPr>
                  <a:t> &lt;= n</a:t>
                </a:r>
                <a:r>
                  <a:rPr lang="en-US" dirty="0"/>
                  <a:t> eventually becomes False when </a:t>
                </a:r>
                <a:r>
                  <a:rPr lang="en-US" dirty="0" err="1"/>
                  <a:t>i</a:t>
                </a:r>
                <a:r>
                  <a:rPr lang="en-US" dirty="0"/>
                  <a:t> &gt; </a:t>
                </a:r>
                <a14:m>
                  <m:oMath xmlns:m="http://schemas.openxmlformats.org/officeDocument/2006/math">
                    <m:rad>
                      <m:radPr>
                        <m:degHide m:val="on"/>
                        <m:ctrlPr>
                          <a:rPr lang="en-US" i="1">
                            <a:latin typeface="Cambria Math" panose="02040503050406030204" pitchFamily="18" charset="0"/>
                          </a:rPr>
                        </m:ctrlPr>
                      </m:radPr>
                      <m:deg/>
                      <m:e>
                        <m:r>
                          <a:rPr lang="en-US" i="1">
                            <a:latin typeface="Cambria Math" panose="02040503050406030204" pitchFamily="18" charset="0"/>
                          </a:rPr>
                          <m:t>𝑛</m:t>
                        </m:r>
                      </m:e>
                    </m:rad>
                  </m:oMath>
                </a14:m>
                <a:r>
                  <a:rPr lang="en-US" dirty="0"/>
                  <a:t> . Thus, the loop always terminates. </a:t>
                </a:r>
              </a:p>
              <a:p>
                <a:pPr fontAlgn="base"/>
                <a:endParaRPr lang="en-US" dirty="0"/>
              </a:p>
            </p:txBody>
          </p:sp>
        </mc:Choice>
        <mc:Fallback xmlns="">
          <p:sp>
            <p:nvSpPr>
              <p:cNvPr id="14" name="Content Placeholder 3">
                <a:extLst>
                  <a:ext uri="{FF2B5EF4-FFF2-40B4-BE49-F238E27FC236}">
                    <a16:creationId xmlns:a16="http://schemas.microsoft.com/office/drawing/2014/main" id="{F2CB6940-59A4-7726-DD3E-0DF03422B4B5}"/>
                  </a:ext>
                </a:extLst>
              </p:cNvPr>
              <p:cNvSpPr>
                <a:spLocks noGrp="1" noRot="1" noChangeAspect="1" noMove="1" noResize="1" noEditPoints="1" noAdjustHandles="1" noChangeArrowheads="1" noChangeShapeType="1" noTextEdit="1"/>
              </p:cNvSpPr>
              <p:nvPr>
                <p:ph idx="1"/>
              </p:nvPr>
            </p:nvSpPr>
            <p:spPr>
              <a:xfrm>
                <a:off x="612647" y="1253251"/>
                <a:ext cx="11019515" cy="5564875"/>
              </a:xfrm>
              <a:blipFill>
                <a:blip r:embed="rId3"/>
                <a:stretch>
                  <a:fillRect l="-461"/>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C91787F4-FEB9-8489-A35A-CE0B887138C6}"/>
              </a:ext>
            </a:extLst>
          </p:cNvPr>
          <p:cNvSpPr txBox="1"/>
          <p:nvPr/>
        </p:nvSpPr>
        <p:spPr>
          <a:xfrm>
            <a:off x="1080655" y="3940233"/>
            <a:ext cx="3493264" cy="2031325"/>
          </a:xfrm>
          <a:prstGeom prst="rect">
            <a:avLst/>
          </a:prstGeom>
          <a:noFill/>
        </p:spPr>
        <p:txBody>
          <a:bodyPr wrap="none" rtlCol="0">
            <a:spAutoFit/>
          </a:bodyPr>
          <a:lstStyle/>
          <a:p>
            <a:r>
              <a:rPr lang="en-US" dirty="0">
                <a:latin typeface="Monaco" pitchFamily="2" charset="77"/>
              </a:rPr>
              <a:t>def </a:t>
            </a:r>
            <a:r>
              <a:rPr lang="en-US" dirty="0" err="1">
                <a:latin typeface="Monaco" pitchFamily="2" charset="77"/>
              </a:rPr>
              <a:t>is_prime</a:t>
            </a:r>
            <a:r>
              <a:rPr lang="en-US" dirty="0">
                <a:latin typeface="Monaco" pitchFamily="2" charset="77"/>
              </a:rPr>
              <a:t>(n):</a:t>
            </a:r>
          </a:p>
          <a:p>
            <a:r>
              <a:rPr lang="en-US" dirty="0">
                <a:latin typeface="Monaco" pitchFamily="2" charset="77"/>
              </a:rPr>
              <a:t>    </a:t>
            </a:r>
            <a:r>
              <a:rPr lang="en-US" dirty="0" err="1">
                <a:latin typeface="Monaco" pitchFamily="2" charset="77"/>
              </a:rPr>
              <a:t>i</a:t>
            </a:r>
            <a:r>
              <a:rPr lang="en-US" dirty="0">
                <a:latin typeface="Monaco" pitchFamily="2" charset="77"/>
              </a:rPr>
              <a:t> = 2</a:t>
            </a:r>
          </a:p>
          <a:p>
            <a:r>
              <a:rPr lang="en-US" dirty="0">
                <a:latin typeface="Monaco" pitchFamily="2" charset="77"/>
              </a:rPr>
              <a:t>    while </a:t>
            </a:r>
            <a:r>
              <a:rPr lang="en-US" dirty="0" err="1">
                <a:latin typeface="Monaco" pitchFamily="2" charset="77"/>
              </a:rPr>
              <a:t>i</a:t>
            </a:r>
            <a:r>
              <a:rPr lang="en-US" dirty="0">
                <a:latin typeface="Monaco" pitchFamily="2" charset="77"/>
              </a:rPr>
              <a:t> * </a:t>
            </a:r>
            <a:r>
              <a:rPr lang="en-US" dirty="0" err="1">
                <a:latin typeface="Monaco" pitchFamily="2" charset="77"/>
              </a:rPr>
              <a:t>i</a:t>
            </a:r>
            <a:r>
              <a:rPr lang="en-US" dirty="0">
                <a:latin typeface="Monaco" pitchFamily="2" charset="77"/>
              </a:rPr>
              <a:t> &lt;= n:</a:t>
            </a:r>
          </a:p>
          <a:p>
            <a:r>
              <a:rPr lang="en-US" dirty="0">
                <a:latin typeface="Monaco" pitchFamily="2" charset="77"/>
              </a:rPr>
              <a:t>        if n % </a:t>
            </a:r>
            <a:r>
              <a:rPr lang="en-US" dirty="0" err="1">
                <a:latin typeface="Monaco" pitchFamily="2" charset="77"/>
              </a:rPr>
              <a:t>i</a:t>
            </a:r>
            <a:r>
              <a:rPr lang="en-US" dirty="0">
                <a:latin typeface="Monaco" pitchFamily="2" charset="77"/>
              </a:rPr>
              <a:t> == 0:</a:t>
            </a:r>
          </a:p>
          <a:p>
            <a:r>
              <a:rPr lang="en-US" dirty="0">
                <a:latin typeface="Monaco" pitchFamily="2" charset="77"/>
              </a:rPr>
              <a:t>            return False</a:t>
            </a:r>
          </a:p>
          <a:p>
            <a:r>
              <a:rPr lang="en-US" dirty="0">
                <a:latin typeface="Monaco" pitchFamily="2" charset="77"/>
              </a:rPr>
              <a:t>        </a:t>
            </a:r>
            <a:r>
              <a:rPr lang="en-US" dirty="0" err="1">
                <a:latin typeface="Monaco" pitchFamily="2" charset="77"/>
              </a:rPr>
              <a:t>i</a:t>
            </a:r>
            <a:r>
              <a:rPr lang="en-US" dirty="0">
                <a:latin typeface="Monaco" pitchFamily="2" charset="77"/>
              </a:rPr>
              <a:t> += 1</a:t>
            </a:r>
          </a:p>
          <a:p>
            <a:r>
              <a:rPr lang="en-US" dirty="0">
                <a:latin typeface="Monaco" pitchFamily="2" charset="77"/>
              </a:rPr>
              <a:t>    return True</a:t>
            </a:r>
            <a:endParaRPr lang="en-US" dirty="0"/>
          </a:p>
        </p:txBody>
      </p:sp>
    </p:spTree>
    <p:extLst>
      <p:ext uri="{BB962C8B-B14F-4D97-AF65-F5344CB8AC3E}">
        <p14:creationId xmlns:p14="http://schemas.microsoft.com/office/powerpoint/2010/main" val="229174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C2651-8C36-C0DD-8755-2098772A82B5}"/>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7EE0FF12-C988-2FBE-769C-7B5E32FE27DB}"/>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69E13BFC-AFBA-D7D9-9B94-7158ED3C6817}"/>
              </a:ext>
            </a:extLst>
          </p:cNvPr>
          <p:cNvSpPr>
            <a:spLocks noGrp="1"/>
          </p:cNvSpPr>
          <p:nvPr>
            <p:ph type="sldNum" sz="quarter" idx="12"/>
          </p:nvPr>
        </p:nvSpPr>
        <p:spPr/>
        <p:txBody>
          <a:bodyPr/>
          <a:lstStyle/>
          <a:p>
            <a:fld id="{CC057153-B650-4DEB-B370-79DDCFDCE934}" type="slidenum">
              <a:rPr lang="en-US" smtClean="0"/>
              <a:t>26</a:t>
            </a:fld>
            <a:endParaRPr lang="en-US"/>
          </a:p>
        </p:txBody>
      </p:sp>
      <p:sp>
        <p:nvSpPr>
          <p:cNvPr id="2" name="TextBox 1">
            <a:extLst>
              <a:ext uri="{FF2B5EF4-FFF2-40B4-BE49-F238E27FC236}">
                <a16:creationId xmlns:a16="http://schemas.microsoft.com/office/drawing/2014/main" id="{1289E862-1DD1-FF19-671C-23C1B8367D54}"/>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CCAD3907-F5A0-52D5-29E4-B58C35996C03}"/>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Practice time</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7C393973-D8A6-3FE2-9626-7FEC9ED56501}"/>
              </a:ext>
            </a:extLst>
          </p:cNvPr>
          <p:cNvSpPr>
            <a:spLocks noGrp="1"/>
          </p:cNvSpPr>
          <p:nvPr>
            <p:ph idx="1"/>
          </p:nvPr>
        </p:nvSpPr>
        <p:spPr>
          <a:xfrm>
            <a:off x="612647" y="1563132"/>
            <a:ext cx="11019515" cy="4593828"/>
          </a:xfrm>
        </p:spPr>
        <p:txBody>
          <a:bodyPr>
            <a:noAutofit/>
          </a:bodyPr>
          <a:lstStyle/>
          <a:p>
            <a:r>
              <a:rPr lang="en-US" dirty="0"/>
              <a:t>Write an iterative function </a:t>
            </a:r>
            <a:r>
              <a:rPr lang="en-US" dirty="0" err="1">
                <a:latin typeface="Monaco" pitchFamily="2" charset="77"/>
              </a:rPr>
              <a:t>count_digits</a:t>
            </a:r>
            <a:r>
              <a:rPr lang="en-US" dirty="0"/>
              <a:t>, that given a (decimal) number it returns how many digits it has. For example, </a:t>
            </a:r>
          </a:p>
          <a:p>
            <a:r>
              <a:rPr lang="en-US" dirty="0" err="1">
                <a:latin typeface="Monaco" pitchFamily="2" charset="77"/>
              </a:rPr>
              <a:t>count_digits</a:t>
            </a:r>
            <a:r>
              <a:rPr lang="en-US" dirty="0">
                <a:latin typeface="Monaco" pitchFamily="2" charset="77"/>
              </a:rPr>
              <a:t>(7) → 1</a:t>
            </a:r>
          </a:p>
          <a:p>
            <a:r>
              <a:rPr lang="en-US" dirty="0" err="1">
                <a:latin typeface="Monaco" pitchFamily="2" charset="77"/>
              </a:rPr>
              <a:t>count_digits</a:t>
            </a:r>
            <a:r>
              <a:rPr lang="en-US" dirty="0">
                <a:latin typeface="Monaco" pitchFamily="2" charset="77"/>
              </a:rPr>
              <a:t>(123) → 3</a:t>
            </a:r>
          </a:p>
          <a:p>
            <a:r>
              <a:rPr lang="en-US" dirty="0" err="1">
                <a:latin typeface="Monaco" pitchFamily="2" charset="77"/>
              </a:rPr>
              <a:t>count_digits</a:t>
            </a:r>
            <a:r>
              <a:rPr lang="en-US" dirty="0">
                <a:latin typeface="Monaco" pitchFamily="2" charset="77"/>
              </a:rPr>
              <a:t>(10005) → 5</a:t>
            </a:r>
          </a:p>
          <a:p>
            <a:pPr fontAlgn="base"/>
            <a:r>
              <a:rPr lang="en-US" dirty="0"/>
              <a:t>What are the pre-and post-conditions? What is a good loop invariant?</a:t>
            </a:r>
          </a:p>
          <a:p>
            <a:pPr fontAlgn="base"/>
            <a:r>
              <a:rPr lang="en-US" dirty="0"/>
              <a:t>Use loop invariants to prove that the function works correctly.</a:t>
            </a:r>
            <a:endParaRPr lang="en-US" sz="1800" dirty="0">
              <a:latin typeface="Monaco" pitchFamily="2" charset="77"/>
            </a:endParaRPr>
          </a:p>
        </p:txBody>
      </p:sp>
    </p:spTree>
    <p:extLst>
      <p:ext uri="{BB962C8B-B14F-4D97-AF65-F5344CB8AC3E}">
        <p14:creationId xmlns:p14="http://schemas.microsoft.com/office/powerpoint/2010/main" val="123996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958AB-C46D-A3F7-ABE0-D0713B37947B}"/>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B37D048-CA54-9A43-56DE-71C0E3721CA0}"/>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DBB943F7-0113-3796-DE78-528AC73EBFD2}"/>
              </a:ext>
            </a:extLst>
          </p:cNvPr>
          <p:cNvSpPr>
            <a:spLocks noGrp="1"/>
          </p:cNvSpPr>
          <p:nvPr>
            <p:ph type="sldNum" sz="quarter" idx="12"/>
          </p:nvPr>
        </p:nvSpPr>
        <p:spPr/>
        <p:txBody>
          <a:bodyPr/>
          <a:lstStyle/>
          <a:p>
            <a:fld id="{CC057153-B650-4DEB-B370-79DDCFDCE934}" type="slidenum">
              <a:rPr lang="en-US" smtClean="0"/>
              <a:t>27</a:t>
            </a:fld>
            <a:endParaRPr lang="en-US"/>
          </a:p>
        </p:txBody>
      </p:sp>
      <p:sp>
        <p:nvSpPr>
          <p:cNvPr id="2" name="TextBox 1">
            <a:extLst>
              <a:ext uri="{FF2B5EF4-FFF2-40B4-BE49-F238E27FC236}">
                <a16:creationId xmlns:a16="http://schemas.microsoft.com/office/drawing/2014/main" id="{81D26A59-9EFF-D42C-2006-62FB4349F255}"/>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8FD38667-BFEA-0BEB-BA84-A95A6E75FE4E}"/>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 </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5D94B317-7817-D2F4-9E5B-CC7C5101FB6A}"/>
              </a:ext>
            </a:extLst>
          </p:cNvPr>
          <p:cNvSpPr>
            <a:spLocks noGrp="1"/>
          </p:cNvSpPr>
          <p:nvPr>
            <p:ph idx="1"/>
          </p:nvPr>
        </p:nvSpPr>
        <p:spPr>
          <a:xfrm>
            <a:off x="612647" y="1563132"/>
            <a:ext cx="11019515" cy="1865868"/>
          </a:xfrm>
        </p:spPr>
        <p:txBody>
          <a:bodyPr>
            <a:noAutofit/>
          </a:bodyPr>
          <a:lstStyle/>
          <a:p>
            <a:pPr fontAlgn="base"/>
            <a:r>
              <a:rPr lang="en-US" sz="2400" dirty="0"/>
              <a:t>Pre-condition : Input n is an integer, n &gt; 0.</a:t>
            </a:r>
          </a:p>
          <a:p>
            <a:pPr fontAlgn="base"/>
            <a:r>
              <a:rPr lang="en-US" sz="2400" dirty="0"/>
              <a:t>Post-condition: The function returns the number of digits in the decimal representation of n.</a:t>
            </a:r>
          </a:p>
          <a:p>
            <a:r>
              <a:rPr lang="en-US" sz="2400" dirty="0"/>
              <a:t>Loop invariant: after </a:t>
            </a:r>
            <a:r>
              <a:rPr lang="en-US" sz="2400" dirty="0">
                <a:latin typeface="Monaco" pitchFamily="2" charset="77"/>
              </a:rPr>
              <a:t>count</a:t>
            </a:r>
            <a:r>
              <a:rPr lang="en-US" sz="2400" dirty="0"/>
              <a:t> iterations, the last </a:t>
            </a:r>
            <a:r>
              <a:rPr lang="en-US" sz="2400" dirty="0">
                <a:latin typeface="Monaco" pitchFamily="2" charset="77"/>
              </a:rPr>
              <a:t>count</a:t>
            </a:r>
            <a:r>
              <a:rPr lang="en-US" sz="2400" dirty="0"/>
              <a:t> digits have been removed from the original n and n is the part of the original number that remains to be processed. </a:t>
            </a:r>
          </a:p>
        </p:txBody>
      </p:sp>
      <p:sp>
        <p:nvSpPr>
          <p:cNvPr id="4" name="TextBox 3">
            <a:extLst>
              <a:ext uri="{FF2B5EF4-FFF2-40B4-BE49-F238E27FC236}">
                <a16:creationId xmlns:a16="http://schemas.microsoft.com/office/drawing/2014/main" id="{1EA13A3D-8FE3-88DA-31D6-1F5B7EFCF861}"/>
              </a:ext>
            </a:extLst>
          </p:cNvPr>
          <p:cNvSpPr txBox="1"/>
          <p:nvPr/>
        </p:nvSpPr>
        <p:spPr>
          <a:xfrm>
            <a:off x="1009403" y="4555034"/>
            <a:ext cx="2941831" cy="1754326"/>
          </a:xfrm>
          <a:prstGeom prst="rect">
            <a:avLst/>
          </a:prstGeom>
          <a:noFill/>
        </p:spPr>
        <p:txBody>
          <a:bodyPr wrap="none" rtlCol="0">
            <a:spAutoFit/>
          </a:bodyPr>
          <a:lstStyle/>
          <a:p>
            <a:r>
              <a:rPr lang="en-US" dirty="0">
                <a:latin typeface="Monaco" pitchFamily="2" charset="77"/>
              </a:rPr>
              <a:t>def </a:t>
            </a:r>
            <a:r>
              <a:rPr lang="en-US" dirty="0" err="1">
                <a:latin typeface="Monaco" pitchFamily="2" charset="77"/>
              </a:rPr>
              <a:t>count_digits</a:t>
            </a:r>
            <a:r>
              <a:rPr lang="en-US" dirty="0">
                <a:latin typeface="Monaco" pitchFamily="2" charset="77"/>
              </a:rPr>
              <a:t>(n):</a:t>
            </a:r>
          </a:p>
          <a:p>
            <a:r>
              <a:rPr lang="en-US" dirty="0">
                <a:latin typeface="Monaco" pitchFamily="2" charset="77"/>
              </a:rPr>
              <a:t>    count = 0</a:t>
            </a:r>
          </a:p>
          <a:p>
            <a:r>
              <a:rPr lang="en-US" dirty="0">
                <a:latin typeface="Monaco" pitchFamily="2" charset="77"/>
              </a:rPr>
              <a:t>    while n &gt; 0:</a:t>
            </a:r>
          </a:p>
          <a:p>
            <a:r>
              <a:rPr lang="en-US" dirty="0">
                <a:latin typeface="Monaco" pitchFamily="2" charset="77"/>
              </a:rPr>
              <a:t>        n //= 10</a:t>
            </a:r>
          </a:p>
          <a:p>
            <a:r>
              <a:rPr lang="en-US" dirty="0">
                <a:latin typeface="Monaco" pitchFamily="2" charset="77"/>
              </a:rPr>
              <a:t>        count += 1</a:t>
            </a:r>
          </a:p>
          <a:p>
            <a:r>
              <a:rPr lang="en-US" dirty="0">
                <a:latin typeface="Monaco" pitchFamily="2" charset="77"/>
              </a:rPr>
              <a:t>    return count</a:t>
            </a:r>
            <a:endParaRPr lang="en-US" dirty="0"/>
          </a:p>
        </p:txBody>
      </p:sp>
    </p:spTree>
    <p:extLst>
      <p:ext uri="{BB962C8B-B14F-4D97-AF65-F5344CB8AC3E}">
        <p14:creationId xmlns:p14="http://schemas.microsoft.com/office/powerpoint/2010/main" val="413999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8836B-CADB-4820-9361-4379B33C8DFD}"/>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8F16867B-14F7-E888-A371-4C40988F6D7D}"/>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9ED0D7C9-7BE6-CB3A-4A1C-3D49F798A403}"/>
              </a:ext>
            </a:extLst>
          </p:cNvPr>
          <p:cNvSpPr>
            <a:spLocks noGrp="1"/>
          </p:cNvSpPr>
          <p:nvPr>
            <p:ph type="sldNum" sz="quarter" idx="12"/>
          </p:nvPr>
        </p:nvSpPr>
        <p:spPr/>
        <p:txBody>
          <a:bodyPr/>
          <a:lstStyle/>
          <a:p>
            <a:fld id="{CC057153-B650-4DEB-B370-79DDCFDCE934}" type="slidenum">
              <a:rPr lang="en-US" smtClean="0"/>
              <a:t>28</a:t>
            </a:fld>
            <a:endParaRPr lang="en-US"/>
          </a:p>
        </p:txBody>
      </p:sp>
      <p:sp>
        <p:nvSpPr>
          <p:cNvPr id="2" name="TextBox 1">
            <a:extLst>
              <a:ext uri="{FF2B5EF4-FFF2-40B4-BE49-F238E27FC236}">
                <a16:creationId xmlns:a16="http://schemas.microsoft.com/office/drawing/2014/main" id="{8A353A47-DEC7-9A60-19ED-99C6403DEC2C}"/>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80724CCD-8409-B82A-219D-DF46F922FA67}"/>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 </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63A5ED4B-F915-FB08-4444-905C33C11178}"/>
              </a:ext>
            </a:extLst>
          </p:cNvPr>
          <p:cNvSpPr>
            <a:spLocks noGrp="1"/>
          </p:cNvSpPr>
          <p:nvPr>
            <p:ph idx="1"/>
          </p:nvPr>
        </p:nvSpPr>
        <p:spPr>
          <a:xfrm>
            <a:off x="612647" y="1253251"/>
            <a:ext cx="11019515" cy="5564875"/>
          </a:xfrm>
        </p:spPr>
        <p:txBody>
          <a:bodyPr>
            <a:noAutofit/>
          </a:bodyPr>
          <a:lstStyle/>
          <a:p>
            <a:pPr fontAlgn="base"/>
            <a:r>
              <a:rPr lang="en-US" sz="2400" i="1" dirty="0"/>
              <a:t>Initialization</a:t>
            </a:r>
            <a:r>
              <a:rPr lang="en-US" sz="2400" dirty="0"/>
              <a:t>: At the start of the first loop, </a:t>
            </a:r>
            <a:r>
              <a:rPr lang="en-US" sz="2400" dirty="0">
                <a:latin typeface="Monaco" pitchFamily="2" charset="77"/>
              </a:rPr>
              <a:t>count=0</a:t>
            </a:r>
            <a:r>
              <a:rPr lang="en-US" sz="2400" dirty="0"/>
              <a:t> and n is the full original number. Since 0 digits have been removed from n both count and n are accurate and the invariant holds. </a:t>
            </a:r>
          </a:p>
        </p:txBody>
      </p:sp>
      <p:sp>
        <p:nvSpPr>
          <p:cNvPr id="4" name="TextBox 3">
            <a:extLst>
              <a:ext uri="{FF2B5EF4-FFF2-40B4-BE49-F238E27FC236}">
                <a16:creationId xmlns:a16="http://schemas.microsoft.com/office/drawing/2014/main" id="{BB65ED98-1F31-DB05-766F-F2C4F44F3827}"/>
              </a:ext>
            </a:extLst>
          </p:cNvPr>
          <p:cNvSpPr txBox="1"/>
          <p:nvPr/>
        </p:nvSpPr>
        <p:spPr>
          <a:xfrm>
            <a:off x="1080655" y="3940233"/>
            <a:ext cx="2941831" cy="1754326"/>
          </a:xfrm>
          <a:prstGeom prst="rect">
            <a:avLst/>
          </a:prstGeom>
          <a:noFill/>
        </p:spPr>
        <p:txBody>
          <a:bodyPr wrap="none" rtlCol="0">
            <a:spAutoFit/>
          </a:bodyPr>
          <a:lstStyle/>
          <a:p>
            <a:r>
              <a:rPr lang="en-US" dirty="0">
                <a:latin typeface="Monaco" pitchFamily="2" charset="77"/>
              </a:rPr>
              <a:t>def </a:t>
            </a:r>
            <a:r>
              <a:rPr lang="en-US" dirty="0" err="1">
                <a:latin typeface="Monaco" pitchFamily="2" charset="77"/>
              </a:rPr>
              <a:t>count_digits</a:t>
            </a:r>
            <a:r>
              <a:rPr lang="en-US" dirty="0">
                <a:latin typeface="Monaco" pitchFamily="2" charset="77"/>
              </a:rPr>
              <a:t>(n):</a:t>
            </a:r>
          </a:p>
          <a:p>
            <a:r>
              <a:rPr lang="en-US" dirty="0">
                <a:latin typeface="Monaco" pitchFamily="2" charset="77"/>
              </a:rPr>
              <a:t>    count = 0</a:t>
            </a:r>
          </a:p>
          <a:p>
            <a:r>
              <a:rPr lang="en-US" dirty="0">
                <a:latin typeface="Monaco" pitchFamily="2" charset="77"/>
              </a:rPr>
              <a:t>    while n &gt; 0:</a:t>
            </a:r>
          </a:p>
          <a:p>
            <a:r>
              <a:rPr lang="en-US" dirty="0">
                <a:latin typeface="Monaco" pitchFamily="2" charset="77"/>
              </a:rPr>
              <a:t>        n //= 10</a:t>
            </a:r>
          </a:p>
          <a:p>
            <a:r>
              <a:rPr lang="en-US" dirty="0">
                <a:latin typeface="Monaco" pitchFamily="2" charset="77"/>
              </a:rPr>
              <a:t>        count += 1</a:t>
            </a:r>
          </a:p>
          <a:p>
            <a:r>
              <a:rPr lang="en-US" dirty="0">
                <a:latin typeface="Monaco" pitchFamily="2" charset="77"/>
              </a:rPr>
              <a:t>    return count</a:t>
            </a:r>
            <a:endParaRPr lang="en-US" dirty="0"/>
          </a:p>
        </p:txBody>
      </p:sp>
    </p:spTree>
    <p:extLst>
      <p:ext uri="{BB962C8B-B14F-4D97-AF65-F5344CB8AC3E}">
        <p14:creationId xmlns:p14="http://schemas.microsoft.com/office/powerpoint/2010/main" val="80380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64512-319C-91BA-16D8-4C2C809A4BB4}"/>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FA72F62D-4202-2541-B68A-3185EF52EDCC}"/>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45A6078F-4CCB-C050-1A1E-D3BAB8F9CC08}"/>
              </a:ext>
            </a:extLst>
          </p:cNvPr>
          <p:cNvSpPr>
            <a:spLocks noGrp="1"/>
          </p:cNvSpPr>
          <p:nvPr>
            <p:ph type="sldNum" sz="quarter" idx="12"/>
          </p:nvPr>
        </p:nvSpPr>
        <p:spPr/>
        <p:txBody>
          <a:bodyPr/>
          <a:lstStyle/>
          <a:p>
            <a:fld id="{CC057153-B650-4DEB-B370-79DDCFDCE934}" type="slidenum">
              <a:rPr lang="en-US" smtClean="0"/>
              <a:t>29</a:t>
            </a:fld>
            <a:endParaRPr lang="en-US"/>
          </a:p>
        </p:txBody>
      </p:sp>
      <p:sp>
        <p:nvSpPr>
          <p:cNvPr id="2" name="TextBox 1">
            <a:extLst>
              <a:ext uri="{FF2B5EF4-FFF2-40B4-BE49-F238E27FC236}">
                <a16:creationId xmlns:a16="http://schemas.microsoft.com/office/drawing/2014/main" id="{E2EE097E-CFBA-DB14-A551-9096F030C82A}"/>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38DAAFB0-9ED3-C7EE-8FB1-5DFB2976726E}"/>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 </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7CC3B870-E92A-544D-B685-6760EE39C75B}"/>
              </a:ext>
            </a:extLst>
          </p:cNvPr>
          <p:cNvSpPr>
            <a:spLocks noGrp="1"/>
          </p:cNvSpPr>
          <p:nvPr>
            <p:ph idx="1"/>
          </p:nvPr>
        </p:nvSpPr>
        <p:spPr>
          <a:xfrm>
            <a:off x="612647" y="1253251"/>
            <a:ext cx="11019515" cy="5564875"/>
          </a:xfrm>
        </p:spPr>
        <p:txBody>
          <a:bodyPr>
            <a:noAutofit/>
          </a:bodyPr>
          <a:lstStyle/>
          <a:p>
            <a:r>
              <a:rPr lang="en-US" i="1" dirty="0"/>
              <a:t>Maintenance</a:t>
            </a:r>
            <a:r>
              <a:rPr lang="en-US" dirty="0"/>
              <a:t>: Suppose at the start of some iteration the invariant holds and </a:t>
            </a:r>
            <a:r>
              <a:rPr lang="en-US" dirty="0" err="1">
                <a:latin typeface="Monaco" pitchFamily="2" charset="77"/>
              </a:rPr>
              <a:t>count</a:t>
            </a:r>
            <a:r>
              <a:rPr lang="en-US" baseline="-25000" dirty="0" err="1">
                <a:latin typeface="Monaco" pitchFamily="2" charset="77"/>
              </a:rPr>
              <a:t>old</a:t>
            </a:r>
            <a:r>
              <a:rPr lang="en-US" dirty="0"/>
              <a:t> holds the number of digits already removed and </a:t>
            </a:r>
            <a:r>
              <a:rPr lang="en-US" dirty="0" err="1">
                <a:latin typeface="Monaco" pitchFamily="2" charset="77"/>
              </a:rPr>
              <a:t>n</a:t>
            </a:r>
            <a:r>
              <a:rPr lang="en-US" baseline="-25000" dirty="0" err="1">
                <a:latin typeface="Monaco" pitchFamily="2" charset="77"/>
              </a:rPr>
              <a:t>old</a:t>
            </a:r>
            <a:r>
              <a:rPr lang="en-US" dirty="0"/>
              <a:t> is the remaining portion of the original number, with the last </a:t>
            </a:r>
            <a:r>
              <a:rPr lang="en-US" dirty="0" err="1">
                <a:latin typeface="Monaco" pitchFamily="2" charset="77"/>
              </a:rPr>
              <a:t>count</a:t>
            </a:r>
            <a:r>
              <a:rPr lang="en-US" baseline="-25000" dirty="0" err="1">
                <a:latin typeface="Monaco" pitchFamily="2" charset="77"/>
              </a:rPr>
              <a:t>old</a:t>
            </a:r>
            <a:r>
              <a:rPr lang="en-US" dirty="0"/>
              <a:t> digits from </a:t>
            </a:r>
            <a:r>
              <a:rPr lang="en-US" dirty="0" err="1">
                <a:latin typeface="Monaco" pitchFamily="2" charset="77"/>
              </a:rPr>
              <a:t>n</a:t>
            </a:r>
            <a:r>
              <a:rPr lang="en-US" baseline="-25000" dirty="0" err="1">
                <a:latin typeface="Monaco" pitchFamily="2" charset="77"/>
              </a:rPr>
              <a:t>original</a:t>
            </a:r>
            <a:r>
              <a:rPr lang="en-US" dirty="0"/>
              <a:t> having been removed. </a:t>
            </a:r>
          </a:p>
          <a:p>
            <a:pPr lvl="1"/>
            <a:r>
              <a:rPr lang="en-US" dirty="0"/>
              <a:t>Once we enter the loop, we update </a:t>
            </a:r>
            <a:r>
              <a:rPr lang="en-US" dirty="0" err="1">
                <a:latin typeface="Monaco" pitchFamily="2" charset="77"/>
              </a:rPr>
              <a:t>n</a:t>
            </a:r>
            <a:r>
              <a:rPr lang="en-US" baseline="-25000" dirty="0" err="1">
                <a:latin typeface="Monaco" pitchFamily="2" charset="77"/>
              </a:rPr>
              <a:t>new</a:t>
            </a:r>
            <a:r>
              <a:rPr lang="en-US" dirty="0">
                <a:latin typeface="Monaco" pitchFamily="2" charset="77"/>
              </a:rPr>
              <a:t> = </a:t>
            </a:r>
            <a:r>
              <a:rPr lang="en-US" dirty="0" err="1">
                <a:latin typeface="Monaco" pitchFamily="2" charset="77"/>
              </a:rPr>
              <a:t>n</a:t>
            </a:r>
            <a:r>
              <a:rPr lang="en-US" baseline="-25000" dirty="0" err="1">
                <a:latin typeface="Monaco" pitchFamily="2" charset="77"/>
              </a:rPr>
              <a:t>old</a:t>
            </a:r>
            <a:r>
              <a:rPr lang="en-US" baseline="-25000" dirty="0">
                <a:latin typeface="Monaco" pitchFamily="2" charset="77"/>
              </a:rPr>
              <a:t> </a:t>
            </a:r>
            <a:r>
              <a:rPr lang="en-US" dirty="0">
                <a:latin typeface="Monaco" pitchFamily="2" charset="77"/>
              </a:rPr>
              <a:t>//10</a:t>
            </a:r>
            <a:r>
              <a:rPr lang="en-US" dirty="0"/>
              <a:t>, removing the last digit, and increment </a:t>
            </a:r>
            <a:r>
              <a:rPr lang="en-US" dirty="0" err="1">
                <a:latin typeface="Monaco" pitchFamily="2" charset="77"/>
              </a:rPr>
              <a:t>count</a:t>
            </a:r>
            <a:r>
              <a:rPr lang="en-US" baseline="-25000" dirty="0" err="1">
                <a:latin typeface="Monaco" pitchFamily="2" charset="77"/>
              </a:rPr>
              <a:t>new</a:t>
            </a:r>
            <a:r>
              <a:rPr lang="en-US" dirty="0">
                <a:latin typeface="Monaco" pitchFamily="2" charset="77"/>
              </a:rPr>
              <a:t> = </a:t>
            </a:r>
            <a:r>
              <a:rPr lang="en-US" dirty="0" err="1">
                <a:latin typeface="Monaco" pitchFamily="2" charset="77"/>
              </a:rPr>
              <a:t>count</a:t>
            </a:r>
            <a:r>
              <a:rPr lang="en-US" baseline="-25000" dirty="0" err="1">
                <a:latin typeface="Monaco" pitchFamily="2" charset="77"/>
              </a:rPr>
              <a:t>old</a:t>
            </a:r>
            <a:r>
              <a:rPr lang="en-US" baseline="-25000" dirty="0">
                <a:latin typeface="Monaco" pitchFamily="2" charset="77"/>
              </a:rPr>
              <a:t> </a:t>
            </a:r>
            <a:r>
              <a:rPr lang="en-US" dirty="0">
                <a:latin typeface="Monaco" pitchFamily="2" charset="77"/>
              </a:rPr>
              <a:t>+ </a:t>
            </a:r>
            <a:r>
              <a:rPr lang="en-US" dirty="0"/>
              <a:t>1 of removed digits by 1</a:t>
            </a:r>
            <a:r>
              <a:rPr lang="en-US" dirty="0">
                <a:latin typeface="Monaco" pitchFamily="2" charset="77"/>
              </a:rPr>
              <a:t>.</a:t>
            </a:r>
          </a:p>
          <a:p>
            <a:pPr lvl="1"/>
            <a:r>
              <a:rPr lang="en-US" dirty="0"/>
              <a:t>Thus, at the start of the next iteration, one more digit has been removed from </a:t>
            </a:r>
            <a:r>
              <a:rPr lang="en-US" dirty="0">
                <a:latin typeface="Monaco" pitchFamily="2" charset="77"/>
              </a:rPr>
              <a:t>n</a:t>
            </a:r>
            <a:r>
              <a:rPr lang="en-US" dirty="0"/>
              <a:t> and the number of removed digits count has increased by 1. The invariant holds.</a:t>
            </a:r>
          </a:p>
        </p:txBody>
      </p:sp>
      <p:sp>
        <p:nvSpPr>
          <p:cNvPr id="5" name="TextBox 4">
            <a:extLst>
              <a:ext uri="{FF2B5EF4-FFF2-40B4-BE49-F238E27FC236}">
                <a16:creationId xmlns:a16="http://schemas.microsoft.com/office/drawing/2014/main" id="{352F1702-8611-0DC9-8334-DF4755DF554E}"/>
              </a:ext>
            </a:extLst>
          </p:cNvPr>
          <p:cNvSpPr txBox="1"/>
          <p:nvPr/>
        </p:nvSpPr>
        <p:spPr>
          <a:xfrm>
            <a:off x="1080655" y="3940233"/>
            <a:ext cx="2941831" cy="1754326"/>
          </a:xfrm>
          <a:prstGeom prst="rect">
            <a:avLst/>
          </a:prstGeom>
          <a:noFill/>
        </p:spPr>
        <p:txBody>
          <a:bodyPr wrap="none" rtlCol="0">
            <a:spAutoFit/>
          </a:bodyPr>
          <a:lstStyle/>
          <a:p>
            <a:r>
              <a:rPr lang="en-US" dirty="0">
                <a:latin typeface="Monaco" pitchFamily="2" charset="77"/>
              </a:rPr>
              <a:t>def </a:t>
            </a:r>
            <a:r>
              <a:rPr lang="en-US" dirty="0" err="1">
                <a:latin typeface="Monaco" pitchFamily="2" charset="77"/>
              </a:rPr>
              <a:t>count_digits</a:t>
            </a:r>
            <a:r>
              <a:rPr lang="en-US" dirty="0">
                <a:latin typeface="Monaco" pitchFamily="2" charset="77"/>
              </a:rPr>
              <a:t>(n):</a:t>
            </a:r>
          </a:p>
          <a:p>
            <a:r>
              <a:rPr lang="en-US" dirty="0">
                <a:latin typeface="Monaco" pitchFamily="2" charset="77"/>
              </a:rPr>
              <a:t>    count = 0</a:t>
            </a:r>
          </a:p>
          <a:p>
            <a:r>
              <a:rPr lang="en-US" dirty="0">
                <a:latin typeface="Monaco" pitchFamily="2" charset="77"/>
              </a:rPr>
              <a:t>    while n &gt; 0:</a:t>
            </a:r>
          </a:p>
          <a:p>
            <a:r>
              <a:rPr lang="en-US" dirty="0">
                <a:latin typeface="Monaco" pitchFamily="2" charset="77"/>
              </a:rPr>
              <a:t>        n //= 10</a:t>
            </a:r>
          </a:p>
          <a:p>
            <a:r>
              <a:rPr lang="en-US" dirty="0">
                <a:latin typeface="Monaco" pitchFamily="2" charset="77"/>
              </a:rPr>
              <a:t>        count += 1</a:t>
            </a:r>
          </a:p>
          <a:p>
            <a:r>
              <a:rPr lang="en-US" dirty="0">
                <a:latin typeface="Monaco" pitchFamily="2" charset="77"/>
              </a:rPr>
              <a:t>    return count</a:t>
            </a:r>
            <a:endParaRPr lang="en-US" dirty="0"/>
          </a:p>
        </p:txBody>
      </p:sp>
    </p:spTree>
    <p:extLst>
      <p:ext uri="{BB962C8B-B14F-4D97-AF65-F5344CB8AC3E}">
        <p14:creationId xmlns:p14="http://schemas.microsoft.com/office/powerpoint/2010/main" val="317084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DF59A-86F5-8AF2-6A53-6DCB455DA397}"/>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6AA47F25-C975-6954-2855-FEBF4511D6FB}"/>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BA9D9509-EBA1-C66F-64DF-785DD27D7917}"/>
              </a:ext>
            </a:extLst>
          </p:cNvPr>
          <p:cNvSpPr>
            <a:spLocks noGrp="1"/>
          </p:cNvSpPr>
          <p:nvPr>
            <p:ph type="sldNum" sz="quarter" idx="12"/>
          </p:nvPr>
        </p:nvSpPr>
        <p:spPr/>
        <p:txBody>
          <a:bodyPr/>
          <a:lstStyle/>
          <a:p>
            <a:fld id="{CC057153-B650-4DEB-B370-79DDCFDCE934}" type="slidenum">
              <a:rPr lang="en-US" smtClean="0"/>
              <a:t>3</a:t>
            </a:fld>
            <a:endParaRPr lang="en-US"/>
          </a:p>
        </p:txBody>
      </p:sp>
      <p:sp>
        <p:nvSpPr>
          <p:cNvPr id="2" name="TextBox 1">
            <a:extLst>
              <a:ext uri="{FF2B5EF4-FFF2-40B4-BE49-F238E27FC236}">
                <a16:creationId xmlns:a16="http://schemas.microsoft.com/office/drawing/2014/main" id="{B3D9B8CC-A27C-EA73-F201-376170F9075C}"/>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6695F40A-36B5-528C-5739-C18248482E42}"/>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Proving correctness of iterative algorithms</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6B10A281-5B92-6853-786C-C625C68DF45E}"/>
              </a:ext>
            </a:extLst>
          </p:cNvPr>
          <p:cNvSpPr>
            <a:spLocks noGrp="1"/>
          </p:cNvSpPr>
          <p:nvPr>
            <p:ph idx="1"/>
          </p:nvPr>
        </p:nvSpPr>
        <p:spPr>
          <a:xfrm>
            <a:off x="612647" y="1563132"/>
            <a:ext cx="11019515" cy="4593828"/>
          </a:xfrm>
        </p:spPr>
        <p:txBody>
          <a:bodyPr>
            <a:noAutofit/>
          </a:bodyPr>
          <a:lstStyle/>
          <a:p>
            <a:r>
              <a:rPr lang="en-US" dirty="0"/>
              <a:t>To prove the correctness of a program we would need to prove that if the precondition is true, then the program will terminate and the postcondition will be true.</a:t>
            </a:r>
          </a:p>
          <a:p>
            <a:pPr fontAlgn="base"/>
            <a:r>
              <a:rPr lang="en-US" dirty="0"/>
              <a:t>If we were to think of this in terms of logic, we would need to prove that</a:t>
            </a:r>
          </a:p>
          <a:p>
            <a:pPr lvl="1" fontAlgn="base"/>
            <a:r>
              <a:rPr lang="en-US" sz="2000" dirty="0"/>
              <a:t>precondition ⇒ termination ∧ postcondition</a:t>
            </a:r>
            <a:endParaRPr lang="en-US" dirty="0"/>
          </a:p>
          <a:p>
            <a:pPr fontAlgn="base"/>
            <a:r>
              <a:rPr lang="en-US" dirty="0"/>
              <a:t>Sometimes, it makes sense to break down the proof in two parts:</a:t>
            </a:r>
          </a:p>
          <a:p>
            <a:pPr lvl="1" fontAlgn="base"/>
            <a:r>
              <a:rPr lang="en-US" sz="2000" dirty="0"/>
              <a:t>Proving </a:t>
            </a:r>
            <a:r>
              <a:rPr lang="en-US" sz="2000" i="1" dirty="0"/>
              <a:t>termination</a:t>
            </a:r>
            <a:r>
              <a:rPr lang="en-US" sz="2000" dirty="0"/>
              <a:t>: precondition ⇒ termination</a:t>
            </a:r>
          </a:p>
          <a:p>
            <a:pPr lvl="1" fontAlgn="base"/>
            <a:r>
              <a:rPr lang="en-US" sz="2000" dirty="0"/>
              <a:t>Proving </a:t>
            </a:r>
            <a:r>
              <a:rPr lang="en-US" sz="2000" i="1" dirty="0"/>
              <a:t>partial correctness</a:t>
            </a:r>
            <a:r>
              <a:rPr lang="en-US" sz="2000" dirty="0"/>
              <a:t>: precondition ∧ termination⇒ postcondition</a:t>
            </a:r>
            <a:br>
              <a:rPr lang="en-US" dirty="0"/>
            </a:br>
            <a:endParaRPr lang="en-US" sz="2000" dirty="0"/>
          </a:p>
        </p:txBody>
      </p:sp>
    </p:spTree>
    <p:extLst>
      <p:ext uri="{BB962C8B-B14F-4D97-AF65-F5344CB8AC3E}">
        <p14:creationId xmlns:p14="http://schemas.microsoft.com/office/powerpoint/2010/main" val="247484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9291F-26CB-506B-977F-47B68E517AB4}"/>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F37AE8DE-C676-5951-F735-CAF45EACB91B}"/>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4E1D711F-29C7-2823-743C-3BAB27C0A8B0}"/>
              </a:ext>
            </a:extLst>
          </p:cNvPr>
          <p:cNvSpPr>
            <a:spLocks noGrp="1"/>
          </p:cNvSpPr>
          <p:nvPr>
            <p:ph type="sldNum" sz="quarter" idx="12"/>
          </p:nvPr>
        </p:nvSpPr>
        <p:spPr/>
        <p:txBody>
          <a:bodyPr/>
          <a:lstStyle/>
          <a:p>
            <a:fld id="{CC057153-B650-4DEB-B370-79DDCFDCE934}" type="slidenum">
              <a:rPr lang="en-US" smtClean="0"/>
              <a:t>30</a:t>
            </a:fld>
            <a:endParaRPr lang="en-US"/>
          </a:p>
        </p:txBody>
      </p:sp>
      <p:sp>
        <p:nvSpPr>
          <p:cNvPr id="2" name="TextBox 1">
            <a:extLst>
              <a:ext uri="{FF2B5EF4-FFF2-40B4-BE49-F238E27FC236}">
                <a16:creationId xmlns:a16="http://schemas.microsoft.com/office/drawing/2014/main" id="{A5B8EDCA-F3E5-2224-A6D5-775174E75D1D}"/>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259F397F-ACB3-76F9-A3A9-402943D566B7}"/>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 </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D3C772B9-C749-44F7-3749-B198AD738201}"/>
              </a:ext>
            </a:extLst>
          </p:cNvPr>
          <p:cNvSpPr>
            <a:spLocks noGrp="1"/>
          </p:cNvSpPr>
          <p:nvPr>
            <p:ph idx="1"/>
          </p:nvPr>
        </p:nvSpPr>
        <p:spPr>
          <a:xfrm>
            <a:off x="612647" y="1253251"/>
            <a:ext cx="11019515" cy="5564875"/>
          </a:xfrm>
        </p:spPr>
        <p:txBody>
          <a:bodyPr>
            <a:noAutofit/>
          </a:bodyPr>
          <a:lstStyle/>
          <a:p>
            <a:r>
              <a:rPr lang="en-US" sz="2400" i="1" dirty="0"/>
              <a:t>Post-condition</a:t>
            </a:r>
            <a:r>
              <a:rPr lang="en-US" sz="2400" dirty="0"/>
              <a:t>: The loop exits when </a:t>
            </a:r>
            <a:r>
              <a:rPr lang="en-US" sz="2400" dirty="0">
                <a:latin typeface="Monaco" pitchFamily="2" charset="77"/>
              </a:rPr>
              <a:t>n=0</a:t>
            </a:r>
            <a:r>
              <a:rPr lang="en-US" sz="2400" dirty="0"/>
              <a:t>. By the invariant, we have </a:t>
            </a:r>
            <a:r>
              <a:rPr lang="en-US" sz="2400" dirty="0">
                <a:latin typeface="Monaco" pitchFamily="2" charset="77"/>
              </a:rPr>
              <a:t>count </a:t>
            </a:r>
            <a:r>
              <a:rPr lang="en-US" sz="2400" dirty="0"/>
              <a:t>being the number of right-most digits that have been removed from the original number and </a:t>
            </a:r>
            <a:r>
              <a:rPr lang="en-US" sz="2400" dirty="0">
                <a:latin typeface="Monaco" pitchFamily="2" charset="77"/>
              </a:rPr>
              <a:t>n</a:t>
            </a:r>
            <a:r>
              <a:rPr lang="en-US" sz="2400" dirty="0"/>
              <a:t> being the remaining portion of the original number. But since all the digits have been removed once </a:t>
            </a:r>
            <a:r>
              <a:rPr lang="en-US" sz="2400" dirty="0">
                <a:latin typeface="Monaco" pitchFamily="2" charset="77"/>
              </a:rPr>
              <a:t>n</a:t>
            </a:r>
            <a:r>
              <a:rPr lang="en-US" sz="2400" dirty="0"/>
              <a:t> is 0, </a:t>
            </a:r>
            <a:r>
              <a:rPr lang="en-US" sz="2400" dirty="0">
                <a:latin typeface="Monaco" pitchFamily="2" charset="77"/>
              </a:rPr>
              <a:t>count</a:t>
            </a:r>
            <a:r>
              <a:rPr lang="en-US" sz="2400" dirty="0"/>
              <a:t> will be equal to the total number of digits in the original number </a:t>
            </a:r>
            <a:r>
              <a:rPr lang="en-US" sz="2400" dirty="0">
                <a:latin typeface="Monaco" pitchFamily="2" charset="77"/>
              </a:rPr>
              <a:t>n</a:t>
            </a:r>
            <a:r>
              <a:rPr lang="en-US" sz="2400" dirty="0"/>
              <a:t>.</a:t>
            </a:r>
          </a:p>
        </p:txBody>
      </p:sp>
      <p:sp>
        <p:nvSpPr>
          <p:cNvPr id="5" name="TextBox 4">
            <a:extLst>
              <a:ext uri="{FF2B5EF4-FFF2-40B4-BE49-F238E27FC236}">
                <a16:creationId xmlns:a16="http://schemas.microsoft.com/office/drawing/2014/main" id="{EE7C6440-94FE-6644-FE89-1E94C2C00EFE}"/>
              </a:ext>
            </a:extLst>
          </p:cNvPr>
          <p:cNvSpPr txBox="1"/>
          <p:nvPr/>
        </p:nvSpPr>
        <p:spPr>
          <a:xfrm>
            <a:off x="1080655" y="3940233"/>
            <a:ext cx="2941831" cy="1754326"/>
          </a:xfrm>
          <a:prstGeom prst="rect">
            <a:avLst/>
          </a:prstGeom>
          <a:noFill/>
        </p:spPr>
        <p:txBody>
          <a:bodyPr wrap="none" rtlCol="0">
            <a:spAutoFit/>
          </a:bodyPr>
          <a:lstStyle/>
          <a:p>
            <a:r>
              <a:rPr lang="en-US" dirty="0">
                <a:latin typeface="Monaco" pitchFamily="2" charset="77"/>
              </a:rPr>
              <a:t>def </a:t>
            </a:r>
            <a:r>
              <a:rPr lang="en-US" dirty="0" err="1">
                <a:latin typeface="Monaco" pitchFamily="2" charset="77"/>
              </a:rPr>
              <a:t>count_digits</a:t>
            </a:r>
            <a:r>
              <a:rPr lang="en-US" dirty="0">
                <a:latin typeface="Monaco" pitchFamily="2" charset="77"/>
              </a:rPr>
              <a:t>(n):</a:t>
            </a:r>
          </a:p>
          <a:p>
            <a:r>
              <a:rPr lang="en-US" dirty="0">
                <a:latin typeface="Monaco" pitchFamily="2" charset="77"/>
              </a:rPr>
              <a:t>    count = 0</a:t>
            </a:r>
          </a:p>
          <a:p>
            <a:r>
              <a:rPr lang="en-US" dirty="0">
                <a:latin typeface="Monaco" pitchFamily="2" charset="77"/>
              </a:rPr>
              <a:t>    while n &gt; 0:</a:t>
            </a:r>
          </a:p>
          <a:p>
            <a:r>
              <a:rPr lang="en-US" dirty="0">
                <a:latin typeface="Monaco" pitchFamily="2" charset="77"/>
              </a:rPr>
              <a:t>        n //= 10</a:t>
            </a:r>
          </a:p>
          <a:p>
            <a:r>
              <a:rPr lang="en-US" dirty="0">
                <a:latin typeface="Monaco" pitchFamily="2" charset="77"/>
              </a:rPr>
              <a:t>        count += 1</a:t>
            </a:r>
          </a:p>
          <a:p>
            <a:r>
              <a:rPr lang="en-US" dirty="0">
                <a:latin typeface="Monaco" pitchFamily="2" charset="77"/>
              </a:rPr>
              <a:t>    return count</a:t>
            </a:r>
            <a:endParaRPr lang="en-US" dirty="0"/>
          </a:p>
        </p:txBody>
      </p:sp>
    </p:spTree>
    <p:extLst>
      <p:ext uri="{BB962C8B-B14F-4D97-AF65-F5344CB8AC3E}">
        <p14:creationId xmlns:p14="http://schemas.microsoft.com/office/powerpoint/2010/main" val="298944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BEAC1-2685-2DB9-3287-E6590386B26E}"/>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1B656620-C026-6F8D-3E9F-FDE15CDA22D5}"/>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7BC95AF3-C422-783C-3CB5-C35AD6B07E16}"/>
              </a:ext>
            </a:extLst>
          </p:cNvPr>
          <p:cNvSpPr>
            <a:spLocks noGrp="1"/>
          </p:cNvSpPr>
          <p:nvPr>
            <p:ph type="sldNum" sz="quarter" idx="12"/>
          </p:nvPr>
        </p:nvSpPr>
        <p:spPr/>
        <p:txBody>
          <a:bodyPr/>
          <a:lstStyle/>
          <a:p>
            <a:fld id="{CC057153-B650-4DEB-B370-79DDCFDCE934}" type="slidenum">
              <a:rPr lang="en-US" smtClean="0"/>
              <a:t>31</a:t>
            </a:fld>
            <a:endParaRPr lang="en-US"/>
          </a:p>
        </p:txBody>
      </p:sp>
      <p:sp>
        <p:nvSpPr>
          <p:cNvPr id="2" name="TextBox 1">
            <a:extLst>
              <a:ext uri="{FF2B5EF4-FFF2-40B4-BE49-F238E27FC236}">
                <a16:creationId xmlns:a16="http://schemas.microsoft.com/office/drawing/2014/main" id="{80AFCC0B-B218-C92B-E9A9-EB668F27C025}"/>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E11D1295-8758-664D-F36B-19DF2567E244}"/>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 </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8B37487D-88F8-13CA-AB0A-38201543BEC1}"/>
              </a:ext>
            </a:extLst>
          </p:cNvPr>
          <p:cNvSpPr>
            <a:spLocks noGrp="1"/>
          </p:cNvSpPr>
          <p:nvPr>
            <p:ph idx="1"/>
          </p:nvPr>
        </p:nvSpPr>
        <p:spPr>
          <a:xfrm>
            <a:off x="612647" y="1253251"/>
            <a:ext cx="11019515" cy="5564875"/>
          </a:xfrm>
        </p:spPr>
        <p:txBody>
          <a:bodyPr>
            <a:noAutofit/>
          </a:bodyPr>
          <a:lstStyle/>
          <a:p>
            <a:pPr fontAlgn="base"/>
            <a:r>
              <a:rPr lang="en-US" sz="2400" i="1" dirty="0"/>
              <a:t>Termination</a:t>
            </a:r>
            <a:r>
              <a:rPr lang="en-US" sz="2400" dirty="0"/>
              <a:t>:  At each iteration, the statement </a:t>
            </a:r>
            <a:r>
              <a:rPr lang="en-US" sz="2400" dirty="0">
                <a:latin typeface="Monaco" pitchFamily="2" charset="77"/>
              </a:rPr>
              <a:t>n //= 10 </a:t>
            </a:r>
            <a:r>
              <a:rPr lang="en-US" sz="2400" dirty="0"/>
              <a:t>strictly decreases </a:t>
            </a:r>
            <a:r>
              <a:rPr lang="en-US" sz="2400" dirty="0">
                <a:latin typeface="Monaco" pitchFamily="2" charset="77"/>
              </a:rPr>
              <a:t>n</a:t>
            </a:r>
            <a:r>
              <a:rPr lang="en-US" sz="2400" dirty="0"/>
              <a:t>. Since </a:t>
            </a:r>
            <a:r>
              <a:rPr lang="en-US" sz="2400" dirty="0">
                <a:latin typeface="Monaco" pitchFamily="2" charset="77"/>
              </a:rPr>
              <a:t>n</a:t>
            </a:r>
            <a:r>
              <a:rPr lang="en-US" sz="2400" dirty="0"/>
              <a:t> is positive integer, this process can only happen a finite number of times (at most equal to the number of digits of </a:t>
            </a:r>
            <a:r>
              <a:rPr lang="en-US" sz="2400" dirty="0">
                <a:latin typeface="Monaco" pitchFamily="2" charset="77"/>
              </a:rPr>
              <a:t>n</a:t>
            </a:r>
            <a:r>
              <a:rPr lang="en-US" sz="2400" dirty="0"/>
              <a:t>). Eventually, </a:t>
            </a:r>
            <a:r>
              <a:rPr lang="en-US" sz="2400" dirty="0">
                <a:latin typeface="Monaco" pitchFamily="2" charset="77"/>
              </a:rPr>
              <a:t>n</a:t>
            </a:r>
            <a:r>
              <a:rPr lang="en-US" sz="2400" dirty="0"/>
              <a:t> becomes 0, making the guard </a:t>
            </a:r>
            <a:r>
              <a:rPr lang="en-US" sz="2400" dirty="0">
                <a:latin typeface="Monaco" pitchFamily="2" charset="77"/>
              </a:rPr>
              <a:t>n</a:t>
            </a:r>
            <a:r>
              <a:rPr lang="en-US" sz="2400" dirty="0"/>
              <a:t> &gt; 0 False, so the loop terminates.</a:t>
            </a:r>
          </a:p>
          <a:p>
            <a:pPr fontAlgn="base"/>
            <a:endParaRPr lang="en-US" dirty="0"/>
          </a:p>
        </p:txBody>
      </p:sp>
      <p:sp>
        <p:nvSpPr>
          <p:cNvPr id="5" name="TextBox 4">
            <a:extLst>
              <a:ext uri="{FF2B5EF4-FFF2-40B4-BE49-F238E27FC236}">
                <a16:creationId xmlns:a16="http://schemas.microsoft.com/office/drawing/2014/main" id="{122D8275-901B-7C29-18A7-DC76843F5705}"/>
              </a:ext>
            </a:extLst>
          </p:cNvPr>
          <p:cNvSpPr txBox="1"/>
          <p:nvPr/>
        </p:nvSpPr>
        <p:spPr>
          <a:xfrm>
            <a:off x="1080655" y="3940233"/>
            <a:ext cx="2941831" cy="1754326"/>
          </a:xfrm>
          <a:prstGeom prst="rect">
            <a:avLst/>
          </a:prstGeom>
          <a:noFill/>
        </p:spPr>
        <p:txBody>
          <a:bodyPr wrap="none" rtlCol="0">
            <a:spAutoFit/>
          </a:bodyPr>
          <a:lstStyle/>
          <a:p>
            <a:r>
              <a:rPr lang="en-US" dirty="0">
                <a:latin typeface="Monaco" pitchFamily="2" charset="77"/>
              </a:rPr>
              <a:t>def </a:t>
            </a:r>
            <a:r>
              <a:rPr lang="en-US" dirty="0" err="1">
                <a:latin typeface="Monaco" pitchFamily="2" charset="77"/>
              </a:rPr>
              <a:t>count_digits</a:t>
            </a:r>
            <a:r>
              <a:rPr lang="en-US" dirty="0">
                <a:latin typeface="Monaco" pitchFamily="2" charset="77"/>
              </a:rPr>
              <a:t>(n):</a:t>
            </a:r>
          </a:p>
          <a:p>
            <a:r>
              <a:rPr lang="en-US" dirty="0">
                <a:latin typeface="Monaco" pitchFamily="2" charset="77"/>
              </a:rPr>
              <a:t>    count = 0</a:t>
            </a:r>
          </a:p>
          <a:p>
            <a:r>
              <a:rPr lang="en-US" dirty="0">
                <a:latin typeface="Monaco" pitchFamily="2" charset="77"/>
              </a:rPr>
              <a:t>    while n &gt; 0:</a:t>
            </a:r>
          </a:p>
          <a:p>
            <a:r>
              <a:rPr lang="en-US" dirty="0">
                <a:latin typeface="Monaco" pitchFamily="2" charset="77"/>
              </a:rPr>
              <a:t>        n //= 10</a:t>
            </a:r>
          </a:p>
          <a:p>
            <a:r>
              <a:rPr lang="en-US" dirty="0">
                <a:latin typeface="Monaco" pitchFamily="2" charset="77"/>
              </a:rPr>
              <a:t>        count += 1</a:t>
            </a:r>
          </a:p>
          <a:p>
            <a:r>
              <a:rPr lang="en-US" dirty="0">
                <a:latin typeface="Monaco" pitchFamily="2" charset="77"/>
              </a:rPr>
              <a:t>    return count</a:t>
            </a:r>
            <a:endParaRPr lang="en-US" dirty="0"/>
          </a:p>
        </p:txBody>
      </p:sp>
    </p:spTree>
    <p:extLst>
      <p:ext uri="{BB962C8B-B14F-4D97-AF65-F5344CB8AC3E}">
        <p14:creationId xmlns:p14="http://schemas.microsoft.com/office/powerpoint/2010/main" val="95030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0771E-27AE-E31A-146A-EC04A60B0013}"/>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5A7EF0DA-4804-D1C4-388E-3CEE92142A95}"/>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F656BEB2-65EF-909B-93F9-7CCB86F7C818}"/>
              </a:ext>
            </a:extLst>
          </p:cNvPr>
          <p:cNvSpPr>
            <a:spLocks noGrp="1"/>
          </p:cNvSpPr>
          <p:nvPr>
            <p:ph type="sldNum" sz="quarter" idx="12"/>
          </p:nvPr>
        </p:nvSpPr>
        <p:spPr/>
        <p:txBody>
          <a:bodyPr/>
          <a:lstStyle/>
          <a:p>
            <a:fld id="{CC057153-B650-4DEB-B370-79DDCFDCE934}" type="slidenum">
              <a:rPr lang="en-US" smtClean="0"/>
              <a:t>4</a:t>
            </a:fld>
            <a:endParaRPr lang="en-US"/>
          </a:p>
        </p:txBody>
      </p:sp>
      <p:sp>
        <p:nvSpPr>
          <p:cNvPr id="2" name="TextBox 1">
            <a:extLst>
              <a:ext uri="{FF2B5EF4-FFF2-40B4-BE49-F238E27FC236}">
                <a16:creationId xmlns:a16="http://schemas.microsoft.com/office/drawing/2014/main" id="{7C0EE7D0-BFE7-2097-92A3-1417E2E58BC4}"/>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1F0F4CFD-D4E5-A683-8861-21F2F27C9400}"/>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Practice Time</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2209C164-8211-9B75-95BB-A2B49CA6A07F}"/>
              </a:ext>
            </a:extLst>
          </p:cNvPr>
          <p:cNvSpPr>
            <a:spLocks noGrp="1"/>
          </p:cNvSpPr>
          <p:nvPr>
            <p:ph idx="1"/>
          </p:nvPr>
        </p:nvSpPr>
        <p:spPr>
          <a:xfrm>
            <a:off x="612647" y="1563132"/>
            <a:ext cx="11019515" cy="4593828"/>
          </a:xfrm>
        </p:spPr>
        <p:txBody>
          <a:bodyPr>
            <a:noAutofit/>
          </a:bodyPr>
          <a:lstStyle/>
          <a:p>
            <a:r>
              <a:rPr lang="en-US" dirty="0"/>
              <a:t>Write an iterative Python function called </a:t>
            </a:r>
            <a:r>
              <a:rPr lang="en-US" dirty="0" err="1">
                <a:latin typeface="Monaco" pitchFamily="2" charset="77"/>
              </a:rPr>
              <a:t>linear_search</a:t>
            </a:r>
            <a:r>
              <a:rPr lang="en-US" dirty="0"/>
              <a:t> that takes a list </a:t>
            </a:r>
            <a:r>
              <a:rPr lang="en-US" dirty="0" err="1">
                <a:latin typeface="Monaco" pitchFamily="2" charset="77"/>
              </a:rPr>
              <a:t>lst</a:t>
            </a:r>
            <a:r>
              <a:rPr lang="en-US" dirty="0"/>
              <a:t> and an element </a:t>
            </a:r>
            <a:r>
              <a:rPr lang="en-US" dirty="0">
                <a:latin typeface="Monaco" pitchFamily="2" charset="77"/>
              </a:rPr>
              <a:t>element</a:t>
            </a:r>
            <a:r>
              <a:rPr lang="en-US" dirty="0"/>
              <a:t> and returns the index of the first encounter of the </a:t>
            </a:r>
            <a:r>
              <a:rPr lang="en-US" dirty="0">
                <a:latin typeface="Monaco" pitchFamily="2" charset="77"/>
              </a:rPr>
              <a:t>element</a:t>
            </a:r>
            <a:r>
              <a:rPr lang="en-US" dirty="0"/>
              <a:t> in </a:t>
            </a:r>
            <a:r>
              <a:rPr lang="en-US" dirty="0" err="1">
                <a:latin typeface="Monaco" pitchFamily="2" charset="77"/>
              </a:rPr>
              <a:t>lst</a:t>
            </a:r>
            <a:r>
              <a:rPr lang="en-US" dirty="0"/>
              <a:t>, if it exists, or -1 if it does not.</a:t>
            </a:r>
          </a:p>
          <a:p>
            <a:r>
              <a:rPr lang="en-US" dirty="0"/>
              <a:t>What are the pre- and post-conditions?</a:t>
            </a:r>
          </a:p>
          <a:p>
            <a:r>
              <a:rPr lang="en-US" dirty="0"/>
              <a:t>Remember, pre-condition is what needs to be true for the program to run. In this case, what would your function need to run?</a:t>
            </a:r>
          </a:p>
          <a:p>
            <a:r>
              <a:rPr lang="en-US" dirty="0"/>
              <a:t>Post-condition is the result that needs to be met after the program terminates. In this case, what happens when your function completes its work?</a:t>
            </a:r>
          </a:p>
          <a:p>
            <a:pPr fontAlgn="base"/>
            <a:endParaRPr lang="en-US" dirty="0"/>
          </a:p>
          <a:p>
            <a:endParaRPr lang="en-US" sz="2200" dirty="0"/>
          </a:p>
          <a:p>
            <a:pPr lvl="1"/>
            <a:endParaRPr lang="en-US" sz="2000" dirty="0"/>
          </a:p>
          <a:p>
            <a:pPr lvl="1"/>
            <a:endParaRPr lang="en-US" dirty="0"/>
          </a:p>
          <a:p>
            <a:endParaRPr lang="en-US" dirty="0"/>
          </a:p>
          <a:p>
            <a:endParaRPr lang="en-US" sz="2000" dirty="0"/>
          </a:p>
        </p:txBody>
      </p:sp>
    </p:spTree>
    <p:extLst>
      <p:ext uri="{BB962C8B-B14F-4D97-AF65-F5344CB8AC3E}">
        <p14:creationId xmlns:p14="http://schemas.microsoft.com/office/powerpoint/2010/main" val="1449085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DDCD3-6ADA-CC56-F768-FE6E33B00935}"/>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C3EC467F-011F-5581-2DCF-24EAACC89633}"/>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D10B8A77-95FF-7ECB-2E7D-3B387F40B639}"/>
              </a:ext>
            </a:extLst>
          </p:cNvPr>
          <p:cNvSpPr>
            <a:spLocks noGrp="1"/>
          </p:cNvSpPr>
          <p:nvPr>
            <p:ph type="sldNum" sz="quarter" idx="12"/>
          </p:nvPr>
        </p:nvSpPr>
        <p:spPr/>
        <p:txBody>
          <a:bodyPr/>
          <a:lstStyle/>
          <a:p>
            <a:fld id="{CC057153-B650-4DEB-B370-79DDCFDCE934}" type="slidenum">
              <a:rPr lang="en-US" smtClean="0"/>
              <a:t>5</a:t>
            </a:fld>
            <a:endParaRPr lang="en-US"/>
          </a:p>
        </p:txBody>
      </p:sp>
      <p:sp>
        <p:nvSpPr>
          <p:cNvPr id="2" name="TextBox 1">
            <a:extLst>
              <a:ext uri="{FF2B5EF4-FFF2-40B4-BE49-F238E27FC236}">
                <a16:creationId xmlns:a16="http://schemas.microsoft.com/office/drawing/2014/main" id="{1827E978-AFD5-8914-8742-929B2908FC28}"/>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1B25DB67-D772-FF8B-30A9-F8E07D1939F5}"/>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a:t>
            </a:r>
            <a:endParaRPr lang="en-US" b="1" kern="1200" dirty="0">
              <a:solidFill>
                <a:schemeClr val="tx1"/>
              </a:solidFill>
              <a:latin typeface="+mj-lt"/>
              <a:ea typeface="+mj-ea"/>
              <a:cs typeface="+mj-cs"/>
            </a:endParaRPr>
          </a:p>
        </p:txBody>
      </p:sp>
      <mc:AlternateContent xmlns:mc="http://schemas.openxmlformats.org/markup-compatibility/2006">
        <mc:Choice xmlns:a14="http://schemas.microsoft.com/office/drawing/2010/main" Requires="a14">
          <p:sp>
            <p:nvSpPr>
              <p:cNvPr id="14" name="Content Placeholder 3">
                <a:extLst>
                  <a:ext uri="{FF2B5EF4-FFF2-40B4-BE49-F238E27FC236}">
                    <a16:creationId xmlns:a16="http://schemas.microsoft.com/office/drawing/2014/main" id="{3099CC63-C129-652E-78DB-3716E0D3071D}"/>
                  </a:ext>
                </a:extLst>
              </p:cNvPr>
              <p:cNvSpPr>
                <a:spLocks noGrp="1"/>
              </p:cNvSpPr>
              <p:nvPr>
                <p:ph idx="1"/>
              </p:nvPr>
            </p:nvSpPr>
            <p:spPr>
              <a:xfrm>
                <a:off x="612647" y="1563132"/>
                <a:ext cx="11185653" cy="4593828"/>
              </a:xfrm>
            </p:spPr>
            <p:txBody>
              <a:bodyPr>
                <a:noAutofit/>
              </a:bodyPr>
              <a:lstStyle/>
              <a:p>
                <a:pPr marL="0" indent="0">
                  <a:lnSpc>
                    <a:spcPct val="100000"/>
                  </a:lnSpc>
                  <a:buNone/>
                </a:pPr>
                <a:r>
                  <a:rPr lang="en-US" dirty="0">
                    <a:latin typeface="Monaco" pitchFamily="2" charset="77"/>
                  </a:rPr>
                  <a:t>def </a:t>
                </a:r>
                <a:r>
                  <a:rPr lang="en-US" dirty="0" err="1">
                    <a:latin typeface="Monaco" pitchFamily="2" charset="77"/>
                  </a:rPr>
                  <a:t>linear_search</a:t>
                </a:r>
                <a:r>
                  <a:rPr lang="en-US" dirty="0">
                    <a:latin typeface="Monaco" pitchFamily="2" charset="77"/>
                  </a:rPr>
                  <a:t>(</a:t>
                </a:r>
                <a:r>
                  <a:rPr lang="en-US" dirty="0" err="1">
                    <a:latin typeface="Monaco" pitchFamily="2" charset="77"/>
                  </a:rPr>
                  <a:t>lst</a:t>
                </a:r>
                <a:r>
                  <a:rPr lang="en-US" dirty="0">
                    <a:latin typeface="Monaco" pitchFamily="2" charset="77"/>
                  </a:rPr>
                  <a:t>, element):</a:t>
                </a:r>
              </a:p>
              <a:p>
                <a:pPr marL="228600" lvl="1" indent="0">
                  <a:lnSpc>
                    <a:spcPct val="100000"/>
                  </a:lnSpc>
                  <a:buNone/>
                </a:pPr>
                <a:r>
                  <a:rPr lang="en-US" sz="2000" dirty="0">
                    <a:latin typeface="Monaco" pitchFamily="2" charset="77"/>
                  </a:rPr>
                  <a:t>n = </a:t>
                </a:r>
                <a:r>
                  <a:rPr lang="en-US" sz="2000" dirty="0" err="1">
                    <a:latin typeface="Monaco" pitchFamily="2" charset="77"/>
                  </a:rPr>
                  <a:t>len</a:t>
                </a:r>
                <a:r>
                  <a:rPr lang="en-US" sz="2000" dirty="0">
                    <a:latin typeface="Monaco" pitchFamily="2" charset="77"/>
                  </a:rPr>
                  <a:t>(</a:t>
                </a:r>
                <a:r>
                  <a:rPr lang="en-US" sz="2000" dirty="0" err="1">
                    <a:latin typeface="Monaco" pitchFamily="2" charset="77"/>
                  </a:rPr>
                  <a:t>lst</a:t>
                </a:r>
                <a:r>
                  <a:rPr lang="en-US" sz="2000" dirty="0">
                    <a:latin typeface="Monaco" pitchFamily="2" charset="77"/>
                  </a:rPr>
                  <a:t>)</a:t>
                </a:r>
              </a:p>
              <a:p>
                <a:pPr marL="228600" lvl="1" indent="0">
                  <a:lnSpc>
                    <a:spcPct val="100000"/>
                  </a:lnSpc>
                  <a:buNone/>
                </a:pPr>
                <a:r>
                  <a:rPr lang="en-US" sz="2000" dirty="0">
                    <a:latin typeface="Monaco" pitchFamily="2" charset="77"/>
                  </a:rPr>
                  <a:t>for </a:t>
                </a:r>
                <a:r>
                  <a:rPr lang="en-US" sz="2000" dirty="0" err="1">
                    <a:latin typeface="Monaco" pitchFamily="2" charset="77"/>
                  </a:rPr>
                  <a:t>i</a:t>
                </a:r>
                <a:r>
                  <a:rPr lang="en-US" sz="2000" dirty="0">
                    <a:latin typeface="Monaco" pitchFamily="2" charset="77"/>
                  </a:rPr>
                  <a:t> in range(n):</a:t>
                </a:r>
              </a:p>
              <a:p>
                <a:pPr marL="457200" lvl="2" indent="0">
                  <a:lnSpc>
                    <a:spcPct val="100000"/>
                  </a:lnSpc>
                  <a:buNone/>
                </a:pPr>
                <a:r>
                  <a:rPr lang="en-US" sz="2000" dirty="0">
                    <a:latin typeface="Monaco" pitchFamily="2" charset="77"/>
                  </a:rPr>
                  <a:t>if </a:t>
                </a:r>
                <a:r>
                  <a:rPr lang="en-US" sz="2000" dirty="0" err="1">
                    <a:latin typeface="Monaco" pitchFamily="2" charset="77"/>
                  </a:rPr>
                  <a:t>lst</a:t>
                </a:r>
                <a:r>
                  <a:rPr lang="en-US" sz="2000" dirty="0">
                    <a:latin typeface="Monaco" pitchFamily="2" charset="77"/>
                  </a:rPr>
                  <a:t>[</a:t>
                </a:r>
                <a:r>
                  <a:rPr lang="en-US" sz="2000" dirty="0" err="1">
                    <a:latin typeface="Monaco" pitchFamily="2" charset="77"/>
                  </a:rPr>
                  <a:t>i</a:t>
                </a:r>
                <a:r>
                  <a:rPr lang="en-US" sz="2000" dirty="0">
                    <a:latin typeface="Monaco" pitchFamily="2" charset="77"/>
                  </a:rPr>
                  <a:t>]==element:</a:t>
                </a:r>
              </a:p>
              <a:p>
                <a:pPr marL="457200" lvl="2" indent="0">
                  <a:lnSpc>
                    <a:spcPct val="100000"/>
                  </a:lnSpc>
                  <a:buNone/>
                </a:pPr>
                <a:r>
                  <a:rPr lang="en-US" sz="2000" dirty="0">
                    <a:latin typeface="Monaco" pitchFamily="2" charset="77"/>
                  </a:rPr>
                  <a:t>	return </a:t>
                </a:r>
                <a:r>
                  <a:rPr lang="en-US" sz="2000" dirty="0" err="1">
                    <a:latin typeface="Monaco" pitchFamily="2" charset="77"/>
                  </a:rPr>
                  <a:t>i</a:t>
                </a:r>
                <a:endParaRPr lang="en-US" sz="2000" dirty="0">
                  <a:latin typeface="Monaco" pitchFamily="2" charset="77"/>
                </a:endParaRPr>
              </a:p>
              <a:p>
                <a:pPr marL="228600" lvl="1" indent="0">
                  <a:lnSpc>
                    <a:spcPct val="100000"/>
                  </a:lnSpc>
                  <a:buNone/>
                </a:pPr>
                <a:r>
                  <a:rPr lang="en-US" sz="2000" dirty="0">
                    <a:latin typeface="Monaco" pitchFamily="2" charset="77"/>
                  </a:rPr>
                  <a:t>return -1</a:t>
                </a:r>
                <a:endParaRPr lang="en-US" dirty="0"/>
              </a:p>
              <a:p>
                <a:pPr fontAlgn="base"/>
                <a:endParaRPr lang="en-US" dirty="0"/>
              </a:p>
              <a:p>
                <a:pPr fontAlgn="base"/>
                <a:r>
                  <a:rPr lang="en-US" dirty="0"/>
                  <a:t>Pre-condition : A list </a:t>
                </a:r>
                <a:r>
                  <a:rPr lang="en-US" dirty="0" err="1">
                    <a:latin typeface="Monaco" pitchFamily="2" charset="77"/>
                  </a:rPr>
                  <a:t>lst</a:t>
                </a:r>
                <a:r>
                  <a:rPr lang="en-US" dirty="0"/>
                  <a:t> of </a:t>
                </a:r>
                <a:r>
                  <a:rPr lang="en-US" dirty="0">
                    <a:latin typeface="Monaco" pitchFamily="2" charset="77"/>
                  </a:rPr>
                  <a:t>n</a:t>
                </a:r>
                <a:r>
                  <a:rPr lang="en-US" dirty="0"/>
                  <a:t> elements, </a:t>
                </a:r>
                <a14:m>
                  <m:oMath xmlns:m="http://schemas.openxmlformats.org/officeDocument/2006/math">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𝑒</m:t>
                        </m:r>
                      </m:e>
                      <m:sub>
                        <m:r>
                          <a:rPr lang="en-US" i="1" dirty="0">
                            <a:latin typeface="Cambria Math" panose="02040503050406030204" pitchFamily="18" charset="0"/>
                          </a:rPr>
                          <m:t>0</m:t>
                        </m:r>
                      </m:sub>
                    </m:sSub>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𝑒</m:t>
                        </m:r>
                      </m:e>
                      <m:sub>
                        <m:r>
                          <a:rPr lang="en-US" i="1" dirty="0">
                            <a:latin typeface="Cambria Math" panose="02040503050406030204" pitchFamily="18" charset="0"/>
                          </a:rPr>
                          <m:t>1</m:t>
                        </m:r>
                      </m:sub>
                    </m:sSub>
                    <m:r>
                      <a:rPr lang="en-US" i="1" dirty="0">
                        <a:latin typeface="Cambria Math" panose="02040503050406030204" pitchFamily="18" charset="0"/>
                      </a:rPr>
                      <m:t>, …, </m:t>
                    </m:r>
                    <m:sSub>
                      <m:sSubPr>
                        <m:ctrlPr>
                          <a:rPr lang="en-US" i="1" dirty="0">
                            <a:latin typeface="Cambria Math" panose="02040503050406030204" pitchFamily="18" charset="0"/>
                          </a:rPr>
                        </m:ctrlPr>
                      </m:sSubPr>
                      <m:e>
                        <m:r>
                          <a:rPr lang="en-US" i="1" dirty="0">
                            <a:latin typeface="Cambria Math" panose="02040503050406030204" pitchFamily="18" charset="0"/>
                          </a:rPr>
                          <m:t>𝑒</m:t>
                        </m:r>
                      </m:e>
                      <m:sub>
                        <m:r>
                          <a:rPr lang="en-US" i="1" dirty="0">
                            <a:latin typeface="Cambria Math" panose="02040503050406030204" pitchFamily="18" charset="0"/>
                          </a:rPr>
                          <m:t>𝑛</m:t>
                        </m:r>
                        <m:r>
                          <a:rPr lang="en-US" i="1" dirty="0">
                            <a:latin typeface="Cambria Math" panose="02040503050406030204" pitchFamily="18" charset="0"/>
                          </a:rPr>
                          <m:t>−1</m:t>
                        </m:r>
                      </m:sub>
                    </m:sSub>
                    <m:r>
                      <a:rPr lang="en-US" i="1" dirty="0">
                        <a:latin typeface="Cambria Math" panose="02040503050406030204" pitchFamily="18" charset="0"/>
                      </a:rPr>
                      <m:t>]  </m:t>
                    </m:r>
                  </m:oMath>
                </a14:m>
                <a:r>
                  <a:rPr lang="en-US" dirty="0"/>
                  <a:t>and an element </a:t>
                </a:r>
                <a:r>
                  <a:rPr lang="en-US" dirty="0">
                    <a:latin typeface="Monaco" pitchFamily="2" charset="77"/>
                  </a:rPr>
                  <a:t>element</a:t>
                </a:r>
                <a:r>
                  <a:rPr lang="en-US" dirty="0"/>
                  <a:t> to search for.</a:t>
                </a:r>
              </a:p>
              <a:p>
                <a:pPr fontAlgn="base"/>
                <a:r>
                  <a:rPr lang="en-US" dirty="0"/>
                  <a:t>Post: The index </a:t>
                </a:r>
                <a:r>
                  <a:rPr lang="en-US" dirty="0" err="1">
                    <a:latin typeface="Monaco" pitchFamily="2" charset="77"/>
                  </a:rPr>
                  <a:t>i</a:t>
                </a:r>
                <a:r>
                  <a:rPr lang="en-US" dirty="0"/>
                  <a:t> of the element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𝑒</m:t>
                        </m:r>
                      </m:e>
                      <m:sub>
                        <m:r>
                          <a:rPr lang="en-US" i="1" dirty="0">
                            <a:latin typeface="Cambria Math" panose="02040503050406030204" pitchFamily="18" charset="0"/>
                          </a:rPr>
                          <m:t>𝑖</m:t>
                        </m:r>
                      </m:sub>
                    </m:sSub>
                  </m:oMath>
                </a14:m>
                <a:r>
                  <a:rPr lang="en-US" dirty="0"/>
                  <a:t>, so that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𝑒</m:t>
                        </m:r>
                      </m:e>
                      <m:sub>
                        <m:r>
                          <a:rPr lang="en-US" i="1" dirty="0">
                            <a:latin typeface="Cambria Math" panose="02040503050406030204" pitchFamily="18" charset="0"/>
                          </a:rPr>
                          <m:t>𝑖</m:t>
                        </m:r>
                      </m:sub>
                    </m:sSub>
                    <m:r>
                      <a:rPr lang="en-US" i="1" dirty="0">
                        <a:latin typeface="Cambria Math" panose="02040503050406030204" pitchFamily="18" charset="0"/>
                      </a:rPr>
                      <m:t>==</m:t>
                    </m:r>
                    <m:r>
                      <a:rPr lang="en-US" i="1" dirty="0">
                        <a:latin typeface="Cambria Math" panose="02040503050406030204" pitchFamily="18" charset="0"/>
                      </a:rPr>
                      <m:t>𝑙𝑠𝑡</m:t>
                    </m:r>
                    <m:r>
                      <a:rPr lang="en-US" i="1" dirty="0">
                        <a:latin typeface="Cambria Math" panose="02040503050406030204" pitchFamily="18" charset="0"/>
                      </a:rPr>
                      <m:t>[</m:t>
                    </m:r>
                    <m:r>
                      <a:rPr lang="en-US" i="1" dirty="0">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𝑒𝑙𝑒𝑚𝑒𝑛𝑡</m:t>
                    </m:r>
                    <m:r>
                      <a:rPr lang="en-US" i="1" dirty="0">
                        <a:latin typeface="Cambria Math" panose="02040503050406030204" pitchFamily="18" charset="0"/>
                      </a:rPr>
                      <m:t> </m:t>
                    </m:r>
                  </m:oMath>
                </a14:m>
                <a:r>
                  <a:rPr lang="en-US" dirty="0"/>
                  <a:t>and </a:t>
                </a:r>
                <a14:m>
                  <m:oMath xmlns:m="http://schemas.openxmlformats.org/officeDocument/2006/math">
                    <m:r>
                      <a:rPr lang="en-US" i="1" dirty="0">
                        <a:latin typeface="Cambria Math" panose="02040503050406030204" pitchFamily="18" charset="0"/>
                      </a:rPr>
                      <m:t>𝑙𝑠𝑡</m:t>
                    </m:r>
                    <m:d>
                      <m:dPr>
                        <m:begChr m:val="["/>
                        <m:endChr m:val="]"/>
                        <m:ctrlPr>
                          <a:rPr lang="en-US" i="1" dirty="0" err="1">
                            <a:latin typeface="Cambria Math" panose="02040503050406030204" pitchFamily="18" charset="0"/>
                          </a:rPr>
                        </m:ctrlPr>
                      </m:dPr>
                      <m:e>
                        <m:sSub>
                          <m:sSubPr>
                            <m:ctrlPr>
                              <a:rPr lang="en-US" i="1" dirty="0" err="1">
                                <a:latin typeface="Cambria Math" panose="02040503050406030204" pitchFamily="18" charset="0"/>
                              </a:rPr>
                            </m:ctrlPr>
                          </m:sSubPr>
                          <m:e>
                            <m:r>
                              <a:rPr lang="en-US" i="1" dirty="0" err="1">
                                <a:latin typeface="Cambria Math" panose="02040503050406030204" pitchFamily="18" charset="0"/>
                              </a:rPr>
                              <m:t>𝑒</m:t>
                            </m:r>
                          </m:e>
                          <m:sub>
                            <m:r>
                              <a:rPr lang="en-US" i="1" dirty="0">
                                <a:latin typeface="Cambria Math" panose="02040503050406030204" pitchFamily="18" charset="0"/>
                              </a:rPr>
                              <m:t>𝑗</m:t>
                            </m:r>
                          </m:sub>
                        </m:sSub>
                      </m:e>
                    </m:d>
                    <m:r>
                      <a:rPr lang="en-US" i="1" dirty="0">
                        <a:latin typeface="Cambria Math" panose="02040503050406030204" pitchFamily="18" charset="0"/>
                      </a:rPr>
                      <m:t>!=</m:t>
                    </m:r>
                    <m:r>
                      <a:rPr lang="en-US" i="1" dirty="0">
                        <a:latin typeface="Cambria Math" panose="02040503050406030204" pitchFamily="18" charset="0"/>
                      </a:rPr>
                      <m:t>𝑒𝑙𝑒𝑚𝑒𝑛𝑡</m:t>
                    </m:r>
                  </m:oMath>
                </a14:m>
                <a:r>
                  <a:rPr lang="en-US" dirty="0"/>
                  <a:t>, for every </a:t>
                </a:r>
                <a14:m>
                  <m:oMath xmlns:m="http://schemas.openxmlformats.org/officeDocument/2006/math">
                    <m:r>
                      <a:rPr lang="en-US" i="1">
                        <a:latin typeface="Cambria Math" panose="02040503050406030204" pitchFamily="18" charset="0"/>
                      </a:rPr>
                      <m:t>𝑗</m:t>
                    </m:r>
                    <m:r>
                      <a:rPr lang="en-US" i="1">
                        <a:latin typeface="Cambria Math" panose="02040503050406030204" pitchFamily="18" charset="0"/>
                      </a:rPr>
                      <m:t>&lt;</m:t>
                    </m:r>
                    <m:r>
                      <a:rPr lang="en-US" i="1">
                        <a:latin typeface="Cambria Math" panose="02040503050406030204" pitchFamily="18" charset="0"/>
                      </a:rPr>
                      <m:t>𝑖</m:t>
                    </m:r>
                  </m:oMath>
                </a14:m>
                <a:r>
                  <a:rPr lang="en-US" dirty="0"/>
                  <a:t>, or -1 if no element in list is equal to </a:t>
                </a:r>
                <a14:m>
                  <m:oMath xmlns:m="http://schemas.openxmlformats.org/officeDocument/2006/math">
                    <m:r>
                      <a:rPr lang="en-US" i="1" dirty="0">
                        <a:latin typeface="Cambria Math" panose="02040503050406030204" pitchFamily="18" charset="0"/>
                      </a:rPr>
                      <m:t>𝑒𝑙𝑒𝑚𝑒𝑛𝑡</m:t>
                    </m:r>
                  </m:oMath>
                </a14:m>
                <a:r>
                  <a:rPr lang="en-US" dirty="0"/>
                  <a:t>.</a:t>
                </a:r>
              </a:p>
              <a:p>
                <a:pPr fontAlgn="base"/>
                <a:endParaRPr lang="en-US" dirty="0"/>
              </a:p>
              <a:p>
                <a:endParaRPr lang="en-US" sz="2000" dirty="0"/>
              </a:p>
            </p:txBody>
          </p:sp>
        </mc:Choice>
        <mc:Fallback>
          <p:sp>
            <p:nvSpPr>
              <p:cNvPr id="14" name="Content Placeholder 3">
                <a:extLst>
                  <a:ext uri="{FF2B5EF4-FFF2-40B4-BE49-F238E27FC236}">
                    <a16:creationId xmlns:a16="http://schemas.microsoft.com/office/drawing/2014/main" id="{3099CC63-C129-652E-78DB-3716E0D3071D}"/>
                  </a:ext>
                </a:extLst>
              </p:cNvPr>
              <p:cNvSpPr>
                <a:spLocks noGrp="1" noRot="1" noChangeAspect="1" noMove="1" noResize="1" noEditPoints="1" noAdjustHandles="1" noChangeArrowheads="1" noChangeShapeType="1" noTextEdit="1"/>
              </p:cNvSpPr>
              <p:nvPr>
                <p:ph idx="1"/>
              </p:nvPr>
            </p:nvSpPr>
            <p:spPr>
              <a:xfrm>
                <a:off x="612647" y="1563132"/>
                <a:ext cx="11185653" cy="4593828"/>
              </a:xfrm>
              <a:blipFill>
                <a:blip r:embed="rId3"/>
                <a:stretch>
                  <a:fillRect l="-568" t="-551"/>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859ED8CD-081D-96CA-5415-3010E6CA122B}"/>
              </a:ext>
            </a:extLst>
          </p:cNvPr>
          <p:cNvSpPr txBox="1"/>
          <p:nvPr/>
        </p:nvSpPr>
        <p:spPr>
          <a:xfrm>
            <a:off x="6337007" y="1563132"/>
            <a:ext cx="6103916" cy="2554545"/>
          </a:xfrm>
          <a:prstGeom prst="rect">
            <a:avLst/>
          </a:prstGeom>
          <a:noFill/>
        </p:spPr>
        <p:txBody>
          <a:bodyPr wrap="square">
            <a:spAutoFit/>
          </a:bodyPr>
          <a:lstStyle/>
          <a:p>
            <a:pPr fontAlgn="base"/>
            <a:r>
              <a:rPr lang="en-US" sz="2000" dirty="0">
                <a:latin typeface="Monaco" pitchFamily="2" charset="77"/>
              </a:rPr>
              <a:t>def </a:t>
            </a:r>
            <a:r>
              <a:rPr lang="en-US" sz="2000" dirty="0" err="1">
                <a:latin typeface="Monaco" pitchFamily="2" charset="77"/>
              </a:rPr>
              <a:t>linear_search</a:t>
            </a:r>
            <a:r>
              <a:rPr lang="en-US" sz="2000" dirty="0">
                <a:latin typeface="Monaco" pitchFamily="2" charset="77"/>
              </a:rPr>
              <a:t>(</a:t>
            </a:r>
            <a:r>
              <a:rPr lang="en-US" sz="2000" dirty="0" err="1">
                <a:latin typeface="Monaco" pitchFamily="2" charset="77"/>
              </a:rPr>
              <a:t>lst</a:t>
            </a:r>
            <a:r>
              <a:rPr lang="en-US" sz="2000" dirty="0">
                <a:latin typeface="Monaco" pitchFamily="2" charset="77"/>
              </a:rPr>
              <a:t>, element):</a:t>
            </a:r>
          </a:p>
          <a:p>
            <a:pPr lvl="1" fontAlgn="base"/>
            <a:r>
              <a:rPr lang="en-US" sz="2000" dirty="0" err="1">
                <a:latin typeface="Monaco" pitchFamily="2" charset="77"/>
              </a:rPr>
              <a:t>i</a:t>
            </a:r>
            <a:r>
              <a:rPr lang="en-US" sz="2000" dirty="0">
                <a:latin typeface="Monaco" pitchFamily="2" charset="77"/>
              </a:rPr>
              <a:t> = 0</a:t>
            </a:r>
          </a:p>
          <a:p>
            <a:pPr lvl="1" fontAlgn="base"/>
            <a:r>
              <a:rPr lang="en-US" sz="2000" dirty="0">
                <a:latin typeface="Monaco" pitchFamily="2" charset="77"/>
              </a:rPr>
              <a:t>n = </a:t>
            </a:r>
            <a:r>
              <a:rPr lang="en-US" sz="2000" dirty="0" err="1">
                <a:latin typeface="Monaco" pitchFamily="2" charset="77"/>
              </a:rPr>
              <a:t>len</a:t>
            </a:r>
            <a:r>
              <a:rPr lang="en-US" sz="2000" dirty="0">
                <a:latin typeface="Monaco" pitchFamily="2" charset="77"/>
              </a:rPr>
              <a:t>(</a:t>
            </a:r>
            <a:r>
              <a:rPr lang="en-US" sz="2000" dirty="0" err="1">
                <a:latin typeface="Monaco" pitchFamily="2" charset="77"/>
              </a:rPr>
              <a:t>lst</a:t>
            </a:r>
            <a:r>
              <a:rPr lang="en-US" sz="2000" dirty="0">
                <a:latin typeface="Monaco" pitchFamily="2" charset="77"/>
              </a:rPr>
              <a:t>)</a:t>
            </a:r>
          </a:p>
          <a:p>
            <a:pPr lvl="1" fontAlgn="base"/>
            <a:r>
              <a:rPr lang="en-US" sz="2000" dirty="0">
                <a:latin typeface="Monaco" pitchFamily="2" charset="77"/>
              </a:rPr>
              <a:t>while (</a:t>
            </a:r>
            <a:r>
              <a:rPr lang="en-US" sz="2000" dirty="0" err="1">
                <a:latin typeface="Monaco" pitchFamily="2" charset="77"/>
              </a:rPr>
              <a:t>i</a:t>
            </a:r>
            <a:r>
              <a:rPr lang="en-US" sz="2000" dirty="0">
                <a:latin typeface="Monaco" pitchFamily="2" charset="77"/>
              </a:rPr>
              <a:t>&lt;n):</a:t>
            </a:r>
          </a:p>
          <a:p>
            <a:pPr lvl="2" fontAlgn="base"/>
            <a:r>
              <a:rPr lang="en-US" sz="2000" dirty="0">
                <a:latin typeface="Monaco" pitchFamily="2" charset="77"/>
              </a:rPr>
              <a:t>if </a:t>
            </a:r>
            <a:r>
              <a:rPr lang="en-US" sz="2000" dirty="0" err="1">
                <a:latin typeface="Monaco" pitchFamily="2" charset="77"/>
              </a:rPr>
              <a:t>lst</a:t>
            </a:r>
            <a:r>
              <a:rPr lang="en-US" sz="2000" dirty="0">
                <a:latin typeface="Monaco" pitchFamily="2" charset="77"/>
              </a:rPr>
              <a:t>[</a:t>
            </a:r>
            <a:r>
              <a:rPr lang="en-US" sz="2000" dirty="0" err="1">
                <a:latin typeface="Monaco" pitchFamily="2" charset="77"/>
              </a:rPr>
              <a:t>i</a:t>
            </a:r>
            <a:r>
              <a:rPr lang="en-US" sz="2000" dirty="0">
                <a:latin typeface="Monaco" pitchFamily="2" charset="77"/>
              </a:rPr>
              <a:t>]==element:</a:t>
            </a:r>
          </a:p>
          <a:p>
            <a:pPr lvl="3" fontAlgn="base"/>
            <a:r>
              <a:rPr lang="en-US" sz="2000" dirty="0">
                <a:latin typeface="Monaco" pitchFamily="2" charset="77"/>
              </a:rPr>
              <a:t>return </a:t>
            </a:r>
            <a:r>
              <a:rPr lang="en-US" sz="2000" dirty="0" err="1">
                <a:latin typeface="Monaco" pitchFamily="2" charset="77"/>
              </a:rPr>
              <a:t>i</a:t>
            </a:r>
            <a:endParaRPr lang="en-US" sz="2000" dirty="0">
              <a:latin typeface="Monaco" pitchFamily="2" charset="77"/>
            </a:endParaRPr>
          </a:p>
          <a:p>
            <a:pPr lvl="2" fontAlgn="base"/>
            <a:r>
              <a:rPr lang="en-US" sz="2000" dirty="0" err="1">
                <a:latin typeface="Monaco" pitchFamily="2" charset="77"/>
              </a:rPr>
              <a:t>i</a:t>
            </a:r>
            <a:r>
              <a:rPr lang="en-US" sz="2000" dirty="0">
                <a:latin typeface="Monaco" pitchFamily="2" charset="77"/>
              </a:rPr>
              <a:t>+=1</a:t>
            </a:r>
          </a:p>
          <a:p>
            <a:pPr lvl="1" fontAlgn="base"/>
            <a:r>
              <a:rPr lang="en-US" sz="2000" dirty="0">
                <a:latin typeface="Monaco" pitchFamily="2" charset="77"/>
              </a:rPr>
              <a:t>return -1</a:t>
            </a:r>
          </a:p>
        </p:txBody>
      </p:sp>
    </p:spTree>
    <p:extLst>
      <p:ext uri="{BB962C8B-B14F-4D97-AF65-F5344CB8AC3E}">
        <p14:creationId xmlns:p14="http://schemas.microsoft.com/office/powerpoint/2010/main" val="400592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11D3E-F113-687B-8315-16451CDD6049}"/>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147A401B-1035-DFEA-54BE-6ED263212F88}"/>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0E5AEDD1-6A3D-A8D0-49D7-475C09B3D65B}"/>
              </a:ext>
            </a:extLst>
          </p:cNvPr>
          <p:cNvSpPr>
            <a:spLocks noGrp="1"/>
          </p:cNvSpPr>
          <p:nvPr>
            <p:ph type="sldNum" sz="quarter" idx="12"/>
          </p:nvPr>
        </p:nvSpPr>
        <p:spPr/>
        <p:txBody>
          <a:bodyPr/>
          <a:lstStyle/>
          <a:p>
            <a:fld id="{CC057153-B650-4DEB-B370-79DDCFDCE934}" type="slidenum">
              <a:rPr lang="en-US" smtClean="0"/>
              <a:t>6</a:t>
            </a:fld>
            <a:endParaRPr lang="en-US"/>
          </a:p>
        </p:txBody>
      </p:sp>
      <p:sp>
        <p:nvSpPr>
          <p:cNvPr id="2" name="TextBox 1">
            <a:extLst>
              <a:ext uri="{FF2B5EF4-FFF2-40B4-BE49-F238E27FC236}">
                <a16:creationId xmlns:a16="http://schemas.microsoft.com/office/drawing/2014/main" id="{5DAC2FD6-884E-118E-56C6-007819457F0B}"/>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5611FFC7-065D-2A9C-31D7-AB1CD63DE563}"/>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Is our output correct?</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7A8CDD01-27EC-1ABB-A296-8C12ACE2CB01}"/>
              </a:ext>
            </a:extLst>
          </p:cNvPr>
          <p:cNvSpPr>
            <a:spLocks noGrp="1"/>
          </p:cNvSpPr>
          <p:nvPr>
            <p:ph idx="1"/>
          </p:nvPr>
        </p:nvSpPr>
        <p:spPr>
          <a:xfrm>
            <a:off x="612647" y="1563132"/>
            <a:ext cx="11019515" cy="4593828"/>
          </a:xfrm>
        </p:spPr>
        <p:txBody>
          <a:bodyPr>
            <a:noAutofit/>
          </a:bodyPr>
          <a:lstStyle/>
          <a:p>
            <a:pPr fontAlgn="base"/>
            <a:r>
              <a:rPr lang="en-US" dirty="0"/>
              <a:t>To show that the output is correct we would need to know that:</a:t>
            </a:r>
          </a:p>
          <a:p>
            <a:pPr lvl="1" fontAlgn="base"/>
            <a:r>
              <a:rPr lang="en-US" dirty="0"/>
              <a:t>If index </a:t>
            </a:r>
            <a:r>
              <a:rPr lang="en-US" dirty="0" err="1">
                <a:latin typeface="Monaco" pitchFamily="2" charset="77"/>
              </a:rPr>
              <a:t>i</a:t>
            </a:r>
            <a:r>
              <a:rPr lang="en-US" dirty="0"/>
              <a:t> is returned, then </a:t>
            </a:r>
            <a:r>
              <a:rPr lang="en-US" dirty="0" err="1">
                <a:latin typeface="Monaco" pitchFamily="2" charset="77"/>
              </a:rPr>
              <a:t>lst</a:t>
            </a:r>
            <a:r>
              <a:rPr lang="en-US" dirty="0">
                <a:latin typeface="Monaco" pitchFamily="2" charset="77"/>
              </a:rPr>
              <a:t>[</a:t>
            </a:r>
            <a:r>
              <a:rPr lang="en-US" dirty="0" err="1">
                <a:latin typeface="Monaco" pitchFamily="2" charset="77"/>
              </a:rPr>
              <a:t>i</a:t>
            </a:r>
            <a:r>
              <a:rPr lang="en-US" dirty="0">
                <a:latin typeface="Monaco" pitchFamily="2" charset="77"/>
              </a:rPr>
              <a:t>]==element </a:t>
            </a:r>
            <a:r>
              <a:rPr lang="en-US" dirty="0"/>
              <a:t>and </a:t>
            </a:r>
            <a:r>
              <a:rPr lang="en-US" dirty="0" err="1">
                <a:latin typeface="Monaco" pitchFamily="2" charset="77"/>
              </a:rPr>
              <a:t>i</a:t>
            </a:r>
            <a:r>
              <a:rPr lang="en-US" dirty="0"/>
              <a:t> is the first index with a matching element.</a:t>
            </a:r>
          </a:p>
          <a:p>
            <a:pPr lvl="1" fontAlgn="base"/>
            <a:r>
              <a:rPr lang="en-US" dirty="0"/>
              <a:t>If -1 is returned, then the </a:t>
            </a:r>
            <a:r>
              <a:rPr lang="en-US" dirty="0">
                <a:latin typeface="Monaco" pitchFamily="2" charset="77"/>
              </a:rPr>
              <a:t>element</a:t>
            </a:r>
            <a:r>
              <a:rPr lang="en-US" dirty="0"/>
              <a:t> is not in list. </a:t>
            </a:r>
          </a:p>
          <a:p>
            <a:pPr fontAlgn="base"/>
            <a:r>
              <a:rPr lang="en-US" dirty="0"/>
              <a:t>We will do so by using </a:t>
            </a:r>
            <a:r>
              <a:rPr lang="en-US" b="1" dirty="0"/>
              <a:t>loop invariants </a:t>
            </a:r>
            <a:r>
              <a:rPr lang="en-US" dirty="0"/>
              <a:t>and assume that while loops are in the form of:</a:t>
            </a:r>
            <a:br>
              <a:rPr lang="en-US" dirty="0"/>
            </a:br>
            <a:r>
              <a:rPr lang="en-US" dirty="0">
                <a:latin typeface="Monaco" pitchFamily="2" charset="77"/>
              </a:rPr>
              <a:t>while (guard):</a:t>
            </a:r>
            <a:br>
              <a:rPr lang="en-US" dirty="0">
                <a:latin typeface="Monaco" pitchFamily="2" charset="77"/>
              </a:rPr>
            </a:br>
            <a:r>
              <a:rPr lang="en-US" dirty="0">
                <a:latin typeface="Monaco" pitchFamily="2" charset="77"/>
              </a:rPr>
              <a:t>	#body</a:t>
            </a:r>
          </a:p>
          <a:p>
            <a:pPr fontAlgn="base"/>
            <a:r>
              <a:rPr lang="en-US" dirty="0"/>
              <a:t>And for loops are in the form of:</a:t>
            </a:r>
            <a:br>
              <a:rPr lang="en-US" dirty="0"/>
            </a:br>
            <a:r>
              <a:rPr lang="en-US" dirty="0">
                <a:latin typeface="Monaco" pitchFamily="2" charset="77"/>
              </a:rPr>
              <a:t>for </a:t>
            </a:r>
            <a:r>
              <a:rPr lang="en-US" dirty="0" err="1">
                <a:latin typeface="Monaco" pitchFamily="2" charset="77"/>
              </a:rPr>
              <a:t>i</a:t>
            </a:r>
            <a:r>
              <a:rPr lang="en-US" dirty="0">
                <a:latin typeface="Monaco" pitchFamily="2" charset="77"/>
              </a:rPr>
              <a:t> in range (start, stop, step): #start=0, step=1 by default</a:t>
            </a:r>
            <a:br>
              <a:rPr lang="en-US" dirty="0">
                <a:latin typeface="Monaco" pitchFamily="2" charset="77"/>
              </a:rPr>
            </a:br>
            <a:r>
              <a:rPr lang="en-US" dirty="0">
                <a:latin typeface="Monaco" pitchFamily="2" charset="77"/>
              </a:rPr>
              <a:t>	#body</a:t>
            </a:r>
          </a:p>
        </p:txBody>
      </p:sp>
    </p:spTree>
    <p:extLst>
      <p:ext uri="{BB962C8B-B14F-4D97-AF65-F5344CB8AC3E}">
        <p14:creationId xmlns:p14="http://schemas.microsoft.com/office/powerpoint/2010/main" val="80296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A333E-6927-FB8B-7FCA-50D94E461412}"/>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B9C4D9A7-3963-224C-BDD0-E42DF76D9F4D}"/>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2A6C26A5-0F0B-BCDB-DB6A-0B0E0AE43BA1}"/>
              </a:ext>
            </a:extLst>
          </p:cNvPr>
          <p:cNvSpPr>
            <a:spLocks noGrp="1"/>
          </p:cNvSpPr>
          <p:nvPr>
            <p:ph type="sldNum" sz="quarter" idx="12"/>
          </p:nvPr>
        </p:nvSpPr>
        <p:spPr/>
        <p:txBody>
          <a:bodyPr/>
          <a:lstStyle/>
          <a:p>
            <a:fld id="{CC057153-B650-4DEB-B370-79DDCFDCE934}" type="slidenum">
              <a:rPr lang="en-US" smtClean="0"/>
              <a:t>7</a:t>
            </a:fld>
            <a:endParaRPr lang="en-US"/>
          </a:p>
        </p:txBody>
      </p:sp>
      <p:sp>
        <p:nvSpPr>
          <p:cNvPr id="2" name="TextBox 1">
            <a:extLst>
              <a:ext uri="{FF2B5EF4-FFF2-40B4-BE49-F238E27FC236}">
                <a16:creationId xmlns:a16="http://schemas.microsoft.com/office/drawing/2014/main" id="{971A7D23-692E-0AD0-27B4-E549303815E6}"/>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44C1F016-4255-7686-9285-93BF769E18B5}"/>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Loop invariants</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F9412913-0314-309E-2480-7C618F7E43FE}"/>
              </a:ext>
            </a:extLst>
          </p:cNvPr>
          <p:cNvSpPr>
            <a:spLocks noGrp="1"/>
          </p:cNvSpPr>
          <p:nvPr>
            <p:ph idx="1"/>
          </p:nvPr>
        </p:nvSpPr>
        <p:spPr>
          <a:xfrm>
            <a:off x="612647" y="1563132"/>
            <a:ext cx="11019515" cy="4593828"/>
          </a:xfrm>
        </p:spPr>
        <p:txBody>
          <a:bodyPr>
            <a:noAutofit/>
          </a:bodyPr>
          <a:lstStyle/>
          <a:p>
            <a:pPr fontAlgn="base"/>
            <a:r>
              <a:rPr lang="en-US" dirty="0"/>
              <a:t>Assuming the precondition holds, </a:t>
            </a:r>
            <a:r>
              <a:rPr lang="en-US" i="1" dirty="0"/>
              <a:t>a loop invariant for a loop is a condition that is true at the beginning and end of every iteration of a loop.</a:t>
            </a:r>
          </a:p>
          <a:p>
            <a:pPr fontAlgn="base"/>
            <a:r>
              <a:rPr lang="en-US" dirty="0"/>
              <a:t>To prove correctness, we need to show:</a:t>
            </a:r>
          </a:p>
          <a:p>
            <a:pPr lvl="1" fontAlgn="base"/>
            <a:r>
              <a:rPr lang="en-US" sz="2000" i="1" dirty="0"/>
              <a:t>Initialization</a:t>
            </a:r>
            <a:r>
              <a:rPr lang="en-US" sz="2000" dirty="0"/>
              <a:t>: The loop invariant is true before the loop runs for the first iteration.</a:t>
            </a:r>
          </a:p>
          <a:p>
            <a:pPr lvl="1" fontAlgn="base"/>
            <a:r>
              <a:rPr lang="en-US" sz="2000" i="1" dirty="0"/>
              <a:t>Maintenance</a:t>
            </a:r>
            <a:r>
              <a:rPr lang="en-US" sz="2000" dirty="0"/>
              <a:t>: We assume that the loop invariant is true before an iteration. Given this assumption we need to show that the loop invariant remains true after the execution of the loop body and before entering the next iteration.</a:t>
            </a:r>
          </a:p>
          <a:p>
            <a:pPr lvl="1" fontAlgn="base"/>
            <a:r>
              <a:rPr lang="en-US" sz="2000" i="1" dirty="0"/>
              <a:t>Postcondition</a:t>
            </a:r>
            <a:r>
              <a:rPr lang="en-US" sz="2000" dirty="0"/>
              <a:t>: Show that if the guard fails/is false (so the loop exits), then the desired result of the loop has been achieved: the loop post-condition holds.</a:t>
            </a:r>
          </a:p>
          <a:p>
            <a:pPr lvl="1" fontAlgn="base"/>
            <a:r>
              <a:rPr lang="en-US" sz="2000" i="1" dirty="0"/>
              <a:t>Termination</a:t>
            </a:r>
            <a:r>
              <a:rPr lang="en-US" sz="2000" dirty="0"/>
              <a:t>: After a finite number of iterations of the loop, the guard will become false and the loop will terminate.</a:t>
            </a:r>
          </a:p>
          <a:p>
            <a:pPr fontAlgn="base"/>
            <a:r>
              <a:rPr lang="en-US" dirty="0"/>
              <a:t>All four step would be necessary to show full correctness.</a:t>
            </a:r>
          </a:p>
        </p:txBody>
      </p:sp>
    </p:spTree>
    <p:extLst>
      <p:ext uri="{BB962C8B-B14F-4D97-AF65-F5344CB8AC3E}">
        <p14:creationId xmlns:p14="http://schemas.microsoft.com/office/powerpoint/2010/main" val="312931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20CB9-A564-7899-A90C-37EF306F2BBE}"/>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361E75D7-7754-7AFF-4705-423B071667AF}"/>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513BCB9C-72B0-CDF5-63AB-24389F2060B8}"/>
              </a:ext>
            </a:extLst>
          </p:cNvPr>
          <p:cNvSpPr>
            <a:spLocks noGrp="1"/>
          </p:cNvSpPr>
          <p:nvPr>
            <p:ph type="sldNum" sz="quarter" idx="12"/>
          </p:nvPr>
        </p:nvSpPr>
        <p:spPr/>
        <p:txBody>
          <a:bodyPr/>
          <a:lstStyle/>
          <a:p>
            <a:fld id="{CC057153-B650-4DEB-B370-79DDCFDCE934}" type="slidenum">
              <a:rPr lang="en-US" smtClean="0"/>
              <a:t>8</a:t>
            </a:fld>
            <a:endParaRPr lang="en-US"/>
          </a:p>
        </p:txBody>
      </p:sp>
      <p:sp>
        <p:nvSpPr>
          <p:cNvPr id="2" name="TextBox 1">
            <a:extLst>
              <a:ext uri="{FF2B5EF4-FFF2-40B4-BE49-F238E27FC236}">
                <a16:creationId xmlns:a16="http://schemas.microsoft.com/office/drawing/2014/main" id="{C9C0CAA3-58F7-2F68-9F35-C52C959334A5}"/>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F254A46A-59B3-11F7-7966-5BA9EFE8811A}"/>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Loop invariants</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3D0D4C57-8ED9-FDCE-0DB6-7D2CF2C2842D}"/>
              </a:ext>
            </a:extLst>
          </p:cNvPr>
          <p:cNvSpPr>
            <a:spLocks noGrp="1"/>
          </p:cNvSpPr>
          <p:nvPr>
            <p:ph idx="1"/>
          </p:nvPr>
        </p:nvSpPr>
        <p:spPr>
          <a:xfrm>
            <a:off x="612647" y="1563132"/>
            <a:ext cx="11019515" cy="4593828"/>
          </a:xfrm>
        </p:spPr>
        <p:txBody>
          <a:bodyPr>
            <a:noAutofit/>
          </a:bodyPr>
          <a:lstStyle/>
          <a:p>
            <a:pPr fontAlgn="base"/>
            <a:r>
              <a:rPr lang="en-US" dirty="0"/>
              <a:t>Loop invariants, often make a statement depending on an index </a:t>
            </a:r>
            <a:r>
              <a:rPr lang="en-US" dirty="0" err="1"/>
              <a:t>i</a:t>
            </a:r>
            <a:r>
              <a:rPr lang="en-US" dirty="0"/>
              <a:t> and what you have seen so far, e.g., in </a:t>
            </a:r>
            <a:r>
              <a:rPr lang="en-US" dirty="0" err="1">
                <a:latin typeface="Monaco" pitchFamily="2" charset="77"/>
              </a:rPr>
              <a:t>lst</a:t>
            </a:r>
            <a:r>
              <a:rPr lang="en-US" dirty="0">
                <a:latin typeface="Monaco" pitchFamily="2" charset="77"/>
              </a:rPr>
              <a:t>[0:i] </a:t>
            </a:r>
            <a:r>
              <a:rPr lang="en-US" dirty="0"/>
              <a:t>(this list slice contains all elements from index 0 to index </a:t>
            </a:r>
            <a:r>
              <a:rPr lang="en-US" dirty="0">
                <a:latin typeface="Monaco" pitchFamily="2" charset="77"/>
              </a:rPr>
              <a:t>i-1</a:t>
            </a:r>
            <a:r>
              <a:rPr lang="en-US" dirty="0"/>
              <a:t>, that is 0 is inclusive but </a:t>
            </a:r>
            <a:r>
              <a:rPr lang="en-US" dirty="0" err="1">
                <a:latin typeface="Monaco" pitchFamily="2" charset="77"/>
              </a:rPr>
              <a:t>i</a:t>
            </a:r>
            <a:r>
              <a:rPr lang="en-US" dirty="0"/>
              <a:t> is exclusive).</a:t>
            </a:r>
          </a:p>
          <a:p>
            <a:pPr fontAlgn="base"/>
            <a:r>
              <a:rPr lang="en-US" dirty="0"/>
              <a:t>Let's go back to the linear search example. </a:t>
            </a:r>
          </a:p>
          <a:p>
            <a:pPr fontAlgn="base"/>
            <a:r>
              <a:rPr lang="en-US" b="1" dirty="0"/>
              <a:t>Practice Time</a:t>
            </a:r>
            <a:r>
              <a:rPr lang="en-US" dirty="0"/>
              <a:t>: What loop invariant can we can come up with?</a:t>
            </a:r>
          </a:p>
          <a:p>
            <a:pPr lvl="1" fontAlgn="base"/>
            <a:r>
              <a:rPr lang="en-US" sz="2000" dirty="0"/>
              <a:t>At the start of each iteration, element does not exist in the </a:t>
            </a:r>
            <a:r>
              <a:rPr lang="en-US" sz="2000" dirty="0" err="1"/>
              <a:t>sublist</a:t>
            </a:r>
            <a:r>
              <a:rPr lang="en-US" sz="2000" dirty="0"/>
              <a:t> </a:t>
            </a:r>
            <a:r>
              <a:rPr lang="en-US" sz="2000" dirty="0" err="1"/>
              <a:t>lst</a:t>
            </a:r>
            <a:r>
              <a:rPr lang="en-US" sz="2000" dirty="0"/>
              <a:t>[0:i]</a:t>
            </a:r>
            <a:endParaRPr lang="en-US" dirty="0"/>
          </a:p>
        </p:txBody>
      </p:sp>
    </p:spTree>
    <p:extLst>
      <p:ext uri="{BB962C8B-B14F-4D97-AF65-F5344CB8AC3E}">
        <p14:creationId xmlns:p14="http://schemas.microsoft.com/office/powerpoint/2010/main" val="252271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16E67-3F10-6D78-7B77-71B4F785BB8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26F929EB-D1E1-C00E-B14F-7BB4A367391C}"/>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201D7F27-9641-3725-7176-E5F7FF4B86B3}"/>
              </a:ext>
            </a:extLst>
          </p:cNvPr>
          <p:cNvSpPr>
            <a:spLocks noGrp="1"/>
          </p:cNvSpPr>
          <p:nvPr>
            <p:ph type="sldNum" sz="quarter" idx="12"/>
          </p:nvPr>
        </p:nvSpPr>
        <p:spPr/>
        <p:txBody>
          <a:bodyPr/>
          <a:lstStyle/>
          <a:p>
            <a:fld id="{CC057153-B650-4DEB-B370-79DDCFDCE934}" type="slidenum">
              <a:rPr lang="en-US" smtClean="0"/>
              <a:t>9</a:t>
            </a:fld>
            <a:endParaRPr lang="en-US"/>
          </a:p>
        </p:txBody>
      </p:sp>
      <p:sp>
        <p:nvSpPr>
          <p:cNvPr id="2" name="TextBox 1">
            <a:extLst>
              <a:ext uri="{FF2B5EF4-FFF2-40B4-BE49-F238E27FC236}">
                <a16:creationId xmlns:a16="http://schemas.microsoft.com/office/drawing/2014/main" id="{143E26CC-91B6-0F23-907F-6D24BF8EA073}"/>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DC29E5C2-0292-A223-7F7B-08CE2C15F00B}"/>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Loop invariant for linear search - Initialization</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E98A4882-ABE5-6963-A01A-4D70836F37DC}"/>
              </a:ext>
            </a:extLst>
          </p:cNvPr>
          <p:cNvSpPr>
            <a:spLocks noGrp="1"/>
          </p:cNvSpPr>
          <p:nvPr>
            <p:ph idx="1"/>
          </p:nvPr>
        </p:nvSpPr>
        <p:spPr>
          <a:xfrm>
            <a:off x="612647" y="1563132"/>
            <a:ext cx="11019515" cy="4593828"/>
          </a:xfrm>
        </p:spPr>
        <p:txBody>
          <a:bodyPr>
            <a:noAutofit/>
          </a:bodyPr>
          <a:lstStyle/>
          <a:p>
            <a:pPr fontAlgn="base"/>
            <a:r>
              <a:rPr lang="en-US" i="1" dirty="0"/>
              <a:t>Initialization</a:t>
            </a:r>
            <a:r>
              <a:rPr lang="en-US" dirty="0"/>
              <a:t>: ​​Before the first iteration, </a:t>
            </a:r>
            <a:r>
              <a:rPr lang="en-US" dirty="0" err="1">
                <a:latin typeface="Monaco" pitchFamily="2" charset="77"/>
              </a:rPr>
              <a:t>i</a:t>
            </a:r>
            <a:r>
              <a:rPr lang="en-US" dirty="0">
                <a:latin typeface="Monaco" pitchFamily="2" charset="77"/>
              </a:rPr>
              <a:t>==0</a:t>
            </a:r>
            <a:r>
              <a:rPr lang="en-US" dirty="0"/>
              <a:t>, then the slice </a:t>
            </a:r>
            <a:r>
              <a:rPr lang="en-US" dirty="0" err="1">
                <a:latin typeface="Monaco" pitchFamily="2" charset="77"/>
              </a:rPr>
              <a:t>lst</a:t>
            </a:r>
            <a:r>
              <a:rPr lang="en-US" dirty="0">
                <a:latin typeface="Monaco" pitchFamily="2" charset="77"/>
              </a:rPr>
              <a:t>[0:0]</a:t>
            </a:r>
            <a:r>
              <a:rPr lang="en-US" dirty="0"/>
              <a:t> would be empty. Therefore, </a:t>
            </a:r>
            <a:r>
              <a:rPr lang="en-US" dirty="0">
                <a:latin typeface="Monaco" pitchFamily="2" charset="77"/>
              </a:rPr>
              <a:t>element</a:t>
            </a:r>
            <a:r>
              <a:rPr lang="en-US" dirty="0"/>
              <a:t> would not be in the slice and the loop invariant holds true.</a:t>
            </a:r>
          </a:p>
        </p:txBody>
      </p:sp>
      <p:sp>
        <p:nvSpPr>
          <p:cNvPr id="4" name="TextBox 3">
            <a:extLst>
              <a:ext uri="{FF2B5EF4-FFF2-40B4-BE49-F238E27FC236}">
                <a16:creationId xmlns:a16="http://schemas.microsoft.com/office/drawing/2014/main" id="{F728127F-E4D6-C99E-8A90-2150E29FC9B1}"/>
              </a:ext>
            </a:extLst>
          </p:cNvPr>
          <p:cNvSpPr txBox="1"/>
          <p:nvPr/>
        </p:nvSpPr>
        <p:spPr>
          <a:xfrm>
            <a:off x="1080655" y="3940233"/>
            <a:ext cx="4733988" cy="2308324"/>
          </a:xfrm>
          <a:prstGeom prst="rect">
            <a:avLst/>
          </a:prstGeom>
          <a:noFill/>
        </p:spPr>
        <p:txBody>
          <a:bodyPr wrap="none" rtlCol="0">
            <a:spAutoFit/>
          </a:bodyPr>
          <a:lstStyle/>
          <a:p>
            <a:pPr fontAlgn="base"/>
            <a:r>
              <a:rPr lang="en-US" dirty="0">
                <a:latin typeface="Monaco" pitchFamily="2" charset="77"/>
              </a:rPr>
              <a:t>def </a:t>
            </a:r>
            <a:r>
              <a:rPr lang="en-US" dirty="0" err="1">
                <a:latin typeface="Monaco" pitchFamily="2" charset="77"/>
              </a:rPr>
              <a:t>linear_search</a:t>
            </a:r>
            <a:r>
              <a:rPr lang="en-US" dirty="0">
                <a:latin typeface="Monaco" pitchFamily="2" charset="77"/>
              </a:rPr>
              <a:t>(</a:t>
            </a:r>
            <a:r>
              <a:rPr lang="en-US" dirty="0" err="1">
                <a:latin typeface="Monaco" pitchFamily="2" charset="77"/>
              </a:rPr>
              <a:t>lst</a:t>
            </a:r>
            <a:r>
              <a:rPr lang="en-US" dirty="0">
                <a:latin typeface="Monaco" pitchFamily="2" charset="77"/>
              </a:rPr>
              <a:t>, element):</a:t>
            </a:r>
          </a:p>
          <a:p>
            <a:pPr lvl="1"/>
            <a:r>
              <a:rPr lang="en-US" dirty="0">
                <a:latin typeface="Monaco" pitchFamily="2" charset="77"/>
              </a:rPr>
              <a:t>n = </a:t>
            </a:r>
            <a:r>
              <a:rPr lang="en-US" dirty="0" err="1">
                <a:latin typeface="Monaco" pitchFamily="2" charset="77"/>
              </a:rPr>
              <a:t>len</a:t>
            </a:r>
            <a:r>
              <a:rPr lang="en-US" dirty="0">
                <a:latin typeface="Monaco" pitchFamily="2" charset="77"/>
              </a:rPr>
              <a:t>(</a:t>
            </a:r>
            <a:r>
              <a:rPr lang="en-US" dirty="0" err="1">
                <a:latin typeface="Monaco" pitchFamily="2" charset="77"/>
              </a:rPr>
              <a:t>lst</a:t>
            </a:r>
            <a:r>
              <a:rPr lang="en-US" dirty="0">
                <a:latin typeface="Monaco" pitchFamily="2" charset="77"/>
              </a:rPr>
              <a:t>)</a:t>
            </a:r>
          </a:p>
          <a:p>
            <a:pPr lvl="1"/>
            <a:r>
              <a:rPr lang="en-US" dirty="0">
                <a:latin typeface="Monaco" pitchFamily="2" charset="77"/>
              </a:rPr>
              <a:t>for </a:t>
            </a:r>
            <a:r>
              <a:rPr lang="en-US" dirty="0" err="1">
                <a:latin typeface="Monaco" pitchFamily="2" charset="77"/>
              </a:rPr>
              <a:t>i</a:t>
            </a:r>
            <a:r>
              <a:rPr lang="en-US" dirty="0">
                <a:latin typeface="Monaco" pitchFamily="2" charset="77"/>
              </a:rPr>
              <a:t> in range(n):</a:t>
            </a:r>
          </a:p>
          <a:p>
            <a:pPr lvl="2"/>
            <a:r>
              <a:rPr lang="en-US" dirty="0">
                <a:latin typeface="Monaco" pitchFamily="2" charset="77"/>
              </a:rPr>
              <a:t>if </a:t>
            </a:r>
            <a:r>
              <a:rPr lang="en-US" dirty="0" err="1">
                <a:latin typeface="Monaco" pitchFamily="2" charset="77"/>
              </a:rPr>
              <a:t>lst</a:t>
            </a:r>
            <a:r>
              <a:rPr lang="en-US" dirty="0">
                <a:latin typeface="Monaco" pitchFamily="2" charset="77"/>
              </a:rPr>
              <a:t>[</a:t>
            </a:r>
            <a:r>
              <a:rPr lang="en-US" dirty="0" err="1">
                <a:latin typeface="Monaco" pitchFamily="2" charset="77"/>
              </a:rPr>
              <a:t>i</a:t>
            </a:r>
            <a:r>
              <a:rPr lang="en-US" dirty="0">
                <a:latin typeface="Monaco" pitchFamily="2" charset="77"/>
              </a:rPr>
              <a:t>]==element:</a:t>
            </a:r>
          </a:p>
          <a:p>
            <a:pPr lvl="3"/>
            <a:r>
              <a:rPr lang="en-US" dirty="0">
                <a:latin typeface="Monaco" pitchFamily="2" charset="77"/>
              </a:rPr>
              <a:t>return </a:t>
            </a:r>
            <a:r>
              <a:rPr lang="en-US" dirty="0" err="1">
                <a:latin typeface="Monaco" pitchFamily="2" charset="77"/>
              </a:rPr>
              <a:t>i</a:t>
            </a:r>
            <a:endParaRPr lang="en-US" dirty="0">
              <a:latin typeface="Monaco" pitchFamily="2" charset="77"/>
            </a:endParaRPr>
          </a:p>
          <a:p>
            <a:pPr lvl="1"/>
            <a:r>
              <a:rPr lang="en-US" dirty="0">
                <a:latin typeface="Monaco" pitchFamily="2" charset="77"/>
              </a:rPr>
              <a:t>return -1</a:t>
            </a:r>
          </a:p>
          <a:p>
            <a:br>
              <a:rPr lang="en-US" dirty="0"/>
            </a:br>
            <a:endParaRPr lang="en-US" dirty="0"/>
          </a:p>
        </p:txBody>
      </p:sp>
      <p:sp>
        <p:nvSpPr>
          <p:cNvPr id="5" name="TextBox 4">
            <a:extLst>
              <a:ext uri="{FF2B5EF4-FFF2-40B4-BE49-F238E27FC236}">
                <a16:creationId xmlns:a16="http://schemas.microsoft.com/office/drawing/2014/main" id="{696C56CC-24C0-9091-3A8A-5F844CB6E33D}"/>
              </a:ext>
            </a:extLst>
          </p:cNvPr>
          <p:cNvSpPr txBox="1"/>
          <p:nvPr/>
        </p:nvSpPr>
        <p:spPr>
          <a:xfrm>
            <a:off x="6122404" y="3940233"/>
            <a:ext cx="6109854" cy="3416320"/>
          </a:xfrm>
          <a:prstGeom prst="rect">
            <a:avLst/>
          </a:prstGeom>
          <a:noFill/>
        </p:spPr>
        <p:txBody>
          <a:bodyPr wrap="square">
            <a:spAutoFit/>
          </a:bodyPr>
          <a:lstStyle/>
          <a:p>
            <a:pPr fontAlgn="base"/>
            <a:r>
              <a:rPr lang="en-US" dirty="0">
                <a:latin typeface="Monaco" pitchFamily="2" charset="77"/>
              </a:rPr>
              <a:t>def </a:t>
            </a:r>
            <a:r>
              <a:rPr lang="en-US" dirty="0" err="1">
                <a:latin typeface="Monaco" pitchFamily="2" charset="77"/>
              </a:rPr>
              <a:t>linear_search</a:t>
            </a:r>
            <a:r>
              <a:rPr lang="en-US" dirty="0">
                <a:latin typeface="Monaco" pitchFamily="2" charset="77"/>
              </a:rPr>
              <a:t>(</a:t>
            </a:r>
            <a:r>
              <a:rPr lang="en-US" dirty="0" err="1">
                <a:latin typeface="Monaco" pitchFamily="2" charset="77"/>
              </a:rPr>
              <a:t>lst</a:t>
            </a:r>
            <a:r>
              <a:rPr lang="en-US" dirty="0">
                <a:latin typeface="Monaco" pitchFamily="2" charset="77"/>
              </a:rPr>
              <a:t>, element):</a:t>
            </a:r>
          </a:p>
          <a:p>
            <a:pPr lvl="1" fontAlgn="base"/>
            <a:r>
              <a:rPr lang="en-US" dirty="0" err="1">
                <a:latin typeface="Monaco" pitchFamily="2" charset="77"/>
              </a:rPr>
              <a:t>i</a:t>
            </a:r>
            <a:r>
              <a:rPr lang="en-US" dirty="0">
                <a:latin typeface="Monaco" pitchFamily="2" charset="77"/>
              </a:rPr>
              <a:t> = 0</a:t>
            </a:r>
          </a:p>
          <a:p>
            <a:pPr lvl="1" fontAlgn="base"/>
            <a:r>
              <a:rPr lang="en-US" dirty="0">
                <a:latin typeface="Monaco" pitchFamily="2" charset="77"/>
              </a:rPr>
              <a:t>n = </a:t>
            </a:r>
            <a:r>
              <a:rPr lang="en-US" dirty="0" err="1">
                <a:latin typeface="Monaco" pitchFamily="2" charset="77"/>
              </a:rPr>
              <a:t>len</a:t>
            </a:r>
            <a:r>
              <a:rPr lang="en-US" dirty="0">
                <a:latin typeface="Monaco" pitchFamily="2" charset="77"/>
              </a:rPr>
              <a:t>(</a:t>
            </a:r>
            <a:r>
              <a:rPr lang="en-US" dirty="0" err="1">
                <a:latin typeface="Monaco" pitchFamily="2" charset="77"/>
              </a:rPr>
              <a:t>lst</a:t>
            </a:r>
            <a:r>
              <a:rPr lang="en-US" dirty="0">
                <a:latin typeface="Monaco" pitchFamily="2" charset="77"/>
              </a:rPr>
              <a:t>)</a:t>
            </a:r>
          </a:p>
          <a:p>
            <a:pPr lvl="1" fontAlgn="base"/>
            <a:r>
              <a:rPr lang="en-US" dirty="0">
                <a:latin typeface="Monaco" pitchFamily="2" charset="77"/>
              </a:rPr>
              <a:t>while (</a:t>
            </a:r>
            <a:r>
              <a:rPr lang="en-US" dirty="0" err="1">
                <a:latin typeface="Monaco" pitchFamily="2" charset="77"/>
              </a:rPr>
              <a:t>i</a:t>
            </a:r>
            <a:r>
              <a:rPr lang="en-US" dirty="0">
                <a:latin typeface="Monaco" pitchFamily="2" charset="77"/>
              </a:rPr>
              <a:t>&lt;n):</a:t>
            </a:r>
          </a:p>
          <a:p>
            <a:pPr lvl="2" fontAlgn="base"/>
            <a:r>
              <a:rPr lang="en-US" dirty="0">
                <a:latin typeface="Monaco" pitchFamily="2" charset="77"/>
              </a:rPr>
              <a:t>if </a:t>
            </a:r>
            <a:r>
              <a:rPr lang="en-US" dirty="0" err="1">
                <a:latin typeface="Monaco" pitchFamily="2" charset="77"/>
              </a:rPr>
              <a:t>lst</a:t>
            </a:r>
            <a:r>
              <a:rPr lang="en-US" dirty="0">
                <a:latin typeface="Monaco" pitchFamily="2" charset="77"/>
              </a:rPr>
              <a:t>[</a:t>
            </a:r>
            <a:r>
              <a:rPr lang="en-US" dirty="0" err="1">
                <a:latin typeface="Monaco" pitchFamily="2" charset="77"/>
              </a:rPr>
              <a:t>i</a:t>
            </a:r>
            <a:r>
              <a:rPr lang="en-US" dirty="0">
                <a:latin typeface="Monaco" pitchFamily="2" charset="77"/>
              </a:rPr>
              <a:t>]==element:</a:t>
            </a:r>
          </a:p>
          <a:p>
            <a:pPr lvl="3" fontAlgn="base"/>
            <a:r>
              <a:rPr lang="en-US" dirty="0">
                <a:latin typeface="Monaco" pitchFamily="2" charset="77"/>
              </a:rPr>
              <a:t>return </a:t>
            </a:r>
            <a:r>
              <a:rPr lang="en-US" dirty="0" err="1">
                <a:latin typeface="Monaco" pitchFamily="2" charset="77"/>
              </a:rPr>
              <a:t>i</a:t>
            </a:r>
            <a:endParaRPr lang="en-US" dirty="0">
              <a:latin typeface="Monaco" pitchFamily="2" charset="77"/>
            </a:endParaRPr>
          </a:p>
          <a:p>
            <a:pPr lvl="2" fontAlgn="base"/>
            <a:r>
              <a:rPr lang="en-US" dirty="0" err="1">
                <a:latin typeface="Monaco" pitchFamily="2" charset="77"/>
              </a:rPr>
              <a:t>i</a:t>
            </a:r>
            <a:r>
              <a:rPr lang="en-US" dirty="0">
                <a:latin typeface="Monaco" pitchFamily="2" charset="77"/>
              </a:rPr>
              <a:t>+=1</a:t>
            </a:r>
          </a:p>
          <a:p>
            <a:pPr lvl="1" fontAlgn="base"/>
            <a:r>
              <a:rPr lang="en-US" dirty="0">
                <a:latin typeface="Monaco" pitchFamily="2" charset="77"/>
              </a:rPr>
              <a:t>return -1</a:t>
            </a:r>
          </a:p>
          <a:p>
            <a:pPr fontAlgn="base"/>
            <a:endParaRPr lang="en-US" dirty="0">
              <a:latin typeface="Monaco" pitchFamily="2" charset="77"/>
            </a:endParaRPr>
          </a:p>
          <a:p>
            <a:pPr fontAlgn="base"/>
            <a:endParaRPr lang="en-US" dirty="0">
              <a:latin typeface="Monaco" pitchFamily="2" charset="77"/>
            </a:endParaRPr>
          </a:p>
          <a:p>
            <a:br>
              <a:rPr lang="en-US" dirty="0"/>
            </a:br>
            <a:endParaRPr lang="en-US" dirty="0">
              <a:latin typeface="Monaco" pitchFamily="2" charset="77"/>
            </a:endParaRPr>
          </a:p>
        </p:txBody>
      </p:sp>
    </p:spTree>
    <p:extLst>
      <p:ext uri="{BB962C8B-B14F-4D97-AF65-F5344CB8AC3E}">
        <p14:creationId xmlns:p14="http://schemas.microsoft.com/office/powerpoint/2010/main" val="2955699286"/>
      </p:ext>
    </p:extLst>
  </p:cSld>
  <p:clrMapOvr>
    <a:masterClrMapping/>
  </p:clrMapOvr>
</p:sld>
</file>

<file path=ppt/theme/theme1.xml><?xml version="1.0" encoding="utf-8"?>
<a:theme xmlns:a="http://schemas.openxmlformats.org/drawingml/2006/main" name="VanillaVTI">
  <a:themeElements>
    <a:clrScheme name="AnalogousFromDarkSeedLeftStep">
      <a:dk1>
        <a:srgbClr val="000000"/>
      </a:dk1>
      <a:lt1>
        <a:srgbClr val="FFFFFF"/>
      </a:lt1>
      <a:dk2>
        <a:srgbClr val="1C2432"/>
      </a:dk2>
      <a:lt2>
        <a:srgbClr val="F2F3F0"/>
      </a:lt2>
      <a:accent1>
        <a:srgbClr val="844BC5"/>
      </a:accent1>
      <a:accent2>
        <a:srgbClr val="4842B7"/>
      </a:accent2>
      <a:accent3>
        <a:srgbClr val="4B78C5"/>
      </a:accent3>
      <a:accent4>
        <a:srgbClr val="3999B3"/>
      </a:accent4>
      <a:accent5>
        <a:srgbClr val="49C0A8"/>
      </a:accent5>
      <a:accent6>
        <a:srgbClr val="39B368"/>
      </a:accent6>
      <a:hlink>
        <a:srgbClr val="339A97"/>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43293</TotalTime>
  <Words>4478</Words>
  <Application>Microsoft Macintosh PowerPoint</Application>
  <PresentationFormat>Widescreen</PresentationFormat>
  <Paragraphs>459</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Aptos</vt:lpstr>
      <vt:lpstr>Arial</vt:lpstr>
      <vt:lpstr>Cambria Math</vt:lpstr>
      <vt:lpstr>Monaco</vt:lpstr>
      <vt:lpstr>Neue Haas Grotesk Text Pro</vt:lpstr>
      <vt:lpstr>ui-sans-serif</vt:lpstr>
      <vt:lpstr>VanillaVTI</vt:lpstr>
      <vt:lpstr>Loop invariants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Alexandra Papoutsaki</dc:creator>
  <cp:lastModifiedBy>Alexandra Papoutsaki</cp:lastModifiedBy>
  <cp:revision>414</cp:revision>
  <cp:lastPrinted>2026-03-02T20:00:11Z</cp:lastPrinted>
  <dcterms:created xsi:type="dcterms:W3CDTF">2025-02-11T22:53:59Z</dcterms:created>
  <dcterms:modified xsi:type="dcterms:W3CDTF">2026-03-04T00:06:24Z</dcterms:modified>
</cp:coreProperties>
</file>