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414" r:id="rId3"/>
    <p:sldId id="415" r:id="rId4"/>
    <p:sldId id="416" r:id="rId5"/>
    <p:sldId id="425" r:id="rId6"/>
    <p:sldId id="426" r:id="rId7"/>
    <p:sldId id="417" r:id="rId8"/>
    <p:sldId id="424" r:id="rId9"/>
    <p:sldId id="423" r:id="rId10"/>
    <p:sldId id="422" r:id="rId11"/>
    <p:sldId id="421" r:id="rId12"/>
    <p:sldId id="418" r:id="rId13"/>
    <p:sldId id="419" r:id="rId14"/>
    <p:sldId id="42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8AB611-3086-6E6F-040A-5E71DA3CF609}" name="Alexandra Papoutsaki" initials="AP" userId="S::apaa2017@pomona.edu::bfa77a5d-e38e-43e7-abd1-0ba00b2c134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5"/>
    <a:srgbClr val="FF2600"/>
    <a:srgbClr val="FF9300"/>
    <a:srgbClr val="00FA00"/>
    <a:srgbClr val="8EFA00"/>
    <a:srgbClr val="009051"/>
    <a:srgbClr val="FFD579"/>
    <a:srgbClr val="0432FF"/>
    <a:srgbClr val="011893"/>
    <a:srgbClr val="FFF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68"/>
    <p:restoredTop sz="80000"/>
  </p:normalViewPr>
  <p:slideViewPr>
    <p:cSldViewPr snapToGrid="0">
      <p:cViewPr varScale="1">
        <p:scale>
          <a:sx n="78" d="100"/>
          <a:sy n="78" d="100"/>
        </p:scale>
        <p:origin x="192" y="6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CDBA23-DB00-314B-A470-A362519CA314}" type="datetimeFigureOut">
              <a:rPr lang="en-US" smtClean="0"/>
              <a:t>4/6/26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9309-185D-B241-857D-6AB647741F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9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Today's lecture will wrap up our work with lists. We will also talk about how to handle working with files.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437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0F339D-D4AB-52A9-4DEE-06E00AAE78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E69E557-9ED9-56BB-4CFC-790BE120B2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57E98D9-F206-F490-DEE2-9ADBF3B1CF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42B22D-C52C-A46D-3BD9-847950C0A2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930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DA19B-5D82-E1DD-544D-36E9C16E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FF2E3C-EB22-1DE1-EC97-4A60F24371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625BFEF-8CAF-E5D5-2B21-D09ADD74B7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BF9757-C7E3-688E-DF63-D1F43D6E73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43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A0B7A4-4BC8-6018-7EBE-713C1A12CD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AF017B-8100-A029-4CC9-B77CA8846D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0BF489-1842-AEB6-4CCA-8FCC546EFF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CC25B7-B26C-E8BC-5745-12563BAC03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509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534DD-5817-2A2C-B8C9-9003FE043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4A3A95-FE45-B2C6-7D6D-EFA77CE2F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BE6F2F-0129-6716-383B-5BBF553EED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6126E7-0EA9-AD6E-85EA-109F61A6F6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9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30AA4-745F-EA8E-C210-16ECB30197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859C124-C65F-2875-0912-9EF9EF47F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299D22-4020-977C-CBC5-E78942EC51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554FB-292E-8185-67B0-CA564E07CA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24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EF44E-5AAE-0326-9C47-6520E47920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BF477F-1FBF-3CCB-671F-DE8E49E60B4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1B2A92-4FD7-8EA6-0CD9-0DE2112405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A393B-781E-7381-44B7-35848C9DA6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13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4048E-A371-4965-FD17-E54E077981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117D76-0E86-509A-CE0B-97A00EE239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31F71F-2E8F-3D36-141D-427FC4EF57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86BEAC-C601-3091-4A11-22F5A1C9B0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894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981209-BE94-546B-A230-A50BAF880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E878C5B-8FFA-85C8-A736-0D95247EE3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6BD6EA-5688-A2B0-EEA6-A76F89C6A4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F89745-FB14-E0A3-DA4D-4B0B01C63C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78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B98A96-337C-B7A8-5EDE-7EE600B17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3982B9-1202-9D40-A032-7D6F447B4F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F2395A-BFA3-1149-D860-CE5654FBC9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33666-3C56-B88D-913C-9D5ED6C966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888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8DA2A-3005-E40E-CB62-316C47CD8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EE39D11-87D9-BEDB-B7A5-8D6F9D9C6A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0CD84E-9EA0-C307-9F8E-7205C5849E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323142-9FD6-CEA4-EC3B-62F788613B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389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E73171-E5AA-F899-79CC-E7C6F71AA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4CDB24-4832-8E34-1BAA-5F98F8259A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356D0F-D3A6-475E-F14E-9DDEF816EE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61C0CE-8CA6-1F56-763E-10C75A41E3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07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06217-1088-F631-87C1-A2AB1748F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783F8C-DDC6-69BB-2427-510D5D2D93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B4193EA-A61E-4CBA-A912-FE5E60203D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9985B-F206-3647-D64F-4B9DD115E4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80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D4271-B906-B2A4-1059-5DBF174A6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5619BC-2100-2EDC-C73A-4E73BDA7A6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AD2549-96AF-92EF-D8B1-8FCF5D67A1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ACD56-80C1-219E-572F-85DD89C244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EC9309-185D-B241-857D-6AB647741F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960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4443D-EB41-0E4B-9199-7070F6E90ED2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930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EFA83-F244-5343-BB18-993A36B4F493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73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32B89-1C08-124C-A818-4A226C9F6271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06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F5C59-1998-9841-AEAE-EAACED0CEF34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70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BFD55-DE59-EA44-B02F-6DE9BFFB3E31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41594-637E-8D48-9FDF-668DFC83BD98}" type="datetime1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69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B3330-7ECC-7045-AE22-C708889960F4}" type="datetime1">
              <a:rPr lang="en-US" smtClean="0"/>
              <a:t>4/6/26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24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0638-B5CB-F74F-93C4-B73DD9CD1A25}" type="datetime1">
              <a:rPr lang="en-US" smtClean="0"/>
              <a:t>4/6/26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6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173C5-0D32-4446-97DB-44F61BE88692}" type="datetime1">
              <a:rPr lang="en-US" smtClean="0"/>
              <a:t>4/6/26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379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A7D7E-3769-3D4C-A8F3-5C7A88FE5F2C}" type="datetime1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7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748DF-A835-9F46-A06F-C97E0D4C5357}" type="datetime1">
              <a:rPr lang="en-US" smtClean="0"/>
              <a:t>4/6/26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84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D21E448-AF3A-0844-8572-89C25B065DCC}" type="datetime1">
              <a:rPr lang="en-US" smtClean="0"/>
              <a:t>4/6/26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159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9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E448DB1-4196-18A6-15DA-C72635C1B1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C9BE195-C8FE-8C88-CE12-BD45674DC10F}"/>
              </a:ext>
            </a:extLst>
          </p:cNvPr>
          <p:cNvSpPr/>
          <p:nvPr/>
        </p:nvSpPr>
        <p:spPr>
          <a:xfrm>
            <a:off x="0" y="12700"/>
            <a:ext cx="12192000" cy="6858000"/>
          </a:xfrm>
          <a:prstGeom prst="rect">
            <a:avLst/>
          </a:prstGeom>
          <a:solidFill>
            <a:srgbClr val="0089E5">
              <a:alpha val="82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D064F0-6D2A-219C-C000-14ABD99ECE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88306" y="0"/>
            <a:ext cx="4903694" cy="6858001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7D07FA-19A2-9519-3A07-2572285E7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88306" y="822960"/>
            <a:ext cx="4903693" cy="3474720"/>
          </a:xfrm>
        </p:spPr>
        <p:txBody>
          <a:bodyPr anchor="b">
            <a:normAutofit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</a:rPr>
              <a:t>Checkpoint 2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3AA49-8991-E970-8924-4D274A199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88306" y="4427220"/>
            <a:ext cx="3931920" cy="1386840"/>
          </a:xfrm>
        </p:spPr>
        <p:txBody>
          <a:bodyPr anchor="t">
            <a:normAutofit/>
          </a:bodyPr>
          <a:lstStyle/>
          <a:p>
            <a:pPr algn="l"/>
            <a:r>
              <a:rPr lang="en-US" sz="2200" dirty="0">
                <a:solidFill>
                  <a:schemeClr val="bg1"/>
                </a:solidFill>
              </a:rPr>
              <a:t>CS51 – Spring 2026</a:t>
            </a:r>
          </a:p>
        </p:txBody>
      </p:sp>
    </p:spTree>
    <p:extLst>
      <p:ext uri="{BB962C8B-B14F-4D97-AF65-F5344CB8AC3E}">
        <p14:creationId xmlns:p14="http://schemas.microsoft.com/office/powerpoint/2010/main" val="2765529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7ED07-2591-1177-412E-8BEF4ACDB9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49EB40F-2306-F695-DF69-3C210D2A8393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503F24E-6744-EE0F-B04D-93FCD3BB9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10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0CF91A-1A39-F780-6133-6473153A4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Checks if the list is sorted in ascending order.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E9FA24-8CFA-7907-32F0-7B077EF72D94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B5790E1-095D-798E-2D57-3E9EF4804544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Answer 3</a:t>
            </a:r>
          </a:p>
        </p:txBody>
      </p:sp>
    </p:spTree>
    <p:extLst>
      <p:ext uri="{BB962C8B-B14F-4D97-AF65-F5344CB8AC3E}">
        <p14:creationId xmlns:p14="http://schemas.microsoft.com/office/powerpoint/2010/main" val="47799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E2A12-B6FD-5D72-F27E-202DA4F07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392A027-07BA-C56E-7F3A-D80F6C9B5682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E90AE8B-A430-5ACC-5FE0-0E5560DA1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11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6C4C06-5DF8-F035-9404-79A8948EDB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Write a function called </a:t>
            </a:r>
            <a:r>
              <a:rPr lang="en-US" dirty="0">
                <a:latin typeface="Monaco" pitchFamily="2" charset="77"/>
              </a:rPr>
              <a:t>swap</a:t>
            </a:r>
            <a:r>
              <a:rPr lang="en-US" dirty="0"/>
              <a:t> that takes as input a dictionary and returns a new dictionary where key is the old value and the value is the old key, </a:t>
            </a:r>
            <a:r>
              <a:rPr lang="en-US" dirty="0" err="1"/>
              <a:t>i.e</a:t>
            </a:r>
            <a:r>
              <a:rPr lang="en-US" dirty="0"/>
              <a:t> swaps the key/values.  You may assume that the value are unique.</a:t>
            </a:r>
          </a:p>
          <a:p>
            <a:endParaRPr lang="en-US" dirty="0"/>
          </a:p>
          <a:p>
            <a:r>
              <a:rPr lang="en-US" dirty="0">
                <a:latin typeface="Monaco" pitchFamily="2" charset="77"/>
              </a:rPr>
              <a:t>&gt;&gt;&gt; d = {"a":1, "b":2, "c":3}</a:t>
            </a:r>
          </a:p>
          <a:p>
            <a:r>
              <a:rPr lang="en-US" dirty="0">
                <a:latin typeface="Monaco" pitchFamily="2" charset="77"/>
              </a:rPr>
              <a:t>&gt;&gt;&gt; swap(d)</a:t>
            </a:r>
          </a:p>
          <a:p>
            <a:r>
              <a:rPr lang="en-US" dirty="0">
                <a:latin typeface="Monaco" pitchFamily="2" charset="77"/>
              </a:rPr>
              <a:t>{1: 'a', 2: 'b', 3: 'c'}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FC0C4B-6950-307A-CEB1-F222EE77EAC8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06E569B8-13C4-85DA-3505-6B8245B6E4F1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4</a:t>
            </a:r>
          </a:p>
        </p:txBody>
      </p:sp>
    </p:spTree>
    <p:extLst>
      <p:ext uri="{BB962C8B-B14F-4D97-AF65-F5344CB8AC3E}">
        <p14:creationId xmlns:p14="http://schemas.microsoft.com/office/powerpoint/2010/main" val="993894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822FC-C877-247B-07CF-D5B49E2BC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82031CB-077A-5D6E-F360-28B3DD6F3598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5E00991-CA79-B777-609C-02A195835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833295-BCBE-F683-F668-0F779016C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Write a function called </a:t>
            </a:r>
            <a:r>
              <a:rPr lang="en-US" dirty="0">
                <a:latin typeface="Monaco" pitchFamily="2" charset="77"/>
              </a:rPr>
              <a:t>swap</a:t>
            </a:r>
            <a:r>
              <a:rPr lang="en-US" dirty="0"/>
              <a:t> that takes as input a dictionary and returns a new dictionary where key is the old value and the value is the old key, </a:t>
            </a:r>
            <a:r>
              <a:rPr lang="en-US" dirty="0" err="1"/>
              <a:t>i.e</a:t>
            </a:r>
            <a:r>
              <a:rPr lang="en-US" dirty="0"/>
              <a:t> swaps the key/values.  You may assume that the value are unique.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def swap(d):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</a:t>
            </a:r>
            <a:r>
              <a:rPr lang="en-US" dirty="0" err="1">
                <a:latin typeface="Monaco" pitchFamily="2" charset="77"/>
              </a:rPr>
              <a:t>new_d</a:t>
            </a:r>
            <a:r>
              <a:rPr lang="en-US" dirty="0">
                <a:latin typeface="Monaco" pitchFamily="2" charset="77"/>
              </a:rPr>
              <a:t> = {}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for key in d: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value = d[key]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</a:t>
            </a:r>
            <a:r>
              <a:rPr lang="en-US" dirty="0" err="1">
                <a:latin typeface="Monaco" pitchFamily="2" charset="77"/>
              </a:rPr>
              <a:t>new_d</a:t>
            </a:r>
            <a:r>
              <a:rPr lang="en-US" dirty="0">
                <a:latin typeface="Monaco" pitchFamily="2" charset="77"/>
              </a:rPr>
              <a:t>[value] = key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return </a:t>
            </a:r>
            <a:r>
              <a:rPr lang="en-US" dirty="0" err="1">
                <a:latin typeface="Monaco" pitchFamily="2" charset="77"/>
              </a:rPr>
              <a:t>new_d</a:t>
            </a:r>
            <a:endParaRPr lang="en-US" dirty="0">
              <a:latin typeface="Monaco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FC890D-F1C0-C201-29BA-2AD2F266578B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1850BA4-5F4B-0CE0-977C-FBBAB6454592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Answer 4</a:t>
            </a:r>
          </a:p>
        </p:txBody>
      </p:sp>
    </p:spTree>
    <p:extLst>
      <p:ext uri="{BB962C8B-B14F-4D97-AF65-F5344CB8AC3E}">
        <p14:creationId xmlns:p14="http://schemas.microsoft.com/office/powerpoint/2010/main" val="3945365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0D839D-03AF-2ED3-20EA-E815F30B78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67DC4FB8-1857-0FE2-F4E2-F2A397BFB4D7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5CCAF57B-A904-4BAC-2A80-791337F6B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09384-DF42-07F1-8894-14A1752367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Write a function called </a:t>
            </a:r>
            <a:r>
              <a:rPr lang="en-US" dirty="0" err="1">
                <a:latin typeface="Monaco" pitchFamily="2" charset="77"/>
              </a:rPr>
              <a:t>capitalized_lines</a:t>
            </a:r>
            <a:r>
              <a:rPr lang="en-US" dirty="0">
                <a:latin typeface="Monaco" pitchFamily="2" charset="77"/>
              </a:rPr>
              <a:t> </a:t>
            </a:r>
            <a:r>
              <a:rPr lang="en-US" dirty="0"/>
              <a:t>that takes as input a file and counts the number of lines that start with a capital letter.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C66D44A-D01E-410D-41C6-D59529C1DBAB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DCE871-7793-8FD8-3E63-5AD6E2B29653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5</a:t>
            </a:r>
          </a:p>
        </p:txBody>
      </p:sp>
    </p:spTree>
    <p:extLst>
      <p:ext uri="{BB962C8B-B14F-4D97-AF65-F5344CB8AC3E}">
        <p14:creationId xmlns:p14="http://schemas.microsoft.com/office/powerpoint/2010/main" val="2876472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5E099-A10A-0FD5-F036-E6E5786507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6D53EEA-D311-2980-732B-FF96ED477BD9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E6E0D1EA-7F74-228C-C6AA-C1930E293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14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830DB1-4769-0DB5-BAE6-EC0E518946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Write a function called </a:t>
            </a:r>
            <a:r>
              <a:rPr lang="en-US" dirty="0" err="1">
                <a:latin typeface="Monaco" pitchFamily="2" charset="77"/>
              </a:rPr>
              <a:t>capitalized_lines</a:t>
            </a:r>
            <a:r>
              <a:rPr lang="en-US" dirty="0">
                <a:latin typeface="Monaco" pitchFamily="2" charset="77"/>
              </a:rPr>
              <a:t> </a:t>
            </a:r>
            <a:r>
              <a:rPr lang="en-US" dirty="0"/>
              <a:t>that takes as input a file and counts the number of lines that start with a capital letter.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def </a:t>
            </a:r>
            <a:r>
              <a:rPr lang="en-US" dirty="0" err="1">
                <a:latin typeface="Monaco" pitchFamily="2" charset="77"/>
              </a:rPr>
              <a:t>capitalized_lies</a:t>
            </a:r>
            <a:r>
              <a:rPr lang="en-US" dirty="0">
                <a:latin typeface="Monaco" pitchFamily="2" charset="77"/>
              </a:rPr>
              <a:t>(filename):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file = open(filename, 'r')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count = 0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for line in file: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if line[0].</a:t>
            </a:r>
            <a:r>
              <a:rPr lang="en-US" dirty="0" err="1">
                <a:latin typeface="Monaco" pitchFamily="2" charset="77"/>
              </a:rPr>
              <a:t>isupper</a:t>
            </a:r>
            <a:r>
              <a:rPr lang="en-US" dirty="0">
                <a:latin typeface="Monaco" pitchFamily="2" charset="77"/>
              </a:rPr>
              <a:t>():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    count += 1 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return count</a:t>
            </a:r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B82B48-AFBA-7DF1-525C-C3BA94530941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814AB77-E5BD-B666-EF12-865019165A2C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Answer 5</a:t>
            </a:r>
          </a:p>
        </p:txBody>
      </p:sp>
    </p:spTree>
    <p:extLst>
      <p:ext uri="{BB962C8B-B14F-4D97-AF65-F5344CB8AC3E}">
        <p14:creationId xmlns:p14="http://schemas.microsoft.com/office/powerpoint/2010/main" val="2796436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9E5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1152A49-7C8F-D75D-F7DE-84B35DAD3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0B188-2996-4BEF-03B4-9612D5F32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479685"/>
            <a:ext cx="10917366" cy="5829675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14400" dirty="0">
                <a:solidFill>
                  <a:schemeClr val="bg1"/>
                </a:solidFill>
              </a:rPr>
              <a:t>Basic info</a:t>
            </a:r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312675DA-579A-810D-3AB0-A17AD559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2</a:t>
            </a:fld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86A0012-DB2D-FFD5-D7B3-C32EE8EF04C5}"/>
              </a:ext>
            </a:extLst>
          </p:cNvPr>
          <p:cNvSpPr txBox="1"/>
          <p:nvPr/>
        </p:nvSpPr>
        <p:spPr>
          <a:xfrm>
            <a:off x="1997612" y="10972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98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17FDA-75BE-8FF6-1D8B-4EBFDD18D7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9F61351-B83F-A978-F2ED-BBF43ADD94D3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4931A09-8DDD-2B59-FA32-C8638D7AD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C4D5DF-1926-25B7-43FE-5DF1078CF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pPr lvl="1"/>
            <a:r>
              <a:rPr lang="en-US" sz="2000" dirty="0"/>
              <a:t>In class, on Tuesday April 14</a:t>
            </a:r>
            <a:r>
              <a:rPr lang="en-US" sz="2000" baseline="30000" dirty="0"/>
              <a:t>th</a:t>
            </a:r>
            <a:endParaRPr lang="en-US" sz="2000" dirty="0"/>
          </a:p>
          <a:p>
            <a:pPr lvl="1"/>
            <a:r>
              <a:rPr lang="en-US" sz="2000" dirty="0"/>
              <a:t>Can bring a double-sided handwritten (ok if with a stylus) sheet of paper with notes</a:t>
            </a:r>
          </a:p>
          <a:p>
            <a:pPr lvl="1"/>
            <a:r>
              <a:rPr lang="en-US" sz="2000" dirty="0"/>
              <a:t>Will cover everything in Mathematical Foundations and Data Structures and Algorithms units  </a:t>
            </a:r>
            <a:endParaRPr lang="en-US" sz="2000" dirty="0">
              <a:latin typeface="Monaco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148C765-ECDE-3542-40E7-D95966F2C6C1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FD7815E-0381-A3FF-A861-C3728AA8D7D2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Checkpoint 2</a:t>
            </a:r>
          </a:p>
        </p:txBody>
      </p:sp>
    </p:spTree>
    <p:extLst>
      <p:ext uri="{BB962C8B-B14F-4D97-AF65-F5344CB8AC3E}">
        <p14:creationId xmlns:p14="http://schemas.microsoft.com/office/powerpoint/2010/main" val="220034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5E1FE5-C1C1-66DB-71D5-DB653F1FA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4BC79B6E-DF4C-E536-9924-DA9320768ADC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86A69A5-A2D9-1157-45B7-AA93F4E1D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9E51BB-41B8-8A53-DDD0-DDA590E3D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pPr lvl="1"/>
            <a:r>
              <a:rPr lang="en-US" sz="2000" dirty="0"/>
              <a:t>Propositional Logic (logical connectives and their truth tables), tautology, satisfiable</a:t>
            </a:r>
          </a:p>
          <a:p>
            <a:pPr lvl="1"/>
            <a:r>
              <a:rPr lang="en-US" sz="2000" dirty="0"/>
              <a:t>Loop invariants (pre-, post-conditions, all four steps to show full correctness of iterative programs)</a:t>
            </a:r>
          </a:p>
          <a:p>
            <a:pPr lvl="1"/>
            <a:r>
              <a:rPr lang="en-US" sz="2000" dirty="0"/>
              <a:t>Proof by induction (both weak and strong)</a:t>
            </a:r>
          </a:p>
          <a:p>
            <a:pPr lvl="1"/>
            <a:r>
              <a:rPr lang="en-US" sz="2000" dirty="0"/>
              <a:t>Recursion (comfortable with writing a recursive program and reading recursive code in Python)</a:t>
            </a:r>
          </a:p>
          <a:p>
            <a:pPr lvl="1"/>
            <a:r>
              <a:rPr lang="en-US" sz="2000" dirty="0"/>
              <a:t>Turtle module (basic commands to control)</a:t>
            </a:r>
          </a:p>
          <a:p>
            <a:pPr lvl="1"/>
            <a:r>
              <a:rPr lang="en-US" sz="2000" dirty="0"/>
              <a:t>Sequences (lists, strings, tuples, ranges) and dictionaries. Comfortable with indexing, slicing, membership, iterating</a:t>
            </a:r>
          </a:p>
          <a:p>
            <a:pPr lvl="1"/>
            <a:r>
              <a:rPr lang="en-US" sz="2000" dirty="0"/>
              <a:t>Dictionaries</a:t>
            </a:r>
          </a:p>
          <a:p>
            <a:pPr lvl="1"/>
            <a:r>
              <a:rPr lang="en-US" sz="2000" dirty="0"/>
              <a:t>Nested lists, list comprehension, files</a:t>
            </a:r>
          </a:p>
          <a:p>
            <a:pPr lvl="1"/>
            <a:r>
              <a:rPr lang="en-US" sz="2000" dirty="0"/>
              <a:t>Sorting algorithms (bubble, selection, insertion sort) basic idea and complexities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2DECE9-C970-9888-B1FF-297712F97BF1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3189D58-E3B9-7441-0BE6-34FEF1A6601F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Topics</a:t>
            </a:r>
          </a:p>
        </p:txBody>
      </p:sp>
    </p:spTree>
    <p:extLst>
      <p:ext uri="{BB962C8B-B14F-4D97-AF65-F5344CB8AC3E}">
        <p14:creationId xmlns:p14="http://schemas.microsoft.com/office/powerpoint/2010/main" val="352349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FA418-443E-CF1B-61DB-A964B51FDE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7DBCD693-6F5E-940C-7C74-388B72A63C85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C42C589-DF5B-972A-B6FD-8CF1B87B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2D160E-A70B-29C8-F802-6BB0019873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Consider the following pseudocode, which operates on a string counts the number of vowels:</a:t>
            </a:r>
          </a:p>
          <a:p>
            <a:pPr marL="228600" lvl="1" indent="0">
              <a:buNone/>
            </a:pP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 = 0</a:t>
            </a:r>
          </a:p>
          <a:p>
            <a:pPr marL="228600" lvl="1" indent="0">
              <a:buNone/>
            </a:pPr>
            <a:r>
              <a:rPr lang="en-US" sz="2000" dirty="0">
                <a:latin typeface="Monaco" pitchFamily="2" charset="77"/>
              </a:rPr>
              <a:t>count = 0</a:t>
            </a:r>
          </a:p>
          <a:p>
            <a:pPr marL="228600" lvl="1" indent="0">
              <a:buNone/>
            </a:pPr>
            <a:r>
              <a:rPr lang="en-US" sz="2000" dirty="0">
                <a:latin typeface="Monaco" pitchFamily="2" charset="77"/>
              </a:rPr>
              <a:t>while </a:t>
            </a: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 &lt; </a:t>
            </a:r>
            <a:r>
              <a:rPr lang="en-US" sz="2000" dirty="0" err="1">
                <a:latin typeface="Monaco" pitchFamily="2" charset="77"/>
              </a:rPr>
              <a:t>len</a:t>
            </a:r>
            <a:r>
              <a:rPr lang="en-US" sz="2000" dirty="0">
                <a:latin typeface="Monaco" pitchFamily="2" charset="77"/>
              </a:rPr>
              <a:t>(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):</a:t>
            </a:r>
          </a:p>
          <a:p>
            <a:pPr marL="457200" lvl="2" indent="0">
              <a:buNone/>
            </a:pPr>
            <a:r>
              <a:rPr lang="en-US" sz="2000" dirty="0">
                <a:latin typeface="Monaco" pitchFamily="2" charset="77"/>
              </a:rPr>
              <a:t>if 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[</a:t>
            </a: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] is a vowel:</a:t>
            </a:r>
          </a:p>
          <a:p>
            <a:pPr marL="685800" lvl="3" indent="0">
              <a:buNone/>
            </a:pPr>
            <a:r>
              <a:rPr lang="en-US" sz="2000" dirty="0">
                <a:latin typeface="Monaco" pitchFamily="2" charset="77"/>
              </a:rPr>
              <a:t>count +=1</a:t>
            </a:r>
          </a:p>
          <a:p>
            <a:pPr marL="457200" lvl="2" indent="0">
              <a:buNone/>
            </a:pP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 += 1</a:t>
            </a:r>
          </a:p>
          <a:p>
            <a:pPr marL="457200" lvl="2" indent="0">
              <a:buNone/>
            </a:pPr>
            <a:endParaRPr lang="en-US" sz="2200" dirty="0">
              <a:latin typeface="Monaco" pitchFamily="2" charset="77"/>
            </a:endParaRPr>
          </a:p>
          <a:p>
            <a:r>
              <a:rPr lang="en-US" dirty="0"/>
              <a:t>Prove that it's correct using loop invariants</a:t>
            </a:r>
            <a:endParaRPr lang="en-US" sz="2400" dirty="0"/>
          </a:p>
          <a:p>
            <a:pPr marL="457200" lvl="2" indent="0">
              <a:buNone/>
            </a:pPr>
            <a:endParaRPr lang="en-US" sz="2000" dirty="0">
              <a:latin typeface="Monaco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72F64D0-B0F8-91D6-86D2-B9ADD6ECF4C4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9E69F8A-A9E5-2D57-D161-8438F210196D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568073-F867-B911-EE25-FF7132624A8A}"/>
              </a:ext>
            </a:extLst>
          </p:cNvPr>
          <p:cNvSpPr txBox="1"/>
          <p:nvPr/>
        </p:nvSpPr>
        <p:spPr>
          <a:xfrm>
            <a:off x="2792186" y="13879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974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48563-6291-07E4-B2AB-442A5EECDC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14D08390-E17B-1838-8EBE-B16EC432C943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E1AF98F-5AB9-DE3A-6EA2-2FEBA4141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C12117-1188-63CA-C22E-22DF0A563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Basic idea is to show loop invariant: at the beginning of the </a:t>
            </a:r>
            <a:r>
              <a:rPr lang="en-US" dirty="0" err="1"/>
              <a:t>i-th</a:t>
            </a:r>
            <a:r>
              <a:rPr lang="en-US" dirty="0"/>
              <a:t> iteration, </a:t>
            </a:r>
            <a:r>
              <a:rPr lang="en-US" dirty="0">
                <a:latin typeface="Monaco" pitchFamily="2" charset="77"/>
              </a:rPr>
              <a:t>count </a:t>
            </a:r>
            <a:r>
              <a:rPr lang="en-US" dirty="0"/>
              <a:t>is equal to the </a:t>
            </a:r>
            <a:r>
              <a:rPr lang="en-US"/>
              <a:t>number of vowels </a:t>
            </a:r>
            <a:r>
              <a:rPr lang="en-US" dirty="0"/>
              <a:t>in </a:t>
            </a:r>
            <a:r>
              <a:rPr lang="en-US" dirty="0" err="1">
                <a:latin typeface="Monaco" pitchFamily="2" charset="77"/>
              </a:rPr>
              <a:t>my_string</a:t>
            </a:r>
            <a:r>
              <a:rPr lang="en-US" dirty="0">
                <a:latin typeface="Monaco" pitchFamily="2" charset="77"/>
              </a:rPr>
              <a:t>[0:i]</a:t>
            </a:r>
          </a:p>
          <a:p>
            <a:r>
              <a:rPr lang="en-US" dirty="0"/>
              <a:t>In maintenance, you want to consider two cases:</a:t>
            </a:r>
          </a:p>
          <a:p>
            <a:pPr lvl="1"/>
            <a:r>
              <a:rPr lang="en-US" sz="2000" dirty="0"/>
              <a:t>Case 1: 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[</a:t>
            </a: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] </a:t>
            </a:r>
            <a:r>
              <a:rPr lang="en-US" sz="2000" dirty="0"/>
              <a:t>is a vowel, then </a:t>
            </a:r>
            <a:r>
              <a:rPr lang="en-US" sz="2000" dirty="0">
                <a:latin typeface="Monaco" pitchFamily="2" charset="77"/>
              </a:rPr>
              <a:t>count</a:t>
            </a:r>
            <a:r>
              <a:rPr lang="en-US" sz="2000" dirty="0"/>
              <a:t> correctly increases and given assumption now reflects the number of vowels in 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[0:i+1]</a:t>
            </a:r>
          </a:p>
          <a:p>
            <a:pPr lvl="1"/>
            <a:r>
              <a:rPr lang="en-US" sz="2000" dirty="0"/>
              <a:t>Case 2: 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[</a:t>
            </a:r>
            <a:r>
              <a:rPr lang="en-US" sz="2000" dirty="0" err="1">
                <a:latin typeface="Monaco" pitchFamily="2" charset="77"/>
              </a:rPr>
              <a:t>i</a:t>
            </a:r>
            <a:r>
              <a:rPr lang="en-US" sz="2000" dirty="0">
                <a:latin typeface="Monaco" pitchFamily="2" charset="77"/>
              </a:rPr>
              <a:t>] </a:t>
            </a:r>
            <a:r>
              <a:rPr lang="en-US" sz="2000" dirty="0"/>
              <a:t>is </a:t>
            </a:r>
            <a:r>
              <a:rPr lang="en-US" sz="2000" i="1" dirty="0"/>
              <a:t>not </a:t>
            </a:r>
            <a:r>
              <a:rPr lang="en-US" sz="2000" dirty="0"/>
              <a:t>a vowel, then </a:t>
            </a:r>
            <a:r>
              <a:rPr lang="en-US" sz="2000" dirty="0">
                <a:latin typeface="Monaco" pitchFamily="2" charset="77"/>
              </a:rPr>
              <a:t>count</a:t>
            </a:r>
            <a:r>
              <a:rPr lang="en-US" sz="2000" dirty="0"/>
              <a:t> does not change and given the assumption now reflects the number of vowels in </a:t>
            </a:r>
            <a:r>
              <a:rPr lang="en-US" sz="2000" dirty="0" err="1">
                <a:latin typeface="Monaco" pitchFamily="2" charset="77"/>
              </a:rPr>
              <a:t>my_string</a:t>
            </a:r>
            <a:r>
              <a:rPr lang="en-US" sz="2000" dirty="0">
                <a:latin typeface="Monaco" pitchFamily="2" charset="77"/>
              </a:rPr>
              <a:t>[0:i+1]</a:t>
            </a:r>
          </a:p>
          <a:p>
            <a:pPr lvl="1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7FA869-1DAB-5CD5-ABD9-83675D9265BD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2AD540-B399-E48F-DECF-7DB7BFD5EF5B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Answer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280550-9AD0-997D-FA3B-21BF4FB37046}"/>
              </a:ext>
            </a:extLst>
          </p:cNvPr>
          <p:cNvSpPr txBox="1"/>
          <p:nvPr/>
        </p:nvSpPr>
        <p:spPr>
          <a:xfrm>
            <a:off x="2792186" y="138792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62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ED5E1E-532B-9CA6-4B0C-E01C6CBA2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AD3AF3F5-5283-4320-692C-D51D845DC3BA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0BB1CBC-8EDA-CCCB-9210-9481C2FA4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7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5AAFD8-8D0D-06EA-E22A-5A6E1A4448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7" y="1563132"/>
                <a:ext cx="11019515" cy="4746228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 Using weak induction, prove that for all non-negative integers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3| (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 that is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evenly divisible by 3.</a:t>
                </a:r>
                <a:endParaRPr lang="en-US" dirty="0">
                  <a:latin typeface="Monaco" pitchFamily="2" charset="77"/>
                </a:endParaRPr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5AAFD8-8D0D-06EA-E22A-5A6E1A4448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7" y="1563132"/>
                <a:ext cx="11019515" cy="4746228"/>
              </a:xfrm>
              <a:blipFill>
                <a:blip r:embed="rId3"/>
                <a:stretch>
                  <a:fillRect l="-4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8ADDB8F4-7E04-351F-7CAB-2A3A4E8E5BA7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D4FCDCB-16A2-9D6B-F648-1D4D8F619D57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2</a:t>
            </a:r>
          </a:p>
        </p:txBody>
      </p:sp>
    </p:spTree>
    <p:extLst>
      <p:ext uri="{BB962C8B-B14F-4D97-AF65-F5344CB8AC3E}">
        <p14:creationId xmlns:p14="http://schemas.microsoft.com/office/powerpoint/2010/main" val="2026682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440BFB-42C6-130A-22BF-291715BCD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8DFE962-7E69-3852-8335-05C67964A802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24FA4010-5E98-DDFF-E188-7E877B0E4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8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0E9A2C48-B2F4-A89A-0AD0-CE88EAE7EC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12647" y="1563132"/>
                <a:ext cx="11019515" cy="4746228"/>
              </a:xfrm>
            </p:spPr>
            <p:txBody>
              <a:bodyPr>
                <a:noAutofit/>
              </a:bodyPr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be the claim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divisible by 3, that is there is a constant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b="1" dirty="0"/>
                  <a:t>Base case</a:t>
                </a:r>
                <a:r>
                  <a:rPr lang="en-US" dirty="0"/>
                  <a:t>:  For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0</m:t>
                    </m:r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= 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− 0 = 0 = 3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 Hence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|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0 </m:t>
                    </m:r>
                  </m:oMath>
                </a14:m>
                <a:r>
                  <a:rPr lang="en-US" dirty="0"/>
                  <a:t>and the base case holds.</a:t>
                </a:r>
              </a:p>
              <a:p>
                <a:r>
                  <a:rPr lang="en-US" b="1" dirty="0"/>
                  <a:t>Inductive case</a:t>
                </a:r>
                <a:r>
                  <a:rPr lang="en-US" dirty="0"/>
                  <a:t>: Let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dirty="0"/>
                  <a:t> be an arbitrary non-negative number and assume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3 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| (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). </m:t>
                    </m:r>
                  </m:oMath>
                </a14:m>
                <a:r>
                  <a:rPr lang="en-US" dirty="0"/>
                  <a:t>By the definition of divisibility, there is a non-negative integer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We will prove that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+1) </m:t>
                    </m:r>
                  </m:oMath>
                </a14:m>
                <a:r>
                  <a:rPr lang="en-US" dirty="0"/>
                  <a:t>holds. Indeed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+3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+3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−1=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+3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+3</m:t>
                    </m:r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+3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=3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 dirty="0" smtClean="0"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that is there is a constant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en-US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+1)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+1)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endParaRPr lang="en-US" dirty="0"/>
              </a:p>
              <a:p>
                <a:r>
                  <a:rPr lang="en-US" dirty="0"/>
                  <a:t>Thus, we have proven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+1) </m:t>
                    </m:r>
                  </m:oMath>
                </a14:m>
                <a:r>
                  <a:rPr lang="en-US" dirty="0"/>
                  <a:t>and by the principle of mathematical induction, we have proven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) </m:t>
                    </m:r>
                  </m:oMath>
                </a14:m>
                <a:r>
                  <a:rPr lang="en-US" dirty="0"/>
                  <a:t>for all non-negative integers.</a:t>
                </a:r>
                <a:endParaRPr lang="en-US" dirty="0">
                  <a:latin typeface="Monaco" pitchFamily="2" charset="77"/>
                </a:endParaRPr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0E9A2C48-B2F4-A89A-0AD0-CE88EAE7EC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2647" y="1563132"/>
                <a:ext cx="11019515" cy="4746228"/>
              </a:xfrm>
              <a:blipFill>
                <a:blip r:embed="rId3"/>
                <a:stretch>
                  <a:fillRect l="-461" r="-922" b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445DE629-15B0-A89E-E375-D6C9DAF3FC75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633DF93-F344-965A-C158-DDE501D2CF17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Answer 2</a:t>
            </a:r>
          </a:p>
        </p:txBody>
      </p:sp>
    </p:spTree>
    <p:extLst>
      <p:ext uri="{BB962C8B-B14F-4D97-AF65-F5344CB8AC3E}">
        <p14:creationId xmlns:p14="http://schemas.microsoft.com/office/powerpoint/2010/main" val="2897054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835C9-A844-BCD7-ACB1-8AA0B556E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9F118F4A-0A96-4190-C79B-6A455C48B290}"/>
              </a:ext>
            </a:extLst>
          </p:cNvPr>
          <p:cNvSpPr txBox="1">
            <a:spLocks/>
          </p:cNvSpPr>
          <p:nvPr/>
        </p:nvSpPr>
        <p:spPr>
          <a:xfrm>
            <a:off x="612647" y="5486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endParaRPr lang="en-US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7B92D81-5C3A-DBB5-E552-4C6FE4756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9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6ABDC-AAC6-8620-19D3-D7D2720FD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563132"/>
            <a:ext cx="11019515" cy="4746228"/>
          </a:xfrm>
        </p:spPr>
        <p:txBody>
          <a:bodyPr>
            <a:noAutofit/>
          </a:bodyPr>
          <a:lstStyle/>
          <a:p>
            <a:r>
              <a:rPr lang="en-US" dirty="0"/>
              <a:t>What does the following function do (in one sentence) assuming x is a list: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def mystery(x):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if </a:t>
            </a:r>
            <a:r>
              <a:rPr lang="en-US" dirty="0" err="1">
                <a:latin typeface="Monaco" pitchFamily="2" charset="77"/>
              </a:rPr>
              <a:t>len</a:t>
            </a:r>
            <a:r>
              <a:rPr lang="en-US" dirty="0">
                <a:latin typeface="Monaco" pitchFamily="2" charset="77"/>
              </a:rPr>
              <a:t>(x) &lt;= 1: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return True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else: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if x[0] &gt; x[1]: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    return False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 else:</a:t>
            </a:r>
          </a:p>
          <a:p>
            <a:pPr marL="0" indent="0">
              <a:buNone/>
            </a:pPr>
            <a:r>
              <a:rPr lang="en-US" dirty="0">
                <a:latin typeface="Monaco" pitchFamily="2" charset="77"/>
              </a:rPr>
              <a:t>            return mystery(x[1:])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E9F4C8-2367-0253-87D7-1077E8BAE69B}"/>
              </a:ext>
            </a:extLst>
          </p:cNvPr>
          <p:cNvSpPr txBox="1"/>
          <p:nvPr/>
        </p:nvSpPr>
        <p:spPr>
          <a:xfrm>
            <a:off x="1402080" y="7924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512C5DE3-B03E-EEE4-7B72-4D24DCE60C1A}"/>
              </a:ext>
            </a:extLst>
          </p:cNvPr>
          <p:cNvSpPr txBox="1">
            <a:spLocks/>
          </p:cNvSpPr>
          <p:nvPr/>
        </p:nvSpPr>
        <p:spPr>
          <a:xfrm>
            <a:off x="765047" y="701040"/>
            <a:ext cx="11448721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Practice Problem 3</a:t>
            </a:r>
          </a:p>
        </p:txBody>
      </p:sp>
    </p:spTree>
    <p:extLst>
      <p:ext uri="{BB962C8B-B14F-4D97-AF65-F5344CB8AC3E}">
        <p14:creationId xmlns:p14="http://schemas.microsoft.com/office/powerpoint/2010/main" val="4083416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anilla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2F3F0"/>
      </a:lt2>
      <a:accent1>
        <a:srgbClr val="844BC5"/>
      </a:accent1>
      <a:accent2>
        <a:srgbClr val="4842B7"/>
      </a:accent2>
      <a:accent3>
        <a:srgbClr val="4B78C5"/>
      </a:accent3>
      <a:accent4>
        <a:srgbClr val="3999B3"/>
      </a:accent4>
      <a:accent5>
        <a:srgbClr val="49C0A8"/>
      </a:accent5>
      <a:accent6>
        <a:srgbClr val="39B368"/>
      </a:accent6>
      <a:hlink>
        <a:srgbClr val="339A97"/>
      </a:hlink>
      <a:folHlink>
        <a:srgbClr val="7F7F7F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84244</TotalTime>
  <Words>978</Words>
  <Application>Microsoft Macintosh PowerPoint</Application>
  <PresentationFormat>Widescreen</PresentationFormat>
  <Paragraphs>108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Aptos</vt:lpstr>
      <vt:lpstr>Arial</vt:lpstr>
      <vt:lpstr>Cambria Math</vt:lpstr>
      <vt:lpstr>Monaco</vt:lpstr>
      <vt:lpstr>Neue Haas Grotesk Text Pro</vt:lpstr>
      <vt:lpstr>VanillaVTI</vt:lpstr>
      <vt:lpstr>Checkpoint 2 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Papoutsaki</dc:creator>
  <cp:lastModifiedBy>Alexandra Papoutsaki</cp:lastModifiedBy>
  <cp:revision>732</cp:revision>
  <cp:lastPrinted>2026-04-01T18:19:46Z</cp:lastPrinted>
  <dcterms:created xsi:type="dcterms:W3CDTF">2025-02-11T22:53:59Z</dcterms:created>
  <dcterms:modified xsi:type="dcterms:W3CDTF">2026-04-06T23:01:34Z</dcterms:modified>
</cp:coreProperties>
</file>