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8"/>
  </p:notesMasterIdLst>
  <p:sldIdLst>
    <p:sldId id="256" r:id="rId2"/>
    <p:sldId id="424" r:id="rId3"/>
    <p:sldId id="384" r:id="rId4"/>
    <p:sldId id="389" r:id="rId5"/>
    <p:sldId id="392" r:id="rId6"/>
    <p:sldId id="391" r:id="rId7"/>
    <p:sldId id="393" r:id="rId8"/>
    <p:sldId id="265" r:id="rId9"/>
    <p:sldId id="267" r:id="rId10"/>
    <p:sldId id="275" r:id="rId11"/>
    <p:sldId id="276" r:id="rId12"/>
    <p:sldId id="387" r:id="rId13"/>
    <p:sldId id="274" r:id="rId14"/>
    <p:sldId id="385" r:id="rId15"/>
    <p:sldId id="313" r:id="rId16"/>
    <p:sldId id="326" r:id="rId17"/>
    <p:sldId id="327" r:id="rId18"/>
    <p:sldId id="328" r:id="rId19"/>
    <p:sldId id="314" r:id="rId20"/>
    <p:sldId id="329" r:id="rId21"/>
    <p:sldId id="320" r:id="rId22"/>
    <p:sldId id="330" r:id="rId23"/>
    <p:sldId id="322" r:id="rId24"/>
    <p:sldId id="331" r:id="rId25"/>
    <p:sldId id="394" r:id="rId26"/>
    <p:sldId id="395" r:id="rId27"/>
    <p:sldId id="388" r:id="rId28"/>
    <p:sldId id="340" r:id="rId29"/>
    <p:sldId id="342" r:id="rId30"/>
    <p:sldId id="409" r:id="rId31"/>
    <p:sldId id="343" r:id="rId32"/>
    <p:sldId id="390" r:id="rId33"/>
    <p:sldId id="396" r:id="rId34"/>
    <p:sldId id="347" r:id="rId35"/>
    <p:sldId id="348" r:id="rId36"/>
    <p:sldId id="349" r:id="rId37"/>
    <p:sldId id="350" r:id="rId38"/>
    <p:sldId id="351" r:id="rId39"/>
    <p:sldId id="386" r:id="rId40"/>
    <p:sldId id="352" r:id="rId41"/>
    <p:sldId id="410" r:id="rId42"/>
    <p:sldId id="353" r:id="rId43"/>
    <p:sldId id="397" r:id="rId44"/>
    <p:sldId id="402" r:id="rId45"/>
    <p:sldId id="403" r:id="rId46"/>
    <p:sldId id="404" r:id="rId47"/>
    <p:sldId id="398" r:id="rId48"/>
    <p:sldId id="405" r:id="rId49"/>
    <p:sldId id="406" r:id="rId50"/>
    <p:sldId id="400" r:id="rId51"/>
    <p:sldId id="407" r:id="rId52"/>
    <p:sldId id="408" r:id="rId53"/>
    <p:sldId id="401" r:id="rId54"/>
    <p:sldId id="411" r:id="rId55"/>
    <p:sldId id="412" r:id="rId56"/>
    <p:sldId id="413" r:id="rId57"/>
    <p:sldId id="414" r:id="rId58"/>
    <p:sldId id="415" r:id="rId59"/>
    <p:sldId id="416" r:id="rId60"/>
    <p:sldId id="418" r:id="rId61"/>
    <p:sldId id="419" r:id="rId62"/>
    <p:sldId id="420" r:id="rId63"/>
    <p:sldId id="421" r:id="rId64"/>
    <p:sldId id="417" r:id="rId65"/>
    <p:sldId id="422" r:id="rId66"/>
    <p:sldId id="423" r:id="rId6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BFF"/>
    <a:srgbClr val="D8D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48" autoAdjust="0"/>
    <p:restoredTop sz="87619"/>
  </p:normalViewPr>
  <p:slideViewPr>
    <p:cSldViewPr snapToGrid="0" snapToObjects="1">
      <p:cViewPr varScale="1">
        <p:scale>
          <a:sx n="111" d="100"/>
          <a:sy n="111" d="100"/>
        </p:scale>
        <p:origin x="1856" y="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E918EF-26F2-F641-9B39-65E2E78847ED}" type="datetimeFigureOut">
              <a:rPr lang="en-US" smtClean="0"/>
              <a:t>2/18/26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3207C-337C-5744-B32B-244402CD9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082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8960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224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2/18/26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2/18/26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2/18/26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2/18/26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2/18/26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2/18/26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2/18/26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2/18/26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2/18/26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2/18/26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Drag picture to placeholder or click icon to add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2/18/26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pomona.edu/classes/cs51/cs51machine/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38903" y="3787722"/>
            <a:ext cx="6903302" cy="1828800"/>
          </a:xfrm>
        </p:spPr>
        <p:txBody>
          <a:bodyPr/>
          <a:lstStyle/>
          <a:p>
            <a:r>
              <a:rPr lang="en-US" dirty="0"/>
              <a:t>CS51 machine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David Kauchak</a:t>
            </a:r>
            <a:br>
              <a:rPr lang="en-US" dirty="0"/>
            </a:br>
            <a:r>
              <a:rPr lang="en-US" dirty="0"/>
              <a:t>CS 51 – Spring 2026</a:t>
            </a:r>
          </a:p>
        </p:txBody>
      </p:sp>
    </p:spTree>
    <p:extLst>
      <p:ext uri="{BB962C8B-B14F-4D97-AF65-F5344CB8AC3E}">
        <p14:creationId xmlns:p14="http://schemas.microsoft.com/office/powerpoint/2010/main" val="36512003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</a:t>
            </a:r>
          </a:p>
        </p:txBody>
      </p:sp>
      <p:sp>
        <p:nvSpPr>
          <p:cNvPr id="4" name="Rectangle 3"/>
          <p:cNvSpPr/>
          <p:nvPr/>
        </p:nvSpPr>
        <p:spPr>
          <a:xfrm>
            <a:off x="851110" y="1930335"/>
            <a:ext cx="818448" cy="2257779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22887" y="2696506"/>
            <a:ext cx="9284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RAM</a:t>
            </a:r>
          </a:p>
        </p:txBody>
      </p:sp>
      <p:sp>
        <p:nvSpPr>
          <p:cNvPr id="6" name="Right Arrow 5"/>
          <p:cNvSpPr/>
          <p:nvPr/>
        </p:nvSpPr>
        <p:spPr>
          <a:xfrm>
            <a:off x="2235308" y="2569506"/>
            <a:ext cx="1030112" cy="852437"/>
          </a:xfrm>
          <a:prstGeom prst="rightArrow">
            <a:avLst/>
          </a:prstGeom>
          <a:solidFill>
            <a:srgbClr val="FF66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4123924" y="2347124"/>
            <a:ext cx="502007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10101011 10001010 00010010 01011010</a:t>
            </a:r>
          </a:p>
          <a:p>
            <a:r>
              <a:rPr lang="en-US" sz="2000" dirty="0"/>
              <a:t>11001011 00001110 01010010 01010110</a:t>
            </a:r>
          </a:p>
          <a:p>
            <a:r>
              <a:rPr lang="en-US" sz="2000" dirty="0"/>
              <a:t>10111011 10010010 00000000 01110100</a:t>
            </a:r>
          </a:p>
          <a:p>
            <a:r>
              <a:rPr lang="en-US" sz="2000" dirty="0"/>
              <a:t>…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40901" y="5250385"/>
            <a:ext cx="66447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Most modern computers use 32-bit (4 byte) or 64-bit (8 byte) words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358445" y="1853234"/>
            <a:ext cx="10194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0000FF"/>
                </a:solidFill>
              </a:rPr>
              <a:t>address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344331" y="2310247"/>
            <a:ext cx="964689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649644" y="2347124"/>
            <a:ext cx="6593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0</a:t>
            </a:r>
          </a:p>
          <a:p>
            <a:r>
              <a:rPr lang="en-US" sz="2000" dirty="0"/>
              <a:t>4</a:t>
            </a:r>
          </a:p>
          <a:p>
            <a:r>
              <a:rPr lang="en-US" sz="2000" dirty="0"/>
              <a:t>8</a:t>
            </a:r>
          </a:p>
          <a:p>
            <a:r>
              <a:rPr lang="en-US" sz="2000" dirty="0"/>
              <a:t>...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76334" y="1905000"/>
            <a:ext cx="13663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32-bit words</a:t>
            </a:r>
          </a:p>
        </p:txBody>
      </p:sp>
    </p:spTree>
    <p:extLst>
      <p:ext uri="{BB962C8B-B14F-4D97-AF65-F5344CB8AC3E}">
        <p14:creationId xmlns:p14="http://schemas.microsoft.com/office/powerpoint/2010/main" val="8132921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in the CS51 Machine</a:t>
            </a:r>
          </a:p>
        </p:txBody>
      </p:sp>
      <p:sp>
        <p:nvSpPr>
          <p:cNvPr id="4" name="Rectangle 3"/>
          <p:cNvSpPr/>
          <p:nvPr/>
        </p:nvSpPr>
        <p:spPr>
          <a:xfrm>
            <a:off x="851110" y="1930335"/>
            <a:ext cx="818448" cy="2257779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22887" y="2696506"/>
            <a:ext cx="9284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RAM</a:t>
            </a:r>
          </a:p>
        </p:txBody>
      </p:sp>
      <p:sp>
        <p:nvSpPr>
          <p:cNvPr id="6" name="Right Arrow 5"/>
          <p:cNvSpPr/>
          <p:nvPr/>
        </p:nvSpPr>
        <p:spPr>
          <a:xfrm>
            <a:off x="2235308" y="2569506"/>
            <a:ext cx="1030112" cy="852437"/>
          </a:xfrm>
          <a:prstGeom prst="rightArrow">
            <a:avLst/>
          </a:prstGeom>
          <a:solidFill>
            <a:srgbClr val="FF66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4123924" y="2347124"/>
            <a:ext cx="502007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10101011 10001010</a:t>
            </a:r>
          </a:p>
          <a:p>
            <a:r>
              <a:rPr lang="en-US" sz="2000" dirty="0"/>
              <a:t>00010010 01011010</a:t>
            </a:r>
          </a:p>
          <a:p>
            <a:r>
              <a:rPr lang="en-US" sz="2000" dirty="0"/>
              <a:t>11001011 00001110</a:t>
            </a:r>
          </a:p>
          <a:p>
            <a:r>
              <a:rPr lang="en-US" sz="2000" dirty="0"/>
              <a:t>…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40901" y="5250385"/>
            <a:ext cx="66447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We’ll use 16-bit words for our model (the CS51 machine)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358445" y="1853234"/>
            <a:ext cx="10194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0000FF"/>
                </a:solidFill>
              </a:rPr>
              <a:t>address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344331" y="2310247"/>
            <a:ext cx="964689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649644" y="2347124"/>
            <a:ext cx="6593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0</a:t>
            </a:r>
          </a:p>
          <a:p>
            <a:r>
              <a:rPr lang="en-US" sz="2000" dirty="0"/>
              <a:t>2</a:t>
            </a:r>
          </a:p>
          <a:p>
            <a:r>
              <a:rPr lang="en-US" sz="2000" dirty="0"/>
              <a:t>4</a:t>
            </a:r>
          </a:p>
          <a:p>
            <a:r>
              <a:rPr lang="en-US" sz="2000" dirty="0"/>
              <a:t>...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76334" y="1905000"/>
            <a:ext cx="13663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16-bit words</a:t>
            </a:r>
          </a:p>
        </p:txBody>
      </p:sp>
    </p:spTree>
    <p:extLst>
      <p:ext uri="{BB962C8B-B14F-4D97-AF65-F5344CB8AC3E}">
        <p14:creationId xmlns:p14="http://schemas.microsoft.com/office/powerpoint/2010/main" val="34251300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292958" y="2808549"/>
            <a:ext cx="1211438" cy="414078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657728" y="2795667"/>
            <a:ext cx="324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ic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292958" y="3525394"/>
            <a:ext cx="1211438" cy="414078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657728" y="3512512"/>
            <a:ext cx="3888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r0</a:t>
            </a:r>
          </a:p>
        </p:txBody>
      </p:sp>
      <p:sp>
        <p:nvSpPr>
          <p:cNvPr id="8" name="Rectangle 7"/>
          <p:cNvSpPr/>
          <p:nvPr/>
        </p:nvSpPr>
        <p:spPr>
          <a:xfrm>
            <a:off x="4318359" y="4255483"/>
            <a:ext cx="1211438" cy="414078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683129" y="4242601"/>
            <a:ext cx="3888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r1</a:t>
            </a:r>
          </a:p>
        </p:txBody>
      </p:sp>
      <p:sp>
        <p:nvSpPr>
          <p:cNvPr id="10" name="Rectangle 9"/>
          <p:cNvSpPr/>
          <p:nvPr/>
        </p:nvSpPr>
        <p:spPr>
          <a:xfrm>
            <a:off x="4333529" y="4909097"/>
            <a:ext cx="1211438" cy="414078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698299" y="4896215"/>
            <a:ext cx="3888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r2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358930" y="5639186"/>
            <a:ext cx="1211438" cy="414078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4723700" y="5626304"/>
            <a:ext cx="3888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799671" y="2504516"/>
            <a:ext cx="303159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instruction counter</a:t>
            </a:r>
          </a:p>
          <a:p>
            <a:r>
              <a:rPr lang="en-US" dirty="0"/>
              <a:t>(location in memory of the next</a:t>
            </a:r>
          </a:p>
          <a:p>
            <a:r>
              <a:rPr lang="en-US" dirty="0"/>
              <a:t> instruction in memory)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813782" y="3541918"/>
            <a:ext cx="28265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holds the value 0 (read only)</a:t>
            </a:r>
          </a:p>
        </p:txBody>
      </p:sp>
      <p:sp>
        <p:nvSpPr>
          <p:cNvPr id="16" name="Right Brace 15"/>
          <p:cNvSpPr/>
          <p:nvPr/>
        </p:nvSpPr>
        <p:spPr>
          <a:xfrm>
            <a:off x="5799671" y="4233175"/>
            <a:ext cx="578551" cy="1820089"/>
          </a:xfrm>
          <a:prstGeom prst="rightBrac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6589889" y="4705066"/>
            <a:ext cx="19672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/>
              <a:t>general purpose</a:t>
            </a:r>
          </a:p>
          <a:p>
            <a:pPr marL="285750" indent="-285750">
              <a:buFontTx/>
              <a:buChar char="-"/>
            </a:pPr>
            <a:r>
              <a:rPr lang="en-US" dirty="0"/>
              <a:t>read/write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88093" y="239891"/>
            <a:ext cx="3394907" cy="352776"/>
          </a:xfrm>
          <a:prstGeom prst="rect">
            <a:avLst/>
          </a:prstGeom>
          <a:solidFill>
            <a:schemeClr val="bg1"/>
          </a:solidFill>
          <a:ln w="38100" cmpd="sng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C944E97-5984-FC4C-AE3E-3D2F37C110B4}"/>
              </a:ext>
            </a:extLst>
          </p:cNvPr>
          <p:cNvSpPr txBox="1"/>
          <p:nvPr/>
        </p:nvSpPr>
        <p:spPr>
          <a:xfrm>
            <a:off x="342283" y="239891"/>
            <a:ext cx="863088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When executing a program, the CS51 machine loops over the follow:</a:t>
            </a:r>
          </a:p>
          <a:p>
            <a:pPr marL="285750" indent="-285750">
              <a:buFontTx/>
              <a:buChar char="-"/>
            </a:pPr>
            <a:r>
              <a:rPr lang="en-US" sz="2400" dirty="0"/>
              <a:t>Fetch the value from </a:t>
            </a:r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mem[</a:t>
            </a:r>
            <a:r>
              <a:rPr lang="en-US" sz="24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ic</a:t>
            </a:r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]</a:t>
            </a:r>
            <a:r>
              <a:rPr lang="en-US" sz="2400" dirty="0"/>
              <a:t> for use as an instruction</a:t>
            </a:r>
          </a:p>
          <a:p>
            <a:pPr marL="285750" indent="-285750">
              <a:buFontTx/>
              <a:buChar char="-"/>
            </a:pPr>
            <a:r>
              <a:rPr lang="en-US" sz="2400" dirty="0"/>
              <a:t>Increment </a:t>
            </a:r>
            <a:r>
              <a:rPr lang="en-US" sz="24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ic</a:t>
            </a:r>
            <a:r>
              <a:rPr lang="en-US" sz="2400" dirty="0"/>
              <a:t> by 2</a:t>
            </a:r>
          </a:p>
          <a:p>
            <a:pPr marL="285750" indent="-285750">
              <a:buFontTx/>
              <a:buChar char="-"/>
            </a:pPr>
            <a:r>
              <a:rPr lang="en-US" sz="2400" dirty="0"/>
              <a:t>Decode the instruction and then execute it</a:t>
            </a:r>
          </a:p>
        </p:txBody>
      </p:sp>
    </p:spTree>
    <p:extLst>
      <p:ext uri="{BB962C8B-B14F-4D97-AF65-F5344CB8AC3E}">
        <p14:creationId xmlns:p14="http://schemas.microsoft.com/office/powerpoint/2010/main" val="35001328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CS51 machine instructions</a:t>
            </a:r>
          </a:p>
        </p:txBody>
      </p:sp>
      <p:sp>
        <p:nvSpPr>
          <p:cNvPr id="4" name="Rectangle 3"/>
          <p:cNvSpPr/>
          <p:nvPr/>
        </p:nvSpPr>
        <p:spPr>
          <a:xfrm>
            <a:off x="545221" y="2712961"/>
            <a:ext cx="2709334" cy="3279002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341090" y="2111689"/>
            <a:ext cx="8125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CPU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061" y="3176666"/>
            <a:ext cx="2240131" cy="159167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357461" y="2767444"/>
            <a:ext cx="1049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processor</a:t>
            </a:r>
          </a:p>
        </p:txBody>
      </p:sp>
      <p:sp>
        <p:nvSpPr>
          <p:cNvPr id="8" name="Rectangle 7"/>
          <p:cNvSpPr/>
          <p:nvPr/>
        </p:nvSpPr>
        <p:spPr>
          <a:xfrm>
            <a:off x="822609" y="2877513"/>
            <a:ext cx="2240131" cy="1890825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575045" y="4951484"/>
            <a:ext cx="108655" cy="672052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755667" y="4948663"/>
            <a:ext cx="108655" cy="672052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936289" y="4945842"/>
            <a:ext cx="108655" cy="672052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122555" y="4945842"/>
            <a:ext cx="108655" cy="672052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303177" y="4943021"/>
            <a:ext cx="108655" cy="672052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448332" y="5625075"/>
            <a:ext cx="963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registers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852333" y="3838222"/>
            <a:ext cx="43885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What types of operations might we want to do (think really basic)?</a:t>
            </a:r>
          </a:p>
        </p:txBody>
      </p:sp>
    </p:spTree>
    <p:extLst>
      <p:ext uri="{BB962C8B-B14F-4D97-AF65-F5344CB8AC3E}">
        <p14:creationId xmlns:p14="http://schemas.microsoft.com/office/powerpoint/2010/main" val="14997896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CS51 machine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Four main types of instructions</a:t>
            </a:r>
          </a:p>
          <a:p>
            <a:pPr marL="514350" indent="-514350">
              <a:buAutoNum type="arabicPeriod"/>
            </a:pPr>
            <a:r>
              <a:rPr lang="en-US" dirty="0"/>
              <a:t>math/logical</a:t>
            </a:r>
          </a:p>
          <a:p>
            <a:pPr marL="514350" indent="-514350">
              <a:buAutoNum type="arabicPeriod"/>
            </a:pPr>
            <a:r>
              <a:rPr lang="en-US" dirty="0"/>
              <a:t>branch (conditionals, loops)</a:t>
            </a:r>
          </a:p>
          <a:p>
            <a:pPr marL="514350" indent="-514350">
              <a:buAutoNum type="arabicPeriod"/>
            </a:pPr>
            <a:r>
              <a:rPr lang="en-US" dirty="0"/>
              <a:t>memory</a:t>
            </a:r>
          </a:p>
          <a:p>
            <a:pPr marL="514350" indent="-514350">
              <a:buAutoNum type="arabicPeriod"/>
            </a:pPr>
            <a:r>
              <a:rPr lang="en-US" dirty="0"/>
              <a:t>control the machine (e.g., stop it)</a:t>
            </a:r>
          </a:p>
          <a:p>
            <a:pPr marL="514350" indent="-514350">
              <a:buAutoNum type="arabicPeriod"/>
            </a:pPr>
            <a:endParaRPr lang="en-US" dirty="0"/>
          </a:p>
          <a:p>
            <a:pPr marL="514350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08598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3125" y="1348594"/>
            <a:ext cx="3862210" cy="278832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597816" y="806727"/>
            <a:ext cx="21229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instruction name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06771" y="803905"/>
            <a:ext cx="14414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arguments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769D481-5E3A-5B5F-F4DF-D14630A81513}"/>
              </a:ext>
            </a:extLst>
          </p:cNvPr>
          <p:cNvSpPr txBox="1"/>
          <p:nvPr/>
        </p:nvSpPr>
        <p:spPr>
          <a:xfrm>
            <a:off x="266218" y="203305"/>
            <a:ext cx="36516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Math/logical operations</a:t>
            </a:r>
          </a:p>
        </p:txBody>
      </p:sp>
    </p:spTree>
    <p:extLst>
      <p:ext uri="{BB962C8B-B14F-4D97-AF65-F5344CB8AC3E}">
        <p14:creationId xmlns:p14="http://schemas.microsoft.com/office/powerpoint/2010/main" val="505274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FE90BFB-357F-44B2-FFD5-DBFE2097C9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3125" y="1348594"/>
            <a:ext cx="3862210" cy="2788328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2413125" y="1348594"/>
            <a:ext cx="1072445" cy="2624666"/>
          </a:xfrm>
          <a:prstGeom prst="ellipse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77550" y="4500223"/>
            <a:ext cx="400980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6600"/>
                </a:solidFill>
              </a:rPr>
              <a:t>instruction/operation name</a:t>
            </a:r>
          </a:p>
          <a:p>
            <a:r>
              <a:rPr lang="en-US" sz="2800" dirty="0">
                <a:solidFill>
                  <a:srgbClr val="FF6600"/>
                </a:solidFill>
              </a:rPr>
              <a:t>(always three characters)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65F4A93-31C3-BFFD-263E-8C2535A6A860}"/>
              </a:ext>
            </a:extLst>
          </p:cNvPr>
          <p:cNvSpPr txBox="1"/>
          <p:nvPr/>
        </p:nvSpPr>
        <p:spPr>
          <a:xfrm>
            <a:off x="1597816" y="806727"/>
            <a:ext cx="21229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instruction name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163653-4B8E-E179-3D8F-C6C4CC93E78D}"/>
              </a:ext>
            </a:extLst>
          </p:cNvPr>
          <p:cNvSpPr txBox="1"/>
          <p:nvPr/>
        </p:nvSpPr>
        <p:spPr>
          <a:xfrm>
            <a:off x="4106771" y="803905"/>
            <a:ext cx="14414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arguments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9F05F83-5444-29D5-EB3F-74EC3D890822}"/>
              </a:ext>
            </a:extLst>
          </p:cNvPr>
          <p:cNvSpPr txBox="1"/>
          <p:nvPr/>
        </p:nvSpPr>
        <p:spPr>
          <a:xfrm>
            <a:off x="266218" y="203305"/>
            <a:ext cx="36516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Math/logical operations</a:t>
            </a:r>
          </a:p>
        </p:txBody>
      </p:sp>
    </p:spTree>
    <p:extLst>
      <p:ext uri="{BB962C8B-B14F-4D97-AF65-F5344CB8AC3E}">
        <p14:creationId xmlns:p14="http://schemas.microsoft.com/office/powerpoint/2010/main" val="39598148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70CE204-8F11-7FA6-123C-AACF6491E4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3125" y="1348594"/>
            <a:ext cx="3862210" cy="2788328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3565773" y="1995436"/>
            <a:ext cx="2182677" cy="1312334"/>
          </a:xfrm>
          <a:prstGeom prst="ellipse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934661" y="4232112"/>
            <a:ext cx="381378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6600"/>
                </a:solidFill>
              </a:rPr>
              <a:t>operation arguments</a:t>
            </a:r>
          </a:p>
          <a:p>
            <a:r>
              <a:rPr lang="en-US" sz="2800" dirty="0">
                <a:solidFill>
                  <a:srgbClr val="FF6600"/>
                </a:solidFill>
              </a:rPr>
              <a:t>R = register (e.g. r0)</a:t>
            </a:r>
          </a:p>
          <a:p>
            <a:r>
              <a:rPr lang="en-US" sz="2800" dirty="0">
                <a:solidFill>
                  <a:srgbClr val="FF6600"/>
                </a:solidFill>
              </a:rPr>
              <a:t>S = signed number (byte)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DFFFF60-A8E7-A8F3-629E-A22DAB5A249C}"/>
              </a:ext>
            </a:extLst>
          </p:cNvPr>
          <p:cNvSpPr txBox="1"/>
          <p:nvPr/>
        </p:nvSpPr>
        <p:spPr>
          <a:xfrm>
            <a:off x="1597816" y="806727"/>
            <a:ext cx="21229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instruction name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C01CCF3-2327-26E3-DBC5-3ECB718B0C22}"/>
              </a:ext>
            </a:extLst>
          </p:cNvPr>
          <p:cNvSpPr txBox="1"/>
          <p:nvPr/>
        </p:nvSpPr>
        <p:spPr>
          <a:xfrm>
            <a:off x="4106771" y="803905"/>
            <a:ext cx="14414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arguments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0124CC7-63B1-3D37-0915-E054D45B79A1}"/>
              </a:ext>
            </a:extLst>
          </p:cNvPr>
          <p:cNvSpPr txBox="1"/>
          <p:nvPr/>
        </p:nvSpPr>
        <p:spPr>
          <a:xfrm>
            <a:off x="266218" y="203305"/>
            <a:ext cx="36516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Math/logical operations</a:t>
            </a:r>
          </a:p>
        </p:txBody>
      </p:sp>
    </p:spTree>
    <p:extLst>
      <p:ext uri="{BB962C8B-B14F-4D97-AF65-F5344CB8AC3E}">
        <p14:creationId xmlns:p14="http://schemas.microsoft.com/office/powerpoint/2010/main" val="14648047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79122" y="4459112"/>
            <a:ext cx="758172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6600"/>
                </a:solidFill>
              </a:rPr>
              <a:t>1</a:t>
            </a:r>
            <a:r>
              <a:rPr lang="en-US" sz="3200" baseline="30000" dirty="0">
                <a:solidFill>
                  <a:srgbClr val="FF6600"/>
                </a:solidFill>
              </a:rPr>
              <a:t>st</a:t>
            </a:r>
            <a:r>
              <a:rPr lang="en-US" sz="3200" dirty="0">
                <a:solidFill>
                  <a:srgbClr val="FF6600"/>
                </a:solidFill>
              </a:rPr>
              <a:t> R: 		register where the answer will go</a:t>
            </a:r>
          </a:p>
          <a:p>
            <a:r>
              <a:rPr lang="en-US" sz="3200" dirty="0">
                <a:solidFill>
                  <a:srgbClr val="FF6600"/>
                </a:solidFill>
              </a:rPr>
              <a:t>2</a:t>
            </a:r>
            <a:r>
              <a:rPr lang="en-US" sz="3200" baseline="30000" dirty="0">
                <a:solidFill>
                  <a:srgbClr val="FF6600"/>
                </a:solidFill>
              </a:rPr>
              <a:t>nd</a:t>
            </a:r>
            <a:r>
              <a:rPr lang="en-US" sz="3200" dirty="0">
                <a:solidFill>
                  <a:srgbClr val="FF6600"/>
                </a:solidFill>
              </a:rPr>
              <a:t> R: 	register of first operand</a:t>
            </a:r>
          </a:p>
          <a:p>
            <a:r>
              <a:rPr lang="en-US" sz="3200" dirty="0">
                <a:solidFill>
                  <a:srgbClr val="FF6600"/>
                </a:solidFill>
              </a:rPr>
              <a:t>3</a:t>
            </a:r>
            <a:r>
              <a:rPr lang="en-US" sz="3200" baseline="30000" dirty="0">
                <a:solidFill>
                  <a:srgbClr val="FF6600"/>
                </a:solidFill>
              </a:rPr>
              <a:t>rd</a:t>
            </a:r>
            <a:r>
              <a:rPr lang="en-US" sz="3200" dirty="0">
                <a:solidFill>
                  <a:srgbClr val="FF6600"/>
                </a:solidFill>
              </a:rPr>
              <a:t> S/R:	register/value of second operand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07D7B10-3C0F-89EF-EDA1-37B30805AA5F}"/>
              </a:ext>
            </a:extLst>
          </p:cNvPr>
          <p:cNvSpPr txBox="1"/>
          <p:nvPr/>
        </p:nvSpPr>
        <p:spPr>
          <a:xfrm>
            <a:off x="761886" y="6120129"/>
            <a:ext cx="76202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operand = input to operator (think, parameters for functions)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14BB50B-3D4C-1B3E-57DF-7E26777AAD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3125" y="1348594"/>
            <a:ext cx="3862210" cy="278832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C3A3329-25F9-AA6B-56D1-05D00748715D}"/>
              </a:ext>
            </a:extLst>
          </p:cNvPr>
          <p:cNvSpPr txBox="1"/>
          <p:nvPr/>
        </p:nvSpPr>
        <p:spPr>
          <a:xfrm>
            <a:off x="1597816" y="806727"/>
            <a:ext cx="21229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instruction name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8B4C39E-82BF-D1A5-3FA4-233A8D5782CB}"/>
              </a:ext>
            </a:extLst>
          </p:cNvPr>
          <p:cNvSpPr txBox="1"/>
          <p:nvPr/>
        </p:nvSpPr>
        <p:spPr>
          <a:xfrm>
            <a:off x="4106771" y="803905"/>
            <a:ext cx="14414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arguments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B6BD2A7-E9A2-6482-7F4D-5E56C5BCA43C}"/>
              </a:ext>
            </a:extLst>
          </p:cNvPr>
          <p:cNvSpPr txBox="1"/>
          <p:nvPr/>
        </p:nvSpPr>
        <p:spPr>
          <a:xfrm>
            <a:off x="266218" y="203305"/>
            <a:ext cx="36516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Math/logical operations</a:t>
            </a:r>
          </a:p>
        </p:txBody>
      </p:sp>
    </p:spTree>
    <p:extLst>
      <p:ext uri="{BB962C8B-B14F-4D97-AF65-F5344CB8AC3E}">
        <p14:creationId xmlns:p14="http://schemas.microsoft.com/office/powerpoint/2010/main" val="38130434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27693" y="577334"/>
            <a:ext cx="229281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add r1 r2 r3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737556" y="1806222"/>
            <a:ext cx="29390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What does this do?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9122" y="4459112"/>
            <a:ext cx="758172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6600"/>
                </a:solidFill>
              </a:rPr>
              <a:t>1</a:t>
            </a:r>
            <a:r>
              <a:rPr lang="en-US" sz="3200" baseline="30000" dirty="0">
                <a:solidFill>
                  <a:srgbClr val="FF6600"/>
                </a:solidFill>
              </a:rPr>
              <a:t>st</a:t>
            </a:r>
            <a:r>
              <a:rPr lang="en-US" sz="3200" dirty="0">
                <a:solidFill>
                  <a:srgbClr val="FF6600"/>
                </a:solidFill>
              </a:rPr>
              <a:t> R: 		register where the answer will go</a:t>
            </a:r>
          </a:p>
          <a:p>
            <a:r>
              <a:rPr lang="en-US" sz="3200" dirty="0">
                <a:solidFill>
                  <a:srgbClr val="FF6600"/>
                </a:solidFill>
              </a:rPr>
              <a:t>2</a:t>
            </a:r>
            <a:r>
              <a:rPr lang="en-US" sz="3200" baseline="30000" dirty="0">
                <a:solidFill>
                  <a:srgbClr val="FF6600"/>
                </a:solidFill>
              </a:rPr>
              <a:t>nd</a:t>
            </a:r>
            <a:r>
              <a:rPr lang="en-US" sz="3200" dirty="0">
                <a:solidFill>
                  <a:srgbClr val="FF6600"/>
                </a:solidFill>
              </a:rPr>
              <a:t> R: 	register of first operand</a:t>
            </a:r>
          </a:p>
          <a:p>
            <a:r>
              <a:rPr lang="en-US" sz="3200" dirty="0">
                <a:solidFill>
                  <a:srgbClr val="FF6600"/>
                </a:solidFill>
              </a:rPr>
              <a:t>3</a:t>
            </a:r>
            <a:r>
              <a:rPr lang="en-US" sz="3200" baseline="30000" dirty="0">
                <a:solidFill>
                  <a:srgbClr val="FF6600"/>
                </a:solidFill>
              </a:rPr>
              <a:t>rd</a:t>
            </a:r>
            <a:r>
              <a:rPr lang="en-US" sz="3200" dirty="0">
                <a:solidFill>
                  <a:srgbClr val="FF6600"/>
                </a:solidFill>
              </a:rPr>
              <a:t> S/R:	register/value of second operand</a:t>
            </a:r>
          </a:p>
        </p:txBody>
      </p:sp>
    </p:spTree>
    <p:extLst>
      <p:ext uri="{BB962C8B-B14F-4D97-AF65-F5344CB8AC3E}">
        <p14:creationId xmlns:p14="http://schemas.microsoft.com/office/powerpoint/2010/main" val="3306144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DF526-5582-66AC-D34C-D736DCE2A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E74C78-D110-E96E-64B1-14FD95B935E5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Checkpoint 1</a:t>
            </a:r>
          </a:p>
          <a:p>
            <a:pPr lvl="2"/>
            <a:r>
              <a:rPr lang="en-US" dirty="0"/>
              <a:t>Covers material up through this week (lighter coverage of this week’s material)</a:t>
            </a:r>
          </a:p>
          <a:p>
            <a:pPr lvl="2"/>
            <a:r>
              <a:rPr lang="en-US" dirty="0"/>
              <a:t>1 double-side page of notes, hand-written</a:t>
            </a:r>
          </a:p>
          <a:p>
            <a:pPr lvl="2"/>
            <a:r>
              <a:rPr lang="en-US" dirty="0"/>
              <a:t>will post a few </a:t>
            </a:r>
            <a:r>
              <a:rPr lang="en-US"/>
              <a:t>practice problems</a:t>
            </a:r>
            <a:endParaRPr lang="en-US" dirty="0"/>
          </a:p>
          <a:p>
            <a:pPr marL="685800" lvl="2" indent="0">
              <a:buNone/>
            </a:pPr>
            <a:endParaRPr lang="en-US" dirty="0"/>
          </a:p>
          <a:p>
            <a:pPr marL="91440" indent="0">
              <a:buNone/>
            </a:pPr>
            <a:r>
              <a:rPr lang="en-US" dirty="0"/>
              <a:t>Assignment 4</a:t>
            </a:r>
          </a:p>
          <a:p>
            <a:pPr marL="91440" indent="0">
              <a:buNone/>
            </a:pPr>
            <a:endParaRPr lang="en-US" dirty="0"/>
          </a:p>
          <a:p>
            <a:pPr marL="91440" indent="0">
              <a:buNone/>
            </a:pPr>
            <a:r>
              <a:rPr lang="en-US" dirty="0"/>
              <a:t>Assignment 5</a:t>
            </a:r>
          </a:p>
        </p:txBody>
      </p:sp>
    </p:spTree>
    <p:extLst>
      <p:ext uri="{BB962C8B-B14F-4D97-AF65-F5344CB8AC3E}">
        <p14:creationId xmlns:p14="http://schemas.microsoft.com/office/powerpoint/2010/main" val="40476505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27693" y="577334"/>
            <a:ext cx="229281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add r1 r2 r3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307517" y="1544612"/>
            <a:ext cx="20129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r1 = r2 + r3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05632" y="2294466"/>
            <a:ext cx="47968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Add contents of registers r2 and r3 and store the result in r1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79122" y="4459112"/>
            <a:ext cx="758172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6600"/>
                </a:solidFill>
              </a:rPr>
              <a:t>1</a:t>
            </a:r>
            <a:r>
              <a:rPr lang="en-US" sz="3200" baseline="30000" dirty="0">
                <a:solidFill>
                  <a:srgbClr val="FF6600"/>
                </a:solidFill>
              </a:rPr>
              <a:t>st</a:t>
            </a:r>
            <a:r>
              <a:rPr lang="en-US" sz="3200" dirty="0">
                <a:solidFill>
                  <a:srgbClr val="FF6600"/>
                </a:solidFill>
              </a:rPr>
              <a:t> R: 		register where the answer will go</a:t>
            </a:r>
          </a:p>
          <a:p>
            <a:r>
              <a:rPr lang="en-US" sz="3200" dirty="0">
                <a:solidFill>
                  <a:srgbClr val="FF6600"/>
                </a:solidFill>
              </a:rPr>
              <a:t>2</a:t>
            </a:r>
            <a:r>
              <a:rPr lang="en-US" sz="3200" baseline="30000" dirty="0">
                <a:solidFill>
                  <a:srgbClr val="FF6600"/>
                </a:solidFill>
              </a:rPr>
              <a:t>nd</a:t>
            </a:r>
            <a:r>
              <a:rPr lang="en-US" sz="3200" dirty="0">
                <a:solidFill>
                  <a:srgbClr val="FF6600"/>
                </a:solidFill>
              </a:rPr>
              <a:t> R: 	register of first operand</a:t>
            </a:r>
          </a:p>
          <a:p>
            <a:r>
              <a:rPr lang="en-US" sz="3200" dirty="0">
                <a:solidFill>
                  <a:srgbClr val="FF6600"/>
                </a:solidFill>
              </a:rPr>
              <a:t>3</a:t>
            </a:r>
            <a:r>
              <a:rPr lang="en-US" sz="3200" baseline="30000" dirty="0">
                <a:solidFill>
                  <a:srgbClr val="FF6600"/>
                </a:solidFill>
              </a:rPr>
              <a:t>rd</a:t>
            </a:r>
            <a:r>
              <a:rPr lang="en-US" sz="3200" dirty="0">
                <a:solidFill>
                  <a:srgbClr val="FF6600"/>
                </a:solidFill>
              </a:rPr>
              <a:t> S/R:	register/value of second operand</a:t>
            </a:r>
          </a:p>
        </p:txBody>
      </p:sp>
    </p:spTree>
    <p:extLst>
      <p:ext uri="{BB962C8B-B14F-4D97-AF65-F5344CB8AC3E}">
        <p14:creationId xmlns:p14="http://schemas.microsoft.com/office/powerpoint/2010/main" val="23303679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27693" y="577334"/>
            <a:ext cx="238258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add r2 r1 10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737556" y="1806222"/>
            <a:ext cx="29390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What does this do?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9122" y="4459112"/>
            <a:ext cx="758172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6600"/>
                </a:solidFill>
              </a:rPr>
              <a:t>1</a:t>
            </a:r>
            <a:r>
              <a:rPr lang="en-US" sz="3200" baseline="30000" dirty="0">
                <a:solidFill>
                  <a:srgbClr val="FF6600"/>
                </a:solidFill>
              </a:rPr>
              <a:t>st</a:t>
            </a:r>
            <a:r>
              <a:rPr lang="en-US" sz="3200" dirty="0">
                <a:solidFill>
                  <a:srgbClr val="FF6600"/>
                </a:solidFill>
              </a:rPr>
              <a:t> R: 		register where the answer will go</a:t>
            </a:r>
          </a:p>
          <a:p>
            <a:r>
              <a:rPr lang="en-US" sz="3200" dirty="0">
                <a:solidFill>
                  <a:srgbClr val="FF6600"/>
                </a:solidFill>
              </a:rPr>
              <a:t>2</a:t>
            </a:r>
            <a:r>
              <a:rPr lang="en-US" sz="3200" baseline="30000" dirty="0">
                <a:solidFill>
                  <a:srgbClr val="FF6600"/>
                </a:solidFill>
              </a:rPr>
              <a:t>nd</a:t>
            </a:r>
            <a:r>
              <a:rPr lang="en-US" sz="3200" dirty="0">
                <a:solidFill>
                  <a:srgbClr val="FF6600"/>
                </a:solidFill>
              </a:rPr>
              <a:t> R: 	register of first operand</a:t>
            </a:r>
          </a:p>
          <a:p>
            <a:r>
              <a:rPr lang="en-US" sz="3200" dirty="0">
                <a:solidFill>
                  <a:srgbClr val="FF6600"/>
                </a:solidFill>
              </a:rPr>
              <a:t>3</a:t>
            </a:r>
            <a:r>
              <a:rPr lang="en-US" sz="3200" baseline="30000" dirty="0">
                <a:solidFill>
                  <a:srgbClr val="FF6600"/>
                </a:solidFill>
              </a:rPr>
              <a:t>rd</a:t>
            </a:r>
            <a:r>
              <a:rPr lang="en-US" sz="3200" dirty="0">
                <a:solidFill>
                  <a:srgbClr val="FF6600"/>
                </a:solidFill>
              </a:rPr>
              <a:t> S/R:	register/value of second operand</a:t>
            </a:r>
          </a:p>
        </p:txBody>
      </p:sp>
    </p:spTree>
    <p:extLst>
      <p:ext uri="{BB962C8B-B14F-4D97-AF65-F5344CB8AC3E}">
        <p14:creationId xmlns:p14="http://schemas.microsoft.com/office/powerpoint/2010/main" val="10863113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27693" y="577334"/>
            <a:ext cx="238258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add r2 r1 10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307517" y="1544612"/>
            <a:ext cx="20915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r2 = r1 + 10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05632" y="2294466"/>
            <a:ext cx="47968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Add 10 to the contents of register r1 and store in r2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79122" y="4459112"/>
            <a:ext cx="758172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6600"/>
                </a:solidFill>
              </a:rPr>
              <a:t>1</a:t>
            </a:r>
            <a:r>
              <a:rPr lang="en-US" sz="3200" baseline="30000" dirty="0">
                <a:solidFill>
                  <a:srgbClr val="FF6600"/>
                </a:solidFill>
              </a:rPr>
              <a:t>st</a:t>
            </a:r>
            <a:r>
              <a:rPr lang="en-US" sz="3200" dirty="0">
                <a:solidFill>
                  <a:srgbClr val="FF6600"/>
                </a:solidFill>
              </a:rPr>
              <a:t> R: 		register where the answer will go</a:t>
            </a:r>
          </a:p>
          <a:p>
            <a:r>
              <a:rPr lang="en-US" sz="3200" dirty="0">
                <a:solidFill>
                  <a:srgbClr val="FF6600"/>
                </a:solidFill>
              </a:rPr>
              <a:t>2</a:t>
            </a:r>
            <a:r>
              <a:rPr lang="en-US" sz="3200" baseline="30000" dirty="0">
                <a:solidFill>
                  <a:srgbClr val="FF6600"/>
                </a:solidFill>
              </a:rPr>
              <a:t>nd</a:t>
            </a:r>
            <a:r>
              <a:rPr lang="en-US" sz="3200" dirty="0">
                <a:solidFill>
                  <a:srgbClr val="FF6600"/>
                </a:solidFill>
              </a:rPr>
              <a:t> R: 	register of first operand</a:t>
            </a:r>
          </a:p>
          <a:p>
            <a:r>
              <a:rPr lang="en-US" sz="3200" dirty="0">
                <a:solidFill>
                  <a:srgbClr val="FF6600"/>
                </a:solidFill>
              </a:rPr>
              <a:t>3</a:t>
            </a:r>
            <a:r>
              <a:rPr lang="en-US" sz="3200" baseline="30000" dirty="0">
                <a:solidFill>
                  <a:srgbClr val="FF6600"/>
                </a:solidFill>
              </a:rPr>
              <a:t>rd</a:t>
            </a:r>
            <a:r>
              <a:rPr lang="en-US" sz="3200" dirty="0">
                <a:solidFill>
                  <a:srgbClr val="FF6600"/>
                </a:solidFill>
              </a:rPr>
              <a:t> S/R:	register/value of second operand</a:t>
            </a:r>
          </a:p>
        </p:txBody>
      </p:sp>
    </p:spTree>
    <p:extLst>
      <p:ext uri="{BB962C8B-B14F-4D97-AF65-F5344CB8AC3E}">
        <p14:creationId xmlns:p14="http://schemas.microsoft.com/office/powerpoint/2010/main" val="208387467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27693" y="284946"/>
            <a:ext cx="215636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add r1 r0 8</a:t>
            </a:r>
          </a:p>
          <a:p>
            <a:r>
              <a:rPr lang="en-US" sz="3200" dirty="0"/>
              <a:t>sub r2 r0 r1</a:t>
            </a:r>
          </a:p>
          <a:p>
            <a:r>
              <a:rPr lang="en-US" sz="3200" dirty="0"/>
              <a:t>sub r2 r1 r2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596444" y="2370667"/>
            <a:ext cx="33340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What number is in r2?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9122" y="4459112"/>
            <a:ext cx="758172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6600"/>
                </a:solidFill>
              </a:rPr>
              <a:t>1</a:t>
            </a:r>
            <a:r>
              <a:rPr lang="en-US" sz="3200" baseline="30000" dirty="0">
                <a:solidFill>
                  <a:srgbClr val="FF6600"/>
                </a:solidFill>
              </a:rPr>
              <a:t>st</a:t>
            </a:r>
            <a:r>
              <a:rPr lang="en-US" sz="3200" dirty="0">
                <a:solidFill>
                  <a:srgbClr val="FF6600"/>
                </a:solidFill>
              </a:rPr>
              <a:t> R: 		register where the answer will go</a:t>
            </a:r>
          </a:p>
          <a:p>
            <a:r>
              <a:rPr lang="en-US" sz="3200" dirty="0">
                <a:solidFill>
                  <a:srgbClr val="FF6600"/>
                </a:solidFill>
              </a:rPr>
              <a:t>2</a:t>
            </a:r>
            <a:r>
              <a:rPr lang="en-US" sz="3200" baseline="30000" dirty="0">
                <a:solidFill>
                  <a:srgbClr val="FF6600"/>
                </a:solidFill>
              </a:rPr>
              <a:t>nd</a:t>
            </a:r>
            <a:r>
              <a:rPr lang="en-US" sz="3200" dirty="0">
                <a:solidFill>
                  <a:srgbClr val="FF6600"/>
                </a:solidFill>
              </a:rPr>
              <a:t> R: 	register of first operand</a:t>
            </a:r>
          </a:p>
          <a:p>
            <a:r>
              <a:rPr lang="en-US" sz="3200" dirty="0">
                <a:solidFill>
                  <a:srgbClr val="FF6600"/>
                </a:solidFill>
              </a:rPr>
              <a:t>3</a:t>
            </a:r>
            <a:r>
              <a:rPr lang="en-US" sz="3200" baseline="30000" dirty="0">
                <a:solidFill>
                  <a:srgbClr val="FF6600"/>
                </a:solidFill>
              </a:rPr>
              <a:t>rd</a:t>
            </a:r>
            <a:r>
              <a:rPr lang="en-US" sz="3200" dirty="0">
                <a:solidFill>
                  <a:srgbClr val="FF6600"/>
                </a:solidFill>
              </a:rPr>
              <a:t> S/R:	register/value of second operand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A909710-5C1E-CE41-4309-3C31EA34A7D6}"/>
              </a:ext>
            </a:extLst>
          </p:cNvPr>
          <p:cNvSpPr txBox="1"/>
          <p:nvPr/>
        </p:nvSpPr>
        <p:spPr>
          <a:xfrm>
            <a:off x="6463862" y="284946"/>
            <a:ext cx="25258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Hint</a:t>
            </a:r>
            <a:r>
              <a:rPr lang="en-US" sz="2400" dirty="0"/>
              <a:t>: r0 is always 0</a:t>
            </a:r>
          </a:p>
        </p:txBody>
      </p:sp>
    </p:spTree>
    <p:extLst>
      <p:ext uri="{BB962C8B-B14F-4D97-AF65-F5344CB8AC3E}">
        <p14:creationId xmlns:p14="http://schemas.microsoft.com/office/powerpoint/2010/main" val="13914110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27693" y="284946"/>
            <a:ext cx="215636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add r1 r0 8</a:t>
            </a:r>
          </a:p>
          <a:p>
            <a:r>
              <a:rPr lang="en-US" sz="3200" dirty="0"/>
              <a:t>sub r2 r0 r1</a:t>
            </a:r>
          </a:p>
          <a:p>
            <a:r>
              <a:rPr lang="en-US" sz="3200" dirty="0"/>
              <a:t>sub r2 r1 r2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40777" y="309223"/>
            <a:ext cx="10018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r1 = 8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54888" y="799110"/>
            <a:ext cx="20740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r2 = -8, r1 = 8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83110" y="1265942"/>
            <a:ext cx="11717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r2 = 16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79122" y="4459112"/>
            <a:ext cx="758172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6600"/>
                </a:solidFill>
              </a:rPr>
              <a:t>1</a:t>
            </a:r>
            <a:r>
              <a:rPr lang="en-US" sz="3200" baseline="30000" dirty="0">
                <a:solidFill>
                  <a:srgbClr val="FF6600"/>
                </a:solidFill>
              </a:rPr>
              <a:t>st</a:t>
            </a:r>
            <a:r>
              <a:rPr lang="en-US" sz="3200" dirty="0">
                <a:solidFill>
                  <a:srgbClr val="FF6600"/>
                </a:solidFill>
              </a:rPr>
              <a:t> R: 		register where the answer will go</a:t>
            </a:r>
          </a:p>
          <a:p>
            <a:r>
              <a:rPr lang="en-US" sz="3200" dirty="0">
                <a:solidFill>
                  <a:srgbClr val="FF6600"/>
                </a:solidFill>
              </a:rPr>
              <a:t>2</a:t>
            </a:r>
            <a:r>
              <a:rPr lang="en-US" sz="3200" baseline="30000" dirty="0">
                <a:solidFill>
                  <a:srgbClr val="FF6600"/>
                </a:solidFill>
              </a:rPr>
              <a:t>nd</a:t>
            </a:r>
            <a:r>
              <a:rPr lang="en-US" sz="3200" dirty="0">
                <a:solidFill>
                  <a:srgbClr val="FF6600"/>
                </a:solidFill>
              </a:rPr>
              <a:t> R: 	register of first operand</a:t>
            </a:r>
          </a:p>
          <a:p>
            <a:r>
              <a:rPr lang="en-US" sz="3200" dirty="0">
                <a:solidFill>
                  <a:srgbClr val="FF6600"/>
                </a:solidFill>
              </a:rPr>
              <a:t>3</a:t>
            </a:r>
            <a:r>
              <a:rPr lang="en-US" sz="3200" baseline="30000" dirty="0">
                <a:solidFill>
                  <a:srgbClr val="FF6600"/>
                </a:solidFill>
              </a:rPr>
              <a:t>rd</a:t>
            </a:r>
            <a:r>
              <a:rPr lang="en-US" sz="3200" dirty="0">
                <a:solidFill>
                  <a:srgbClr val="FF6600"/>
                </a:solidFill>
              </a:rPr>
              <a:t> S/R:	register/value of second operand</a:t>
            </a:r>
          </a:p>
        </p:txBody>
      </p:sp>
    </p:spTree>
    <p:extLst>
      <p:ext uri="{BB962C8B-B14F-4D97-AF65-F5344CB8AC3E}">
        <p14:creationId xmlns:p14="http://schemas.microsoft.com/office/powerpoint/2010/main" val="16152160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F60715-9C4B-3067-44A4-207F65B9C5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AC2621F-5767-C9C1-05B0-510BFA1F6FFB}"/>
              </a:ext>
            </a:extLst>
          </p:cNvPr>
          <p:cNvSpPr txBox="1"/>
          <p:nvPr/>
        </p:nvSpPr>
        <p:spPr>
          <a:xfrm>
            <a:off x="1719754" y="284946"/>
            <a:ext cx="233429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add r1 r0 6</a:t>
            </a:r>
          </a:p>
          <a:p>
            <a:r>
              <a:rPr lang="en-US" sz="3200" dirty="0"/>
              <a:t>and r2 r1 10</a:t>
            </a:r>
          </a:p>
          <a:p>
            <a:r>
              <a:rPr lang="en-US" sz="3200" dirty="0"/>
              <a:t>add r3 r1 r2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C3A80F-D979-61C9-1CA7-0DB58A25AB17}"/>
              </a:ext>
            </a:extLst>
          </p:cNvPr>
          <p:cNvSpPr txBox="1"/>
          <p:nvPr/>
        </p:nvSpPr>
        <p:spPr>
          <a:xfrm>
            <a:off x="2596444" y="2370667"/>
            <a:ext cx="33377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What number is in r3?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B9CE05B-A83E-B995-EEE6-AC4039E7CAF5}"/>
              </a:ext>
            </a:extLst>
          </p:cNvPr>
          <p:cNvSpPr txBox="1"/>
          <p:nvPr/>
        </p:nvSpPr>
        <p:spPr>
          <a:xfrm>
            <a:off x="879122" y="4459112"/>
            <a:ext cx="758172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6600"/>
                </a:solidFill>
              </a:rPr>
              <a:t>1</a:t>
            </a:r>
            <a:r>
              <a:rPr lang="en-US" sz="3200" baseline="30000" dirty="0">
                <a:solidFill>
                  <a:srgbClr val="FF6600"/>
                </a:solidFill>
              </a:rPr>
              <a:t>st</a:t>
            </a:r>
            <a:r>
              <a:rPr lang="en-US" sz="3200" dirty="0">
                <a:solidFill>
                  <a:srgbClr val="FF6600"/>
                </a:solidFill>
              </a:rPr>
              <a:t> R: 		register where the answer will go</a:t>
            </a:r>
          </a:p>
          <a:p>
            <a:r>
              <a:rPr lang="en-US" sz="3200" dirty="0">
                <a:solidFill>
                  <a:srgbClr val="FF6600"/>
                </a:solidFill>
              </a:rPr>
              <a:t>2</a:t>
            </a:r>
            <a:r>
              <a:rPr lang="en-US" sz="3200" baseline="30000" dirty="0">
                <a:solidFill>
                  <a:srgbClr val="FF6600"/>
                </a:solidFill>
              </a:rPr>
              <a:t>nd</a:t>
            </a:r>
            <a:r>
              <a:rPr lang="en-US" sz="3200" dirty="0">
                <a:solidFill>
                  <a:srgbClr val="FF6600"/>
                </a:solidFill>
              </a:rPr>
              <a:t> R: 	register of first operand</a:t>
            </a:r>
          </a:p>
          <a:p>
            <a:r>
              <a:rPr lang="en-US" sz="3200" dirty="0">
                <a:solidFill>
                  <a:srgbClr val="FF6600"/>
                </a:solidFill>
              </a:rPr>
              <a:t>3</a:t>
            </a:r>
            <a:r>
              <a:rPr lang="en-US" sz="3200" baseline="30000" dirty="0">
                <a:solidFill>
                  <a:srgbClr val="FF6600"/>
                </a:solidFill>
              </a:rPr>
              <a:t>rd</a:t>
            </a:r>
            <a:r>
              <a:rPr lang="en-US" sz="3200" dirty="0">
                <a:solidFill>
                  <a:srgbClr val="FF6600"/>
                </a:solidFill>
              </a:rPr>
              <a:t> S/R:	register/value of second operand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2CB8193-2949-7F8A-33FA-153463CE8549}"/>
              </a:ext>
            </a:extLst>
          </p:cNvPr>
          <p:cNvSpPr txBox="1"/>
          <p:nvPr/>
        </p:nvSpPr>
        <p:spPr>
          <a:xfrm>
            <a:off x="6463862" y="284946"/>
            <a:ext cx="25258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Hint</a:t>
            </a:r>
            <a:r>
              <a:rPr lang="en-US" sz="2400" dirty="0"/>
              <a:t>: r0 is always 0</a:t>
            </a:r>
          </a:p>
        </p:txBody>
      </p:sp>
    </p:spTree>
    <p:extLst>
      <p:ext uri="{BB962C8B-B14F-4D97-AF65-F5344CB8AC3E}">
        <p14:creationId xmlns:p14="http://schemas.microsoft.com/office/powerpoint/2010/main" val="398100829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009F1D-A231-0FB2-9ABF-6667E522DF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8A91921E-EA13-608B-1778-651973ADFA9E}"/>
              </a:ext>
            </a:extLst>
          </p:cNvPr>
          <p:cNvSpPr txBox="1"/>
          <p:nvPr/>
        </p:nvSpPr>
        <p:spPr>
          <a:xfrm>
            <a:off x="879122" y="4459112"/>
            <a:ext cx="758172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6600"/>
                </a:solidFill>
              </a:rPr>
              <a:t>1</a:t>
            </a:r>
            <a:r>
              <a:rPr lang="en-US" sz="3200" baseline="30000" dirty="0">
                <a:solidFill>
                  <a:srgbClr val="FF6600"/>
                </a:solidFill>
              </a:rPr>
              <a:t>st</a:t>
            </a:r>
            <a:r>
              <a:rPr lang="en-US" sz="3200" dirty="0">
                <a:solidFill>
                  <a:srgbClr val="FF6600"/>
                </a:solidFill>
              </a:rPr>
              <a:t> R: 		register where the answer will go</a:t>
            </a:r>
          </a:p>
          <a:p>
            <a:r>
              <a:rPr lang="en-US" sz="3200" dirty="0">
                <a:solidFill>
                  <a:srgbClr val="FF6600"/>
                </a:solidFill>
              </a:rPr>
              <a:t>2</a:t>
            </a:r>
            <a:r>
              <a:rPr lang="en-US" sz="3200" baseline="30000" dirty="0">
                <a:solidFill>
                  <a:srgbClr val="FF6600"/>
                </a:solidFill>
              </a:rPr>
              <a:t>nd</a:t>
            </a:r>
            <a:r>
              <a:rPr lang="en-US" sz="3200" dirty="0">
                <a:solidFill>
                  <a:srgbClr val="FF6600"/>
                </a:solidFill>
              </a:rPr>
              <a:t> R: 	register of first operand</a:t>
            </a:r>
          </a:p>
          <a:p>
            <a:r>
              <a:rPr lang="en-US" sz="3200" dirty="0">
                <a:solidFill>
                  <a:srgbClr val="FF6600"/>
                </a:solidFill>
              </a:rPr>
              <a:t>3</a:t>
            </a:r>
            <a:r>
              <a:rPr lang="en-US" sz="3200" baseline="30000" dirty="0">
                <a:solidFill>
                  <a:srgbClr val="FF6600"/>
                </a:solidFill>
              </a:rPr>
              <a:t>rd</a:t>
            </a:r>
            <a:r>
              <a:rPr lang="en-US" sz="3200" dirty="0">
                <a:solidFill>
                  <a:srgbClr val="FF6600"/>
                </a:solidFill>
              </a:rPr>
              <a:t> S/R:	register/value of second operand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1158926-9BA8-3D39-E041-0666CC423983}"/>
              </a:ext>
            </a:extLst>
          </p:cNvPr>
          <p:cNvSpPr txBox="1"/>
          <p:nvPr/>
        </p:nvSpPr>
        <p:spPr>
          <a:xfrm>
            <a:off x="5940777" y="309223"/>
            <a:ext cx="19335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r1 = 6 (0110)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499D03A-3B6D-6EA9-B7AF-3E33A387B17C}"/>
              </a:ext>
            </a:extLst>
          </p:cNvPr>
          <p:cNvSpPr txBox="1"/>
          <p:nvPr/>
        </p:nvSpPr>
        <p:spPr>
          <a:xfrm>
            <a:off x="5954888" y="799110"/>
            <a:ext cx="19720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r2 = 2, r1 = 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50FD9BC-C596-8BE0-CBD0-D46426A6C540}"/>
              </a:ext>
            </a:extLst>
          </p:cNvPr>
          <p:cNvSpPr txBox="1"/>
          <p:nvPr/>
        </p:nvSpPr>
        <p:spPr>
          <a:xfrm>
            <a:off x="5954888" y="1260775"/>
            <a:ext cx="10021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r3 = 8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A0CDE7F-6847-3A91-AA39-D25A733E1037}"/>
              </a:ext>
            </a:extLst>
          </p:cNvPr>
          <p:cNvSpPr txBox="1"/>
          <p:nvPr/>
        </p:nvSpPr>
        <p:spPr>
          <a:xfrm>
            <a:off x="1719754" y="284946"/>
            <a:ext cx="384752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add r1 r0 6  (00110)</a:t>
            </a:r>
          </a:p>
          <a:p>
            <a:r>
              <a:rPr lang="en-US" sz="3200" dirty="0"/>
              <a:t>and r2 r1 10 (01010)</a:t>
            </a:r>
          </a:p>
          <a:p>
            <a:r>
              <a:rPr lang="en-US" sz="3200" dirty="0"/>
              <a:t>add r3 r1 r2</a:t>
            </a:r>
          </a:p>
        </p:txBody>
      </p:sp>
    </p:spTree>
    <p:extLst>
      <p:ext uri="{BB962C8B-B14F-4D97-AF65-F5344CB8AC3E}">
        <p14:creationId xmlns:p14="http://schemas.microsoft.com/office/powerpoint/2010/main" val="331299130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95471" y="3064891"/>
            <a:ext cx="664797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rgbClr val="0000FF"/>
                </a:solidFill>
              </a:rPr>
              <a:t>sto</a:t>
            </a:r>
            <a:r>
              <a:rPr lang="en-US" sz="2800" dirty="0">
                <a:solidFill>
                  <a:srgbClr val="0000FF"/>
                </a:solidFill>
              </a:rPr>
              <a:t> = save data in register TO memory</a:t>
            </a:r>
          </a:p>
          <a:p>
            <a:r>
              <a:rPr lang="en-US" sz="2800" dirty="0" err="1">
                <a:solidFill>
                  <a:srgbClr val="0000FF"/>
                </a:solidFill>
              </a:rPr>
              <a:t>loa</a:t>
            </a:r>
            <a:r>
              <a:rPr lang="en-US" sz="2800" dirty="0">
                <a:solidFill>
                  <a:srgbClr val="0000FF"/>
                </a:solidFill>
              </a:rPr>
              <a:t> = put data FROM memory into a register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844" y="1811867"/>
            <a:ext cx="2095500" cy="1104900"/>
          </a:xfrm>
          <a:prstGeom prst="rect">
            <a:avLst/>
          </a:prstGeom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Accessing memory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47871" y="4586069"/>
            <a:ext cx="728143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rgbClr val="0000FF"/>
                </a:solidFill>
              </a:rPr>
              <a:t>sto</a:t>
            </a:r>
            <a:r>
              <a:rPr lang="en-US" sz="2800" dirty="0">
                <a:solidFill>
                  <a:srgbClr val="0000FF"/>
                </a:solidFill>
              </a:rPr>
              <a:t> r1 r2  ; store the contents of r1 to </a:t>
            </a:r>
            <a:r>
              <a:rPr lang="en-US" sz="2800" dirty="0" err="1">
                <a:solidFill>
                  <a:srgbClr val="0000FF"/>
                </a:solidFill>
              </a:rPr>
              <a:t>mem</a:t>
            </a:r>
            <a:r>
              <a:rPr lang="en-US" sz="2800" dirty="0">
                <a:solidFill>
                  <a:srgbClr val="0000FF"/>
                </a:solidFill>
              </a:rPr>
              <a:t>[r2]</a:t>
            </a:r>
          </a:p>
          <a:p>
            <a:r>
              <a:rPr lang="en-US" sz="2800" dirty="0" err="1">
                <a:solidFill>
                  <a:srgbClr val="0000FF"/>
                </a:solidFill>
              </a:rPr>
              <a:t>loa</a:t>
            </a:r>
            <a:r>
              <a:rPr lang="en-US" sz="2800" dirty="0">
                <a:solidFill>
                  <a:srgbClr val="0000FF"/>
                </a:solidFill>
              </a:rPr>
              <a:t> r1 r2 ; get data from </a:t>
            </a:r>
            <a:r>
              <a:rPr lang="en-US" sz="2800" dirty="0" err="1">
                <a:solidFill>
                  <a:srgbClr val="0000FF"/>
                </a:solidFill>
              </a:rPr>
              <a:t>mem</a:t>
            </a:r>
            <a:r>
              <a:rPr lang="en-US" sz="2800" dirty="0">
                <a:solidFill>
                  <a:srgbClr val="0000FF"/>
                </a:solidFill>
              </a:rPr>
              <a:t>[r2] and put into r1</a:t>
            </a:r>
          </a:p>
        </p:txBody>
      </p:sp>
    </p:spTree>
    <p:extLst>
      <p:ext uri="{BB962C8B-B14F-4D97-AF65-F5344CB8AC3E}">
        <p14:creationId xmlns:p14="http://schemas.microsoft.com/office/powerpoint/2010/main" val="283844065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12648" y="3032380"/>
            <a:ext cx="664797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rgbClr val="0000FF"/>
                </a:solidFill>
              </a:rPr>
              <a:t>sto</a:t>
            </a:r>
            <a:r>
              <a:rPr lang="en-US" sz="2800" dirty="0">
                <a:solidFill>
                  <a:srgbClr val="0000FF"/>
                </a:solidFill>
              </a:rPr>
              <a:t> = save data in register TO memory</a:t>
            </a:r>
          </a:p>
          <a:p>
            <a:r>
              <a:rPr lang="en-US" sz="2800" dirty="0" err="1">
                <a:solidFill>
                  <a:srgbClr val="0000FF"/>
                </a:solidFill>
              </a:rPr>
              <a:t>loa</a:t>
            </a:r>
            <a:r>
              <a:rPr lang="en-US" sz="2800" dirty="0">
                <a:solidFill>
                  <a:srgbClr val="0000FF"/>
                </a:solidFill>
              </a:rPr>
              <a:t> = put data FROM memory into a register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2648" y="4341242"/>
            <a:ext cx="8333628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Special cases:</a:t>
            </a:r>
          </a:p>
          <a:p>
            <a:pPr marL="457200" indent="-457200">
              <a:buFontTx/>
              <a:buChar char="-"/>
            </a:pPr>
            <a:r>
              <a:rPr lang="en-US" sz="2800" dirty="0">
                <a:solidFill>
                  <a:srgbClr val="0000FF"/>
                </a:solidFill>
              </a:rPr>
              <a:t>saving TO (</a:t>
            </a:r>
            <a:r>
              <a:rPr lang="en-US" sz="2800" dirty="0" err="1">
                <a:solidFill>
                  <a:srgbClr val="0000FF"/>
                </a:solidFill>
              </a:rPr>
              <a:t>sto</a:t>
            </a:r>
            <a:r>
              <a:rPr lang="en-US" sz="2800" dirty="0">
                <a:solidFill>
                  <a:srgbClr val="0000FF"/>
                </a:solidFill>
              </a:rPr>
              <a:t>) address 0 (r0) prints</a:t>
            </a:r>
          </a:p>
          <a:p>
            <a:pPr marL="457200" indent="-457200">
              <a:buFontTx/>
              <a:buChar char="-"/>
            </a:pPr>
            <a:r>
              <a:rPr lang="en-US" sz="2800" dirty="0">
                <a:solidFill>
                  <a:srgbClr val="0000FF"/>
                </a:solidFill>
              </a:rPr>
              <a:t>reading from (loa) address 0 (r0) gets input from user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844" y="1811867"/>
            <a:ext cx="2095500" cy="1104900"/>
          </a:xfrm>
          <a:prstGeom prst="rect">
            <a:avLst/>
          </a:prstGeom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Accessing memory</a:t>
            </a:r>
          </a:p>
        </p:txBody>
      </p:sp>
    </p:spTree>
    <p:extLst>
      <p:ext uri="{BB962C8B-B14F-4D97-AF65-F5344CB8AC3E}">
        <p14:creationId xmlns:p14="http://schemas.microsoft.com/office/powerpoint/2010/main" val="214628780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Basic structure of CS51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8759" y="1797756"/>
            <a:ext cx="8855907" cy="26472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>
                <a:latin typeface="Courier New"/>
                <a:cs typeface="Courier New"/>
              </a:rPr>
              <a:t>; great comments at the top!</a:t>
            </a:r>
          </a:p>
          <a:p>
            <a:pPr marL="0" indent="0">
              <a:buNone/>
            </a:pPr>
            <a:r>
              <a:rPr lang="en-US" sz="1800" dirty="0">
                <a:latin typeface="Courier New"/>
                <a:cs typeface="Courier New"/>
              </a:rPr>
              <a:t>;</a:t>
            </a:r>
          </a:p>
          <a:p>
            <a:pPr marL="0" indent="0">
              <a:buNone/>
            </a:pPr>
            <a:r>
              <a:rPr lang="en-US" sz="1800" dirty="0">
                <a:latin typeface="Courier New"/>
                <a:cs typeface="Courier New"/>
              </a:rPr>
              <a:t>	instruction1		; comment</a:t>
            </a:r>
          </a:p>
          <a:p>
            <a:pPr marL="0" indent="0">
              <a:buNone/>
            </a:pPr>
            <a:r>
              <a:rPr lang="en-US" sz="1800" dirty="0">
                <a:latin typeface="Courier New"/>
                <a:cs typeface="Courier New"/>
              </a:rPr>
              <a:t>	instruction2		; comment</a:t>
            </a:r>
          </a:p>
          <a:p>
            <a:pPr marL="0" indent="0">
              <a:buNone/>
            </a:pPr>
            <a:r>
              <a:rPr lang="en-US" sz="1800" dirty="0">
                <a:latin typeface="Courier New"/>
                <a:cs typeface="Courier New"/>
              </a:rPr>
              <a:t>	...			</a:t>
            </a:r>
          </a:p>
          <a:p>
            <a:pPr marL="0" indent="0">
              <a:buNone/>
            </a:pPr>
            <a:r>
              <a:rPr lang="en-US" sz="1800" dirty="0">
                <a:latin typeface="Courier New"/>
                <a:cs typeface="Courier New"/>
              </a:rPr>
              <a:t>	</a:t>
            </a:r>
            <a:r>
              <a:rPr lang="en-US" sz="1800" dirty="0" err="1">
                <a:latin typeface="Courier New"/>
                <a:cs typeface="Courier New"/>
              </a:rPr>
              <a:t>hlt</a:t>
            </a:r>
            <a:r>
              <a:rPr lang="en-US" sz="1800" dirty="0">
                <a:latin typeface="Courier New"/>
                <a:cs typeface="Courier New"/>
              </a:rPr>
              <a:t>						 </a:t>
            </a:r>
          </a:p>
        </p:txBody>
      </p:sp>
      <p:sp>
        <p:nvSpPr>
          <p:cNvPr id="5" name="Left Brace 4"/>
          <p:cNvSpPr/>
          <p:nvPr/>
        </p:nvSpPr>
        <p:spPr>
          <a:xfrm rot="16200000">
            <a:off x="592667" y="4092223"/>
            <a:ext cx="254000" cy="762000"/>
          </a:xfrm>
          <a:prstGeom prst="leftBrace">
            <a:avLst/>
          </a:prstGeom>
          <a:ln w="28575" cmpd="sng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39889" y="4767112"/>
            <a:ext cx="40054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whitespace before operations/instructions</a:t>
            </a:r>
          </a:p>
        </p:txBody>
      </p:sp>
    </p:spTree>
    <p:extLst>
      <p:ext uri="{BB962C8B-B14F-4D97-AF65-F5344CB8AC3E}">
        <p14:creationId xmlns:p14="http://schemas.microsoft.com/office/powerpoint/2010/main" val="3998051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 from this lecture</a:t>
            </a:r>
          </a:p>
        </p:txBody>
      </p:sp>
      <p:sp>
        <p:nvSpPr>
          <p:cNvPr id="5" name="Rectangle 4"/>
          <p:cNvSpPr/>
          <p:nvPr/>
        </p:nvSpPr>
        <p:spPr>
          <a:xfrm>
            <a:off x="454604" y="2764389"/>
            <a:ext cx="83114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7ACC7FE-1F28-2FF3-E2A1-40C29D3E20F0}"/>
              </a:ext>
            </a:extLst>
          </p:cNvPr>
          <p:cNvSpPr txBox="1"/>
          <p:nvPr/>
        </p:nvSpPr>
        <p:spPr>
          <a:xfrm>
            <a:off x="1403728" y="2487389"/>
            <a:ext cx="746247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hlinkClick r:id="rId2"/>
              </a:rPr>
              <a:t>http://www.cs.pomona.edu/classes/cs51/cs51machine/</a:t>
            </a:r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2502788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8B7AD5-CB71-8059-9F9C-B0831DAA42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subtract.a51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FBAA4A7-36DD-B31C-6BA2-2BC37A4D8E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315" y="2032000"/>
            <a:ext cx="6781800" cy="279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044066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Running the CS51 machine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Look at subtract.a51</a:t>
            </a:r>
          </a:p>
          <a:p>
            <a:pPr>
              <a:buFontTx/>
              <a:buChar char="-"/>
            </a:pPr>
            <a:r>
              <a:rPr lang="en-US" dirty="0"/>
              <a:t>load two numbers from the user</a:t>
            </a:r>
          </a:p>
          <a:p>
            <a:pPr>
              <a:buFontTx/>
              <a:buChar char="-"/>
            </a:pPr>
            <a:r>
              <a:rPr lang="en-US" dirty="0"/>
              <a:t>subtract</a:t>
            </a:r>
          </a:p>
          <a:p>
            <a:pPr>
              <a:buFontTx/>
              <a:buChar char="-"/>
            </a:pPr>
            <a:r>
              <a:rPr lang="en-US" dirty="0"/>
              <a:t>print the result</a:t>
            </a:r>
          </a:p>
        </p:txBody>
      </p:sp>
    </p:spTree>
    <p:extLst>
      <p:ext uri="{BB962C8B-B14F-4D97-AF65-F5344CB8AC3E}">
        <p14:creationId xmlns:p14="http://schemas.microsoft.com/office/powerpoint/2010/main" val="409678403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132B92-2D7A-52A4-1D49-ADFC7BB60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CS51 simulator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5CF9027-F70C-168C-2ECE-9A965B228F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8617" y="3076994"/>
            <a:ext cx="7046766" cy="378100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5A624A2-831B-61F9-3377-5C578C7DCE2A}"/>
              </a:ext>
            </a:extLst>
          </p:cNvPr>
          <p:cNvSpPr txBox="1"/>
          <p:nvPr/>
        </p:nvSpPr>
        <p:spPr>
          <a:xfrm>
            <a:off x="777765" y="1786759"/>
            <a:ext cx="11592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memory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E1A232CA-867D-0F05-DFEC-C3601048303C}"/>
              </a:ext>
            </a:extLst>
          </p:cNvPr>
          <p:cNvCxnSpPr/>
          <p:nvPr/>
        </p:nvCxnSpPr>
        <p:spPr>
          <a:xfrm>
            <a:off x="1555531" y="2249214"/>
            <a:ext cx="0" cy="1072055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47AF92B9-860A-1685-24B6-23CA2FEB545C}"/>
              </a:ext>
            </a:extLst>
          </p:cNvPr>
          <p:cNvSpPr txBox="1"/>
          <p:nvPr/>
        </p:nvSpPr>
        <p:spPr>
          <a:xfrm>
            <a:off x="6085058" y="1686431"/>
            <a:ext cx="26809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instruction execution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D1B55F68-44BB-EDCB-4140-BB529031CD8F}"/>
              </a:ext>
            </a:extLst>
          </p:cNvPr>
          <p:cNvCxnSpPr>
            <a:cxnSpLocks/>
          </p:cNvCxnSpPr>
          <p:nvPr/>
        </p:nvCxnSpPr>
        <p:spPr>
          <a:xfrm flipH="1">
            <a:off x="6873766" y="2148096"/>
            <a:ext cx="551787" cy="1414911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D5B46332-59DF-B295-BFD9-0D5A7A6A35C4}"/>
              </a:ext>
            </a:extLst>
          </p:cNvPr>
          <p:cNvSpPr txBox="1"/>
          <p:nvPr/>
        </p:nvSpPr>
        <p:spPr>
          <a:xfrm>
            <a:off x="4744563" y="2029944"/>
            <a:ext cx="12234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registers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64C2AC3-2C57-4931-4550-5F50ED1784A3}"/>
              </a:ext>
            </a:extLst>
          </p:cNvPr>
          <p:cNvCxnSpPr>
            <a:cxnSpLocks/>
          </p:cNvCxnSpPr>
          <p:nvPr/>
        </p:nvCxnSpPr>
        <p:spPr>
          <a:xfrm>
            <a:off x="5412822" y="2456092"/>
            <a:ext cx="120449" cy="1600901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CE912021-3528-DA0A-49A4-50D26ABDC177}"/>
              </a:ext>
            </a:extLst>
          </p:cNvPr>
          <p:cNvSpPr txBox="1"/>
          <p:nvPr/>
        </p:nvSpPr>
        <p:spPr>
          <a:xfrm>
            <a:off x="1937057" y="2491609"/>
            <a:ext cx="33219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I/O and running program</a:t>
            </a:r>
          </a:p>
        </p:txBody>
      </p:sp>
    </p:spTree>
    <p:extLst>
      <p:ext uri="{BB962C8B-B14F-4D97-AF65-F5344CB8AC3E}">
        <p14:creationId xmlns:p14="http://schemas.microsoft.com/office/powerpoint/2010/main" val="104350661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44B975-2201-6E4F-EF2C-19F6CB0ED7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7ECE415-67F3-6F71-FF26-A386753AD5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0269" y="1087868"/>
            <a:ext cx="1879600" cy="30099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EAFA96F-0B14-E285-FBFC-DEC3CAA26EE5}"/>
              </a:ext>
            </a:extLst>
          </p:cNvPr>
          <p:cNvSpPr txBox="1"/>
          <p:nvPr/>
        </p:nvSpPr>
        <p:spPr>
          <a:xfrm>
            <a:off x="879122" y="4459112"/>
            <a:ext cx="683752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6600"/>
                </a:solidFill>
              </a:rPr>
              <a:t>1</a:t>
            </a:r>
            <a:r>
              <a:rPr lang="en-US" sz="3200" baseline="30000" dirty="0">
                <a:solidFill>
                  <a:srgbClr val="FF6600"/>
                </a:solidFill>
              </a:rPr>
              <a:t>st</a:t>
            </a:r>
            <a:r>
              <a:rPr lang="en-US" sz="3200" dirty="0">
                <a:solidFill>
                  <a:srgbClr val="FF6600"/>
                </a:solidFill>
              </a:rPr>
              <a:t> R: 		first register for comparison</a:t>
            </a:r>
          </a:p>
          <a:p>
            <a:r>
              <a:rPr lang="en-US" sz="3200" dirty="0">
                <a:solidFill>
                  <a:srgbClr val="FF6600"/>
                </a:solidFill>
              </a:rPr>
              <a:t>2</a:t>
            </a:r>
            <a:r>
              <a:rPr lang="en-US" sz="3200" baseline="30000" dirty="0">
                <a:solidFill>
                  <a:srgbClr val="FF6600"/>
                </a:solidFill>
              </a:rPr>
              <a:t>nd</a:t>
            </a:r>
            <a:r>
              <a:rPr lang="en-US" sz="3200" dirty="0">
                <a:solidFill>
                  <a:srgbClr val="FF6600"/>
                </a:solidFill>
              </a:rPr>
              <a:t> R: 	second register in comparison</a:t>
            </a:r>
          </a:p>
          <a:p>
            <a:r>
              <a:rPr lang="en-US" sz="3200" dirty="0">
                <a:solidFill>
                  <a:srgbClr val="FF6600"/>
                </a:solidFill>
              </a:rPr>
              <a:t>3</a:t>
            </a:r>
            <a:r>
              <a:rPr lang="en-US" sz="3200" baseline="30000" dirty="0">
                <a:solidFill>
                  <a:srgbClr val="FF6600"/>
                </a:solidFill>
              </a:rPr>
              <a:t>rd</a:t>
            </a:r>
            <a:r>
              <a:rPr lang="en-US" sz="3200" dirty="0">
                <a:solidFill>
                  <a:srgbClr val="FF6600"/>
                </a:solidFill>
              </a:rPr>
              <a:t> B:		label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4DE2EB6-10F2-CFA3-0100-46CD0B8DF37B}"/>
              </a:ext>
            </a:extLst>
          </p:cNvPr>
          <p:cNvSpPr txBox="1"/>
          <p:nvPr/>
        </p:nvSpPr>
        <p:spPr>
          <a:xfrm>
            <a:off x="266218" y="203305"/>
            <a:ext cx="28540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Branch instructions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3055A2A-B2A1-4E5F-A5E8-3B5598107C5A}"/>
              </a:ext>
            </a:extLst>
          </p:cNvPr>
          <p:cNvSpPr txBox="1"/>
          <p:nvPr/>
        </p:nvSpPr>
        <p:spPr>
          <a:xfrm>
            <a:off x="577916" y="1163834"/>
            <a:ext cx="2126351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branch (always)</a:t>
            </a:r>
          </a:p>
          <a:p>
            <a:r>
              <a:rPr lang="en-US" sz="2400" dirty="0"/>
              <a:t>branch if ==</a:t>
            </a:r>
          </a:p>
          <a:p>
            <a:r>
              <a:rPr lang="en-US" sz="2400" dirty="0"/>
              <a:t>branch if !=</a:t>
            </a:r>
          </a:p>
          <a:p>
            <a:r>
              <a:rPr lang="en-US" sz="2400" dirty="0"/>
              <a:t>branch if &lt;</a:t>
            </a:r>
          </a:p>
          <a:p>
            <a:r>
              <a:rPr lang="en-US" sz="2400" dirty="0"/>
              <a:t>branch if &gt;=</a:t>
            </a:r>
          </a:p>
          <a:p>
            <a:r>
              <a:rPr lang="en-US" sz="2400" dirty="0"/>
              <a:t>branch if &gt;</a:t>
            </a:r>
          </a:p>
          <a:p>
            <a:r>
              <a:rPr lang="en-US" sz="2400" dirty="0"/>
              <a:t>branch if &lt;=</a:t>
            </a:r>
          </a:p>
        </p:txBody>
      </p:sp>
    </p:spTree>
    <p:extLst>
      <p:ext uri="{BB962C8B-B14F-4D97-AF65-F5344CB8AC3E}">
        <p14:creationId xmlns:p14="http://schemas.microsoft.com/office/powerpoint/2010/main" val="189709757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79890" y="719667"/>
            <a:ext cx="24074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/>
              <a:t>beq</a:t>
            </a:r>
            <a:r>
              <a:rPr lang="en-US" sz="2800" dirty="0"/>
              <a:t> r3 r0 done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11778" y="1544612"/>
            <a:ext cx="29390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What does this do?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79122" y="4459112"/>
            <a:ext cx="683752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6600"/>
                </a:solidFill>
              </a:rPr>
              <a:t>1</a:t>
            </a:r>
            <a:r>
              <a:rPr lang="en-US" sz="3200" baseline="30000" dirty="0">
                <a:solidFill>
                  <a:srgbClr val="FF6600"/>
                </a:solidFill>
              </a:rPr>
              <a:t>st</a:t>
            </a:r>
            <a:r>
              <a:rPr lang="en-US" sz="3200" dirty="0">
                <a:solidFill>
                  <a:srgbClr val="FF6600"/>
                </a:solidFill>
              </a:rPr>
              <a:t> R: 		first register for comparison</a:t>
            </a:r>
          </a:p>
          <a:p>
            <a:r>
              <a:rPr lang="en-US" sz="3200" dirty="0">
                <a:solidFill>
                  <a:srgbClr val="FF6600"/>
                </a:solidFill>
              </a:rPr>
              <a:t>2</a:t>
            </a:r>
            <a:r>
              <a:rPr lang="en-US" sz="3200" baseline="30000" dirty="0">
                <a:solidFill>
                  <a:srgbClr val="FF6600"/>
                </a:solidFill>
              </a:rPr>
              <a:t>nd</a:t>
            </a:r>
            <a:r>
              <a:rPr lang="en-US" sz="3200" dirty="0">
                <a:solidFill>
                  <a:srgbClr val="FF6600"/>
                </a:solidFill>
              </a:rPr>
              <a:t> R: 	second register in comparison</a:t>
            </a:r>
          </a:p>
          <a:p>
            <a:r>
              <a:rPr lang="en-US" sz="3200" dirty="0">
                <a:solidFill>
                  <a:srgbClr val="FF6600"/>
                </a:solidFill>
              </a:rPr>
              <a:t>3</a:t>
            </a:r>
            <a:r>
              <a:rPr lang="en-US" sz="3200" baseline="30000" dirty="0">
                <a:solidFill>
                  <a:srgbClr val="FF6600"/>
                </a:solidFill>
              </a:rPr>
              <a:t>rd</a:t>
            </a:r>
            <a:r>
              <a:rPr lang="en-US" sz="3200" dirty="0">
                <a:solidFill>
                  <a:srgbClr val="FF6600"/>
                </a:solidFill>
              </a:rPr>
              <a:t> B:		label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83DF0CA-719B-9D90-BB29-DF026E97DF00}"/>
              </a:ext>
            </a:extLst>
          </p:cNvPr>
          <p:cNvSpPr txBox="1"/>
          <p:nvPr/>
        </p:nvSpPr>
        <p:spPr>
          <a:xfrm>
            <a:off x="266218" y="203305"/>
            <a:ext cx="28540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Branch instructions</a:t>
            </a:r>
          </a:p>
        </p:txBody>
      </p:sp>
    </p:spTree>
    <p:extLst>
      <p:ext uri="{BB962C8B-B14F-4D97-AF65-F5344CB8AC3E}">
        <p14:creationId xmlns:p14="http://schemas.microsoft.com/office/powerpoint/2010/main" val="367736495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79890" y="719667"/>
            <a:ext cx="24074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/>
              <a:t>beq</a:t>
            </a:r>
            <a:r>
              <a:rPr lang="en-US" sz="2800" dirty="0"/>
              <a:t> r3 r0 done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48834" y="1424113"/>
            <a:ext cx="630766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If r3 = 0, branch to the label “done”</a:t>
            </a:r>
          </a:p>
          <a:p>
            <a:r>
              <a:rPr lang="en-US" sz="2800" dirty="0">
                <a:solidFill>
                  <a:srgbClr val="0000FF"/>
                </a:solidFill>
              </a:rPr>
              <a:t>if not (else) </a:t>
            </a:r>
            <a:r>
              <a:rPr lang="en-US" sz="2800" dirty="0" err="1">
                <a:solidFill>
                  <a:srgbClr val="0000FF"/>
                </a:solidFill>
              </a:rPr>
              <a:t>ic</a:t>
            </a:r>
            <a:r>
              <a:rPr lang="en-US" sz="2800" dirty="0">
                <a:solidFill>
                  <a:srgbClr val="0000FF"/>
                </a:solidFill>
              </a:rPr>
              <a:t> is incremented as normal to the next instruction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79122" y="4459112"/>
            <a:ext cx="683752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6600"/>
                </a:solidFill>
              </a:rPr>
              <a:t>1</a:t>
            </a:r>
            <a:r>
              <a:rPr lang="en-US" sz="3200" baseline="30000" dirty="0">
                <a:solidFill>
                  <a:srgbClr val="FF6600"/>
                </a:solidFill>
              </a:rPr>
              <a:t>st</a:t>
            </a:r>
            <a:r>
              <a:rPr lang="en-US" sz="3200" dirty="0">
                <a:solidFill>
                  <a:srgbClr val="FF6600"/>
                </a:solidFill>
              </a:rPr>
              <a:t> R: 		first register for comparison</a:t>
            </a:r>
          </a:p>
          <a:p>
            <a:r>
              <a:rPr lang="en-US" sz="3200" dirty="0">
                <a:solidFill>
                  <a:srgbClr val="FF6600"/>
                </a:solidFill>
              </a:rPr>
              <a:t>2</a:t>
            </a:r>
            <a:r>
              <a:rPr lang="en-US" sz="3200" baseline="30000" dirty="0">
                <a:solidFill>
                  <a:srgbClr val="FF6600"/>
                </a:solidFill>
              </a:rPr>
              <a:t>nd</a:t>
            </a:r>
            <a:r>
              <a:rPr lang="en-US" sz="3200" dirty="0">
                <a:solidFill>
                  <a:srgbClr val="FF6600"/>
                </a:solidFill>
              </a:rPr>
              <a:t> R: 	second register in comparison</a:t>
            </a:r>
          </a:p>
          <a:p>
            <a:r>
              <a:rPr lang="en-US" sz="3200" dirty="0">
                <a:solidFill>
                  <a:srgbClr val="FF6600"/>
                </a:solidFill>
              </a:rPr>
              <a:t>3</a:t>
            </a:r>
            <a:r>
              <a:rPr lang="en-US" sz="3200" baseline="30000" dirty="0">
                <a:solidFill>
                  <a:srgbClr val="FF6600"/>
                </a:solidFill>
              </a:rPr>
              <a:t>rd</a:t>
            </a:r>
            <a:r>
              <a:rPr lang="en-US" sz="3200" dirty="0">
                <a:solidFill>
                  <a:srgbClr val="FF6600"/>
                </a:solidFill>
              </a:rPr>
              <a:t> B:		label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D2988F1-08B5-07C8-1913-67B4890D972B}"/>
              </a:ext>
            </a:extLst>
          </p:cNvPr>
          <p:cNvSpPr txBox="1"/>
          <p:nvPr/>
        </p:nvSpPr>
        <p:spPr>
          <a:xfrm>
            <a:off x="266218" y="203305"/>
            <a:ext cx="28540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Branch instructions</a:t>
            </a:r>
          </a:p>
        </p:txBody>
      </p:sp>
    </p:spTree>
    <p:extLst>
      <p:ext uri="{BB962C8B-B14F-4D97-AF65-F5344CB8AC3E}">
        <p14:creationId xmlns:p14="http://schemas.microsoft.com/office/powerpoint/2010/main" val="288182198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79890" y="719667"/>
            <a:ext cx="22880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/>
              <a:t>ble</a:t>
            </a:r>
            <a:r>
              <a:rPr lang="en-US" sz="2800" dirty="0"/>
              <a:t> r2 r3 done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11778" y="1544612"/>
            <a:ext cx="29390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What does this do?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79122" y="4459112"/>
            <a:ext cx="683752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6600"/>
                </a:solidFill>
              </a:rPr>
              <a:t>1</a:t>
            </a:r>
            <a:r>
              <a:rPr lang="en-US" sz="3200" baseline="30000" dirty="0">
                <a:solidFill>
                  <a:srgbClr val="FF6600"/>
                </a:solidFill>
              </a:rPr>
              <a:t>st</a:t>
            </a:r>
            <a:r>
              <a:rPr lang="en-US" sz="3200" dirty="0">
                <a:solidFill>
                  <a:srgbClr val="FF6600"/>
                </a:solidFill>
              </a:rPr>
              <a:t> R: 		first register for comparison</a:t>
            </a:r>
          </a:p>
          <a:p>
            <a:r>
              <a:rPr lang="en-US" sz="3200" dirty="0">
                <a:solidFill>
                  <a:srgbClr val="FF6600"/>
                </a:solidFill>
              </a:rPr>
              <a:t>2</a:t>
            </a:r>
            <a:r>
              <a:rPr lang="en-US" sz="3200" baseline="30000" dirty="0">
                <a:solidFill>
                  <a:srgbClr val="FF6600"/>
                </a:solidFill>
              </a:rPr>
              <a:t>nd</a:t>
            </a:r>
            <a:r>
              <a:rPr lang="en-US" sz="3200" dirty="0">
                <a:solidFill>
                  <a:srgbClr val="FF6600"/>
                </a:solidFill>
              </a:rPr>
              <a:t> R: 	second register in comparison</a:t>
            </a:r>
          </a:p>
          <a:p>
            <a:r>
              <a:rPr lang="en-US" sz="3200" dirty="0">
                <a:solidFill>
                  <a:srgbClr val="FF6600"/>
                </a:solidFill>
              </a:rPr>
              <a:t>3</a:t>
            </a:r>
            <a:r>
              <a:rPr lang="en-US" sz="3200" baseline="30000" dirty="0">
                <a:solidFill>
                  <a:srgbClr val="FF6600"/>
                </a:solidFill>
              </a:rPr>
              <a:t>rd</a:t>
            </a:r>
            <a:r>
              <a:rPr lang="en-US" sz="3200" dirty="0">
                <a:solidFill>
                  <a:srgbClr val="FF6600"/>
                </a:solidFill>
              </a:rPr>
              <a:t> B:		label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6FF2E9B-780F-99D4-06E3-01ED647B0F91}"/>
              </a:ext>
            </a:extLst>
          </p:cNvPr>
          <p:cNvSpPr txBox="1"/>
          <p:nvPr/>
        </p:nvSpPr>
        <p:spPr>
          <a:xfrm>
            <a:off x="266218" y="203305"/>
            <a:ext cx="28540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Branch instructions</a:t>
            </a:r>
          </a:p>
        </p:txBody>
      </p:sp>
    </p:spTree>
    <p:extLst>
      <p:ext uri="{BB962C8B-B14F-4D97-AF65-F5344CB8AC3E}">
        <p14:creationId xmlns:p14="http://schemas.microsoft.com/office/powerpoint/2010/main" val="212575223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79890" y="719667"/>
            <a:ext cx="22880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/>
              <a:t>ble</a:t>
            </a:r>
            <a:r>
              <a:rPr lang="en-US" sz="2800"/>
              <a:t> r2 r3 </a:t>
            </a:r>
            <a:r>
              <a:rPr lang="en-US" sz="2800" dirty="0"/>
              <a:t>done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39219" y="1806222"/>
            <a:ext cx="55172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If r2 &lt;= r3, branch to the label done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79122" y="4459112"/>
            <a:ext cx="683752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6600"/>
                </a:solidFill>
              </a:rPr>
              <a:t>1</a:t>
            </a:r>
            <a:r>
              <a:rPr lang="en-US" sz="3200" baseline="30000" dirty="0">
                <a:solidFill>
                  <a:srgbClr val="FF6600"/>
                </a:solidFill>
              </a:rPr>
              <a:t>st</a:t>
            </a:r>
            <a:r>
              <a:rPr lang="en-US" sz="3200" dirty="0">
                <a:solidFill>
                  <a:srgbClr val="FF6600"/>
                </a:solidFill>
              </a:rPr>
              <a:t> R: 		first register for comparison</a:t>
            </a:r>
          </a:p>
          <a:p>
            <a:r>
              <a:rPr lang="en-US" sz="3200" dirty="0">
                <a:solidFill>
                  <a:srgbClr val="FF6600"/>
                </a:solidFill>
              </a:rPr>
              <a:t>2</a:t>
            </a:r>
            <a:r>
              <a:rPr lang="en-US" sz="3200" baseline="30000" dirty="0">
                <a:solidFill>
                  <a:srgbClr val="FF6600"/>
                </a:solidFill>
              </a:rPr>
              <a:t>nd</a:t>
            </a:r>
            <a:r>
              <a:rPr lang="en-US" sz="3200" dirty="0">
                <a:solidFill>
                  <a:srgbClr val="FF6600"/>
                </a:solidFill>
              </a:rPr>
              <a:t> R: 	second register in comparison</a:t>
            </a:r>
          </a:p>
          <a:p>
            <a:r>
              <a:rPr lang="en-US" sz="3200" dirty="0">
                <a:solidFill>
                  <a:srgbClr val="FF6600"/>
                </a:solidFill>
              </a:rPr>
              <a:t>3</a:t>
            </a:r>
            <a:r>
              <a:rPr lang="en-US" sz="3200" baseline="30000" dirty="0">
                <a:solidFill>
                  <a:srgbClr val="FF6600"/>
                </a:solidFill>
              </a:rPr>
              <a:t>rd</a:t>
            </a:r>
            <a:r>
              <a:rPr lang="en-US" sz="3200" dirty="0">
                <a:solidFill>
                  <a:srgbClr val="FF6600"/>
                </a:solidFill>
              </a:rPr>
              <a:t> B:		label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1DA3B92-00B2-1DAB-979A-9CC3714CCEE1}"/>
              </a:ext>
            </a:extLst>
          </p:cNvPr>
          <p:cNvSpPr txBox="1"/>
          <p:nvPr/>
        </p:nvSpPr>
        <p:spPr>
          <a:xfrm>
            <a:off x="266218" y="203305"/>
            <a:ext cx="28540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Branch instructions</a:t>
            </a:r>
          </a:p>
        </p:txBody>
      </p:sp>
    </p:spTree>
    <p:extLst>
      <p:ext uri="{BB962C8B-B14F-4D97-AF65-F5344CB8AC3E}">
        <p14:creationId xmlns:p14="http://schemas.microsoft.com/office/powerpoint/2010/main" val="354269739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46388" y="4301672"/>
            <a:ext cx="611011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2800" dirty="0">
                <a:solidFill>
                  <a:srgbClr val="0000FF"/>
                </a:solidFill>
              </a:rPr>
              <a:t>Conditionals</a:t>
            </a:r>
          </a:p>
          <a:p>
            <a:pPr marL="457200" indent="-457200">
              <a:buFontTx/>
              <a:buChar char="-"/>
            </a:pPr>
            <a:r>
              <a:rPr lang="en-US" sz="2800" dirty="0">
                <a:solidFill>
                  <a:srgbClr val="0000FF"/>
                </a:solidFill>
              </a:rPr>
              <a:t>Loops</a:t>
            </a:r>
          </a:p>
          <a:p>
            <a:pPr marL="457200" indent="-457200">
              <a:buFontTx/>
              <a:buChar char="-"/>
            </a:pPr>
            <a:r>
              <a:rPr lang="en-US" sz="2800" dirty="0">
                <a:solidFill>
                  <a:srgbClr val="0000FF"/>
                </a:solidFill>
              </a:rPr>
              <a:t>Change the order that instructions are executed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F8C664E-CA96-50DE-66F7-BDF448867B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0269" y="1087868"/>
            <a:ext cx="1879600" cy="30099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6D3511F-1F48-756C-14B1-EABE047BA885}"/>
              </a:ext>
            </a:extLst>
          </p:cNvPr>
          <p:cNvSpPr txBox="1"/>
          <p:nvPr/>
        </p:nvSpPr>
        <p:spPr>
          <a:xfrm>
            <a:off x="577916" y="1163834"/>
            <a:ext cx="2126351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branch (always)</a:t>
            </a:r>
          </a:p>
          <a:p>
            <a:r>
              <a:rPr lang="en-US" sz="2400" dirty="0"/>
              <a:t>branch if ==</a:t>
            </a:r>
          </a:p>
          <a:p>
            <a:r>
              <a:rPr lang="en-US" sz="2400" dirty="0"/>
              <a:t>branch if !=</a:t>
            </a:r>
          </a:p>
          <a:p>
            <a:r>
              <a:rPr lang="en-US" sz="2400" dirty="0"/>
              <a:t>branch if &lt;</a:t>
            </a:r>
          </a:p>
          <a:p>
            <a:r>
              <a:rPr lang="en-US" sz="2400" dirty="0"/>
              <a:t>branch if &gt;=</a:t>
            </a:r>
          </a:p>
          <a:p>
            <a:r>
              <a:rPr lang="en-US" sz="2400" dirty="0"/>
              <a:t>branch if &gt;</a:t>
            </a:r>
          </a:p>
          <a:p>
            <a:r>
              <a:rPr lang="en-US" sz="2400" dirty="0"/>
              <a:t>branch if &lt;=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0451DB9-EEBE-2F52-1B85-C80D77175EA0}"/>
              </a:ext>
            </a:extLst>
          </p:cNvPr>
          <p:cNvSpPr txBox="1"/>
          <p:nvPr/>
        </p:nvSpPr>
        <p:spPr>
          <a:xfrm>
            <a:off x="266218" y="203305"/>
            <a:ext cx="28540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Branch instructions</a:t>
            </a:r>
          </a:p>
        </p:txBody>
      </p:sp>
    </p:spTree>
    <p:extLst>
      <p:ext uri="{BB962C8B-B14F-4D97-AF65-F5344CB8AC3E}">
        <p14:creationId xmlns:p14="http://schemas.microsoft.com/office/powerpoint/2010/main" val="136728170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CS51 machine execution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60A7666-6F8B-EBA9-CA75-321C62037AC2}"/>
              </a:ext>
            </a:extLst>
          </p:cNvPr>
          <p:cNvSpPr txBox="1"/>
          <p:nvPr/>
        </p:nvSpPr>
        <p:spPr>
          <a:xfrm>
            <a:off x="328612" y="2601320"/>
            <a:ext cx="848677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 </a:t>
            </a:r>
            <a:r>
              <a:rPr lang="en-US" sz="2400" i="1" dirty="0"/>
              <a:t>program</a:t>
            </a:r>
            <a:r>
              <a:rPr lang="en-US" sz="2400" dirty="0"/>
              <a:t> is a sequence of instructions stored in a memory.  To execute a program, the CS51 machine follows a simple loop:</a:t>
            </a:r>
          </a:p>
          <a:p>
            <a:pPr marL="285750" indent="-285750">
              <a:buFontTx/>
              <a:buChar char="-"/>
            </a:pPr>
            <a:r>
              <a:rPr lang="en-US" sz="2400" dirty="0"/>
              <a:t>Fetch the value from </a:t>
            </a:r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mem[</a:t>
            </a:r>
            <a:r>
              <a:rPr lang="en-US" sz="24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ic</a:t>
            </a:r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]</a:t>
            </a:r>
            <a:r>
              <a:rPr lang="en-US" sz="2400" dirty="0"/>
              <a:t> for use as an instruction</a:t>
            </a:r>
          </a:p>
          <a:p>
            <a:pPr marL="285750" indent="-285750">
              <a:buFontTx/>
              <a:buChar char="-"/>
            </a:pPr>
            <a:r>
              <a:rPr lang="en-US" sz="2400" dirty="0"/>
              <a:t>Increment </a:t>
            </a:r>
            <a:r>
              <a:rPr lang="en-US" sz="24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ic</a:t>
            </a:r>
            <a:r>
              <a:rPr lang="en-US" sz="2400" dirty="0"/>
              <a:t> by 2</a:t>
            </a:r>
          </a:p>
          <a:p>
            <a:pPr marL="285750" indent="-285750">
              <a:buFontTx/>
              <a:buChar char="-"/>
            </a:pPr>
            <a:r>
              <a:rPr lang="en-US" sz="2400" dirty="0"/>
              <a:t>Decode the instruction and then execute it</a:t>
            </a:r>
          </a:p>
        </p:txBody>
      </p:sp>
    </p:spTree>
    <p:extLst>
      <p:ext uri="{BB962C8B-B14F-4D97-AF65-F5344CB8AC3E}">
        <p14:creationId xmlns:p14="http://schemas.microsoft.com/office/powerpoint/2010/main" val="3500132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3D20B1-33D0-F850-D1F7-85EA92AF3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does a program run on the CPU?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ED012E1-EBD4-1785-DD9F-B0DA5C793D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625" y="2017167"/>
            <a:ext cx="4019325" cy="3996002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FD2EE658-3405-CF69-01D6-E2955BE61CAB}"/>
              </a:ext>
            </a:extLst>
          </p:cNvPr>
          <p:cNvSpPr/>
          <p:nvPr/>
        </p:nvSpPr>
        <p:spPr>
          <a:xfrm>
            <a:off x="6056714" y="2213763"/>
            <a:ext cx="2709334" cy="3279002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66D548D-A62F-FF86-CEC2-C1408FA51B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4554" y="2677468"/>
            <a:ext cx="2240131" cy="159167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02A71C2-7D5D-2AA2-089C-89223E39D635}"/>
              </a:ext>
            </a:extLst>
          </p:cNvPr>
          <p:cNvSpPr txBox="1"/>
          <p:nvPr/>
        </p:nvSpPr>
        <p:spPr>
          <a:xfrm>
            <a:off x="6868954" y="2268246"/>
            <a:ext cx="1049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processor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FE1CB8D-BD50-3380-80BA-2D29B4863FCD}"/>
              </a:ext>
            </a:extLst>
          </p:cNvPr>
          <p:cNvSpPr/>
          <p:nvPr/>
        </p:nvSpPr>
        <p:spPr>
          <a:xfrm>
            <a:off x="6334102" y="2378315"/>
            <a:ext cx="2240131" cy="1890825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2E73C2E-D352-9C94-F509-EB68E4EADC61}"/>
              </a:ext>
            </a:extLst>
          </p:cNvPr>
          <p:cNvSpPr/>
          <p:nvPr/>
        </p:nvSpPr>
        <p:spPr>
          <a:xfrm>
            <a:off x="6334102" y="4460749"/>
            <a:ext cx="108655" cy="672052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AA69AB7-EC02-481D-B03A-B0318D460E9A}"/>
              </a:ext>
            </a:extLst>
          </p:cNvPr>
          <p:cNvSpPr/>
          <p:nvPr/>
        </p:nvSpPr>
        <p:spPr>
          <a:xfrm>
            <a:off x="6514724" y="4457928"/>
            <a:ext cx="108655" cy="672052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FA5D888-083B-727E-5C54-62ACFDB90482}"/>
              </a:ext>
            </a:extLst>
          </p:cNvPr>
          <p:cNvSpPr/>
          <p:nvPr/>
        </p:nvSpPr>
        <p:spPr>
          <a:xfrm>
            <a:off x="6695346" y="4455107"/>
            <a:ext cx="108655" cy="672052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AA8E608-07F9-7AA0-F7D8-8F578BA97CFF}"/>
              </a:ext>
            </a:extLst>
          </p:cNvPr>
          <p:cNvSpPr/>
          <p:nvPr/>
        </p:nvSpPr>
        <p:spPr>
          <a:xfrm>
            <a:off x="6881612" y="4455107"/>
            <a:ext cx="108655" cy="672052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09FB196-D412-F648-F4A3-BB14213E654A}"/>
              </a:ext>
            </a:extLst>
          </p:cNvPr>
          <p:cNvSpPr/>
          <p:nvPr/>
        </p:nvSpPr>
        <p:spPr>
          <a:xfrm>
            <a:off x="7062234" y="4452286"/>
            <a:ext cx="108655" cy="672052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E8E9C84-5754-2B2E-F430-8084C3515F75}"/>
              </a:ext>
            </a:extLst>
          </p:cNvPr>
          <p:cNvSpPr/>
          <p:nvPr/>
        </p:nvSpPr>
        <p:spPr>
          <a:xfrm>
            <a:off x="7242856" y="4449465"/>
            <a:ext cx="108655" cy="672052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3D49C6A-ACEB-89FE-5212-AE187A12E28C}"/>
              </a:ext>
            </a:extLst>
          </p:cNvPr>
          <p:cNvSpPr txBox="1"/>
          <p:nvPr/>
        </p:nvSpPr>
        <p:spPr>
          <a:xfrm>
            <a:off x="7672681" y="4510691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…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A506CB6-B520-1A75-3561-1778D6A0D30A}"/>
              </a:ext>
            </a:extLst>
          </p:cNvPr>
          <p:cNvSpPr/>
          <p:nvPr/>
        </p:nvSpPr>
        <p:spPr>
          <a:xfrm>
            <a:off x="8465578" y="4460749"/>
            <a:ext cx="108655" cy="672052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46B8F0C-CCFB-9239-A4EA-9C03946F6C5A}"/>
              </a:ext>
            </a:extLst>
          </p:cNvPr>
          <p:cNvSpPr txBox="1"/>
          <p:nvPr/>
        </p:nvSpPr>
        <p:spPr>
          <a:xfrm>
            <a:off x="6959825" y="5125877"/>
            <a:ext cx="963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registers</a:t>
            </a:r>
          </a:p>
        </p:txBody>
      </p:sp>
      <p:sp>
        <p:nvSpPr>
          <p:cNvPr id="18" name="Right Arrow 17">
            <a:extLst>
              <a:ext uri="{FF2B5EF4-FFF2-40B4-BE49-F238E27FC236}">
                <a16:creationId xmlns:a16="http://schemas.microsoft.com/office/drawing/2014/main" id="{032FD076-3158-639D-7461-FC2AF815E53E}"/>
              </a:ext>
            </a:extLst>
          </p:cNvPr>
          <p:cNvSpPr/>
          <p:nvPr/>
        </p:nvSpPr>
        <p:spPr>
          <a:xfrm>
            <a:off x="4434435" y="3429000"/>
            <a:ext cx="1011505" cy="722214"/>
          </a:xfrm>
          <a:prstGeom prst="rightArrow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032B636-AA04-1DE8-3080-6F4C536BC0ED}"/>
              </a:ext>
            </a:extLst>
          </p:cNvPr>
          <p:cNvSpPr txBox="1"/>
          <p:nvPr/>
        </p:nvSpPr>
        <p:spPr>
          <a:xfrm>
            <a:off x="2029405" y="6118669"/>
            <a:ext cx="58894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How do programs run/execute on a computer?</a:t>
            </a:r>
          </a:p>
        </p:txBody>
      </p:sp>
    </p:spTree>
    <p:extLst>
      <p:ext uri="{BB962C8B-B14F-4D97-AF65-F5344CB8AC3E}">
        <p14:creationId xmlns:p14="http://schemas.microsoft.com/office/powerpoint/2010/main" val="201356751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Basic structure of CS51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8759" y="1797756"/>
            <a:ext cx="8855907" cy="394418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800" dirty="0">
                <a:latin typeface="Courier New"/>
                <a:cs typeface="Courier New"/>
              </a:rPr>
              <a:t>; great comments at the top!</a:t>
            </a:r>
          </a:p>
          <a:p>
            <a:pPr marL="0" indent="0">
              <a:buNone/>
            </a:pPr>
            <a:r>
              <a:rPr lang="en-US" sz="1800" dirty="0">
                <a:latin typeface="Courier New"/>
                <a:cs typeface="Courier New"/>
              </a:rPr>
              <a:t>;</a:t>
            </a:r>
          </a:p>
          <a:p>
            <a:pPr marL="0" indent="0">
              <a:buNone/>
            </a:pPr>
            <a:r>
              <a:rPr lang="en-US" sz="1800" dirty="0">
                <a:latin typeface="Courier New"/>
                <a:cs typeface="Courier New"/>
              </a:rPr>
              <a:t>	instruction1		; comment</a:t>
            </a:r>
          </a:p>
          <a:p>
            <a:pPr marL="0" indent="0">
              <a:buNone/>
            </a:pPr>
            <a:r>
              <a:rPr lang="en-US" sz="1800" dirty="0">
                <a:latin typeface="Courier New"/>
                <a:cs typeface="Courier New"/>
              </a:rPr>
              <a:t>	instruction2		; comment</a:t>
            </a:r>
          </a:p>
          <a:p>
            <a:pPr marL="0" indent="0">
              <a:buNone/>
            </a:pPr>
            <a:r>
              <a:rPr lang="en-US" sz="1800" dirty="0">
                <a:latin typeface="Courier New"/>
                <a:cs typeface="Courier New"/>
              </a:rPr>
              <a:t>	...</a:t>
            </a:r>
          </a:p>
          <a:p>
            <a:pPr marL="0" indent="0">
              <a:buNone/>
            </a:pPr>
            <a:r>
              <a:rPr lang="en-US" sz="1800" dirty="0">
                <a:latin typeface="Courier New"/>
                <a:cs typeface="Courier New"/>
              </a:rPr>
              <a:t>label1</a:t>
            </a:r>
          </a:p>
          <a:p>
            <a:pPr marL="0" indent="0">
              <a:buNone/>
            </a:pPr>
            <a:r>
              <a:rPr lang="en-US" sz="1800" dirty="0">
                <a:latin typeface="Courier New"/>
                <a:cs typeface="Courier New"/>
              </a:rPr>
              <a:t>	instruction		; comment</a:t>
            </a:r>
          </a:p>
          <a:p>
            <a:pPr marL="0" indent="0">
              <a:buNone/>
            </a:pPr>
            <a:r>
              <a:rPr lang="en-US" sz="1800" dirty="0">
                <a:latin typeface="Courier New"/>
                <a:cs typeface="Courier New"/>
              </a:rPr>
              <a:t>	instruction		; comment</a:t>
            </a:r>
          </a:p>
          <a:p>
            <a:pPr marL="0" indent="0">
              <a:buNone/>
            </a:pPr>
            <a:r>
              <a:rPr lang="en-US" sz="1800" dirty="0">
                <a:latin typeface="Courier New"/>
                <a:cs typeface="Courier New"/>
              </a:rPr>
              <a:t>label2</a:t>
            </a:r>
          </a:p>
          <a:p>
            <a:pPr marL="0" indent="0">
              <a:buNone/>
            </a:pPr>
            <a:r>
              <a:rPr lang="en-US" sz="1800" dirty="0">
                <a:latin typeface="Courier New"/>
                <a:cs typeface="Courier New"/>
              </a:rPr>
              <a:t>	...			</a:t>
            </a:r>
          </a:p>
          <a:p>
            <a:pPr marL="0" indent="0">
              <a:buNone/>
            </a:pPr>
            <a:r>
              <a:rPr lang="en-US" sz="1800" dirty="0">
                <a:latin typeface="Courier New"/>
                <a:cs typeface="Courier New"/>
              </a:rPr>
              <a:t>	</a:t>
            </a:r>
            <a:r>
              <a:rPr lang="en-US" sz="1800" dirty="0" err="1">
                <a:latin typeface="Courier New"/>
                <a:cs typeface="Courier New"/>
              </a:rPr>
              <a:t>hlt</a:t>
            </a:r>
            <a:r>
              <a:rPr lang="en-US" sz="1800" dirty="0">
                <a:latin typeface="Courier New"/>
                <a:cs typeface="Courier New"/>
              </a:rPr>
              <a:t>						 </a:t>
            </a:r>
          </a:p>
        </p:txBody>
      </p:sp>
      <p:sp>
        <p:nvSpPr>
          <p:cNvPr id="5" name="Left Brace 4"/>
          <p:cNvSpPr/>
          <p:nvPr/>
        </p:nvSpPr>
        <p:spPr>
          <a:xfrm rot="16200000">
            <a:off x="592667" y="5487944"/>
            <a:ext cx="254000" cy="762000"/>
          </a:xfrm>
          <a:prstGeom prst="leftBrace">
            <a:avLst/>
          </a:prstGeom>
          <a:ln w="28575" cmpd="sng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39889" y="5995944"/>
            <a:ext cx="458616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- whitespace before operations/instructions</a:t>
            </a:r>
          </a:p>
          <a:p>
            <a:r>
              <a:rPr lang="en-US" sz="2000" dirty="0"/>
              <a:t>- labels go here</a:t>
            </a:r>
          </a:p>
        </p:txBody>
      </p:sp>
    </p:spTree>
    <p:extLst>
      <p:ext uri="{BB962C8B-B14F-4D97-AF65-F5344CB8AC3E}">
        <p14:creationId xmlns:p14="http://schemas.microsoft.com/office/powerpoint/2010/main" val="352482707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AB34FD-B0C9-F36F-5896-B2EF2A761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simple_max.a51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3A37991-D017-67DC-3580-A46291EBD3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021" y="2238226"/>
            <a:ext cx="6241047" cy="2964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725889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CS51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Look at max_simple.a51</a:t>
            </a:r>
          </a:p>
          <a:p>
            <a:pPr>
              <a:buFontTx/>
              <a:buChar char="-"/>
            </a:pPr>
            <a:r>
              <a:rPr lang="en-US" dirty="0"/>
              <a:t>Get two values from the user</a:t>
            </a:r>
          </a:p>
          <a:p>
            <a:pPr>
              <a:buFontTx/>
              <a:buChar char="-"/>
            </a:pPr>
            <a:r>
              <a:rPr lang="en-US" dirty="0"/>
              <a:t>Compare them</a:t>
            </a:r>
          </a:p>
          <a:p>
            <a:pPr>
              <a:buFontTx/>
              <a:buChar char="-"/>
            </a:pPr>
            <a:r>
              <a:rPr lang="en-US" dirty="0"/>
              <a:t>Use a branch to distinguish between the two cases</a:t>
            </a:r>
          </a:p>
          <a:p>
            <a:pPr lvl="1">
              <a:buFontTx/>
              <a:buChar char="-"/>
            </a:pPr>
            <a:r>
              <a:rPr lang="en-US" dirty="0"/>
              <a:t>Goal is to get largest value in r3</a:t>
            </a:r>
          </a:p>
          <a:p>
            <a:pPr>
              <a:buFontTx/>
              <a:buChar char="-"/>
            </a:pPr>
            <a:r>
              <a:rPr lang="en-US" dirty="0"/>
              <a:t>print largest value</a:t>
            </a:r>
          </a:p>
        </p:txBody>
      </p:sp>
    </p:spTree>
    <p:extLst>
      <p:ext uri="{BB962C8B-B14F-4D97-AF65-F5344CB8AC3E}">
        <p14:creationId xmlns:p14="http://schemas.microsoft.com/office/powerpoint/2010/main" val="147863311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E35B8-0199-87F6-36F2-9442BF864C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if/else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21174E4-088B-C0EE-0873-0FC5A80718E5}"/>
              </a:ext>
            </a:extLst>
          </p:cNvPr>
          <p:cNvSpPr txBox="1"/>
          <p:nvPr/>
        </p:nvSpPr>
        <p:spPr>
          <a:xfrm>
            <a:off x="1238083" y="5138893"/>
            <a:ext cx="683777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check the opposite of the if statement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if it is true, we’ll jump down to else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if it is not true, we’ll continue into the body of the if part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At the end of the if block, need to jump to the end, otherwise, we’d continue onto else</a:t>
            </a:r>
          </a:p>
        </p:txBody>
      </p:sp>
      <p:sp>
        <p:nvSpPr>
          <p:cNvPr id="6" name="Left Brace 5">
            <a:extLst>
              <a:ext uri="{FF2B5EF4-FFF2-40B4-BE49-F238E27FC236}">
                <a16:creationId xmlns:a16="http://schemas.microsoft.com/office/drawing/2014/main" id="{DFCA4C35-4F4A-1B3F-4716-E99082D9341B}"/>
              </a:ext>
            </a:extLst>
          </p:cNvPr>
          <p:cNvSpPr/>
          <p:nvPr/>
        </p:nvSpPr>
        <p:spPr>
          <a:xfrm>
            <a:off x="2176757" y="2233402"/>
            <a:ext cx="229556" cy="428877"/>
          </a:xfrm>
          <a:prstGeom prst="leftBrac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348FF9-8C3E-7D70-25AA-78C33F9C4607}"/>
              </a:ext>
            </a:extLst>
          </p:cNvPr>
          <p:cNvSpPr txBox="1"/>
          <p:nvPr/>
        </p:nvSpPr>
        <p:spPr>
          <a:xfrm>
            <a:off x="1043872" y="2233402"/>
            <a:ext cx="871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if block</a:t>
            </a:r>
          </a:p>
        </p:txBody>
      </p:sp>
      <p:sp>
        <p:nvSpPr>
          <p:cNvPr id="8" name="Left Brace 7">
            <a:extLst>
              <a:ext uri="{FF2B5EF4-FFF2-40B4-BE49-F238E27FC236}">
                <a16:creationId xmlns:a16="http://schemas.microsoft.com/office/drawing/2014/main" id="{BD5DF5F0-D059-4DBD-0FAF-948E6C8525B4}"/>
              </a:ext>
            </a:extLst>
          </p:cNvPr>
          <p:cNvSpPr/>
          <p:nvPr/>
        </p:nvSpPr>
        <p:spPr>
          <a:xfrm>
            <a:off x="2176757" y="3227498"/>
            <a:ext cx="229556" cy="428877"/>
          </a:xfrm>
          <a:prstGeom prst="leftBrac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E2AB7F7-34D3-7234-F3B9-3637EB3FA973}"/>
              </a:ext>
            </a:extLst>
          </p:cNvPr>
          <p:cNvSpPr txBox="1"/>
          <p:nvPr/>
        </p:nvSpPr>
        <p:spPr>
          <a:xfrm>
            <a:off x="819900" y="3235813"/>
            <a:ext cx="10949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else block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27AA933-A3F5-C845-C169-1710863D85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6313" y="1968905"/>
            <a:ext cx="4953132" cy="2108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65535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3AB87-18F4-C006-8546-B06C4F737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if/else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DAC6F3E-5597-29E9-611C-106B21722A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493" y="2398670"/>
            <a:ext cx="2379248" cy="313628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F05DFCA-BB6F-4DC2-E697-61803EE9F30B}"/>
              </a:ext>
            </a:extLst>
          </p:cNvPr>
          <p:cNvSpPr txBox="1"/>
          <p:nvPr/>
        </p:nvSpPr>
        <p:spPr>
          <a:xfrm>
            <a:off x="4000426" y="3505146"/>
            <a:ext cx="32271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What does this code do?</a:t>
            </a:r>
          </a:p>
        </p:txBody>
      </p:sp>
    </p:spTree>
    <p:extLst>
      <p:ext uri="{BB962C8B-B14F-4D97-AF65-F5344CB8AC3E}">
        <p14:creationId xmlns:p14="http://schemas.microsoft.com/office/powerpoint/2010/main" val="70199600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1657BD-DB24-B91B-C42F-F69531E8FF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4420A-29CA-1DE9-883E-147D08670C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if/else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CFB3518-441B-C3E7-4EF5-75CB6136ED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493" y="2398670"/>
            <a:ext cx="2379248" cy="3136282"/>
          </a:xfrm>
          <a:prstGeom prst="rect">
            <a:avLst/>
          </a:prstGeom>
        </p:spPr>
      </p:pic>
      <p:sp>
        <p:nvSpPr>
          <p:cNvPr id="3" name="Right Brace 2">
            <a:extLst>
              <a:ext uri="{FF2B5EF4-FFF2-40B4-BE49-F238E27FC236}">
                <a16:creationId xmlns:a16="http://schemas.microsoft.com/office/drawing/2014/main" id="{A0E1FF6F-FC3B-D303-8D6F-30DD59933181}"/>
              </a:ext>
            </a:extLst>
          </p:cNvPr>
          <p:cNvSpPr/>
          <p:nvPr/>
        </p:nvSpPr>
        <p:spPr>
          <a:xfrm>
            <a:off x="2710832" y="3429000"/>
            <a:ext cx="170909" cy="212416"/>
          </a:xfrm>
          <a:prstGeom prst="rightBrac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37FFED2-DA04-5E04-AB8A-E85081260F24}"/>
              </a:ext>
            </a:extLst>
          </p:cNvPr>
          <p:cNvSpPr txBox="1"/>
          <p:nvPr/>
        </p:nvSpPr>
        <p:spPr>
          <a:xfrm>
            <a:off x="3026421" y="3366287"/>
            <a:ext cx="871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if block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88A749F-A060-2CE7-322A-50B8FAF76385}"/>
              </a:ext>
            </a:extLst>
          </p:cNvPr>
          <p:cNvSpPr txBox="1"/>
          <p:nvPr/>
        </p:nvSpPr>
        <p:spPr>
          <a:xfrm>
            <a:off x="3026421" y="4115383"/>
            <a:ext cx="10949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else block</a:t>
            </a:r>
          </a:p>
        </p:txBody>
      </p:sp>
      <p:sp>
        <p:nvSpPr>
          <p:cNvPr id="8" name="Right Brace 7">
            <a:extLst>
              <a:ext uri="{FF2B5EF4-FFF2-40B4-BE49-F238E27FC236}">
                <a16:creationId xmlns:a16="http://schemas.microsoft.com/office/drawing/2014/main" id="{842A7ABA-354E-89DD-67AC-DB864DA2CC8A}"/>
              </a:ext>
            </a:extLst>
          </p:cNvPr>
          <p:cNvSpPr/>
          <p:nvPr/>
        </p:nvSpPr>
        <p:spPr>
          <a:xfrm>
            <a:off x="2710832" y="4193841"/>
            <a:ext cx="170909" cy="212416"/>
          </a:xfrm>
          <a:prstGeom prst="rightBrac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71416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E4E6C5-9DB0-202C-D19A-9A2364985D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E18C3-0C6B-1126-8491-505C44795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if/else (even_commented.a51)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A98BEE7-45FD-A0A3-000D-79DE70A65F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727" y="2462620"/>
            <a:ext cx="5854382" cy="3039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259493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8E8F1-D580-6079-C15B-AE664C140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If/</a:t>
            </a:r>
            <a:r>
              <a:rPr lang="en-US" dirty="0" err="1"/>
              <a:t>elif</a:t>
            </a:r>
            <a:r>
              <a:rPr lang="en-US" dirty="0"/>
              <a:t>/else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8059A1B-315A-9F59-103D-9F3ADEF79A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9337" y="1658204"/>
            <a:ext cx="5350858" cy="4254302"/>
          </a:xfrm>
          <a:prstGeom prst="rect">
            <a:avLst/>
          </a:prstGeom>
        </p:spPr>
      </p:pic>
      <p:sp>
        <p:nvSpPr>
          <p:cNvPr id="5" name="Left Brace 4">
            <a:extLst>
              <a:ext uri="{FF2B5EF4-FFF2-40B4-BE49-F238E27FC236}">
                <a16:creationId xmlns:a16="http://schemas.microsoft.com/office/drawing/2014/main" id="{8F22D0D1-B445-1507-BE34-9AA5264672BA}"/>
              </a:ext>
            </a:extLst>
          </p:cNvPr>
          <p:cNvSpPr/>
          <p:nvPr/>
        </p:nvSpPr>
        <p:spPr>
          <a:xfrm>
            <a:off x="2407802" y="2018963"/>
            <a:ext cx="229556" cy="428877"/>
          </a:xfrm>
          <a:prstGeom prst="leftBrac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03D932-2507-AC53-473A-643DEB350E10}"/>
              </a:ext>
            </a:extLst>
          </p:cNvPr>
          <p:cNvSpPr txBox="1"/>
          <p:nvPr/>
        </p:nvSpPr>
        <p:spPr>
          <a:xfrm>
            <a:off x="1367390" y="2078508"/>
            <a:ext cx="871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if block</a:t>
            </a:r>
          </a:p>
        </p:txBody>
      </p:sp>
      <p:sp>
        <p:nvSpPr>
          <p:cNvPr id="7" name="Left Brace 6">
            <a:extLst>
              <a:ext uri="{FF2B5EF4-FFF2-40B4-BE49-F238E27FC236}">
                <a16:creationId xmlns:a16="http://schemas.microsoft.com/office/drawing/2014/main" id="{35D7ECC5-C4FA-C0E9-C15F-0CD994D4117A}"/>
              </a:ext>
            </a:extLst>
          </p:cNvPr>
          <p:cNvSpPr/>
          <p:nvPr/>
        </p:nvSpPr>
        <p:spPr>
          <a:xfrm>
            <a:off x="2349781" y="4926826"/>
            <a:ext cx="229556" cy="428877"/>
          </a:xfrm>
          <a:prstGeom prst="leftBrac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3620A15-4D51-9100-F65A-9A996D40E4E7}"/>
              </a:ext>
            </a:extLst>
          </p:cNvPr>
          <p:cNvSpPr txBox="1"/>
          <p:nvPr/>
        </p:nvSpPr>
        <p:spPr>
          <a:xfrm>
            <a:off x="992924" y="4935141"/>
            <a:ext cx="10949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else block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9DA54A-1FB1-F6C0-C6CD-E210893DF215}"/>
              </a:ext>
            </a:extLst>
          </p:cNvPr>
          <p:cNvSpPr txBox="1"/>
          <p:nvPr/>
        </p:nvSpPr>
        <p:spPr>
          <a:xfrm>
            <a:off x="1254424" y="3067187"/>
            <a:ext cx="1037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elif</a:t>
            </a:r>
            <a:r>
              <a:rPr lang="en-US" dirty="0"/>
              <a:t> block</a:t>
            </a:r>
          </a:p>
        </p:txBody>
      </p:sp>
      <p:sp>
        <p:nvSpPr>
          <p:cNvPr id="10" name="Left Brace 9">
            <a:extLst>
              <a:ext uri="{FF2B5EF4-FFF2-40B4-BE49-F238E27FC236}">
                <a16:creationId xmlns:a16="http://schemas.microsoft.com/office/drawing/2014/main" id="{725FB41A-476F-CCBC-DB3C-3832197319D3}"/>
              </a:ext>
            </a:extLst>
          </p:cNvPr>
          <p:cNvSpPr/>
          <p:nvPr/>
        </p:nvSpPr>
        <p:spPr>
          <a:xfrm>
            <a:off x="2404679" y="3029895"/>
            <a:ext cx="229556" cy="428877"/>
          </a:xfrm>
          <a:prstGeom prst="leftBrac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84DDBBC-D855-95BA-4E34-05514D168C31}"/>
              </a:ext>
            </a:extLst>
          </p:cNvPr>
          <p:cNvSpPr txBox="1"/>
          <p:nvPr/>
        </p:nvSpPr>
        <p:spPr>
          <a:xfrm>
            <a:off x="1218801" y="4157595"/>
            <a:ext cx="1037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elif</a:t>
            </a:r>
            <a:r>
              <a:rPr lang="en-US" dirty="0"/>
              <a:t> block</a:t>
            </a:r>
          </a:p>
        </p:txBody>
      </p:sp>
      <p:sp>
        <p:nvSpPr>
          <p:cNvPr id="12" name="Left Brace 11">
            <a:extLst>
              <a:ext uri="{FF2B5EF4-FFF2-40B4-BE49-F238E27FC236}">
                <a16:creationId xmlns:a16="http://schemas.microsoft.com/office/drawing/2014/main" id="{CD01842B-5BAE-AFBC-00E2-D25BC7CEC556}"/>
              </a:ext>
            </a:extLst>
          </p:cNvPr>
          <p:cNvSpPr/>
          <p:nvPr/>
        </p:nvSpPr>
        <p:spPr>
          <a:xfrm>
            <a:off x="2369056" y="4120303"/>
            <a:ext cx="229556" cy="428877"/>
          </a:xfrm>
          <a:prstGeom prst="leftBrac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27344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8AC431-EAEC-2988-66D7-73877283C3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if/</a:t>
            </a:r>
            <a:r>
              <a:rPr lang="en-US" dirty="0" err="1"/>
              <a:t>elif</a:t>
            </a:r>
            <a:r>
              <a:rPr lang="en-US" dirty="0"/>
              <a:t>/else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961F39A-1F0F-2748-200D-2DE67C597F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775" y="2129443"/>
            <a:ext cx="2415103" cy="378583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4E6CD22-BF90-4B63-F7EF-814ED166265C}"/>
              </a:ext>
            </a:extLst>
          </p:cNvPr>
          <p:cNvSpPr txBox="1"/>
          <p:nvPr/>
        </p:nvSpPr>
        <p:spPr>
          <a:xfrm>
            <a:off x="4353515" y="3653029"/>
            <a:ext cx="24641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What does this code do?</a:t>
            </a:r>
          </a:p>
        </p:txBody>
      </p:sp>
    </p:spTree>
    <p:extLst>
      <p:ext uri="{BB962C8B-B14F-4D97-AF65-F5344CB8AC3E}">
        <p14:creationId xmlns:p14="http://schemas.microsoft.com/office/powerpoint/2010/main" val="294908566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93DD58-B6F0-F0BC-0247-2223E5AD42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29406-D361-B146-07B5-A403296E40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if/</a:t>
            </a:r>
            <a:r>
              <a:rPr lang="en-US" dirty="0" err="1"/>
              <a:t>elif</a:t>
            </a:r>
            <a:r>
              <a:rPr lang="en-US" dirty="0"/>
              <a:t>/else (sign_commented.a51)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3ACABD1-29BC-D344-D3A7-1A5F25BAA3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2422" y="2146257"/>
            <a:ext cx="5605481" cy="3671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77778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AFCB4-DA2E-D865-8CFA-2DF76F4B4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Assembly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7D554F-657E-03BA-BB4A-44AE2A9FB4E5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Python is a “high-level” programming language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high-level programming languages allow you to write code:</a:t>
            </a:r>
          </a:p>
          <a:p>
            <a:pPr lvl="1"/>
            <a:r>
              <a:rPr lang="en-US" dirty="0"/>
              <a:t>without worrying about hardware-specific details of the computer (memory, registers, CPU specifics…)</a:t>
            </a:r>
          </a:p>
          <a:p>
            <a:pPr lvl="1"/>
            <a:r>
              <a:rPr lang="en-US" dirty="0"/>
              <a:t>higher-level abstraction, e.g., 2**6 or print()</a:t>
            </a:r>
          </a:p>
          <a:p>
            <a:pPr marL="45720" indent="0">
              <a:buNone/>
            </a:pPr>
            <a:endParaRPr lang="en-US" dirty="0"/>
          </a:p>
          <a:p>
            <a:pPr marL="45720" indent="0">
              <a:buNone/>
            </a:pPr>
            <a:r>
              <a:rPr lang="en-US" dirty="0"/>
              <a:t>What actually runs on the processor is assembly code</a:t>
            </a:r>
          </a:p>
        </p:txBody>
      </p:sp>
    </p:spTree>
    <p:extLst>
      <p:ext uri="{BB962C8B-B14F-4D97-AF65-F5344CB8AC3E}">
        <p14:creationId xmlns:p14="http://schemas.microsoft.com/office/powerpoint/2010/main" val="224924133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8521E-6EA5-BA42-485B-C618FDD04A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while loop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2FFD066-333D-C04A-D525-7C61921766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9451" y="2314602"/>
            <a:ext cx="6198836" cy="222879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508FCE5-48EE-69EE-16FB-D99D3212F8B1}"/>
              </a:ext>
            </a:extLst>
          </p:cNvPr>
          <p:cNvSpPr txBox="1"/>
          <p:nvPr/>
        </p:nvSpPr>
        <p:spPr>
          <a:xfrm>
            <a:off x="186325" y="3052148"/>
            <a:ext cx="12087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while block</a:t>
            </a:r>
          </a:p>
        </p:txBody>
      </p:sp>
      <p:sp>
        <p:nvSpPr>
          <p:cNvPr id="6" name="Left Brace 5">
            <a:extLst>
              <a:ext uri="{FF2B5EF4-FFF2-40B4-BE49-F238E27FC236}">
                <a16:creationId xmlns:a16="http://schemas.microsoft.com/office/drawing/2014/main" id="{098DD02B-B497-91C7-D05D-82D2020D28C8}"/>
              </a:ext>
            </a:extLst>
          </p:cNvPr>
          <p:cNvSpPr/>
          <p:nvPr/>
        </p:nvSpPr>
        <p:spPr>
          <a:xfrm>
            <a:off x="1509895" y="3022376"/>
            <a:ext cx="229556" cy="428877"/>
          </a:xfrm>
          <a:prstGeom prst="leftBrac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35112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E32FE-A018-4C44-D0A9-EFEF35A88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while loop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C5673F7-DF92-2B33-47BE-0CEFD6F516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7632" y="2554863"/>
            <a:ext cx="1998670" cy="308885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96DBB04-37C1-7B1E-9DCA-8CCB16C779E1}"/>
              </a:ext>
            </a:extLst>
          </p:cNvPr>
          <p:cNvSpPr txBox="1"/>
          <p:nvPr/>
        </p:nvSpPr>
        <p:spPr>
          <a:xfrm>
            <a:off x="4353515" y="3653029"/>
            <a:ext cx="24641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What does this code do?</a:t>
            </a:r>
          </a:p>
        </p:txBody>
      </p:sp>
    </p:spTree>
    <p:extLst>
      <p:ext uri="{BB962C8B-B14F-4D97-AF65-F5344CB8AC3E}">
        <p14:creationId xmlns:p14="http://schemas.microsoft.com/office/powerpoint/2010/main" val="153708281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78C56B-B173-772E-A1FB-3C70B46319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A712D-9D66-D39D-4EA5-B7A9CC034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while loop (sum_commented.a51)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7309CAC-964D-A513-A717-658661EEDA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7632" y="2492291"/>
            <a:ext cx="5462180" cy="3080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720910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E82ED-1D62-77DF-FA61-2B48976A8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Instructions to binary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0AE565F-4B42-1A43-28E1-5AF12BA727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937" y="2452505"/>
            <a:ext cx="2104772" cy="214269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E63EBF2-610D-427B-0128-7DA9303D4B70}"/>
              </a:ext>
            </a:extLst>
          </p:cNvPr>
          <p:cNvSpPr txBox="1"/>
          <p:nvPr/>
        </p:nvSpPr>
        <p:spPr>
          <a:xfrm>
            <a:off x="3839811" y="3198167"/>
            <a:ext cx="36767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This is my assembly program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2B0937D-45A7-48F1-DF79-B5793DBCA8F2}"/>
              </a:ext>
            </a:extLst>
          </p:cNvPr>
          <p:cNvSpPr txBox="1"/>
          <p:nvPr/>
        </p:nvSpPr>
        <p:spPr>
          <a:xfrm>
            <a:off x="1990641" y="1715512"/>
            <a:ext cx="32061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CS51 Machine uses 16-bit words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74BFBF-2DD7-1311-4C0A-41F371DAE74C}"/>
              </a:ext>
            </a:extLst>
          </p:cNvPr>
          <p:cNvSpPr txBox="1"/>
          <p:nvPr/>
        </p:nvSpPr>
        <p:spPr>
          <a:xfrm>
            <a:off x="381407" y="6085211"/>
            <a:ext cx="17059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memory address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7BE67725-86BC-A6AB-7850-7F90E7418976}"/>
              </a:ext>
            </a:extLst>
          </p:cNvPr>
          <p:cNvCxnSpPr/>
          <p:nvPr/>
        </p:nvCxnSpPr>
        <p:spPr>
          <a:xfrm flipV="1">
            <a:off x="1351370" y="4766209"/>
            <a:ext cx="0" cy="1262357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D930B55C-452E-BC45-B8FA-B009192D089E}"/>
              </a:ext>
            </a:extLst>
          </p:cNvPr>
          <p:cNvSpPr txBox="1"/>
          <p:nvPr/>
        </p:nvSpPr>
        <p:spPr>
          <a:xfrm>
            <a:off x="2225042" y="5506276"/>
            <a:ext cx="34531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16-bit value</a:t>
            </a:r>
          </a:p>
          <a:p>
            <a:r>
              <a:rPr lang="en-US" dirty="0"/>
              <a:t>(displayed as hexadecimal number)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FC9515A1-AA7A-ED94-08A5-9FE5E9A92759}"/>
              </a:ext>
            </a:extLst>
          </p:cNvPr>
          <p:cNvCxnSpPr>
            <a:cxnSpLocks/>
          </p:cNvCxnSpPr>
          <p:nvPr/>
        </p:nvCxnSpPr>
        <p:spPr>
          <a:xfrm flipH="1" flipV="1">
            <a:off x="2442446" y="4659664"/>
            <a:ext cx="494963" cy="737723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352317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A663C9-692C-5E28-A056-43436F3C36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589CBC-1D96-40A3-0C8D-F9D803087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Instructions to binary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E49C4A3-FEC1-E264-D23A-624252D06D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937" y="2452505"/>
            <a:ext cx="2104772" cy="214269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8763CAF-F67D-57B6-9131-6D07C0A57C23}"/>
              </a:ext>
            </a:extLst>
          </p:cNvPr>
          <p:cNvSpPr txBox="1"/>
          <p:nvPr/>
        </p:nvSpPr>
        <p:spPr>
          <a:xfrm>
            <a:off x="3880239" y="2901072"/>
            <a:ext cx="35958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What binary number is this?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D90F91C-23A7-5B96-65A4-03D316D61CD9}"/>
              </a:ext>
            </a:extLst>
          </p:cNvPr>
          <p:cNvSpPr txBox="1"/>
          <p:nvPr/>
        </p:nvSpPr>
        <p:spPr>
          <a:xfrm>
            <a:off x="1990641" y="1715512"/>
            <a:ext cx="32061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CS51 Machine uses 16-bit words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A0AFF3D-A6E4-64A0-2BD3-2419758341E9}"/>
              </a:ext>
            </a:extLst>
          </p:cNvPr>
          <p:cNvSpPr txBox="1"/>
          <p:nvPr/>
        </p:nvSpPr>
        <p:spPr>
          <a:xfrm>
            <a:off x="381407" y="6085211"/>
            <a:ext cx="17059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memory address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2A71B33B-6EE8-2DDE-4D2A-61F09B76AF68}"/>
              </a:ext>
            </a:extLst>
          </p:cNvPr>
          <p:cNvCxnSpPr/>
          <p:nvPr/>
        </p:nvCxnSpPr>
        <p:spPr>
          <a:xfrm flipV="1">
            <a:off x="1351370" y="4766209"/>
            <a:ext cx="0" cy="1262357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331AFF12-DDE0-8AC6-2E3E-9C73CD54827D}"/>
              </a:ext>
            </a:extLst>
          </p:cNvPr>
          <p:cNvSpPr txBox="1"/>
          <p:nvPr/>
        </p:nvSpPr>
        <p:spPr>
          <a:xfrm>
            <a:off x="2225042" y="5506276"/>
            <a:ext cx="34531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16-bit value</a:t>
            </a:r>
          </a:p>
          <a:p>
            <a:r>
              <a:rPr lang="en-US" dirty="0"/>
              <a:t>(displayed as hexadecimal number)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DBE01A9D-727B-D3A2-689C-4BAA8A107046}"/>
              </a:ext>
            </a:extLst>
          </p:cNvPr>
          <p:cNvCxnSpPr>
            <a:cxnSpLocks/>
          </p:cNvCxnSpPr>
          <p:nvPr/>
        </p:nvCxnSpPr>
        <p:spPr>
          <a:xfrm flipH="1" flipV="1">
            <a:off x="2442446" y="4659664"/>
            <a:ext cx="494963" cy="737723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449F8389-5960-48E7-69C1-15324306D05B}"/>
              </a:ext>
            </a:extLst>
          </p:cNvPr>
          <p:cNvSpPr/>
          <p:nvPr/>
        </p:nvSpPr>
        <p:spPr>
          <a:xfrm>
            <a:off x="2144389" y="3091158"/>
            <a:ext cx="712099" cy="314031"/>
          </a:xfrm>
          <a:prstGeom prst="rect">
            <a:avLst/>
          </a:prstGeom>
          <a:solidFill>
            <a:srgbClr val="FF0000">
              <a:alpha val="20432"/>
            </a:srgbClr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23752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2F4063-7809-973C-06FF-73F334E47C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90BB2F-3CAB-898C-EFCB-60B82E5F2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Instructions to binary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69C2E32-9D9E-4D64-B036-5354DD4680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937" y="2452505"/>
            <a:ext cx="2104772" cy="214269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D9A1836-E669-9AB1-DD98-8BFE1FF4D61E}"/>
              </a:ext>
            </a:extLst>
          </p:cNvPr>
          <p:cNvSpPr txBox="1"/>
          <p:nvPr/>
        </p:nvSpPr>
        <p:spPr>
          <a:xfrm>
            <a:off x="3880239" y="2901072"/>
            <a:ext cx="35958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What binary number is this?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53E44F-5EB9-0DCF-0171-1E4A4F9A2A7C}"/>
              </a:ext>
            </a:extLst>
          </p:cNvPr>
          <p:cNvSpPr txBox="1"/>
          <p:nvPr/>
        </p:nvSpPr>
        <p:spPr>
          <a:xfrm>
            <a:off x="1990641" y="1715512"/>
            <a:ext cx="32061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CS51 Machine uses 16-bit words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D74C22E-D86C-F67C-9770-35B98BBE4FFB}"/>
              </a:ext>
            </a:extLst>
          </p:cNvPr>
          <p:cNvSpPr txBox="1"/>
          <p:nvPr/>
        </p:nvSpPr>
        <p:spPr>
          <a:xfrm>
            <a:off x="381407" y="6085211"/>
            <a:ext cx="17059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memory address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32C86153-DA74-10B0-5807-5946ACD39FDB}"/>
              </a:ext>
            </a:extLst>
          </p:cNvPr>
          <p:cNvCxnSpPr/>
          <p:nvPr/>
        </p:nvCxnSpPr>
        <p:spPr>
          <a:xfrm flipV="1">
            <a:off x="1351370" y="4766209"/>
            <a:ext cx="0" cy="1262357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C7B4336F-55AB-75A5-BB89-0BC1341610B1}"/>
              </a:ext>
            </a:extLst>
          </p:cNvPr>
          <p:cNvSpPr txBox="1"/>
          <p:nvPr/>
        </p:nvSpPr>
        <p:spPr>
          <a:xfrm>
            <a:off x="2225042" y="5506276"/>
            <a:ext cx="34531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16-bit value</a:t>
            </a:r>
          </a:p>
          <a:p>
            <a:r>
              <a:rPr lang="en-US" dirty="0"/>
              <a:t>(displayed as hexadecimal number)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220F517-EC4B-45B7-3553-3D86BD4A5AA3}"/>
              </a:ext>
            </a:extLst>
          </p:cNvPr>
          <p:cNvCxnSpPr>
            <a:cxnSpLocks/>
          </p:cNvCxnSpPr>
          <p:nvPr/>
        </p:nvCxnSpPr>
        <p:spPr>
          <a:xfrm flipH="1" flipV="1">
            <a:off x="2442446" y="4659664"/>
            <a:ext cx="494963" cy="737723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CA35189E-0C1C-5C74-4A67-609974F194D3}"/>
              </a:ext>
            </a:extLst>
          </p:cNvPr>
          <p:cNvSpPr/>
          <p:nvPr/>
        </p:nvSpPr>
        <p:spPr>
          <a:xfrm>
            <a:off x="2144389" y="3091158"/>
            <a:ext cx="712099" cy="314031"/>
          </a:xfrm>
          <a:prstGeom prst="rect">
            <a:avLst/>
          </a:prstGeom>
          <a:solidFill>
            <a:srgbClr val="FF0000">
              <a:alpha val="20432"/>
            </a:srgbClr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C0D3EDC-CA73-52C5-2031-F5F128E61F99}"/>
              </a:ext>
            </a:extLst>
          </p:cNvPr>
          <p:cNvSpPr txBox="1"/>
          <p:nvPr/>
        </p:nvSpPr>
        <p:spPr>
          <a:xfrm>
            <a:off x="3880239" y="3566376"/>
            <a:ext cx="30668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BFF"/>
                </a:solidFill>
              </a:rPr>
              <a:t>15       8      0      0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8B6F6B6-6BD9-8F65-5193-69021DE1EFA9}"/>
              </a:ext>
            </a:extLst>
          </p:cNvPr>
          <p:cNvSpPr txBox="1"/>
          <p:nvPr/>
        </p:nvSpPr>
        <p:spPr>
          <a:xfrm>
            <a:off x="3735360" y="4103735"/>
            <a:ext cx="36631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BFF"/>
                </a:solidFill>
              </a:rPr>
              <a:t>1111 1000 0000 0000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0CFD940-B5F8-E029-E8F3-6E86417858D6}"/>
              </a:ext>
            </a:extLst>
          </p:cNvPr>
          <p:cNvSpPr txBox="1"/>
          <p:nvPr/>
        </p:nvSpPr>
        <p:spPr>
          <a:xfrm>
            <a:off x="5157223" y="5010860"/>
            <a:ext cx="819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16 bits</a:t>
            </a:r>
          </a:p>
        </p:txBody>
      </p:sp>
      <p:sp>
        <p:nvSpPr>
          <p:cNvPr id="15" name="Left Brace 14">
            <a:extLst>
              <a:ext uri="{FF2B5EF4-FFF2-40B4-BE49-F238E27FC236}">
                <a16:creationId xmlns:a16="http://schemas.microsoft.com/office/drawing/2014/main" id="{0F5E6AF7-7D1E-741D-BBFC-23EDC7995595}"/>
              </a:ext>
            </a:extLst>
          </p:cNvPr>
          <p:cNvSpPr/>
          <p:nvPr/>
        </p:nvSpPr>
        <p:spPr>
          <a:xfrm rot="16200000">
            <a:off x="5409956" y="2978583"/>
            <a:ext cx="403787" cy="3573388"/>
          </a:xfrm>
          <a:prstGeom prst="leftBrac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51668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C3BEF4-70F4-D7F9-3A49-79E6D37430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2643DE-4ADB-51AD-2FF4-DDB9FD110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Instructions to binary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045FC45-7628-45AD-5E8D-511FBE04CF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937" y="2452505"/>
            <a:ext cx="2104772" cy="214269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8C3D543-D340-8B42-F167-7D7AD8BC61B5}"/>
              </a:ext>
            </a:extLst>
          </p:cNvPr>
          <p:cNvSpPr txBox="1"/>
          <p:nvPr/>
        </p:nvSpPr>
        <p:spPr>
          <a:xfrm>
            <a:off x="3880239" y="2901072"/>
            <a:ext cx="35958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What binary number is this?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BEFBBF0-4918-C8D1-40F4-CDB2300C4947}"/>
              </a:ext>
            </a:extLst>
          </p:cNvPr>
          <p:cNvSpPr txBox="1"/>
          <p:nvPr/>
        </p:nvSpPr>
        <p:spPr>
          <a:xfrm>
            <a:off x="1990641" y="1715512"/>
            <a:ext cx="32061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CS51 Machine uses 16-bit words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35DE827-2CC6-4C3A-C536-83AAB587356E}"/>
              </a:ext>
            </a:extLst>
          </p:cNvPr>
          <p:cNvSpPr txBox="1"/>
          <p:nvPr/>
        </p:nvSpPr>
        <p:spPr>
          <a:xfrm>
            <a:off x="381407" y="6085211"/>
            <a:ext cx="17059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memory address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2685B36-540E-5CE3-489A-C0D7E43DEE86}"/>
              </a:ext>
            </a:extLst>
          </p:cNvPr>
          <p:cNvCxnSpPr/>
          <p:nvPr/>
        </p:nvCxnSpPr>
        <p:spPr>
          <a:xfrm flipV="1">
            <a:off x="1351370" y="4766209"/>
            <a:ext cx="0" cy="1262357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168EFF29-49BA-45CD-F055-E4FC2EA6CDBC}"/>
              </a:ext>
            </a:extLst>
          </p:cNvPr>
          <p:cNvSpPr txBox="1"/>
          <p:nvPr/>
        </p:nvSpPr>
        <p:spPr>
          <a:xfrm>
            <a:off x="2225042" y="5506276"/>
            <a:ext cx="34531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16-bit value</a:t>
            </a:r>
          </a:p>
          <a:p>
            <a:r>
              <a:rPr lang="en-US" dirty="0"/>
              <a:t>(displayed as hexadecimal number)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3181163A-CCBB-5057-36EE-AFFF6C40E570}"/>
              </a:ext>
            </a:extLst>
          </p:cNvPr>
          <p:cNvCxnSpPr>
            <a:cxnSpLocks/>
          </p:cNvCxnSpPr>
          <p:nvPr/>
        </p:nvCxnSpPr>
        <p:spPr>
          <a:xfrm flipH="1" flipV="1">
            <a:off x="2442446" y="4659664"/>
            <a:ext cx="494963" cy="737723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5618D033-BECF-2C0A-5B64-F6CBAEA70A6D}"/>
              </a:ext>
            </a:extLst>
          </p:cNvPr>
          <p:cNvSpPr/>
          <p:nvPr/>
        </p:nvSpPr>
        <p:spPr>
          <a:xfrm>
            <a:off x="2109357" y="3682612"/>
            <a:ext cx="712099" cy="314031"/>
          </a:xfrm>
          <a:prstGeom prst="rect">
            <a:avLst/>
          </a:prstGeom>
          <a:solidFill>
            <a:srgbClr val="FF0000">
              <a:alpha val="20432"/>
            </a:srgbClr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13267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A868FA-6A7B-018E-4162-AF64519A76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29839-8E66-E8A4-672D-17549A87D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Instructions to binary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44CF54F-DE40-63E7-C435-F48844CEA3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937" y="2452505"/>
            <a:ext cx="2104772" cy="214269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E11331F-4512-7C84-38CB-92CC68C8124B}"/>
              </a:ext>
            </a:extLst>
          </p:cNvPr>
          <p:cNvSpPr txBox="1"/>
          <p:nvPr/>
        </p:nvSpPr>
        <p:spPr>
          <a:xfrm>
            <a:off x="3880239" y="2901072"/>
            <a:ext cx="35958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What binary number is this?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2D13BEE-A111-E0B6-30D1-FB47E76084DC}"/>
              </a:ext>
            </a:extLst>
          </p:cNvPr>
          <p:cNvSpPr txBox="1"/>
          <p:nvPr/>
        </p:nvSpPr>
        <p:spPr>
          <a:xfrm>
            <a:off x="1990641" y="1715512"/>
            <a:ext cx="32061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CS51 Machine uses 16-bit words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660CA7A-45B9-0329-5A6D-D4435AAD969B}"/>
              </a:ext>
            </a:extLst>
          </p:cNvPr>
          <p:cNvSpPr txBox="1"/>
          <p:nvPr/>
        </p:nvSpPr>
        <p:spPr>
          <a:xfrm>
            <a:off x="381407" y="6085211"/>
            <a:ext cx="17059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memory address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828B4C2F-1578-B2B2-C33D-7CFB4DDBFD8D}"/>
              </a:ext>
            </a:extLst>
          </p:cNvPr>
          <p:cNvCxnSpPr/>
          <p:nvPr/>
        </p:nvCxnSpPr>
        <p:spPr>
          <a:xfrm flipV="1">
            <a:off x="1351370" y="4766209"/>
            <a:ext cx="0" cy="1262357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EA73FBEC-79D2-28E0-D16E-A73B98E463F2}"/>
              </a:ext>
            </a:extLst>
          </p:cNvPr>
          <p:cNvSpPr txBox="1"/>
          <p:nvPr/>
        </p:nvSpPr>
        <p:spPr>
          <a:xfrm>
            <a:off x="2225042" y="5506276"/>
            <a:ext cx="34531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16-bit value</a:t>
            </a:r>
          </a:p>
          <a:p>
            <a:r>
              <a:rPr lang="en-US" dirty="0"/>
              <a:t>(displayed as hexadecimal number)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BACE6912-5724-2475-0AA1-76344820115E}"/>
              </a:ext>
            </a:extLst>
          </p:cNvPr>
          <p:cNvCxnSpPr>
            <a:cxnSpLocks/>
          </p:cNvCxnSpPr>
          <p:nvPr/>
        </p:nvCxnSpPr>
        <p:spPr>
          <a:xfrm flipH="1" flipV="1">
            <a:off x="2442446" y="4659664"/>
            <a:ext cx="494963" cy="737723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70B7E70A-C0D1-1C0F-6FDD-B310C43179C9}"/>
              </a:ext>
            </a:extLst>
          </p:cNvPr>
          <p:cNvSpPr/>
          <p:nvPr/>
        </p:nvSpPr>
        <p:spPr>
          <a:xfrm>
            <a:off x="2109357" y="3682612"/>
            <a:ext cx="712099" cy="314031"/>
          </a:xfrm>
          <a:prstGeom prst="rect">
            <a:avLst/>
          </a:prstGeom>
          <a:solidFill>
            <a:srgbClr val="FF0000">
              <a:alpha val="20432"/>
            </a:srgbClr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C254EC1-9F31-72AD-5867-5F8BDCAF2F8A}"/>
              </a:ext>
            </a:extLst>
          </p:cNvPr>
          <p:cNvSpPr txBox="1"/>
          <p:nvPr/>
        </p:nvSpPr>
        <p:spPr>
          <a:xfrm>
            <a:off x="3880239" y="3566376"/>
            <a:ext cx="32656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BFF"/>
                </a:solidFill>
              </a:rPr>
              <a:t>6       10      12      1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24FE7C9-35E9-C53D-3E0B-39F0A49DAFFE}"/>
              </a:ext>
            </a:extLst>
          </p:cNvPr>
          <p:cNvSpPr txBox="1"/>
          <p:nvPr/>
        </p:nvSpPr>
        <p:spPr>
          <a:xfrm>
            <a:off x="3735360" y="4103735"/>
            <a:ext cx="36631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BFF"/>
                </a:solidFill>
              </a:rPr>
              <a:t>0110 1010 1100 0001</a:t>
            </a:r>
          </a:p>
        </p:txBody>
      </p:sp>
    </p:spTree>
    <p:extLst>
      <p:ext uri="{BB962C8B-B14F-4D97-AF65-F5344CB8AC3E}">
        <p14:creationId xmlns:p14="http://schemas.microsoft.com/office/powerpoint/2010/main" val="16970109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F29164-6C36-F1BB-9088-59B66896F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Encoding instructions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6D90AFA-3F07-A467-7A74-F4CA06322572}"/>
              </a:ext>
            </a:extLst>
          </p:cNvPr>
          <p:cNvSpPr/>
          <p:nvPr/>
        </p:nvSpPr>
        <p:spPr>
          <a:xfrm>
            <a:off x="4351664" y="2963538"/>
            <a:ext cx="1233889" cy="374573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8633891-9903-C8A9-36C4-FC43DE622E93}"/>
              </a:ext>
            </a:extLst>
          </p:cNvPr>
          <p:cNvSpPr/>
          <p:nvPr/>
        </p:nvSpPr>
        <p:spPr>
          <a:xfrm>
            <a:off x="5726937" y="2963537"/>
            <a:ext cx="343359" cy="374573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C84EF35-CC20-CEE8-4128-366834BDACB4}"/>
              </a:ext>
            </a:extLst>
          </p:cNvPr>
          <p:cNvSpPr txBox="1"/>
          <p:nvPr/>
        </p:nvSpPr>
        <p:spPr>
          <a:xfrm>
            <a:off x="4532430" y="2968778"/>
            <a:ext cx="8723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opcode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926FDE3-DBB3-CD0B-ABE1-A17616E0649A}"/>
              </a:ext>
            </a:extLst>
          </p:cNvPr>
          <p:cNvSpPr txBox="1"/>
          <p:nvPr/>
        </p:nvSpPr>
        <p:spPr>
          <a:xfrm>
            <a:off x="5715920" y="2968778"/>
            <a:ext cx="388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rX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8F5B451-57A8-02B4-DCE0-65880FFA256A}"/>
              </a:ext>
            </a:extLst>
          </p:cNvPr>
          <p:cNvSpPr/>
          <p:nvPr/>
        </p:nvSpPr>
        <p:spPr>
          <a:xfrm>
            <a:off x="6222697" y="2958296"/>
            <a:ext cx="343359" cy="374573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54AAE7F-9703-D4E9-7CDE-44A868A68052}"/>
              </a:ext>
            </a:extLst>
          </p:cNvPr>
          <p:cNvSpPr txBox="1"/>
          <p:nvPr/>
        </p:nvSpPr>
        <p:spPr>
          <a:xfrm>
            <a:off x="6211680" y="2963537"/>
            <a:ext cx="388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rY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D2C5A7F-726E-DF12-67A4-B6C0804FB09C}"/>
              </a:ext>
            </a:extLst>
          </p:cNvPr>
          <p:cNvSpPr/>
          <p:nvPr/>
        </p:nvSpPr>
        <p:spPr>
          <a:xfrm>
            <a:off x="6729474" y="2953055"/>
            <a:ext cx="343359" cy="374573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BE39AC1-8048-FD51-59C4-A28B842E5D96}"/>
              </a:ext>
            </a:extLst>
          </p:cNvPr>
          <p:cNvSpPr txBox="1"/>
          <p:nvPr/>
        </p:nvSpPr>
        <p:spPr>
          <a:xfrm>
            <a:off x="6718457" y="2958296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rZ</a:t>
            </a:r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B38C9AF-8681-2E56-F057-CCC3BAAB71ED}"/>
              </a:ext>
            </a:extLst>
          </p:cNvPr>
          <p:cNvSpPr/>
          <p:nvPr/>
        </p:nvSpPr>
        <p:spPr>
          <a:xfrm>
            <a:off x="7236047" y="2947814"/>
            <a:ext cx="1003358" cy="374573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05DEA63-2837-7403-0E93-36C8B7152034}"/>
              </a:ext>
            </a:extLst>
          </p:cNvPr>
          <p:cNvSpPr txBox="1"/>
          <p:nvPr/>
        </p:nvSpPr>
        <p:spPr>
          <a:xfrm>
            <a:off x="7225029" y="2953055"/>
            <a:ext cx="10362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auxcode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6BD04F0-92ED-43A3-982D-EF34E8161B96}"/>
              </a:ext>
            </a:extLst>
          </p:cNvPr>
          <p:cNvSpPr txBox="1"/>
          <p:nvPr/>
        </p:nvSpPr>
        <p:spPr>
          <a:xfrm>
            <a:off x="4780895" y="2600516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D975DBF-9FD2-2FDA-380F-AEBFC9282E30}"/>
              </a:ext>
            </a:extLst>
          </p:cNvPr>
          <p:cNvSpPr txBox="1"/>
          <p:nvPr/>
        </p:nvSpPr>
        <p:spPr>
          <a:xfrm>
            <a:off x="5726937" y="2600516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3B61019-546F-AEEE-BD42-42E6B1553B63}"/>
              </a:ext>
            </a:extLst>
          </p:cNvPr>
          <p:cNvSpPr txBox="1"/>
          <p:nvPr/>
        </p:nvSpPr>
        <p:spPr>
          <a:xfrm>
            <a:off x="6222697" y="2600516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F2E1599-C970-18EC-28E1-C40961C4D1C5}"/>
              </a:ext>
            </a:extLst>
          </p:cNvPr>
          <p:cNvSpPr txBox="1"/>
          <p:nvPr/>
        </p:nvSpPr>
        <p:spPr>
          <a:xfrm>
            <a:off x="6750317" y="2600516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DBBF33D-920E-ECA8-300B-BDE45B708D63}"/>
              </a:ext>
            </a:extLst>
          </p:cNvPr>
          <p:cNvSpPr txBox="1"/>
          <p:nvPr/>
        </p:nvSpPr>
        <p:spPr>
          <a:xfrm>
            <a:off x="7507881" y="2597896"/>
            <a:ext cx="7407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68C38C3-B41B-0FEB-6B2A-A3DF6ED93BEF}"/>
              </a:ext>
            </a:extLst>
          </p:cNvPr>
          <p:cNvSpPr txBox="1"/>
          <p:nvPr/>
        </p:nvSpPr>
        <p:spPr>
          <a:xfrm>
            <a:off x="5910044" y="3959262"/>
            <a:ext cx="8883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16 bits</a:t>
            </a:r>
          </a:p>
        </p:txBody>
      </p:sp>
      <p:sp>
        <p:nvSpPr>
          <p:cNvPr id="21" name="Left Brace 20">
            <a:extLst>
              <a:ext uri="{FF2B5EF4-FFF2-40B4-BE49-F238E27FC236}">
                <a16:creationId xmlns:a16="http://schemas.microsoft.com/office/drawing/2014/main" id="{868E2797-E2DF-06A6-0D33-237C5BCD1218}"/>
              </a:ext>
            </a:extLst>
          </p:cNvPr>
          <p:cNvSpPr/>
          <p:nvPr/>
        </p:nvSpPr>
        <p:spPr>
          <a:xfrm rot="16200000">
            <a:off x="6170040" y="1602169"/>
            <a:ext cx="461522" cy="4098274"/>
          </a:xfrm>
          <a:prstGeom prst="leftBrac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356E18D-02BF-D944-888E-23C89A73E4D5}"/>
              </a:ext>
            </a:extLst>
          </p:cNvPr>
          <p:cNvSpPr/>
          <p:nvPr/>
        </p:nvSpPr>
        <p:spPr>
          <a:xfrm>
            <a:off x="4380793" y="5168037"/>
            <a:ext cx="1233889" cy="374573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0C85EE3-D861-001D-DFF1-4B7550EFAAED}"/>
              </a:ext>
            </a:extLst>
          </p:cNvPr>
          <p:cNvSpPr/>
          <p:nvPr/>
        </p:nvSpPr>
        <p:spPr>
          <a:xfrm>
            <a:off x="5756066" y="5168036"/>
            <a:ext cx="343359" cy="374573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48FC6ED-9B23-4BC2-1F46-86BC67699F47}"/>
              </a:ext>
            </a:extLst>
          </p:cNvPr>
          <p:cNvSpPr txBox="1"/>
          <p:nvPr/>
        </p:nvSpPr>
        <p:spPr>
          <a:xfrm>
            <a:off x="4561559" y="5173277"/>
            <a:ext cx="8723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opcode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E180F6C-694D-96F4-9F12-44894127C86E}"/>
              </a:ext>
            </a:extLst>
          </p:cNvPr>
          <p:cNvSpPr txBox="1"/>
          <p:nvPr/>
        </p:nvSpPr>
        <p:spPr>
          <a:xfrm>
            <a:off x="5745049" y="5173277"/>
            <a:ext cx="388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rX</a:t>
            </a:r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D1F3C05-3F68-3AC6-1AFA-D35942BF5C4D}"/>
              </a:ext>
            </a:extLst>
          </p:cNvPr>
          <p:cNvSpPr/>
          <p:nvPr/>
        </p:nvSpPr>
        <p:spPr>
          <a:xfrm>
            <a:off x="6251826" y="5162795"/>
            <a:ext cx="343359" cy="374573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BE515B-329C-5227-1A52-FA9AA48B1E2A}"/>
              </a:ext>
            </a:extLst>
          </p:cNvPr>
          <p:cNvSpPr txBox="1"/>
          <p:nvPr/>
        </p:nvSpPr>
        <p:spPr>
          <a:xfrm>
            <a:off x="6240809" y="5168036"/>
            <a:ext cx="388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rY</a:t>
            </a:r>
            <a:endParaRPr lang="en-US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DAA16B5-0EFB-B9DD-CEE2-21D8E09DF9B0}"/>
              </a:ext>
            </a:extLst>
          </p:cNvPr>
          <p:cNvSpPr/>
          <p:nvPr/>
        </p:nvSpPr>
        <p:spPr>
          <a:xfrm>
            <a:off x="6736569" y="5152313"/>
            <a:ext cx="1531965" cy="374573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02D8DDD-6DBE-6F59-43F9-98452643536A}"/>
              </a:ext>
            </a:extLst>
          </p:cNvPr>
          <p:cNvSpPr txBox="1"/>
          <p:nvPr/>
        </p:nvSpPr>
        <p:spPr>
          <a:xfrm>
            <a:off x="6949402" y="5149693"/>
            <a:ext cx="1576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argument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D9341D2-A997-D699-79CC-15BFEAE73FCC}"/>
              </a:ext>
            </a:extLst>
          </p:cNvPr>
          <p:cNvSpPr txBox="1"/>
          <p:nvPr/>
        </p:nvSpPr>
        <p:spPr>
          <a:xfrm>
            <a:off x="4810024" y="4782981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 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EAF9693-20C8-2B96-EEEA-BE8FAEB705F7}"/>
              </a:ext>
            </a:extLst>
          </p:cNvPr>
          <p:cNvSpPr txBox="1"/>
          <p:nvPr/>
        </p:nvSpPr>
        <p:spPr>
          <a:xfrm>
            <a:off x="5756066" y="4782981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 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9395844-0EB1-1A9A-7E44-FD51C74610E0}"/>
              </a:ext>
            </a:extLst>
          </p:cNvPr>
          <p:cNvSpPr txBox="1"/>
          <p:nvPr/>
        </p:nvSpPr>
        <p:spPr>
          <a:xfrm>
            <a:off x="6251826" y="4782981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 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02186C5-007F-9D23-558B-739EF8C17179}"/>
              </a:ext>
            </a:extLst>
          </p:cNvPr>
          <p:cNvSpPr txBox="1"/>
          <p:nvPr/>
        </p:nvSpPr>
        <p:spPr>
          <a:xfrm>
            <a:off x="7195165" y="4791412"/>
            <a:ext cx="7407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 </a:t>
            </a:r>
          </a:p>
        </p:txBody>
      </p:sp>
      <p:sp>
        <p:nvSpPr>
          <p:cNvPr id="37" name="Left Brace 36">
            <a:extLst>
              <a:ext uri="{FF2B5EF4-FFF2-40B4-BE49-F238E27FC236}">
                <a16:creationId xmlns:a16="http://schemas.microsoft.com/office/drawing/2014/main" id="{56A33E6E-5AA1-C703-5883-859D89E36182}"/>
              </a:ext>
            </a:extLst>
          </p:cNvPr>
          <p:cNvSpPr/>
          <p:nvPr/>
        </p:nvSpPr>
        <p:spPr>
          <a:xfrm rot="5400000">
            <a:off x="6170040" y="2603263"/>
            <a:ext cx="461522" cy="4098274"/>
          </a:xfrm>
          <a:prstGeom prst="leftBrac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B2A771A-0ECC-0ED6-884A-4EA15B95F6FE}"/>
              </a:ext>
            </a:extLst>
          </p:cNvPr>
          <p:cNvSpPr txBox="1"/>
          <p:nvPr/>
        </p:nvSpPr>
        <p:spPr>
          <a:xfrm>
            <a:off x="320817" y="1758772"/>
            <a:ext cx="40308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Two formats for instructions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82B54E0-EF4E-4080-C011-123A8BF21359}"/>
              </a:ext>
            </a:extLst>
          </p:cNvPr>
          <p:cNvSpPr txBox="1"/>
          <p:nvPr/>
        </p:nvSpPr>
        <p:spPr>
          <a:xfrm>
            <a:off x="311405" y="2821564"/>
            <a:ext cx="355534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opcode: specifies what operation (or category of operation)</a:t>
            </a:r>
          </a:p>
          <a:p>
            <a:endParaRPr lang="en-US" sz="2000" dirty="0"/>
          </a:p>
          <a:p>
            <a:r>
              <a:rPr lang="en-US" sz="2000" dirty="0"/>
              <a:t>r_: specifies a register</a:t>
            </a:r>
          </a:p>
          <a:p>
            <a:endParaRPr lang="en-US" sz="2000" dirty="0"/>
          </a:p>
          <a:p>
            <a:r>
              <a:rPr lang="en-US" sz="2000" dirty="0" err="1"/>
              <a:t>auxcode</a:t>
            </a:r>
            <a:r>
              <a:rPr lang="en-US" sz="2000" dirty="0"/>
              <a:t>: specifies additional operations</a:t>
            </a:r>
          </a:p>
          <a:p>
            <a:endParaRPr lang="en-US" sz="2000" dirty="0"/>
          </a:p>
          <a:p>
            <a:r>
              <a:rPr lang="en-US" sz="2000" dirty="0"/>
              <a:t>argument: a number</a:t>
            </a:r>
          </a:p>
        </p:txBody>
      </p:sp>
    </p:spTree>
    <p:extLst>
      <p:ext uri="{BB962C8B-B14F-4D97-AF65-F5344CB8AC3E}">
        <p14:creationId xmlns:p14="http://schemas.microsoft.com/office/powerpoint/2010/main" val="271986471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0CD1D-156A-C301-B5D1-B4C8716A2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opcode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61514AD-2668-C655-8643-4653890BFE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2692331"/>
              </p:ext>
            </p:extLst>
          </p:nvPr>
        </p:nvGraphicFramePr>
        <p:xfrm>
          <a:off x="1402814" y="1846488"/>
          <a:ext cx="5427644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3822">
                  <a:extLst>
                    <a:ext uri="{9D8B030D-6E8A-4147-A177-3AD203B41FA5}">
                      <a16:colId xmlns:a16="http://schemas.microsoft.com/office/drawing/2014/main" val="2238234148"/>
                    </a:ext>
                  </a:extLst>
                </a:gridCol>
                <a:gridCol w="2713822">
                  <a:extLst>
                    <a:ext uri="{9D8B030D-6E8A-4147-A177-3AD203B41FA5}">
                      <a16:colId xmlns:a16="http://schemas.microsoft.com/office/drawing/2014/main" val="6911307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opcode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instruction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63133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beq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35603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bne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94703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blt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83583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bge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82474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cal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827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hlt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8216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arithmetic instruction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45054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86189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sto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80715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loa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48820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28292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419257-0C52-AB77-A99C-68A412DB5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Assembly code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2D3227F-B873-1341-D424-F132596830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6191" y="1673028"/>
            <a:ext cx="2659857" cy="495637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FB408D6-D43B-8954-6570-5B8B036CB0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625" y="2017167"/>
            <a:ext cx="4019325" cy="3996002"/>
          </a:xfrm>
          <a:prstGeom prst="rect">
            <a:avLst/>
          </a:prstGeom>
        </p:spPr>
      </p:pic>
      <p:sp>
        <p:nvSpPr>
          <p:cNvPr id="6" name="Right Arrow 5">
            <a:extLst>
              <a:ext uri="{FF2B5EF4-FFF2-40B4-BE49-F238E27FC236}">
                <a16:creationId xmlns:a16="http://schemas.microsoft.com/office/drawing/2014/main" id="{EBCC53C7-0019-DA7A-86CC-D4C8369E2B73}"/>
              </a:ext>
            </a:extLst>
          </p:cNvPr>
          <p:cNvSpPr/>
          <p:nvPr/>
        </p:nvSpPr>
        <p:spPr>
          <a:xfrm>
            <a:off x="4434435" y="3429000"/>
            <a:ext cx="1011505" cy="722214"/>
          </a:xfrm>
          <a:prstGeom prst="rightArrow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818136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00CCBF-7381-9039-F007-4B191E2CE2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56F3D4-1041-AD08-AFB4-0092DF326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Instructions to binary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A7D844-E876-F74F-4F55-78325B5008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206" y="2222649"/>
            <a:ext cx="2104772" cy="214269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1D1770E-325D-D59B-3C25-2D737304A196}"/>
              </a:ext>
            </a:extLst>
          </p:cNvPr>
          <p:cNvSpPr txBox="1"/>
          <p:nvPr/>
        </p:nvSpPr>
        <p:spPr>
          <a:xfrm>
            <a:off x="3880239" y="1940979"/>
            <a:ext cx="30008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What is this instruction?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3C8BAD0-0EDC-EBF2-4658-48D5595EF2AB}"/>
              </a:ext>
            </a:extLst>
          </p:cNvPr>
          <p:cNvSpPr/>
          <p:nvPr/>
        </p:nvSpPr>
        <p:spPr>
          <a:xfrm>
            <a:off x="1311855" y="2879038"/>
            <a:ext cx="712099" cy="314031"/>
          </a:xfrm>
          <a:prstGeom prst="rect">
            <a:avLst/>
          </a:prstGeom>
          <a:solidFill>
            <a:srgbClr val="FF0000">
              <a:alpha val="20432"/>
            </a:srgbClr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3C99E71-FE45-668D-32F5-D70F870D3A96}"/>
              </a:ext>
            </a:extLst>
          </p:cNvPr>
          <p:cNvSpPr txBox="1"/>
          <p:nvPr/>
        </p:nvSpPr>
        <p:spPr>
          <a:xfrm>
            <a:off x="3814260" y="2551529"/>
            <a:ext cx="30668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BFF"/>
                </a:solidFill>
              </a:rPr>
              <a:t>15       8      0      0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80BFBD4-E497-66F8-397F-E4A2CDD8A448}"/>
              </a:ext>
            </a:extLst>
          </p:cNvPr>
          <p:cNvSpPr txBox="1"/>
          <p:nvPr/>
        </p:nvSpPr>
        <p:spPr>
          <a:xfrm>
            <a:off x="3669381" y="3088888"/>
            <a:ext cx="36631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BFF"/>
                </a:solidFill>
              </a:rPr>
              <a:t>1111 1000 0000 0000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F439221-941C-69BB-2698-281ECB01BD8B}"/>
              </a:ext>
            </a:extLst>
          </p:cNvPr>
          <p:cNvSpPr/>
          <p:nvPr/>
        </p:nvSpPr>
        <p:spPr>
          <a:xfrm>
            <a:off x="3669381" y="4199023"/>
            <a:ext cx="1233889" cy="374573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A63F798-A8C4-33E4-9563-20413F978F3A}"/>
              </a:ext>
            </a:extLst>
          </p:cNvPr>
          <p:cNvSpPr/>
          <p:nvPr/>
        </p:nvSpPr>
        <p:spPr>
          <a:xfrm>
            <a:off x="5044654" y="4199022"/>
            <a:ext cx="343359" cy="374573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6273B2E-1039-CCAA-D7F4-31A4B22AFB18}"/>
              </a:ext>
            </a:extLst>
          </p:cNvPr>
          <p:cNvSpPr txBox="1"/>
          <p:nvPr/>
        </p:nvSpPr>
        <p:spPr>
          <a:xfrm>
            <a:off x="3850147" y="4204263"/>
            <a:ext cx="8723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opcode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EAB9BAB-69E6-1469-C45E-6FCBCE739AB7}"/>
              </a:ext>
            </a:extLst>
          </p:cNvPr>
          <p:cNvSpPr txBox="1"/>
          <p:nvPr/>
        </p:nvSpPr>
        <p:spPr>
          <a:xfrm>
            <a:off x="5033637" y="4204263"/>
            <a:ext cx="388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rX</a:t>
            </a: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8326B89-1EA4-555D-EA62-807E76E0FE43}"/>
              </a:ext>
            </a:extLst>
          </p:cNvPr>
          <p:cNvSpPr/>
          <p:nvPr/>
        </p:nvSpPr>
        <p:spPr>
          <a:xfrm>
            <a:off x="5540414" y="4193781"/>
            <a:ext cx="343359" cy="374573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090AAA2-792D-ED5F-5766-91BA994C5DED}"/>
              </a:ext>
            </a:extLst>
          </p:cNvPr>
          <p:cNvSpPr txBox="1"/>
          <p:nvPr/>
        </p:nvSpPr>
        <p:spPr>
          <a:xfrm>
            <a:off x="5529397" y="4199022"/>
            <a:ext cx="388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rY</a:t>
            </a:r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8A98967-1190-E262-F07B-C7121450A203}"/>
              </a:ext>
            </a:extLst>
          </p:cNvPr>
          <p:cNvSpPr/>
          <p:nvPr/>
        </p:nvSpPr>
        <p:spPr>
          <a:xfrm>
            <a:off x="6025157" y="4183299"/>
            <a:ext cx="1531965" cy="374573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F067673-6656-E97A-94FB-BD984E4F08FB}"/>
              </a:ext>
            </a:extLst>
          </p:cNvPr>
          <p:cNvSpPr txBox="1"/>
          <p:nvPr/>
        </p:nvSpPr>
        <p:spPr>
          <a:xfrm>
            <a:off x="6237990" y="4180679"/>
            <a:ext cx="1576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argument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6391CB5-D03E-CD4E-23DD-D59A40B062BF}"/>
              </a:ext>
            </a:extLst>
          </p:cNvPr>
          <p:cNvSpPr txBox="1"/>
          <p:nvPr/>
        </p:nvSpPr>
        <p:spPr>
          <a:xfrm>
            <a:off x="4098612" y="3813967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5EC0D43-F252-09AC-B85A-AF9C79884BF5}"/>
              </a:ext>
            </a:extLst>
          </p:cNvPr>
          <p:cNvSpPr txBox="1"/>
          <p:nvPr/>
        </p:nvSpPr>
        <p:spPr>
          <a:xfrm>
            <a:off x="5044654" y="3813967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CFD6F5E-B0F5-6783-61EF-2C4E027A3FCB}"/>
              </a:ext>
            </a:extLst>
          </p:cNvPr>
          <p:cNvSpPr txBox="1"/>
          <p:nvPr/>
        </p:nvSpPr>
        <p:spPr>
          <a:xfrm>
            <a:off x="5540414" y="3813967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C7A735A-7E14-5C8D-323E-FCCED5E5F7B7}"/>
              </a:ext>
            </a:extLst>
          </p:cNvPr>
          <p:cNvSpPr txBox="1"/>
          <p:nvPr/>
        </p:nvSpPr>
        <p:spPr>
          <a:xfrm>
            <a:off x="6483753" y="3822398"/>
            <a:ext cx="7407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 </a:t>
            </a:r>
          </a:p>
        </p:txBody>
      </p:sp>
    </p:spTree>
    <p:extLst>
      <p:ext uri="{BB962C8B-B14F-4D97-AF65-F5344CB8AC3E}">
        <p14:creationId xmlns:p14="http://schemas.microsoft.com/office/powerpoint/2010/main" val="342650771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52CA90-1378-C752-093F-1A879FA18F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F8EEC-6001-5F65-F4D4-E2980E0C9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Instructions to binary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EEFD3B4-B1F9-62C0-7FFD-33A1CE66E4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206" y="2222649"/>
            <a:ext cx="2104772" cy="214269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5922E97-9670-0CBE-6171-DF3225CD00B9}"/>
              </a:ext>
            </a:extLst>
          </p:cNvPr>
          <p:cNvSpPr txBox="1"/>
          <p:nvPr/>
        </p:nvSpPr>
        <p:spPr>
          <a:xfrm>
            <a:off x="3880239" y="1940979"/>
            <a:ext cx="30008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What is this instruction?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CC9CA04-3152-70FA-651D-FA6BFE39FA30}"/>
              </a:ext>
            </a:extLst>
          </p:cNvPr>
          <p:cNvSpPr/>
          <p:nvPr/>
        </p:nvSpPr>
        <p:spPr>
          <a:xfrm>
            <a:off x="1311855" y="2879038"/>
            <a:ext cx="712099" cy="314031"/>
          </a:xfrm>
          <a:prstGeom prst="rect">
            <a:avLst/>
          </a:prstGeom>
          <a:solidFill>
            <a:srgbClr val="FF0000">
              <a:alpha val="20432"/>
            </a:srgbClr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D6A1985-74F3-B79F-A219-F07AB3BDB4B5}"/>
              </a:ext>
            </a:extLst>
          </p:cNvPr>
          <p:cNvSpPr txBox="1"/>
          <p:nvPr/>
        </p:nvSpPr>
        <p:spPr>
          <a:xfrm>
            <a:off x="3814260" y="2551529"/>
            <a:ext cx="30668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BFF"/>
                </a:solidFill>
              </a:rPr>
              <a:t>15       8      0      0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DD7B567-62C5-0D04-F402-3E9727802AB0}"/>
              </a:ext>
            </a:extLst>
          </p:cNvPr>
          <p:cNvSpPr txBox="1"/>
          <p:nvPr/>
        </p:nvSpPr>
        <p:spPr>
          <a:xfrm>
            <a:off x="3669381" y="3088888"/>
            <a:ext cx="36631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BFF"/>
                </a:solidFill>
              </a:rPr>
              <a:t>1111 </a:t>
            </a:r>
            <a:r>
              <a:rPr lang="en-US" sz="2800" dirty="0">
                <a:solidFill>
                  <a:srgbClr val="00B050"/>
                </a:solidFill>
              </a:rPr>
              <a:t>10</a:t>
            </a:r>
            <a:r>
              <a:rPr lang="en-US" sz="2800" dirty="0">
                <a:solidFill>
                  <a:srgbClr val="FFC000"/>
                </a:solidFill>
              </a:rPr>
              <a:t>00</a:t>
            </a:r>
            <a:r>
              <a:rPr lang="en-US" sz="2800" dirty="0">
                <a:solidFill>
                  <a:srgbClr val="000BFF"/>
                </a:solidFill>
              </a:rPr>
              <a:t> </a:t>
            </a:r>
            <a:r>
              <a:rPr lang="en-US" sz="2800" dirty="0"/>
              <a:t>0000 0000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86E2D58-7B0D-4755-93ED-E300E85D374B}"/>
              </a:ext>
            </a:extLst>
          </p:cNvPr>
          <p:cNvSpPr/>
          <p:nvPr/>
        </p:nvSpPr>
        <p:spPr>
          <a:xfrm>
            <a:off x="3669381" y="4199023"/>
            <a:ext cx="1233889" cy="374573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D2A40AC-D072-646B-31DE-49A69BD048EF}"/>
              </a:ext>
            </a:extLst>
          </p:cNvPr>
          <p:cNvSpPr/>
          <p:nvPr/>
        </p:nvSpPr>
        <p:spPr>
          <a:xfrm>
            <a:off x="5044654" y="4199022"/>
            <a:ext cx="343359" cy="374573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34C0945-D37A-67C2-A85D-FD97FC0CF3D3}"/>
              </a:ext>
            </a:extLst>
          </p:cNvPr>
          <p:cNvSpPr txBox="1"/>
          <p:nvPr/>
        </p:nvSpPr>
        <p:spPr>
          <a:xfrm>
            <a:off x="3850147" y="4204263"/>
            <a:ext cx="8723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opcode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FFEE6E3-94A1-8FF9-F837-23E4CB6D61F0}"/>
              </a:ext>
            </a:extLst>
          </p:cNvPr>
          <p:cNvSpPr txBox="1"/>
          <p:nvPr/>
        </p:nvSpPr>
        <p:spPr>
          <a:xfrm>
            <a:off x="5033637" y="4204263"/>
            <a:ext cx="388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rX</a:t>
            </a: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E36AF7D-AFC2-B3B3-7301-8111734F739D}"/>
              </a:ext>
            </a:extLst>
          </p:cNvPr>
          <p:cNvSpPr/>
          <p:nvPr/>
        </p:nvSpPr>
        <p:spPr>
          <a:xfrm>
            <a:off x="5540414" y="4193781"/>
            <a:ext cx="343359" cy="374573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92FBA32-0B6E-D097-5776-853EC2273CB2}"/>
              </a:ext>
            </a:extLst>
          </p:cNvPr>
          <p:cNvSpPr txBox="1"/>
          <p:nvPr/>
        </p:nvSpPr>
        <p:spPr>
          <a:xfrm>
            <a:off x="5529397" y="4199022"/>
            <a:ext cx="388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rY</a:t>
            </a:r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CAFEBC5-9B68-F274-C95D-3729B5AC82AD}"/>
              </a:ext>
            </a:extLst>
          </p:cNvPr>
          <p:cNvSpPr/>
          <p:nvPr/>
        </p:nvSpPr>
        <p:spPr>
          <a:xfrm>
            <a:off x="6025157" y="4183299"/>
            <a:ext cx="1531965" cy="374573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28D41B7-A35C-759B-C7C1-05A3AB5938C0}"/>
              </a:ext>
            </a:extLst>
          </p:cNvPr>
          <p:cNvSpPr txBox="1"/>
          <p:nvPr/>
        </p:nvSpPr>
        <p:spPr>
          <a:xfrm>
            <a:off x="6237990" y="4180679"/>
            <a:ext cx="1576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argument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E0ECB6-FA24-E820-9AA7-9127F14215B2}"/>
              </a:ext>
            </a:extLst>
          </p:cNvPr>
          <p:cNvSpPr txBox="1"/>
          <p:nvPr/>
        </p:nvSpPr>
        <p:spPr>
          <a:xfrm>
            <a:off x="4098612" y="3813967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4631737-393A-F75B-D1BF-2C497C53E296}"/>
              </a:ext>
            </a:extLst>
          </p:cNvPr>
          <p:cNvSpPr txBox="1"/>
          <p:nvPr/>
        </p:nvSpPr>
        <p:spPr>
          <a:xfrm>
            <a:off x="5044654" y="3813967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63BF650-8932-47EB-8565-77CE3B7B9F74}"/>
              </a:ext>
            </a:extLst>
          </p:cNvPr>
          <p:cNvSpPr txBox="1"/>
          <p:nvPr/>
        </p:nvSpPr>
        <p:spPr>
          <a:xfrm>
            <a:off x="5540414" y="3813967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8962ADD-B478-3269-E21A-30E7D098ED92}"/>
              </a:ext>
            </a:extLst>
          </p:cNvPr>
          <p:cNvSpPr txBox="1"/>
          <p:nvPr/>
        </p:nvSpPr>
        <p:spPr>
          <a:xfrm>
            <a:off x="6483753" y="3822398"/>
            <a:ext cx="7407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6359057-5120-A22D-1D52-F706BF5640B4}"/>
              </a:ext>
            </a:extLst>
          </p:cNvPr>
          <p:cNvSpPr txBox="1"/>
          <p:nvPr/>
        </p:nvSpPr>
        <p:spPr>
          <a:xfrm>
            <a:off x="4305509" y="4642530"/>
            <a:ext cx="16770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BFF"/>
                </a:solidFill>
              </a:rPr>
              <a:t>loa   </a:t>
            </a:r>
            <a:r>
              <a:rPr lang="en-US" sz="2800" dirty="0">
                <a:solidFill>
                  <a:srgbClr val="00B050"/>
                </a:solidFill>
              </a:rPr>
              <a:t>r2</a:t>
            </a:r>
            <a:r>
              <a:rPr lang="en-US" sz="2800" dirty="0">
                <a:solidFill>
                  <a:srgbClr val="000BFF"/>
                </a:solidFill>
              </a:rPr>
              <a:t> </a:t>
            </a:r>
            <a:r>
              <a:rPr lang="en-US" sz="2800" dirty="0">
                <a:solidFill>
                  <a:srgbClr val="FFC000"/>
                </a:solidFill>
              </a:rPr>
              <a:t>r0</a:t>
            </a:r>
          </a:p>
        </p:txBody>
      </p:sp>
    </p:spTree>
    <p:extLst>
      <p:ext uri="{BB962C8B-B14F-4D97-AF65-F5344CB8AC3E}">
        <p14:creationId xmlns:p14="http://schemas.microsoft.com/office/powerpoint/2010/main" val="298622969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874A43-096A-DE82-F78B-369C899178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23744C-33D2-E194-1B46-F16A26324F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Instructions to binary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CC6DB8D-02F6-90E5-A51A-62143DBAD5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206" y="2222649"/>
            <a:ext cx="2104772" cy="214269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58C12CA-B814-8E63-73BC-6DFECD39608A}"/>
              </a:ext>
            </a:extLst>
          </p:cNvPr>
          <p:cNvSpPr txBox="1"/>
          <p:nvPr/>
        </p:nvSpPr>
        <p:spPr>
          <a:xfrm>
            <a:off x="3880239" y="1940979"/>
            <a:ext cx="30008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What is this instruction?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E607E2E-0904-C099-EB5E-ACDB4F0CCEF4}"/>
              </a:ext>
            </a:extLst>
          </p:cNvPr>
          <p:cNvSpPr/>
          <p:nvPr/>
        </p:nvSpPr>
        <p:spPr>
          <a:xfrm>
            <a:off x="1263592" y="3477364"/>
            <a:ext cx="712099" cy="314031"/>
          </a:xfrm>
          <a:prstGeom prst="rect">
            <a:avLst/>
          </a:prstGeom>
          <a:solidFill>
            <a:srgbClr val="FF0000">
              <a:alpha val="20432"/>
            </a:srgbClr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B6DA0F8-83BC-FBCA-F5E6-B3DB3B6F1166}"/>
              </a:ext>
            </a:extLst>
          </p:cNvPr>
          <p:cNvSpPr txBox="1"/>
          <p:nvPr/>
        </p:nvSpPr>
        <p:spPr>
          <a:xfrm>
            <a:off x="4045693" y="2573801"/>
            <a:ext cx="32656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BFF"/>
                </a:solidFill>
              </a:rPr>
              <a:t>6       10      12      1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4F277C6-6DEA-AB5E-5097-EF58D6F2AAE5}"/>
              </a:ext>
            </a:extLst>
          </p:cNvPr>
          <p:cNvSpPr txBox="1"/>
          <p:nvPr/>
        </p:nvSpPr>
        <p:spPr>
          <a:xfrm>
            <a:off x="3900814" y="3111160"/>
            <a:ext cx="36631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BFF"/>
                </a:solidFill>
              </a:rPr>
              <a:t>0110 1010 1100 0001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A6D67D0-3032-0E3A-AF04-FA18F5B3677A}"/>
              </a:ext>
            </a:extLst>
          </p:cNvPr>
          <p:cNvSpPr/>
          <p:nvPr/>
        </p:nvSpPr>
        <p:spPr>
          <a:xfrm>
            <a:off x="3712290" y="4194523"/>
            <a:ext cx="1233889" cy="374573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B3E15F8-B1D8-70E5-AA2A-60BFA0E74CA4}"/>
              </a:ext>
            </a:extLst>
          </p:cNvPr>
          <p:cNvSpPr/>
          <p:nvPr/>
        </p:nvSpPr>
        <p:spPr>
          <a:xfrm>
            <a:off x="5087563" y="4194522"/>
            <a:ext cx="343359" cy="374573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C05C6D1-941E-926C-D194-4D97FBE2C2D3}"/>
              </a:ext>
            </a:extLst>
          </p:cNvPr>
          <p:cNvSpPr txBox="1"/>
          <p:nvPr/>
        </p:nvSpPr>
        <p:spPr>
          <a:xfrm>
            <a:off x="3893056" y="4199763"/>
            <a:ext cx="8723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opcode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BFF20A2-A790-C6D4-0263-F69CD0479123}"/>
              </a:ext>
            </a:extLst>
          </p:cNvPr>
          <p:cNvSpPr txBox="1"/>
          <p:nvPr/>
        </p:nvSpPr>
        <p:spPr>
          <a:xfrm>
            <a:off x="5076546" y="4199763"/>
            <a:ext cx="388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rX</a:t>
            </a:r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69C8AED-27B2-E5BB-5FD3-40CD2EA11061}"/>
              </a:ext>
            </a:extLst>
          </p:cNvPr>
          <p:cNvSpPr/>
          <p:nvPr/>
        </p:nvSpPr>
        <p:spPr>
          <a:xfrm>
            <a:off x="5583323" y="4189281"/>
            <a:ext cx="343359" cy="374573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7B65B0A-ED1C-1EFC-EC81-E5918B28C492}"/>
              </a:ext>
            </a:extLst>
          </p:cNvPr>
          <p:cNvSpPr txBox="1"/>
          <p:nvPr/>
        </p:nvSpPr>
        <p:spPr>
          <a:xfrm>
            <a:off x="5572306" y="4194522"/>
            <a:ext cx="388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rY</a:t>
            </a:r>
            <a:endParaRPr lang="en-US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DEB6930-B271-978F-DCD3-411D20D7543E}"/>
              </a:ext>
            </a:extLst>
          </p:cNvPr>
          <p:cNvSpPr/>
          <p:nvPr/>
        </p:nvSpPr>
        <p:spPr>
          <a:xfrm>
            <a:off x="6090100" y="4184040"/>
            <a:ext cx="343359" cy="374573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053BD03-21BD-E66E-9DF4-53FFB105ECD8}"/>
              </a:ext>
            </a:extLst>
          </p:cNvPr>
          <p:cNvSpPr txBox="1"/>
          <p:nvPr/>
        </p:nvSpPr>
        <p:spPr>
          <a:xfrm>
            <a:off x="6079083" y="4189281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rZ</a:t>
            </a:r>
            <a:endParaRPr lang="en-US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908E8C0-DAAF-49EF-5EC5-C686FCD4AC64}"/>
              </a:ext>
            </a:extLst>
          </p:cNvPr>
          <p:cNvSpPr/>
          <p:nvPr/>
        </p:nvSpPr>
        <p:spPr>
          <a:xfrm>
            <a:off x="6596673" y="4178799"/>
            <a:ext cx="1003358" cy="374573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EA4BFD0-64C3-DCE3-CC90-4747C87A7FB1}"/>
              </a:ext>
            </a:extLst>
          </p:cNvPr>
          <p:cNvSpPr txBox="1"/>
          <p:nvPr/>
        </p:nvSpPr>
        <p:spPr>
          <a:xfrm>
            <a:off x="6585655" y="4184040"/>
            <a:ext cx="10362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auxcode</a:t>
            </a:r>
            <a:endParaRPr lang="en-US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1B8C33B-2D93-B1A6-58C6-1E92386159F8}"/>
              </a:ext>
            </a:extLst>
          </p:cNvPr>
          <p:cNvSpPr txBox="1"/>
          <p:nvPr/>
        </p:nvSpPr>
        <p:spPr>
          <a:xfrm>
            <a:off x="4154139" y="3808157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 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293C340-7356-BFE1-951F-AB04C2AC68E7}"/>
              </a:ext>
            </a:extLst>
          </p:cNvPr>
          <p:cNvSpPr txBox="1"/>
          <p:nvPr/>
        </p:nvSpPr>
        <p:spPr>
          <a:xfrm>
            <a:off x="5100181" y="3808157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 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2F9DF3C8-E6BF-1854-B151-59A829AC0CE4}"/>
              </a:ext>
            </a:extLst>
          </p:cNvPr>
          <p:cNvSpPr txBox="1"/>
          <p:nvPr/>
        </p:nvSpPr>
        <p:spPr>
          <a:xfrm>
            <a:off x="5595941" y="3808157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 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0D0ADAA-C4DC-50DA-896D-8DC6FEBBB55C}"/>
              </a:ext>
            </a:extLst>
          </p:cNvPr>
          <p:cNvSpPr txBox="1"/>
          <p:nvPr/>
        </p:nvSpPr>
        <p:spPr>
          <a:xfrm>
            <a:off x="6123561" y="3808157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 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0B0E918-2A91-BFB0-3E05-7D0ABEE12296}"/>
              </a:ext>
            </a:extLst>
          </p:cNvPr>
          <p:cNvSpPr txBox="1"/>
          <p:nvPr/>
        </p:nvSpPr>
        <p:spPr>
          <a:xfrm>
            <a:off x="6881125" y="3805537"/>
            <a:ext cx="7407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 </a:t>
            </a:r>
          </a:p>
        </p:txBody>
      </p:sp>
    </p:spTree>
    <p:extLst>
      <p:ext uri="{BB962C8B-B14F-4D97-AF65-F5344CB8AC3E}">
        <p14:creationId xmlns:p14="http://schemas.microsoft.com/office/powerpoint/2010/main" val="318819528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2F3C4D-BA38-4677-1744-04C9D81CAD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C5086B-F478-7ACF-C38A-E75D7C788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Instructions to binary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FD1BDC3-D038-EF15-8D96-942875CEF7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206" y="2222649"/>
            <a:ext cx="2104772" cy="214269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983CEB4-3726-1A86-8FE7-056C104A4DE5}"/>
              </a:ext>
            </a:extLst>
          </p:cNvPr>
          <p:cNvSpPr txBox="1"/>
          <p:nvPr/>
        </p:nvSpPr>
        <p:spPr>
          <a:xfrm>
            <a:off x="3880239" y="1940979"/>
            <a:ext cx="30008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What is this instruction?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24F5BF7-C3BA-6907-22DA-B8A5B777BF0E}"/>
              </a:ext>
            </a:extLst>
          </p:cNvPr>
          <p:cNvSpPr/>
          <p:nvPr/>
        </p:nvSpPr>
        <p:spPr>
          <a:xfrm>
            <a:off x="1263592" y="3477364"/>
            <a:ext cx="712099" cy="314031"/>
          </a:xfrm>
          <a:prstGeom prst="rect">
            <a:avLst/>
          </a:prstGeom>
          <a:solidFill>
            <a:srgbClr val="FF0000">
              <a:alpha val="20432"/>
            </a:srgbClr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7145CE0-0C65-E0D1-D914-536CDF5F70A3}"/>
              </a:ext>
            </a:extLst>
          </p:cNvPr>
          <p:cNvSpPr txBox="1"/>
          <p:nvPr/>
        </p:nvSpPr>
        <p:spPr>
          <a:xfrm>
            <a:off x="4045693" y="2573801"/>
            <a:ext cx="32656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BFF"/>
                </a:solidFill>
              </a:rPr>
              <a:t>6       10      12      1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6913403-747B-6B60-5F20-8A833ACC4593}"/>
              </a:ext>
            </a:extLst>
          </p:cNvPr>
          <p:cNvSpPr txBox="1"/>
          <p:nvPr/>
        </p:nvSpPr>
        <p:spPr>
          <a:xfrm>
            <a:off x="3900814" y="3111160"/>
            <a:ext cx="36631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BFF"/>
                </a:solidFill>
              </a:rPr>
              <a:t>0110 </a:t>
            </a:r>
            <a:r>
              <a:rPr lang="en-US" sz="2800" dirty="0">
                <a:solidFill>
                  <a:srgbClr val="00B050"/>
                </a:solidFill>
              </a:rPr>
              <a:t>10</a:t>
            </a:r>
            <a:r>
              <a:rPr lang="en-US" sz="2800" dirty="0">
                <a:solidFill>
                  <a:srgbClr val="FFC000"/>
                </a:solidFill>
              </a:rPr>
              <a:t>10</a:t>
            </a:r>
            <a:r>
              <a:rPr lang="en-US" sz="2800" dirty="0">
                <a:solidFill>
                  <a:srgbClr val="000BFF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11</a:t>
            </a:r>
            <a:r>
              <a:rPr lang="en-US" sz="2800" dirty="0">
                <a:solidFill>
                  <a:schemeClr val="bg2">
                    <a:lumMod val="75000"/>
                  </a:schemeClr>
                </a:solidFill>
              </a:rPr>
              <a:t>00 0001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D936431-E3ED-5A97-4AE4-25A51EBFD1D4}"/>
              </a:ext>
            </a:extLst>
          </p:cNvPr>
          <p:cNvSpPr/>
          <p:nvPr/>
        </p:nvSpPr>
        <p:spPr>
          <a:xfrm>
            <a:off x="3712290" y="4194523"/>
            <a:ext cx="1233889" cy="374573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76613C1-59C3-8006-8622-F04B45EF4D7F}"/>
              </a:ext>
            </a:extLst>
          </p:cNvPr>
          <p:cNvSpPr/>
          <p:nvPr/>
        </p:nvSpPr>
        <p:spPr>
          <a:xfrm>
            <a:off x="5087563" y="4194522"/>
            <a:ext cx="343359" cy="374573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2F3E5CD-AAA0-3EAE-8420-C380B28F5DD4}"/>
              </a:ext>
            </a:extLst>
          </p:cNvPr>
          <p:cNvSpPr txBox="1"/>
          <p:nvPr/>
        </p:nvSpPr>
        <p:spPr>
          <a:xfrm>
            <a:off x="3893056" y="4199763"/>
            <a:ext cx="8723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opcode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5F05BF5-531A-28DB-147E-48AC612F3E40}"/>
              </a:ext>
            </a:extLst>
          </p:cNvPr>
          <p:cNvSpPr txBox="1"/>
          <p:nvPr/>
        </p:nvSpPr>
        <p:spPr>
          <a:xfrm>
            <a:off x="5076546" y="4199763"/>
            <a:ext cx="388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rX</a:t>
            </a:r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95533F3-98B2-8800-0A4B-94C12C880ECC}"/>
              </a:ext>
            </a:extLst>
          </p:cNvPr>
          <p:cNvSpPr/>
          <p:nvPr/>
        </p:nvSpPr>
        <p:spPr>
          <a:xfrm>
            <a:off x="5583323" y="4189281"/>
            <a:ext cx="343359" cy="374573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5C04AC0-D8E1-D666-A5FE-2BFDACD188B8}"/>
              </a:ext>
            </a:extLst>
          </p:cNvPr>
          <p:cNvSpPr txBox="1"/>
          <p:nvPr/>
        </p:nvSpPr>
        <p:spPr>
          <a:xfrm>
            <a:off x="5572306" y="4194522"/>
            <a:ext cx="388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rY</a:t>
            </a:r>
            <a:endParaRPr lang="en-US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0B8FD14-4BB7-0293-001C-6BC2EE9147A6}"/>
              </a:ext>
            </a:extLst>
          </p:cNvPr>
          <p:cNvSpPr/>
          <p:nvPr/>
        </p:nvSpPr>
        <p:spPr>
          <a:xfrm>
            <a:off x="6090100" y="4184040"/>
            <a:ext cx="343359" cy="374573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8BEF104-BD5C-734A-567E-4D5C286555B8}"/>
              </a:ext>
            </a:extLst>
          </p:cNvPr>
          <p:cNvSpPr txBox="1"/>
          <p:nvPr/>
        </p:nvSpPr>
        <p:spPr>
          <a:xfrm>
            <a:off x="6079083" y="4189281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rZ</a:t>
            </a:r>
            <a:endParaRPr lang="en-US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819772E-FBDB-F5D3-3C0B-617D643C7FE2}"/>
              </a:ext>
            </a:extLst>
          </p:cNvPr>
          <p:cNvSpPr/>
          <p:nvPr/>
        </p:nvSpPr>
        <p:spPr>
          <a:xfrm>
            <a:off x="6596673" y="4178799"/>
            <a:ext cx="1003358" cy="374573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2CA7907-9D4B-2378-BA49-A7E5114BEBEC}"/>
              </a:ext>
            </a:extLst>
          </p:cNvPr>
          <p:cNvSpPr txBox="1"/>
          <p:nvPr/>
        </p:nvSpPr>
        <p:spPr>
          <a:xfrm>
            <a:off x="6585655" y="4184040"/>
            <a:ext cx="10362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auxcode</a:t>
            </a:r>
            <a:endParaRPr lang="en-US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6F55C5A-3964-2979-A9FC-BB64D5C1D99B}"/>
              </a:ext>
            </a:extLst>
          </p:cNvPr>
          <p:cNvSpPr txBox="1"/>
          <p:nvPr/>
        </p:nvSpPr>
        <p:spPr>
          <a:xfrm>
            <a:off x="4154139" y="3808157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 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07E554B-A83E-006B-FC38-CC6C3734415A}"/>
              </a:ext>
            </a:extLst>
          </p:cNvPr>
          <p:cNvSpPr txBox="1"/>
          <p:nvPr/>
        </p:nvSpPr>
        <p:spPr>
          <a:xfrm>
            <a:off x="5100181" y="3808157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 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A3A3607-AF32-81F0-9A3C-DFEA0D405C22}"/>
              </a:ext>
            </a:extLst>
          </p:cNvPr>
          <p:cNvSpPr txBox="1"/>
          <p:nvPr/>
        </p:nvSpPr>
        <p:spPr>
          <a:xfrm>
            <a:off x="5595941" y="3808157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 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8D8DA16-0345-BCC3-1B52-23BF45C9DCDB}"/>
              </a:ext>
            </a:extLst>
          </p:cNvPr>
          <p:cNvSpPr txBox="1"/>
          <p:nvPr/>
        </p:nvSpPr>
        <p:spPr>
          <a:xfrm>
            <a:off x="6123561" y="3808157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 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D4A0BE5-C4BB-6C2A-FCC3-D12CBE159E5C}"/>
              </a:ext>
            </a:extLst>
          </p:cNvPr>
          <p:cNvSpPr txBox="1"/>
          <p:nvPr/>
        </p:nvSpPr>
        <p:spPr>
          <a:xfrm>
            <a:off x="6881125" y="3805537"/>
            <a:ext cx="7407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0F7504D-199B-3BA0-D70B-B21A431D57FF}"/>
              </a:ext>
            </a:extLst>
          </p:cNvPr>
          <p:cNvSpPr txBox="1"/>
          <p:nvPr/>
        </p:nvSpPr>
        <p:spPr>
          <a:xfrm>
            <a:off x="3386748" y="4825670"/>
            <a:ext cx="37000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BFF"/>
                </a:solidFill>
              </a:rPr>
              <a:t>arithmetic   </a:t>
            </a:r>
            <a:r>
              <a:rPr lang="en-US" sz="2800" dirty="0">
                <a:solidFill>
                  <a:srgbClr val="00B050"/>
                </a:solidFill>
              </a:rPr>
              <a:t>r2</a:t>
            </a:r>
            <a:r>
              <a:rPr lang="en-US" sz="2800" dirty="0">
                <a:solidFill>
                  <a:srgbClr val="000BFF"/>
                </a:solidFill>
              </a:rPr>
              <a:t> </a:t>
            </a:r>
            <a:r>
              <a:rPr lang="en-US" sz="2800" dirty="0">
                <a:solidFill>
                  <a:srgbClr val="FFC000"/>
                </a:solidFill>
              </a:rPr>
              <a:t>r2 </a:t>
            </a:r>
            <a:r>
              <a:rPr lang="en-US" sz="2800" dirty="0">
                <a:solidFill>
                  <a:srgbClr val="FF0000"/>
                </a:solidFill>
              </a:rPr>
              <a:t>r3 </a:t>
            </a:r>
            <a:r>
              <a:rPr lang="en-US" sz="2800" dirty="0">
                <a:solidFill>
                  <a:schemeClr val="bg2">
                    <a:lumMod val="75000"/>
                  </a:schemeClr>
                </a:solidFill>
              </a:rPr>
              <a:t>0x1</a:t>
            </a:r>
          </a:p>
        </p:txBody>
      </p:sp>
    </p:spTree>
    <p:extLst>
      <p:ext uri="{BB962C8B-B14F-4D97-AF65-F5344CB8AC3E}">
        <p14:creationId xmlns:p14="http://schemas.microsoft.com/office/powerpoint/2010/main" val="2205844797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1C3263-9065-3D85-A0F7-1357F123F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arithmetic </a:t>
            </a:r>
            <a:r>
              <a:rPr lang="en-US" dirty="0" err="1"/>
              <a:t>auxcode</a:t>
            </a: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33DCF7A-8A90-5F2A-9C77-E41C6CAAF0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4851152"/>
              </p:ext>
            </p:extLst>
          </p:nvPr>
        </p:nvGraphicFramePr>
        <p:xfrm>
          <a:off x="1402814" y="1846488"/>
          <a:ext cx="5427644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3822">
                  <a:extLst>
                    <a:ext uri="{9D8B030D-6E8A-4147-A177-3AD203B41FA5}">
                      <a16:colId xmlns:a16="http://schemas.microsoft.com/office/drawing/2014/main" val="2238234148"/>
                    </a:ext>
                  </a:extLst>
                </a:gridCol>
                <a:gridCol w="2713822">
                  <a:extLst>
                    <a:ext uri="{9D8B030D-6E8A-4147-A177-3AD203B41FA5}">
                      <a16:colId xmlns:a16="http://schemas.microsoft.com/office/drawing/2014/main" val="6911307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opcode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instruction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63133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35603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94703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83583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82474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827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orr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8216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45054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86189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logical shift left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80715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logical shift right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48820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00174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3364359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F1924A-D742-8CD4-B6A7-2ABAF84C1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993E82-98E2-9359-3AA9-317DAB37B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Instructions to binary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0D8A26F-57CA-75C4-6D55-C21D527147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206" y="2222649"/>
            <a:ext cx="2104772" cy="214269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2A71DDC-ADD2-705A-46AF-882F87DD1631}"/>
              </a:ext>
            </a:extLst>
          </p:cNvPr>
          <p:cNvSpPr txBox="1"/>
          <p:nvPr/>
        </p:nvSpPr>
        <p:spPr>
          <a:xfrm>
            <a:off x="3880239" y="1940979"/>
            <a:ext cx="30008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What is this instruction?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46A1617-30FE-4222-BF0C-013D8F45ADAB}"/>
              </a:ext>
            </a:extLst>
          </p:cNvPr>
          <p:cNvSpPr/>
          <p:nvPr/>
        </p:nvSpPr>
        <p:spPr>
          <a:xfrm>
            <a:off x="1263592" y="3477364"/>
            <a:ext cx="712099" cy="314031"/>
          </a:xfrm>
          <a:prstGeom prst="rect">
            <a:avLst/>
          </a:prstGeom>
          <a:solidFill>
            <a:srgbClr val="FF0000">
              <a:alpha val="20432"/>
            </a:srgbClr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52F2C5D-D553-F315-EFDC-C1BE11419252}"/>
              </a:ext>
            </a:extLst>
          </p:cNvPr>
          <p:cNvSpPr txBox="1"/>
          <p:nvPr/>
        </p:nvSpPr>
        <p:spPr>
          <a:xfrm>
            <a:off x="4045693" y="2573801"/>
            <a:ext cx="32656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BFF"/>
                </a:solidFill>
              </a:rPr>
              <a:t>6       10      12      1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AF2F0E1-ECA1-9DCA-9D1F-75C8E7EE5B1B}"/>
              </a:ext>
            </a:extLst>
          </p:cNvPr>
          <p:cNvSpPr txBox="1"/>
          <p:nvPr/>
        </p:nvSpPr>
        <p:spPr>
          <a:xfrm>
            <a:off x="3900814" y="3111160"/>
            <a:ext cx="36631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BFF"/>
                </a:solidFill>
              </a:rPr>
              <a:t>0110 </a:t>
            </a:r>
            <a:r>
              <a:rPr lang="en-US" sz="2800" dirty="0">
                <a:solidFill>
                  <a:srgbClr val="00B050"/>
                </a:solidFill>
              </a:rPr>
              <a:t>10</a:t>
            </a:r>
            <a:r>
              <a:rPr lang="en-US" sz="2800" dirty="0">
                <a:solidFill>
                  <a:srgbClr val="FFC000"/>
                </a:solidFill>
              </a:rPr>
              <a:t>10</a:t>
            </a:r>
            <a:r>
              <a:rPr lang="en-US" sz="2800" dirty="0">
                <a:solidFill>
                  <a:srgbClr val="000BFF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11</a:t>
            </a:r>
            <a:r>
              <a:rPr lang="en-US" sz="2800" dirty="0">
                <a:solidFill>
                  <a:schemeClr val="bg2">
                    <a:lumMod val="75000"/>
                  </a:schemeClr>
                </a:solidFill>
              </a:rPr>
              <a:t>00 0001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7114403-4B28-0456-54EE-7B7399A6C741}"/>
              </a:ext>
            </a:extLst>
          </p:cNvPr>
          <p:cNvSpPr/>
          <p:nvPr/>
        </p:nvSpPr>
        <p:spPr>
          <a:xfrm>
            <a:off x="3712290" y="4194523"/>
            <a:ext cx="1233889" cy="374573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2FB8273-6E31-68AF-1BC7-DD5C8135241B}"/>
              </a:ext>
            </a:extLst>
          </p:cNvPr>
          <p:cNvSpPr/>
          <p:nvPr/>
        </p:nvSpPr>
        <p:spPr>
          <a:xfrm>
            <a:off x="5087563" y="4194522"/>
            <a:ext cx="343359" cy="374573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361605B-60F6-AEDC-0355-12FC9D1DA7D4}"/>
              </a:ext>
            </a:extLst>
          </p:cNvPr>
          <p:cNvSpPr txBox="1"/>
          <p:nvPr/>
        </p:nvSpPr>
        <p:spPr>
          <a:xfrm>
            <a:off x="3893056" y="4199763"/>
            <a:ext cx="8723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opcode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4FE933C-E178-C43B-ABC5-8A84F9CCC5E4}"/>
              </a:ext>
            </a:extLst>
          </p:cNvPr>
          <p:cNvSpPr txBox="1"/>
          <p:nvPr/>
        </p:nvSpPr>
        <p:spPr>
          <a:xfrm>
            <a:off x="5076546" y="4199763"/>
            <a:ext cx="388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rX</a:t>
            </a:r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17AE7EE-0D45-4C89-F001-07DBDF92BC7A}"/>
              </a:ext>
            </a:extLst>
          </p:cNvPr>
          <p:cNvSpPr/>
          <p:nvPr/>
        </p:nvSpPr>
        <p:spPr>
          <a:xfrm>
            <a:off x="5583323" y="4189281"/>
            <a:ext cx="343359" cy="374573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BDE34AB-6489-578F-64D7-EE5CD74AC897}"/>
              </a:ext>
            </a:extLst>
          </p:cNvPr>
          <p:cNvSpPr txBox="1"/>
          <p:nvPr/>
        </p:nvSpPr>
        <p:spPr>
          <a:xfrm>
            <a:off x="5572306" y="4194522"/>
            <a:ext cx="388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rY</a:t>
            </a:r>
            <a:endParaRPr lang="en-US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2C53254-9459-42FF-37C9-D22A86F6C8A9}"/>
              </a:ext>
            </a:extLst>
          </p:cNvPr>
          <p:cNvSpPr/>
          <p:nvPr/>
        </p:nvSpPr>
        <p:spPr>
          <a:xfrm>
            <a:off x="6090100" y="4184040"/>
            <a:ext cx="343359" cy="374573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CEABAC4-3AC6-2B43-B8D9-152974D689EB}"/>
              </a:ext>
            </a:extLst>
          </p:cNvPr>
          <p:cNvSpPr txBox="1"/>
          <p:nvPr/>
        </p:nvSpPr>
        <p:spPr>
          <a:xfrm>
            <a:off x="6079083" y="4189281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rZ</a:t>
            </a:r>
            <a:endParaRPr lang="en-US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F6730D48-4B21-1EDB-C28E-31769AF8F5C2}"/>
              </a:ext>
            </a:extLst>
          </p:cNvPr>
          <p:cNvSpPr/>
          <p:nvPr/>
        </p:nvSpPr>
        <p:spPr>
          <a:xfrm>
            <a:off x="6596673" y="4178799"/>
            <a:ext cx="1003358" cy="374573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9E168C1-410B-23E5-7289-FB8215E8084C}"/>
              </a:ext>
            </a:extLst>
          </p:cNvPr>
          <p:cNvSpPr txBox="1"/>
          <p:nvPr/>
        </p:nvSpPr>
        <p:spPr>
          <a:xfrm>
            <a:off x="6585655" y="4184040"/>
            <a:ext cx="10362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auxcode</a:t>
            </a:r>
            <a:endParaRPr lang="en-US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AABEF82-96BA-303A-919E-CB69248FC0DF}"/>
              </a:ext>
            </a:extLst>
          </p:cNvPr>
          <p:cNvSpPr txBox="1"/>
          <p:nvPr/>
        </p:nvSpPr>
        <p:spPr>
          <a:xfrm>
            <a:off x="4154139" y="3808157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 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21337EF-3A78-0018-B1F4-D78EE09A4BEA}"/>
              </a:ext>
            </a:extLst>
          </p:cNvPr>
          <p:cNvSpPr txBox="1"/>
          <p:nvPr/>
        </p:nvSpPr>
        <p:spPr>
          <a:xfrm>
            <a:off x="5100181" y="3808157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 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4DB62E2-B1DB-8BAA-DF6C-85907665552D}"/>
              </a:ext>
            </a:extLst>
          </p:cNvPr>
          <p:cNvSpPr txBox="1"/>
          <p:nvPr/>
        </p:nvSpPr>
        <p:spPr>
          <a:xfrm>
            <a:off x="5595941" y="3808157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 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0200DB3-D811-DB71-B9B3-F98CDFC260C0}"/>
              </a:ext>
            </a:extLst>
          </p:cNvPr>
          <p:cNvSpPr txBox="1"/>
          <p:nvPr/>
        </p:nvSpPr>
        <p:spPr>
          <a:xfrm>
            <a:off x="6123561" y="3808157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 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D2B9BE8-869D-D6A3-8E1E-E63E00A6CC5F}"/>
              </a:ext>
            </a:extLst>
          </p:cNvPr>
          <p:cNvSpPr txBox="1"/>
          <p:nvPr/>
        </p:nvSpPr>
        <p:spPr>
          <a:xfrm>
            <a:off x="6881125" y="3805537"/>
            <a:ext cx="7407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4774686-F89A-8419-8FED-587FF1F5DD2B}"/>
              </a:ext>
            </a:extLst>
          </p:cNvPr>
          <p:cNvSpPr txBox="1"/>
          <p:nvPr/>
        </p:nvSpPr>
        <p:spPr>
          <a:xfrm>
            <a:off x="4244255" y="4846663"/>
            <a:ext cx="20152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BFF"/>
                </a:solidFill>
              </a:rPr>
              <a:t>sub  </a:t>
            </a:r>
            <a:r>
              <a:rPr lang="en-US" sz="2800" dirty="0">
                <a:solidFill>
                  <a:srgbClr val="00B050"/>
                </a:solidFill>
              </a:rPr>
              <a:t>r2</a:t>
            </a:r>
            <a:r>
              <a:rPr lang="en-US" sz="2800" dirty="0">
                <a:solidFill>
                  <a:srgbClr val="000BFF"/>
                </a:solidFill>
              </a:rPr>
              <a:t> </a:t>
            </a:r>
            <a:r>
              <a:rPr lang="en-US" sz="2800" dirty="0">
                <a:solidFill>
                  <a:srgbClr val="FFC000"/>
                </a:solidFill>
              </a:rPr>
              <a:t>r2 </a:t>
            </a:r>
            <a:r>
              <a:rPr lang="en-US" sz="2800" dirty="0">
                <a:solidFill>
                  <a:srgbClr val="FF0000"/>
                </a:solidFill>
              </a:rPr>
              <a:t>r3</a:t>
            </a:r>
            <a:endParaRPr lang="en-US" sz="2800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0091772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B09881-815D-DA2E-6BE3-B892ECDDA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instructions to binary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A0DDF5A-F013-8052-CCF5-C00919F9FD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5790" y="2971796"/>
            <a:ext cx="2104772" cy="214269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D682BC2-DF5A-2F19-D78F-1FF7B2117F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76574" y="2971796"/>
            <a:ext cx="4451636" cy="2142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31028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CDEA5-E208-71B5-6D5E-F53F40A9E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week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FFAD3F-B3B5-9664-4637-582B990FE740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Introduce the CS51 machine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This is a simplified version of an assembly language</a:t>
            </a:r>
          </a:p>
          <a:p>
            <a:pPr marL="0" indent="0">
              <a:buNone/>
            </a:pPr>
            <a:br>
              <a:rPr lang="en-US" dirty="0"/>
            </a:br>
            <a:r>
              <a:rPr lang="en-US" dirty="0"/>
              <a:t>It is a “simulator” that assumes a very simple CPU and memory setup</a:t>
            </a:r>
          </a:p>
        </p:txBody>
      </p:sp>
    </p:spTree>
    <p:extLst>
      <p:ext uri="{BB962C8B-B14F-4D97-AF65-F5344CB8AC3E}">
        <p14:creationId xmlns:p14="http://schemas.microsoft.com/office/powerpoint/2010/main" val="37064802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Inside the CPU</a:t>
            </a:r>
          </a:p>
        </p:txBody>
      </p:sp>
      <p:sp>
        <p:nvSpPr>
          <p:cNvPr id="4" name="Rectangle 3"/>
          <p:cNvSpPr/>
          <p:nvPr/>
        </p:nvSpPr>
        <p:spPr>
          <a:xfrm>
            <a:off x="771276" y="2513168"/>
            <a:ext cx="2709334" cy="3279002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567145" y="1911896"/>
            <a:ext cx="8125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CPU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9116" y="2976873"/>
            <a:ext cx="2240131" cy="1591672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583516" y="2567651"/>
            <a:ext cx="1049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processor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048664" y="2677720"/>
            <a:ext cx="2240131" cy="1890825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048664" y="4760154"/>
            <a:ext cx="108655" cy="672052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229286" y="4757333"/>
            <a:ext cx="108655" cy="672052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1409908" y="4754512"/>
            <a:ext cx="108655" cy="672052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1596174" y="4754512"/>
            <a:ext cx="108655" cy="672052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776796" y="4751691"/>
            <a:ext cx="108655" cy="672052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957418" y="4748870"/>
            <a:ext cx="108655" cy="672052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387243" y="4810096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…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180140" y="4760154"/>
            <a:ext cx="108655" cy="672052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1674387" y="5425282"/>
            <a:ext cx="963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registers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19223" y="3259666"/>
            <a:ext cx="4217471" cy="1200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processor: does the work</a:t>
            </a:r>
          </a:p>
          <a:p>
            <a:endParaRPr lang="en-US" sz="2400" dirty="0"/>
          </a:p>
          <a:p>
            <a:r>
              <a:rPr lang="en-US" sz="2400" dirty="0"/>
              <a:t>registers: local, fast memory slots</a:t>
            </a:r>
          </a:p>
        </p:txBody>
      </p:sp>
    </p:spTree>
    <p:extLst>
      <p:ext uri="{BB962C8B-B14F-4D97-AF65-F5344CB8AC3E}">
        <p14:creationId xmlns:p14="http://schemas.microsoft.com/office/powerpoint/2010/main" val="6791100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CS51 machine (processor)</a:t>
            </a:r>
          </a:p>
        </p:txBody>
      </p:sp>
      <p:sp>
        <p:nvSpPr>
          <p:cNvPr id="4" name="Rectangle 3"/>
          <p:cNvSpPr/>
          <p:nvPr/>
        </p:nvSpPr>
        <p:spPr>
          <a:xfrm>
            <a:off x="545221" y="2712961"/>
            <a:ext cx="2709334" cy="3279002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341090" y="2111689"/>
            <a:ext cx="8125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CPU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061" y="3176666"/>
            <a:ext cx="2240131" cy="159167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357461" y="2767444"/>
            <a:ext cx="1049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processor</a:t>
            </a:r>
          </a:p>
        </p:txBody>
      </p:sp>
      <p:sp>
        <p:nvSpPr>
          <p:cNvPr id="8" name="Rectangle 7"/>
          <p:cNvSpPr/>
          <p:nvPr/>
        </p:nvSpPr>
        <p:spPr>
          <a:xfrm>
            <a:off x="822609" y="2877513"/>
            <a:ext cx="2240131" cy="1890825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575045" y="4951484"/>
            <a:ext cx="108655" cy="672052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755667" y="4948663"/>
            <a:ext cx="108655" cy="672052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936289" y="4945842"/>
            <a:ext cx="108655" cy="672052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122555" y="4945842"/>
            <a:ext cx="108655" cy="672052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303177" y="4943021"/>
            <a:ext cx="108655" cy="672052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1448332" y="5625075"/>
            <a:ext cx="963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registers</a:t>
            </a:r>
          </a:p>
        </p:txBody>
      </p:sp>
      <p:sp>
        <p:nvSpPr>
          <p:cNvPr id="20" name="Right Arrow 19"/>
          <p:cNvSpPr/>
          <p:nvPr/>
        </p:nvSpPr>
        <p:spPr>
          <a:xfrm rot="19453970">
            <a:off x="2480917" y="4731023"/>
            <a:ext cx="1828136" cy="386203"/>
          </a:xfrm>
          <a:prstGeom prst="rightArrow">
            <a:avLst/>
          </a:prstGeom>
          <a:solidFill>
            <a:srgbClr val="FF6600"/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4292958" y="2808549"/>
            <a:ext cx="1211438" cy="414078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4657728" y="2795667"/>
            <a:ext cx="324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ic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4292958" y="3525394"/>
            <a:ext cx="1211438" cy="414078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657728" y="3512512"/>
            <a:ext cx="3888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r0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318359" y="4255483"/>
            <a:ext cx="1211438" cy="414078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4683129" y="4242601"/>
            <a:ext cx="3888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r1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333529" y="4909097"/>
            <a:ext cx="1211438" cy="414078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4698299" y="4896215"/>
            <a:ext cx="3888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r2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358930" y="5639186"/>
            <a:ext cx="1211438" cy="414078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4723700" y="5626304"/>
            <a:ext cx="3888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r3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799671" y="2504516"/>
            <a:ext cx="303159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instruction counter</a:t>
            </a:r>
          </a:p>
          <a:p>
            <a:r>
              <a:rPr lang="en-US" dirty="0"/>
              <a:t>(location in memory of the next</a:t>
            </a:r>
          </a:p>
          <a:p>
            <a:r>
              <a:rPr lang="en-US" dirty="0"/>
              <a:t> instruction in memory)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813782" y="3541918"/>
            <a:ext cx="28265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holds the value 0 (read only)</a:t>
            </a:r>
          </a:p>
        </p:txBody>
      </p:sp>
      <p:sp>
        <p:nvSpPr>
          <p:cNvPr id="36" name="Right Brace 35"/>
          <p:cNvSpPr/>
          <p:nvPr/>
        </p:nvSpPr>
        <p:spPr>
          <a:xfrm>
            <a:off x="5799671" y="4233175"/>
            <a:ext cx="578551" cy="1820089"/>
          </a:xfrm>
          <a:prstGeom prst="rightBrac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6589889" y="4705066"/>
            <a:ext cx="19672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/>
              <a:t>general purpose</a:t>
            </a:r>
          </a:p>
          <a:p>
            <a:pPr marL="285750" indent="-285750">
              <a:buFontTx/>
              <a:buChar char="-"/>
            </a:pPr>
            <a:r>
              <a:rPr lang="en-US" dirty="0"/>
              <a:t>read/write</a:t>
            </a:r>
          </a:p>
        </p:txBody>
      </p:sp>
    </p:spTree>
    <p:extLst>
      <p:ext uri="{BB962C8B-B14F-4D97-AF65-F5344CB8AC3E}">
        <p14:creationId xmlns:p14="http://schemas.microsoft.com/office/powerpoint/2010/main" val="42758994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>
        <a:noFill/>
        <a:ln w="38100" cmpd="sng"/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14045</TotalTime>
  <Words>2036</Words>
  <Application>Microsoft Macintosh PowerPoint</Application>
  <PresentationFormat>On-screen Show (4:3)</PresentationFormat>
  <Paragraphs>491</Paragraphs>
  <Slides>66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66</vt:i4>
      </vt:variant>
    </vt:vector>
  </HeadingPairs>
  <TitlesOfParts>
    <vt:vector size="74" baseType="lpstr">
      <vt:lpstr>Arial</vt:lpstr>
      <vt:lpstr>Calibri</vt:lpstr>
      <vt:lpstr>Cambria Math</vt:lpstr>
      <vt:lpstr>Courier New</vt:lpstr>
      <vt:lpstr>Tw Cen MT</vt:lpstr>
      <vt:lpstr>Wingdings</vt:lpstr>
      <vt:lpstr>Wingdings 2</vt:lpstr>
      <vt:lpstr>Median</vt:lpstr>
      <vt:lpstr>CS51 machine</vt:lpstr>
      <vt:lpstr>Admin</vt:lpstr>
      <vt:lpstr>Examples from this lecture</vt:lpstr>
      <vt:lpstr>How does a program run on the CPU?</vt:lpstr>
      <vt:lpstr>Assembly code</vt:lpstr>
      <vt:lpstr>Assembly code</vt:lpstr>
      <vt:lpstr>This week</vt:lpstr>
      <vt:lpstr>Inside the CPU</vt:lpstr>
      <vt:lpstr>CS51 machine (processor)</vt:lpstr>
      <vt:lpstr>Memory</vt:lpstr>
      <vt:lpstr>Memory in the CS51 Machine</vt:lpstr>
      <vt:lpstr>PowerPoint Presentation</vt:lpstr>
      <vt:lpstr>CS51 machine instructions</vt:lpstr>
      <vt:lpstr>CS51 machine code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Accessing memory</vt:lpstr>
      <vt:lpstr>Accessing memory</vt:lpstr>
      <vt:lpstr>Basic structure of CS51 program</vt:lpstr>
      <vt:lpstr>subtract.a51</vt:lpstr>
      <vt:lpstr>Running the CS51 machine</vt:lpstr>
      <vt:lpstr>CS51 simulator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CS51 machine execution</vt:lpstr>
      <vt:lpstr>Basic structure of CS51 program</vt:lpstr>
      <vt:lpstr>simple_max.a51</vt:lpstr>
      <vt:lpstr>More CS51 examples</vt:lpstr>
      <vt:lpstr>if/else</vt:lpstr>
      <vt:lpstr>if/else</vt:lpstr>
      <vt:lpstr>if/else</vt:lpstr>
      <vt:lpstr>if/else (even_commented.a51)</vt:lpstr>
      <vt:lpstr>If/elif/else</vt:lpstr>
      <vt:lpstr>if/elif/else</vt:lpstr>
      <vt:lpstr>if/elif/else (sign_commented.a51)</vt:lpstr>
      <vt:lpstr>while loop</vt:lpstr>
      <vt:lpstr>while loop</vt:lpstr>
      <vt:lpstr>while loop (sum_commented.a51)</vt:lpstr>
      <vt:lpstr>Instructions to binary</vt:lpstr>
      <vt:lpstr>Instructions to binary</vt:lpstr>
      <vt:lpstr>Instructions to binary</vt:lpstr>
      <vt:lpstr>Instructions to binary</vt:lpstr>
      <vt:lpstr>Instructions to binary</vt:lpstr>
      <vt:lpstr>Encoding instructions</vt:lpstr>
      <vt:lpstr>opcode</vt:lpstr>
      <vt:lpstr>Instructions to binary</vt:lpstr>
      <vt:lpstr>Instructions to binary</vt:lpstr>
      <vt:lpstr>Instructions to binary</vt:lpstr>
      <vt:lpstr>Instructions to binary</vt:lpstr>
      <vt:lpstr>arithmetic auxcode</vt:lpstr>
      <vt:lpstr>Instructions to binary</vt:lpstr>
      <vt:lpstr>instructions to binary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Kauchak</dc:creator>
  <cp:lastModifiedBy>David Kauchak</cp:lastModifiedBy>
  <cp:revision>2277</cp:revision>
  <cp:lastPrinted>2026-02-18T22:35:28Z</cp:lastPrinted>
  <dcterms:created xsi:type="dcterms:W3CDTF">2013-09-08T20:10:23Z</dcterms:created>
  <dcterms:modified xsi:type="dcterms:W3CDTF">2026-02-18T22:49:30Z</dcterms:modified>
</cp:coreProperties>
</file>