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6"/>
  </p:notesMasterIdLst>
  <p:sldIdLst>
    <p:sldId id="256" r:id="rId2"/>
    <p:sldId id="364" r:id="rId3"/>
    <p:sldId id="458" r:id="rId4"/>
    <p:sldId id="460" r:id="rId5"/>
    <p:sldId id="298" r:id="rId6"/>
    <p:sldId id="463" r:id="rId7"/>
    <p:sldId id="300" r:id="rId8"/>
    <p:sldId id="464" r:id="rId9"/>
    <p:sldId id="465" r:id="rId10"/>
    <p:sldId id="301" r:id="rId11"/>
    <p:sldId id="466" r:id="rId12"/>
    <p:sldId id="467" r:id="rId13"/>
    <p:sldId id="496" r:id="rId14"/>
    <p:sldId id="471" r:id="rId15"/>
    <p:sldId id="472" r:id="rId16"/>
    <p:sldId id="469" r:id="rId17"/>
    <p:sldId id="474" r:id="rId18"/>
    <p:sldId id="475" r:id="rId19"/>
    <p:sldId id="476" r:id="rId20"/>
    <p:sldId id="477" r:id="rId21"/>
    <p:sldId id="478" r:id="rId22"/>
    <p:sldId id="302" r:id="rId23"/>
    <p:sldId id="479" r:id="rId24"/>
    <p:sldId id="307" r:id="rId25"/>
    <p:sldId id="308" r:id="rId26"/>
    <p:sldId id="305" r:id="rId27"/>
    <p:sldId id="262" r:id="rId28"/>
    <p:sldId id="481" r:id="rId29"/>
    <p:sldId id="483" r:id="rId30"/>
    <p:sldId id="484" r:id="rId31"/>
    <p:sldId id="265" r:id="rId32"/>
    <p:sldId id="485" r:id="rId33"/>
    <p:sldId id="266" r:id="rId34"/>
    <p:sldId id="268" r:id="rId35"/>
    <p:sldId id="269" r:id="rId36"/>
    <p:sldId id="487" r:id="rId37"/>
    <p:sldId id="489" r:id="rId38"/>
    <p:sldId id="490" r:id="rId39"/>
    <p:sldId id="488" r:id="rId40"/>
    <p:sldId id="486" r:id="rId41"/>
    <p:sldId id="272" r:id="rId42"/>
    <p:sldId id="273" r:id="rId43"/>
    <p:sldId id="275" r:id="rId44"/>
    <p:sldId id="492" r:id="rId45"/>
    <p:sldId id="493" r:id="rId46"/>
    <p:sldId id="494" r:id="rId47"/>
    <p:sldId id="495" r:id="rId48"/>
    <p:sldId id="498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5" r:id="rId61"/>
    <p:sldId id="516" r:id="rId62"/>
    <p:sldId id="517" r:id="rId63"/>
    <p:sldId id="518" r:id="rId64"/>
    <p:sldId id="519" r:id="rId65"/>
    <p:sldId id="520" r:id="rId66"/>
    <p:sldId id="523" r:id="rId67"/>
    <p:sldId id="311" r:id="rId68"/>
    <p:sldId id="312" r:id="rId69"/>
    <p:sldId id="525" r:id="rId70"/>
    <p:sldId id="527" r:id="rId71"/>
    <p:sldId id="528" r:id="rId72"/>
    <p:sldId id="532" r:id="rId73"/>
    <p:sldId id="535" r:id="rId74"/>
    <p:sldId id="534" r:id="rId75"/>
    <p:sldId id="536" r:id="rId76"/>
    <p:sldId id="538" r:id="rId77"/>
    <p:sldId id="537" r:id="rId78"/>
    <p:sldId id="530" r:id="rId79"/>
    <p:sldId id="529" r:id="rId80"/>
    <p:sldId id="533" r:id="rId81"/>
    <p:sldId id="321" r:id="rId82"/>
    <p:sldId id="320" r:id="rId83"/>
    <p:sldId id="539" r:id="rId84"/>
    <p:sldId id="540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8AB611-3086-6E6F-040A-5E71DA3CF609}" name="Alexandra Papoutsaki" initials="AP" userId="S::apaa2017@pomona.edu::bfa77a5d-e38e-43e7-abd1-0ba00b2c1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DE9F5"/>
    <a:srgbClr val="99CDFF"/>
    <a:srgbClr val="0089E5"/>
    <a:srgbClr val="FF9300"/>
    <a:srgbClr val="00FA00"/>
    <a:srgbClr val="8EFA00"/>
    <a:srgbClr val="009051"/>
    <a:srgbClr val="FFD579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99"/>
    <p:restoredTop sz="80197"/>
  </p:normalViewPr>
  <p:slideViewPr>
    <p:cSldViewPr snapToGrid="0">
      <p:cViewPr varScale="1">
        <p:scale>
          <a:sx n="62" d="100"/>
          <a:sy n="62" d="100"/>
        </p:scale>
        <p:origin x="208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BA23-DB00-314B-A470-A362519CA314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9309-185D-B241-857D-6AB64774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will continue seeing circuits, but this time sequential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13EA3-3EE2-43A3-BA2F-9336E1840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CD8C8-A76A-10EF-EB91-AE4F74053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0E58F-690C-B120-DDEC-E2C0D4D83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0BC4-7E6B-D1F1-A01B-0775C4238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32ED-5118-B764-5755-574FF53F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1CB93-F582-E5E8-8C48-4D721B39D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9BAA9-9001-A41B-C9A8-B21B331BD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5484A-94C2-491F-4A33-CA4746149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7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BE816-0BDB-16DE-56E5-137DD7D0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BFB3F-880E-3F75-F6CF-F7E26DBBF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2A4DB-3262-69E2-369C-D6EE791ED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12C7F-6909-875B-50CF-B8E6B7697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0E24-4C45-2238-A4AD-E1BD1768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83A60-6043-4B1E-6071-4ECC98407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4FC167-B066-B269-2B61-7EB6D1B79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76129-3276-8486-E58F-B60127C0D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F94CB-9A7F-E111-81F4-33299BC08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A7470-0983-E3BA-CFAA-1545AF586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0E1A0-896D-BD88-0A9C-8869EC79C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7190-A239-62C0-B300-ECC4052EC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6790E-BE91-092F-8411-1B702AB63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6D0C8-E33E-9C0B-A4C2-0025848EB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E4CE0-305B-62DB-5D03-43A047AC7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AEEB-670F-866E-D32A-FA42ED808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62D07-DCB4-DFBB-265C-F8D463E95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A5FB0DF-00B9-C961-5F8C-7CC9F19916D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03BF-9E77-295B-5444-1649401CE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5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907F-C4B1-F96F-5630-FFE35A8E7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7160F-3041-BF9B-022D-023BA7C99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E474ED-7784-E9AB-9609-93A7EEC972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F962C-C323-ED07-F854-7439031A1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2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ED91D-CF2F-0405-66DB-1693B07C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12C91-DEBE-793F-B67D-B39EE2C05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522257F-5109-5FFE-4530-07FB0BE6D9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3AE46-4313-01B9-84A8-E1589A9B8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B560-0F15-08A4-647A-EC3D481E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29425-C767-F995-971E-CE17943A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182E100-F406-4B77-FA60-8D2C5BAA21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BDB4-34D4-866B-8A51-245962D61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E7BB7-9DA6-0717-6C42-591B6E5B0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414BA-4F93-E5BF-B564-CE88B7C74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5C9F4-29FF-94CD-291A-46AFEA043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E8452-140C-BACC-665E-2A1BCEC68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4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6C2D-CC98-A186-10A6-0F63D73B5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8F4B0-53B8-6BA6-C0FE-1D92B2ACD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C515D50-3BEB-7105-EB92-8497F1B0986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28E80-4E31-55C6-E0AE-E7D43DB72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4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10C9-B4D9-ED27-08F4-71F31BFE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C2663-B0C0-7B0E-97CE-824A3D0CC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D543CB-A5D8-305F-1451-4382482BC7D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2427C-095D-3406-6B70-61CB73ABC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29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272E-3AC0-0380-3194-B0423CAF0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8BE24-2D1E-1316-9966-1DF096B26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04DAF9C-E2C4-BBE7-7D63-41496049D9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92450-9E22-BED3-A606-6FB6045D1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3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70988-A188-DCE2-9EB4-1224C271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39BA8-7325-4DAF-EA39-ECBF6F3D3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E618A7B-8C47-5F96-784A-1AF68DEC2A3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834B-27C4-9649-8A05-F87C30DC9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1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FE7A9-3D55-5CDA-8D97-1B89D55E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55C7C-B3B3-6B60-F80D-17A32E494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AE399CCD-D9AE-EF79-324C-30D3E15AEC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F571-1450-E3D6-E171-4647023C4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7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EBF3-6D50-7CB1-4B98-BD0BD7AAC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DB17E-BC5A-3105-BD6E-46FB0374D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919B35C-27E7-36B7-C16B-2886FC0454B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0F2C67E-0A86-49C3-9D12-06151C7C7A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Let's think now how do we go </a:t>
                </a:r>
                <a:r>
                  <a:rPr lang="en-US" sz="1600" dirty="0"/>
                  <a:t>about implementing a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</a:t>
                </a:r>
                <a:r>
                  <a:rPr lang="en-US" sz="1600" dirty="0"/>
                  <a:t>x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〖 2〗^M</a:t>
                </a:r>
                <a:r>
                  <a:rPr lang="en-US" sz="1600" dirty="0"/>
                  <a:t> memory array?</a:t>
                </a:r>
              </a:p>
              <a:p>
                <a:r>
                  <a:rPr lang="en-US" sz="1600" dirty="0"/>
                  <a:t>We want to organize the words in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2^𝑁  </a:t>
                </a:r>
                <a:r>
                  <a:rPr lang="en-US" sz="1600" dirty="0"/>
                  <a:t>rows and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2^𝑀  </a:t>
                </a:r>
                <a:r>
                  <a:rPr lang="en-US" sz="1600" dirty="0"/>
                  <a:t>columns.</a:t>
                </a:r>
              </a:p>
              <a:p>
                <a:r>
                  <a:rPr lang="en-US" sz="1600" dirty="0"/>
                  <a:t>We already saw that we can reference a particular row/word if we had and address of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</a:t>
                </a:r>
                <a:r>
                  <a:rPr lang="en-US" sz="1600" dirty="0"/>
                  <a:t> bits. We will consider this number as the row address.</a:t>
                </a:r>
              </a:p>
              <a:p>
                <a:r>
                  <a:rPr lang="en-US" sz="1600" dirty="0"/>
                  <a:t>How many bits would we need to address a particular column?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𝑀</a:t>
                </a:r>
                <a:r>
                  <a:rPr lang="en-US" sz="1600" dirty="0"/>
                  <a:t>. This is our column address</a:t>
                </a:r>
              </a:p>
              <a:p>
                <a:r>
                  <a:rPr lang="en-US" sz="1600" dirty="0"/>
                  <a:t>We can pack together this </a:t>
                </a:r>
                <a:r>
                  <a:rPr lang="en-US" sz="1600" i="0" dirty="0">
                    <a:latin typeface="Cambria Math" panose="02040503050406030204" pitchFamily="18" charset="0"/>
                  </a:rPr>
                  <a:t>𝑁+𝑀 </a:t>
                </a:r>
                <a:r>
                  <a:rPr lang="en-US" sz="1600" dirty="0"/>
                  <a:t>bits into a single number that we can use to address a specific memory cell.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BB025-FC4E-0DDA-4983-2B0754DBF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45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BB5E9-294C-8995-4A56-BCCFB709E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62B2F-5731-D516-67DB-46DF0118B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909E0-5473-689D-9D70-D197EFC2D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convert from an address to the actual memory cell that contains the desired bit, we will utilize one multiplexer and one decoder.</a:t>
            </a:r>
          </a:p>
          <a:p>
            <a:r>
              <a:rPr lang="en-US" sz="1200" dirty="0"/>
              <a:t>The decoder will be responsible for taking the 4-bits of the row address and mapping it to one of the 16 rows.</a:t>
            </a:r>
          </a:p>
          <a:p>
            <a:r>
              <a:rPr lang="en-US" sz="1200" dirty="0"/>
              <a:t>The multiplexer will be responsible for taking the 4-bits of the column address as selection lines and to map to a single column.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0054-20D2-CE2B-F3A2-10AED5090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4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E25C3-6320-A68F-A4CE-2C28550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BBE67-FDB2-619B-118B-C6C66791B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94EED-2E98-22D1-5FF8-65C0451BC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7BB4B-A173-79A6-433C-08D94E336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5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C2B0-E487-F7A3-21D6-A9710ACB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B7E7D-4EA3-A7C0-A5F9-78095C62B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55B0-B57D-3256-F53C-04352CEF0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6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219AE-D101-8213-8F06-E66039B2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27A12-7C02-7C59-2335-4C105B088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30BF037-2840-270A-F278-DFBDD4B962F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D15BC-0517-38F0-6E57-2F7A64574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0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666E0-31E1-EEB8-192B-E840AA61E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4298C-1E9C-F8FD-019B-5CD6D7534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4AC83-6931-6CF1-C35D-820EA0D78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47639-0725-969C-88BD-7D02A2373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6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40807-BE53-BC29-2F46-F915A06F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F8D90-45EE-F44D-E8B4-699E4C3B1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F0B75CA-D166-2C2E-3A00-4F128793B19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37198-4C86-BDA9-73E6-02CFE42A7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1F6E-A672-F593-6B7B-15CB52A6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ED06F-A0CB-53B9-2C9B-352AF2898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284CBA6-9456-23C4-30A9-F132C8E5842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A6C0C-A694-ACF2-C301-76D0BE23C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36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B221A-3AC2-8DFF-879D-B211FA8AD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63EF1-75BD-54EB-E3C0-77A8767FD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C6E04A5-36BA-A09E-798F-445EC57261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1090B-BBBC-B0AF-505F-3A8D76F1E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2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A516-FE75-C9F5-C0AF-90FC6490E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E3F90-0D2D-11C9-3503-D896944DA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201014C-40C5-8D47-BFF3-7878384D70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49C70-EA19-D217-D497-F6B901D31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7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10498-BBA5-8154-0410-A44E8492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70D4D-8989-E018-F8AC-FE77DB757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8E9EA17-42A3-52E7-0808-32D48A08BE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97012-5EA3-5ACE-D645-25E0DD7EF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93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8CCF-2F69-6B13-93BF-FFD60FCC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276CD-90C9-553C-64B6-C9EEA1659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AAFA9255-6676-C246-81E8-5609FC5E2C3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17CE-03B7-472C-2CDD-A00EF9BE6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1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0CB1-1217-D974-ECEF-22AB4030A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4D9F0-6FCA-CE90-EC26-788161DC9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C1B40C1-7A2D-187F-A499-459A8B690F2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B97AE-B5EA-4DAE-A925-721EDA6E2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2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9BD94-B9DB-A641-F37F-A75F5B82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CEC9E-DDEC-2CA9-7E22-C8D7C38EB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655B94B-28F8-BD33-E080-BFC755E763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AAD16-EE22-5BF1-0D6B-4238ED780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0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9EE1-BDEC-2D36-5A6E-49CFCC087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2A1BA-DD86-BBBD-0D79-0A2237F6A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DF13B32-69F3-AAF3-8BC0-AFB5C7E569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B4462-9478-7369-6F65-88BDB0248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90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D5B8B-4319-3DAB-5DFF-3200A1997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0F92D-F0FA-BA17-6AD1-D8B92DC1F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2B451FE-CE91-F3AB-7813-7DC51770B66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A272485-78C9-F871-E877-40A4968F89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Case I will be R=1 and S=0. </a:t>
                </a:r>
                <a:r>
                  <a:rPr lang="en-US" sz="1200" dirty="0"/>
                  <a:t>Remember, NOR is the negation of the OR gate: it produces TRUE/1 only when both its inputs are FALSE/0.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_1</a:t>
                </a:r>
                <a:r>
                  <a:rPr lang="en-US" dirty="0"/>
                  <a:t> sees that </a:t>
                </a:r>
                <a:r>
                  <a:rPr lang="en-US" i="0" dirty="0">
                    <a:latin typeface="Cambria Math" panose="02040503050406030204" pitchFamily="18" charset="0"/>
                  </a:rPr>
                  <a:t>𝑅</a:t>
                </a:r>
                <a:r>
                  <a:rPr lang="en-US" dirty="0"/>
                  <a:t> is 1 so it produces 0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. </a:t>
                </a:r>
                <a:r>
                  <a:rPr lang="en-US" b="0" dirty="0"/>
                  <a:t>The NOR gate </a:t>
                </a:r>
                <a:r>
                  <a:rPr lang="en-US" i="0" dirty="0">
                    <a:latin typeface="Cambria Math" panose="02040503050406030204" pitchFamily="18" charset="0"/>
                  </a:rPr>
                  <a:t>𝑁</a:t>
                </a:r>
                <a:r>
                  <a:rPr lang="en-US" b="0" i="0" dirty="0">
                    <a:latin typeface="Cambria Math" panose="02040503050406030204" pitchFamily="18" charset="0"/>
                  </a:rPr>
                  <a:t>_2</a:t>
                </a:r>
                <a:r>
                  <a:rPr lang="en-US" dirty="0"/>
                  <a:t> sees both </a:t>
                </a:r>
                <a:r>
                  <a:rPr lang="en-US" b="0" i="0">
                    <a:latin typeface="Cambria Math" panose="02040503050406030204" pitchFamily="18" charset="0"/>
                  </a:rPr>
                  <a:t>𝑄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being 0 so it produces 1 for </a:t>
                </a:r>
                <a:r>
                  <a:rPr lang="en-US" i="0" dirty="0">
                    <a:latin typeface="Cambria Math" panose="02040503050406030204" pitchFamily="18" charset="0"/>
                  </a:rPr>
                  <a:t>𝑄</a:t>
                </a:r>
                <a:r>
                  <a:rPr lang="en-US" b="0" i="0" dirty="0">
                    <a:latin typeface="Cambria Math" panose="02040503050406030204" pitchFamily="18" charset="0"/>
                  </a:rPr>
                  <a:t>′</a:t>
                </a:r>
                <a:r>
                  <a:rPr lang="en-U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13382-33D5-5EE6-16EA-F6B89E94B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455D5-23BE-FF12-6760-89684F8F7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DD69A-477D-B587-AF95-6A720C95E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ABAA3-225A-E7AF-3C1D-0803B143D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9EDC-78DC-40E8-F6BD-8BF874A5F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4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52059-9A53-6656-A566-0851DF4D5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15CE3-B562-FF9D-19D1-035549BEF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03A46-4824-3EC7-DF60-9AFB06091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 an application of abstraction, instead of seeing the full circuit on the right, you might encounter the following symbol for SR-latches.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F4615-A78A-8479-957A-D077C180F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0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395B-9EBD-0A51-C750-7823AA09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AA807A-64B8-69FC-68DE-9201D7EB0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C5BDF-474B-5F96-81FB-B0227E4DF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83C5A-01D4-0836-9A8A-7485B82EF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217D-574A-1A11-EE8B-81BD801B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45171-7D5E-E9B2-CD38-5B2B2472C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7E54E-16A3-F19D-9477-FB7C7502F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A987F-AD93-D8B4-9364-826FF4F41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88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082E7-3F73-4503-173B-9C1AD43D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FAC1B-275D-F1B3-1734-CA144C2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44AB2-D8A5-0D00-6C42-67A4BBCC6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F35C0-3BB3-6937-9A38-68D7B96EF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0F9C-2265-D54E-023A-E3A3EBB53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8CE07-6A7E-9499-E6BD-C4C8D2DB3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CEC13-B7FC-F1D9-A8E4-07B92B82D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FE6CA-8C74-B521-CA3D-A91A6410B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704C-AC63-E9CD-86D5-162A904F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2EB9A-66F1-7DD5-96D7-296C6670D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1400D-4C3A-D872-A56E-7F30DBA98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Cool stuff?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6FB6-F958-D829-5C9A-C4EB98CEF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53F2-3FF0-4D84-A6CF-0B5D2AF7D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56985-2F69-3A97-C5B7-3FCB0656E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5773D-5324-E8B2-3040-5A4D459B7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0724-AE6D-9E56-FC1C-6BF4089D4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EE096-7197-7B02-295C-E15C34D13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54AA5-399C-CEE7-CE2B-9CECC4EC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68C32-95A0-ED8A-B5C5-ADEACD152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4D97A-6AC7-3F95-3CF3-5C402171F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699C2-1BAA-BE0B-0B53-EFE052B9D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E4D8C-1311-F9F2-CBA0-ADB44D87E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14CD7-D614-E08A-1ABE-B7297447F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3053-0AA2-EACD-C851-659D2C3F8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443D-EB41-0E4B-9199-7070F6E90ED2}" type="datetime1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FA83-F244-5343-BB18-993A36B4F493}" type="datetime1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B89-1C08-124C-A818-4A226C9F6271}" type="datetime1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C59-1998-9841-AEAE-EAACED0CEF34}" type="datetime1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D55-DE59-EA44-B02F-6DE9BFFB3E31}" type="datetime1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1594-637E-8D48-9FDF-668DFC83BD98}" type="datetime1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330-7ECC-7045-AE22-C708889960F4}" type="datetime1">
              <a:rPr lang="en-US" smtClean="0"/>
              <a:t>2/11/26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0638-B5CB-F74F-93C4-B73DD9CD1A25}" type="datetime1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73C5-0D32-4446-97DB-44F61BE88692}" type="datetime1">
              <a:rPr lang="en-US" smtClean="0"/>
              <a:t>2/11/26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D7E-3769-3D4C-A8F3-5C7A88FE5F2C}" type="datetime1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8DF-A835-9F46-A06F-C97E0D4C5357}" type="datetime1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D21E448-AF3A-0844-8572-89C25B065DCC}" type="datetime1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9BE195-C8FE-8C88-CE12-BD45674DC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E5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D07FA-19A2-9519-3A07-2572285E7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3AA49-8991-E970-8924-4D274A19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CS51 – Spring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1BEA5-5747-6B2B-31EC-3A64B879C792}"/>
              </a:ext>
            </a:extLst>
          </p:cNvPr>
          <p:cNvSpPr/>
          <p:nvPr/>
        </p:nvSpPr>
        <p:spPr>
          <a:xfrm>
            <a:off x="9101138" y="357188"/>
            <a:ext cx="3090862" cy="465772"/>
          </a:xfrm>
          <a:prstGeom prst="rect">
            <a:avLst/>
          </a:prstGeom>
          <a:solidFill>
            <a:srgbClr val="FE95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 Systems</a:t>
            </a:r>
          </a:p>
        </p:txBody>
      </p:sp>
      <p:pic>
        <p:nvPicPr>
          <p:cNvPr id="5" name="Picture 4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47433398-6509-742A-DFBE-9EF8EF9C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67" y="2178830"/>
            <a:ext cx="4313772" cy="2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B8383-9A06-0814-0D81-1933B4CE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36A0-1F19-FB3E-9DF4-EEB14CE5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7-segment displays in clocks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9399610-C3CC-FDA8-4F95-9D485CB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ECD1DF-9687-BC91-766B-811B6F93B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56478"/>
              </p:ext>
            </p:extLst>
          </p:nvPr>
        </p:nvGraphicFramePr>
        <p:xfrm>
          <a:off x="3061135" y="2924452"/>
          <a:ext cx="5521316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4727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70853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05956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05956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05956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05956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05956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05956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02674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5394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52669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1992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3333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51998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79323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51752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7363"/>
                  </a:ext>
                </a:extLst>
              </a:tr>
            </a:tbl>
          </a:graphicData>
        </a:graphic>
      </p:graphicFrame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EC94012-D8D0-E907-EB84-41349DD5CAAD}"/>
              </a:ext>
            </a:extLst>
          </p:cNvPr>
          <p:cNvGrpSpPr/>
          <p:nvPr/>
        </p:nvGrpSpPr>
        <p:grpSpPr>
          <a:xfrm>
            <a:off x="828712" y="1114769"/>
            <a:ext cx="10534576" cy="1601230"/>
            <a:chOff x="1324613" y="1088596"/>
            <a:chExt cx="10534576" cy="1601230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BE30BDBE-EB7C-BC16-4718-DF6BB480659B}"/>
                </a:ext>
              </a:extLst>
            </p:cNvPr>
            <p:cNvGrpSpPr/>
            <p:nvPr/>
          </p:nvGrpSpPr>
          <p:grpSpPr>
            <a:xfrm>
              <a:off x="1324613" y="1090754"/>
              <a:ext cx="1112838" cy="1559752"/>
              <a:chOff x="8275275" y="3338094"/>
              <a:chExt cx="1112838" cy="1559752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CBF77E4E-A182-96E4-9347-20926221C53F}"/>
                  </a:ext>
                </a:extLst>
              </p:cNvPr>
              <p:cNvGrpSpPr/>
              <p:nvPr/>
            </p:nvGrpSpPr>
            <p:grpSpPr>
              <a:xfrm>
                <a:off x="8520703" y="3654961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1842446E-EF5F-D71B-D1BD-4043E33737E9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36F8C9DD-F4BD-0A60-0914-174EF5EA1D5A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D95839C8-BDA0-7358-2DF3-6E459D99B502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8F503035-A767-9D1B-DBD5-523CE76F50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274B584C-37DA-FD49-6CE3-60A12C2C2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3563DD2B-0AB0-704E-EE9A-62BAE0234E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0BF6B327-E794-E0EE-2B73-7CB2CBECE3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2749ACEB-8C1A-45E9-BF7B-A35155D96E80}"/>
                  </a:ext>
                </a:extLst>
              </p:cNvPr>
              <p:cNvSpPr txBox="1"/>
              <p:nvPr/>
            </p:nvSpPr>
            <p:spPr>
              <a:xfrm>
                <a:off x="8568206" y="3338094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C951005E-B54B-35B2-1285-FF46102DA4C1}"/>
                  </a:ext>
                </a:extLst>
              </p:cNvPr>
              <p:cNvSpPr txBox="1"/>
              <p:nvPr/>
            </p:nvSpPr>
            <p:spPr>
              <a:xfrm>
                <a:off x="8914741" y="3705655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788B783E-5224-AE98-BB5B-90F5158A4711}"/>
                  </a:ext>
                </a:extLst>
              </p:cNvPr>
              <p:cNvSpPr txBox="1"/>
              <p:nvPr/>
            </p:nvSpPr>
            <p:spPr>
              <a:xfrm>
                <a:off x="8935363" y="4170124"/>
                <a:ext cx="45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06DED15A-1DFA-08E8-FF3B-169DE048073E}"/>
                  </a:ext>
                </a:extLst>
              </p:cNvPr>
              <p:cNvSpPr txBox="1"/>
              <p:nvPr/>
            </p:nvSpPr>
            <p:spPr>
              <a:xfrm>
                <a:off x="8607778" y="4528514"/>
                <a:ext cx="352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151E56AE-F74B-623B-E7F0-92FB367050A0}"/>
                  </a:ext>
                </a:extLst>
              </p:cNvPr>
              <p:cNvSpPr txBox="1"/>
              <p:nvPr/>
            </p:nvSpPr>
            <p:spPr>
              <a:xfrm>
                <a:off x="8275275" y="4155194"/>
                <a:ext cx="4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86AB2C75-EF6A-9790-3EA8-B60BA208CA44}"/>
                  </a:ext>
                </a:extLst>
              </p:cNvPr>
              <p:cNvSpPr txBox="1"/>
              <p:nvPr/>
            </p:nvSpPr>
            <p:spPr>
              <a:xfrm>
                <a:off x="8284731" y="3705655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612B2A1F-37BF-9E70-970A-34323E971C37}"/>
                  </a:ext>
                </a:extLst>
              </p:cNvPr>
              <p:cNvSpPr txBox="1"/>
              <p:nvPr/>
            </p:nvSpPr>
            <p:spPr>
              <a:xfrm>
                <a:off x="8578025" y="3737984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6D3696FA-BA47-C148-6E29-1B3874FF4226}"/>
                </a:ext>
              </a:extLst>
            </p:cNvPr>
            <p:cNvGrpSpPr/>
            <p:nvPr/>
          </p:nvGrpSpPr>
          <p:grpSpPr>
            <a:xfrm>
              <a:off x="2346545" y="1088596"/>
              <a:ext cx="9512644" cy="1601230"/>
              <a:chOff x="695376" y="1086647"/>
              <a:chExt cx="9512644" cy="160123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D30B41-89F0-FF3D-EA6C-7DB99E419556}"/>
                  </a:ext>
                </a:extLst>
              </p:cNvPr>
              <p:cNvSpPr txBox="1"/>
              <p:nvPr/>
            </p:nvSpPr>
            <p:spPr>
              <a:xfrm>
                <a:off x="1997612" y="109728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76B10B76-1A56-648C-EABC-F085B6B52EC8}"/>
                  </a:ext>
                </a:extLst>
              </p:cNvPr>
              <p:cNvGrpSpPr/>
              <p:nvPr/>
            </p:nvGrpSpPr>
            <p:grpSpPr>
              <a:xfrm>
                <a:off x="695376" y="1113685"/>
                <a:ext cx="1085240" cy="1529272"/>
                <a:chOff x="398123" y="3055614"/>
                <a:chExt cx="1085240" cy="1529272"/>
              </a:xfrm>
            </p:grpSpPr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CDE71C24-610D-1E43-8466-35D69DEDB4F2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3B7F3004-59FF-C5E6-A8DB-B24F11BD9503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6E2A2EDB-6E90-5F02-12CC-46BA7FBE1DCE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A09D17E7-BAF5-CFA2-970B-314802C5BD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D7ADC1FF-F0B7-2971-F69B-AD2029B72E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C7DD090-AB73-A4C3-395A-DB2592DAE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5149B82D-291B-92D2-A9EB-CEA260DCA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TextBox 486">
                  <a:extLst>
                    <a:ext uri="{FF2B5EF4-FFF2-40B4-BE49-F238E27FC236}">
                      <a16:creationId xmlns:a16="http://schemas.microsoft.com/office/drawing/2014/main" id="{E61B245E-2356-EADE-060F-648527B88014}"/>
                    </a:ext>
                  </a:extLst>
                </p:cNvPr>
                <p:cNvSpPr txBox="1"/>
                <p:nvPr/>
              </p:nvSpPr>
              <p:spPr>
                <a:xfrm>
                  <a:off x="771803" y="305561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488" name="TextBox 487">
                  <a:extLst>
                    <a:ext uri="{FF2B5EF4-FFF2-40B4-BE49-F238E27FC236}">
                      <a16:creationId xmlns:a16="http://schemas.microsoft.com/office/drawing/2014/main" id="{9175A3E3-B509-7220-3BEB-AA38A4C79512}"/>
                    </a:ext>
                  </a:extLst>
                </p:cNvPr>
                <p:cNvSpPr txBox="1"/>
                <p:nvPr/>
              </p:nvSpPr>
              <p:spPr>
                <a:xfrm>
                  <a:off x="1119664" y="3423175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4677797A-DC8B-DCD9-2354-5A5AC78E9C10}"/>
                    </a:ext>
                  </a:extLst>
                </p:cNvPr>
                <p:cNvSpPr txBox="1"/>
                <p:nvPr/>
              </p:nvSpPr>
              <p:spPr>
                <a:xfrm>
                  <a:off x="1143205" y="3887644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490" name="TextBox 489">
                  <a:extLst>
                    <a:ext uri="{FF2B5EF4-FFF2-40B4-BE49-F238E27FC236}">
                      <a16:creationId xmlns:a16="http://schemas.microsoft.com/office/drawing/2014/main" id="{B4DF1BDD-D407-C3DC-D51F-C5A5E4547E70}"/>
                    </a:ext>
                  </a:extLst>
                </p:cNvPr>
                <p:cNvSpPr txBox="1"/>
                <p:nvPr/>
              </p:nvSpPr>
              <p:spPr>
                <a:xfrm>
                  <a:off x="772671" y="4215554"/>
                  <a:ext cx="2648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491" name="TextBox 490">
                  <a:extLst>
                    <a:ext uri="{FF2B5EF4-FFF2-40B4-BE49-F238E27FC236}">
                      <a16:creationId xmlns:a16="http://schemas.microsoft.com/office/drawing/2014/main" id="{6C95C31C-8642-A100-B4A6-108C773BBA49}"/>
                    </a:ext>
                  </a:extLst>
                </p:cNvPr>
                <p:cNvSpPr txBox="1"/>
                <p:nvPr/>
              </p:nvSpPr>
              <p:spPr>
                <a:xfrm>
                  <a:off x="398123" y="3872714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BBDDF1BE-D037-D998-708B-50792BD6DC11}"/>
                    </a:ext>
                  </a:extLst>
                </p:cNvPr>
                <p:cNvSpPr txBox="1"/>
                <p:nvPr/>
              </p:nvSpPr>
              <p:spPr>
                <a:xfrm>
                  <a:off x="489654" y="3423175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493" name="TextBox 492">
                  <a:extLst>
                    <a:ext uri="{FF2B5EF4-FFF2-40B4-BE49-F238E27FC236}">
                      <a16:creationId xmlns:a16="http://schemas.microsoft.com/office/drawing/2014/main" id="{4750C9CD-E36A-D8F1-284F-6F39F22C03B2}"/>
                    </a:ext>
                  </a:extLst>
                </p:cNvPr>
                <p:cNvSpPr txBox="1"/>
                <p:nvPr/>
              </p:nvSpPr>
              <p:spPr>
                <a:xfrm>
                  <a:off x="781622" y="345550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6557CB2F-7B48-F28B-42C9-2CEC166A2345}"/>
                  </a:ext>
                </a:extLst>
              </p:cNvPr>
              <p:cNvGrpSpPr/>
              <p:nvPr/>
            </p:nvGrpSpPr>
            <p:grpSpPr>
              <a:xfrm>
                <a:off x="2072401" y="1428497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65A15EB8-EDCB-265E-3FD4-5C6CB5C75310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B321D1BC-6A70-2120-6462-6D53DD39D838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A1A1C1C4-AD9B-F557-D3DE-0EDF09A9F078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>
                  <a:extLst>
                    <a:ext uri="{FF2B5EF4-FFF2-40B4-BE49-F238E27FC236}">
                      <a16:creationId xmlns:a16="http://schemas.microsoft.com/office/drawing/2014/main" id="{9B5CA2C4-FF72-AB4A-7918-EBC0260FD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D5E05470-2128-1D78-4202-60C8AA721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4EDE38E9-1418-538E-0FEA-64124D420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3196C78F-C487-80DC-A947-3ED53CA4C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CE575ADA-2644-90E1-9646-C38D35360D43}"/>
                  </a:ext>
                </a:extLst>
              </p:cNvPr>
              <p:cNvGrpSpPr/>
              <p:nvPr/>
            </p:nvGrpSpPr>
            <p:grpSpPr>
              <a:xfrm>
                <a:off x="3144614" y="1442832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722F325A-7EA2-4903-F881-004B1CAFB3D3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743DA189-901F-8733-2039-3AC0B14A1D12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24565C5A-326C-565A-2A7C-C00FA3BF134B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CC9FCEA7-D68F-DBE4-3EC0-A23CDCD7E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DFD78A37-E791-243E-2F65-EE673D484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C6EEDC3C-ADBE-82B0-3ABD-29D0D69850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3408DAC7-354D-9F3E-D41E-3DD417E17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BBCCEC8F-78D7-6C60-D7A0-8C596880A3F0}"/>
                  </a:ext>
                </a:extLst>
              </p:cNvPr>
              <p:cNvGrpSpPr/>
              <p:nvPr/>
            </p:nvGrpSpPr>
            <p:grpSpPr>
              <a:xfrm>
                <a:off x="4148092" y="1438716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780DC775-D305-8C1A-EF92-15CEB2906606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>
                  <a:extLst>
                    <a:ext uri="{FF2B5EF4-FFF2-40B4-BE49-F238E27FC236}">
                      <a16:creationId xmlns:a16="http://schemas.microsoft.com/office/drawing/2014/main" id="{9D6E15D3-FB1E-2A3C-E6F6-1AE4C9CCF64F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F817FA95-F157-4A79-F9EA-551CD4D9F566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>
                  <a:extLst>
                    <a:ext uri="{FF2B5EF4-FFF2-40B4-BE49-F238E27FC236}">
                      <a16:creationId xmlns:a16="http://schemas.microsoft.com/office/drawing/2014/main" id="{A324E474-FECA-7F73-4770-E0D30F6A1D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72F913A7-3454-C761-8FC6-6AB24CD79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F98A5DD6-9CB3-1093-9816-BC367D426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A9C4ACB0-F35A-D7FE-DE60-B4B660C160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72E5C314-2A96-391F-E5AC-08E0F0F47BFD}"/>
                  </a:ext>
                </a:extLst>
              </p:cNvPr>
              <p:cNvGrpSpPr/>
              <p:nvPr/>
            </p:nvGrpSpPr>
            <p:grpSpPr>
              <a:xfrm>
                <a:off x="5199359" y="1427123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A87CFFC1-63C2-D6C2-ED93-C12F868497A2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3FCB8B31-CA73-E63B-A900-4620135D428D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0F362C5-3BAB-5B34-9816-E6B4B8D8A6AA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35DC29F-7748-395B-8AAD-17429DB94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0F8A9EB3-C753-45F4-1403-AC4429E85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51D6BD8F-DC7F-32BB-EA8E-47D24A1D54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C5915F32-4D91-6CD6-67E9-912AF858D6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77B9FA3-7431-4C94-979B-D22CEC0362F2}"/>
                  </a:ext>
                </a:extLst>
              </p:cNvPr>
              <p:cNvGrpSpPr/>
              <p:nvPr/>
            </p:nvGrpSpPr>
            <p:grpSpPr>
              <a:xfrm>
                <a:off x="6234486" y="1438215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DCD9E48B-E04E-DE02-F637-1602AC78CFB9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E116E48C-6F71-E592-AACA-39B756414502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61876094-B1AB-929F-6B8D-B24EEE5E3AD7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CD5A32A6-B2DE-294B-90CF-2AC9CD1F0B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A600F875-6C3F-C3BD-2B3F-8333CFA3A2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2AA9B9D7-C883-A7A0-DA9C-AF5276107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D676D68D-23EB-3910-CC3F-E39A5DBB8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132427F4-CC92-E09B-338F-07EEC07CA825}"/>
                  </a:ext>
                </a:extLst>
              </p:cNvPr>
              <p:cNvGrpSpPr/>
              <p:nvPr/>
            </p:nvGrpSpPr>
            <p:grpSpPr>
              <a:xfrm>
                <a:off x="7290754" y="1448261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B463C73B-491F-F149-46D4-DE24A075D8CC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152674A6-6649-5CDF-D1C4-22C01000230E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4D51A0CD-DF97-2215-D662-AB2C2807ECD0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26870212-F872-EA2C-4425-ACBD63A4B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>
                  <a:extLst>
                    <a:ext uri="{FF2B5EF4-FFF2-40B4-BE49-F238E27FC236}">
                      <a16:creationId xmlns:a16="http://schemas.microsoft.com/office/drawing/2014/main" id="{A2F758DC-05AD-2AC0-3971-363A5D6DEE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39E3CC71-A9B1-74AB-E6F0-125350977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0DEF0385-FEA6-12B0-12F5-A104FB532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BE14742B-CF20-1482-30BB-E01F410C30CA}"/>
                  </a:ext>
                </a:extLst>
              </p:cNvPr>
              <p:cNvGrpSpPr/>
              <p:nvPr/>
            </p:nvGrpSpPr>
            <p:grpSpPr>
              <a:xfrm>
                <a:off x="8362967" y="1462596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FA455CD2-BFD1-609E-CE5E-2CD9F085667C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75B2F09F-8F74-C2CF-49F7-21104C949BDB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0FE44F9-8D74-3428-E445-465620E49BD0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28AE547C-6C21-BF29-3C0F-3E8329B60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1102FD72-BFA0-EC39-AEF7-833E5AF88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422F8429-2CDD-7F25-44DC-A25CCA909E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BABB0141-EA59-4636-EC97-FF47D1347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CE22C0B8-33E9-5B18-397D-378EF20192CD}"/>
                  </a:ext>
                </a:extLst>
              </p:cNvPr>
              <p:cNvGrpSpPr/>
              <p:nvPr/>
            </p:nvGrpSpPr>
            <p:grpSpPr>
              <a:xfrm>
                <a:off x="9366445" y="1458480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D3836972-A445-AECF-B748-FB61810FDCD0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E3D58382-59A2-DAFB-EF4D-85A762B7F5D6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72C4A410-384B-D64A-CEF8-25600626F348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F55BFE5-B379-AE1A-254C-42CD0E25C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CDAB1B7B-6ABB-C08C-FBB7-16C73BFEA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27E1E235-8894-4B40-F2C3-D72FD865A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5D53FC98-2959-2246-A7F8-9867EED56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3CC3C16E-ECA3-3B76-DE4C-82903E678E51}"/>
                  </a:ext>
                </a:extLst>
              </p:cNvPr>
              <p:cNvSpPr txBox="1"/>
              <p:nvPr/>
            </p:nvSpPr>
            <p:spPr>
              <a:xfrm>
                <a:off x="2120689" y="109728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C262B99D-9241-105F-BAF3-670E735B70DB}"/>
                  </a:ext>
                </a:extLst>
              </p:cNvPr>
              <p:cNvSpPr txBox="1"/>
              <p:nvPr/>
            </p:nvSpPr>
            <p:spPr>
              <a:xfrm>
                <a:off x="2468550" y="146484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D96D96A3-36CE-2B8C-45C2-94CA84E0CBCE}"/>
                  </a:ext>
                </a:extLst>
              </p:cNvPr>
              <p:cNvSpPr txBox="1"/>
              <p:nvPr/>
            </p:nvSpPr>
            <p:spPr>
              <a:xfrm>
                <a:off x="2492091" y="1929310"/>
                <a:ext cx="340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AC307FAD-9E1D-F93B-1E66-E6D45A895B85}"/>
                  </a:ext>
                </a:extLst>
              </p:cNvPr>
              <p:cNvSpPr txBox="1"/>
              <p:nvPr/>
            </p:nvSpPr>
            <p:spPr>
              <a:xfrm>
                <a:off x="2121557" y="2287700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589FDA53-B162-A0C0-DDB5-B5D82F93B788}"/>
                  </a:ext>
                </a:extLst>
              </p:cNvPr>
              <p:cNvSpPr txBox="1"/>
              <p:nvPr/>
            </p:nvSpPr>
            <p:spPr>
              <a:xfrm>
                <a:off x="1747009" y="191438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68FB332A-2C49-F399-3755-6ABB0D015098}"/>
                  </a:ext>
                </a:extLst>
              </p:cNvPr>
              <p:cNvSpPr txBox="1"/>
              <p:nvPr/>
            </p:nvSpPr>
            <p:spPr>
              <a:xfrm>
                <a:off x="1838540" y="146484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33B7C379-72EF-9EC4-DD12-59443EC43578}"/>
                  </a:ext>
                </a:extLst>
              </p:cNvPr>
              <p:cNvSpPr txBox="1"/>
              <p:nvPr/>
            </p:nvSpPr>
            <p:spPr>
              <a:xfrm>
                <a:off x="2130508" y="149717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80D1B26C-D711-548C-F816-A5D24EE8BE80}"/>
                  </a:ext>
                </a:extLst>
              </p:cNvPr>
              <p:cNvSpPr txBox="1"/>
              <p:nvPr/>
            </p:nvSpPr>
            <p:spPr>
              <a:xfrm>
                <a:off x="3223315" y="1156197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8DF1FD5B-9366-82BD-E4D3-23092A68E44F}"/>
                  </a:ext>
                </a:extLst>
              </p:cNvPr>
              <p:cNvSpPr txBox="1"/>
              <p:nvPr/>
            </p:nvSpPr>
            <p:spPr>
              <a:xfrm>
                <a:off x="3571176" y="152375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039FA6A8-AC59-E14B-2552-F4A6E192B7D9}"/>
                  </a:ext>
                </a:extLst>
              </p:cNvPr>
              <p:cNvSpPr txBox="1"/>
              <p:nvPr/>
            </p:nvSpPr>
            <p:spPr>
              <a:xfrm>
                <a:off x="3594717" y="1988227"/>
                <a:ext cx="340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52E494ED-6AF4-FE18-5ECE-E99DAA287103}"/>
                  </a:ext>
                </a:extLst>
              </p:cNvPr>
              <p:cNvSpPr txBox="1"/>
              <p:nvPr/>
            </p:nvSpPr>
            <p:spPr>
              <a:xfrm>
                <a:off x="3224183" y="2316137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B9F5B735-2460-C24F-DEB8-BC66071419C9}"/>
                  </a:ext>
                </a:extLst>
              </p:cNvPr>
              <p:cNvSpPr txBox="1"/>
              <p:nvPr/>
            </p:nvSpPr>
            <p:spPr>
              <a:xfrm>
                <a:off x="2849635" y="1973297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BF754A51-A2EC-8748-954E-0DD0BD50163F}"/>
                  </a:ext>
                </a:extLst>
              </p:cNvPr>
              <p:cNvSpPr txBox="1"/>
              <p:nvPr/>
            </p:nvSpPr>
            <p:spPr>
              <a:xfrm>
                <a:off x="2941166" y="152375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A57DE41D-6247-40C3-EA34-56F8B702077D}"/>
                  </a:ext>
                </a:extLst>
              </p:cNvPr>
              <p:cNvSpPr txBox="1"/>
              <p:nvPr/>
            </p:nvSpPr>
            <p:spPr>
              <a:xfrm>
                <a:off x="3233134" y="1556087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030CD12F-478B-5B97-A82E-BE04095BE7B0}"/>
                  </a:ext>
                </a:extLst>
              </p:cNvPr>
              <p:cNvSpPr txBox="1"/>
              <p:nvPr/>
            </p:nvSpPr>
            <p:spPr>
              <a:xfrm>
                <a:off x="4173602" y="1151666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6A787736-5A96-EBF6-95AA-0E0EF8DD8B58}"/>
                  </a:ext>
                </a:extLst>
              </p:cNvPr>
              <p:cNvSpPr txBox="1"/>
              <p:nvPr/>
            </p:nvSpPr>
            <p:spPr>
              <a:xfrm>
                <a:off x="4520137" y="1519227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55999D77-B3BD-DA66-B633-4772554E5974}"/>
                  </a:ext>
                </a:extLst>
              </p:cNvPr>
              <p:cNvSpPr txBox="1"/>
              <p:nvPr/>
            </p:nvSpPr>
            <p:spPr>
              <a:xfrm>
                <a:off x="4540759" y="1983696"/>
                <a:ext cx="45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FACA7B2D-2099-AEEA-4186-6173C95A14B3}"/>
                  </a:ext>
                </a:extLst>
              </p:cNvPr>
              <p:cNvSpPr txBox="1"/>
              <p:nvPr/>
            </p:nvSpPr>
            <p:spPr>
              <a:xfrm>
                <a:off x="4182694" y="2311606"/>
                <a:ext cx="352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7930208C-2503-60FC-949A-00AF89D1BA4B}"/>
                  </a:ext>
                </a:extLst>
              </p:cNvPr>
              <p:cNvSpPr txBox="1"/>
              <p:nvPr/>
            </p:nvSpPr>
            <p:spPr>
              <a:xfrm>
                <a:off x="3799391" y="1968766"/>
                <a:ext cx="4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51CCA035-FB51-9188-3D58-93BDB2BA489D}"/>
                  </a:ext>
                </a:extLst>
              </p:cNvPr>
              <p:cNvSpPr txBox="1"/>
              <p:nvPr/>
            </p:nvSpPr>
            <p:spPr>
              <a:xfrm>
                <a:off x="3890127" y="1519227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6B86FA4A-EF6A-5513-C03E-973F469818BC}"/>
                  </a:ext>
                </a:extLst>
              </p:cNvPr>
              <p:cNvSpPr txBox="1"/>
              <p:nvPr/>
            </p:nvSpPr>
            <p:spPr>
              <a:xfrm>
                <a:off x="4183421" y="1551556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17F7F9B4-AA1D-A6A6-D418-2A73275CDF6C}"/>
                  </a:ext>
                </a:extLst>
              </p:cNvPr>
              <p:cNvGrpSpPr/>
              <p:nvPr/>
            </p:nvGrpSpPr>
            <p:grpSpPr>
              <a:xfrm>
                <a:off x="4916810" y="1506193"/>
                <a:ext cx="1112838" cy="1161711"/>
                <a:chOff x="2681413" y="2340595"/>
                <a:chExt cx="1112838" cy="1161711"/>
              </a:xfrm>
            </p:grpSpPr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3A0D1E15-6C1A-9334-8C1E-138C774BE7F5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AB05F3D8-AB7B-C290-73EC-1EB17AA58E33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403" name="TextBox 402">
                  <a:extLst>
                    <a:ext uri="{FF2B5EF4-FFF2-40B4-BE49-F238E27FC236}">
                      <a16:creationId xmlns:a16="http://schemas.microsoft.com/office/drawing/2014/main" id="{6572975E-EFAE-AA76-93B9-B8147D427A7A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4CCD0EF3-E97D-A6C0-61FF-E97B6073FA4A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02303294-CE8F-E8AF-9F2E-5610EE4BD84C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C287C72D-9B63-314A-DB27-36E9318A26FC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34EEEE33-3110-C963-437B-42760A81DD38}"/>
                  </a:ext>
                </a:extLst>
              </p:cNvPr>
              <p:cNvGrpSpPr/>
              <p:nvPr/>
            </p:nvGrpSpPr>
            <p:grpSpPr>
              <a:xfrm>
                <a:off x="5952878" y="1127856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93" name="TextBox 392">
                  <a:extLst>
                    <a:ext uri="{FF2B5EF4-FFF2-40B4-BE49-F238E27FC236}">
                      <a16:creationId xmlns:a16="http://schemas.microsoft.com/office/drawing/2014/main" id="{A9067379-B495-FADE-44A8-3AC500D04557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26D43288-4E95-1CD5-3FB9-566C3C8B8222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102BB136-E527-3C4D-BE1E-8C6C75481F61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85729534-45E3-A7BD-9D74-914B12A2DA3D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97" name="TextBox 396">
                  <a:extLst>
                    <a:ext uri="{FF2B5EF4-FFF2-40B4-BE49-F238E27FC236}">
                      <a16:creationId xmlns:a16="http://schemas.microsoft.com/office/drawing/2014/main" id="{28581B87-4C1D-6723-C99C-001A2639296B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98" name="TextBox 397">
                  <a:extLst>
                    <a:ext uri="{FF2B5EF4-FFF2-40B4-BE49-F238E27FC236}">
                      <a16:creationId xmlns:a16="http://schemas.microsoft.com/office/drawing/2014/main" id="{E974D4FD-C8DC-AD80-1672-24E2C0F3D265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2C496D22-ED57-9B8E-DACC-7CEAAD2C1F62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5A66CE8E-26F5-B7A3-2D51-25B4B6CC38B1}"/>
                  </a:ext>
                </a:extLst>
              </p:cNvPr>
              <p:cNvGrpSpPr/>
              <p:nvPr/>
            </p:nvGrpSpPr>
            <p:grpSpPr>
              <a:xfrm>
                <a:off x="7060483" y="1138632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86" name="TextBox 385">
                  <a:extLst>
                    <a:ext uri="{FF2B5EF4-FFF2-40B4-BE49-F238E27FC236}">
                      <a16:creationId xmlns:a16="http://schemas.microsoft.com/office/drawing/2014/main" id="{B3170D83-5A26-C360-4EBE-1F55DAA93B2F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ABA06385-CC2F-919E-D6FC-35E38DAF81C9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620A7748-D5D9-D8A6-C9F5-7231A0D50338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DBE0A452-7E57-449D-9558-9F021A25D2F3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C88522D4-E2A7-C597-D53C-0CD6D0D63EFC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F88AEDAD-D86E-1D62-1E94-F3E458388CF9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BF71E311-1E4C-24C6-D04A-2A867A7A6329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CD3BD696-2C74-174B-98FB-22E7C87D3222}"/>
                  </a:ext>
                </a:extLst>
              </p:cNvPr>
              <p:cNvGrpSpPr/>
              <p:nvPr/>
            </p:nvGrpSpPr>
            <p:grpSpPr>
              <a:xfrm>
                <a:off x="8077139" y="1158605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81CC1C28-3B15-F48A-78C4-7DC8FC2064FB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109FDFEE-3395-10F5-3097-B81D91A6AF74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327FFD61-F88D-5E33-95FE-CAD44954C4D9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84174DB7-89AF-37C0-2BE9-E4ADC1182D63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1BD95834-FF76-2148-966D-C3EF907EF80C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AA7C2B4C-FF0F-5642-6E07-8CBD54BD142B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85" name="TextBox 384">
                  <a:extLst>
                    <a:ext uri="{FF2B5EF4-FFF2-40B4-BE49-F238E27FC236}">
                      <a16:creationId xmlns:a16="http://schemas.microsoft.com/office/drawing/2014/main" id="{6F003870-DD89-49D3-1252-143C8AAEEAF2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5ECDCB0B-B477-BB34-B450-1E768EB74B9C}"/>
                  </a:ext>
                </a:extLst>
              </p:cNvPr>
              <p:cNvGrpSpPr/>
              <p:nvPr/>
            </p:nvGrpSpPr>
            <p:grpSpPr>
              <a:xfrm>
                <a:off x="9095182" y="1148296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9A33A5FA-C581-9DEC-FC6C-27CF7EAD28D5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4450E252-AF18-ACB0-2592-AEA3170056FD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3ACE13CA-3148-97B7-B8FA-B275316B5101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18D4D385-FBF1-02A7-90D3-304F1519467F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4DAA480C-B6BB-634B-44BD-E800FFAD883C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ABEC3929-8CF2-6186-AEF4-484AA09FABB7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D56D9797-4550-70ED-C7E6-E60FF296220C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8F17B243-099C-FB29-2BBE-1ED1215189BE}"/>
                  </a:ext>
                </a:extLst>
              </p:cNvPr>
              <p:cNvSpPr txBox="1"/>
              <p:nvPr/>
            </p:nvSpPr>
            <p:spPr>
              <a:xfrm>
                <a:off x="5228955" y="1086647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21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55281-9B23-9591-1BA5-3C3A288B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15B1-5595-6015-11CB-EA36B3C7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7-segment 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3AD5-4D22-F51A-FAF4-3D04A2AE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3BF8A-B912-F5A7-B728-95774CE18F09}"/>
              </a:ext>
            </a:extLst>
          </p:cNvPr>
          <p:cNvSpPr txBox="1"/>
          <p:nvPr/>
        </p:nvSpPr>
        <p:spPr>
          <a:xfrm>
            <a:off x="320548" y="290578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to display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643ECBA-81B1-F894-8538-1454CACBBAC5}"/>
              </a:ext>
            </a:extLst>
          </p:cNvPr>
          <p:cNvSpPr/>
          <p:nvPr/>
        </p:nvSpPr>
        <p:spPr>
          <a:xfrm>
            <a:off x="3632200" y="2881640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967CD-FCD3-0189-83F6-49271399D763}"/>
              </a:ext>
            </a:extLst>
          </p:cNvPr>
          <p:cNvSpPr/>
          <p:nvPr/>
        </p:nvSpPr>
        <p:spPr>
          <a:xfrm>
            <a:off x="4559300" y="2329190"/>
            <a:ext cx="1879600" cy="18110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AE590-3264-1150-DB6D-7B4679915BDF}"/>
              </a:ext>
            </a:extLst>
          </p:cNvPr>
          <p:cNvSpPr txBox="1"/>
          <p:nvPr/>
        </p:nvSpPr>
        <p:spPr>
          <a:xfrm>
            <a:off x="4882481" y="2967335"/>
            <a:ext cx="105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F5CB647-1173-9FC7-6E8B-5E67EE5E718E}"/>
              </a:ext>
            </a:extLst>
          </p:cNvPr>
          <p:cNvSpPr/>
          <p:nvPr/>
        </p:nvSpPr>
        <p:spPr>
          <a:xfrm>
            <a:off x="6762081" y="2887330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48B92E-730C-6C4A-929D-891BCB1962BB}"/>
              </a:ext>
            </a:extLst>
          </p:cNvPr>
          <p:cNvGrpSpPr/>
          <p:nvPr/>
        </p:nvGrpSpPr>
        <p:grpSpPr>
          <a:xfrm>
            <a:off x="7948020" y="2329190"/>
            <a:ext cx="1079302" cy="1583060"/>
            <a:chOff x="398123" y="3001826"/>
            <a:chExt cx="1079302" cy="158306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8DB043-55BC-7207-C461-9BEF3B9FDE70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A93468-44AB-1F93-773D-C1CD90081EF3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803B0D-2001-0BDF-30C7-F8FF9DBC9B7C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75B816-BD8E-0987-A619-6E202DFA318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3E4B1C-1E75-8406-8A60-EBE3FCDB9CA9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6D3D9B-8C3E-221E-894C-6BC2B634F67A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D679F4-A412-1732-6AB3-7F88C105C6B7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D9CBD6-83B5-7854-EDD6-F50AD258606C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485F6D-18C3-A5AF-3DC9-C7421635AA37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294A56-3E2B-9592-505B-9B1D39983000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BF9626-C87B-8647-F29C-4E96765CF798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01ED91-C887-8EAF-B829-FCE96A71B703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76D50B-1FAC-16CC-C78F-3F5521EBC6BA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FA6853-D8F0-F133-6C29-6CD155FA5DF6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5A3789-5C39-61CA-CEF0-B46E10AF0C48}"/>
              </a:ext>
            </a:extLst>
          </p:cNvPr>
          <p:cNvGrpSpPr/>
          <p:nvPr/>
        </p:nvGrpSpPr>
        <p:grpSpPr>
          <a:xfrm>
            <a:off x="9715500" y="2222500"/>
            <a:ext cx="1066800" cy="1892300"/>
            <a:chOff x="9715500" y="2222500"/>
            <a:chExt cx="1066800" cy="18923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F2DAC6-625C-F05A-AE7E-8F818D0118EA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3D5D1E-75A7-FAC1-BA90-ABAEB487DE4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CE1023-E591-C9BB-9992-52C46FA8741A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FFE2AD-8E21-F74D-85ED-7CC0A267CB33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F94AB6-73DC-FE07-AF42-9B6BF7EE90E0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B1DA6A-9824-5BF8-2307-003DC8E76200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890CE0-6903-106C-0436-6BD1822CB08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090273-01DF-D687-6C57-2C58A15F402F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40AA9D-544D-60A2-5BB0-465BEE1BD313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8C539A-529E-7162-E35F-4069BD9E125C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1B46ABD-4345-74DF-6656-44E3613F7B60}"/>
              </a:ext>
            </a:extLst>
          </p:cNvPr>
          <p:cNvSpPr txBox="1"/>
          <p:nvPr/>
        </p:nvSpPr>
        <p:spPr>
          <a:xfrm>
            <a:off x="9139218" y="1345550"/>
            <a:ext cx="248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component with 7 inputs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AEC3C-30C3-3B40-CFDA-C45FD4852083}"/>
              </a:ext>
            </a:extLst>
          </p:cNvPr>
          <p:cNvSpPr txBox="1"/>
          <p:nvPr/>
        </p:nvSpPr>
        <p:spPr>
          <a:xfrm>
            <a:off x="612648" y="4385389"/>
            <a:ext cx="321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binary inputs do we need for the numbers 0-9?</a:t>
            </a:r>
          </a:p>
        </p:txBody>
      </p:sp>
    </p:spTree>
    <p:extLst>
      <p:ext uri="{BB962C8B-B14F-4D97-AF65-F5344CB8AC3E}">
        <p14:creationId xmlns:p14="http://schemas.microsoft.com/office/powerpoint/2010/main" val="428663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0CB0-8579-D68F-420A-6C9A8BF68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5494-3E91-E637-7940-E938E065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Decoding 7-segment displays in clocks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84E729A-C947-C56B-C738-E56CD354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CEDE0B-59D0-95B8-34AD-B672CEBC5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29895"/>
              </p:ext>
            </p:extLst>
          </p:nvPr>
        </p:nvGraphicFramePr>
        <p:xfrm>
          <a:off x="2184400" y="2924452"/>
          <a:ext cx="6398051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02674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5394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52669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1992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3333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51998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79323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51752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7363"/>
                  </a:ext>
                </a:extLst>
              </a:tr>
            </a:tbl>
          </a:graphicData>
        </a:graphic>
      </p:graphicFrame>
      <p:grpSp>
        <p:nvGrpSpPr>
          <p:cNvPr id="498" name="Group 497">
            <a:extLst>
              <a:ext uri="{FF2B5EF4-FFF2-40B4-BE49-F238E27FC236}">
                <a16:creationId xmlns:a16="http://schemas.microsoft.com/office/drawing/2014/main" id="{6A50C28A-F56F-EA77-226C-594233C3D9DF}"/>
              </a:ext>
            </a:extLst>
          </p:cNvPr>
          <p:cNvGrpSpPr/>
          <p:nvPr/>
        </p:nvGrpSpPr>
        <p:grpSpPr>
          <a:xfrm>
            <a:off x="828712" y="1114769"/>
            <a:ext cx="10534576" cy="1601230"/>
            <a:chOff x="1324613" y="1088596"/>
            <a:chExt cx="10534576" cy="1601230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EFB1B727-0124-147B-A6F8-E531F0AC3646}"/>
                </a:ext>
              </a:extLst>
            </p:cNvPr>
            <p:cNvGrpSpPr/>
            <p:nvPr/>
          </p:nvGrpSpPr>
          <p:grpSpPr>
            <a:xfrm>
              <a:off x="1324613" y="1090754"/>
              <a:ext cx="1112838" cy="1559752"/>
              <a:chOff x="8275275" y="3338094"/>
              <a:chExt cx="1112838" cy="1559752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EEF45516-F609-777A-EAC4-ABCFE3E2F4C5}"/>
                  </a:ext>
                </a:extLst>
              </p:cNvPr>
              <p:cNvGrpSpPr/>
              <p:nvPr/>
            </p:nvGrpSpPr>
            <p:grpSpPr>
              <a:xfrm>
                <a:off x="8520703" y="3654961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DD8A4D62-819D-E8A4-999C-F8BBBBDEE221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4664E50B-D466-9F33-9A1D-6C8D14CEF898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50CF5F6C-8333-9EFA-5E4C-BD00A762A938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E02135F8-EEA9-9C38-4E1C-0BF2604877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C63FF894-995F-A4D2-25B3-CC000926D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186F2F00-F45D-EC05-F0CA-03420C0215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110DF0A7-1B6C-3B83-3839-0C02DF62C7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BBD683DB-8D2A-6E72-ACF8-436A9EC537DB}"/>
                  </a:ext>
                </a:extLst>
              </p:cNvPr>
              <p:cNvSpPr txBox="1"/>
              <p:nvPr/>
            </p:nvSpPr>
            <p:spPr>
              <a:xfrm>
                <a:off x="8568206" y="3338094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434D6E1C-567E-E917-EE75-7FD0456EC2B4}"/>
                  </a:ext>
                </a:extLst>
              </p:cNvPr>
              <p:cNvSpPr txBox="1"/>
              <p:nvPr/>
            </p:nvSpPr>
            <p:spPr>
              <a:xfrm>
                <a:off x="8914741" y="3705655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5A46EB0C-00D3-7C6B-C550-2A9B67942347}"/>
                  </a:ext>
                </a:extLst>
              </p:cNvPr>
              <p:cNvSpPr txBox="1"/>
              <p:nvPr/>
            </p:nvSpPr>
            <p:spPr>
              <a:xfrm>
                <a:off x="8935363" y="4170124"/>
                <a:ext cx="45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67E1B632-6107-2E01-E820-551FD535C285}"/>
                  </a:ext>
                </a:extLst>
              </p:cNvPr>
              <p:cNvSpPr txBox="1"/>
              <p:nvPr/>
            </p:nvSpPr>
            <p:spPr>
              <a:xfrm>
                <a:off x="8607778" y="4528514"/>
                <a:ext cx="352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4C804F94-6C33-B4B4-5F50-FC8CB5A0FD8B}"/>
                  </a:ext>
                </a:extLst>
              </p:cNvPr>
              <p:cNvSpPr txBox="1"/>
              <p:nvPr/>
            </p:nvSpPr>
            <p:spPr>
              <a:xfrm>
                <a:off x="8275275" y="4155194"/>
                <a:ext cx="4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0E1975CE-6DA0-54FF-83E7-BA5D5FAE6483}"/>
                  </a:ext>
                </a:extLst>
              </p:cNvPr>
              <p:cNvSpPr txBox="1"/>
              <p:nvPr/>
            </p:nvSpPr>
            <p:spPr>
              <a:xfrm>
                <a:off x="8284731" y="3705655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285B989-C039-F9D5-FFAA-920A39C7F18E}"/>
                  </a:ext>
                </a:extLst>
              </p:cNvPr>
              <p:cNvSpPr txBox="1"/>
              <p:nvPr/>
            </p:nvSpPr>
            <p:spPr>
              <a:xfrm>
                <a:off x="8578025" y="3737984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F6503AAB-115E-70E3-5562-0CFC5ECF7DD3}"/>
                </a:ext>
              </a:extLst>
            </p:cNvPr>
            <p:cNvGrpSpPr/>
            <p:nvPr/>
          </p:nvGrpSpPr>
          <p:grpSpPr>
            <a:xfrm>
              <a:off x="2346545" y="1088596"/>
              <a:ext cx="9512644" cy="1601230"/>
              <a:chOff x="695376" y="1086647"/>
              <a:chExt cx="9512644" cy="160123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86BB37-D60B-A6F9-4756-2C52F36F2A45}"/>
                  </a:ext>
                </a:extLst>
              </p:cNvPr>
              <p:cNvSpPr txBox="1"/>
              <p:nvPr/>
            </p:nvSpPr>
            <p:spPr>
              <a:xfrm>
                <a:off x="1997612" y="109728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4E0EF6C6-5428-FDA0-7FC9-AE9173226348}"/>
                  </a:ext>
                </a:extLst>
              </p:cNvPr>
              <p:cNvGrpSpPr/>
              <p:nvPr/>
            </p:nvGrpSpPr>
            <p:grpSpPr>
              <a:xfrm>
                <a:off x="695376" y="1113685"/>
                <a:ext cx="1085240" cy="1529272"/>
                <a:chOff x="398123" y="3055614"/>
                <a:chExt cx="1085240" cy="1529272"/>
              </a:xfrm>
            </p:grpSpPr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B3AB7A9D-8652-5068-284A-2C8D055AC675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C0F27A65-273F-AF02-E58A-2555849E7453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37454BA7-8F8E-B5D2-F74A-B9E8D8180089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756A856B-72DB-2B52-A0D0-DBA6D6070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1881A8EF-9200-129C-1907-7690EBCD8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EF285F1C-4CBC-BFA6-07BE-08B0118D3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11000EA0-2CB9-9862-F422-59E77B222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TextBox 486">
                  <a:extLst>
                    <a:ext uri="{FF2B5EF4-FFF2-40B4-BE49-F238E27FC236}">
                      <a16:creationId xmlns:a16="http://schemas.microsoft.com/office/drawing/2014/main" id="{0EBBD2CF-D37F-B3F6-0BD3-915D113D0E00}"/>
                    </a:ext>
                  </a:extLst>
                </p:cNvPr>
                <p:cNvSpPr txBox="1"/>
                <p:nvPr/>
              </p:nvSpPr>
              <p:spPr>
                <a:xfrm>
                  <a:off x="771803" y="305561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488" name="TextBox 487">
                  <a:extLst>
                    <a:ext uri="{FF2B5EF4-FFF2-40B4-BE49-F238E27FC236}">
                      <a16:creationId xmlns:a16="http://schemas.microsoft.com/office/drawing/2014/main" id="{5CF68DCC-AD8A-241C-F77A-EB2979720AA9}"/>
                    </a:ext>
                  </a:extLst>
                </p:cNvPr>
                <p:cNvSpPr txBox="1"/>
                <p:nvPr/>
              </p:nvSpPr>
              <p:spPr>
                <a:xfrm>
                  <a:off x="1119664" y="3423175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66E7982B-C4A4-12F1-B6D6-5E756B28B084}"/>
                    </a:ext>
                  </a:extLst>
                </p:cNvPr>
                <p:cNvSpPr txBox="1"/>
                <p:nvPr/>
              </p:nvSpPr>
              <p:spPr>
                <a:xfrm>
                  <a:off x="1143205" y="3887644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490" name="TextBox 489">
                  <a:extLst>
                    <a:ext uri="{FF2B5EF4-FFF2-40B4-BE49-F238E27FC236}">
                      <a16:creationId xmlns:a16="http://schemas.microsoft.com/office/drawing/2014/main" id="{93ED51B7-5B7E-599F-E832-63B88D2447F3}"/>
                    </a:ext>
                  </a:extLst>
                </p:cNvPr>
                <p:cNvSpPr txBox="1"/>
                <p:nvPr/>
              </p:nvSpPr>
              <p:spPr>
                <a:xfrm>
                  <a:off x="772671" y="4215554"/>
                  <a:ext cx="2648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491" name="TextBox 490">
                  <a:extLst>
                    <a:ext uri="{FF2B5EF4-FFF2-40B4-BE49-F238E27FC236}">
                      <a16:creationId xmlns:a16="http://schemas.microsoft.com/office/drawing/2014/main" id="{68FB6895-BBD2-5781-23F9-86A091FE2E64}"/>
                    </a:ext>
                  </a:extLst>
                </p:cNvPr>
                <p:cNvSpPr txBox="1"/>
                <p:nvPr/>
              </p:nvSpPr>
              <p:spPr>
                <a:xfrm>
                  <a:off x="398123" y="3872714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BFEF100A-884A-A6E3-A2E3-0DBC7FDF3EB0}"/>
                    </a:ext>
                  </a:extLst>
                </p:cNvPr>
                <p:cNvSpPr txBox="1"/>
                <p:nvPr/>
              </p:nvSpPr>
              <p:spPr>
                <a:xfrm>
                  <a:off x="489654" y="3423175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493" name="TextBox 492">
                  <a:extLst>
                    <a:ext uri="{FF2B5EF4-FFF2-40B4-BE49-F238E27FC236}">
                      <a16:creationId xmlns:a16="http://schemas.microsoft.com/office/drawing/2014/main" id="{5D99F648-1DC7-5B1B-9A8A-06072BE63DC9}"/>
                    </a:ext>
                  </a:extLst>
                </p:cNvPr>
                <p:cNvSpPr txBox="1"/>
                <p:nvPr/>
              </p:nvSpPr>
              <p:spPr>
                <a:xfrm>
                  <a:off x="781622" y="345550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7C845F69-59A2-74F5-70B4-45A86C904A17}"/>
                  </a:ext>
                </a:extLst>
              </p:cNvPr>
              <p:cNvGrpSpPr/>
              <p:nvPr/>
            </p:nvGrpSpPr>
            <p:grpSpPr>
              <a:xfrm>
                <a:off x="2072401" y="1428497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80143311-803C-F976-5880-B24ADCECC271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B5C21324-9BDB-472F-446B-D80E42D29B55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0BF50CED-F260-CD35-8BD9-31772F76DA57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>
                  <a:extLst>
                    <a:ext uri="{FF2B5EF4-FFF2-40B4-BE49-F238E27FC236}">
                      <a16:creationId xmlns:a16="http://schemas.microsoft.com/office/drawing/2014/main" id="{4D1401BF-76E8-0F55-7885-FA48196E7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37EF556E-76D3-53E2-F627-5E30CA3CBD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A6CD8C82-8394-A4DA-2355-8B2DBE4563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15FFC773-3A1D-B2BF-0736-F61D644CE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2F898059-BD47-AB30-DC21-3EAE7560080D}"/>
                  </a:ext>
                </a:extLst>
              </p:cNvPr>
              <p:cNvGrpSpPr/>
              <p:nvPr/>
            </p:nvGrpSpPr>
            <p:grpSpPr>
              <a:xfrm>
                <a:off x="3144614" y="1442832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7D9B73C5-10F8-8254-FFCD-D79AC2CF2474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C427FBD8-B1A7-3A74-0C97-794FE514B40D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1D1177AE-8448-BBBD-CD6E-B9C62C819027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1AA34410-16BF-EA08-EF2A-299AE66E52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3D3F2E39-CE24-532F-62E5-E6DD5AE79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F3D746DF-B6ED-BD9C-B69A-17830AB4BA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A97E6245-71CB-6EB0-6C6A-E4BD9FAC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7E34416D-1368-C316-A974-231F842FA1F9}"/>
                  </a:ext>
                </a:extLst>
              </p:cNvPr>
              <p:cNvGrpSpPr/>
              <p:nvPr/>
            </p:nvGrpSpPr>
            <p:grpSpPr>
              <a:xfrm>
                <a:off x="4148092" y="1438716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77417B10-D767-965A-54FC-5A7DB51AD6CC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>
                  <a:extLst>
                    <a:ext uri="{FF2B5EF4-FFF2-40B4-BE49-F238E27FC236}">
                      <a16:creationId xmlns:a16="http://schemas.microsoft.com/office/drawing/2014/main" id="{B26595D2-4197-844A-1047-4355FB9BEDED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F454E0AC-DF1F-C513-E28C-DB3FFA46A627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>
                  <a:extLst>
                    <a:ext uri="{FF2B5EF4-FFF2-40B4-BE49-F238E27FC236}">
                      <a16:creationId xmlns:a16="http://schemas.microsoft.com/office/drawing/2014/main" id="{494C3E28-24A2-1CD1-78DA-3374EA4515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C548342B-00D4-63B6-B2FB-532ECC245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09755EF2-E2FC-FB8E-2106-65DEB5D83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42F1D746-02DF-207E-C3A9-9D87418455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B2D8B6D8-C48B-321F-9FA7-45E637A76BFC}"/>
                  </a:ext>
                </a:extLst>
              </p:cNvPr>
              <p:cNvGrpSpPr/>
              <p:nvPr/>
            </p:nvGrpSpPr>
            <p:grpSpPr>
              <a:xfrm>
                <a:off x="5199359" y="1427123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4F7B110A-24DF-D0BE-9F1A-E1722C533853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70135A21-BD88-F5C9-2D99-93B00D70D36A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53E495BE-762C-56BF-C026-12F221680621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15D9982C-EB83-F0DA-708C-423AC9AEB1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029AF3E4-9130-E954-E505-19CC3C125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112EF7C9-1054-8DED-E3A2-B0AAD7AE59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B8BEA8A0-CF96-3059-FAD8-C4EBF63953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F03F6887-7352-94FD-D327-3E0B204A16E6}"/>
                  </a:ext>
                </a:extLst>
              </p:cNvPr>
              <p:cNvGrpSpPr/>
              <p:nvPr/>
            </p:nvGrpSpPr>
            <p:grpSpPr>
              <a:xfrm>
                <a:off x="6234486" y="1438215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7C14A740-CC7F-C61A-8C8E-178941344102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48B07205-6383-4101-16FE-4F73D63A67CC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9876FC26-151F-C1C1-3803-14DC35D67641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9385D15A-2C64-43FD-47AE-EF2AEA96E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00DDC5F-0F3E-75C3-1B42-9EA840556E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4A390D42-7A84-1994-4977-B26C97E35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7F98F51-E429-F750-8FAD-C43F54501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1A319472-73A6-28A2-1603-23451E3F333E}"/>
                  </a:ext>
                </a:extLst>
              </p:cNvPr>
              <p:cNvGrpSpPr/>
              <p:nvPr/>
            </p:nvGrpSpPr>
            <p:grpSpPr>
              <a:xfrm>
                <a:off x="7290754" y="1448261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ECDA7435-A24F-D4F8-5BA3-4DC8FDE29A01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7120C720-AF53-7DF5-1FD6-E3ACCE210D60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69D39642-10A8-5738-5E9E-40BD672921DD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A5F3FD77-30CB-8B3C-0831-A4634E6FF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>
                  <a:extLst>
                    <a:ext uri="{FF2B5EF4-FFF2-40B4-BE49-F238E27FC236}">
                      <a16:creationId xmlns:a16="http://schemas.microsoft.com/office/drawing/2014/main" id="{BDCF4011-6FA2-3509-42A0-B86D4C46F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4CB26126-AD9F-83FB-1E9B-1F3D0B29EC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3CA2BFEA-7978-FD3B-7288-B9F21A1E74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E73F4455-B83F-6B0D-106D-68CFA861BD63}"/>
                  </a:ext>
                </a:extLst>
              </p:cNvPr>
              <p:cNvGrpSpPr/>
              <p:nvPr/>
            </p:nvGrpSpPr>
            <p:grpSpPr>
              <a:xfrm>
                <a:off x="8362967" y="1462596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5297E099-62FB-D210-DE09-7257885B0BF7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D3E412FB-82A1-620B-2F3C-BB957686822F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98C57FF8-D6EA-48D6-663F-F40037CC1B3D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81A7E06E-2341-5550-CEF5-F59AA651CA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53D63999-DC58-057D-7993-24209A9509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05DCD5E6-D9A1-5DC8-3D0E-18A2F6CD3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1818C6E4-8DFF-8F66-AA7F-D5183C949E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B4882BC9-F0C9-B1D3-3B1D-E0CD20BDD2BE}"/>
                  </a:ext>
                </a:extLst>
              </p:cNvPr>
              <p:cNvGrpSpPr/>
              <p:nvPr/>
            </p:nvGrpSpPr>
            <p:grpSpPr>
              <a:xfrm>
                <a:off x="9366445" y="1458480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E45A9B2B-33B0-66BC-D0EC-3913CE7C194A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EAC8C5E6-6D11-1DC4-CC9B-D751962FD2AA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88B936B6-0B68-435E-E437-B43A8231E844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27F6B051-1F74-4C56-A135-828589D6B2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1A8F806A-F300-6B52-D00D-886BFD1EE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24831407-8107-EBFC-F99F-4BC11A1A4F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05E9CDEA-0D92-57A0-D213-06893579D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5B8F890D-4A35-6159-E719-A19E59EF8364}"/>
                  </a:ext>
                </a:extLst>
              </p:cNvPr>
              <p:cNvSpPr txBox="1"/>
              <p:nvPr/>
            </p:nvSpPr>
            <p:spPr>
              <a:xfrm>
                <a:off x="2120689" y="109728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7516C89D-8E60-F2DC-41A0-176F5054C506}"/>
                  </a:ext>
                </a:extLst>
              </p:cNvPr>
              <p:cNvSpPr txBox="1"/>
              <p:nvPr/>
            </p:nvSpPr>
            <p:spPr>
              <a:xfrm>
                <a:off x="2468550" y="146484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41809375-3729-DA9A-25B6-4D8ADF37500D}"/>
                  </a:ext>
                </a:extLst>
              </p:cNvPr>
              <p:cNvSpPr txBox="1"/>
              <p:nvPr/>
            </p:nvSpPr>
            <p:spPr>
              <a:xfrm>
                <a:off x="2492091" y="1929310"/>
                <a:ext cx="340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39B70FE1-581B-8065-B9A0-1B2B790EA5E3}"/>
                  </a:ext>
                </a:extLst>
              </p:cNvPr>
              <p:cNvSpPr txBox="1"/>
              <p:nvPr/>
            </p:nvSpPr>
            <p:spPr>
              <a:xfrm>
                <a:off x="2121557" y="2287700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1CA90B23-77A2-6695-E9E5-B5CEB88ADC00}"/>
                  </a:ext>
                </a:extLst>
              </p:cNvPr>
              <p:cNvSpPr txBox="1"/>
              <p:nvPr/>
            </p:nvSpPr>
            <p:spPr>
              <a:xfrm>
                <a:off x="1747009" y="191438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319F8110-25C7-142A-25DB-CD01678C9536}"/>
                  </a:ext>
                </a:extLst>
              </p:cNvPr>
              <p:cNvSpPr txBox="1"/>
              <p:nvPr/>
            </p:nvSpPr>
            <p:spPr>
              <a:xfrm>
                <a:off x="1838540" y="146484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A5B9B058-59D9-E77F-DD6A-8E34CC7E3C11}"/>
                  </a:ext>
                </a:extLst>
              </p:cNvPr>
              <p:cNvSpPr txBox="1"/>
              <p:nvPr/>
            </p:nvSpPr>
            <p:spPr>
              <a:xfrm>
                <a:off x="2130508" y="149717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784FF820-17DF-FBC0-022C-54E9624529E1}"/>
                  </a:ext>
                </a:extLst>
              </p:cNvPr>
              <p:cNvSpPr txBox="1"/>
              <p:nvPr/>
            </p:nvSpPr>
            <p:spPr>
              <a:xfrm>
                <a:off x="3223315" y="1156197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6B2462F7-4399-68F3-67AE-9D6A2020196D}"/>
                  </a:ext>
                </a:extLst>
              </p:cNvPr>
              <p:cNvSpPr txBox="1"/>
              <p:nvPr/>
            </p:nvSpPr>
            <p:spPr>
              <a:xfrm>
                <a:off x="3571176" y="152375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307908C8-710D-DDA3-2B77-8BB517089855}"/>
                  </a:ext>
                </a:extLst>
              </p:cNvPr>
              <p:cNvSpPr txBox="1"/>
              <p:nvPr/>
            </p:nvSpPr>
            <p:spPr>
              <a:xfrm>
                <a:off x="3594717" y="1988227"/>
                <a:ext cx="340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E17AE589-E845-CD3B-C211-4F4615460608}"/>
                  </a:ext>
                </a:extLst>
              </p:cNvPr>
              <p:cNvSpPr txBox="1"/>
              <p:nvPr/>
            </p:nvSpPr>
            <p:spPr>
              <a:xfrm>
                <a:off x="3224183" y="2316137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C7C532F2-6DE8-B54C-22CB-1D98F0474B0C}"/>
                  </a:ext>
                </a:extLst>
              </p:cNvPr>
              <p:cNvSpPr txBox="1"/>
              <p:nvPr/>
            </p:nvSpPr>
            <p:spPr>
              <a:xfrm>
                <a:off x="2849635" y="1973297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227DE82B-142B-C4F6-E5AE-B256D6FB5C9A}"/>
                  </a:ext>
                </a:extLst>
              </p:cNvPr>
              <p:cNvSpPr txBox="1"/>
              <p:nvPr/>
            </p:nvSpPr>
            <p:spPr>
              <a:xfrm>
                <a:off x="2941166" y="152375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AB22576C-ED4B-45A5-92E4-2F1E00CD00F1}"/>
                  </a:ext>
                </a:extLst>
              </p:cNvPr>
              <p:cNvSpPr txBox="1"/>
              <p:nvPr/>
            </p:nvSpPr>
            <p:spPr>
              <a:xfrm>
                <a:off x="3233134" y="1556087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3A1978D6-D451-926D-F68B-564B41193DAC}"/>
                  </a:ext>
                </a:extLst>
              </p:cNvPr>
              <p:cNvSpPr txBox="1"/>
              <p:nvPr/>
            </p:nvSpPr>
            <p:spPr>
              <a:xfrm>
                <a:off x="4173602" y="1151666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FE1F115D-BB79-22A7-D298-7ECDDE459354}"/>
                  </a:ext>
                </a:extLst>
              </p:cNvPr>
              <p:cNvSpPr txBox="1"/>
              <p:nvPr/>
            </p:nvSpPr>
            <p:spPr>
              <a:xfrm>
                <a:off x="4520137" y="1519227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552CBFE6-58A2-E88E-6BC4-116DEF2FB662}"/>
                  </a:ext>
                </a:extLst>
              </p:cNvPr>
              <p:cNvSpPr txBox="1"/>
              <p:nvPr/>
            </p:nvSpPr>
            <p:spPr>
              <a:xfrm>
                <a:off x="4540759" y="1983696"/>
                <a:ext cx="45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F0A67B9B-8641-64DD-E675-BD2FDDBD1199}"/>
                  </a:ext>
                </a:extLst>
              </p:cNvPr>
              <p:cNvSpPr txBox="1"/>
              <p:nvPr/>
            </p:nvSpPr>
            <p:spPr>
              <a:xfrm>
                <a:off x="4182694" y="2311606"/>
                <a:ext cx="352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A42112BC-1275-C98F-85DF-52B9906BE18F}"/>
                  </a:ext>
                </a:extLst>
              </p:cNvPr>
              <p:cNvSpPr txBox="1"/>
              <p:nvPr/>
            </p:nvSpPr>
            <p:spPr>
              <a:xfrm>
                <a:off x="3799391" y="1968766"/>
                <a:ext cx="4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C277E083-AB03-F2AB-6F3A-755EE5DCDA59}"/>
                  </a:ext>
                </a:extLst>
              </p:cNvPr>
              <p:cNvSpPr txBox="1"/>
              <p:nvPr/>
            </p:nvSpPr>
            <p:spPr>
              <a:xfrm>
                <a:off x="3890127" y="1519227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C0DFAE5C-7C75-1769-4E33-DD978D96FBC2}"/>
                  </a:ext>
                </a:extLst>
              </p:cNvPr>
              <p:cNvSpPr txBox="1"/>
              <p:nvPr/>
            </p:nvSpPr>
            <p:spPr>
              <a:xfrm>
                <a:off x="4183421" y="1551556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66E0996F-F3B4-024D-5394-DC57314AE24B}"/>
                  </a:ext>
                </a:extLst>
              </p:cNvPr>
              <p:cNvGrpSpPr/>
              <p:nvPr/>
            </p:nvGrpSpPr>
            <p:grpSpPr>
              <a:xfrm>
                <a:off x="4916810" y="1506193"/>
                <a:ext cx="1112838" cy="1161711"/>
                <a:chOff x="2681413" y="2340595"/>
                <a:chExt cx="1112838" cy="1161711"/>
              </a:xfrm>
            </p:grpSpPr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B7ECC9C0-EC85-A47E-B0BE-0B203B9C49A3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73752640-76FE-14D3-8C09-1DD56599C4BC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403" name="TextBox 402">
                  <a:extLst>
                    <a:ext uri="{FF2B5EF4-FFF2-40B4-BE49-F238E27FC236}">
                      <a16:creationId xmlns:a16="http://schemas.microsoft.com/office/drawing/2014/main" id="{C2DF5CEE-0079-9CDD-8B52-73B44AD36582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DCFEC715-4FF9-9934-0486-AC2880861204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8EF41E15-D920-F356-A5A1-BAD66BB4524E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DCCFAA39-2442-7E6A-26A4-7B8F651C4A2A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D03F7EDF-5843-D5FE-F85B-BC042AB1F965}"/>
                  </a:ext>
                </a:extLst>
              </p:cNvPr>
              <p:cNvGrpSpPr/>
              <p:nvPr/>
            </p:nvGrpSpPr>
            <p:grpSpPr>
              <a:xfrm>
                <a:off x="5952878" y="1127856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93" name="TextBox 392">
                  <a:extLst>
                    <a:ext uri="{FF2B5EF4-FFF2-40B4-BE49-F238E27FC236}">
                      <a16:creationId xmlns:a16="http://schemas.microsoft.com/office/drawing/2014/main" id="{196895CE-FBFF-E878-6646-5D25C761BDB9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4C05E9C1-4870-2333-6201-0B6C34F90B55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07D5CC68-EB1D-92B9-D9C5-3F583AB3BEA3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1F41BE17-A8D7-0256-29BD-80134C6DA06A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97" name="TextBox 396">
                  <a:extLst>
                    <a:ext uri="{FF2B5EF4-FFF2-40B4-BE49-F238E27FC236}">
                      <a16:creationId xmlns:a16="http://schemas.microsoft.com/office/drawing/2014/main" id="{F44EAA51-9372-F564-F88D-4921602A21BD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98" name="TextBox 397">
                  <a:extLst>
                    <a:ext uri="{FF2B5EF4-FFF2-40B4-BE49-F238E27FC236}">
                      <a16:creationId xmlns:a16="http://schemas.microsoft.com/office/drawing/2014/main" id="{4D2025DF-5F95-98E2-60B0-7BA344861293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098041A8-E190-7C22-A369-9717A14BD5E8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864069B9-0B43-F728-CE18-37AAE3303D99}"/>
                  </a:ext>
                </a:extLst>
              </p:cNvPr>
              <p:cNvGrpSpPr/>
              <p:nvPr/>
            </p:nvGrpSpPr>
            <p:grpSpPr>
              <a:xfrm>
                <a:off x="7060483" y="1138632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86" name="TextBox 385">
                  <a:extLst>
                    <a:ext uri="{FF2B5EF4-FFF2-40B4-BE49-F238E27FC236}">
                      <a16:creationId xmlns:a16="http://schemas.microsoft.com/office/drawing/2014/main" id="{9CFE1D0D-19D3-E80D-1FB3-AC524A291CAD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F497CA33-CA95-AF55-CF26-79EBF02648C2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3E21AD01-C335-4692-D59E-7FBAE1A90BBB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BD8BEF7E-8D44-15CB-6F12-3B632924E019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1F8D5739-F207-1329-AD4C-0A1495B911B8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A394BD66-CCC6-CE35-9273-A1BE8DE289E9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6230A030-10E4-18B1-3785-8275334D040F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6AD2F964-CE93-DB27-B06A-06B5A22C53EB}"/>
                  </a:ext>
                </a:extLst>
              </p:cNvPr>
              <p:cNvGrpSpPr/>
              <p:nvPr/>
            </p:nvGrpSpPr>
            <p:grpSpPr>
              <a:xfrm>
                <a:off x="8077139" y="1158605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4558CE5F-0323-D8B7-18F5-F85D67E9AAB2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490CC9DF-37D5-B953-46B7-8E78F507A28E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8AD61BAE-CE2E-300C-F655-92C86B2D7450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F3EB9058-A691-5B90-216D-94EF408AC78A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CBA8D255-D81C-FDE3-49C1-CEB6EE90E5A8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570BD2C0-E108-B05E-4A1D-822D45092D25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85" name="TextBox 384">
                  <a:extLst>
                    <a:ext uri="{FF2B5EF4-FFF2-40B4-BE49-F238E27FC236}">
                      <a16:creationId xmlns:a16="http://schemas.microsoft.com/office/drawing/2014/main" id="{47B5BAB3-1FBA-9411-E14D-B41AB001AF1F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3DBC366B-9141-C439-F623-222EBAB602FC}"/>
                  </a:ext>
                </a:extLst>
              </p:cNvPr>
              <p:cNvGrpSpPr/>
              <p:nvPr/>
            </p:nvGrpSpPr>
            <p:grpSpPr>
              <a:xfrm>
                <a:off x="9095182" y="1148296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1645E43B-B6CC-E693-9077-AD73073B48E7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B684330E-26AF-B15E-51A1-F79C52FE315D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6F2FDA37-D3D3-DBF4-78F3-E695EA02F67A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CCC5BD75-74EB-19EA-B214-4A6CFD2E7A7F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DBEE5182-CEF7-48CE-CFBE-C637E3A66E3C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23E3A6D7-EE26-CDBC-1907-BBD621756EAA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2A809763-DB20-B5F6-1E5A-6169DCE11299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E858A0B1-72B3-FE43-8BC7-2BEAD2FE5F10}"/>
                  </a:ext>
                </a:extLst>
              </p:cNvPr>
              <p:cNvSpPr txBox="1"/>
              <p:nvPr/>
            </p:nvSpPr>
            <p:spPr>
              <a:xfrm>
                <a:off x="5228955" y="1086647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92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B6DBF-1A64-30EB-E2A3-343D8A89B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F002-4039-6DFF-8176-1DBF717C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1ACD-71DD-4F09-D5B8-0D10BE3C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6B1E48EF-2706-7B38-8A1D-84A5644CFAAF}"/>
              </a:ext>
            </a:extLst>
          </p:cNvPr>
          <p:cNvSpPr/>
          <p:nvPr/>
        </p:nvSpPr>
        <p:spPr>
          <a:xfrm rot="16200000">
            <a:off x="2523834" y="3538186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CCE28-6E1C-4C43-2004-32C026D4D1D7}"/>
              </a:ext>
            </a:extLst>
          </p:cNvPr>
          <p:cNvSpPr txBox="1"/>
          <p:nvPr/>
        </p:nvSpPr>
        <p:spPr>
          <a:xfrm>
            <a:off x="1070517" y="3763174"/>
            <a:ext cx="15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4-input bits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CB100F-6C83-EBC7-D848-9828F5AC1196}"/>
              </a:ext>
            </a:extLst>
          </p:cNvPr>
          <p:cNvSpPr txBox="1"/>
          <p:nvPr/>
        </p:nvSpPr>
        <p:spPr>
          <a:xfrm rot="16200000">
            <a:off x="2861937" y="3779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1C62DC-76D1-0DCC-C427-FFBF932236D6}"/>
              </a:ext>
            </a:extLst>
          </p:cNvPr>
          <p:cNvSpPr txBox="1"/>
          <p:nvPr/>
        </p:nvSpPr>
        <p:spPr>
          <a:xfrm>
            <a:off x="1070517" y="1431063"/>
            <a:ext cx="4210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2-bit decoder: 4 output lines</a:t>
            </a:r>
          </a:p>
          <a:p>
            <a:r>
              <a:rPr lang="en-US" sz="2400" dirty="0"/>
              <a:t>3-bit decoder: 8 output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33931-4EE8-54B2-3432-D1A37BAB803F}"/>
              </a:ext>
            </a:extLst>
          </p:cNvPr>
          <p:cNvSpPr txBox="1"/>
          <p:nvPr/>
        </p:nvSpPr>
        <p:spPr>
          <a:xfrm>
            <a:off x="4079676" y="3763174"/>
            <a:ext cx="302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output lines?</a:t>
            </a:r>
          </a:p>
        </p:txBody>
      </p:sp>
    </p:spTree>
    <p:extLst>
      <p:ext uri="{BB962C8B-B14F-4D97-AF65-F5344CB8AC3E}">
        <p14:creationId xmlns:p14="http://schemas.microsoft.com/office/powerpoint/2010/main" val="17530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FD24-5AF4-B8CB-8670-941E5E0E0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3755-E204-4283-36F8-036D8ECA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951E9-F3F2-A80B-0D70-97CDBF27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FCD23BEC-78FD-E293-495A-47C329C0A253}"/>
              </a:ext>
            </a:extLst>
          </p:cNvPr>
          <p:cNvSpPr/>
          <p:nvPr/>
        </p:nvSpPr>
        <p:spPr>
          <a:xfrm rot="16200000">
            <a:off x="2523834" y="3538186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08C91-5942-3E15-1F9E-D20666CE9812}"/>
              </a:ext>
            </a:extLst>
          </p:cNvPr>
          <p:cNvSpPr txBox="1"/>
          <p:nvPr/>
        </p:nvSpPr>
        <p:spPr>
          <a:xfrm>
            <a:off x="1070517" y="3763174"/>
            <a:ext cx="15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4-input bits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BFD4F-FDBA-F746-2771-3BC0912DD50F}"/>
              </a:ext>
            </a:extLst>
          </p:cNvPr>
          <p:cNvSpPr txBox="1"/>
          <p:nvPr/>
        </p:nvSpPr>
        <p:spPr>
          <a:xfrm rot="16200000">
            <a:off x="2861937" y="3779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58650-F03D-F0E1-DC24-D2EA1DE4A07A}"/>
              </a:ext>
            </a:extLst>
          </p:cNvPr>
          <p:cNvSpPr txBox="1"/>
          <p:nvPr/>
        </p:nvSpPr>
        <p:spPr>
          <a:xfrm>
            <a:off x="1070517" y="1431063"/>
            <a:ext cx="4210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2-bit decoder: 4 output lines</a:t>
            </a:r>
          </a:p>
          <a:p>
            <a:r>
              <a:rPr lang="en-US" sz="2400" dirty="0"/>
              <a:t>3-bit decoder: 8 output lines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F953FC-CACB-AB13-9A11-A96DA669A2A0}"/>
              </a:ext>
            </a:extLst>
          </p:cNvPr>
          <p:cNvSpPr txBox="1"/>
          <p:nvPr/>
        </p:nvSpPr>
        <p:spPr>
          <a:xfrm>
            <a:off x="4038112" y="3429000"/>
            <a:ext cx="375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16 output lines: exactly 1 will be activated depending on the input</a:t>
            </a:r>
          </a:p>
        </p:txBody>
      </p:sp>
    </p:spTree>
    <p:extLst>
      <p:ext uri="{BB962C8B-B14F-4D97-AF65-F5344CB8AC3E}">
        <p14:creationId xmlns:p14="http://schemas.microsoft.com/office/powerpoint/2010/main" val="269432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07039-C5D8-2D4E-D3B1-09D2EF6CE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AC72-75C5-BD9A-4C25-2636206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E578-B599-B9A1-A502-893B4D9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F0BB0E-C6F9-9999-C8FC-10C4EA10D6AD}"/>
              </a:ext>
            </a:extLst>
          </p:cNvPr>
          <p:cNvGraphicFramePr>
            <a:graphicFrameLocks noGrp="1"/>
          </p:cNvGraphicFramePr>
          <p:nvPr/>
        </p:nvGraphicFramePr>
        <p:xfrm>
          <a:off x="2592511" y="1360302"/>
          <a:ext cx="639805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CD173A8-D594-D844-7DFD-21E847E82100}"/>
              </a:ext>
            </a:extLst>
          </p:cNvPr>
          <p:cNvGrpSpPr/>
          <p:nvPr/>
        </p:nvGrpSpPr>
        <p:grpSpPr>
          <a:xfrm>
            <a:off x="6641062" y="2978150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BEB526-E492-C994-CDFB-ABC4DCDD98B3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73462C-86C7-B49E-5BFE-EA2E3AD6A3E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1D4FB2-A925-1E0B-2EAC-AB098EEBA059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62380A-817B-3911-D096-10AE28366D9E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D4908C-02E8-106C-F07A-0D62226C6C09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2FA2E3-9D15-DFCC-DE8E-EC8A16C2EE7B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B1FF03-065C-5923-850E-C230D8F6902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F0502-9105-8B8E-67AE-4D657936BEAF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36DC93-79D6-9084-95C9-0215073F55C8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B87490-2704-D2E1-7C34-2FE2955FDA6D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680EFC8C-91C3-6C0D-08AB-91798A32381D}"/>
              </a:ext>
            </a:extLst>
          </p:cNvPr>
          <p:cNvSpPr/>
          <p:nvPr/>
        </p:nvSpPr>
        <p:spPr>
          <a:xfrm rot="16200000">
            <a:off x="2480970" y="3514467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55D90-7434-17BE-DFF5-9F4DF36A409E}"/>
              </a:ext>
            </a:extLst>
          </p:cNvPr>
          <p:cNvSpPr txBox="1"/>
          <p:nvPr/>
        </p:nvSpPr>
        <p:spPr>
          <a:xfrm>
            <a:off x="1148847" y="381346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7DB56B-423F-9790-36E3-87B5525971BD}"/>
              </a:ext>
            </a:extLst>
          </p:cNvPr>
          <p:cNvSpPr txBox="1"/>
          <p:nvPr/>
        </p:nvSpPr>
        <p:spPr>
          <a:xfrm rot="16200000">
            <a:off x="2819073" y="37561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D886-555D-10B1-DD7C-DC944A0F25CE}"/>
              </a:ext>
            </a:extLst>
          </p:cNvPr>
          <p:cNvGrpSpPr/>
          <p:nvPr/>
        </p:nvGrpSpPr>
        <p:grpSpPr>
          <a:xfrm>
            <a:off x="8063462" y="3127238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C45F42-00DE-719C-15FE-2D984B9A72AE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EFCAE3-F720-2703-D57A-8075BF590129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D3867E-1CB4-5C3E-68D7-2BD21E31FA6E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1E8952-DC16-6682-453D-8734E3E8DDC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88E16-8D50-7618-ED2A-32871F2792DE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9E07AF-7A4B-581E-533A-15C2D2C0C8C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57D0E8-0B80-AE4F-29D0-489095C74239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C56686-1C12-F449-86F1-83F5FDCF6626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AF5CE5-1C1E-E1DB-2700-AE8F7230C8B7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10EA7E-9137-460E-57A3-4A6FEC8212A6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46AFE8-2747-3FCF-B7FA-26258F658F18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CCAF9E-90C3-87BB-430D-5A214150602C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5F2DAD-D5A2-CA19-12A9-6FCF8305292F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0B9F2F-BDCD-3299-9A11-D148526B4F27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C851459D-49EA-009C-4E49-9D84ACF5CD10}"/>
              </a:ext>
            </a:extLst>
          </p:cNvPr>
          <p:cNvSpPr/>
          <p:nvPr/>
        </p:nvSpPr>
        <p:spPr>
          <a:xfrm>
            <a:off x="2149154" y="3786240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F090BF-73CF-35CA-E974-C714FA009F76}"/>
              </a:ext>
            </a:extLst>
          </p:cNvPr>
          <p:cNvCxnSpPr/>
          <p:nvPr/>
        </p:nvCxnSpPr>
        <p:spPr>
          <a:xfrm>
            <a:off x="3779804" y="3199884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A507380-8F2D-CC3B-4E69-7FE88A0A58E9}"/>
              </a:ext>
            </a:extLst>
          </p:cNvPr>
          <p:cNvSpPr txBox="1"/>
          <p:nvPr/>
        </p:nvSpPr>
        <p:spPr>
          <a:xfrm>
            <a:off x="3771298" y="283055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line will be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970A90-D405-CFD7-C945-2ABC0372EDC8}"/>
              </a:ext>
            </a:extLst>
          </p:cNvPr>
          <p:cNvSpPr txBox="1"/>
          <p:nvPr/>
        </p:nvSpPr>
        <p:spPr>
          <a:xfrm>
            <a:off x="3799439" y="3765583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others will be 0</a:t>
            </a:r>
          </a:p>
        </p:txBody>
      </p:sp>
    </p:spTree>
    <p:extLst>
      <p:ext uri="{BB962C8B-B14F-4D97-AF65-F5344CB8AC3E}">
        <p14:creationId xmlns:p14="http://schemas.microsoft.com/office/powerpoint/2010/main" val="383810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F5F6C-930A-D8E3-C1A2-D2A20235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3828-6055-C6C7-02FA-1A6E972E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EB520-ED20-44F6-4979-04361D00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E039C0-A4B8-ABEA-A7D7-38C50FF66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74942"/>
              </p:ext>
            </p:extLst>
          </p:nvPr>
        </p:nvGraphicFramePr>
        <p:xfrm>
          <a:off x="2592511" y="1360302"/>
          <a:ext cx="639805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B94F208-60CC-28BE-DF7F-F457C5169508}"/>
              </a:ext>
            </a:extLst>
          </p:cNvPr>
          <p:cNvGrpSpPr/>
          <p:nvPr/>
        </p:nvGrpSpPr>
        <p:grpSpPr>
          <a:xfrm>
            <a:off x="6641062" y="2979962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E64BE2-C1C0-5CFB-14C2-DF388859FD98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BC8B2-20CD-58DF-FBEA-EF243916495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BC98A0-8399-3C40-8161-7B8373B64593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FFBE5C-1AD3-E900-EB5D-3F365D3288DC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42756E-1631-7647-B1C1-9B5D8B4AFACB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C52A43-41BB-5895-9DCC-734525DA42C5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A7792-53DE-F461-709B-177E551E53E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639148-285B-3118-0B04-63EA64AEC04C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9B6BFC-9E3A-5EE4-0A48-20734E21928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0F572A-647D-E527-BC81-59E8B600779F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FF1FA87D-A81F-39D6-58CA-6FB68FDF0DB5}"/>
              </a:ext>
            </a:extLst>
          </p:cNvPr>
          <p:cNvSpPr/>
          <p:nvPr/>
        </p:nvSpPr>
        <p:spPr>
          <a:xfrm rot="16200000">
            <a:off x="2480970" y="3516279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38DF3-C6FC-0D6F-186C-8806E8F9BD57}"/>
              </a:ext>
            </a:extLst>
          </p:cNvPr>
          <p:cNvSpPr txBox="1"/>
          <p:nvPr/>
        </p:nvSpPr>
        <p:spPr>
          <a:xfrm>
            <a:off x="1148847" y="381527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1F727C-FE53-1DB4-C4C2-4707173213B3}"/>
              </a:ext>
            </a:extLst>
          </p:cNvPr>
          <p:cNvSpPr txBox="1"/>
          <p:nvPr/>
        </p:nvSpPr>
        <p:spPr>
          <a:xfrm rot="16200000">
            <a:off x="2819073" y="37579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247930-4BDA-081C-B499-A73B9D69D92F}"/>
              </a:ext>
            </a:extLst>
          </p:cNvPr>
          <p:cNvGrpSpPr/>
          <p:nvPr/>
        </p:nvGrpSpPr>
        <p:grpSpPr>
          <a:xfrm>
            <a:off x="8063462" y="3129050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8F30AD-97B0-E8D8-D0EE-A72470813ADD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169C34-457F-5142-CCA2-083F4678259F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58F11C-9298-070F-06D4-54F75CE3F38E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E52B26-2DE8-1DF8-5FC9-46275B05C18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D9FDC2-FBB4-DE53-905C-61E72BB0A4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5E86FD-5A00-792D-6D0C-770F1EC96444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526CB5-1073-20A4-C77E-053C9AADFF05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7C0BE7-D43C-50EF-045C-6934B2086290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0A7A7A-3EBA-5BAD-0786-08B2E9DC470A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4BD10-DA3D-B8CD-2FD1-C2AD701B8949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F74BCF-F42A-32D2-AF3C-1A2E87BD04BF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53DA4C-F226-5303-3DF3-97759390EEFB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413A42-2E86-5E0C-59F9-0ADA8FCEDA33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8B0CEB-48C3-6159-856D-F4ABAAC1EEED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1DEFC4DD-138B-C40C-6BBE-86E7AF93DB5D}"/>
              </a:ext>
            </a:extLst>
          </p:cNvPr>
          <p:cNvSpPr/>
          <p:nvPr/>
        </p:nvSpPr>
        <p:spPr>
          <a:xfrm>
            <a:off x="2149154" y="3788052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483C78-AA13-7EBE-B14F-5CFD5BA1A7B2}"/>
              </a:ext>
            </a:extLst>
          </p:cNvPr>
          <p:cNvCxnSpPr/>
          <p:nvPr/>
        </p:nvCxnSpPr>
        <p:spPr>
          <a:xfrm>
            <a:off x="3779804" y="3201696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7BF849-530E-D42E-4A5F-078EE4B5F760}"/>
              </a:ext>
            </a:extLst>
          </p:cNvPr>
          <p:cNvSpPr txBox="1"/>
          <p:nvPr/>
        </p:nvSpPr>
        <p:spPr>
          <a:xfrm>
            <a:off x="3771298" y="2832364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line will be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DFF59-1BFD-A25D-E4A6-18D1ED74AB86}"/>
              </a:ext>
            </a:extLst>
          </p:cNvPr>
          <p:cNvSpPr txBox="1"/>
          <p:nvPr/>
        </p:nvSpPr>
        <p:spPr>
          <a:xfrm>
            <a:off x="3799439" y="376739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others will be 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C4A314-856D-69BD-A09B-B64B77E0BC11}"/>
              </a:ext>
            </a:extLst>
          </p:cNvPr>
          <p:cNvGrpSpPr/>
          <p:nvPr/>
        </p:nvGrpSpPr>
        <p:grpSpPr>
          <a:xfrm>
            <a:off x="9362445" y="3155914"/>
            <a:ext cx="1112838" cy="1559752"/>
            <a:chOff x="8275275" y="3338094"/>
            <a:chExt cx="1112838" cy="15597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F4994F-A121-0DFF-3836-B750395E6906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2B2BF9-BBF2-06C3-C753-33EFEDAC2CC4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0BF8AEF-4EFC-4144-C3E9-375618C068C1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CA7DC9F-3662-A0B4-275D-476BF4CE5EA2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E5165E9-4794-3D90-FD63-963BD2D9E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8B73DB-38C2-FEC6-280A-51264BE7B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CA76C6D-92BB-6632-D32F-7A746310F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6D316F8-24CD-654E-1F56-B5D38C0A0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97FBC9-E6FE-8CD4-14B4-9428CD78BD28}"/>
                </a:ext>
              </a:extLst>
            </p:cNvPr>
            <p:cNvSpPr txBox="1"/>
            <p:nvPr/>
          </p:nvSpPr>
          <p:spPr>
            <a:xfrm>
              <a:off x="8568206" y="333809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C49609-482A-A56A-47DA-7BFA9C234248}"/>
                </a:ext>
              </a:extLst>
            </p:cNvPr>
            <p:cNvSpPr txBox="1"/>
            <p:nvPr/>
          </p:nvSpPr>
          <p:spPr>
            <a:xfrm>
              <a:off x="891474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21FDEE-F193-68D0-12D7-A3D3A819E4ED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134A6D-D191-5A00-FE5B-4CD6AB199208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4A3F00-33FC-6096-2942-21FF4EB4CF17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6CEC6A-FE6D-CF8D-3BB1-941AD8426683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76C045-8848-3699-4987-FD27238C856D}"/>
                </a:ext>
              </a:extLst>
            </p:cNvPr>
            <p:cNvSpPr txBox="1"/>
            <p:nvPr/>
          </p:nvSpPr>
          <p:spPr>
            <a:xfrm>
              <a:off x="8578025" y="373798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B62EFBA-E2EE-AB79-035D-DF9CFE7B5798}"/>
              </a:ext>
            </a:extLst>
          </p:cNvPr>
          <p:cNvSpPr txBox="1"/>
          <p:nvPr/>
        </p:nvSpPr>
        <p:spPr>
          <a:xfrm>
            <a:off x="6748993" y="5315359"/>
            <a:ext cx="4739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get it to display a 0?</a:t>
            </a:r>
          </a:p>
        </p:txBody>
      </p:sp>
    </p:spTree>
    <p:extLst>
      <p:ext uri="{BB962C8B-B14F-4D97-AF65-F5344CB8AC3E}">
        <p14:creationId xmlns:p14="http://schemas.microsoft.com/office/powerpoint/2010/main" val="371588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3CB8F-CD5E-9890-7B6C-53F17C3BC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F2E1-1027-45F7-A0C0-E1477425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6CCD7-D5F4-8B2C-28EA-ABB2089E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4C6FD4-F309-7364-C056-6E5B2D309AC7}"/>
              </a:ext>
            </a:extLst>
          </p:cNvPr>
          <p:cNvGraphicFramePr>
            <a:graphicFrameLocks noGrp="1"/>
          </p:cNvGraphicFramePr>
          <p:nvPr/>
        </p:nvGraphicFramePr>
        <p:xfrm>
          <a:off x="2592511" y="1360302"/>
          <a:ext cx="639805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58A9867-D757-430D-E94C-D1C52F095455}"/>
              </a:ext>
            </a:extLst>
          </p:cNvPr>
          <p:cNvGrpSpPr/>
          <p:nvPr/>
        </p:nvGrpSpPr>
        <p:grpSpPr>
          <a:xfrm>
            <a:off x="6641062" y="2979962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E7938E-4ED5-9F58-D6BA-3312D23F1E19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5EDC6-C67A-4F84-05CA-0A182D76A95A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3681-48BA-D843-9F0D-E88E58739A61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ACA756-BC86-721B-FE5A-3EEBF766023D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174891-82FE-1FEA-9B50-8B9213F1FB45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DBD309-4089-D1F3-952D-7FBE078BFA51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F31343-23A8-BD7E-EE7D-57EE6E112DF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DA7E4D-C939-0FED-3D7E-4FC449DD0744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C8402A-6C17-1AB3-26CD-043F8FECBDBD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D3207A-EA1F-A8D6-3FDB-DF477EEB84AA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D1D3986C-012B-7082-2150-6728322B1835}"/>
              </a:ext>
            </a:extLst>
          </p:cNvPr>
          <p:cNvSpPr/>
          <p:nvPr/>
        </p:nvSpPr>
        <p:spPr>
          <a:xfrm rot="16200000">
            <a:off x="2480970" y="3516279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514FD8-EF47-E22D-44A3-A34B5268F27B}"/>
              </a:ext>
            </a:extLst>
          </p:cNvPr>
          <p:cNvSpPr txBox="1"/>
          <p:nvPr/>
        </p:nvSpPr>
        <p:spPr>
          <a:xfrm>
            <a:off x="1148847" y="381527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328F27-9686-160E-31BE-FB4D8C90920B}"/>
              </a:ext>
            </a:extLst>
          </p:cNvPr>
          <p:cNvSpPr txBox="1"/>
          <p:nvPr/>
        </p:nvSpPr>
        <p:spPr>
          <a:xfrm rot="16200000">
            <a:off x="2819073" y="37579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9DCA56-4179-EB8C-4745-E0B4949F0037}"/>
              </a:ext>
            </a:extLst>
          </p:cNvPr>
          <p:cNvGrpSpPr/>
          <p:nvPr/>
        </p:nvGrpSpPr>
        <p:grpSpPr>
          <a:xfrm>
            <a:off x="8063462" y="3129050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34C997-7FC0-5441-E533-63EE3C03A3DA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EE8EFD-898C-83B2-F6F2-38C1B91DE945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46A6E4-2E79-0048-24CA-D69474A3B5B0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F964C28-4045-6C1C-3746-8A7C9E5DD7E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3F6719-A156-EB3A-93B5-5D149D0FF068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619C13-83EA-30C0-DA04-B114E8511841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197FFC-D084-D4FF-ABD4-427B2D166D59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711DDC-CDF4-A2FE-C1E0-1E74C550AE59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C61FC2-6784-4343-2407-9AD2CD5ADCEF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06C594-800B-DAC9-5343-6F37BC9B6AC0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A6B899-4E3E-25E4-70E4-581455F8DE27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DF4548-8CA3-CA2B-BB0E-91FB0104E91D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CD442B-827D-8925-8824-1BA1EEA02187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045607-AD0E-F212-ED37-A23C7C078908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81A99088-0E24-83F3-FB4D-874297100CDE}"/>
              </a:ext>
            </a:extLst>
          </p:cNvPr>
          <p:cNvSpPr/>
          <p:nvPr/>
        </p:nvSpPr>
        <p:spPr>
          <a:xfrm>
            <a:off x="2149154" y="3788052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0BDDD6-1236-500B-10D3-A0CC63B36627}"/>
              </a:ext>
            </a:extLst>
          </p:cNvPr>
          <p:cNvCxnSpPr/>
          <p:nvPr/>
        </p:nvCxnSpPr>
        <p:spPr>
          <a:xfrm>
            <a:off x="3779804" y="3201696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D0A93CC-32B3-ED0A-55CA-ADAD46A39FF0}"/>
              </a:ext>
            </a:extLst>
          </p:cNvPr>
          <p:cNvSpPr txBox="1"/>
          <p:nvPr/>
        </p:nvSpPr>
        <p:spPr>
          <a:xfrm>
            <a:off x="3771298" y="2832364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line will be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92539C-4DCF-CAE4-964C-09645CB9068B}"/>
              </a:ext>
            </a:extLst>
          </p:cNvPr>
          <p:cNvSpPr txBox="1"/>
          <p:nvPr/>
        </p:nvSpPr>
        <p:spPr>
          <a:xfrm>
            <a:off x="3799439" y="376739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others will be 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DCEC30-7EC7-7743-AD59-6066E662647C}"/>
              </a:ext>
            </a:extLst>
          </p:cNvPr>
          <p:cNvGrpSpPr/>
          <p:nvPr/>
        </p:nvGrpSpPr>
        <p:grpSpPr>
          <a:xfrm>
            <a:off x="9362445" y="3155914"/>
            <a:ext cx="1112838" cy="1559752"/>
            <a:chOff x="8275275" y="3338094"/>
            <a:chExt cx="1112838" cy="15597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743AB9-6263-A835-B6B2-06B983B15B12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800047C-3DB3-6247-F06D-70A5283CFB11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AA1C015-7347-8474-8E59-B13960668694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22418F2-187A-F0ED-DE0F-F09AE883FA33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488CDDA-2052-BD58-447C-3824F5113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EDD8313-271B-128A-3A3B-BA831913A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292235E-FF3D-EE34-7351-BF877FAD6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EB6837-5D0B-5B53-8565-EE502CE51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4BA000-2780-AC61-2467-AC10C2AAFFF1}"/>
                </a:ext>
              </a:extLst>
            </p:cNvPr>
            <p:cNvSpPr txBox="1"/>
            <p:nvPr/>
          </p:nvSpPr>
          <p:spPr>
            <a:xfrm>
              <a:off x="8568206" y="333809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BD5CDA-8293-A7A6-21B8-039A4B7B8EEE}"/>
                </a:ext>
              </a:extLst>
            </p:cNvPr>
            <p:cNvSpPr txBox="1"/>
            <p:nvPr/>
          </p:nvSpPr>
          <p:spPr>
            <a:xfrm>
              <a:off x="891474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60328E-E878-4E77-6E48-92DE8B8AEAF6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D4D5A3-E6F0-3B85-6FB9-5DB6D442B3FB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271844-2945-C2CE-D674-6DF05F225572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8B814A-0ED8-E007-A747-6AC83C90F7D0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EDAB47C-35F8-1A21-6507-CD654AE240AA}"/>
                </a:ext>
              </a:extLst>
            </p:cNvPr>
            <p:cNvSpPr txBox="1"/>
            <p:nvPr/>
          </p:nvSpPr>
          <p:spPr>
            <a:xfrm>
              <a:off x="8578025" y="373798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5851E7E-C379-158E-F7B0-8845FDA994CD}"/>
              </a:ext>
            </a:extLst>
          </p:cNvPr>
          <p:cNvSpPr txBox="1"/>
          <p:nvPr/>
        </p:nvSpPr>
        <p:spPr>
          <a:xfrm>
            <a:off x="2949155" y="4940308"/>
            <a:ext cx="7699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Connect the 0000 line to: b c d e f g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When the line is active those segments will illuminate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When it’s not active, no display</a:t>
            </a:r>
          </a:p>
        </p:txBody>
      </p:sp>
    </p:spTree>
    <p:extLst>
      <p:ext uri="{BB962C8B-B14F-4D97-AF65-F5344CB8AC3E}">
        <p14:creationId xmlns:p14="http://schemas.microsoft.com/office/powerpoint/2010/main" val="228743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FFEF-78C2-71B8-1DCF-5E496D42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D234-B006-6E2D-2848-6AE30A14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3C072-0A7D-A381-D61D-BF439C4B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E709DC-1FA4-7F1C-AEDA-E0B13DFC7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03734"/>
              </p:ext>
            </p:extLst>
          </p:nvPr>
        </p:nvGraphicFramePr>
        <p:xfrm>
          <a:off x="2592511" y="1360302"/>
          <a:ext cx="639805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A1D2F04-B93F-5368-4079-02F9958AB71F}"/>
              </a:ext>
            </a:extLst>
          </p:cNvPr>
          <p:cNvGrpSpPr/>
          <p:nvPr/>
        </p:nvGrpSpPr>
        <p:grpSpPr>
          <a:xfrm>
            <a:off x="6641062" y="2978150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CCDA7A-E0EB-6FBC-AB67-DED4F48B27CE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22D0D8-051B-AEB7-2B10-80FE091FAE2C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6B67E9-10D9-DB87-713B-67F95C2F4907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EBD885-C6AA-08D5-E702-E7F6B5CB4AED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DB5C94-F536-F4AD-DBFE-2596D2AD283F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0DDC4B3-26FD-2993-A00C-B19A50AF4D3D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9F77C7-8B65-BA0A-A624-4F08EBAEE239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F6FE23-9BEE-0BD8-FD6F-98B0B097D1DC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E2EC9D-0826-925E-AAD7-9F0DD3CE603F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A57F63-622D-7B95-8C55-4A1DDC916536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C0594FFA-964D-FEAF-506A-766AD3F850B7}"/>
              </a:ext>
            </a:extLst>
          </p:cNvPr>
          <p:cNvSpPr/>
          <p:nvPr/>
        </p:nvSpPr>
        <p:spPr>
          <a:xfrm rot="16200000">
            <a:off x="2480970" y="3514467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EA722-C959-73AF-96A3-CADFC7C198CA}"/>
              </a:ext>
            </a:extLst>
          </p:cNvPr>
          <p:cNvSpPr txBox="1"/>
          <p:nvPr/>
        </p:nvSpPr>
        <p:spPr>
          <a:xfrm>
            <a:off x="1148847" y="3813460"/>
            <a:ext cx="73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6A8031-BAEE-B540-040E-92B43A262089}"/>
              </a:ext>
            </a:extLst>
          </p:cNvPr>
          <p:cNvSpPr txBox="1"/>
          <p:nvPr/>
        </p:nvSpPr>
        <p:spPr>
          <a:xfrm rot="16200000">
            <a:off x="2819073" y="37561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0F348A-6E1D-2A4E-C692-85DFEA9D0AA6}"/>
              </a:ext>
            </a:extLst>
          </p:cNvPr>
          <p:cNvGrpSpPr/>
          <p:nvPr/>
        </p:nvGrpSpPr>
        <p:grpSpPr>
          <a:xfrm>
            <a:off x="8063462" y="3127238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95F62E-919D-993C-1F64-1EAEEE6457B1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670870-362C-EE07-9DD8-9551A999539D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8C2EB1-D994-9E62-3D41-2FECAD6FE4EE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BDE790-DE49-5BC7-CA43-D1A61E4A004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BCC845E-6B09-F348-50D5-F0DBF9C0606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99A70C-9C26-EF64-8085-D95B22232DF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8C7241-57A7-CF7A-4289-85D5DA4DD7DF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81EE35-E5F7-F9EE-EF62-33B55AFC8B0A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21174-D110-78EC-11E3-CA8808D62377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D45B43-E7D9-F18C-6710-E22A33C179D7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8EBFF-0B0A-2598-CFC5-0D4EB0E6F9AF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127AA1-710B-1648-BAFC-4E055BCB1B06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1D6E01-E154-3385-1A51-BC3F67E15311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242FF7-ED34-BF6E-A953-4B4715D82C3A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FC798CB8-DCEB-B369-7011-A1F62A1FB31F}"/>
              </a:ext>
            </a:extLst>
          </p:cNvPr>
          <p:cNvSpPr/>
          <p:nvPr/>
        </p:nvSpPr>
        <p:spPr>
          <a:xfrm>
            <a:off x="2149154" y="3786240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CDAE5D-12A9-7225-1E47-E788B2B1CACD}"/>
              </a:ext>
            </a:extLst>
          </p:cNvPr>
          <p:cNvCxnSpPr/>
          <p:nvPr/>
        </p:nvCxnSpPr>
        <p:spPr>
          <a:xfrm>
            <a:off x="3779804" y="3386410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D2DD765-E10E-6B51-EDD9-88F5D3BAE655}"/>
              </a:ext>
            </a:extLst>
          </p:cNvPr>
          <p:cNvSpPr txBox="1"/>
          <p:nvPr/>
        </p:nvSpPr>
        <p:spPr>
          <a:xfrm>
            <a:off x="3746040" y="2978150"/>
            <a:ext cx="204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 line will be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31C0BC-7087-894A-66C0-58654653CDEA}"/>
              </a:ext>
            </a:extLst>
          </p:cNvPr>
          <p:cNvSpPr txBox="1"/>
          <p:nvPr/>
        </p:nvSpPr>
        <p:spPr>
          <a:xfrm>
            <a:off x="3799439" y="3765583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others will be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A3811F-ACDE-2169-09F2-E0CDD1D3312B}"/>
              </a:ext>
            </a:extLst>
          </p:cNvPr>
          <p:cNvSpPr txBox="1"/>
          <p:nvPr/>
        </p:nvSpPr>
        <p:spPr>
          <a:xfrm>
            <a:off x="6748993" y="5315359"/>
            <a:ext cx="465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get it to display a 1?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4B298E-76DD-79C0-84D1-AB8E2FA054B0}"/>
              </a:ext>
            </a:extLst>
          </p:cNvPr>
          <p:cNvGrpSpPr/>
          <p:nvPr/>
        </p:nvGrpSpPr>
        <p:grpSpPr>
          <a:xfrm>
            <a:off x="9263169" y="3151665"/>
            <a:ext cx="1085240" cy="1529272"/>
            <a:chOff x="398123" y="3055614"/>
            <a:chExt cx="1085240" cy="15292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7AB79D-FE73-9408-74DF-6D4F93152F1B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F4C302-8B72-E3B1-33B8-578FE15917C1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4C61E6F-A41A-103D-8B62-5B1ACA1EB0B3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12C312-2D6D-ADC3-8495-8C97F972272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581C10-4CE4-6677-5BEC-7CEE35BD566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13F485-1F37-1B88-D32C-3BDEFE7F46F2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A5FDA8-F31F-8671-E886-60D9DD932BEE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626ADF-61FD-6F92-DDDB-68EC456FA53B}"/>
                </a:ext>
              </a:extLst>
            </p:cNvPr>
            <p:cNvSpPr txBox="1"/>
            <p:nvPr/>
          </p:nvSpPr>
          <p:spPr>
            <a:xfrm>
              <a:off x="771803" y="305561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19ACBE-5266-52EC-189F-095FFB580140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2A026A-5A31-841C-6061-03C071372601}"/>
                </a:ext>
              </a:extLst>
            </p:cNvPr>
            <p:cNvSpPr txBox="1"/>
            <p:nvPr/>
          </p:nvSpPr>
          <p:spPr>
            <a:xfrm>
              <a:off x="1143205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DE9935-BD2E-F8F0-FBA1-F8315E08EA63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E656EA-FDDE-1B10-BED2-24F15D64F90E}"/>
                </a:ext>
              </a:extLst>
            </p:cNvPr>
            <p:cNvSpPr txBox="1"/>
            <p:nvPr/>
          </p:nvSpPr>
          <p:spPr>
            <a:xfrm>
              <a:off x="398123" y="387271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BF9824-AFA7-3913-7244-DD865C62303F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13D606E-2148-A133-E4E7-A58B71255C48}"/>
                </a:ext>
              </a:extLst>
            </p:cNvPr>
            <p:cNvSpPr txBox="1"/>
            <p:nvPr/>
          </p:nvSpPr>
          <p:spPr>
            <a:xfrm>
              <a:off x="781622" y="34555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25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A559-C22D-E67A-5A97-E2AC3198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654B-1040-1CA0-6F43-8B9EB7FE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37008-2602-0668-8874-B3E5269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723F35-C7AD-1340-1DA0-896EC85BFACE}"/>
              </a:ext>
            </a:extLst>
          </p:cNvPr>
          <p:cNvGraphicFramePr>
            <a:graphicFrameLocks noGrp="1"/>
          </p:cNvGraphicFramePr>
          <p:nvPr/>
        </p:nvGraphicFramePr>
        <p:xfrm>
          <a:off x="2592511" y="1360302"/>
          <a:ext cx="639805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C066A7D-EFC8-4E26-F369-EE232FDAE56E}"/>
              </a:ext>
            </a:extLst>
          </p:cNvPr>
          <p:cNvGrpSpPr/>
          <p:nvPr/>
        </p:nvGrpSpPr>
        <p:grpSpPr>
          <a:xfrm>
            <a:off x="6641062" y="2978150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58AF1F-4098-0ED1-2B3D-3FFEC6752C9D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496627-EDDE-B59B-CA15-D4DFB2CD04E5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425E3-B39C-8E11-9BDD-DA097FEAD93C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AC9A2B-D05D-EA33-9B0C-774427699F32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1BFF01-480D-6DB2-4EE9-182E54B634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E6EA8D-6C63-FA10-9754-B57033B3F404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9E81E8-F586-F9EB-1E78-9796A5D888F9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7CA62-0BBC-DD58-A71E-CDBEFEE4F691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10D622-415B-EB61-E41B-5F70EC6C574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325731-01C2-396B-D880-D203354FF55C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16F571B9-E545-18EA-8455-780A0AB4B6EB}"/>
              </a:ext>
            </a:extLst>
          </p:cNvPr>
          <p:cNvSpPr/>
          <p:nvPr/>
        </p:nvSpPr>
        <p:spPr>
          <a:xfrm rot="16200000">
            <a:off x="2480970" y="3514467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C2BD3D-2842-3ECF-1308-126E73BFE82D}"/>
              </a:ext>
            </a:extLst>
          </p:cNvPr>
          <p:cNvSpPr txBox="1"/>
          <p:nvPr/>
        </p:nvSpPr>
        <p:spPr>
          <a:xfrm>
            <a:off x="1148847" y="3813460"/>
            <a:ext cx="73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96151-89AA-BCF3-BC12-2EC68712F4DE}"/>
              </a:ext>
            </a:extLst>
          </p:cNvPr>
          <p:cNvSpPr txBox="1"/>
          <p:nvPr/>
        </p:nvSpPr>
        <p:spPr>
          <a:xfrm rot="16200000">
            <a:off x="2819073" y="37561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19DE81-1F97-7F13-C7A4-1B9FA833D41F}"/>
              </a:ext>
            </a:extLst>
          </p:cNvPr>
          <p:cNvGrpSpPr/>
          <p:nvPr/>
        </p:nvGrpSpPr>
        <p:grpSpPr>
          <a:xfrm>
            <a:off x="8063462" y="3127238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C57D1C-FF82-7CBC-0BCC-B951D26D07AA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0EC71B-F711-8130-5AFD-8250DF7991A6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71F504-1BD0-F35C-3156-300DA3D8D822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718C91-AD54-C94A-969B-8EDD2C8E7576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1A91C0-6D51-9812-C61E-617B39CE13E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0DE2AB-A07A-E33E-EE73-2C06B955508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2AD145-D873-D344-A275-9E1F4435B14E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BB4406-BBBD-4C27-D2E7-9F18779F71DB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88F851-9C45-61C1-2345-AE86B3312143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D50815-9A7F-30FF-CB3B-A83E10F7AB8B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86FAE3-EC0A-6959-E863-F94A9C47585D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7B10E2-4950-F348-C633-CBE423E9B92C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70116E-BDE3-85D7-94F4-EAF2368B2C2F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B6A66A-F557-0AA2-F1EA-1BF8B4BC1783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4AD15FF8-39A8-630E-D27F-8A8E014BD6ED}"/>
              </a:ext>
            </a:extLst>
          </p:cNvPr>
          <p:cNvSpPr/>
          <p:nvPr/>
        </p:nvSpPr>
        <p:spPr>
          <a:xfrm>
            <a:off x="2149154" y="3786240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6F0621-4FDD-B688-D9AD-9DB04351C339}"/>
              </a:ext>
            </a:extLst>
          </p:cNvPr>
          <p:cNvCxnSpPr/>
          <p:nvPr/>
        </p:nvCxnSpPr>
        <p:spPr>
          <a:xfrm>
            <a:off x="3779804" y="3386410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9DAAC34-458E-EB9C-22B0-F58358C7F140}"/>
              </a:ext>
            </a:extLst>
          </p:cNvPr>
          <p:cNvSpPr txBox="1"/>
          <p:nvPr/>
        </p:nvSpPr>
        <p:spPr>
          <a:xfrm>
            <a:off x="3746040" y="2978150"/>
            <a:ext cx="204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 line will be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672B2D-D3F2-0B14-54F1-B8D9ECEBAC89}"/>
              </a:ext>
            </a:extLst>
          </p:cNvPr>
          <p:cNvSpPr txBox="1"/>
          <p:nvPr/>
        </p:nvSpPr>
        <p:spPr>
          <a:xfrm>
            <a:off x="3799439" y="3765583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others will be 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0E9C05-6559-DE3E-DAAD-F7B8FFEA33D8}"/>
              </a:ext>
            </a:extLst>
          </p:cNvPr>
          <p:cNvGrpSpPr/>
          <p:nvPr/>
        </p:nvGrpSpPr>
        <p:grpSpPr>
          <a:xfrm>
            <a:off x="9263169" y="3151665"/>
            <a:ext cx="1085240" cy="1529272"/>
            <a:chOff x="398123" y="3055614"/>
            <a:chExt cx="1085240" cy="15292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125B3E-EF21-BE35-8056-3FBE18E222E7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4E86BE-2182-809E-475A-A4848A7A0632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DD8B1E-D49F-4F63-27D0-3CB8FDDB1752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DC3FBB-186B-E215-7951-CC9F941596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CEDE97-EEEF-F252-9002-98A2C7EB21B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1ED8BB5-DDFE-9DFE-F65C-1D61224519D2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0B5B007-7BDF-F9D8-8061-E6364A2A2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99479B-077A-56D5-2666-4E49D13C32C4}"/>
                </a:ext>
              </a:extLst>
            </p:cNvPr>
            <p:cNvSpPr txBox="1"/>
            <p:nvPr/>
          </p:nvSpPr>
          <p:spPr>
            <a:xfrm>
              <a:off x="771803" y="305561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6268CB-0ECE-9877-2904-6943A0BF0AD5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C5BA95-F13B-3071-21AA-BD0EE8EAFD0C}"/>
                </a:ext>
              </a:extLst>
            </p:cNvPr>
            <p:cNvSpPr txBox="1"/>
            <p:nvPr/>
          </p:nvSpPr>
          <p:spPr>
            <a:xfrm>
              <a:off x="1143205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B29966-9257-1A20-1DC1-F5953240B08F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8371D4-DF47-986F-82F1-0D285E0EC1F9}"/>
                </a:ext>
              </a:extLst>
            </p:cNvPr>
            <p:cNvSpPr txBox="1"/>
            <p:nvPr/>
          </p:nvSpPr>
          <p:spPr>
            <a:xfrm>
              <a:off x="398123" y="387271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4CA63B4-539E-3C07-DD92-5CC6BED7E28A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DF09FC-0CAA-B2E5-1C72-06AC0A810AD8}"/>
                </a:ext>
              </a:extLst>
            </p:cNvPr>
            <p:cNvSpPr txBox="1"/>
            <p:nvPr/>
          </p:nvSpPr>
          <p:spPr>
            <a:xfrm>
              <a:off x="781622" y="34555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AF72F33-A167-95BC-8923-74E454420B41}"/>
              </a:ext>
            </a:extLst>
          </p:cNvPr>
          <p:cNvSpPr txBox="1"/>
          <p:nvPr/>
        </p:nvSpPr>
        <p:spPr>
          <a:xfrm>
            <a:off x="2949155" y="4940308"/>
            <a:ext cx="7699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Connect the 0001 line to: d g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When the line is active those segments will illuminate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When it’s not active, no display</a:t>
            </a:r>
          </a:p>
        </p:txBody>
      </p:sp>
    </p:spTree>
    <p:extLst>
      <p:ext uri="{BB962C8B-B14F-4D97-AF65-F5344CB8AC3E}">
        <p14:creationId xmlns:p14="http://schemas.microsoft.com/office/powerpoint/2010/main" val="260693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0B5B-2095-D6BC-FC15-833D4962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2D9E-BDD2-C268-63A7-8EE91B20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Assignment 3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Assignment 4</a:t>
            </a:r>
          </a:p>
          <a:p>
            <a:pPr lvl="1"/>
            <a:r>
              <a:rPr lang="en-US" sz="2600" dirty="0"/>
              <a:t>Released</a:t>
            </a:r>
          </a:p>
          <a:p>
            <a:pPr lvl="1"/>
            <a:r>
              <a:rPr lang="en-US" sz="2600" dirty="0"/>
              <a:t>Don’t forget to do pre-lab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Lab 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B2D7D-C0BA-69BC-12C6-1EE9116C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031DF-EC4D-AB6A-8269-D638AFDA0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6684-5BCD-7593-510A-504A444B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F3999-2CA7-8808-34B3-6619A9FF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03416C-2CEA-D6E3-19E4-EC9F3F85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91131"/>
              </p:ext>
            </p:extLst>
          </p:nvPr>
        </p:nvGraphicFramePr>
        <p:xfrm>
          <a:off x="2592511" y="1360302"/>
          <a:ext cx="639805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3908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31DE047-0927-57BC-F16E-C089E221647E}"/>
              </a:ext>
            </a:extLst>
          </p:cNvPr>
          <p:cNvGrpSpPr/>
          <p:nvPr/>
        </p:nvGrpSpPr>
        <p:grpSpPr>
          <a:xfrm>
            <a:off x="8326105" y="3429000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AC2E8-D7CD-65EB-A746-85CCDF934E36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7EC89E-1275-84F2-DDCB-ECF77561DDCA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48B2E8-D045-0B7C-156C-826CF7A96519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5EC4B6-25E2-B424-FE0F-7B68D1906D02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E04BA3-53CA-0CCA-090F-4A7F56CD0C55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D067EB-6E73-89D2-F540-D59BBCD61F05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332A8C-741E-B552-123F-9C32299C7F7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2D7208-4D55-3BBC-15E2-A6B0AE817E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31D1CF-B0ED-89E9-14E8-A15E54BA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A890E2F-ED75-BAE5-8F47-C9C0126B865D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2A08F547-6F50-FC80-7C40-ADED9878229A}"/>
              </a:ext>
            </a:extLst>
          </p:cNvPr>
          <p:cNvSpPr/>
          <p:nvPr/>
        </p:nvSpPr>
        <p:spPr>
          <a:xfrm rot="16200000">
            <a:off x="2567064" y="3927481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3AC414-16CB-EA43-F49E-F2BF523B598E}"/>
              </a:ext>
            </a:extLst>
          </p:cNvPr>
          <p:cNvSpPr txBox="1"/>
          <p:nvPr/>
        </p:nvSpPr>
        <p:spPr>
          <a:xfrm rot="16200000">
            <a:off x="2905167" y="416914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1086B-D844-4001-7F48-45EE7C52A91C}"/>
              </a:ext>
            </a:extLst>
          </p:cNvPr>
          <p:cNvGrpSpPr/>
          <p:nvPr/>
        </p:nvGrpSpPr>
        <p:grpSpPr>
          <a:xfrm>
            <a:off x="9748505" y="3578088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39BAB0E-8EA5-EA03-C8D9-3E9630615F15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68FFE1-138D-AC76-37F1-BCFF5F32132C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F32649E-056A-C3BB-B9F2-9E6E8DC8776C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78B4F67-DA53-8DD8-7166-6B4FB84C157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CF7F6A4-B63D-6B18-F1CC-F2FC2882A9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76669B-59A9-A3D7-F1A0-1942B7AB43D5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513E8-90C5-C642-58EA-14604ACDE5D7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31A96F-09DB-3006-3B76-A62C8E425A29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D29E6-2FDB-3ED3-8C2E-19EBDD199701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E0EED6-3596-D3E1-202D-D84182564DCB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1C88CE-4D04-474C-3DAB-965A9D742996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EAD6B1-4058-FB7E-702B-3E0E712CE51B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33DC53-C03B-5B79-D753-0F64BE420E4F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412313-7DB7-CBC3-D1EA-73F138753BC5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359886A0-E065-2F58-0CB3-03F850CDE073}"/>
              </a:ext>
            </a:extLst>
          </p:cNvPr>
          <p:cNvSpPr/>
          <p:nvPr/>
        </p:nvSpPr>
        <p:spPr>
          <a:xfrm>
            <a:off x="2235248" y="4199254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CEA680-C428-C66F-4604-4FD00E751076}"/>
              </a:ext>
            </a:extLst>
          </p:cNvPr>
          <p:cNvCxnSpPr/>
          <p:nvPr/>
        </p:nvCxnSpPr>
        <p:spPr>
          <a:xfrm>
            <a:off x="3865898" y="3799424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2939D3-7DFB-3DAF-BD56-96994AE7BE6C}"/>
              </a:ext>
            </a:extLst>
          </p:cNvPr>
          <p:cNvSpPr txBox="1"/>
          <p:nvPr/>
        </p:nvSpPr>
        <p:spPr>
          <a:xfrm>
            <a:off x="3822269" y="3935640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 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3AD61F-D09D-F518-C7CF-8F81714DD957}"/>
              </a:ext>
            </a:extLst>
          </p:cNvPr>
          <p:cNvSpPr txBox="1"/>
          <p:nvPr/>
        </p:nvSpPr>
        <p:spPr>
          <a:xfrm>
            <a:off x="535410" y="4153759"/>
            <a:ext cx="15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4-input bits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0234FD-F27B-9915-FB36-9E4EB40C3FE1}"/>
              </a:ext>
            </a:extLst>
          </p:cNvPr>
          <p:cNvCxnSpPr/>
          <p:nvPr/>
        </p:nvCxnSpPr>
        <p:spPr>
          <a:xfrm>
            <a:off x="3865898" y="3605612"/>
            <a:ext cx="7667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4D7DAEA-A935-FA07-3A5D-91D6D7F5B90A}"/>
              </a:ext>
            </a:extLst>
          </p:cNvPr>
          <p:cNvSpPr txBox="1"/>
          <p:nvPr/>
        </p:nvSpPr>
        <p:spPr>
          <a:xfrm>
            <a:off x="3822268" y="318642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line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86672F-F25E-C975-6413-225E1CCFBDC3}"/>
              </a:ext>
            </a:extLst>
          </p:cNvPr>
          <p:cNvSpPr txBox="1"/>
          <p:nvPr/>
        </p:nvSpPr>
        <p:spPr>
          <a:xfrm>
            <a:off x="5378109" y="3322451"/>
            <a:ext cx="2174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Both of these lines want to connect to 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25E382-DF23-FA3E-3157-D10FF955A2AC}"/>
              </a:ext>
            </a:extLst>
          </p:cNvPr>
          <p:cNvSpPr txBox="1"/>
          <p:nvPr/>
        </p:nvSpPr>
        <p:spPr>
          <a:xfrm>
            <a:off x="5367111" y="5117490"/>
            <a:ext cx="186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do this? Hint: gate??</a:t>
            </a:r>
          </a:p>
        </p:txBody>
      </p:sp>
    </p:spTree>
    <p:extLst>
      <p:ext uri="{BB962C8B-B14F-4D97-AF65-F5344CB8AC3E}">
        <p14:creationId xmlns:p14="http://schemas.microsoft.com/office/powerpoint/2010/main" val="96721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7B79-4957-D77B-F5B3-6DA07B4EC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40FD-FCF0-0ED1-3588-E10CF3F5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E65D3-DA45-2B99-DE2E-8F72B53E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2948D3-1BC4-FD20-AF23-9B14152CE497}"/>
              </a:ext>
            </a:extLst>
          </p:cNvPr>
          <p:cNvGraphicFramePr>
            <a:graphicFrameLocks noGrp="1"/>
          </p:cNvGraphicFramePr>
          <p:nvPr/>
        </p:nvGraphicFramePr>
        <p:xfrm>
          <a:off x="2592511" y="1360302"/>
          <a:ext cx="639805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694147436"/>
                    </a:ext>
                  </a:extLst>
                </a:gridCol>
                <a:gridCol w="570752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736100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6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Illuminated segments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3908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E364249-B87F-6DD8-08DE-1E5CA5DF841A}"/>
              </a:ext>
            </a:extLst>
          </p:cNvPr>
          <p:cNvGrpSpPr/>
          <p:nvPr/>
        </p:nvGrpSpPr>
        <p:grpSpPr>
          <a:xfrm>
            <a:off x="8326105" y="3429000"/>
            <a:ext cx="1066800" cy="1892300"/>
            <a:chOff x="9715500" y="2222500"/>
            <a:chExt cx="1066800" cy="1892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E4CD37-2A9B-15EE-6132-C68B84B40B2F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DC0909-B7A9-4DC1-05C6-BF63FBD14110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0E76E1-E032-C0E8-D1C5-A1ABC308199B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B738A2-64C3-2CB3-E58B-0540ED2FC477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D029E5E-3108-9D1B-1CBA-BD5C332355A6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A84EC2-F9D2-D44C-BE1A-8574326D0AFC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F7B327-F2C5-C48D-6803-C57B76243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C365DF-4DC8-1F2E-5866-E0299401E861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C72BC3-12A7-3AE4-28BF-8A0EA13BCC1A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5598F1-423C-E543-CE17-59E0A226D705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17">
            <a:extLst>
              <a:ext uri="{FF2B5EF4-FFF2-40B4-BE49-F238E27FC236}">
                <a16:creationId xmlns:a16="http://schemas.microsoft.com/office/drawing/2014/main" id="{BE25F94A-869A-9E28-C76C-00B2BFB47FEB}"/>
              </a:ext>
            </a:extLst>
          </p:cNvPr>
          <p:cNvSpPr/>
          <p:nvPr/>
        </p:nvSpPr>
        <p:spPr>
          <a:xfrm rot="16200000">
            <a:off x="2567064" y="3927481"/>
            <a:ext cx="1778000" cy="819666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579EA-A252-CDD2-CFF0-F93272F86777}"/>
              </a:ext>
            </a:extLst>
          </p:cNvPr>
          <p:cNvSpPr txBox="1"/>
          <p:nvPr/>
        </p:nvSpPr>
        <p:spPr>
          <a:xfrm rot="16200000">
            <a:off x="2905167" y="416914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F4A11A-BFC0-C16C-96FA-9EEC6CF3BCA7}"/>
              </a:ext>
            </a:extLst>
          </p:cNvPr>
          <p:cNvGrpSpPr/>
          <p:nvPr/>
        </p:nvGrpSpPr>
        <p:grpSpPr>
          <a:xfrm>
            <a:off x="9748505" y="3578088"/>
            <a:ext cx="1079302" cy="1583060"/>
            <a:chOff x="398123" y="3001826"/>
            <a:chExt cx="1079302" cy="15830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131A5C-49E8-9225-69EB-F2AB9A4F3FE6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965D60-E513-9A46-AA21-40708DEFA560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841E68-B19E-BB00-A054-40903F34E43B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05605C-FDFF-91BE-AE30-180C2E219F3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7704B5-2E2F-BB3A-4DBF-25ECDEED826C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ECB1D4-0171-C4A7-D17F-0B47C29D016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73B1D9-81BA-C26B-3262-417A6A39F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74C77D-8A2F-3C17-5FF9-76CC202BBBEC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C224E5-9AF6-F13C-96BC-F6780F972C98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B42FC2-5647-FBDA-2B4E-45DED01C7DF0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FB309F-D368-920A-A1B3-F7AF34D1DBFA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E0143D-02DF-E3E4-D7BC-25DB4771B9A2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13DCB9-B52D-D4B6-D4A1-78E8D0168F76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97927E-D1B8-9713-1BD1-F09C1043FF0C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FF532860-E3AB-C425-7D21-66267EFE322E}"/>
              </a:ext>
            </a:extLst>
          </p:cNvPr>
          <p:cNvSpPr/>
          <p:nvPr/>
        </p:nvSpPr>
        <p:spPr>
          <a:xfrm>
            <a:off x="2235248" y="4199254"/>
            <a:ext cx="57609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B0A5DF-BD7C-86FA-FD7E-102D955A89C8}"/>
              </a:ext>
            </a:extLst>
          </p:cNvPr>
          <p:cNvCxnSpPr>
            <a:cxnSpLocks/>
          </p:cNvCxnSpPr>
          <p:nvPr/>
        </p:nvCxnSpPr>
        <p:spPr>
          <a:xfrm>
            <a:off x="3865898" y="3799424"/>
            <a:ext cx="2319002" cy="13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7D15A69-94CB-9FC3-077D-9580BD28C7F3}"/>
              </a:ext>
            </a:extLst>
          </p:cNvPr>
          <p:cNvSpPr txBox="1"/>
          <p:nvPr/>
        </p:nvSpPr>
        <p:spPr>
          <a:xfrm>
            <a:off x="3822269" y="3935640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 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FBD8FB-6A90-1EE7-A638-EDCFA05111E8}"/>
              </a:ext>
            </a:extLst>
          </p:cNvPr>
          <p:cNvSpPr txBox="1"/>
          <p:nvPr/>
        </p:nvSpPr>
        <p:spPr>
          <a:xfrm>
            <a:off x="535410" y="4153759"/>
            <a:ext cx="15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4-input bits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8FF757-7247-24FD-1C39-0F1C2415610A}"/>
              </a:ext>
            </a:extLst>
          </p:cNvPr>
          <p:cNvCxnSpPr>
            <a:cxnSpLocks/>
          </p:cNvCxnSpPr>
          <p:nvPr/>
        </p:nvCxnSpPr>
        <p:spPr>
          <a:xfrm flipV="1">
            <a:off x="3865898" y="3578088"/>
            <a:ext cx="2230102" cy="27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6727929-2909-1E44-DF4C-73DC7A365FA4}"/>
              </a:ext>
            </a:extLst>
          </p:cNvPr>
          <p:cNvSpPr txBox="1"/>
          <p:nvPr/>
        </p:nvSpPr>
        <p:spPr>
          <a:xfrm>
            <a:off x="3822268" y="318642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line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90134D-FA02-C8E0-06A0-B4B0168F331A}"/>
              </a:ext>
            </a:extLst>
          </p:cNvPr>
          <p:cNvSpPr txBox="1"/>
          <p:nvPr/>
        </p:nvSpPr>
        <p:spPr>
          <a:xfrm>
            <a:off x="3411322" y="5515758"/>
            <a:ext cx="457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Since only one line will be active at a time, use OR gate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47E696-BF68-0BE1-E864-66E808DB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806" y="3411616"/>
            <a:ext cx="1149645" cy="57482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762AB2-383D-4C73-8FEA-C47BD064C766}"/>
              </a:ext>
            </a:extLst>
          </p:cNvPr>
          <p:cNvCxnSpPr>
            <a:cxnSpLocks/>
          </p:cNvCxnSpPr>
          <p:nvPr/>
        </p:nvCxnSpPr>
        <p:spPr>
          <a:xfrm>
            <a:off x="6855454" y="3693329"/>
            <a:ext cx="1131451" cy="17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6788D8-53D6-FCE2-9702-1CDF6458C90D}"/>
              </a:ext>
            </a:extLst>
          </p:cNvPr>
          <p:cNvCxnSpPr>
            <a:cxnSpLocks/>
          </p:cNvCxnSpPr>
          <p:nvPr/>
        </p:nvCxnSpPr>
        <p:spPr>
          <a:xfrm>
            <a:off x="7994754" y="3172719"/>
            <a:ext cx="1131451" cy="17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864209-1BBC-C802-86A7-6BD986853D72}"/>
              </a:ext>
            </a:extLst>
          </p:cNvPr>
          <p:cNvCxnSpPr>
            <a:cxnSpLocks/>
          </p:cNvCxnSpPr>
          <p:nvPr/>
        </p:nvCxnSpPr>
        <p:spPr>
          <a:xfrm>
            <a:off x="7986905" y="3186429"/>
            <a:ext cx="0" cy="5241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B87B96D-0175-85AD-0472-F86F6D15BB90}"/>
              </a:ext>
            </a:extLst>
          </p:cNvPr>
          <p:cNvCxnSpPr>
            <a:cxnSpLocks/>
          </p:cNvCxnSpPr>
          <p:nvPr/>
        </p:nvCxnSpPr>
        <p:spPr>
          <a:xfrm>
            <a:off x="9137510" y="3189943"/>
            <a:ext cx="0" cy="388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22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FB445-A52F-D857-C4C4-750C5F105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054FC93-787C-5EAE-271D-DC39FF0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239B4-D7AA-B612-334F-365E9DC8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14883"/>
              </p:ext>
            </p:extLst>
          </p:nvPr>
        </p:nvGraphicFramePr>
        <p:xfrm>
          <a:off x="132172" y="3709167"/>
          <a:ext cx="5663511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7387">
                  <a:extLst>
                    <a:ext uri="{9D8B030D-6E8A-4147-A177-3AD203B41FA5}">
                      <a16:colId xmlns:a16="http://schemas.microsoft.com/office/drawing/2014/main" val="3645776916"/>
                    </a:ext>
                  </a:extLst>
                </a:gridCol>
                <a:gridCol w="567387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19191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651591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651591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651591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651591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651591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651591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306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Digit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Illuminated segments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30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02674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53941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52669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1992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3333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51998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79323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51752"/>
                  </a:ext>
                </a:extLst>
              </a:tr>
              <a:tr h="2306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7363"/>
                  </a:ext>
                </a:extLst>
              </a:tr>
            </a:tbl>
          </a:graphicData>
        </a:graphic>
      </p:graphicFrame>
      <p:grpSp>
        <p:nvGrpSpPr>
          <p:cNvPr id="496" name="Group 495">
            <a:extLst>
              <a:ext uri="{FF2B5EF4-FFF2-40B4-BE49-F238E27FC236}">
                <a16:creationId xmlns:a16="http://schemas.microsoft.com/office/drawing/2014/main" id="{35602CDA-F75E-2108-2CC7-FECA186A15BF}"/>
              </a:ext>
            </a:extLst>
          </p:cNvPr>
          <p:cNvGrpSpPr/>
          <p:nvPr/>
        </p:nvGrpSpPr>
        <p:grpSpPr>
          <a:xfrm>
            <a:off x="64558" y="953635"/>
            <a:ext cx="1059742" cy="1329425"/>
            <a:chOff x="8275275" y="3338094"/>
            <a:chExt cx="1112838" cy="1559752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EC11AFF5-0822-47B1-B18F-3325FE0D09D9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C0B99DD2-692E-E32B-CDCC-625592928E54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688DB9EC-25A8-F693-7930-CFB1F0BA11DC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46DFCC58-FB6C-F669-26CC-745472D9A956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96929C3A-11B1-6B3F-632D-75A1D13E7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AA2978FD-4BBA-9CFE-9805-5494174F5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0B2AFCBE-8C28-1732-819F-00020AAA3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5E0D784E-FC0E-0553-9312-5EA747032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76FAE5C9-342B-D590-3291-7F0EBAF07281}"/>
                </a:ext>
              </a:extLst>
            </p:cNvPr>
            <p:cNvSpPr txBox="1"/>
            <p:nvPr/>
          </p:nvSpPr>
          <p:spPr>
            <a:xfrm>
              <a:off x="8568206" y="333809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FBFFED6-C45D-8263-0F63-1BB5747EEA91}"/>
                </a:ext>
              </a:extLst>
            </p:cNvPr>
            <p:cNvSpPr txBox="1"/>
            <p:nvPr/>
          </p:nvSpPr>
          <p:spPr>
            <a:xfrm>
              <a:off x="891474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350AEA5B-1D9F-5349-9883-619B57F8F8B2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321AA80C-CEE1-4285-242E-4A5770CCC3FB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5A6C6F04-FA5D-C886-5002-36CF022004F3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7A65A491-978E-420A-FC4C-9DD37D8BF97E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257EF92D-3983-5BEA-6521-5950B560DBBA}"/>
                </a:ext>
              </a:extLst>
            </p:cNvPr>
            <p:cNvSpPr txBox="1"/>
            <p:nvPr/>
          </p:nvSpPr>
          <p:spPr>
            <a:xfrm>
              <a:off x="8578025" y="373798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F59125F-5480-33F3-E7CC-FCFD4A4AB69D}"/>
              </a:ext>
            </a:extLst>
          </p:cNvPr>
          <p:cNvSpPr txBox="1"/>
          <p:nvPr/>
        </p:nvSpPr>
        <p:spPr>
          <a:xfrm>
            <a:off x="2277834" y="960859"/>
            <a:ext cx="175917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7F8E3059-43B1-AF16-41A2-C249F8E1020B}"/>
              </a:ext>
            </a:extLst>
          </p:cNvPr>
          <p:cNvGrpSpPr/>
          <p:nvPr/>
        </p:nvGrpSpPr>
        <p:grpSpPr>
          <a:xfrm>
            <a:off x="1037731" y="974841"/>
            <a:ext cx="1033461" cy="1303446"/>
            <a:chOff x="398123" y="3055614"/>
            <a:chExt cx="1085240" cy="1529272"/>
          </a:xfrm>
        </p:grpSpPr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4C848DF-4364-FDAA-3DEE-1C6D7D93A796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52DF36F6-6CF3-6310-0F62-7C72E8B18281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5395A8B8-AE59-CC59-574D-CBED13B32460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AED9C53C-3FB4-3930-B6A3-0102BD1A092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EDF428D6-6197-34A6-D221-DDFC2DF78B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8FFDCF3A-9113-B436-F9BD-B103E46F0D06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8203E4FD-ED29-BAED-3AD8-165BC68706A0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062808CA-3775-609D-135A-07A2E956E02F}"/>
                </a:ext>
              </a:extLst>
            </p:cNvPr>
            <p:cNvSpPr txBox="1"/>
            <p:nvPr/>
          </p:nvSpPr>
          <p:spPr>
            <a:xfrm>
              <a:off x="771803" y="305561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F7AA64BB-2D08-A290-BD79-6FF54A3DC5DB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B639D9F4-30E8-525C-ACCC-7FDE10037129}"/>
                </a:ext>
              </a:extLst>
            </p:cNvPr>
            <p:cNvSpPr txBox="1"/>
            <p:nvPr/>
          </p:nvSpPr>
          <p:spPr>
            <a:xfrm>
              <a:off x="1143205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D52A7EEF-6C0E-36C5-3146-4BEB39AC10ED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63534692-3AF8-7570-73A0-D666495A455B}"/>
                </a:ext>
              </a:extLst>
            </p:cNvPr>
            <p:cNvSpPr txBox="1"/>
            <p:nvPr/>
          </p:nvSpPr>
          <p:spPr>
            <a:xfrm>
              <a:off x="398123" y="387271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31B69ABE-000A-E3B3-96CF-3D1CC972056E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E57CB686-C879-FDDA-CED0-8116A8023C47}"/>
                </a:ext>
              </a:extLst>
            </p:cNvPr>
            <p:cNvSpPr txBox="1"/>
            <p:nvPr/>
          </p:nvSpPr>
          <p:spPr>
            <a:xfrm>
              <a:off x="781622" y="34555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A94C6D15-B450-749C-DB21-C5927FDD68EA}"/>
              </a:ext>
            </a:extLst>
          </p:cNvPr>
          <p:cNvGrpSpPr/>
          <p:nvPr/>
        </p:nvGrpSpPr>
        <p:grpSpPr>
          <a:xfrm>
            <a:off x="2349055" y="1243165"/>
            <a:ext cx="406187" cy="771112"/>
            <a:chOff x="718880" y="3360380"/>
            <a:chExt cx="426538" cy="904709"/>
          </a:xfrm>
        </p:grpSpPr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E1E27C00-7A17-83C2-4C2E-156FC35A9F6D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B90DA5F7-AA4D-1670-ED9A-BD143D1D53BE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A0696201-6326-D661-0BB1-9F2CECC08AFC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D63AC32-3864-A578-D78B-B7B2582C8DD1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79D359B6-C98F-8E41-014D-389B6527E50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5874AF9-7673-02C3-2220-044C97195ABC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01AB906-36B8-4814-D174-55B9116CBECC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AB5797B9-9262-B5E2-3FA1-3EF336C0541B}"/>
              </a:ext>
            </a:extLst>
          </p:cNvPr>
          <p:cNvGrpSpPr/>
          <p:nvPr/>
        </p:nvGrpSpPr>
        <p:grpSpPr>
          <a:xfrm>
            <a:off x="3370110" y="1255384"/>
            <a:ext cx="406187" cy="771112"/>
            <a:chOff x="718880" y="3360380"/>
            <a:chExt cx="426538" cy="904709"/>
          </a:xfrm>
        </p:grpSpPr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D857AA1E-1F93-6643-664C-17D57A7BD999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6A96578F-406D-DBEC-00FB-D601B3727E3E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517CE9B5-D891-65FB-02EB-97F322256AEC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DA64C7B8-9EE6-243E-8525-0B535973F2E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AFC1B449-39FE-C7D4-FACC-6562086B6C56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BBF46231-9FE6-7195-AEE2-75069427162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82791161-A39C-A9ED-DA17-05336882CE0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F0AA0F56-576C-EEE4-682C-AF0466EEC7B4}"/>
              </a:ext>
            </a:extLst>
          </p:cNvPr>
          <p:cNvGrpSpPr/>
          <p:nvPr/>
        </p:nvGrpSpPr>
        <p:grpSpPr>
          <a:xfrm>
            <a:off x="4325710" y="1251875"/>
            <a:ext cx="406187" cy="771112"/>
            <a:chOff x="718880" y="3360380"/>
            <a:chExt cx="426538" cy="904709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A534B862-9D3A-1461-6224-553608E6F1C8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D004FFDC-9D00-B88D-D6EF-64F44AFCC9AD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ABB949B5-C52B-2588-B891-5804DDC13531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DC99DE05-5CC6-9273-6BC5-13B8351642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F863A55-8A81-9BC7-6E4B-FCD34A366B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C73E1086-61CA-D5EA-1BF9-F31B3D2DC1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C9B8E94F-C51F-8B12-2FD1-2B9563BE1735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6ED3071C-0A77-38B3-E67F-08A3FD6D3A5F}"/>
              </a:ext>
            </a:extLst>
          </p:cNvPr>
          <p:cNvGrpSpPr/>
          <p:nvPr/>
        </p:nvGrpSpPr>
        <p:grpSpPr>
          <a:xfrm>
            <a:off x="333626" y="2625767"/>
            <a:ext cx="406187" cy="771112"/>
            <a:chOff x="718880" y="3360380"/>
            <a:chExt cx="426538" cy="904709"/>
          </a:xfrm>
        </p:grpSpPr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ADC525DA-511A-2E65-E956-A391A887A08B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81FECFBF-C21D-1549-BCF6-01631C43C1B2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F63F6C2-883E-C246-F5CD-B0EFE31E85B7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82D01E16-0579-5DC3-6DCA-FAAEC49AF2A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84D34ADE-6971-8C9C-A49E-326C6B2EC7A6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E4244846-392E-0465-D087-BB9516B082C8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6FF09919-190B-E845-4B37-DE354E77FEF8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0F8805E-E8E7-DD71-FFD5-57C7804A1A03}"/>
              </a:ext>
            </a:extLst>
          </p:cNvPr>
          <p:cNvGrpSpPr/>
          <p:nvPr/>
        </p:nvGrpSpPr>
        <p:grpSpPr>
          <a:xfrm>
            <a:off x="1319364" y="2635221"/>
            <a:ext cx="406187" cy="771112"/>
            <a:chOff x="718880" y="3360380"/>
            <a:chExt cx="426538" cy="904709"/>
          </a:xfrm>
        </p:grpSpPr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10B3F6A-0319-01AE-B80F-512E118189D0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95E0D2A6-BC56-9208-0896-B7D3C0235AAB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2A1D758E-EDEC-FD0C-AD89-DBD28C888E05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FE7D046E-1C9C-D614-A719-0DDCA44D73FC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2994095A-C9E1-3396-766C-82D72C57AD7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3A27D0EC-1507-D0FB-D1EB-CCAC7F42F5E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DD8F88F3-EF36-7A43-2A32-03DBD31986D9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89E74B7A-953D-805D-E9DD-F4316DEFC52C}"/>
              </a:ext>
            </a:extLst>
          </p:cNvPr>
          <p:cNvGrpSpPr/>
          <p:nvPr/>
        </p:nvGrpSpPr>
        <p:grpSpPr>
          <a:xfrm>
            <a:off x="2325235" y="2643784"/>
            <a:ext cx="406187" cy="771112"/>
            <a:chOff x="718880" y="3360380"/>
            <a:chExt cx="426538" cy="904709"/>
          </a:xfrm>
        </p:grpSpPr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0E27CD49-8C39-0484-B334-6580994E5333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0BF779E9-CF8C-719B-06F7-733B2AD7CD61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57C142B-AE76-F5EF-2C29-07B4A7755012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BA3805F-46A2-0CF9-2B51-78539340E81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1370AC4-6F86-EB9C-C914-0E241F46B543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ECE8C261-0A5C-656E-9725-971CEAC12F68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8E5BBC5A-BA8F-B24E-B3C5-6D0B4E1281A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78FDAA08-B59F-2959-E952-A274D428B2FC}"/>
              </a:ext>
            </a:extLst>
          </p:cNvPr>
          <p:cNvGrpSpPr/>
          <p:nvPr/>
        </p:nvGrpSpPr>
        <p:grpSpPr>
          <a:xfrm>
            <a:off x="3346291" y="2656002"/>
            <a:ext cx="406187" cy="771112"/>
            <a:chOff x="718880" y="3360380"/>
            <a:chExt cx="426538" cy="904709"/>
          </a:xfrm>
        </p:grpSpPr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08F05BD-6CB5-855B-6805-58E3CFFD4FF7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C7E28196-8F29-0086-1D94-2DFA9F936AF7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BC1E3930-D7A6-3D60-7B53-BE4480FD8429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219C4B37-D137-86A8-463E-6E5C7A25928C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F2A9BF9F-6E97-C80C-37F8-83F9F0AF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5C386BC-7A7B-601A-BE31-17524263C335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90836EC8-B471-BAD7-6D33-27667CFA8CDB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AC78580B-144D-BB73-CE0B-56EE139CDBAC}"/>
              </a:ext>
            </a:extLst>
          </p:cNvPr>
          <p:cNvGrpSpPr/>
          <p:nvPr/>
        </p:nvGrpSpPr>
        <p:grpSpPr>
          <a:xfrm>
            <a:off x="4301890" y="2652494"/>
            <a:ext cx="406187" cy="771112"/>
            <a:chOff x="718880" y="3360380"/>
            <a:chExt cx="426538" cy="904709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449638B-C163-F9AE-7F96-13C0991EF814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D38B4E86-86D6-AD0B-A473-1F640C76A135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F4581B1D-1D70-EC0B-113E-613D7DF79D3C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D35EE0FB-17B8-1FE5-4C97-727077C0A6C7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86E934AD-81C1-6611-D88F-98043640AD03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4F392B8B-4344-A109-511C-2E7504C3F67A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CC478A9-8352-8520-6359-EFC24FD141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" name="TextBox 337">
            <a:extLst>
              <a:ext uri="{FF2B5EF4-FFF2-40B4-BE49-F238E27FC236}">
                <a16:creationId xmlns:a16="http://schemas.microsoft.com/office/drawing/2014/main" id="{42AE8A5E-B2A4-0AD2-5964-315A60E80385}"/>
              </a:ext>
            </a:extLst>
          </p:cNvPr>
          <p:cNvSpPr txBox="1"/>
          <p:nvPr/>
        </p:nvSpPr>
        <p:spPr>
          <a:xfrm>
            <a:off x="2395039" y="960859"/>
            <a:ext cx="299504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6A98F29-8B3D-519A-870D-5D21F1BBB84C}"/>
              </a:ext>
            </a:extLst>
          </p:cNvPr>
          <p:cNvSpPr txBox="1"/>
          <p:nvPr/>
        </p:nvSpPr>
        <p:spPr>
          <a:xfrm>
            <a:off x="2726303" y="1274142"/>
            <a:ext cx="307136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458B0FAF-037A-CB1F-0646-0C45501A3AE2}"/>
              </a:ext>
            </a:extLst>
          </p:cNvPr>
          <p:cNvSpPr txBox="1"/>
          <p:nvPr/>
        </p:nvSpPr>
        <p:spPr>
          <a:xfrm>
            <a:off x="2748721" y="1670024"/>
            <a:ext cx="323928" cy="31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9AE04671-9AD9-2A65-5DB3-220E0013D29C}"/>
              </a:ext>
            </a:extLst>
          </p:cNvPr>
          <p:cNvSpPr txBox="1"/>
          <p:nvPr/>
        </p:nvSpPr>
        <p:spPr>
          <a:xfrm>
            <a:off x="2395866" y="1975491"/>
            <a:ext cx="252181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A1CE272-07D8-1703-2D09-504318CF6A1B}"/>
              </a:ext>
            </a:extLst>
          </p:cNvPr>
          <p:cNvSpPr txBox="1"/>
          <p:nvPr/>
        </p:nvSpPr>
        <p:spPr>
          <a:xfrm>
            <a:off x="2039188" y="1657299"/>
            <a:ext cx="302557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ED9E5FBA-E456-E673-5156-61581536188B}"/>
              </a:ext>
            </a:extLst>
          </p:cNvPr>
          <p:cNvSpPr txBox="1"/>
          <p:nvPr/>
        </p:nvSpPr>
        <p:spPr>
          <a:xfrm>
            <a:off x="2126352" y="1274142"/>
            <a:ext cx="307136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62029BD7-378D-2A6B-7DD3-4DB90902C5C7}"/>
              </a:ext>
            </a:extLst>
          </p:cNvPr>
          <p:cNvSpPr txBox="1"/>
          <p:nvPr/>
        </p:nvSpPr>
        <p:spPr>
          <a:xfrm>
            <a:off x="2404390" y="1301697"/>
            <a:ext cx="299504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BE62A893-4E9D-62BF-AF5A-AFFC17A64627}"/>
              </a:ext>
            </a:extLst>
          </p:cNvPr>
          <p:cNvSpPr txBox="1"/>
          <p:nvPr/>
        </p:nvSpPr>
        <p:spPr>
          <a:xfrm>
            <a:off x="3445056" y="1011076"/>
            <a:ext cx="299504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9F2E80D8-F29D-1518-954D-EEADC6EBBF85}"/>
              </a:ext>
            </a:extLst>
          </p:cNvPr>
          <p:cNvSpPr txBox="1"/>
          <p:nvPr/>
        </p:nvSpPr>
        <p:spPr>
          <a:xfrm>
            <a:off x="3776320" y="1324359"/>
            <a:ext cx="307136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755DAE1D-2B6E-96DD-79B9-B1E491567F05}"/>
              </a:ext>
            </a:extLst>
          </p:cNvPr>
          <p:cNvSpPr txBox="1"/>
          <p:nvPr/>
        </p:nvSpPr>
        <p:spPr>
          <a:xfrm>
            <a:off x="3798738" y="1720241"/>
            <a:ext cx="323928" cy="31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4203266-AC1B-A1C3-D870-D89AC0596134}"/>
              </a:ext>
            </a:extLst>
          </p:cNvPr>
          <p:cNvSpPr txBox="1"/>
          <p:nvPr/>
        </p:nvSpPr>
        <p:spPr>
          <a:xfrm>
            <a:off x="3445883" y="1999728"/>
            <a:ext cx="252181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559DDB82-ACEC-1669-93F5-602D41F2C404}"/>
              </a:ext>
            </a:extLst>
          </p:cNvPr>
          <p:cNvSpPr txBox="1"/>
          <p:nvPr/>
        </p:nvSpPr>
        <p:spPr>
          <a:xfrm>
            <a:off x="3089205" y="1707515"/>
            <a:ext cx="302557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75394F43-544F-8A84-8ABB-F075B0FEA571}"/>
              </a:ext>
            </a:extLst>
          </p:cNvPr>
          <p:cNvSpPr txBox="1"/>
          <p:nvPr/>
        </p:nvSpPr>
        <p:spPr>
          <a:xfrm>
            <a:off x="3176369" y="1324359"/>
            <a:ext cx="307136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45A48BC-F0F2-9CF1-D45E-C555BCA3E4DE}"/>
              </a:ext>
            </a:extLst>
          </p:cNvPr>
          <p:cNvSpPr txBox="1"/>
          <p:nvPr/>
        </p:nvSpPr>
        <p:spPr>
          <a:xfrm>
            <a:off x="3454407" y="1351914"/>
            <a:ext cx="299504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9A279C7C-8645-74CC-8607-476936CC165F}"/>
              </a:ext>
            </a:extLst>
          </p:cNvPr>
          <p:cNvSpPr txBox="1"/>
          <p:nvPr/>
        </p:nvSpPr>
        <p:spPr>
          <a:xfrm>
            <a:off x="4350003" y="1007214"/>
            <a:ext cx="398640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D7A62866-B73B-CC1A-F09A-FF34DEFFF015}"/>
              </a:ext>
            </a:extLst>
          </p:cNvPr>
          <p:cNvSpPr txBox="1"/>
          <p:nvPr/>
        </p:nvSpPr>
        <p:spPr>
          <a:xfrm>
            <a:off x="4680004" y="1320497"/>
            <a:ext cx="408797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5285C124-E221-B2F8-D4C8-321E29B89B18}"/>
              </a:ext>
            </a:extLst>
          </p:cNvPr>
          <p:cNvSpPr txBox="1"/>
          <p:nvPr/>
        </p:nvSpPr>
        <p:spPr>
          <a:xfrm>
            <a:off x="4699642" y="1716379"/>
            <a:ext cx="431148" cy="31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0BD5BF70-3365-0033-4E81-92B1FAE0044A}"/>
              </a:ext>
            </a:extLst>
          </p:cNvPr>
          <p:cNvSpPr txBox="1"/>
          <p:nvPr/>
        </p:nvSpPr>
        <p:spPr>
          <a:xfrm>
            <a:off x="4358661" y="1995867"/>
            <a:ext cx="335654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3D4157DF-6C24-8631-026A-DDC957ADEC60}"/>
              </a:ext>
            </a:extLst>
          </p:cNvPr>
          <p:cNvSpPr txBox="1"/>
          <p:nvPr/>
        </p:nvSpPr>
        <p:spPr>
          <a:xfrm>
            <a:off x="3993646" y="1703653"/>
            <a:ext cx="402704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BB3B73F7-3502-2B8E-1E97-353577EC34F1}"/>
              </a:ext>
            </a:extLst>
          </p:cNvPr>
          <p:cNvSpPr txBox="1"/>
          <p:nvPr/>
        </p:nvSpPr>
        <p:spPr>
          <a:xfrm>
            <a:off x="4080053" y="1320497"/>
            <a:ext cx="408797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F32B417C-9749-B8B0-9DC9-21F461B8DB0D}"/>
              </a:ext>
            </a:extLst>
          </p:cNvPr>
          <p:cNvSpPr txBox="1"/>
          <p:nvPr/>
        </p:nvSpPr>
        <p:spPr>
          <a:xfrm>
            <a:off x="4359353" y="1348052"/>
            <a:ext cx="398640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7C4FA159-2A1C-2F97-609D-DF0943985545}"/>
              </a:ext>
            </a:extLst>
          </p:cNvPr>
          <p:cNvGrpSpPr/>
          <p:nvPr/>
        </p:nvGrpSpPr>
        <p:grpSpPr>
          <a:xfrm>
            <a:off x="64558" y="2693161"/>
            <a:ext cx="1059742" cy="990162"/>
            <a:chOff x="2681413" y="2340595"/>
            <a:chExt cx="1112838" cy="1161711"/>
          </a:xfrm>
        </p:grpSpPr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29C23E67-D923-BB8E-E358-1D1974693AAB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5AA6866C-6CC4-53AA-5D95-164FD4FA98BB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9FCE0F20-4C81-5C1B-753E-83FCE939F126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95A923B3-2390-F772-4560-60AF13C8E072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38F1E7E5-EF45-8399-0489-7CF87B364450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45119D6E-5D7E-9B7E-8F4B-0240C44DD5CB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F8F4C9B7-01C2-6508-93EF-CD02EE7144D3}"/>
              </a:ext>
            </a:extLst>
          </p:cNvPr>
          <p:cNvGrpSpPr/>
          <p:nvPr/>
        </p:nvGrpSpPr>
        <p:grpSpPr>
          <a:xfrm>
            <a:off x="1051193" y="2370693"/>
            <a:ext cx="1059742" cy="1303446"/>
            <a:chOff x="2681413" y="1973034"/>
            <a:chExt cx="1112838" cy="1529272"/>
          </a:xfrm>
        </p:grpSpPr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654786AF-C2B6-9623-EE5D-0044F82779B4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5754D49A-A58A-EFC8-7731-11DDCC776705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41C17D8C-D1AC-A56A-F4D5-CC8829FFBFCC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F0BFBEA1-2A72-E709-D64F-3ECFAE5BF813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A101E861-F1F9-E55D-2B0E-08B538E4268C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39505262-CEFF-53B9-247F-FA28F812BC6C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FDF4199-745D-12F3-1AF9-BCB47591C6F0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7F461FDD-3278-83C7-2586-0696DFE7B9F3}"/>
              </a:ext>
            </a:extLst>
          </p:cNvPr>
          <p:cNvGrpSpPr/>
          <p:nvPr/>
        </p:nvGrpSpPr>
        <p:grpSpPr>
          <a:xfrm>
            <a:off x="2105951" y="2379877"/>
            <a:ext cx="1059742" cy="1303446"/>
            <a:chOff x="2681413" y="1973034"/>
            <a:chExt cx="1112838" cy="1529272"/>
          </a:xfrm>
        </p:grpSpPr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B81D4BE6-B7B4-36DC-9428-58924A5086DB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66AA35D8-E3E6-D6FD-BFE3-CBE1061F793D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F5D1D31E-AF2A-9843-159C-DE6FEEDAC4FB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C4F0BED3-EE46-914A-5AA2-FF6D61EA7D53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7D85C748-B1D2-23DD-4524-BE0179ECCFEC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09B82B29-AC60-0B02-054E-7D9493E5CD7A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525E6ACC-F64B-E6EC-B400-CDCCC6122ED7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0B94A88C-1AA1-BB2F-0208-BBB89B553CC4}"/>
              </a:ext>
            </a:extLst>
          </p:cNvPr>
          <p:cNvGrpSpPr/>
          <p:nvPr/>
        </p:nvGrpSpPr>
        <p:grpSpPr>
          <a:xfrm>
            <a:off x="3074100" y="2396901"/>
            <a:ext cx="1059742" cy="1303446"/>
            <a:chOff x="2681413" y="1973034"/>
            <a:chExt cx="1112838" cy="1529272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6CEF0205-6F02-3993-8F05-445B94E1E47D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BFCBF820-2739-076B-5D4C-B1986F6DBFF1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F6BB0B5F-E334-721B-159D-CEFC5017FC32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8E729B92-36EB-8BC6-EBF2-F688D89B1A1F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71B0FFD5-FD49-B970-DAA2-322FC88EAB93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AD173FF2-1762-E389-5E4D-2BBBBEEA6F8B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B9688B31-2B5D-30DD-5F65-F3CB17676271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B19B2F5B-42BE-7BD5-C235-591B70F1F66E}"/>
              </a:ext>
            </a:extLst>
          </p:cNvPr>
          <p:cNvGrpSpPr/>
          <p:nvPr/>
        </p:nvGrpSpPr>
        <p:grpSpPr>
          <a:xfrm>
            <a:off x="4043570" y="2388114"/>
            <a:ext cx="1059742" cy="1303446"/>
            <a:chOff x="2681413" y="1973034"/>
            <a:chExt cx="1112838" cy="1529272"/>
          </a:xfrm>
        </p:grpSpPr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33A49DFA-6E6F-02DE-46E6-BF31F54E5500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A3FCD99B-4C3C-A14B-A5D6-3A2FA80C6E03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E48B7B9A-E116-BE4B-0FE8-42E32D30A860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1ED7C8E7-B9C6-E571-5545-4A5D35EBCD09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DC13E304-F223-A8B6-A6D5-9003E00BC2BD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0B384E56-1719-40F0-CB5F-198DD0C7257C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FCC24CA6-37EB-0DC8-D046-CCC216E73E80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494" name="TextBox 493">
            <a:extLst>
              <a:ext uri="{FF2B5EF4-FFF2-40B4-BE49-F238E27FC236}">
                <a16:creationId xmlns:a16="http://schemas.microsoft.com/office/drawing/2014/main" id="{45E9BB88-B75A-5E9F-1B5C-0FEFFFCD107A}"/>
              </a:ext>
            </a:extLst>
          </p:cNvPr>
          <p:cNvSpPr txBox="1"/>
          <p:nvPr/>
        </p:nvSpPr>
        <p:spPr>
          <a:xfrm>
            <a:off x="361810" y="2335569"/>
            <a:ext cx="398640" cy="31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E4ECE17-9643-15BA-A063-F0BB2298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sz="3200" dirty="0"/>
              <a:t>A 7-segment display in Logisim</a:t>
            </a:r>
          </a:p>
        </p:txBody>
      </p:sp>
      <p:pic>
        <p:nvPicPr>
          <p:cNvPr id="6" name="Picture 5" descr="A 7-segment display built out of one 4-bit decoder and 7 gates. The input shown is 0010 and the output is the number 2.">
            <a:extLst>
              <a:ext uri="{FF2B5EF4-FFF2-40B4-BE49-F238E27FC236}">
                <a16:creationId xmlns:a16="http://schemas.microsoft.com/office/drawing/2014/main" id="{8D65660E-67D5-949D-1374-493A7B85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637" y="231419"/>
            <a:ext cx="5100475" cy="6586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E9F83F-546E-22C3-8C9A-3796E0E55D3C}"/>
              </a:ext>
            </a:extLst>
          </p:cNvPr>
          <p:cNvSpPr txBox="1"/>
          <p:nvPr/>
        </p:nvSpPr>
        <p:spPr>
          <a:xfrm>
            <a:off x="10281643" y="120504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DF7FE-3478-99E1-28A7-D3E352D3BDA6}"/>
              </a:ext>
            </a:extLst>
          </p:cNvPr>
          <p:cNvSpPr txBox="1"/>
          <p:nvPr/>
        </p:nvSpPr>
        <p:spPr>
          <a:xfrm>
            <a:off x="10289760" y="197068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C05DB-4321-07EA-2172-AB0E27A78CB6}"/>
              </a:ext>
            </a:extLst>
          </p:cNvPr>
          <p:cNvSpPr txBox="1"/>
          <p:nvPr/>
        </p:nvSpPr>
        <p:spPr>
          <a:xfrm>
            <a:off x="10289760" y="282158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08CC0-D312-3ABC-147F-F5AD1A1FC4FF}"/>
              </a:ext>
            </a:extLst>
          </p:cNvPr>
          <p:cNvSpPr txBox="1"/>
          <p:nvPr/>
        </p:nvSpPr>
        <p:spPr>
          <a:xfrm>
            <a:off x="10281643" y="373812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28C67-0D1D-1B91-96F7-CB7709CF4536}"/>
              </a:ext>
            </a:extLst>
          </p:cNvPr>
          <p:cNvSpPr txBox="1"/>
          <p:nvPr/>
        </p:nvSpPr>
        <p:spPr>
          <a:xfrm>
            <a:off x="10272025" y="448957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2A408-A4BE-F86C-AB45-342481144392}"/>
              </a:ext>
            </a:extLst>
          </p:cNvPr>
          <p:cNvSpPr txBox="1"/>
          <p:nvPr/>
        </p:nvSpPr>
        <p:spPr>
          <a:xfrm>
            <a:off x="10284725" y="5098091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D93C6-AA52-4B1A-D150-B0EAEC576CDC}"/>
              </a:ext>
            </a:extLst>
          </p:cNvPr>
          <p:cNvSpPr txBox="1"/>
          <p:nvPr/>
        </p:nvSpPr>
        <p:spPr>
          <a:xfrm>
            <a:off x="10284725" y="5861093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1221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FE06-AE12-AFB6-BF0C-30B52B53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7-segment display in Logisim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41EA-B710-8B50-B2C8-1FAD906F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Check it out!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477C-CAAA-B589-0D92-82658A08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1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1B8D-0A58-D816-167C-E47EBC0D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A6EE3F5-1FF3-1E5C-D834-CA716F19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9A5869-6CB7-7D69-159A-F299D5B4C6DF}"/>
              </a:ext>
            </a:extLst>
          </p:cNvPr>
          <p:cNvGraphicFramePr>
            <a:graphicFrameLocks noGrp="1"/>
          </p:cNvGraphicFramePr>
          <p:nvPr/>
        </p:nvGraphicFramePr>
        <p:xfrm>
          <a:off x="6244085" y="3294529"/>
          <a:ext cx="5947917" cy="35808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5880">
                  <a:extLst>
                    <a:ext uri="{9D8B030D-6E8A-4147-A177-3AD203B41FA5}">
                      <a16:colId xmlns:a16="http://schemas.microsoft.com/office/drawing/2014/main" val="3645776916"/>
                    </a:ext>
                  </a:extLst>
                </a:gridCol>
                <a:gridCol w="595880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650285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98405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Input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Character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Illuminated segments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98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02674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53941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52669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1992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3333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51998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79323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51752"/>
                  </a:ext>
                </a:extLst>
              </a:tr>
              <a:tr h="29840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7363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F2E77C46-CEE6-BAB3-4FE2-8C71A708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sz="3200" dirty="0"/>
              <a:t>PRACTICE TIME – Expanding to 16 characters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4DCACF-9090-9EE1-638E-67E67CBD4E85}"/>
              </a:ext>
            </a:extLst>
          </p:cNvPr>
          <p:cNvGrpSpPr/>
          <p:nvPr/>
        </p:nvGrpSpPr>
        <p:grpSpPr>
          <a:xfrm>
            <a:off x="828712" y="1114769"/>
            <a:ext cx="10534576" cy="1601230"/>
            <a:chOff x="1324613" y="1088596"/>
            <a:chExt cx="10534576" cy="160123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1B4BAD8-04AC-277C-EE94-546FEC87851D}"/>
                </a:ext>
              </a:extLst>
            </p:cNvPr>
            <p:cNvGrpSpPr/>
            <p:nvPr/>
          </p:nvGrpSpPr>
          <p:grpSpPr>
            <a:xfrm>
              <a:off x="1324613" y="1090754"/>
              <a:ext cx="1112838" cy="1559752"/>
              <a:chOff x="8275275" y="3338094"/>
              <a:chExt cx="1112838" cy="1559752"/>
            </a:xfrm>
          </p:grpSpPr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5890A1B9-2129-8892-D6F2-F7E39E57D2AD}"/>
                  </a:ext>
                </a:extLst>
              </p:cNvPr>
              <p:cNvGrpSpPr/>
              <p:nvPr/>
            </p:nvGrpSpPr>
            <p:grpSpPr>
              <a:xfrm>
                <a:off x="8520703" y="3654961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610" name="Straight Connector 609">
                  <a:extLst>
                    <a:ext uri="{FF2B5EF4-FFF2-40B4-BE49-F238E27FC236}">
                      <a16:creationId xmlns:a16="http://schemas.microsoft.com/office/drawing/2014/main" id="{026F4430-9C62-64F2-20CC-F9736CC82B1A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>
                  <a:extLst>
                    <a:ext uri="{FF2B5EF4-FFF2-40B4-BE49-F238E27FC236}">
                      <a16:creationId xmlns:a16="http://schemas.microsoft.com/office/drawing/2014/main" id="{E76B0B0D-24CD-AA8D-289C-0D14D3FB40DE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>
                  <a:extLst>
                    <a:ext uri="{FF2B5EF4-FFF2-40B4-BE49-F238E27FC236}">
                      <a16:creationId xmlns:a16="http://schemas.microsoft.com/office/drawing/2014/main" id="{B1A1E675-757E-186B-4326-AAF04818D4B3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>
                  <a:extLst>
                    <a:ext uri="{FF2B5EF4-FFF2-40B4-BE49-F238E27FC236}">
                      <a16:creationId xmlns:a16="http://schemas.microsoft.com/office/drawing/2014/main" id="{468BE09A-70A8-6DE8-7489-CC7FBE9655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>
                  <a:extLst>
                    <a:ext uri="{FF2B5EF4-FFF2-40B4-BE49-F238E27FC236}">
                      <a16:creationId xmlns:a16="http://schemas.microsoft.com/office/drawing/2014/main" id="{CD21542F-40E7-0135-D681-151200B403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614">
                  <a:extLst>
                    <a:ext uri="{FF2B5EF4-FFF2-40B4-BE49-F238E27FC236}">
                      <a16:creationId xmlns:a16="http://schemas.microsoft.com/office/drawing/2014/main" id="{237CF231-5C98-C63D-6F73-861F656074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>
                  <a:extLst>
                    <a:ext uri="{FF2B5EF4-FFF2-40B4-BE49-F238E27FC236}">
                      <a16:creationId xmlns:a16="http://schemas.microsoft.com/office/drawing/2014/main" id="{904C02A7-4FB4-2BFA-B48F-B7C632434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1CCD45F0-B772-3258-227D-49620C55D23A}"/>
                  </a:ext>
                </a:extLst>
              </p:cNvPr>
              <p:cNvSpPr txBox="1"/>
              <p:nvPr/>
            </p:nvSpPr>
            <p:spPr>
              <a:xfrm>
                <a:off x="8568206" y="3338094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A2EA2B83-EB0E-7377-865E-A886C6B62170}"/>
                  </a:ext>
                </a:extLst>
              </p:cNvPr>
              <p:cNvSpPr txBox="1"/>
              <p:nvPr/>
            </p:nvSpPr>
            <p:spPr>
              <a:xfrm>
                <a:off x="8914741" y="3705655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A7916A9E-1D0A-1CA7-5741-387EF1BF43C2}"/>
                  </a:ext>
                </a:extLst>
              </p:cNvPr>
              <p:cNvSpPr txBox="1"/>
              <p:nvPr/>
            </p:nvSpPr>
            <p:spPr>
              <a:xfrm>
                <a:off x="8935363" y="4170124"/>
                <a:ext cx="45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606" name="TextBox 605">
                <a:extLst>
                  <a:ext uri="{FF2B5EF4-FFF2-40B4-BE49-F238E27FC236}">
                    <a16:creationId xmlns:a16="http://schemas.microsoft.com/office/drawing/2014/main" id="{A81E99F7-1185-E7D3-4FB7-63F8AA060DAD}"/>
                  </a:ext>
                </a:extLst>
              </p:cNvPr>
              <p:cNvSpPr txBox="1"/>
              <p:nvPr/>
            </p:nvSpPr>
            <p:spPr>
              <a:xfrm>
                <a:off x="8607778" y="4528514"/>
                <a:ext cx="352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3F1684BC-0818-29EA-C7A0-AFB92FD1E0D3}"/>
                  </a:ext>
                </a:extLst>
              </p:cNvPr>
              <p:cNvSpPr txBox="1"/>
              <p:nvPr/>
            </p:nvSpPr>
            <p:spPr>
              <a:xfrm>
                <a:off x="8275275" y="4155194"/>
                <a:ext cx="4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608" name="TextBox 607">
                <a:extLst>
                  <a:ext uri="{FF2B5EF4-FFF2-40B4-BE49-F238E27FC236}">
                    <a16:creationId xmlns:a16="http://schemas.microsoft.com/office/drawing/2014/main" id="{18CCBE1C-7350-9DDA-61C7-9CB93D067077}"/>
                  </a:ext>
                </a:extLst>
              </p:cNvPr>
              <p:cNvSpPr txBox="1"/>
              <p:nvPr/>
            </p:nvSpPr>
            <p:spPr>
              <a:xfrm>
                <a:off x="8284731" y="3705655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BA3E435F-5896-AF0E-2567-A45A23820967}"/>
                  </a:ext>
                </a:extLst>
              </p:cNvPr>
              <p:cNvSpPr txBox="1"/>
              <p:nvPr/>
            </p:nvSpPr>
            <p:spPr>
              <a:xfrm>
                <a:off x="8578025" y="3737984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CBAF26F-10BB-48AC-4115-3D9257831631}"/>
                </a:ext>
              </a:extLst>
            </p:cNvPr>
            <p:cNvGrpSpPr/>
            <p:nvPr/>
          </p:nvGrpSpPr>
          <p:grpSpPr>
            <a:xfrm>
              <a:off x="2346545" y="1088596"/>
              <a:ext cx="9512644" cy="1601230"/>
              <a:chOff x="695376" y="1086647"/>
              <a:chExt cx="9512644" cy="160123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069972-9D90-7E40-669B-4D98971046D9}"/>
                  </a:ext>
                </a:extLst>
              </p:cNvPr>
              <p:cNvSpPr txBox="1"/>
              <p:nvPr/>
            </p:nvSpPr>
            <p:spPr>
              <a:xfrm>
                <a:off x="1997612" y="109728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05BC4AD-5439-7B0F-A433-77FE1504E7E2}"/>
                  </a:ext>
                </a:extLst>
              </p:cNvPr>
              <p:cNvGrpSpPr/>
              <p:nvPr/>
            </p:nvGrpSpPr>
            <p:grpSpPr>
              <a:xfrm>
                <a:off x="695376" y="1113685"/>
                <a:ext cx="1085240" cy="1529272"/>
                <a:chOff x="398123" y="3055614"/>
                <a:chExt cx="1085240" cy="1529272"/>
              </a:xfrm>
            </p:grpSpPr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E9EF1949-1A37-8254-C792-5F431D94CF0C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5F47CC15-7216-09B1-3901-660A19BA613C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20FE3276-485B-A32F-D03A-6C6E57E9FE0B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F0C2F283-5DDA-A49A-9438-B9F141939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D2DF87B1-B57C-F173-480B-FB517B65EB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E9FDE778-8657-24DB-A5AE-A7AAD26F5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4D8CE49A-28BB-8172-BEBA-41C3E1BF4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5" name="TextBox 594">
                  <a:extLst>
                    <a:ext uri="{FF2B5EF4-FFF2-40B4-BE49-F238E27FC236}">
                      <a16:creationId xmlns:a16="http://schemas.microsoft.com/office/drawing/2014/main" id="{92D80CAA-7EA1-E83E-C30D-7009BE3F766E}"/>
                    </a:ext>
                  </a:extLst>
                </p:cNvPr>
                <p:cNvSpPr txBox="1"/>
                <p:nvPr/>
              </p:nvSpPr>
              <p:spPr>
                <a:xfrm>
                  <a:off x="771803" y="305561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596" name="TextBox 595">
                  <a:extLst>
                    <a:ext uri="{FF2B5EF4-FFF2-40B4-BE49-F238E27FC236}">
                      <a16:creationId xmlns:a16="http://schemas.microsoft.com/office/drawing/2014/main" id="{97F2372B-5FC0-864B-7AE0-6CDE9F03B56A}"/>
                    </a:ext>
                  </a:extLst>
                </p:cNvPr>
                <p:cNvSpPr txBox="1"/>
                <p:nvPr/>
              </p:nvSpPr>
              <p:spPr>
                <a:xfrm>
                  <a:off x="1119664" y="3423175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597" name="TextBox 596">
                  <a:extLst>
                    <a:ext uri="{FF2B5EF4-FFF2-40B4-BE49-F238E27FC236}">
                      <a16:creationId xmlns:a16="http://schemas.microsoft.com/office/drawing/2014/main" id="{489B9714-4C62-7269-2FF4-6773CD8B24A0}"/>
                    </a:ext>
                  </a:extLst>
                </p:cNvPr>
                <p:cNvSpPr txBox="1"/>
                <p:nvPr/>
              </p:nvSpPr>
              <p:spPr>
                <a:xfrm>
                  <a:off x="1143205" y="3887644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598" name="TextBox 597">
                  <a:extLst>
                    <a:ext uri="{FF2B5EF4-FFF2-40B4-BE49-F238E27FC236}">
                      <a16:creationId xmlns:a16="http://schemas.microsoft.com/office/drawing/2014/main" id="{8DEC4400-786F-2DD0-88C8-118E6260F8BE}"/>
                    </a:ext>
                  </a:extLst>
                </p:cNvPr>
                <p:cNvSpPr txBox="1"/>
                <p:nvPr/>
              </p:nvSpPr>
              <p:spPr>
                <a:xfrm>
                  <a:off x="772671" y="4215554"/>
                  <a:ext cx="2648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599" name="TextBox 598">
                  <a:extLst>
                    <a:ext uri="{FF2B5EF4-FFF2-40B4-BE49-F238E27FC236}">
                      <a16:creationId xmlns:a16="http://schemas.microsoft.com/office/drawing/2014/main" id="{6B7D710A-15DF-5A44-9FCD-CB6AA0D731DA}"/>
                    </a:ext>
                  </a:extLst>
                </p:cNvPr>
                <p:cNvSpPr txBox="1"/>
                <p:nvPr/>
              </p:nvSpPr>
              <p:spPr>
                <a:xfrm>
                  <a:off x="398123" y="3872714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600" name="TextBox 599">
                  <a:extLst>
                    <a:ext uri="{FF2B5EF4-FFF2-40B4-BE49-F238E27FC236}">
                      <a16:creationId xmlns:a16="http://schemas.microsoft.com/office/drawing/2014/main" id="{C6A262C2-4FA3-806F-2A64-68351F7AB552}"/>
                    </a:ext>
                  </a:extLst>
                </p:cNvPr>
                <p:cNvSpPr txBox="1"/>
                <p:nvPr/>
              </p:nvSpPr>
              <p:spPr>
                <a:xfrm>
                  <a:off x="489654" y="3423175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601" name="TextBox 600">
                  <a:extLst>
                    <a:ext uri="{FF2B5EF4-FFF2-40B4-BE49-F238E27FC236}">
                      <a16:creationId xmlns:a16="http://schemas.microsoft.com/office/drawing/2014/main" id="{62C5BEB8-28B6-410B-708B-15DA954926CE}"/>
                    </a:ext>
                  </a:extLst>
                </p:cNvPr>
                <p:cNvSpPr txBox="1"/>
                <p:nvPr/>
              </p:nvSpPr>
              <p:spPr>
                <a:xfrm>
                  <a:off x="781622" y="345550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EF80415-5F7E-8367-E65D-EC51F45F4CFD}"/>
                  </a:ext>
                </a:extLst>
              </p:cNvPr>
              <p:cNvGrpSpPr/>
              <p:nvPr/>
            </p:nvGrpSpPr>
            <p:grpSpPr>
              <a:xfrm>
                <a:off x="2072401" y="1428497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318D183A-46AA-39C1-7186-1D1810D0AFB3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AB119344-1BB7-518B-B613-BE9FE2017699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4380221A-6E50-8983-801F-D04B2DE12C11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DF624D62-EB37-B766-8199-D88BCE13F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89166110-EB20-94F3-7F5B-8D9779D3A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374921B9-6D57-088E-B9CA-836E6408EF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A2625F3D-4872-E514-692B-81F0DE9FE8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3E76B5D-C456-1DE3-8130-7C235AABDEF9}"/>
                  </a:ext>
                </a:extLst>
              </p:cNvPr>
              <p:cNvGrpSpPr/>
              <p:nvPr/>
            </p:nvGrpSpPr>
            <p:grpSpPr>
              <a:xfrm>
                <a:off x="3144614" y="1442832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ACC62706-864A-31C4-A2C3-E398E5EA3769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>
                  <a:extLst>
                    <a:ext uri="{FF2B5EF4-FFF2-40B4-BE49-F238E27FC236}">
                      <a16:creationId xmlns:a16="http://schemas.microsoft.com/office/drawing/2014/main" id="{8E7B7E4F-AB04-BCDA-CEDA-9A1533F780B5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4EE81DD3-9B4F-B534-FBED-FA6663EAD101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076B1211-9CC9-3C08-1F72-CBC79D167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E3BA23D1-F24E-D16B-C1DF-7534FBDA7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0D6CA5B5-BDF9-DB4D-0B22-C32A35281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627B8E43-097E-E7DF-57C0-5E7EB3EC11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E0F5175-6597-2972-3FAF-DFDE3341725D}"/>
                  </a:ext>
                </a:extLst>
              </p:cNvPr>
              <p:cNvGrpSpPr/>
              <p:nvPr/>
            </p:nvGrpSpPr>
            <p:grpSpPr>
              <a:xfrm>
                <a:off x="4148092" y="1438716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4817E136-7436-5DDC-AF4C-CD9E307A6887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1E222C6B-1E3F-1843-918C-581FF94F82B2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FDBB9C91-73F1-E41D-596B-AA88AEBBFC14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28BBA07B-69B3-E89C-29F3-5E99BA48D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8B3A2DEC-C336-F1D6-D383-0E6A1DF42C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93038164-7A98-D3E3-E739-56B6E0CD7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>
                  <a:extLst>
                    <a:ext uri="{FF2B5EF4-FFF2-40B4-BE49-F238E27FC236}">
                      <a16:creationId xmlns:a16="http://schemas.microsoft.com/office/drawing/2014/main" id="{3178BCA5-523C-E09B-73BF-A84D04521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B97AE1F-70AF-0FF0-20FA-A6FD5B8675D7}"/>
                  </a:ext>
                </a:extLst>
              </p:cNvPr>
              <p:cNvGrpSpPr/>
              <p:nvPr/>
            </p:nvGrpSpPr>
            <p:grpSpPr>
              <a:xfrm>
                <a:off x="5199359" y="1427123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377A6C64-12D9-3481-2D8C-DC84ADA1B7D5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id="{136FDF9B-69A6-A3E9-BC80-D703D129E856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id="{8077EF3C-1D9D-8E09-D1CB-9BA6834378EE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CA524B66-A443-50F4-2BD7-DC1BE51C54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33620D5E-0C41-7C17-879B-B86E0B56E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6705AE07-1415-FFCD-B873-3FB0EC2D2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F95ECE1B-8C75-AD06-1160-F1ABBA11E6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E47DCD3-3BC6-23EC-0079-D656FA06C3E2}"/>
                  </a:ext>
                </a:extLst>
              </p:cNvPr>
              <p:cNvGrpSpPr/>
              <p:nvPr/>
            </p:nvGrpSpPr>
            <p:grpSpPr>
              <a:xfrm>
                <a:off x="6234486" y="1438215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id="{6B8729B4-C248-6592-718E-57B52E2E9A9B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FE1DFB2A-405A-C796-A9D6-1819BD5100BD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630A25E7-88E8-BE75-8995-4D03FD4F0C65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>
                  <a:extLst>
                    <a:ext uri="{FF2B5EF4-FFF2-40B4-BE49-F238E27FC236}">
                      <a16:creationId xmlns:a16="http://schemas.microsoft.com/office/drawing/2014/main" id="{12C4BCDA-0CB5-EB51-248A-15C8072520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id="{5F035F19-7318-4AFB-421D-E401667C9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557">
                  <a:extLst>
                    <a:ext uri="{FF2B5EF4-FFF2-40B4-BE49-F238E27FC236}">
                      <a16:creationId xmlns:a16="http://schemas.microsoft.com/office/drawing/2014/main" id="{2FBD6EC7-2917-1A00-ABB3-8541C5C48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>
                  <a:extLst>
                    <a:ext uri="{FF2B5EF4-FFF2-40B4-BE49-F238E27FC236}">
                      <a16:creationId xmlns:a16="http://schemas.microsoft.com/office/drawing/2014/main" id="{CACDFC13-C50D-9DC3-41C5-8C9C902059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3CA84DA-EB8C-908F-E838-7A2BFF3FD758}"/>
                  </a:ext>
                </a:extLst>
              </p:cNvPr>
              <p:cNvGrpSpPr/>
              <p:nvPr/>
            </p:nvGrpSpPr>
            <p:grpSpPr>
              <a:xfrm>
                <a:off x="7290754" y="1448261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9F8794B7-F2EB-1C3C-B264-9F7D7EB9EC97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649688AD-D08D-5FD3-2685-C1F673A05F6A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CBBCEDCE-39F3-F25D-D94D-91AD42BC44E2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379DB8DD-BD62-FA65-3581-294753CE3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1B250C6F-6D1F-C48F-50AA-D2B93C0426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54C7CA67-806D-1C75-2240-1E6393095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:a16="http://schemas.microsoft.com/office/drawing/2014/main" id="{1674C10F-6AD1-7283-DCC4-04DA05D63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BDF8CB0-E830-BC6F-3E43-7C98A15C03B2}"/>
                  </a:ext>
                </a:extLst>
              </p:cNvPr>
              <p:cNvGrpSpPr/>
              <p:nvPr/>
            </p:nvGrpSpPr>
            <p:grpSpPr>
              <a:xfrm>
                <a:off x="8362967" y="1462596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603CC37C-31E1-29DA-5BC3-A36E25CEEA36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E09F21E0-5CCC-BEC0-C5DD-9D6454BF2146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9CFDBC11-2CD5-8CE1-EEFF-8146E3971C54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A5C5F5A8-02A3-03EE-A289-9D9C15122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6C24255F-3EC8-EEE3-48DD-DFF837A238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821D4F27-99D4-5EDF-20E4-8ECB9294FA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ADAFB630-4CA0-7947-AE31-EBE767A139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648C0AE-8553-0BE0-45CF-D929C5ED0FEF}"/>
                  </a:ext>
                </a:extLst>
              </p:cNvPr>
              <p:cNvGrpSpPr/>
              <p:nvPr/>
            </p:nvGrpSpPr>
            <p:grpSpPr>
              <a:xfrm>
                <a:off x="9366445" y="1458480"/>
                <a:ext cx="426538" cy="904709"/>
                <a:chOff x="718880" y="3360380"/>
                <a:chExt cx="426538" cy="904709"/>
              </a:xfrm>
            </p:grpSpPr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85168BF7-6445-7FD0-2C79-074D2A0BFDD0}"/>
                    </a:ext>
                  </a:extLst>
                </p:cNvPr>
                <p:cNvCxnSpPr/>
                <p:nvPr/>
              </p:nvCxnSpPr>
              <p:spPr>
                <a:xfrm>
                  <a:off x="725759" y="3360380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>
                  <a:extLst>
                    <a:ext uri="{FF2B5EF4-FFF2-40B4-BE49-F238E27FC236}">
                      <a16:creationId xmlns:a16="http://schemas.microsoft.com/office/drawing/2014/main" id="{3330D708-358E-0696-58F6-02FE581CC1BD}"/>
                    </a:ext>
                  </a:extLst>
                </p:cNvPr>
                <p:cNvCxnSpPr/>
                <p:nvPr/>
              </p:nvCxnSpPr>
              <p:spPr>
                <a:xfrm>
                  <a:off x="725759" y="3808566"/>
                  <a:ext cx="419659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89F26AEB-6102-7BBE-4843-43F5F0458F1F}"/>
                    </a:ext>
                  </a:extLst>
                </p:cNvPr>
                <p:cNvCxnSpPr/>
                <p:nvPr/>
              </p:nvCxnSpPr>
              <p:spPr>
                <a:xfrm>
                  <a:off x="725759" y="4265089"/>
                  <a:ext cx="419659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>
                  <a:extLst>
                    <a:ext uri="{FF2B5EF4-FFF2-40B4-BE49-F238E27FC236}">
                      <a16:creationId xmlns:a16="http://schemas.microsoft.com/office/drawing/2014/main" id="{CABBBA7D-2439-4410-79A0-7378D156E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880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1339F203-EDF5-311D-5EAE-46F79DF41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385572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4E94DAAB-8DDF-286D-0AEA-20D51FB6A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26" y="3840983"/>
                  <a:ext cx="0" cy="392617"/>
                </a:xfrm>
                <a:prstGeom prst="line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095398A5-E872-22B4-F61A-FF459DE90F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418" y="3840983"/>
                  <a:ext cx="0" cy="392617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80E88C-41F1-5C99-665A-209558862F7B}"/>
                  </a:ext>
                </a:extLst>
              </p:cNvPr>
              <p:cNvSpPr txBox="1"/>
              <p:nvPr/>
            </p:nvSpPr>
            <p:spPr>
              <a:xfrm>
                <a:off x="2120689" y="109728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5E20DE-30A0-41AE-BC16-BFA8E3E846EF}"/>
                  </a:ext>
                </a:extLst>
              </p:cNvPr>
              <p:cNvSpPr txBox="1"/>
              <p:nvPr/>
            </p:nvSpPr>
            <p:spPr>
              <a:xfrm>
                <a:off x="2468550" y="146484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DF1528F-D846-4AA2-8527-5F2E7E06B72E}"/>
                  </a:ext>
                </a:extLst>
              </p:cNvPr>
              <p:cNvSpPr txBox="1"/>
              <p:nvPr/>
            </p:nvSpPr>
            <p:spPr>
              <a:xfrm>
                <a:off x="2492091" y="1929310"/>
                <a:ext cx="340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B77831-38E1-D0D3-9869-1022FB79A554}"/>
                  </a:ext>
                </a:extLst>
              </p:cNvPr>
              <p:cNvSpPr txBox="1"/>
              <p:nvPr/>
            </p:nvSpPr>
            <p:spPr>
              <a:xfrm>
                <a:off x="2121557" y="2287700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122C56-2DBB-CC29-FDEA-0EBF0306FEAF}"/>
                  </a:ext>
                </a:extLst>
              </p:cNvPr>
              <p:cNvSpPr txBox="1"/>
              <p:nvPr/>
            </p:nvSpPr>
            <p:spPr>
              <a:xfrm>
                <a:off x="1747009" y="191438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0A06E7E9-75EB-36DE-CC70-89821F8FFF21}"/>
                  </a:ext>
                </a:extLst>
              </p:cNvPr>
              <p:cNvSpPr txBox="1"/>
              <p:nvPr/>
            </p:nvSpPr>
            <p:spPr>
              <a:xfrm>
                <a:off x="1838540" y="146484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05C2E08E-A8A9-68DC-06A0-013223B8E91F}"/>
                  </a:ext>
                </a:extLst>
              </p:cNvPr>
              <p:cNvSpPr txBox="1"/>
              <p:nvPr/>
            </p:nvSpPr>
            <p:spPr>
              <a:xfrm>
                <a:off x="2130508" y="149717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BC47081B-CCAC-F1AE-52D6-0F7097913B07}"/>
                  </a:ext>
                </a:extLst>
              </p:cNvPr>
              <p:cNvSpPr txBox="1"/>
              <p:nvPr/>
            </p:nvSpPr>
            <p:spPr>
              <a:xfrm>
                <a:off x="3223315" y="1156197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99" name="TextBox 498">
                <a:extLst>
                  <a:ext uri="{FF2B5EF4-FFF2-40B4-BE49-F238E27FC236}">
                    <a16:creationId xmlns:a16="http://schemas.microsoft.com/office/drawing/2014/main" id="{6454D582-4F69-73BF-C791-F325ABCC6338}"/>
                  </a:ext>
                </a:extLst>
              </p:cNvPr>
              <p:cNvSpPr txBox="1"/>
              <p:nvPr/>
            </p:nvSpPr>
            <p:spPr>
              <a:xfrm>
                <a:off x="3571176" y="152375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500" name="TextBox 499">
                <a:extLst>
                  <a:ext uri="{FF2B5EF4-FFF2-40B4-BE49-F238E27FC236}">
                    <a16:creationId xmlns:a16="http://schemas.microsoft.com/office/drawing/2014/main" id="{4EDBB0BA-9106-C6FB-CC31-AD86B4F08B6F}"/>
                  </a:ext>
                </a:extLst>
              </p:cNvPr>
              <p:cNvSpPr txBox="1"/>
              <p:nvPr/>
            </p:nvSpPr>
            <p:spPr>
              <a:xfrm>
                <a:off x="3594717" y="1988227"/>
                <a:ext cx="340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1144C617-C341-6A9D-C7EA-1B7A9781DD3C}"/>
                  </a:ext>
                </a:extLst>
              </p:cNvPr>
              <p:cNvSpPr txBox="1"/>
              <p:nvPr/>
            </p:nvSpPr>
            <p:spPr>
              <a:xfrm>
                <a:off x="3224183" y="2316137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34C56DEB-2876-BE40-A7A6-F31C352BD045}"/>
                  </a:ext>
                </a:extLst>
              </p:cNvPr>
              <p:cNvSpPr txBox="1"/>
              <p:nvPr/>
            </p:nvSpPr>
            <p:spPr>
              <a:xfrm>
                <a:off x="2849635" y="1973297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F788C19F-D9CE-1245-F84E-D4F353CFDD29}"/>
                  </a:ext>
                </a:extLst>
              </p:cNvPr>
              <p:cNvSpPr txBox="1"/>
              <p:nvPr/>
            </p:nvSpPr>
            <p:spPr>
              <a:xfrm>
                <a:off x="2941166" y="152375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C4C07A83-2F93-25E1-C658-ECCC605BE5F4}"/>
                  </a:ext>
                </a:extLst>
              </p:cNvPr>
              <p:cNvSpPr txBox="1"/>
              <p:nvPr/>
            </p:nvSpPr>
            <p:spPr>
              <a:xfrm>
                <a:off x="3233134" y="1556087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3A25AB09-3021-5796-95D8-5FF82AD1DD6B}"/>
                  </a:ext>
                </a:extLst>
              </p:cNvPr>
              <p:cNvSpPr txBox="1"/>
              <p:nvPr/>
            </p:nvSpPr>
            <p:spPr>
              <a:xfrm>
                <a:off x="4173602" y="1151666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D4581C3C-EECB-69F4-1AF8-392CAEBC47D8}"/>
                  </a:ext>
                </a:extLst>
              </p:cNvPr>
              <p:cNvSpPr txBox="1"/>
              <p:nvPr/>
            </p:nvSpPr>
            <p:spPr>
              <a:xfrm>
                <a:off x="4520137" y="1519227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507" name="TextBox 506">
                <a:extLst>
                  <a:ext uri="{FF2B5EF4-FFF2-40B4-BE49-F238E27FC236}">
                    <a16:creationId xmlns:a16="http://schemas.microsoft.com/office/drawing/2014/main" id="{FCB51EE9-1F3D-5B99-D738-DB5639E42012}"/>
                  </a:ext>
                </a:extLst>
              </p:cNvPr>
              <p:cNvSpPr txBox="1"/>
              <p:nvPr/>
            </p:nvSpPr>
            <p:spPr>
              <a:xfrm>
                <a:off x="4540759" y="1983696"/>
                <a:ext cx="45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sp>
            <p:nvSpPr>
              <p:cNvPr id="508" name="TextBox 507">
                <a:extLst>
                  <a:ext uri="{FF2B5EF4-FFF2-40B4-BE49-F238E27FC236}">
                    <a16:creationId xmlns:a16="http://schemas.microsoft.com/office/drawing/2014/main" id="{C287F45C-3F74-7A2A-699F-70AAC7068143}"/>
                  </a:ext>
                </a:extLst>
              </p:cNvPr>
              <p:cNvSpPr txBox="1"/>
              <p:nvPr/>
            </p:nvSpPr>
            <p:spPr>
              <a:xfrm>
                <a:off x="4182694" y="2311606"/>
                <a:ext cx="352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78B01F1B-9FCD-8991-047C-B36C1745001F}"/>
                  </a:ext>
                </a:extLst>
              </p:cNvPr>
              <p:cNvSpPr txBox="1"/>
              <p:nvPr/>
            </p:nvSpPr>
            <p:spPr>
              <a:xfrm>
                <a:off x="3799391" y="1968766"/>
                <a:ext cx="4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CB6E9F0E-2480-B9FF-414C-EB05A03A07BC}"/>
                  </a:ext>
                </a:extLst>
              </p:cNvPr>
              <p:cNvSpPr txBox="1"/>
              <p:nvPr/>
            </p:nvSpPr>
            <p:spPr>
              <a:xfrm>
                <a:off x="3890127" y="1519227"/>
                <a:ext cx="42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10306D8B-0C70-BD36-4DC1-3499EED4A20A}"/>
                  </a:ext>
                </a:extLst>
              </p:cNvPr>
              <p:cNvSpPr txBox="1"/>
              <p:nvPr/>
            </p:nvSpPr>
            <p:spPr>
              <a:xfrm>
                <a:off x="4183421" y="1551556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39DD404D-F86E-2E4D-ECE0-CE38953D0B41}"/>
                  </a:ext>
                </a:extLst>
              </p:cNvPr>
              <p:cNvGrpSpPr/>
              <p:nvPr/>
            </p:nvGrpSpPr>
            <p:grpSpPr>
              <a:xfrm>
                <a:off x="4916810" y="1506193"/>
                <a:ext cx="1112838" cy="1161711"/>
                <a:chOff x="2681413" y="2340595"/>
                <a:chExt cx="1112838" cy="1161711"/>
              </a:xfrm>
            </p:grpSpPr>
            <p:sp>
              <p:nvSpPr>
                <p:cNvPr id="526" name="TextBox 525">
                  <a:extLst>
                    <a:ext uri="{FF2B5EF4-FFF2-40B4-BE49-F238E27FC236}">
                      <a16:creationId xmlns:a16="http://schemas.microsoft.com/office/drawing/2014/main" id="{82404108-A7D6-6576-2D27-AA717E08D279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37043AE3-B297-4105-2914-596056BA03FD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C3FA5D84-922C-7E83-8D41-23440C72B3F6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529" name="TextBox 528">
                  <a:extLst>
                    <a:ext uri="{FF2B5EF4-FFF2-40B4-BE49-F238E27FC236}">
                      <a16:creationId xmlns:a16="http://schemas.microsoft.com/office/drawing/2014/main" id="{54982A74-8349-E439-B68B-D89A623E0310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530" name="TextBox 529">
                  <a:extLst>
                    <a:ext uri="{FF2B5EF4-FFF2-40B4-BE49-F238E27FC236}">
                      <a16:creationId xmlns:a16="http://schemas.microsoft.com/office/drawing/2014/main" id="{E9545F74-D74F-70EC-A134-DA8043081C26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C920D7BC-172C-DFB2-E5C0-02D86C651B29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E5559CE-16B4-C5FB-6595-6CEF6DDAA50C}"/>
                  </a:ext>
                </a:extLst>
              </p:cNvPr>
              <p:cNvGrpSpPr/>
              <p:nvPr/>
            </p:nvGrpSpPr>
            <p:grpSpPr>
              <a:xfrm>
                <a:off x="5952878" y="1127856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519" name="TextBox 518">
                  <a:extLst>
                    <a:ext uri="{FF2B5EF4-FFF2-40B4-BE49-F238E27FC236}">
                      <a16:creationId xmlns:a16="http://schemas.microsoft.com/office/drawing/2014/main" id="{FA8C0F6B-DBC9-D775-4F6C-AED8689BF885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520" name="TextBox 519">
                  <a:extLst>
                    <a:ext uri="{FF2B5EF4-FFF2-40B4-BE49-F238E27FC236}">
                      <a16:creationId xmlns:a16="http://schemas.microsoft.com/office/drawing/2014/main" id="{738DD6B8-DAEB-8153-9D1A-B51C56A52F1C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521" name="TextBox 520">
                  <a:extLst>
                    <a:ext uri="{FF2B5EF4-FFF2-40B4-BE49-F238E27FC236}">
                      <a16:creationId xmlns:a16="http://schemas.microsoft.com/office/drawing/2014/main" id="{E1598189-FBE5-D8E0-D1A9-D8D4B104D7E0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522" name="TextBox 521">
                  <a:extLst>
                    <a:ext uri="{FF2B5EF4-FFF2-40B4-BE49-F238E27FC236}">
                      <a16:creationId xmlns:a16="http://schemas.microsoft.com/office/drawing/2014/main" id="{FCB1D422-F75B-54C1-3DA0-81C0E57778DD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523" name="TextBox 522">
                  <a:extLst>
                    <a:ext uri="{FF2B5EF4-FFF2-40B4-BE49-F238E27FC236}">
                      <a16:creationId xmlns:a16="http://schemas.microsoft.com/office/drawing/2014/main" id="{8AE415EA-6D80-510D-08EE-FE4E13F23A5F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524" name="TextBox 523">
                  <a:extLst>
                    <a:ext uri="{FF2B5EF4-FFF2-40B4-BE49-F238E27FC236}">
                      <a16:creationId xmlns:a16="http://schemas.microsoft.com/office/drawing/2014/main" id="{5E1D3A0B-1CA1-34B7-9412-D6E43D31636F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525" name="TextBox 524">
                  <a:extLst>
                    <a:ext uri="{FF2B5EF4-FFF2-40B4-BE49-F238E27FC236}">
                      <a16:creationId xmlns:a16="http://schemas.microsoft.com/office/drawing/2014/main" id="{56362262-332B-85CF-05EB-20CE003B0F0C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250737D9-FDB2-141D-9C01-3539F3874903}"/>
                  </a:ext>
                </a:extLst>
              </p:cNvPr>
              <p:cNvGrpSpPr/>
              <p:nvPr/>
            </p:nvGrpSpPr>
            <p:grpSpPr>
              <a:xfrm>
                <a:off x="7060483" y="1138632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649734EE-0559-3772-A14D-C3C66FE274C7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513" name="TextBox 512">
                  <a:extLst>
                    <a:ext uri="{FF2B5EF4-FFF2-40B4-BE49-F238E27FC236}">
                      <a16:creationId xmlns:a16="http://schemas.microsoft.com/office/drawing/2014/main" id="{9570B136-003B-5712-5B5D-8BAEDE58DBD9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514" name="TextBox 513">
                  <a:extLst>
                    <a:ext uri="{FF2B5EF4-FFF2-40B4-BE49-F238E27FC236}">
                      <a16:creationId xmlns:a16="http://schemas.microsoft.com/office/drawing/2014/main" id="{64C936D7-1B07-51E9-E338-B80944A638F4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20209A74-6131-F954-3E48-178CAA6483A6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516" name="TextBox 515">
                  <a:extLst>
                    <a:ext uri="{FF2B5EF4-FFF2-40B4-BE49-F238E27FC236}">
                      <a16:creationId xmlns:a16="http://schemas.microsoft.com/office/drawing/2014/main" id="{5F4D9397-8741-797C-EF14-DD40A8B28701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517" name="TextBox 516">
                  <a:extLst>
                    <a:ext uri="{FF2B5EF4-FFF2-40B4-BE49-F238E27FC236}">
                      <a16:creationId xmlns:a16="http://schemas.microsoft.com/office/drawing/2014/main" id="{33C09499-75C4-2E9F-4239-B67A13BE2117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518" name="TextBox 517">
                  <a:extLst>
                    <a:ext uri="{FF2B5EF4-FFF2-40B4-BE49-F238E27FC236}">
                      <a16:creationId xmlns:a16="http://schemas.microsoft.com/office/drawing/2014/main" id="{56A1BBB0-CCBD-1E91-A7AC-55C5DB4A0F38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46F62346-4CC4-2451-E072-3BAB3BB641CA}"/>
                  </a:ext>
                </a:extLst>
              </p:cNvPr>
              <p:cNvGrpSpPr/>
              <p:nvPr/>
            </p:nvGrpSpPr>
            <p:grpSpPr>
              <a:xfrm>
                <a:off x="8077139" y="1158605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A9F22881-726E-562C-6725-4DD60541FE46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72EEE941-854E-B08B-EF25-A593C020D44B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94A1F8D1-2418-EA25-1660-EB3A730102E6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A3B3A7AB-4B84-9780-D8F7-7C1D5F552627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0107DB0D-9F7A-D611-E4DB-C06064568FFB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79AC1FDB-55D3-FB2D-3C48-C2362EDF333F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089FB382-0831-BBC6-7D4F-47134F2BA3F3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06A0B810-DB11-F37C-264A-DC37630206E9}"/>
                  </a:ext>
                </a:extLst>
              </p:cNvPr>
              <p:cNvGrpSpPr/>
              <p:nvPr/>
            </p:nvGrpSpPr>
            <p:grpSpPr>
              <a:xfrm>
                <a:off x="9095182" y="1148296"/>
                <a:ext cx="1112838" cy="1529272"/>
                <a:chOff x="2681413" y="1973034"/>
                <a:chExt cx="1112838" cy="1529272"/>
              </a:xfrm>
            </p:grpSpPr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6F405554-4F43-280D-4D68-33AB97DBDA68}"/>
                    </a:ext>
                  </a:extLst>
                </p:cNvPr>
                <p:cNvSpPr txBox="1"/>
                <p:nvPr/>
              </p:nvSpPr>
              <p:spPr>
                <a:xfrm>
                  <a:off x="2974344" y="197303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79763B07-00E1-D202-3283-BA171503CC78}"/>
                    </a:ext>
                  </a:extLst>
                </p:cNvPr>
                <p:cNvSpPr txBox="1"/>
                <p:nvPr/>
              </p:nvSpPr>
              <p:spPr>
                <a:xfrm>
                  <a:off x="332087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BCB9D7C6-007B-5263-C538-59F17F8E3697}"/>
                    </a:ext>
                  </a:extLst>
                </p:cNvPr>
                <p:cNvSpPr txBox="1"/>
                <p:nvPr/>
              </p:nvSpPr>
              <p:spPr>
                <a:xfrm>
                  <a:off x="3341501" y="2805064"/>
                  <a:ext cx="452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45046EAA-CF9A-3EC8-3A83-19604BB7B6BA}"/>
                    </a:ext>
                  </a:extLst>
                </p:cNvPr>
                <p:cNvSpPr txBox="1"/>
                <p:nvPr/>
              </p:nvSpPr>
              <p:spPr>
                <a:xfrm>
                  <a:off x="2983436" y="3132974"/>
                  <a:ext cx="352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7B9E072C-0528-7577-9072-D18F4B0CDA6F}"/>
                    </a:ext>
                  </a:extLst>
                </p:cNvPr>
                <p:cNvSpPr txBox="1"/>
                <p:nvPr/>
              </p:nvSpPr>
              <p:spPr>
                <a:xfrm>
                  <a:off x="2681413" y="2790134"/>
                  <a:ext cx="422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866F7346-5F2A-38A8-9C9B-2A5B349B746A}"/>
                    </a:ext>
                  </a:extLst>
                </p:cNvPr>
                <p:cNvSpPr txBox="1"/>
                <p:nvPr/>
              </p:nvSpPr>
              <p:spPr>
                <a:xfrm>
                  <a:off x="2690869" y="2340595"/>
                  <a:ext cx="429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7613C32E-ABF8-329B-5CE4-B6F90E202D46}"/>
                    </a:ext>
                  </a:extLst>
                </p:cNvPr>
                <p:cNvSpPr txBox="1"/>
                <p:nvPr/>
              </p:nvSpPr>
              <p:spPr>
                <a:xfrm>
                  <a:off x="2984163" y="2372924"/>
                  <a:ext cx="4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9783E2E-71C4-158C-E2AF-9F9848D2A902}"/>
                  </a:ext>
                </a:extLst>
              </p:cNvPr>
              <p:cNvSpPr txBox="1"/>
              <p:nvPr/>
            </p:nvSpPr>
            <p:spPr>
              <a:xfrm>
                <a:off x="5228955" y="1086647"/>
                <a:ext cx="4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26F6BE7F-F307-32A9-BAAA-14C814689E28}"/>
              </a:ext>
            </a:extLst>
          </p:cNvPr>
          <p:cNvGrpSpPr/>
          <p:nvPr/>
        </p:nvGrpSpPr>
        <p:grpSpPr>
          <a:xfrm>
            <a:off x="3643170" y="3132107"/>
            <a:ext cx="1059742" cy="1329425"/>
            <a:chOff x="8275275" y="3338094"/>
            <a:chExt cx="1112838" cy="1559752"/>
          </a:xfrm>
        </p:grpSpPr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9895BB89-8C6B-6487-F55A-84732E36B5F1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50BF2C1C-E336-1EA4-D318-FDA23BCD1911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4913E120-9F10-4B3A-6908-D8E67A04C655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2C0A3090-298E-8717-C485-9142F03604AE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D352E618-7E4A-BFD3-B070-FC0190703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C5B9A095-BFC6-0AE6-F28C-6604EE2F14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375F9451-F728-B727-AB9C-E71FBA2CC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5F5377A7-AF40-7ADC-581A-085CE2584B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C08ACDB7-FA70-E535-1ADD-DD801B36B2AE}"/>
                </a:ext>
              </a:extLst>
            </p:cNvPr>
            <p:cNvSpPr txBox="1"/>
            <p:nvPr/>
          </p:nvSpPr>
          <p:spPr>
            <a:xfrm>
              <a:off x="8568206" y="333809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8CB92FB3-DF1B-E0B9-F7A6-A8A7B28E5CCD}"/>
                </a:ext>
              </a:extLst>
            </p:cNvPr>
            <p:cNvSpPr txBox="1"/>
            <p:nvPr/>
          </p:nvSpPr>
          <p:spPr>
            <a:xfrm>
              <a:off x="891474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331C645D-57E5-7EBD-B826-AFF0A6F859D7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C0D2B766-8FEF-C48A-B8F0-5E4CADB2E583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0A845DB8-582D-6A49-1182-92E10326C776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595C6274-87F7-9A69-389F-5E930BFC01F9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E9BF6064-84D6-44D4-017F-61B03DB6A065}"/>
                </a:ext>
              </a:extLst>
            </p:cNvPr>
            <p:cNvSpPr txBox="1"/>
            <p:nvPr/>
          </p:nvSpPr>
          <p:spPr>
            <a:xfrm>
              <a:off x="8578025" y="373798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F1F0188-A2CA-4B9F-8C3F-7C1725587086}"/>
              </a:ext>
            </a:extLst>
          </p:cNvPr>
          <p:cNvGrpSpPr/>
          <p:nvPr/>
        </p:nvGrpSpPr>
        <p:grpSpPr>
          <a:xfrm>
            <a:off x="4535641" y="3147370"/>
            <a:ext cx="1059742" cy="1329425"/>
            <a:chOff x="8275275" y="3338094"/>
            <a:chExt cx="1112838" cy="1559752"/>
          </a:xfrm>
        </p:grpSpPr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B6C32C24-A0E8-8D20-972C-71E944DCBE38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8981D5C5-306C-8C4F-F519-FA459FE19FC3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F164378F-5146-7203-F425-0A676ACAF846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58A9AC06-30FE-BCB6-C038-541EC5924E8E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70877E5A-0291-CDA7-1E20-DB90E7E202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625C2B36-A482-C4EA-60B5-4860EE1B02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874F94DD-0D6A-4165-D498-F96A30EC7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D4713DE5-7D7A-4D5C-1AFE-7756FEFFD6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66133D0A-97AE-45D1-F708-906A94A003B0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419B37B5-7D75-78AE-5F5B-A0879F0FAAC9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D628D93C-E1C4-C1C6-DCE2-04B4374704C7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id="{C7610027-869D-5CCE-7DE2-71CC011BCFBE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DBE92FE9-283C-1430-47D7-0E9378CC3E58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444E91FB-B93F-306C-FE1E-DA9EB86B2C30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0A895256-9FF9-5D10-D3DE-2D50AA6B2D40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65" name="Group 664">
            <a:extLst>
              <a:ext uri="{FF2B5EF4-FFF2-40B4-BE49-F238E27FC236}">
                <a16:creationId xmlns:a16="http://schemas.microsoft.com/office/drawing/2014/main" id="{D22C91A2-4C56-46CD-000C-282DE256D475}"/>
              </a:ext>
            </a:extLst>
          </p:cNvPr>
          <p:cNvGrpSpPr/>
          <p:nvPr/>
        </p:nvGrpSpPr>
        <p:grpSpPr>
          <a:xfrm>
            <a:off x="3587012" y="4370561"/>
            <a:ext cx="1059742" cy="1329425"/>
            <a:chOff x="8275275" y="3338094"/>
            <a:chExt cx="1112838" cy="1559752"/>
          </a:xfrm>
        </p:grpSpPr>
        <p:grpSp>
          <p:nvGrpSpPr>
            <p:cNvPr id="666" name="Group 665">
              <a:extLst>
                <a:ext uri="{FF2B5EF4-FFF2-40B4-BE49-F238E27FC236}">
                  <a16:creationId xmlns:a16="http://schemas.microsoft.com/office/drawing/2014/main" id="{2F4570AA-B1AC-2A8C-1586-530185747744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0ED5F135-F9B4-8DDF-D76B-FFF0C02580CB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BD2BA106-CD57-A8A1-B89A-E3CE0CEBF0A4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E7B95117-D5AD-9A64-467E-77AAA8FF0F78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A55FE4C7-4D15-39AD-005E-4B690E14A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CE89FFFA-56D0-DA95-C74A-C87C1FA7B2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3C9FA358-E2DC-619A-926B-DF31961A6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B0BE4C9B-062A-8C1F-7E0E-03B1C96F9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C44A7F2D-2448-F688-3CD8-6202BF5262E7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94A9CD71-9DF7-FB42-D555-60AE0F63DD5A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69" name="TextBox 668">
              <a:extLst>
                <a:ext uri="{FF2B5EF4-FFF2-40B4-BE49-F238E27FC236}">
                  <a16:creationId xmlns:a16="http://schemas.microsoft.com/office/drawing/2014/main" id="{B35109A1-2198-FA2C-5B00-E813B9E3D134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id="{E4B05AB0-40C8-00D4-32D5-E08D88DC258B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365E6651-34A8-2998-0C6E-A68F34E23B37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id="{06207BA2-96D9-A889-7B7F-1A4E911ED7C4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id="{9E3B22D0-030F-1005-F4B0-C3D7DA0F01B0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0198771D-2DF7-009A-4908-703A71BEBE45}"/>
              </a:ext>
            </a:extLst>
          </p:cNvPr>
          <p:cNvGrpSpPr/>
          <p:nvPr/>
        </p:nvGrpSpPr>
        <p:grpSpPr>
          <a:xfrm>
            <a:off x="4510667" y="4405395"/>
            <a:ext cx="1059742" cy="1329425"/>
            <a:chOff x="8275275" y="3338094"/>
            <a:chExt cx="1112838" cy="1559752"/>
          </a:xfrm>
        </p:grpSpPr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5C94E6D8-20D2-E443-54B0-922427594A15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154DFF16-2434-818D-8B32-57A31D1426F8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2DE1588A-E120-555B-80F5-5AD983217AE8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9CD58048-3828-BE8A-D928-B817FE09A8BA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8523C305-0C6C-833B-5A2D-96314A8EE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79EF350B-09DB-A50F-C7D5-FCF2EF1BD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3216C231-4717-6F61-8194-A08F938A2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48B1C038-2B39-7673-3E94-4797CAF13B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9A0B4BDB-BA43-B7C5-A441-C6906A7046DF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B9F1DEDC-0CE0-8709-6F7E-D5D7174EBFC1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D4907903-D9C1-AA76-BEC9-6FCA7D66860D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718" name="TextBox 717">
              <a:extLst>
                <a:ext uri="{FF2B5EF4-FFF2-40B4-BE49-F238E27FC236}">
                  <a16:creationId xmlns:a16="http://schemas.microsoft.com/office/drawing/2014/main" id="{CFACBA65-F21E-FB71-4FB7-A6EC117F63A0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1F06D4B8-4A83-F356-6D8D-3A1D1221526B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AB796FB6-1BC0-BA3A-E9D4-ED96B4DD90A8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85128799-68F9-3498-08FD-F705DF1B1C2F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699B4425-0636-A804-6A7E-117FCECCDF08}"/>
              </a:ext>
            </a:extLst>
          </p:cNvPr>
          <p:cNvGrpSpPr/>
          <p:nvPr/>
        </p:nvGrpSpPr>
        <p:grpSpPr>
          <a:xfrm>
            <a:off x="3551687" y="5653467"/>
            <a:ext cx="1059742" cy="1329425"/>
            <a:chOff x="8275275" y="3338094"/>
            <a:chExt cx="1112838" cy="1559752"/>
          </a:xfrm>
        </p:grpSpPr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0E0CEE6A-C2CA-F4B3-B803-5154821234B7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C5153EE4-AB1A-1A22-706A-F825C3C9410D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4EFE2CEE-00F5-F758-C89C-9F7701DB17C7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4FFE83C8-D336-849E-A87D-8616F6C72D77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3CE4BAB7-A3C2-3F78-C280-7BE0079604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175B5000-731A-D1E1-4F96-A1215DFA3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E25AF7B1-4904-1639-0DBC-6ED75EF85A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4688DA8F-D090-4701-6A44-12023DD4B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470E2075-F4A4-A6D5-6BE1-81E169049819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64259DB1-379C-9461-0056-5D2070FC4F7C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81680E32-F3AD-2C87-4F87-DD1ABADAC1D7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3DE79088-690D-9D5E-CD7E-FDC05885D7ED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EE4A1F81-355A-8DA1-FCFB-AB7ED305D9A7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2107E898-4DE6-B545-D753-57A11ED76BC9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38" name="TextBox 737">
              <a:extLst>
                <a:ext uri="{FF2B5EF4-FFF2-40B4-BE49-F238E27FC236}">
                  <a16:creationId xmlns:a16="http://schemas.microsoft.com/office/drawing/2014/main" id="{F11BBBB5-D6CC-20FD-90E6-E55CFF317F4A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31537080-F71A-5819-57C6-9BD7F13624CD}"/>
              </a:ext>
            </a:extLst>
          </p:cNvPr>
          <p:cNvGrpSpPr/>
          <p:nvPr/>
        </p:nvGrpSpPr>
        <p:grpSpPr>
          <a:xfrm>
            <a:off x="4510667" y="5684317"/>
            <a:ext cx="1059742" cy="1329425"/>
            <a:chOff x="8275275" y="3338094"/>
            <a:chExt cx="1112838" cy="1559752"/>
          </a:xfrm>
        </p:grpSpPr>
        <p:grpSp>
          <p:nvGrpSpPr>
            <p:cNvPr id="747" name="Group 746">
              <a:extLst>
                <a:ext uri="{FF2B5EF4-FFF2-40B4-BE49-F238E27FC236}">
                  <a16:creationId xmlns:a16="http://schemas.microsoft.com/office/drawing/2014/main" id="{0A4BE679-FE30-5CF8-B46C-C1A01A1B66B5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88438B7A-D644-EEC0-E512-1B151934F170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1068D826-C20E-1A3D-10EC-0E867216A740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D7C81704-AACC-91B0-EAE3-706C3020F87D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A0319453-1531-FF52-2CCE-A18E0EB9B0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D4B8534B-547C-81CC-B4A8-2EBBB0B8E5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F758808E-9A29-D2A9-9E7E-F7079BEC0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25F6C8AB-963D-3BCB-26E0-2C7924655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8118FC0D-9D9C-B6B9-2940-7AC22261CDFA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4CCE0400-E7C5-F5F7-9AC7-B4EBF9B38A88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55DD42A5-8953-7ECC-A2D6-86B7BCB2962E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243BEEB7-7451-2E1D-7DDB-051485216F23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5B0AA904-86C1-9BBE-9759-29D83D6AD966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4357154F-0407-73E6-CD10-C2E30379E07B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50B0B355-4379-81AF-19F8-BF9074ED9F2A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762" name="Content Placeholder 7">
            <a:extLst>
              <a:ext uri="{FF2B5EF4-FFF2-40B4-BE49-F238E27FC236}">
                <a16:creationId xmlns:a16="http://schemas.microsoft.com/office/drawing/2014/main" id="{121BE291-9680-16EF-A02C-B65A8ECA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59" y="2966634"/>
            <a:ext cx="3164646" cy="3873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Imagine that the 7-segment display we have built so far is expanded to include 16 characters, the existing 10 digits, and A-F, as depicted here to differentiate among them.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How will the design of the circuit change on Logisim-Evolution?</a:t>
            </a:r>
          </a:p>
        </p:txBody>
      </p:sp>
    </p:spTree>
    <p:extLst>
      <p:ext uri="{BB962C8B-B14F-4D97-AF65-F5344CB8AC3E}">
        <p14:creationId xmlns:p14="http://schemas.microsoft.com/office/powerpoint/2010/main" val="7484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127E-6EE7-E3FA-77F9-B9A21D8F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D2247FA-37B2-A9E2-9821-EFE3925A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FBC90B-3F29-CF25-E13D-B20942066CCE}"/>
              </a:ext>
            </a:extLst>
          </p:cNvPr>
          <p:cNvGraphicFramePr>
            <a:graphicFrameLocks noGrp="1"/>
          </p:cNvGraphicFramePr>
          <p:nvPr/>
        </p:nvGraphicFramePr>
        <p:xfrm>
          <a:off x="3527666" y="1111321"/>
          <a:ext cx="8391178" cy="5198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0653">
                  <a:extLst>
                    <a:ext uri="{9D8B030D-6E8A-4147-A177-3AD203B41FA5}">
                      <a16:colId xmlns:a16="http://schemas.microsoft.com/office/drawing/2014/main" val="3645776916"/>
                    </a:ext>
                  </a:extLst>
                </a:gridCol>
                <a:gridCol w="840653">
                  <a:extLst>
                    <a:ext uri="{9D8B030D-6E8A-4147-A177-3AD203B41FA5}">
                      <a16:colId xmlns:a16="http://schemas.microsoft.com/office/drawing/2014/main" val="4016799865"/>
                    </a:ext>
                  </a:extLst>
                </a:gridCol>
                <a:gridCol w="917406">
                  <a:extLst>
                    <a:ext uri="{9D8B030D-6E8A-4147-A177-3AD203B41FA5}">
                      <a16:colId xmlns:a16="http://schemas.microsoft.com/office/drawing/2014/main" val="3451865692"/>
                    </a:ext>
                  </a:extLst>
                </a:gridCol>
                <a:gridCol w="965411">
                  <a:extLst>
                    <a:ext uri="{9D8B030D-6E8A-4147-A177-3AD203B41FA5}">
                      <a16:colId xmlns:a16="http://schemas.microsoft.com/office/drawing/2014/main" val="1891419321"/>
                    </a:ext>
                  </a:extLst>
                </a:gridCol>
                <a:gridCol w="965411">
                  <a:extLst>
                    <a:ext uri="{9D8B030D-6E8A-4147-A177-3AD203B41FA5}">
                      <a16:colId xmlns:a16="http://schemas.microsoft.com/office/drawing/2014/main" val="2699412785"/>
                    </a:ext>
                  </a:extLst>
                </a:gridCol>
                <a:gridCol w="965411">
                  <a:extLst>
                    <a:ext uri="{9D8B030D-6E8A-4147-A177-3AD203B41FA5}">
                      <a16:colId xmlns:a16="http://schemas.microsoft.com/office/drawing/2014/main" val="2429003282"/>
                    </a:ext>
                  </a:extLst>
                </a:gridCol>
                <a:gridCol w="965411">
                  <a:extLst>
                    <a:ext uri="{9D8B030D-6E8A-4147-A177-3AD203B41FA5}">
                      <a16:colId xmlns:a16="http://schemas.microsoft.com/office/drawing/2014/main" val="3819096512"/>
                    </a:ext>
                  </a:extLst>
                </a:gridCol>
                <a:gridCol w="965411">
                  <a:extLst>
                    <a:ext uri="{9D8B030D-6E8A-4147-A177-3AD203B41FA5}">
                      <a16:colId xmlns:a16="http://schemas.microsoft.com/office/drawing/2014/main" val="1822396486"/>
                    </a:ext>
                  </a:extLst>
                </a:gridCol>
                <a:gridCol w="965411">
                  <a:extLst>
                    <a:ext uri="{9D8B030D-6E8A-4147-A177-3AD203B41FA5}">
                      <a16:colId xmlns:a16="http://schemas.microsoft.com/office/drawing/2014/main" val="310054254"/>
                    </a:ext>
                  </a:extLst>
                </a:gridCol>
              </a:tblGrid>
              <a:tr h="288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Input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Character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Illuminated segments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3591"/>
                  </a:ext>
                </a:extLst>
              </a:tr>
              <a:tr h="288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99360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488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02674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53941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52669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1992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3333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51998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79323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51752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7363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53649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84580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0839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25495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77344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36247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64CD95-B36A-8651-738D-ABE3ADD9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sz="3200" dirty="0"/>
              <a:t>ANSWER– Expanding to 16 characters</a:t>
            </a:r>
          </a:p>
        </p:txBody>
      </p: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EC77FF62-CB62-D6A1-C4B4-AFD384887667}"/>
              </a:ext>
            </a:extLst>
          </p:cNvPr>
          <p:cNvGrpSpPr/>
          <p:nvPr/>
        </p:nvGrpSpPr>
        <p:grpSpPr>
          <a:xfrm>
            <a:off x="938307" y="2882356"/>
            <a:ext cx="1059742" cy="1329425"/>
            <a:chOff x="8275275" y="3338094"/>
            <a:chExt cx="1112838" cy="1559752"/>
          </a:xfrm>
        </p:grpSpPr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594EA7E7-3DD5-2F59-E1F0-33EC517AD7D3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85A71DB8-4631-CCC4-6379-65E3066C0DBF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D57F8A53-F5D2-E9B0-983C-155F26635A60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7FE4FAB7-AF39-4CD0-8301-E44FB25A3C84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01C859E5-503B-8E7D-5BEE-84EF2E768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9D8BAA58-27C2-E8C1-58C8-93B50782D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AC989FC8-AEB1-EEF8-845E-478CBFCB3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455353EC-3AE2-E847-D923-1FFF59503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6C87A67C-5398-7B25-1B27-5B1FAD115AC6}"/>
                </a:ext>
              </a:extLst>
            </p:cNvPr>
            <p:cNvSpPr txBox="1"/>
            <p:nvPr/>
          </p:nvSpPr>
          <p:spPr>
            <a:xfrm>
              <a:off x="8568206" y="333809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07CC3128-E7A2-7108-EA46-4CC9EBF2F03A}"/>
                </a:ext>
              </a:extLst>
            </p:cNvPr>
            <p:cNvSpPr txBox="1"/>
            <p:nvPr/>
          </p:nvSpPr>
          <p:spPr>
            <a:xfrm>
              <a:off x="891474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762BBA5D-67A9-3F58-0EEE-8AA2AA27F7A3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88BB84B1-7A52-4A20-67D3-14ADF1DDBAFA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00359D6C-2A02-B609-5B28-6BB63FD85367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D944CA3B-FD91-1F44-4E09-A8BB06E845A8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E7272DE0-D2A0-9B04-A1AB-0A40CB746ACB}"/>
                </a:ext>
              </a:extLst>
            </p:cNvPr>
            <p:cNvSpPr txBox="1"/>
            <p:nvPr/>
          </p:nvSpPr>
          <p:spPr>
            <a:xfrm>
              <a:off x="8578025" y="373798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DCAAA14B-75AD-A4B8-64CD-1680AB476BD9}"/>
              </a:ext>
            </a:extLst>
          </p:cNvPr>
          <p:cNvGrpSpPr/>
          <p:nvPr/>
        </p:nvGrpSpPr>
        <p:grpSpPr>
          <a:xfrm>
            <a:off x="1830778" y="2897619"/>
            <a:ext cx="1059742" cy="1329425"/>
            <a:chOff x="8275275" y="3338094"/>
            <a:chExt cx="1112838" cy="1559752"/>
          </a:xfrm>
        </p:grpSpPr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E47B8DB7-B0E0-E24F-FCE7-46A70F526BA2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1803FCAE-484A-8A88-91D3-E0F90C9A5269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B0FB3EDD-CAEF-FCAA-A991-C481B4C07719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B738BF16-C5C1-8DC0-175F-EE56023CC68F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C1995C0F-BE81-004F-B942-87E28EDFA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BCE01459-9C22-5C38-6522-A8378FA8A7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8E2F5B87-B7EF-5138-2285-62824FE87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3A8333E7-100C-2C5E-9B25-F59B73EF8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C52CC5B8-65B2-9687-9EB2-53CB25C1385C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CB8EAF07-344C-1568-527D-41C46CB68418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800FA1B8-E68F-8411-0EEE-0B83F3B22CEF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id="{CFED1878-E692-5F88-EFF2-E625090FCD36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A790D07C-55F0-251A-AE8D-B70CB23E0311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9E6AC0D4-6009-71F8-8FF2-94B9CF61BD59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2DBD2FC9-F27A-FE0D-0054-99CCE818A18D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65" name="Group 664">
            <a:extLst>
              <a:ext uri="{FF2B5EF4-FFF2-40B4-BE49-F238E27FC236}">
                <a16:creationId xmlns:a16="http://schemas.microsoft.com/office/drawing/2014/main" id="{2947CC2A-F5EA-957D-54AE-272DA9CD877F}"/>
              </a:ext>
            </a:extLst>
          </p:cNvPr>
          <p:cNvGrpSpPr/>
          <p:nvPr/>
        </p:nvGrpSpPr>
        <p:grpSpPr>
          <a:xfrm>
            <a:off x="882149" y="4120810"/>
            <a:ext cx="1059742" cy="1329425"/>
            <a:chOff x="8275275" y="3338094"/>
            <a:chExt cx="1112838" cy="1559752"/>
          </a:xfrm>
        </p:grpSpPr>
        <p:grpSp>
          <p:nvGrpSpPr>
            <p:cNvPr id="666" name="Group 665">
              <a:extLst>
                <a:ext uri="{FF2B5EF4-FFF2-40B4-BE49-F238E27FC236}">
                  <a16:creationId xmlns:a16="http://schemas.microsoft.com/office/drawing/2014/main" id="{6EDA4C8C-3D50-FB66-AFB7-F8195F58B709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EAFD4C67-48D0-EC0E-F17A-013C7CBCF684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84CB4F25-D6C0-6FD7-4AC7-319F24187088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83DE5C40-3B61-3AB4-88E2-9CA91FC7BBFD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37C2FE10-ED1B-648B-F640-685C1C780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91865302-2CC9-EFB4-1A9D-74645E633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5783F4AC-9C25-47A0-5B2E-99E942CD2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9200A925-1F68-E805-A232-F8B1ECC3E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CB2906AB-F300-C920-B978-F0748A728007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F2DC8826-8C7C-EBF5-8842-D4B18AD8327C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69" name="TextBox 668">
              <a:extLst>
                <a:ext uri="{FF2B5EF4-FFF2-40B4-BE49-F238E27FC236}">
                  <a16:creationId xmlns:a16="http://schemas.microsoft.com/office/drawing/2014/main" id="{2BB34401-5EB8-010F-55C7-4184FDD2C97F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id="{5D04B42A-E357-968B-ED5D-689902FB9A8F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3ED396BD-4395-B795-45E3-4BCA8855E7F9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id="{80118372-1375-523D-8B1B-B028357B2285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id="{441E3F28-C57A-83F9-5217-AB792375DEA9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C6D803E3-A82B-56A3-670A-2A63A7A28C7A}"/>
              </a:ext>
            </a:extLst>
          </p:cNvPr>
          <p:cNvGrpSpPr/>
          <p:nvPr/>
        </p:nvGrpSpPr>
        <p:grpSpPr>
          <a:xfrm>
            <a:off x="1805804" y="4155644"/>
            <a:ext cx="1059742" cy="1329425"/>
            <a:chOff x="8275275" y="3338094"/>
            <a:chExt cx="1112838" cy="1559752"/>
          </a:xfrm>
        </p:grpSpPr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27FD909F-78D7-BE63-89AE-4800BF0EA2E8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4DBED40E-3030-6CDB-814E-7F4CB6ED1C9D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7D1F714A-69E1-E6B5-300D-1656E84C6C05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7D52F27B-9B7A-17DB-C05F-70FFB78CE6DD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B0B2B89E-8F37-F880-7AA1-38F4CAB4B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B94628AA-AAA9-95C3-6BC6-B185D1F2A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3DC5147C-A105-55F8-CBC8-7B1CB7355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1FB09327-31EE-0BE4-0969-B50BC86E5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9C9927E9-84FB-EBAD-0F9D-F8D5E3B29532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3EF5ED9C-457F-7B7B-28AF-21CAAE62B610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D8E3A4E8-AF17-8175-1A7A-0B899E8FE58F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718" name="TextBox 717">
              <a:extLst>
                <a:ext uri="{FF2B5EF4-FFF2-40B4-BE49-F238E27FC236}">
                  <a16:creationId xmlns:a16="http://schemas.microsoft.com/office/drawing/2014/main" id="{24122255-5F49-7678-01AF-70CE054F0A5F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4675A90A-4A42-0829-7DC3-4F2F831E2200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5FB295CF-DBDB-7C64-27F2-A58ACE15575E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9792EBAB-75CA-D162-0FA0-FF747F726889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3DBD3840-41BA-D939-2931-975730F05C74}"/>
              </a:ext>
            </a:extLst>
          </p:cNvPr>
          <p:cNvGrpSpPr/>
          <p:nvPr/>
        </p:nvGrpSpPr>
        <p:grpSpPr>
          <a:xfrm>
            <a:off x="846824" y="5403716"/>
            <a:ext cx="1059742" cy="1329425"/>
            <a:chOff x="8275275" y="3338094"/>
            <a:chExt cx="1112838" cy="1559752"/>
          </a:xfrm>
        </p:grpSpPr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388CBC94-2A43-3A3C-D8D7-A40BEBFA1759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3276AFD0-0617-76E6-A3AB-DE49983BEEAD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7463BE0F-3C06-8A10-6154-3BE14666E560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BDEB95C3-A0F6-E050-9F1D-94DE60EB5E5C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4F91EEEB-3635-A8FB-90CE-83A91CE56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B0DBC026-B8EF-4A95-69F6-546A39525E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ACEBC28F-C89A-EC45-82FA-993B54D8B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EA036A19-DBD2-B2EA-990D-5112B4B9EA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7E83867E-8C30-3290-217A-41F0EA879DA0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356DF1B7-C98F-8FBB-1E85-3D8391D667CE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61CCD462-B266-CD49-646C-78789C88556A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789C95B6-65CB-01CD-6E9C-5823641127D5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E1AE6F3B-2125-1F7B-87A9-3094E9175353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3D48EB26-89A5-5BA9-04FC-1C1EC3DDC1B4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38" name="TextBox 737">
              <a:extLst>
                <a:ext uri="{FF2B5EF4-FFF2-40B4-BE49-F238E27FC236}">
                  <a16:creationId xmlns:a16="http://schemas.microsoft.com/office/drawing/2014/main" id="{1892D84E-8854-23BA-3A56-ED322FC98829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D93550C9-0BA2-ECC6-5E67-0C215D7AC877}"/>
              </a:ext>
            </a:extLst>
          </p:cNvPr>
          <p:cNvGrpSpPr/>
          <p:nvPr/>
        </p:nvGrpSpPr>
        <p:grpSpPr>
          <a:xfrm>
            <a:off x="1805804" y="5434566"/>
            <a:ext cx="1059742" cy="1329425"/>
            <a:chOff x="8275275" y="3338094"/>
            <a:chExt cx="1112838" cy="1559752"/>
          </a:xfrm>
        </p:grpSpPr>
        <p:grpSp>
          <p:nvGrpSpPr>
            <p:cNvPr id="747" name="Group 746">
              <a:extLst>
                <a:ext uri="{FF2B5EF4-FFF2-40B4-BE49-F238E27FC236}">
                  <a16:creationId xmlns:a16="http://schemas.microsoft.com/office/drawing/2014/main" id="{1C91281F-BED6-5C14-BBFB-CD356B0F74B0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938DBC7B-E49E-989B-82D4-4032CD0648B2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2745E89F-D0CB-F129-515A-C5C5D569D05A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29EB1417-CC08-11C1-0211-20A98A3C9D2C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92F2E88F-E348-6D16-AD13-CED4E0B2AA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BCC3B6DF-2427-BDE2-0AA0-C48C12E7B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40CC5F8C-849B-5E94-125F-F590DC31E1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E1AA23DD-EF18-BFC4-ADC5-58A92FD1A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F22FB66A-E4F5-A248-8F12-43EBA3FF6046}"/>
                </a:ext>
              </a:extLst>
            </p:cNvPr>
            <p:cNvSpPr txBox="1"/>
            <p:nvPr/>
          </p:nvSpPr>
          <p:spPr>
            <a:xfrm>
              <a:off x="8568206" y="333809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64354330-85E7-4342-D101-0614DF6F0667}"/>
                </a:ext>
              </a:extLst>
            </p:cNvPr>
            <p:cNvSpPr txBox="1"/>
            <p:nvPr/>
          </p:nvSpPr>
          <p:spPr>
            <a:xfrm>
              <a:off x="8924361" y="3705655"/>
              <a:ext cx="419659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8D881956-BC40-1688-F99D-C62B7177781C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8BDB3E43-260D-3137-59EF-1EF1CCCB2971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DCF4848E-1AD9-3C93-2979-0BFA56BA8477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ECBA5A87-A4C2-05D3-B7FD-C3ED2589EA2C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A79174AE-FE86-6FB9-0307-0616E0C59475}"/>
                </a:ext>
              </a:extLst>
            </p:cNvPr>
            <p:cNvSpPr txBox="1"/>
            <p:nvPr/>
          </p:nvSpPr>
          <p:spPr>
            <a:xfrm>
              <a:off x="8578025" y="3737984"/>
              <a:ext cx="321712" cy="43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1DEEE65-AF12-3AC8-4336-2A80A61E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56" y="1202944"/>
            <a:ext cx="3254510" cy="3873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Expanded table:</a:t>
            </a:r>
          </a:p>
          <a:p>
            <a:pPr marL="0" indent="0">
              <a:buNone/>
            </a:pPr>
            <a:r>
              <a:rPr lang="en-US" sz="1600" dirty="0"/>
              <a:t>Circuit in Logisim-Evolution is expanded to include all outputs of decoders connected to 6 additional or gates</a:t>
            </a:r>
          </a:p>
        </p:txBody>
      </p:sp>
    </p:spTree>
    <p:extLst>
      <p:ext uri="{BB962C8B-B14F-4D97-AF65-F5344CB8AC3E}">
        <p14:creationId xmlns:p14="http://schemas.microsoft.com/office/powerpoint/2010/main" val="1738186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437A-51D5-7955-BCB5-A7163E7D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EE2C-255B-EAFA-39DA-7B40D967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Combinational circuits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FC9D6B3-CE34-5B24-2FCF-B2BFFFC9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26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202154-0E43-1FEB-6113-249B8726C400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C1A664EC-0D45-D1F5-34F6-2801D3817EB0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9109EF-2990-212C-8BE7-6A47CC92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466612"/>
            <a:ext cx="10653577" cy="4593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All circuits we have seen have been </a:t>
            </a:r>
            <a:r>
              <a:rPr lang="en-US" sz="2400" b="1" dirty="0"/>
              <a:t>combinational</a:t>
            </a:r>
            <a:r>
              <a:rPr lang="en-US" sz="2400" dirty="0"/>
              <a:t>: their output depends on the present inputs and there is no notion of memory of past inputs.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combinational circuits perform </a:t>
            </a:r>
            <a:r>
              <a:rPr lang="en-US" sz="2400" b="1" dirty="0"/>
              <a:t>arithmetic and logical operations</a:t>
            </a:r>
            <a:r>
              <a:rPr lang="en-US" sz="2400" dirty="0"/>
              <a:t>, </a:t>
            </a:r>
            <a:r>
              <a:rPr lang="en-US" sz="2400" b="1" dirty="0"/>
              <a:t>transmit data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or </a:t>
            </a:r>
            <a:r>
              <a:rPr lang="en-US" sz="2400" b="1" dirty="0"/>
              <a:t>convert code</a:t>
            </a:r>
            <a:r>
              <a:rPr lang="en-US" sz="2400" dirty="0"/>
              <a:t>. So far, we have seen for</a:t>
            </a:r>
          </a:p>
          <a:p>
            <a:pPr lvl="1"/>
            <a:r>
              <a:rPr lang="en-US" sz="2400" i="1" dirty="0"/>
              <a:t>Arithmetic and logical operations</a:t>
            </a:r>
            <a:r>
              <a:rPr lang="en-US" sz="2400" dirty="0"/>
              <a:t>: logic circuits and half/full/and ripple-carry adders</a:t>
            </a:r>
          </a:p>
          <a:p>
            <a:pPr lvl="1"/>
            <a:r>
              <a:rPr lang="en-US" sz="2400" dirty="0"/>
              <a:t>Transmit data: decoders (and we will see multiplexers in the next assignment)</a:t>
            </a:r>
          </a:p>
          <a:p>
            <a:pPr lvl="1"/>
            <a:r>
              <a:rPr lang="en-US" sz="2400" dirty="0"/>
              <a:t>Convert code: 7-segment display decoders</a:t>
            </a:r>
          </a:p>
        </p:txBody>
      </p:sp>
    </p:spTree>
    <p:extLst>
      <p:ext uri="{BB962C8B-B14F-4D97-AF65-F5344CB8AC3E}">
        <p14:creationId xmlns:p14="http://schemas.microsoft.com/office/powerpoint/2010/main" val="26193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simplified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18" y="2074335"/>
            <a:ext cx="1519830" cy="1519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70596" y="1689165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499" y="3851236"/>
            <a:ext cx="1635542" cy="163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62590" y="5500890"/>
            <a:ext cx="14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drive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1" y="4614335"/>
            <a:ext cx="1954389" cy="1954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18705" y="2074335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50648" y="2840505"/>
            <a:ext cx="961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9803" y="210255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61581" y="2868725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85470" y="310444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85470" y="3355623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35263" y="1594556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43851" y="1648559"/>
            <a:ext cx="18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4405" y="6384057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365" y="2702279"/>
            <a:ext cx="1266571" cy="1306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4918" y="4101719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936" y="5058002"/>
            <a:ext cx="1110545" cy="11105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7952" y="6023391"/>
            <a:ext cx="15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devices</a:t>
            </a:r>
          </a:p>
        </p:txBody>
      </p:sp>
    </p:spTree>
    <p:extLst>
      <p:ext uri="{BB962C8B-B14F-4D97-AF65-F5344CB8AC3E}">
        <p14:creationId xmlns:p14="http://schemas.microsoft.com/office/powerpoint/2010/main" val="3332908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B8D22-FCF7-34D6-3C13-E44C31DD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4BF8-DE91-971B-EFA6-9E25FCC4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CPU: Arithmetic Logic Unit (ALU)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F03C373-47B0-2FDB-D351-17839F50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28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4E8CEB-F1DC-BB4E-F84A-CA70775BECBE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E294229-BD9E-A7A3-C2CC-118DF334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1" y="1715532"/>
            <a:ext cx="3730169" cy="459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Performs arithmetic and logical operations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Arithmetic: add, subtract, multiply,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Logical: AND, OR, shift</a:t>
            </a:r>
          </a:p>
        </p:txBody>
      </p:sp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139A3BF9-7E9D-8A46-BAE0-829EEAF3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9" y="2016696"/>
            <a:ext cx="7772400" cy="42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3BA2-A1DA-A2AB-EA9D-2E908A077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4A58-65D3-44CE-BEA6-DC8A65DF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CPU: Arithmetic Logic Unit (ALU)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943D844-E1FE-77B5-2355-3990F1E3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29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D2C13-4CF9-9BDF-858F-FDF50F0000F1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6E46F2-A70E-29C6-DC9D-24F45D49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1" y="1715532"/>
            <a:ext cx="3730169" cy="459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Performs arithmetic and logical operations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Arithmetic: add, subtract, multiply,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Logical: AND, OR, shift</a:t>
            </a:r>
          </a:p>
        </p:txBody>
      </p:sp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5A4219C7-4EE1-859B-9EA0-2C7911E11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9" y="2016696"/>
            <a:ext cx="7772400" cy="4292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02EBE5-2AA0-DA4E-6147-41D77D057B73}"/>
              </a:ext>
            </a:extLst>
          </p:cNvPr>
          <p:cNvSpPr/>
          <p:nvPr/>
        </p:nvSpPr>
        <p:spPr>
          <a:xfrm>
            <a:off x="4288969" y="4267200"/>
            <a:ext cx="1235531" cy="457200"/>
          </a:xfrm>
          <a:prstGeom prst="rect">
            <a:avLst/>
          </a:prstGeom>
          <a:solidFill>
            <a:schemeClr val="accent1">
              <a:alpha val="2784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992F7-5EB7-5447-8F83-85AD3227528C}"/>
              </a:ext>
            </a:extLst>
          </p:cNvPr>
          <p:cNvSpPr txBox="1"/>
          <p:nvPr/>
        </p:nvSpPr>
        <p:spPr>
          <a:xfrm>
            <a:off x="1435239" y="5670679"/>
            <a:ext cx="5707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Opcode specifies what operation</a:t>
            </a:r>
          </a:p>
          <a:p>
            <a:r>
              <a:rPr lang="en-US" sz="2800" dirty="0">
                <a:solidFill>
                  <a:srgbClr val="0432FF"/>
                </a:solidFill>
              </a:rPr>
              <a:t>(encoded in binary)</a:t>
            </a:r>
          </a:p>
        </p:txBody>
      </p:sp>
    </p:spTree>
    <p:extLst>
      <p:ext uri="{BB962C8B-B14F-4D97-AF65-F5344CB8AC3E}">
        <p14:creationId xmlns:p14="http://schemas.microsoft.com/office/powerpoint/2010/main" val="42600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2-bit decoder recap</a:t>
            </a:r>
          </a:p>
        </p:txBody>
      </p:sp>
      <p:pic>
        <p:nvPicPr>
          <p:cNvPr id="4" name="Picture 3" descr="2-bit deco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23" y="2003910"/>
            <a:ext cx="49530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6613" y="5870223"/>
            <a:ext cx="459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a 2-bit decoder do?</a:t>
            </a:r>
          </a:p>
        </p:txBody>
      </p:sp>
    </p:spTree>
    <p:extLst>
      <p:ext uri="{BB962C8B-B14F-4D97-AF65-F5344CB8AC3E}">
        <p14:creationId xmlns:p14="http://schemas.microsoft.com/office/powerpoint/2010/main" val="3752451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9244-D5E9-03A8-29C0-80FBA983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A791-1C8B-DEE9-069F-39A28C44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CPU: Arithmetic Logic Unit (ALU)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AE4CBDE-1134-1E4C-DA0D-465C5BAE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30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7AEE85-A7A1-BED1-392A-FF977201F831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5FB07986-AD51-7B53-0E52-4994CBEB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1" y="1715532"/>
            <a:ext cx="3730169" cy="459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Performs arithmetic and logical operations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Arithmetic: add, subtract, multiply,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Logical: AND, OR, shift</a:t>
            </a:r>
          </a:p>
        </p:txBody>
      </p:sp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5DCCBBBA-DB43-7FC3-FF9F-256DF277C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9" y="2016696"/>
            <a:ext cx="7772400" cy="4292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A1151-B889-159F-CA52-953A75E9B9A0}"/>
              </a:ext>
            </a:extLst>
          </p:cNvPr>
          <p:cNvSpPr/>
          <p:nvPr/>
        </p:nvSpPr>
        <p:spPr>
          <a:xfrm>
            <a:off x="4288969" y="4267200"/>
            <a:ext cx="1235531" cy="457200"/>
          </a:xfrm>
          <a:prstGeom prst="rect">
            <a:avLst/>
          </a:prstGeom>
          <a:solidFill>
            <a:schemeClr val="accent1">
              <a:alpha val="2784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029E5-12F4-A3AF-782D-F7CC23BD22CD}"/>
              </a:ext>
            </a:extLst>
          </p:cNvPr>
          <p:cNvSpPr txBox="1"/>
          <p:nvPr/>
        </p:nvSpPr>
        <p:spPr>
          <a:xfrm>
            <a:off x="1435239" y="5670679"/>
            <a:ext cx="5707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Opcode specifies what operation</a:t>
            </a:r>
          </a:p>
          <a:p>
            <a:r>
              <a:rPr lang="en-US" sz="2800" dirty="0">
                <a:solidFill>
                  <a:srgbClr val="0432FF"/>
                </a:solidFill>
              </a:rPr>
              <a:t>(encoded in binary)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6463D-CC02-5D7B-B897-3AA23E04592F}"/>
              </a:ext>
            </a:extLst>
          </p:cNvPr>
          <p:cNvSpPr txBox="1"/>
          <p:nvPr/>
        </p:nvSpPr>
        <p:spPr>
          <a:xfrm>
            <a:off x="5712857" y="1376946"/>
            <a:ext cx="523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do the numbers come from?</a:t>
            </a:r>
          </a:p>
        </p:txBody>
      </p:sp>
    </p:spTree>
    <p:extLst>
      <p:ext uri="{BB962C8B-B14F-4D97-AF65-F5344CB8AC3E}">
        <p14:creationId xmlns:p14="http://schemas.microsoft.com/office/powerpoint/2010/main" val="31325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AC63F-1D40-63B4-E76B-223936168B06}"/>
              </a:ext>
            </a:extLst>
          </p:cNvPr>
          <p:cNvSpPr/>
          <p:nvPr/>
        </p:nvSpPr>
        <p:spPr>
          <a:xfrm>
            <a:off x="5837731" y="3461512"/>
            <a:ext cx="2875955" cy="723669"/>
          </a:xfrm>
          <a:prstGeom prst="rect">
            <a:avLst/>
          </a:prstGeom>
          <a:solidFill>
            <a:srgbClr val="99CD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CPU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5276" y="251316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1146" y="1911896"/>
            <a:ext cx="961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17" y="2976873"/>
            <a:ext cx="2240131" cy="1591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7516" y="2567651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2665" y="2677721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72665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53287" y="475733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33909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0175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00797" y="475169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1419" y="474887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11243" y="4810097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04141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98388" y="5425282"/>
            <a:ext cx="113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pic>
        <p:nvPicPr>
          <p:cNvPr id="3" name="Picture 2" descr="A diagram of a function&#10;&#10;AI-generated content may be incorrect.">
            <a:extLst>
              <a:ext uri="{FF2B5EF4-FFF2-40B4-BE49-F238E27FC236}">
                <a16:creationId xmlns:a16="http://schemas.microsoft.com/office/drawing/2014/main" id="{5F14D0ED-2E42-2EFA-321C-3EF5BC6C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16" y="1807016"/>
            <a:ext cx="2557151" cy="1412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76754-3F0B-A0B4-3464-DA19095D3A17}"/>
              </a:ext>
            </a:extLst>
          </p:cNvPr>
          <p:cNvSpPr txBox="1"/>
          <p:nvPr/>
        </p:nvSpPr>
        <p:spPr>
          <a:xfrm>
            <a:off x="5908816" y="3638681"/>
            <a:ext cx="280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Floating-point unit (FPU)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D233B9-9033-DBD8-B33F-66E9A7288C54}"/>
              </a:ext>
            </a:extLst>
          </p:cNvPr>
          <p:cNvCxnSpPr/>
          <p:nvPr/>
        </p:nvCxnSpPr>
        <p:spPr>
          <a:xfrm flipH="1">
            <a:off x="4704141" y="2677721"/>
            <a:ext cx="1133590" cy="54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916D99-43E8-5FAE-E07F-E06B5CFB26CF}"/>
              </a:ext>
            </a:extLst>
          </p:cNvPr>
          <p:cNvCxnSpPr>
            <a:cxnSpLocks/>
          </p:cNvCxnSpPr>
          <p:nvPr/>
        </p:nvCxnSpPr>
        <p:spPr>
          <a:xfrm flipH="1" flipV="1">
            <a:off x="4758468" y="3623133"/>
            <a:ext cx="867901" cy="17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09B730-8E26-B5ED-FCAB-32626C455C6D}"/>
              </a:ext>
            </a:extLst>
          </p:cNvPr>
          <p:cNvSpPr txBox="1"/>
          <p:nvPr/>
        </p:nvSpPr>
        <p:spPr>
          <a:xfrm>
            <a:off x="6774533" y="4337712"/>
            <a:ext cx="8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DB8EE7-695F-3E1A-05E3-8183BA83CB38}"/>
              </a:ext>
            </a:extLst>
          </p:cNvPr>
          <p:cNvSpPr txBox="1"/>
          <p:nvPr/>
        </p:nvSpPr>
        <p:spPr>
          <a:xfrm>
            <a:off x="1810815" y="5956723"/>
            <a:ext cx="514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registers: local, fast memory slots</a:t>
            </a:r>
          </a:p>
        </p:txBody>
      </p:sp>
    </p:spTree>
    <p:extLst>
      <p:ext uri="{BB962C8B-B14F-4D97-AF65-F5344CB8AC3E}">
        <p14:creationId xmlns:p14="http://schemas.microsoft.com/office/powerpoint/2010/main" val="679110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9007-52D4-6896-7360-B283F9AA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D929-5FE1-B482-B9D4-8EA60336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2702C-3924-59DC-D63A-F577B5A7EDB0}"/>
              </a:ext>
            </a:extLst>
          </p:cNvPr>
          <p:cNvSpPr/>
          <p:nvPr/>
        </p:nvSpPr>
        <p:spPr>
          <a:xfrm>
            <a:off x="2425905" y="174337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C2310-CF92-0FC4-E5C1-6663FE40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46" y="2207083"/>
            <a:ext cx="2240131" cy="1591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07E495-86C6-4AF4-28F9-9818B85768C8}"/>
              </a:ext>
            </a:extLst>
          </p:cNvPr>
          <p:cNvSpPr txBox="1"/>
          <p:nvPr/>
        </p:nvSpPr>
        <p:spPr>
          <a:xfrm>
            <a:off x="3238145" y="1797861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50ACD-1582-F53B-BD5A-5E1F461A038B}"/>
              </a:ext>
            </a:extLst>
          </p:cNvPr>
          <p:cNvSpPr/>
          <p:nvPr/>
        </p:nvSpPr>
        <p:spPr>
          <a:xfrm>
            <a:off x="2703294" y="1907931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89A35-F010-2606-CA44-739856B40110}"/>
              </a:ext>
            </a:extLst>
          </p:cNvPr>
          <p:cNvSpPr/>
          <p:nvPr/>
        </p:nvSpPr>
        <p:spPr>
          <a:xfrm>
            <a:off x="2703294" y="399036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2B177-BC8F-EC98-8F2A-033DC2C65EF7}"/>
              </a:ext>
            </a:extLst>
          </p:cNvPr>
          <p:cNvSpPr/>
          <p:nvPr/>
        </p:nvSpPr>
        <p:spPr>
          <a:xfrm>
            <a:off x="2883916" y="398754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31A28-6B91-ECC7-1CF8-C5EC6742ED8C}"/>
              </a:ext>
            </a:extLst>
          </p:cNvPr>
          <p:cNvSpPr/>
          <p:nvPr/>
        </p:nvSpPr>
        <p:spPr>
          <a:xfrm>
            <a:off x="3064538" y="398472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CCB4D1-E761-5071-637A-5337BF928DF1}"/>
              </a:ext>
            </a:extLst>
          </p:cNvPr>
          <p:cNvSpPr/>
          <p:nvPr/>
        </p:nvSpPr>
        <p:spPr>
          <a:xfrm>
            <a:off x="3250804" y="398472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1E50F-25EB-3FE3-19D5-A1E757D4217D}"/>
              </a:ext>
            </a:extLst>
          </p:cNvPr>
          <p:cNvSpPr/>
          <p:nvPr/>
        </p:nvSpPr>
        <p:spPr>
          <a:xfrm>
            <a:off x="3431426" y="398190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2D2E8B-59F0-7C8A-7FEC-F44E2F0F43D6}"/>
              </a:ext>
            </a:extLst>
          </p:cNvPr>
          <p:cNvSpPr/>
          <p:nvPr/>
        </p:nvSpPr>
        <p:spPr>
          <a:xfrm>
            <a:off x="3612048" y="397908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5C24D-4FAC-2543-0368-E664E2B1FE87}"/>
              </a:ext>
            </a:extLst>
          </p:cNvPr>
          <p:cNvSpPr txBox="1"/>
          <p:nvPr/>
        </p:nvSpPr>
        <p:spPr>
          <a:xfrm>
            <a:off x="4041872" y="4040307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CED477-3AE3-2D56-17A4-D1240F5F4182}"/>
              </a:ext>
            </a:extLst>
          </p:cNvPr>
          <p:cNvSpPr/>
          <p:nvPr/>
        </p:nvSpPr>
        <p:spPr>
          <a:xfrm>
            <a:off x="4834770" y="399036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ECD34-23AC-1188-691E-3847F34BECB8}"/>
              </a:ext>
            </a:extLst>
          </p:cNvPr>
          <p:cNvSpPr txBox="1"/>
          <p:nvPr/>
        </p:nvSpPr>
        <p:spPr>
          <a:xfrm>
            <a:off x="3329017" y="4655492"/>
            <a:ext cx="113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14EE1-4778-1C6B-2FA8-FFB8324CFF6E}"/>
              </a:ext>
            </a:extLst>
          </p:cNvPr>
          <p:cNvSpPr/>
          <p:nvPr/>
        </p:nvSpPr>
        <p:spPr>
          <a:xfrm>
            <a:off x="5989317" y="2139610"/>
            <a:ext cx="998021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E59103-9511-F91B-6EBE-F0906CB3E39B}"/>
              </a:ext>
            </a:extLst>
          </p:cNvPr>
          <p:cNvSpPr/>
          <p:nvPr/>
        </p:nvSpPr>
        <p:spPr>
          <a:xfrm>
            <a:off x="5961096" y="2905780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7C0F88-9308-7102-D872-0FC4B3ED14B1}"/>
              </a:ext>
            </a:extLst>
          </p:cNvPr>
          <p:cNvCxnSpPr/>
          <p:nvPr/>
        </p:nvCxnSpPr>
        <p:spPr>
          <a:xfrm>
            <a:off x="5184985" y="3141500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5CAE0A-6F89-2F87-19BC-5C6A781A2AEC}"/>
              </a:ext>
            </a:extLst>
          </p:cNvPr>
          <p:cNvCxnSpPr/>
          <p:nvPr/>
        </p:nvCxnSpPr>
        <p:spPr>
          <a:xfrm flipH="1">
            <a:off x="5184985" y="33926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1B1312-3EB5-D7E6-BCC7-C97974916D57}"/>
              </a:ext>
            </a:extLst>
          </p:cNvPr>
          <p:cNvCxnSpPr/>
          <p:nvPr/>
        </p:nvCxnSpPr>
        <p:spPr>
          <a:xfrm>
            <a:off x="6987338" y="3129297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E0D482-E8A7-555E-B64A-38403E8C8B74}"/>
              </a:ext>
            </a:extLst>
          </p:cNvPr>
          <p:cNvCxnSpPr/>
          <p:nvPr/>
        </p:nvCxnSpPr>
        <p:spPr>
          <a:xfrm flipH="1">
            <a:off x="6987338" y="338047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C4B8CEB-C58B-2E84-4EA6-AFBF5990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04" y="2669085"/>
            <a:ext cx="1519830" cy="15198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32FAA9-BBD5-BFE5-F461-5AE6885425B1}"/>
              </a:ext>
            </a:extLst>
          </p:cNvPr>
          <p:cNvSpPr txBox="1"/>
          <p:nvPr/>
        </p:nvSpPr>
        <p:spPr>
          <a:xfrm>
            <a:off x="8219482" y="2283915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D3E141-E28C-3E88-824A-EFCD49777DBE}"/>
              </a:ext>
            </a:extLst>
          </p:cNvPr>
          <p:cNvSpPr txBox="1"/>
          <p:nvPr/>
        </p:nvSpPr>
        <p:spPr>
          <a:xfrm>
            <a:off x="2420282" y="5779734"/>
            <a:ext cx="735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do we have these different types of memory?</a:t>
            </a:r>
          </a:p>
        </p:txBody>
      </p:sp>
    </p:spTree>
    <p:extLst>
      <p:ext uri="{BB962C8B-B14F-4D97-AF65-F5344CB8AC3E}">
        <p14:creationId xmlns:p14="http://schemas.microsoft.com/office/powerpoint/2010/main" val="2047129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speed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48875"/>
              </p:ext>
            </p:extLst>
          </p:nvPr>
        </p:nvGraphicFramePr>
        <p:xfrm>
          <a:off x="1061356" y="1680897"/>
          <a:ext cx="9846128" cy="4612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0796">
                <a:tc>
                  <a:txBody>
                    <a:bodyPr/>
                    <a:lstStyle/>
                    <a:p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times</a:t>
                      </a:r>
                      <a:r>
                        <a:rPr lang="en-US" sz="2400" baseline="0" dirty="0"/>
                        <a:t> slower than register 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 comparison…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r>
                        <a:rPr lang="en-US" sz="2400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r>
                        <a:rPr lang="en-US" sz="2400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120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/>
                        <a:t>Hard disk (SSD)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~million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63807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r>
                        <a:rPr lang="en-US" sz="2400" dirty="0"/>
                        <a:t>Hard disk (HDD)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r>
                        <a:rPr lang="en-US" sz="2400" dirty="0" err="1"/>
                        <a:t>google.com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</a:t>
                      </a:r>
                      <a:r>
                        <a:rPr lang="en-US" sz="2400" baseline="0" dirty="0"/>
                        <a:t> years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8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0054" y="2995726"/>
            <a:ext cx="998022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1832" y="376189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244252" y="363489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6667" y="3742016"/>
            <a:ext cx="454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010101111000101000010010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889" y="5253504"/>
            <a:ext cx="274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 byte?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239" y="4356594"/>
            <a:ext cx="2671233" cy="17938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25699" y="5301700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0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0054" y="2995726"/>
            <a:ext cx="994840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1832" y="376189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244252" y="363489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6667" y="3742016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01010111 10001010 00010010 …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5216870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56669" y="4699001"/>
            <a:ext cx="359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byte = 8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byte is abbreviated as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1832" y="5825447"/>
            <a:ext cx="97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My laptop has 64GB (gigabytes) of memory.  How many bits is that?</a:t>
            </a:r>
          </a:p>
        </p:txBody>
      </p:sp>
    </p:spTree>
    <p:extLst>
      <p:ext uri="{BB962C8B-B14F-4D97-AF65-F5344CB8AC3E}">
        <p14:creationId xmlns:p14="http://schemas.microsoft.com/office/powerpoint/2010/main" val="1712518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66320-F52B-EB14-7F9D-07DA39B0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2F5340-EB45-4537-7E70-2A735F3BE225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Units of memory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8CAD32-6D93-A3BE-CF49-35410885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B95DD-7530-D623-0E74-2034A216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89957"/>
            <a:ext cx="10817353" cy="5019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Bit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b="1" dirty="0"/>
              <a:t>Nibble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Byte</a:t>
            </a:r>
            <a:r>
              <a:rPr lang="en-US" dirty="0"/>
              <a:t>: 8 bits</a:t>
            </a:r>
          </a:p>
          <a:p>
            <a:pPr marL="0" indent="0">
              <a:buNone/>
            </a:pPr>
            <a:r>
              <a:rPr lang="en-US" b="1" dirty="0"/>
              <a:t>Kilobyte (KB)</a:t>
            </a:r>
            <a:r>
              <a:rPr lang="en-US" dirty="0"/>
              <a:t>:   </a:t>
            </a:r>
          </a:p>
          <a:p>
            <a:pPr marL="0" indent="0">
              <a:buNone/>
            </a:pPr>
            <a:r>
              <a:rPr lang="en-US" b="1" dirty="0"/>
              <a:t>Megabyte (MB)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b="1" dirty="0"/>
              <a:t>Gigabyte (GB)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b="1" dirty="0"/>
              <a:t>Terabyte (TB)</a:t>
            </a:r>
            <a:r>
              <a:rPr lang="en-US" dirty="0"/>
              <a:t>: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5448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ADF6F-017A-3C60-1D99-0A14B35A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68C0E4-AEE4-B4A4-59F1-AE2AAB66206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Units of memory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1F3D24-ED6F-1025-D719-35794F3F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D45443-53DE-5974-4EA0-36C3E0538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289957"/>
                <a:ext cx="10817353" cy="50194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Bit</a:t>
                </a:r>
                <a:r>
                  <a:rPr lang="en-US" sz="1800" dirty="0"/>
                  <a:t>: the smallest unit of memory.</a:t>
                </a:r>
                <a:br>
                  <a:rPr lang="en-US" sz="1800" dirty="0"/>
                </a:b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Nibble</a:t>
                </a:r>
                <a:r>
                  <a:rPr lang="en-US" sz="1800" dirty="0"/>
                  <a:t>: 4 bits, half a byte</a:t>
                </a:r>
              </a:p>
              <a:p>
                <a:pPr marL="0" indent="0">
                  <a:buNone/>
                </a:pPr>
                <a:br>
                  <a:rPr lang="en-US" sz="1800" b="1" dirty="0"/>
                </a:br>
                <a:r>
                  <a:rPr lang="en-US" sz="1800" b="1" dirty="0"/>
                  <a:t>Byte</a:t>
                </a:r>
                <a:r>
                  <a:rPr lang="en-US" sz="1800" dirty="0"/>
                  <a:t>: 8 bits, the basic unit of measuring memory. Notation is B, e.g., 8B is 8 bytes or 64 bits.</a:t>
                </a:r>
              </a:p>
              <a:p>
                <a:pPr marL="0" indent="0">
                  <a:buNone/>
                </a:pPr>
                <a:br>
                  <a:rPr lang="en-US" sz="1800" b="1" dirty="0"/>
                </a:br>
                <a:r>
                  <a:rPr lang="en-US" sz="1800" b="1" dirty="0"/>
                  <a:t>Kilobyte (KB)</a:t>
                </a:r>
                <a:r>
                  <a:rPr lang="en-US" sz="1800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/>
                  <a:t> bytes </a:t>
                </a:r>
                <a14:m>
                  <m:oMath xmlns:m="http://schemas.openxmlformats.org/officeDocument/2006/math">
                    <m:r>
                      <a:rPr lang="en-US" sz="1800" dirty="0">
                        <a:latin typeface="Cambria Math" panose="02040503050406030204" pitchFamily="18" charset="0"/>
                      </a:rPr>
                      <m:t>=1,0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bytes. (thousand bytes)</a:t>
                </a:r>
              </a:p>
              <a:p>
                <a:pPr lvl="1"/>
                <a:r>
                  <a:rPr lang="en-US" sz="1600" dirty="0"/>
                  <a:t>Kibibyte = 2</a:t>
                </a:r>
                <a:r>
                  <a:rPr lang="en-US" sz="1600" baseline="30000" dirty="0"/>
                  <a:t>10</a:t>
                </a:r>
                <a:r>
                  <a:rPr lang="en-US" sz="1600" dirty="0"/>
                  <a:t> bytes = 1024 bytes (approximately a thousand bytes)</a:t>
                </a:r>
              </a:p>
              <a:p>
                <a:pPr marL="0" indent="0">
                  <a:buNone/>
                </a:pPr>
                <a:br>
                  <a:rPr lang="en-US" sz="1800" b="1" dirty="0"/>
                </a:br>
                <a:r>
                  <a:rPr lang="en-US" sz="1800" b="1" dirty="0"/>
                  <a:t>Megabyte (MB)</a:t>
                </a:r>
                <a:r>
                  <a:rPr lang="en-US" sz="18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Kilobytes =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1,000,000</m:t>
                    </m:r>
                  </m:oMath>
                </a14:m>
                <a:r>
                  <a:rPr lang="en-US" sz="1800" dirty="0"/>
                  <a:t> bytes. (million bytes)</a:t>
                </a:r>
              </a:p>
              <a:p>
                <a:pPr marL="0" indent="0">
                  <a:buNone/>
                </a:pPr>
                <a:br>
                  <a:rPr lang="en-US" sz="1800" b="1" dirty="0"/>
                </a:br>
                <a:r>
                  <a:rPr lang="en-US" sz="1800" b="1" dirty="0"/>
                  <a:t>Gigabyte (GB)</a:t>
                </a:r>
                <a:r>
                  <a:rPr lang="en-US" sz="18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Megabytes =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1,000,000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sz="1800" dirty="0"/>
                  <a:t> bytes. (billion bytes)</a:t>
                </a:r>
              </a:p>
              <a:p>
                <a:pPr marL="0" indent="0">
                  <a:buNone/>
                </a:pPr>
                <a:br>
                  <a:rPr lang="en-US" sz="1800" b="1" dirty="0"/>
                </a:br>
                <a:r>
                  <a:rPr lang="en-US" sz="1800" b="1" dirty="0"/>
                  <a:t>Terabyte (TB)</a:t>
                </a:r>
                <a:r>
                  <a:rPr lang="en-US" sz="18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Gigabytes =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1,000,000,000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sz="1800" dirty="0"/>
                  <a:t> bytes. (quadrillion bytes)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D45443-53DE-5974-4EA0-36C3E0538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289957"/>
                <a:ext cx="10817353" cy="5019403"/>
              </a:xfrm>
              <a:blipFill>
                <a:blip r:embed="rId3"/>
                <a:stretch>
                  <a:fillRect l="-46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32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7F89C-8140-A881-3DE5-10AE7337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9311-49BB-ACD3-2ADD-670829DC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16309-CA61-1447-36A6-3E45028F9AB2}"/>
              </a:ext>
            </a:extLst>
          </p:cNvPr>
          <p:cNvSpPr/>
          <p:nvPr/>
        </p:nvSpPr>
        <p:spPr>
          <a:xfrm>
            <a:off x="1860054" y="2995726"/>
            <a:ext cx="994840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C0837-0FC0-5565-CC3A-17C2B95F089C}"/>
              </a:ext>
            </a:extLst>
          </p:cNvPr>
          <p:cNvSpPr/>
          <p:nvPr/>
        </p:nvSpPr>
        <p:spPr>
          <a:xfrm>
            <a:off x="1831832" y="376189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9F7530F-7031-6CA1-8113-01CB9C1249AA}"/>
              </a:ext>
            </a:extLst>
          </p:cNvPr>
          <p:cNvSpPr/>
          <p:nvPr/>
        </p:nvSpPr>
        <p:spPr>
          <a:xfrm>
            <a:off x="3244252" y="363489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971BC-5DD2-08C5-C8E3-41616F82B8B1}"/>
              </a:ext>
            </a:extLst>
          </p:cNvPr>
          <p:cNvSpPr txBox="1"/>
          <p:nvPr/>
        </p:nvSpPr>
        <p:spPr>
          <a:xfrm>
            <a:off x="4656667" y="3742016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01010111 10001010 00010010 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7725A9A-2C5A-A542-2177-8204136DCD12}"/>
              </a:ext>
            </a:extLst>
          </p:cNvPr>
          <p:cNvSpPr/>
          <p:nvPr/>
        </p:nvSpPr>
        <p:spPr>
          <a:xfrm rot="16200000">
            <a:off x="5216870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A7C0D8-5E03-F45B-8206-679AE5A4F965}"/>
              </a:ext>
            </a:extLst>
          </p:cNvPr>
          <p:cNvSpPr txBox="1"/>
          <p:nvPr/>
        </p:nvSpPr>
        <p:spPr>
          <a:xfrm>
            <a:off x="4656669" y="4699001"/>
            <a:ext cx="359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byte = 8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byte is abbreviated as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84083-2FB1-652D-8B8D-5DE732D89CD0}"/>
              </a:ext>
            </a:extLst>
          </p:cNvPr>
          <p:cNvSpPr txBox="1"/>
          <p:nvPr/>
        </p:nvSpPr>
        <p:spPr>
          <a:xfrm>
            <a:off x="1831832" y="5825447"/>
            <a:ext cx="97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My laptop has 64GB (gigabytes) of memory.  How many bits is that?</a:t>
            </a:r>
          </a:p>
        </p:txBody>
      </p:sp>
    </p:spTree>
    <p:extLst>
      <p:ext uri="{BB962C8B-B14F-4D97-AF65-F5344CB8AC3E}">
        <p14:creationId xmlns:p14="http://schemas.microsoft.com/office/powerpoint/2010/main" val="246461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6A70-FC09-64EC-4C2F-EC85A22A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D0B2-60E7-C67B-80FF-E87A8139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CAD23-B45B-9D58-C1B9-FCB390929D03}"/>
              </a:ext>
            </a:extLst>
          </p:cNvPr>
          <p:cNvSpPr/>
          <p:nvPr/>
        </p:nvSpPr>
        <p:spPr>
          <a:xfrm>
            <a:off x="1860054" y="2995726"/>
            <a:ext cx="994840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871A9-3646-B5A4-C852-9ABD98F0596F}"/>
              </a:ext>
            </a:extLst>
          </p:cNvPr>
          <p:cNvSpPr/>
          <p:nvPr/>
        </p:nvSpPr>
        <p:spPr>
          <a:xfrm>
            <a:off x="1831832" y="376189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F399F6A-BD2B-490D-42B1-47FF29AE9E7C}"/>
              </a:ext>
            </a:extLst>
          </p:cNvPr>
          <p:cNvSpPr/>
          <p:nvPr/>
        </p:nvSpPr>
        <p:spPr>
          <a:xfrm>
            <a:off x="3244252" y="363489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6768A-8C36-617A-DEED-E934F2FE8D13}"/>
              </a:ext>
            </a:extLst>
          </p:cNvPr>
          <p:cNvSpPr txBox="1"/>
          <p:nvPr/>
        </p:nvSpPr>
        <p:spPr>
          <a:xfrm>
            <a:off x="4656667" y="3742016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01010111 10001010 00010010 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2FE4A76-C942-522B-3CCF-E1589EA15542}"/>
              </a:ext>
            </a:extLst>
          </p:cNvPr>
          <p:cNvSpPr/>
          <p:nvPr/>
        </p:nvSpPr>
        <p:spPr>
          <a:xfrm rot="16200000">
            <a:off x="5216870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2FFC9-8F7E-1733-455B-E0CC1A3210DE}"/>
              </a:ext>
            </a:extLst>
          </p:cNvPr>
          <p:cNvSpPr txBox="1"/>
          <p:nvPr/>
        </p:nvSpPr>
        <p:spPr>
          <a:xfrm>
            <a:off x="4656669" y="4699001"/>
            <a:ext cx="359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byte = 8 bits</a:t>
            </a:r>
          </a:p>
          <a:p>
            <a:r>
              <a:rPr lang="en-US" sz="2400" dirty="0"/>
              <a:t>byte is abbreviated as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A1858-CB0F-AFF0-5CF0-6CC0D61C2E52}"/>
              </a:ext>
            </a:extLst>
          </p:cNvPr>
          <p:cNvSpPr txBox="1"/>
          <p:nvPr/>
        </p:nvSpPr>
        <p:spPr>
          <a:xfrm>
            <a:off x="1265347" y="5918113"/>
            <a:ext cx="1000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64GB = 64,000,000,000 = 64 billion bytes = 512 billion bits</a:t>
            </a:r>
          </a:p>
        </p:txBody>
      </p:sp>
    </p:spTree>
    <p:extLst>
      <p:ext uri="{BB962C8B-B14F-4D97-AF65-F5344CB8AC3E}">
        <p14:creationId xmlns:p14="http://schemas.microsoft.com/office/powerpoint/2010/main" val="104063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48E0E-59CD-B502-09BC-FA25EFC38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8126-7D5A-8D46-91DA-DFAEEA01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2-bit decoder recap</a:t>
            </a:r>
          </a:p>
        </p:txBody>
      </p:sp>
      <p:pic>
        <p:nvPicPr>
          <p:cNvPr id="4" name="Picture 3" descr="2-bit decoder2.png">
            <a:extLst>
              <a:ext uri="{FF2B5EF4-FFF2-40B4-BE49-F238E27FC236}">
                <a16:creationId xmlns:a16="http://schemas.microsoft.com/office/drawing/2014/main" id="{7871F151-5470-C79A-D2D8-DDF35490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23" y="2003910"/>
            <a:ext cx="4953000" cy="354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9B75B-5B2D-40E1-FD73-367F7620F15A}"/>
              </a:ext>
            </a:extLst>
          </p:cNvPr>
          <p:cNvSpPr txBox="1"/>
          <p:nvPr/>
        </p:nvSpPr>
        <p:spPr>
          <a:xfrm>
            <a:off x="1906413" y="5648810"/>
            <a:ext cx="6886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Sends ‘1’ along one input line according to d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d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baseline="-250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enable=0 turns off all lines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7E64CB-D528-B203-314C-C8F5BB65F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36828"/>
              </p:ext>
            </p:extLst>
          </p:nvPr>
        </p:nvGraphicFramePr>
        <p:xfrm>
          <a:off x="7515351" y="1456497"/>
          <a:ext cx="4422649" cy="211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</a:t>
                      </a:r>
                      <a:r>
                        <a:rPr lang="en-US" sz="2000" baseline="-25000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652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7AA1-1A1D-74C6-977F-FE3E8394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2DC5-CD49-0F6A-27A8-0CEE9D7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053F0-E684-4D02-3F62-321CFC58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2CC58-36A6-A739-F0F5-13DC534EA693}"/>
              </a:ext>
            </a:extLst>
          </p:cNvPr>
          <p:cNvSpPr/>
          <p:nvPr/>
        </p:nvSpPr>
        <p:spPr>
          <a:xfrm>
            <a:off x="2425905" y="174337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B617D-D0B5-BDBB-CA12-6C5FFC1A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46" y="2207083"/>
            <a:ext cx="2240131" cy="1591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3ECAE-537F-43D9-03F8-5E734D94E103}"/>
              </a:ext>
            </a:extLst>
          </p:cNvPr>
          <p:cNvSpPr txBox="1"/>
          <p:nvPr/>
        </p:nvSpPr>
        <p:spPr>
          <a:xfrm>
            <a:off x="3238145" y="1797861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6AE6D-B5A9-4355-48C7-8E51BC54473C}"/>
              </a:ext>
            </a:extLst>
          </p:cNvPr>
          <p:cNvSpPr/>
          <p:nvPr/>
        </p:nvSpPr>
        <p:spPr>
          <a:xfrm>
            <a:off x="2703294" y="1907931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4EE0D-6696-539D-EAEB-5FF9E07D9FB9}"/>
              </a:ext>
            </a:extLst>
          </p:cNvPr>
          <p:cNvSpPr/>
          <p:nvPr/>
        </p:nvSpPr>
        <p:spPr>
          <a:xfrm>
            <a:off x="2703294" y="399036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5EC02-9C10-FCD0-5474-2FC3018E88DD}"/>
              </a:ext>
            </a:extLst>
          </p:cNvPr>
          <p:cNvSpPr/>
          <p:nvPr/>
        </p:nvSpPr>
        <p:spPr>
          <a:xfrm>
            <a:off x="2883916" y="398754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2531C-B84E-7D5C-3583-3746AF0F3D2A}"/>
              </a:ext>
            </a:extLst>
          </p:cNvPr>
          <p:cNvSpPr/>
          <p:nvPr/>
        </p:nvSpPr>
        <p:spPr>
          <a:xfrm>
            <a:off x="3064538" y="398472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702D0-8A79-761F-9EE0-9806601F0F8D}"/>
              </a:ext>
            </a:extLst>
          </p:cNvPr>
          <p:cNvSpPr/>
          <p:nvPr/>
        </p:nvSpPr>
        <p:spPr>
          <a:xfrm>
            <a:off x="3250804" y="398472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1A87BC-0043-B8CC-F206-0FBC992CB929}"/>
              </a:ext>
            </a:extLst>
          </p:cNvPr>
          <p:cNvSpPr/>
          <p:nvPr/>
        </p:nvSpPr>
        <p:spPr>
          <a:xfrm>
            <a:off x="3431426" y="398190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A70B9-B6F2-2629-2445-AC86DC3EA99B}"/>
              </a:ext>
            </a:extLst>
          </p:cNvPr>
          <p:cNvSpPr/>
          <p:nvPr/>
        </p:nvSpPr>
        <p:spPr>
          <a:xfrm>
            <a:off x="3612048" y="397908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A9948-393C-6F36-1C64-DD880F9AC1A7}"/>
              </a:ext>
            </a:extLst>
          </p:cNvPr>
          <p:cNvSpPr txBox="1"/>
          <p:nvPr/>
        </p:nvSpPr>
        <p:spPr>
          <a:xfrm>
            <a:off x="4041872" y="4040307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8BCCE2-A777-063E-4752-BBEDF2ABFBDA}"/>
              </a:ext>
            </a:extLst>
          </p:cNvPr>
          <p:cNvSpPr/>
          <p:nvPr/>
        </p:nvSpPr>
        <p:spPr>
          <a:xfrm>
            <a:off x="4834770" y="399036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B4EC75-1D88-426A-2651-2111B3E795E9}"/>
              </a:ext>
            </a:extLst>
          </p:cNvPr>
          <p:cNvSpPr txBox="1"/>
          <p:nvPr/>
        </p:nvSpPr>
        <p:spPr>
          <a:xfrm>
            <a:off x="3329017" y="4655492"/>
            <a:ext cx="113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9D0A21-BC98-4064-C3B2-C7FAD5175553}"/>
              </a:ext>
            </a:extLst>
          </p:cNvPr>
          <p:cNvSpPr/>
          <p:nvPr/>
        </p:nvSpPr>
        <p:spPr>
          <a:xfrm>
            <a:off x="5989317" y="2139610"/>
            <a:ext cx="998021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627076-B2C8-2272-BF36-716D225A43EB}"/>
              </a:ext>
            </a:extLst>
          </p:cNvPr>
          <p:cNvSpPr/>
          <p:nvPr/>
        </p:nvSpPr>
        <p:spPr>
          <a:xfrm>
            <a:off x="5961096" y="2905780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9DA886-DB52-4D29-4CFF-C53288AAF7B0}"/>
              </a:ext>
            </a:extLst>
          </p:cNvPr>
          <p:cNvCxnSpPr/>
          <p:nvPr/>
        </p:nvCxnSpPr>
        <p:spPr>
          <a:xfrm>
            <a:off x="5184985" y="3141500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818568-2D69-CD4D-1D1D-366BF7ECCF1C}"/>
              </a:ext>
            </a:extLst>
          </p:cNvPr>
          <p:cNvCxnSpPr/>
          <p:nvPr/>
        </p:nvCxnSpPr>
        <p:spPr>
          <a:xfrm flipH="1">
            <a:off x="5184985" y="33926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9CEBF8-22ED-A937-224D-481441A69FF1}"/>
              </a:ext>
            </a:extLst>
          </p:cNvPr>
          <p:cNvCxnSpPr/>
          <p:nvPr/>
        </p:nvCxnSpPr>
        <p:spPr>
          <a:xfrm>
            <a:off x="6987338" y="3129297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A63999-F16E-AE2E-2024-77FBD47FA0A7}"/>
              </a:ext>
            </a:extLst>
          </p:cNvPr>
          <p:cNvCxnSpPr/>
          <p:nvPr/>
        </p:nvCxnSpPr>
        <p:spPr>
          <a:xfrm flipH="1">
            <a:off x="6987338" y="338047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E8D419-16B3-286B-1EA7-EE586790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04" y="2669085"/>
            <a:ext cx="1519830" cy="15198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461079-29CD-056B-FDBB-EF2F6E2CDECC}"/>
              </a:ext>
            </a:extLst>
          </p:cNvPr>
          <p:cNvSpPr txBox="1"/>
          <p:nvPr/>
        </p:nvSpPr>
        <p:spPr>
          <a:xfrm>
            <a:off x="8219482" y="2283915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7CD06-DAD4-AEA7-34ED-6622DAD3BC25}"/>
              </a:ext>
            </a:extLst>
          </p:cNvPr>
          <p:cNvSpPr txBox="1"/>
          <p:nvPr/>
        </p:nvSpPr>
        <p:spPr>
          <a:xfrm>
            <a:off x="146957" y="5525173"/>
            <a:ext cx="1968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DDFA58-AE95-2874-4C6F-CBA3BFE4FABF}"/>
              </a:ext>
            </a:extLst>
          </p:cNvPr>
          <p:cNvSpPr txBox="1"/>
          <p:nvPr/>
        </p:nvSpPr>
        <p:spPr>
          <a:xfrm>
            <a:off x="2277575" y="5586727"/>
            <a:ext cx="323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hundreds of registers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0D8291-245B-6DA4-0B2E-8913A16B9F6C}"/>
              </a:ext>
            </a:extLst>
          </p:cNvPr>
          <p:cNvSpPr txBox="1"/>
          <p:nvPr/>
        </p:nvSpPr>
        <p:spPr>
          <a:xfrm>
            <a:off x="5939437" y="5586726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Gigabytes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A97DAB-A754-1721-CBD4-8FB5C9A112D6}"/>
              </a:ext>
            </a:extLst>
          </p:cNvPr>
          <p:cNvSpPr txBox="1"/>
          <p:nvPr/>
        </p:nvSpPr>
        <p:spPr>
          <a:xfrm>
            <a:off x="8219482" y="5603925"/>
            <a:ext cx="160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Terabytes</a:t>
            </a:r>
          </a:p>
        </p:txBody>
      </p:sp>
    </p:spTree>
    <p:extLst>
      <p:ext uri="{BB962C8B-B14F-4D97-AF65-F5344CB8AC3E}">
        <p14:creationId xmlns:p14="http://schemas.microsoft.com/office/powerpoint/2010/main" val="2094903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5109" y="1930336"/>
            <a:ext cx="998021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6888" y="269650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59308" y="256950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6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01010111 </a:t>
            </a:r>
          </a:p>
          <a:p>
            <a:r>
              <a:rPr lang="en-US" sz="2400" dirty="0"/>
              <a:t>10001010 </a:t>
            </a:r>
          </a:p>
          <a:p>
            <a:r>
              <a:rPr lang="en-US" sz="2400" dirty="0"/>
              <a:t>0001001 </a:t>
            </a:r>
          </a:p>
          <a:p>
            <a:r>
              <a:rPr lang="en-US" sz="2400" dirty="0"/>
              <a:t>01011010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3603" y="5292719"/>
            <a:ext cx="488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Memory is byte addressable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2446" y="1853234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68332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3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9631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5109" y="1930336"/>
            <a:ext cx="998021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6888" y="269650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59308" y="256950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6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01010111 </a:t>
            </a:r>
          </a:p>
          <a:p>
            <a:r>
              <a:rPr lang="en-US" sz="2400" dirty="0"/>
              <a:t>10001010 </a:t>
            </a:r>
          </a:p>
          <a:p>
            <a:r>
              <a:rPr lang="en-US" sz="2400" dirty="0"/>
              <a:t>0001001</a:t>
            </a:r>
          </a:p>
          <a:p>
            <a:r>
              <a:rPr lang="en-US" sz="2400" dirty="0"/>
              <a:t>01011010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1468" y="4854341"/>
            <a:ext cx="598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Memory is organized into “words”, which is the most common functional 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2446" y="1853234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68332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3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76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5109" y="1930336"/>
            <a:ext cx="998021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6888" y="269650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59308" y="2569507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47925" y="2347125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10101011 10001010 00010010 01011010</a:t>
            </a:r>
          </a:p>
          <a:p>
            <a:r>
              <a:rPr lang="en-US" sz="2000" dirty="0"/>
              <a:t>11001011 00001110 01010010 01010110</a:t>
            </a:r>
          </a:p>
          <a:p>
            <a:r>
              <a:rPr lang="en-US" sz="2000" dirty="0"/>
              <a:t>10111011 10010010 00000000 01110100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670" y="4854342"/>
            <a:ext cx="7050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modern computers use 32-bit (4 byte) or 64-bit (8 byte)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2446" y="1853234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68332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3644" y="2347125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  <a:p>
            <a:r>
              <a:rPr lang="en-US" sz="2000" dirty="0"/>
              <a:t>4</a:t>
            </a:r>
          </a:p>
          <a:p>
            <a:r>
              <a:rPr lang="en-US" sz="2000" dirty="0"/>
              <a:t>8</a:t>
            </a:r>
          </a:p>
          <a:p>
            <a:r>
              <a:rPr lang="en-US" sz="20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0334" y="1905000"/>
            <a:ext cx="15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32-bit words</a:t>
            </a:r>
          </a:p>
        </p:txBody>
      </p:sp>
    </p:spTree>
    <p:extLst>
      <p:ext uri="{BB962C8B-B14F-4D97-AF65-F5344CB8AC3E}">
        <p14:creationId xmlns:p14="http://schemas.microsoft.com/office/powerpoint/2010/main" val="813292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6D7F-7AD9-8FD7-8FC3-0AC66BD2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A6C0-2703-A526-6861-2A08D4984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Memory is commonly byte addressable (i.e., we can ask for a specific byte)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32-bit processors access memory locations using a 32-bit number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largest a 32-bit, byte-addressable memory can be? Hint: how many unique addresses are possible?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B8EC-FE70-8434-4402-1E1A5931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7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B9AD-DF98-A0F1-0302-DBAB96124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681F-0A0C-6E56-C073-B2C1716D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capacity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1F2D5-C18E-DFAE-E0E6-C9495A34C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715532"/>
                <a:ext cx="10653579" cy="51424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With 32 bits, we can represent 2</a:t>
                </a:r>
                <a:r>
                  <a:rPr lang="en-US" sz="2800" baseline="30000" dirty="0"/>
                  <a:t>32</a:t>
                </a:r>
                <a:r>
                  <a:rPr lang="en-US" sz="2800" dirty="0"/>
                  <a:t> unique numbers.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4∗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We could therefore address about 4 billion bytes, which is 4GB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1F2D5-C18E-DFAE-E0E6-C9495A34C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715532"/>
                <a:ext cx="10653579" cy="5142468"/>
              </a:xfrm>
              <a:blipFill>
                <a:blip r:embed="rId2"/>
                <a:stretch>
                  <a:fillRect l="-1190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B80D7-B321-3F15-5BC1-A3D700D6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9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B9BD-4A07-4471-41ED-FFF188934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5B85-C067-1AED-30DF-A8767F77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6678-2E53-EFED-63FB-158F1FDF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64-bit processors access memory locations using a 64-bit number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largest a 64-bit, byte-addressable memory can be? Hint: how many unique addresses are possible?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D5CDE-D5AD-0B51-B113-BDFC0CB4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9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A187-66ED-333B-4CB2-FCBE72C7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CCAD-7882-E007-2354-22E8893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capacity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F4F23-02C7-A05B-937E-AC783C6E4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715532"/>
                <a:ext cx="10653579" cy="51424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With 64 bits, we can represent 2</a:t>
                </a:r>
                <a:r>
                  <a:rPr lang="en-US" sz="2800" baseline="30000" dirty="0"/>
                  <a:t>32</a:t>
                </a:r>
                <a:r>
                  <a:rPr lang="en-US" sz="2800" dirty="0"/>
                  <a:t> unique numbers.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KB, GB, TB, Petabyte, Exabyte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16 Exabytes = 16 * 10</a:t>
                </a:r>
                <a:r>
                  <a:rPr lang="en-US" sz="2800" baseline="30000" dirty="0"/>
                  <a:t>6</a:t>
                </a:r>
                <a:r>
                  <a:rPr lang="en-US" sz="2800" dirty="0"/>
                  <a:t> TB = 16 Million Terabytes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F4F23-02C7-A05B-937E-AC783C6E4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715532"/>
                <a:ext cx="10653579" cy="5142468"/>
              </a:xfrm>
              <a:blipFill>
                <a:blip r:embed="rId2"/>
                <a:stretch>
                  <a:fillRect l="-1190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D2C09-048E-3E7D-F277-687D1E6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0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2D95-040A-FFEF-5DF2-2090E3E7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9572F1-F89A-48FA-8E84-1FE725A7464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690D59-8D82-4996-7A44-93DA6EA6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B9FFE-09B7-5B39-CA7F-C8B3DAD5FBD3}"/>
              </a:ext>
            </a:extLst>
          </p:cNvPr>
          <p:cNvSpPr txBox="1"/>
          <p:nvPr/>
        </p:nvSpPr>
        <p:spPr>
          <a:xfrm>
            <a:off x="318655" y="2165026"/>
            <a:ext cx="436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is generally implemented as a grid/matrix of bytes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FBF70-E753-3B84-2587-0742F1B03D69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6C370-BD9D-F080-69FD-5727717D01F7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6102E2-2903-F1AC-5643-C6681D720CF7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67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A8F64-D72E-F473-1B66-A86DAA87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65376E-B2FA-6F38-77F2-694D384F9A8A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1C1FBE-B1CD-F50A-F1E6-DB58C96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31F72-984B-9A16-FB69-307863E43915}"/>
              </a:ext>
            </a:extLst>
          </p:cNvPr>
          <p:cNvSpPr txBox="1"/>
          <p:nvPr/>
        </p:nvSpPr>
        <p:spPr>
          <a:xfrm>
            <a:off x="318655" y="2165026"/>
            <a:ext cx="436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is generally implemented as a grid/matrix of bytes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11D59-DB02-4D86-B0B6-B49F02F4F0C1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4C972-B403-1A2C-CAEB-06BF1755A15C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CC3AE8-4B92-4BA8-4E66-6B6033531C0C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3A26CD-06BF-BC1E-79E0-2D35917EB068}"/>
              </a:ext>
            </a:extLst>
          </p:cNvPr>
          <p:cNvSpPr txBox="1"/>
          <p:nvPr/>
        </p:nvSpPr>
        <p:spPr>
          <a:xfrm>
            <a:off x="491726" y="4800600"/>
            <a:ext cx="40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much memory is this?</a:t>
            </a:r>
          </a:p>
        </p:txBody>
      </p:sp>
    </p:spTree>
    <p:extLst>
      <p:ext uri="{BB962C8B-B14F-4D97-AF65-F5344CB8AC3E}">
        <p14:creationId xmlns:p14="http://schemas.microsoft.com/office/powerpoint/2010/main" val="362113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891B-24F4-A15B-5537-C0DAA7F83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1E51-3C70-46C8-C6FD-84537693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2" y="211295"/>
            <a:ext cx="5466523" cy="1132258"/>
          </a:xfrm>
        </p:spPr>
        <p:txBody>
          <a:bodyPr>
            <a:normAutofit/>
          </a:bodyPr>
          <a:lstStyle/>
          <a:p>
            <a:r>
              <a:rPr lang="en-US" sz="3200" dirty="0"/>
              <a:t>3-bit decoder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BB8BC9C-C4D5-6AF3-87AE-C2413F59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02C798-B87D-D3FD-44BA-8F4084E7ACF3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7C787C97-C2BB-CC4C-814B-39E8EC017DEE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5E13892-166F-08C3-FA75-45F9FF7DF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847" y="3600114"/>
                <a:ext cx="5466522" cy="24746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acts as the enable bit to two decoders.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0, the top decoder is activated, sending output to one of t0xx. 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1, the bottom decoder is activated, sending output to one of t1xx.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5E13892-166F-08C3-FA75-45F9FF7DF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847" y="3600114"/>
                <a:ext cx="5466522" cy="2474682"/>
              </a:xfrm>
              <a:blipFill>
                <a:blip r:embed="rId3"/>
                <a:stretch>
                  <a:fillRect l="-928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734359D-B697-FE64-2C54-A5DB494F195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25477" y="0"/>
              <a:ext cx="5466523" cy="30480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81203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487685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487685">
                      <a:extLst>
                        <a:ext uri="{9D8B030D-6E8A-4147-A177-3AD203B41FA5}">
                          <a16:colId xmlns:a16="http://schemas.microsoft.com/office/drawing/2014/main" val="2274059668"/>
                        </a:ext>
                      </a:extLst>
                    </a:gridCol>
                    <a:gridCol w="376241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3319192055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2318207910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1261863275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4254096173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782379960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3799979702"/>
                        </a:ext>
                      </a:extLst>
                    </a:gridCol>
                  </a:tblGrid>
                  <a:tr h="279683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Inputs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/>
                            <a:t>Outputs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00711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9102674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0153941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552669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279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734359D-B697-FE64-2C54-A5DB494F1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27679"/>
                  </p:ext>
                </p:extLst>
              </p:nvPr>
            </p:nvGraphicFramePr>
            <p:xfrm>
              <a:off x="6725477" y="0"/>
              <a:ext cx="5466523" cy="30480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81203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487685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487685">
                      <a:extLst>
                        <a:ext uri="{9D8B030D-6E8A-4147-A177-3AD203B41FA5}">
                          <a16:colId xmlns:a16="http://schemas.microsoft.com/office/drawing/2014/main" val="2274059668"/>
                        </a:ext>
                      </a:extLst>
                    </a:gridCol>
                    <a:gridCol w="376241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3319192055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2318207910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1261863275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4254096173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782379960"/>
                        </a:ext>
                      </a:extLst>
                    </a:gridCol>
                    <a:gridCol w="533387">
                      <a:extLst>
                        <a:ext uri="{9D8B030D-6E8A-4147-A177-3AD203B41FA5}">
                          <a16:colId xmlns:a16="http://schemas.microsoft.com/office/drawing/2014/main" val="3799979702"/>
                        </a:ext>
                      </a:extLst>
                    </a:gridCol>
                  </a:tblGrid>
                  <a:tr h="3048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Inputs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/>
                            <a:t>Outputs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3" t="-104167" r="-1346667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487" t="-104167" r="-935897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4211" t="-104167" r="-860526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000" t="-104167" r="-990000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8571" t="-104167" r="-607143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8571" t="-104167" r="-507143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28571" t="-104167" r="-407143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8571" t="-104167" r="-307143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28571" t="-104167" r="-207143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8571" t="-104167" r="-107143" b="-8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28571" t="-104167" r="-7143" b="-8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0071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91026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0153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55266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A simplified diagram of a 3-bit decoder using three inputs, d2, d1, d0, and eight outputs, t000 to t111. The decoder is visualized with 2 2-bit decoders. The input for d2d1d0 is 110 activates only t110.">
            <a:extLst>
              <a:ext uri="{FF2B5EF4-FFF2-40B4-BE49-F238E27FC236}">
                <a16:creationId xmlns:a16="http://schemas.microsoft.com/office/drawing/2014/main" id="{C8BF495C-51E5-EB8F-2998-C386A5AC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12" y="1327494"/>
            <a:ext cx="5696988" cy="50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1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2562-6632-412D-C39E-A41C1616E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8073113-D617-D04B-7F7E-897610B8BF1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5F34AB-42A2-B5B1-FEF4-9A9294AA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A93E-4A23-14C2-FD60-672818D4D68F}"/>
              </a:ext>
            </a:extLst>
          </p:cNvPr>
          <p:cNvSpPr txBox="1"/>
          <p:nvPr/>
        </p:nvSpPr>
        <p:spPr>
          <a:xfrm>
            <a:off x="318655" y="2165026"/>
            <a:ext cx="436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is generally implemented as a grid/matrix of bytes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4EC49-6B3C-B0BA-AA9F-74B0909033C8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41630-C286-65AC-FFCC-4FCDBE49DA1D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4555D1-FA81-1FE2-E027-40E5E9677B90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E7F07C-C7C0-D28B-1945-00E641357A4F}"/>
                  </a:ext>
                </a:extLst>
              </p:cNvPr>
              <p:cNvSpPr txBox="1"/>
              <p:nvPr/>
            </p:nvSpPr>
            <p:spPr>
              <a:xfrm>
                <a:off x="318655" y="4916872"/>
                <a:ext cx="4846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16 ∗8=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432FF"/>
                    </a:solidFill>
                  </a:rPr>
                  <a:t>= 256 bytes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E7F07C-C7C0-D28B-1945-00E64135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4916872"/>
                <a:ext cx="4846391" cy="461665"/>
              </a:xfrm>
              <a:prstGeom prst="rect">
                <a:avLst/>
              </a:prstGeom>
              <a:blipFill>
                <a:blip r:embed="rId3"/>
                <a:stretch>
                  <a:fillRect t="-10811" r="-104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85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167EE-0D54-E182-9E3C-34FF566AC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706337-2DEF-01F0-4201-970D1E64165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E3A1ED-36C4-8759-DA97-C59C33B5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4F620-8CFE-EC62-36ED-A63DCA7C047D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F4C6D-95C3-63CD-B5FB-EE38ADEEA02D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AA26B1-B1D8-C6C7-3CA4-3B300D286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61512"/>
              </p:ext>
            </p:extLst>
          </p:nvPr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6E7F6F-FDCF-9279-50BE-5954334F7190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9E233-5567-CC4A-EA87-76718B12BDB8}"/>
              </a:ext>
            </a:extLst>
          </p:cNvPr>
          <p:cNvSpPr txBox="1"/>
          <p:nvPr/>
        </p:nvSpPr>
        <p:spPr>
          <a:xfrm>
            <a:off x="404052" y="4462433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row/column would this entry be? (Assuming indices start at 0)</a:t>
            </a:r>
          </a:p>
        </p:txBody>
      </p:sp>
    </p:spTree>
    <p:extLst>
      <p:ext uri="{BB962C8B-B14F-4D97-AF65-F5344CB8AC3E}">
        <p14:creationId xmlns:p14="http://schemas.microsoft.com/office/powerpoint/2010/main" val="53231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D96F0-7BFF-7ECE-6C25-4C15D113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66BAD2-A02B-759E-5A87-2325AB61159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2A8FE8-75A8-A514-3000-DAB34D5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4FBF8-6218-3F0D-C7A8-8638EE46D4BA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9E319-0723-2CE0-BDF4-DE903F71A767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9E77D6-CEA7-0FCF-6060-FC3ECCF417E2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03B376-316E-6016-FD03-5D3C7F77939D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7E1E4-736D-34AC-68A8-B9BCED014184}"/>
              </a:ext>
            </a:extLst>
          </p:cNvPr>
          <p:cNvSpPr txBox="1"/>
          <p:nvPr/>
        </p:nvSpPr>
        <p:spPr>
          <a:xfrm>
            <a:off x="1039798" y="5153891"/>
            <a:ext cx="325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row = 4, column = 3</a:t>
            </a:r>
          </a:p>
        </p:txBody>
      </p:sp>
    </p:spTree>
    <p:extLst>
      <p:ext uri="{BB962C8B-B14F-4D97-AF65-F5344CB8AC3E}">
        <p14:creationId xmlns:p14="http://schemas.microsoft.com/office/powerpoint/2010/main" val="1361676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F8EC-C2AF-4356-87F9-7F94115EF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1D9B08-3D89-78C7-2BB4-87E834837F4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1E349A-5947-D69E-E718-2C882497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9DBF9-9877-6594-3441-9B83988FA2B6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FAC69-507B-A658-D6FD-AC326E242BFA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A4435B-230D-340D-B8A3-56205D7B868F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4E00CE-1363-9C76-364A-12E7DE7D7678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8C60F-BAAC-74A4-6571-E55B81E2A312}"/>
              </a:ext>
            </a:extLst>
          </p:cNvPr>
          <p:cNvSpPr txBox="1"/>
          <p:nvPr/>
        </p:nvSpPr>
        <p:spPr>
          <a:xfrm>
            <a:off x="659408" y="3977964"/>
            <a:ext cx="3253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Everything is binary: how many bits do we need to specify the row and column?</a:t>
            </a:r>
          </a:p>
        </p:txBody>
      </p:sp>
    </p:spTree>
    <p:extLst>
      <p:ext uri="{BB962C8B-B14F-4D97-AF65-F5344CB8AC3E}">
        <p14:creationId xmlns:p14="http://schemas.microsoft.com/office/powerpoint/2010/main" val="3811995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8765-D1CB-1681-35EE-7497B699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D258B6-2B03-C826-DE7A-8BF6191A0B5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7D3281-153D-E0D6-D593-9A1CC544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3B302-943A-96FE-22BC-CEEEF84A16C4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AEA43-6E14-CC5B-A409-F548E927CD38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C623D2-57C9-E95B-DC2A-C7A9470D7E4D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CFF328-5534-DAF2-5C94-AE654BA4B189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02614-F5FA-788A-D186-3AA19F386D98}"/>
              </a:ext>
            </a:extLst>
          </p:cNvPr>
          <p:cNvSpPr txBox="1"/>
          <p:nvPr/>
        </p:nvSpPr>
        <p:spPr>
          <a:xfrm>
            <a:off x="612647" y="3962840"/>
            <a:ext cx="325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each for a total of 8 bits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B70D5-DD5A-63DC-7B9C-E595E7E35813}"/>
              </a:ext>
            </a:extLst>
          </p:cNvPr>
          <p:cNvSpPr txBox="1"/>
          <p:nvPr/>
        </p:nvSpPr>
        <p:spPr>
          <a:xfrm>
            <a:off x="781522" y="5236423"/>
            <a:ext cx="36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&lt;8-bit memory address&gt;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CCD98B5-0D63-67A8-E16D-324E11095715}"/>
              </a:ext>
            </a:extLst>
          </p:cNvPr>
          <p:cNvSpPr/>
          <p:nvPr/>
        </p:nvSpPr>
        <p:spPr>
          <a:xfrm rot="16200000">
            <a:off x="1401830" y="5090247"/>
            <a:ext cx="430118" cy="1670733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90C2D5F-2CCE-FD96-5A92-7CA97A7CE0B6}"/>
              </a:ext>
            </a:extLst>
          </p:cNvPr>
          <p:cNvSpPr/>
          <p:nvPr/>
        </p:nvSpPr>
        <p:spPr>
          <a:xfrm rot="16200000">
            <a:off x="3257501" y="4957489"/>
            <a:ext cx="430121" cy="1952882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6623A-2467-C084-04BF-DAAEE15D7041}"/>
              </a:ext>
            </a:extLst>
          </p:cNvPr>
          <p:cNvSpPr txBox="1"/>
          <p:nvPr/>
        </p:nvSpPr>
        <p:spPr>
          <a:xfrm>
            <a:off x="481625" y="6222169"/>
            <a:ext cx="207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for row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22D1B-0917-A049-05EF-62395F160397}"/>
              </a:ext>
            </a:extLst>
          </p:cNvPr>
          <p:cNvSpPr txBox="1"/>
          <p:nvPr/>
        </p:nvSpPr>
        <p:spPr>
          <a:xfrm>
            <a:off x="2636044" y="6222169"/>
            <a:ext cx="258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for column</a:t>
            </a:r>
          </a:p>
        </p:txBody>
      </p:sp>
    </p:spTree>
    <p:extLst>
      <p:ext uri="{BB962C8B-B14F-4D97-AF65-F5344CB8AC3E}">
        <p14:creationId xmlns:p14="http://schemas.microsoft.com/office/powerpoint/2010/main" val="1045082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2806-2729-EA7D-B2DB-D10F64023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18F52F-A9B4-6C06-351F-E05D4381668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9F3955-31FE-C252-D942-98228885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52F7C-A1EC-B2AF-F44A-4CAD9912A349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8E1D4-CA7B-245A-CEDE-17F78C5EE946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7FEEBE-2602-EA0C-7271-FB0417014377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55E7BF-D9EF-6F47-D8AF-7AAF3D77D6E6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6F1F0-681F-3048-4F1E-2AEF6073691C}"/>
              </a:ext>
            </a:extLst>
          </p:cNvPr>
          <p:cNvSpPr txBox="1"/>
          <p:nvPr/>
        </p:nvSpPr>
        <p:spPr>
          <a:xfrm>
            <a:off x="529771" y="3395182"/>
            <a:ext cx="3667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this memory address in binary?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B9E6A-2A6F-7C2C-BF77-503CC4B0FCDC}"/>
              </a:ext>
            </a:extLst>
          </p:cNvPr>
          <p:cNvSpPr txBox="1"/>
          <p:nvPr/>
        </p:nvSpPr>
        <p:spPr>
          <a:xfrm>
            <a:off x="781522" y="5236423"/>
            <a:ext cx="36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&lt;8-bit memory address&gt;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D55BEB7-64D5-3BB0-BF2A-7AF4C434D12D}"/>
              </a:ext>
            </a:extLst>
          </p:cNvPr>
          <p:cNvSpPr/>
          <p:nvPr/>
        </p:nvSpPr>
        <p:spPr>
          <a:xfrm rot="16200000">
            <a:off x="1401830" y="5090247"/>
            <a:ext cx="430118" cy="1670733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03C4500-9AB1-B322-7917-C4C8822B3E05}"/>
              </a:ext>
            </a:extLst>
          </p:cNvPr>
          <p:cNvSpPr/>
          <p:nvPr/>
        </p:nvSpPr>
        <p:spPr>
          <a:xfrm rot="16200000">
            <a:off x="3257501" y="4957489"/>
            <a:ext cx="430121" cy="1952882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55AF-131D-8CA3-E0BC-10E8F7675F73}"/>
              </a:ext>
            </a:extLst>
          </p:cNvPr>
          <p:cNvSpPr txBox="1"/>
          <p:nvPr/>
        </p:nvSpPr>
        <p:spPr>
          <a:xfrm>
            <a:off x="481625" y="6222169"/>
            <a:ext cx="207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for row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7F070-13B4-42ED-A2E4-859385C537BF}"/>
              </a:ext>
            </a:extLst>
          </p:cNvPr>
          <p:cNvSpPr txBox="1"/>
          <p:nvPr/>
        </p:nvSpPr>
        <p:spPr>
          <a:xfrm>
            <a:off x="2636044" y="6222169"/>
            <a:ext cx="258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for column</a:t>
            </a:r>
          </a:p>
        </p:txBody>
      </p:sp>
    </p:spTree>
    <p:extLst>
      <p:ext uri="{BB962C8B-B14F-4D97-AF65-F5344CB8AC3E}">
        <p14:creationId xmlns:p14="http://schemas.microsoft.com/office/powerpoint/2010/main" val="1601870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2618E-4DF2-B7D7-31AA-2A37888F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0DDC0B-8EB7-DA42-DBEA-0F9C1DFE9FF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78BC91-7874-F1A5-E216-D587A5F6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15B52-BEF4-E21D-3036-0C2F29B62393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11F6C-9BE2-CE8E-1D5B-885B23738D48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DC8200-F629-5683-1D0D-81C5919FC0C0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D148F9-C564-08B6-9FCC-38D31EAC4E33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97213-2AC6-DF52-7520-02B916E91331}"/>
              </a:ext>
            </a:extLst>
          </p:cNvPr>
          <p:cNvSpPr txBox="1"/>
          <p:nvPr/>
        </p:nvSpPr>
        <p:spPr>
          <a:xfrm>
            <a:off x="1345827" y="4422090"/>
            <a:ext cx="366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0100 0011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822801D-467B-392E-2050-957F76A0FF95}"/>
              </a:ext>
            </a:extLst>
          </p:cNvPr>
          <p:cNvSpPr/>
          <p:nvPr/>
        </p:nvSpPr>
        <p:spPr>
          <a:xfrm rot="16200000">
            <a:off x="1767678" y="4660153"/>
            <a:ext cx="461663" cy="995225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D07B27C-B8D6-9EBD-1C2A-1EAF92805749}"/>
              </a:ext>
            </a:extLst>
          </p:cNvPr>
          <p:cNvSpPr/>
          <p:nvPr/>
        </p:nvSpPr>
        <p:spPr>
          <a:xfrm rot="16200000">
            <a:off x="2898376" y="4675923"/>
            <a:ext cx="430123" cy="995225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33693-DE20-4D22-F105-1E6A8BFF769E}"/>
              </a:ext>
            </a:extLst>
          </p:cNvPr>
          <p:cNvSpPr txBox="1"/>
          <p:nvPr/>
        </p:nvSpPr>
        <p:spPr>
          <a:xfrm>
            <a:off x="1500720" y="5565598"/>
            <a:ext cx="7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row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F1D54-AC31-261A-B83A-CF293AB06197}"/>
              </a:ext>
            </a:extLst>
          </p:cNvPr>
          <p:cNvSpPr txBox="1"/>
          <p:nvPr/>
        </p:nvSpPr>
        <p:spPr>
          <a:xfrm>
            <a:off x="2595045" y="560480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column</a:t>
            </a:r>
          </a:p>
        </p:txBody>
      </p:sp>
    </p:spTree>
    <p:extLst>
      <p:ext uri="{BB962C8B-B14F-4D97-AF65-F5344CB8AC3E}">
        <p14:creationId xmlns:p14="http://schemas.microsoft.com/office/powerpoint/2010/main" val="2281873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F664F-9481-EF3D-E663-CDE6DA5D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C929F3-C8B1-D09E-E72D-CE59C6C59DD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889F2C-592A-D9F2-4CF2-A972D432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3E1F5-9D65-D6D1-4001-C2682E501845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45A36-4AC3-6FD4-5385-7F56EC7EB296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205473-2AC1-21DC-BAF3-F040E688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0823"/>
              </p:ext>
            </p:extLst>
          </p:nvPr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EDE9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56D94D-7D19-0BD0-CC5B-9E44CF4399D4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6F70F-306A-2F78-907F-599135A30F69}"/>
              </a:ext>
            </a:extLst>
          </p:cNvPr>
          <p:cNvSpPr txBox="1"/>
          <p:nvPr/>
        </p:nvSpPr>
        <p:spPr>
          <a:xfrm>
            <a:off x="529771" y="3395182"/>
            <a:ext cx="3667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this memory address in binary?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885CF-39FD-0026-2543-E0CDC3408B43}"/>
              </a:ext>
            </a:extLst>
          </p:cNvPr>
          <p:cNvSpPr txBox="1"/>
          <p:nvPr/>
        </p:nvSpPr>
        <p:spPr>
          <a:xfrm>
            <a:off x="781522" y="5236423"/>
            <a:ext cx="36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&lt;8-bit memory address&gt;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D821103-1DFA-85C8-C756-CEB34F0BA13C}"/>
              </a:ext>
            </a:extLst>
          </p:cNvPr>
          <p:cNvSpPr/>
          <p:nvPr/>
        </p:nvSpPr>
        <p:spPr>
          <a:xfrm rot="16200000">
            <a:off x="1401830" y="5090247"/>
            <a:ext cx="430118" cy="1670733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F4372E3-1AC0-151B-5C30-F84EDC0B0BE1}"/>
              </a:ext>
            </a:extLst>
          </p:cNvPr>
          <p:cNvSpPr/>
          <p:nvPr/>
        </p:nvSpPr>
        <p:spPr>
          <a:xfrm rot="16200000">
            <a:off x="3257501" y="4957489"/>
            <a:ext cx="430121" cy="1952882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1FA2B-B12D-CB6F-5538-8ABF958629A0}"/>
              </a:ext>
            </a:extLst>
          </p:cNvPr>
          <p:cNvSpPr txBox="1"/>
          <p:nvPr/>
        </p:nvSpPr>
        <p:spPr>
          <a:xfrm>
            <a:off x="481625" y="6222169"/>
            <a:ext cx="207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for row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C4DD7-E952-31E4-BE83-5668046E22D6}"/>
              </a:ext>
            </a:extLst>
          </p:cNvPr>
          <p:cNvSpPr txBox="1"/>
          <p:nvPr/>
        </p:nvSpPr>
        <p:spPr>
          <a:xfrm>
            <a:off x="2636044" y="6222169"/>
            <a:ext cx="258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4 bits for column</a:t>
            </a:r>
          </a:p>
        </p:txBody>
      </p:sp>
    </p:spTree>
    <p:extLst>
      <p:ext uri="{BB962C8B-B14F-4D97-AF65-F5344CB8AC3E}">
        <p14:creationId xmlns:p14="http://schemas.microsoft.com/office/powerpoint/2010/main" val="4058276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5EDF-26B8-70D1-D251-252599383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8DD52C-4A3B-E554-02B6-F7D501FB5884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Memory implemented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A350A3-EF4B-BC1C-E552-290B7C7F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F5E5-38FE-0493-1CAD-9C09A943A69E}"/>
              </a:ext>
            </a:extLst>
          </p:cNvPr>
          <p:cNvSpPr txBox="1"/>
          <p:nvPr/>
        </p:nvSpPr>
        <p:spPr>
          <a:xfrm rot="16200000">
            <a:off x="4329048" y="377817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rows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0C0B5-0D94-3FD9-2799-4C72BE14DB9A}"/>
              </a:ext>
            </a:extLst>
          </p:cNvPr>
          <p:cNvSpPr txBox="1"/>
          <p:nvPr/>
        </p:nvSpPr>
        <p:spPr>
          <a:xfrm>
            <a:off x="7994374" y="94752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19856D-5B32-57FC-E39B-7A1A1571EBE8}"/>
              </a:ext>
            </a:extLst>
          </p:cNvPr>
          <p:cNvGraphicFramePr>
            <a:graphicFrameLocks noGrp="1"/>
          </p:cNvGraphicFramePr>
          <p:nvPr/>
        </p:nvGraphicFramePr>
        <p:xfrm>
          <a:off x="5328232" y="1616323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EDE9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EE1B5D-12F0-3E8C-9D60-6701AF36ECD1}"/>
              </a:ext>
            </a:extLst>
          </p:cNvPr>
          <p:cNvSpPr txBox="1"/>
          <p:nvPr/>
        </p:nvSpPr>
        <p:spPr>
          <a:xfrm>
            <a:off x="404052" y="1858260"/>
            <a:ext cx="45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access a given by via a row index and a column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2E97A-6614-7973-B079-C6439BDC1CE3}"/>
              </a:ext>
            </a:extLst>
          </p:cNvPr>
          <p:cNvSpPr txBox="1"/>
          <p:nvPr/>
        </p:nvSpPr>
        <p:spPr>
          <a:xfrm>
            <a:off x="529771" y="3395182"/>
            <a:ext cx="366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Note we use unsigned numbers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ACBF4-116C-3870-1E70-DD5F5F0FF02F}"/>
              </a:ext>
            </a:extLst>
          </p:cNvPr>
          <p:cNvSpPr txBox="1"/>
          <p:nvPr/>
        </p:nvSpPr>
        <p:spPr>
          <a:xfrm>
            <a:off x="1345827" y="4422090"/>
            <a:ext cx="366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1101 0100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68543F0-7985-E5A0-3941-29A95382C2B2}"/>
              </a:ext>
            </a:extLst>
          </p:cNvPr>
          <p:cNvSpPr/>
          <p:nvPr/>
        </p:nvSpPr>
        <p:spPr>
          <a:xfrm rot="16200000">
            <a:off x="1645458" y="4697798"/>
            <a:ext cx="461660" cy="974445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A5D4A4B-44D8-5764-D49D-F1816A2A5D51}"/>
              </a:ext>
            </a:extLst>
          </p:cNvPr>
          <p:cNvSpPr/>
          <p:nvPr/>
        </p:nvSpPr>
        <p:spPr>
          <a:xfrm rot="16200000">
            <a:off x="2789219" y="4592272"/>
            <a:ext cx="461662" cy="1130981"/>
          </a:xfrm>
          <a:prstGeom prst="lef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C32C17-7856-D45C-CC5B-61426261964C}"/>
              </a:ext>
            </a:extLst>
          </p:cNvPr>
          <p:cNvSpPr txBox="1"/>
          <p:nvPr/>
        </p:nvSpPr>
        <p:spPr>
          <a:xfrm>
            <a:off x="1500720" y="5565598"/>
            <a:ext cx="7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row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C2DA3-05CC-8CCD-6EB1-477C23336EAB}"/>
              </a:ext>
            </a:extLst>
          </p:cNvPr>
          <p:cNvSpPr txBox="1"/>
          <p:nvPr/>
        </p:nvSpPr>
        <p:spPr>
          <a:xfrm>
            <a:off x="2475343" y="5573264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column</a:t>
            </a:r>
          </a:p>
        </p:txBody>
      </p:sp>
    </p:spTree>
    <p:extLst>
      <p:ext uri="{BB962C8B-B14F-4D97-AF65-F5344CB8AC3E}">
        <p14:creationId xmlns:p14="http://schemas.microsoft.com/office/powerpoint/2010/main" val="502980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491F-FC5E-95EA-B6A3-A36AC746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8BC2B-5B75-E866-EC78-21C73FEC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7616953" cy="113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4-bit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DB00D-438C-E3C1-FD71-0FF1B19A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07A96-85C0-C9BD-D007-A7E05357C0DB}"/>
              </a:ext>
            </a:extLst>
          </p:cNvPr>
          <p:cNvSpPr/>
          <p:nvPr/>
        </p:nvSpPr>
        <p:spPr>
          <a:xfrm>
            <a:off x="3927765" y="2847790"/>
            <a:ext cx="1808018" cy="29711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77001-E94E-EF47-0634-B990AC6F2F84}"/>
              </a:ext>
            </a:extLst>
          </p:cNvPr>
          <p:cNvSpPr txBox="1"/>
          <p:nvPr/>
        </p:nvSpPr>
        <p:spPr>
          <a:xfrm>
            <a:off x="457200" y="4010184"/>
            <a:ext cx="149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 bits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75D2B-74EF-C302-98C5-75DF7A0686B3}"/>
              </a:ext>
            </a:extLst>
          </p:cNvPr>
          <p:cNvSpPr txBox="1"/>
          <p:nvPr/>
        </p:nvSpPr>
        <p:spPr>
          <a:xfrm>
            <a:off x="4197927" y="4156364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decoder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EC4E70E-652E-A413-73C3-E3CD0EFD01A6}"/>
              </a:ext>
            </a:extLst>
          </p:cNvPr>
          <p:cNvSpPr/>
          <p:nvPr/>
        </p:nvSpPr>
        <p:spPr>
          <a:xfrm>
            <a:off x="2493818" y="3969327"/>
            <a:ext cx="1074619" cy="748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DA3F-48A2-EB1B-652D-A7E631F04659}"/>
              </a:ext>
            </a:extLst>
          </p:cNvPr>
          <p:cNvSpPr txBox="1"/>
          <p:nvPr/>
        </p:nvSpPr>
        <p:spPr>
          <a:xfrm>
            <a:off x="6415032" y="4010184"/>
            <a:ext cx="362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many lines out?</a:t>
            </a:r>
          </a:p>
        </p:txBody>
      </p:sp>
    </p:spTree>
    <p:extLst>
      <p:ext uri="{BB962C8B-B14F-4D97-AF65-F5344CB8AC3E}">
        <p14:creationId xmlns:p14="http://schemas.microsoft.com/office/powerpoint/2010/main" val="33956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2A49-4A85-68D4-E6A2-D9A261AB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 application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76A5F-3D38-2875-5C9C-6FDBC4E4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Amazon.com: KWANWA Alarm Clock, Digital Clock, Constantly 1.2'' LED Blue  Digits Display, Battery Powered, Snooze, Small Wall Clock, Desk Clock, Clock  for Bedroom, Alarm Clock for Heavy Sleepers : Home &amp; Kitchen">
            <a:extLst>
              <a:ext uri="{FF2B5EF4-FFF2-40B4-BE49-F238E27FC236}">
                <a16:creationId xmlns:a16="http://schemas.microsoft.com/office/drawing/2014/main" id="{2C1898E9-AE2A-EE39-36C5-6A625C54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13" y="1680898"/>
            <a:ext cx="6683829" cy="39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A22DF-5BFF-F61C-AC51-AF296C559DFA}"/>
              </a:ext>
            </a:extLst>
          </p:cNvPr>
          <p:cNvSpPr txBox="1"/>
          <p:nvPr/>
        </p:nvSpPr>
        <p:spPr>
          <a:xfrm>
            <a:off x="2893786" y="5786140"/>
            <a:ext cx="509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clocks like this work?</a:t>
            </a:r>
          </a:p>
        </p:txBody>
      </p:sp>
    </p:spTree>
    <p:extLst>
      <p:ext uri="{BB962C8B-B14F-4D97-AF65-F5344CB8AC3E}">
        <p14:creationId xmlns:p14="http://schemas.microsoft.com/office/powerpoint/2010/main" val="1417011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7DB2-C031-40D2-2AF3-89569E78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4017-BA4E-714C-6EC1-5DA0707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D6BF-AAC3-A443-4A67-D3CE597AA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7616953" cy="113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4-bit decoder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535DE-4C67-7B77-0577-43D16FBC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17C00-4B04-CD17-1173-1C86DF58A67D}"/>
              </a:ext>
            </a:extLst>
          </p:cNvPr>
          <p:cNvSpPr/>
          <p:nvPr/>
        </p:nvSpPr>
        <p:spPr>
          <a:xfrm>
            <a:off x="3927765" y="2847790"/>
            <a:ext cx="1808018" cy="29711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13494-9EE4-204F-DD4D-52A6360A47C5}"/>
              </a:ext>
            </a:extLst>
          </p:cNvPr>
          <p:cNvSpPr txBox="1"/>
          <p:nvPr/>
        </p:nvSpPr>
        <p:spPr>
          <a:xfrm>
            <a:off x="457200" y="4010184"/>
            <a:ext cx="149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 bits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7FC63-050F-6802-8C77-ED8F3FEB650E}"/>
              </a:ext>
            </a:extLst>
          </p:cNvPr>
          <p:cNvSpPr txBox="1"/>
          <p:nvPr/>
        </p:nvSpPr>
        <p:spPr>
          <a:xfrm>
            <a:off x="4197927" y="4156364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decoder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07152B2-F267-0DB9-CB42-0066276B57A5}"/>
              </a:ext>
            </a:extLst>
          </p:cNvPr>
          <p:cNvSpPr/>
          <p:nvPr/>
        </p:nvSpPr>
        <p:spPr>
          <a:xfrm>
            <a:off x="2493818" y="3969327"/>
            <a:ext cx="1074619" cy="748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359D4-ED82-B31E-5319-0F536AC4BAD5}"/>
              </a:ext>
            </a:extLst>
          </p:cNvPr>
          <p:cNvSpPr txBox="1"/>
          <p:nvPr/>
        </p:nvSpPr>
        <p:spPr>
          <a:xfrm>
            <a:off x="7346561" y="3741877"/>
            <a:ext cx="4703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16 lines out, exactly one line will be 1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13AB5E5-96BE-B6B3-0DDE-DF6C8BBF1306}"/>
              </a:ext>
            </a:extLst>
          </p:cNvPr>
          <p:cNvSpPr/>
          <p:nvPr/>
        </p:nvSpPr>
        <p:spPr>
          <a:xfrm>
            <a:off x="6095111" y="3953094"/>
            <a:ext cx="1074619" cy="748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0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63FE9-8AAE-5241-E068-3F325297C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8333-F371-51D2-6008-B1E5484E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multiplexer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41FA-06EF-A58C-71E2-AC9C4934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7616953" cy="113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16:1 multiplexer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744AF-29FA-887E-E504-E59895D8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31FCBC-58EE-F490-E476-A05E84679508}"/>
              </a:ext>
            </a:extLst>
          </p:cNvPr>
          <p:cNvSpPr/>
          <p:nvPr/>
        </p:nvSpPr>
        <p:spPr>
          <a:xfrm>
            <a:off x="3927765" y="2847790"/>
            <a:ext cx="1808018" cy="29711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FC0D0-54E4-AD69-F674-089FD4D60B92}"/>
              </a:ext>
            </a:extLst>
          </p:cNvPr>
          <p:cNvSpPr txBox="1"/>
          <p:nvPr/>
        </p:nvSpPr>
        <p:spPr>
          <a:xfrm>
            <a:off x="457200" y="4010184"/>
            <a:ext cx="149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 bits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992C4-FFFC-4D60-8F52-C15CEAFD9726}"/>
              </a:ext>
            </a:extLst>
          </p:cNvPr>
          <p:cNvSpPr txBox="1"/>
          <p:nvPr/>
        </p:nvSpPr>
        <p:spPr>
          <a:xfrm>
            <a:off x="4197927" y="4156364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decoder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607FD4E-BC32-E205-DB69-F68BC431A358}"/>
              </a:ext>
            </a:extLst>
          </p:cNvPr>
          <p:cNvSpPr/>
          <p:nvPr/>
        </p:nvSpPr>
        <p:spPr>
          <a:xfrm>
            <a:off x="2493818" y="3969327"/>
            <a:ext cx="1074619" cy="748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FDDA2-1F22-93F6-F56F-30F3DF985B40}"/>
              </a:ext>
            </a:extLst>
          </p:cNvPr>
          <p:cNvSpPr txBox="1"/>
          <p:nvPr/>
        </p:nvSpPr>
        <p:spPr>
          <a:xfrm>
            <a:off x="6415032" y="4010184"/>
            <a:ext cx="362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many lines out?</a:t>
            </a:r>
          </a:p>
        </p:txBody>
      </p:sp>
    </p:spTree>
    <p:extLst>
      <p:ext uri="{BB962C8B-B14F-4D97-AF65-F5344CB8AC3E}">
        <p14:creationId xmlns:p14="http://schemas.microsoft.com/office/powerpoint/2010/main" val="4085122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CA1A0-F5A6-0A95-3586-C259865D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3330-84C3-A713-995B-20E995C6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multiplexer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867DA-A19C-4340-09B6-287F3300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0FB941-50D0-F7E8-396A-99C9F38E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03" y="2681431"/>
            <a:ext cx="5379773" cy="31166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D94CBC-0834-4746-A1D9-298885782500}"/>
              </a:ext>
            </a:extLst>
          </p:cNvPr>
          <p:cNvSpPr txBox="1"/>
          <p:nvPr/>
        </p:nvSpPr>
        <p:spPr>
          <a:xfrm>
            <a:off x="612648" y="1635718"/>
            <a:ext cx="2539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4:1 multiplexer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0640A-F20E-9F1B-330F-F6DC2B124A13}"/>
              </a:ext>
            </a:extLst>
          </p:cNvPr>
          <p:cNvSpPr txBox="1"/>
          <p:nvPr/>
        </p:nvSpPr>
        <p:spPr>
          <a:xfrm>
            <a:off x="5068458" y="2203391"/>
            <a:ext cx="152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D8211-220F-6A4F-EB3C-2E9666E00443}"/>
              </a:ext>
            </a:extLst>
          </p:cNvPr>
          <p:cNvSpPr txBox="1"/>
          <p:nvPr/>
        </p:nvSpPr>
        <p:spPr>
          <a:xfrm>
            <a:off x="1336120" y="3837287"/>
            <a:ext cx="2217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inputs to “select” which line</a:t>
            </a:r>
          </a:p>
        </p:txBody>
      </p:sp>
    </p:spTree>
    <p:extLst>
      <p:ext uri="{BB962C8B-B14F-4D97-AF65-F5344CB8AC3E}">
        <p14:creationId xmlns:p14="http://schemas.microsoft.com/office/powerpoint/2010/main" val="626663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3B04F-CD63-DE8D-C0C8-8FA888B4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2D71-C55D-89B4-0CBB-99F49652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multiplexer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8224D-BFA0-506A-D415-C60907EE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91575A-C32C-6C7C-6F39-EDE5321F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03" y="2681431"/>
            <a:ext cx="5379773" cy="31166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C43794-8CD1-9F3F-AC4D-7B6B3B7AFCA3}"/>
              </a:ext>
            </a:extLst>
          </p:cNvPr>
          <p:cNvSpPr txBox="1"/>
          <p:nvPr/>
        </p:nvSpPr>
        <p:spPr>
          <a:xfrm>
            <a:off x="612648" y="1635718"/>
            <a:ext cx="2539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4:1 multiplexer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9B7A4-E1DE-314B-B97F-D417BB45671C}"/>
              </a:ext>
            </a:extLst>
          </p:cNvPr>
          <p:cNvSpPr txBox="1"/>
          <p:nvPr/>
        </p:nvSpPr>
        <p:spPr>
          <a:xfrm>
            <a:off x="5068458" y="2203391"/>
            <a:ext cx="152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0A0E0-0DC7-4100-4E71-46712B22826A}"/>
              </a:ext>
            </a:extLst>
          </p:cNvPr>
          <p:cNvSpPr txBox="1"/>
          <p:nvPr/>
        </p:nvSpPr>
        <p:spPr>
          <a:xfrm rot="5400000">
            <a:off x="2084840" y="4761088"/>
            <a:ext cx="221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0 0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1614BD-8E04-73D1-0ED0-CCEC70F70D35}"/>
              </a:ext>
            </a:extLst>
          </p:cNvPr>
          <p:cNvCxnSpPr/>
          <p:nvPr/>
        </p:nvCxnSpPr>
        <p:spPr>
          <a:xfrm flipH="1">
            <a:off x="5939437" y="3678382"/>
            <a:ext cx="1064036" cy="1433945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81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E49E-004A-5BDD-D237-021B204A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6566-C10E-AE11-3AA4-FD902E80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multiplexer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46A0C-EF50-B244-B2D9-F147B255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7A444-B4F5-9BDC-EA73-D49CDB3F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03" y="2681431"/>
            <a:ext cx="5379773" cy="31166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809E76-5069-EDE1-A129-9315EF0794D9}"/>
              </a:ext>
            </a:extLst>
          </p:cNvPr>
          <p:cNvSpPr txBox="1"/>
          <p:nvPr/>
        </p:nvSpPr>
        <p:spPr>
          <a:xfrm>
            <a:off x="612648" y="1635718"/>
            <a:ext cx="2539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4:1 multiplexer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C9BF3-28AB-07EC-DD5A-4FCD79D73B3C}"/>
              </a:ext>
            </a:extLst>
          </p:cNvPr>
          <p:cNvSpPr txBox="1"/>
          <p:nvPr/>
        </p:nvSpPr>
        <p:spPr>
          <a:xfrm>
            <a:off x="5068458" y="2203391"/>
            <a:ext cx="152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24DC0-05D3-B8E3-7E25-1D83772C7ABD}"/>
              </a:ext>
            </a:extLst>
          </p:cNvPr>
          <p:cNvSpPr txBox="1"/>
          <p:nvPr/>
        </p:nvSpPr>
        <p:spPr>
          <a:xfrm rot="5400000">
            <a:off x="2084840" y="4761088"/>
            <a:ext cx="221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1 0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191CB-3C8A-CF36-3535-8B7C17E40E83}"/>
              </a:ext>
            </a:extLst>
          </p:cNvPr>
          <p:cNvCxnSpPr>
            <a:cxnSpLocks/>
          </p:cNvCxnSpPr>
          <p:nvPr/>
        </p:nvCxnSpPr>
        <p:spPr>
          <a:xfrm>
            <a:off x="5673436" y="3782291"/>
            <a:ext cx="266001" cy="1330036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270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268D9-0FE6-08DF-7006-C6EAFE7B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C049-8855-CB23-5336-3A60C4E0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multiplexer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6DC55-2F48-270E-CF15-F946DA88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9C4A32-C4B5-590D-B349-A5422DB0CD09}"/>
              </a:ext>
            </a:extLst>
          </p:cNvPr>
          <p:cNvSpPr txBox="1"/>
          <p:nvPr/>
        </p:nvSpPr>
        <p:spPr>
          <a:xfrm>
            <a:off x="612648" y="1635718"/>
            <a:ext cx="268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16:1 multiplexer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823D0-BA9A-37A3-92DA-4EA7F9FEAFCA}"/>
              </a:ext>
            </a:extLst>
          </p:cNvPr>
          <p:cNvSpPr txBox="1"/>
          <p:nvPr/>
        </p:nvSpPr>
        <p:spPr>
          <a:xfrm>
            <a:off x="5068458" y="2203391"/>
            <a:ext cx="166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16 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09EF67-3833-ADFC-458C-1EA35C199B17}"/>
              </a:ext>
            </a:extLst>
          </p:cNvPr>
          <p:cNvSpPr txBox="1"/>
          <p:nvPr/>
        </p:nvSpPr>
        <p:spPr>
          <a:xfrm>
            <a:off x="1336120" y="3837287"/>
            <a:ext cx="2217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inputs to “select” which 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A071C-EBC3-195D-55B4-A852385B1294}"/>
              </a:ext>
            </a:extLst>
          </p:cNvPr>
          <p:cNvSpPr/>
          <p:nvPr/>
        </p:nvSpPr>
        <p:spPr>
          <a:xfrm>
            <a:off x="4197927" y="3429000"/>
            <a:ext cx="3408218" cy="17932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7220AE-C033-ECF2-2A25-F8825A8207C0}"/>
              </a:ext>
            </a:extLst>
          </p:cNvPr>
          <p:cNvCxnSpPr>
            <a:stCxn id="3" idx="2"/>
          </p:cNvCxnSpPr>
          <p:nvPr/>
        </p:nvCxnSpPr>
        <p:spPr>
          <a:xfrm>
            <a:off x="5902036" y="5222282"/>
            <a:ext cx="0" cy="3888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23D6C-3851-FC98-8F3B-B18C4C1E66C2}"/>
              </a:ext>
            </a:extLst>
          </p:cNvPr>
          <p:cNvCxnSpPr/>
          <p:nvPr/>
        </p:nvCxnSpPr>
        <p:spPr>
          <a:xfrm>
            <a:off x="5902036" y="3040191"/>
            <a:ext cx="0" cy="3888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23023D-5558-F5AB-912D-48DF5AB1BBDA}"/>
              </a:ext>
            </a:extLst>
          </p:cNvPr>
          <p:cNvCxnSpPr>
            <a:cxnSpLocks/>
          </p:cNvCxnSpPr>
          <p:nvPr/>
        </p:nvCxnSpPr>
        <p:spPr>
          <a:xfrm>
            <a:off x="3729159" y="4246419"/>
            <a:ext cx="4687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71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B83D8-8318-EFA2-05DC-2B30B27E5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4D905-C89C-BECC-15FB-2D72A672A707}"/>
              </a:ext>
            </a:extLst>
          </p:cNvPr>
          <p:cNvSpPr txBox="1">
            <a:spLocks/>
          </p:cNvSpPr>
          <p:nvPr/>
        </p:nvSpPr>
        <p:spPr>
          <a:xfrm>
            <a:off x="398044" y="279314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From addresses to actual memory cells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69C656-7F5F-A7A2-790B-98A72789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DF7D9-486D-479A-DF37-7F2BFAFD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0" y="2392837"/>
            <a:ext cx="4385716" cy="3175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decoder will be responsible for taking the 4-bits of the row address and mapping it to one of the 16 rows.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multiplexer will be responsible for taking the 4-bits of the column address as selection lines and to map to a single column.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3B519209-7E17-B3E9-755F-A3CF8BE93B0F}"/>
              </a:ext>
            </a:extLst>
          </p:cNvPr>
          <p:cNvSpPr/>
          <p:nvPr/>
        </p:nvSpPr>
        <p:spPr>
          <a:xfrm>
            <a:off x="5617944" y="1415494"/>
            <a:ext cx="6014217" cy="442968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 address multiplexer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EF33426-D744-91AA-F2C0-27B102FAC94F}"/>
              </a:ext>
            </a:extLst>
          </p:cNvPr>
          <p:cNvGraphicFramePr>
            <a:graphicFrameLocks noGrp="1"/>
          </p:cNvGraphicFramePr>
          <p:nvPr/>
        </p:nvGraphicFramePr>
        <p:xfrm>
          <a:off x="5458054" y="1923241"/>
          <a:ext cx="6333996" cy="4693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588">
                  <a:extLst>
                    <a:ext uri="{9D8B030D-6E8A-4147-A177-3AD203B41FA5}">
                      <a16:colId xmlns:a16="http://schemas.microsoft.com/office/drawing/2014/main" val="2525571676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876075202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296435604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5750386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9800820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30824231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23827253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425734972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368347225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1180329880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531661408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3424910087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263857020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674017813"/>
                    </a:ext>
                  </a:extLst>
                </a:gridCol>
                <a:gridCol w="372588">
                  <a:extLst>
                    <a:ext uri="{9D8B030D-6E8A-4147-A177-3AD203B41FA5}">
                      <a16:colId xmlns:a16="http://schemas.microsoft.com/office/drawing/2014/main" val="851419702"/>
                    </a:ext>
                  </a:extLst>
                </a:gridCol>
                <a:gridCol w="355786">
                  <a:extLst>
                    <a:ext uri="{9D8B030D-6E8A-4147-A177-3AD203B41FA5}">
                      <a16:colId xmlns:a16="http://schemas.microsoft.com/office/drawing/2014/main" val="3194944191"/>
                    </a:ext>
                  </a:extLst>
                </a:gridCol>
                <a:gridCol w="389390">
                  <a:extLst>
                    <a:ext uri="{9D8B030D-6E8A-4147-A177-3AD203B41FA5}">
                      <a16:colId xmlns:a16="http://schemas.microsoft.com/office/drawing/2014/main" val="1811436269"/>
                    </a:ext>
                  </a:extLst>
                </a:gridCol>
              </a:tblGrid>
              <a:tr h="2760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313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484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6479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9533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136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57196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565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2694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4664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1721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90737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04559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18058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64841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2102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95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r>
                        <a:rPr lang="en-US" sz="8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6440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CD2D9C-62B4-2C89-1195-A5BDA613269F}"/>
              </a:ext>
            </a:extLst>
          </p:cNvPr>
          <p:cNvCxnSpPr>
            <a:cxnSpLocks/>
          </p:cNvCxnSpPr>
          <p:nvPr/>
        </p:nvCxnSpPr>
        <p:spPr>
          <a:xfrm flipH="1">
            <a:off x="5353067" y="1502252"/>
            <a:ext cx="360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785D00-5FBC-04A8-FF5D-A07F75470CBB}"/>
              </a:ext>
            </a:extLst>
          </p:cNvPr>
          <p:cNvCxnSpPr>
            <a:cxnSpLocks/>
          </p:cNvCxnSpPr>
          <p:nvPr/>
        </p:nvCxnSpPr>
        <p:spPr>
          <a:xfrm flipH="1">
            <a:off x="5353067" y="1608402"/>
            <a:ext cx="3202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FE0A15-ADF5-6636-C578-2FF5B5E1B688}"/>
              </a:ext>
            </a:extLst>
          </p:cNvPr>
          <p:cNvCxnSpPr>
            <a:cxnSpLocks/>
          </p:cNvCxnSpPr>
          <p:nvPr/>
        </p:nvCxnSpPr>
        <p:spPr>
          <a:xfrm flipH="1">
            <a:off x="5348206" y="1692164"/>
            <a:ext cx="3202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AE1140-1731-4A7B-4D10-A8244C16D819}"/>
              </a:ext>
            </a:extLst>
          </p:cNvPr>
          <p:cNvCxnSpPr>
            <a:cxnSpLocks/>
          </p:cNvCxnSpPr>
          <p:nvPr/>
        </p:nvCxnSpPr>
        <p:spPr>
          <a:xfrm flipH="1">
            <a:off x="5367355" y="1794141"/>
            <a:ext cx="264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D4CDC8-A6CE-0DE8-8648-5F8F7AB32895}"/>
              </a:ext>
            </a:extLst>
          </p:cNvPr>
          <p:cNvSpPr txBox="1"/>
          <p:nvPr/>
        </p:nvSpPr>
        <p:spPr>
          <a:xfrm>
            <a:off x="4207675" y="1097836"/>
            <a:ext cx="108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4-bit column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7238DC-2FC7-23AB-0766-44B15BC32379}"/>
              </a:ext>
            </a:extLst>
          </p:cNvPr>
          <p:cNvSpPr txBox="1"/>
          <p:nvPr/>
        </p:nvSpPr>
        <p:spPr>
          <a:xfrm>
            <a:off x="3920276" y="5829504"/>
            <a:ext cx="108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4-bit row</a:t>
            </a:r>
          </a:p>
          <a:p>
            <a:pPr algn="ctr"/>
            <a:r>
              <a:rPr lang="en-US" dirty="0"/>
              <a:t>address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93CCFE-B0D9-EABA-1A11-545DEBBD5621}"/>
              </a:ext>
            </a:extLst>
          </p:cNvPr>
          <p:cNvCxnSpPr>
            <a:cxnSpLocks/>
          </p:cNvCxnSpPr>
          <p:nvPr/>
        </p:nvCxnSpPr>
        <p:spPr>
          <a:xfrm flipV="1">
            <a:off x="5197943" y="6623684"/>
            <a:ext cx="0" cy="139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AE66A9-3105-57D1-1872-DC7C7ABA651D}"/>
              </a:ext>
            </a:extLst>
          </p:cNvPr>
          <p:cNvCxnSpPr>
            <a:cxnSpLocks/>
          </p:cNvCxnSpPr>
          <p:nvPr/>
        </p:nvCxnSpPr>
        <p:spPr>
          <a:xfrm flipV="1">
            <a:off x="5282610" y="6615937"/>
            <a:ext cx="0" cy="139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E7519C-7743-2EF3-4475-0FBA6083999B}"/>
              </a:ext>
            </a:extLst>
          </p:cNvPr>
          <p:cNvCxnSpPr>
            <a:cxnSpLocks/>
          </p:cNvCxnSpPr>
          <p:nvPr/>
        </p:nvCxnSpPr>
        <p:spPr>
          <a:xfrm flipV="1">
            <a:off x="5062476" y="6617372"/>
            <a:ext cx="0" cy="139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2B81F5-E1E9-7A20-427C-AD3B688FBA9A}"/>
              </a:ext>
            </a:extLst>
          </p:cNvPr>
          <p:cNvCxnSpPr>
            <a:cxnSpLocks/>
          </p:cNvCxnSpPr>
          <p:nvPr/>
        </p:nvCxnSpPr>
        <p:spPr>
          <a:xfrm flipV="1">
            <a:off x="5137716" y="6617374"/>
            <a:ext cx="0" cy="139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021352-1B03-EDC1-D4D6-68B30B15B637}"/>
              </a:ext>
            </a:extLst>
          </p:cNvPr>
          <p:cNvCxnSpPr>
            <a:cxnSpLocks/>
          </p:cNvCxnSpPr>
          <p:nvPr/>
        </p:nvCxnSpPr>
        <p:spPr>
          <a:xfrm flipH="1">
            <a:off x="5353067" y="2332302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D34FF3-B6AE-953E-F36D-BB73CAB234D7}"/>
              </a:ext>
            </a:extLst>
          </p:cNvPr>
          <p:cNvCxnSpPr>
            <a:cxnSpLocks/>
          </p:cNvCxnSpPr>
          <p:nvPr/>
        </p:nvCxnSpPr>
        <p:spPr>
          <a:xfrm flipH="1">
            <a:off x="5348302" y="2599005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CC84A7-973A-BCF0-E5F7-C18E7D2EDF9C}"/>
              </a:ext>
            </a:extLst>
          </p:cNvPr>
          <p:cNvCxnSpPr>
            <a:cxnSpLocks/>
          </p:cNvCxnSpPr>
          <p:nvPr/>
        </p:nvCxnSpPr>
        <p:spPr>
          <a:xfrm flipH="1">
            <a:off x="5348302" y="2884755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D232F1-2F0B-147E-73D6-E6DC64F5F93A}"/>
              </a:ext>
            </a:extLst>
          </p:cNvPr>
          <p:cNvCxnSpPr>
            <a:cxnSpLocks/>
          </p:cNvCxnSpPr>
          <p:nvPr/>
        </p:nvCxnSpPr>
        <p:spPr>
          <a:xfrm flipH="1">
            <a:off x="5341962" y="3150825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7A5CA6F-D67F-FACC-E7D3-0F580F756C99}"/>
              </a:ext>
            </a:extLst>
          </p:cNvPr>
          <p:cNvCxnSpPr>
            <a:cxnSpLocks/>
          </p:cNvCxnSpPr>
          <p:nvPr/>
        </p:nvCxnSpPr>
        <p:spPr>
          <a:xfrm flipH="1">
            <a:off x="5337197" y="3417528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33FF8E-02D4-6600-AEE2-F72AA7792760}"/>
              </a:ext>
            </a:extLst>
          </p:cNvPr>
          <p:cNvCxnSpPr>
            <a:cxnSpLocks/>
          </p:cNvCxnSpPr>
          <p:nvPr/>
        </p:nvCxnSpPr>
        <p:spPr>
          <a:xfrm flipH="1">
            <a:off x="5337197" y="3703278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A0A301-35D7-7036-CAB6-C019946ADD9D}"/>
              </a:ext>
            </a:extLst>
          </p:cNvPr>
          <p:cNvCxnSpPr>
            <a:cxnSpLocks/>
          </p:cNvCxnSpPr>
          <p:nvPr/>
        </p:nvCxnSpPr>
        <p:spPr>
          <a:xfrm flipH="1">
            <a:off x="5341963" y="3980443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DEE3EA-E717-7ABD-1574-AF46D1FC9F57}"/>
              </a:ext>
            </a:extLst>
          </p:cNvPr>
          <p:cNvCxnSpPr>
            <a:cxnSpLocks/>
          </p:cNvCxnSpPr>
          <p:nvPr/>
        </p:nvCxnSpPr>
        <p:spPr>
          <a:xfrm flipH="1">
            <a:off x="5337198" y="4247146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E305AFB-CD32-5861-C50B-D6BE503E80F1}"/>
              </a:ext>
            </a:extLst>
          </p:cNvPr>
          <p:cNvCxnSpPr>
            <a:cxnSpLocks/>
          </p:cNvCxnSpPr>
          <p:nvPr/>
        </p:nvCxnSpPr>
        <p:spPr>
          <a:xfrm flipH="1">
            <a:off x="5337198" y="4532896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DF91A2-BCB2-6F5E-D0A3-191A50D314DA}"/>
              </a:ext>
            </a:extLst>
          </p:cNvPr>
          <p:cNvCxnSpPr>
            <a:cxnSpLocks/>
          </p:cNvCxnSpPr>
          <p:nvPr/>
        </p:nvCxnSpPr>
        <p:spPr>
          <a:xfrm flipH="1">
            <a:off x="5341963" y="4797953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C8B4B4-0C32-A19A-5F23-B61AC7B5EB10}"/>
              </a:ext>
            </a:extLst>
          </p:cNvPr>
          <p:cNvCxnSpPr>
            <a:cxnSpLocks/>
          </p:cNvCxnSpPr>
          <p:nvPr/>
        </p:nvCxnSpPr>
        <p:spPr>
          <a:xfrm flipH="1">
            <a:off x="5337198" y="5064656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CC515E5-5400-9A4C-4AAA-365ABA0D7CD7}"/>
              </a:ext>
            </a:extLst>
          </p:cNvPr>
          <p:cNvCxnSpPr>
            <a:cxnSpLocks/>
          </p:cNvCxnSpPr>
          <p:nvPr/>
        </p:nvCxnSpPr>
        <p:spPr>
          <a:xfrm flipH="1">
            <a:off x="5337198" y="5350406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7B47FA-926B-8A90-DB0A-9EAAE5E5F10C}"/>
              </a:ext>
            </a:extLst>
          </p:cNvPr>
          <p:cNvCxnSpPr>
            <a:cxnSpLocks/>
          </p:cNvCxnSpPr>
          <p:nvPr/>
        </p:nvCxnSpPr>
        <p:spPr>
          <a:xfrm flipH="1">
            <a:off x="5354073" y="5597294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A2A662C-EDAD-2644-6023-CF566CC04F28}"/>
              </a:ext>
            </a:extLst>
          </p:cNvPr>
          <p:cNvCxnSpPr>
            <a:cxnSpLocks/>
          </p:cNvCxnSpPr>
          <p:nvPr/>
        </p:nvCxnSpPr>
        <p:spPr>
          <a:xfrm flipH="1">
            <a:off x="5349308" y="5863997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EB44BC-262F-1BBF-9E63-BD38D6B17B6A}"/>
              </a:ext>
            </a:extLst>
          </p:cNvPr>
          <p:cNvCxnSpPr>
            <a:cxnSpLocks/>
          </p:cNvCxnSpPr>
          <p:nvPr/>
        </p:nvCxnSpPr>
        <p:spPr>
          <a:xfrm flipH="1">
            <a:off x="5349308" y="6149747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14EDFC-C511-9FD1-2660-BBA20CC70944}"/>
              </a:ext>
            </a:extLst>
          </p:cNvPr>
          <p:cNvCxnSpPr>
            <a:cxnSpLocks/>
          </p:cNvCxnSpPr>
          <p:nvPr/>
        </p:nvCxnSpPr>
        <p:spPr>
          <a:xfrm flipH="1">
            <a:off x="5348302" y="6463350"/>
            <a:ext cx="90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0B7787C-12DA-3322-AD78-7E753CFA04D3}"/>
              </a:ext>
            </a:extLst>
          </p:cNvPr>
          <p:cNvSpPr/>
          <p:nvPr/>
        </p:nvSpPr>
        <p:spPr>
          <a:xfrm rot="16200000">
            <a:off x="2945907" y="4224333"/>
            <a:ext cx="4416859" cy="3663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 address decoder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B4B41C-0EBF-91C2-193E-58E45C7D8C62}"/>
              </a:ext>
            </a:extLst>
          </p:cNvPr>
          <p:cNvCxnSpPr>
            <a:cxnSpLocks/>
          </p:cNvCxnSpPr>
          <p:nvPr/>
        </p:nvCxnSpPr>
        <p:spPr>
          <a:xfrm flipV="1">
            <a:off x="8567644" y="1846049"/>
            <a:ext cx="0" cy="91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34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46D3-BC43-36DD-C345-3B4D7370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B818-093C-23DB-5BF9-826F4F53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we store bits?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190388A-42C0-1F2A-3BA3-A3DABC81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67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A39C69-EB7A-DFF4-39AC-01A0255632B0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C1FFF93F-F010-EA1F-517A-F0C36E1E4284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diagram of a circuit&#10;&#10;AI-generated content may be incorrect.">
            <a:extLst>
              <a:ext uri="{FF2B5EF4-FFF2-40B4-BE49-F238E27FC236}">
                <a16:creationId xmlns:a16="http://schemas.microsoft.com/office/drawing/2014/main" id="{4AF2354C-1326-D233-9570-AC711AD8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56" y="1584067"/>
            <a:ext cx="6158487" cy="3569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0D6397-0089-2A60-D4AB-06C24AAA9559}"/>
              </a:ext>
            </a:extLst>
          </p:cNvPr>
          <p:cNvSpPr txBox="1"/>
          <p:nvPr/>
        </p:nvSpPr>
        <p:spPr>
          <a:xfrm>
            <a:off x="3472460" y="5727398"/>
            <a:ext cx="524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Anything unusual about this circuit?</a:t>
            </a:r>
          </a:p>
        </p:txBody>
      </p:sp>
    </p:spTree>
    <p:extLst>
      <p:ext uri="{BB962C8B-B14F-4D97-AF65-F5344CB8AC3E}">
        <p14:creationId xmlns:p14="http://schemas.microsoft.com/office/powerpoint/2010/main" val="7925132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FA0FD-6DFF-1F61-547E-16C6F823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729EBF-5FFB-77D3-2F56-811775ED8B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729EBF-5FFB-77D3-2F56-811775ED8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24E099A-CF9F-87AE-98A2-3DD8AA7B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68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A852EC-DC23-AB66-B258-50B70A6869DA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B992626A-7E4E-416F-F45F-9FF5BCD4D101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4EB0DDA-1E80-E71A-26A2-9C9DD9E9FB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933378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4EB0DDA-1E80-E71A-26A2-9C9DD9E9FB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933378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C84BE47-5FD3-A4A0-C0B9-BDC23F0C956A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165E75A-52BC-CEEC-D064-14AA7CC0C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791912"/>
                  </p:ext>
                </p:extLst>
              </p:nvPr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165E75A-52BC-CEEC-D064-14AA7CC0C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791912"/>
                  </p:ext>
                </p:extLst>
              </p:nvPr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C4733FB7-CD25-D3F2-0C8E-90A3E4DA9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pic>
        <p:nvPicPr>
          <p:cNvPr id="11" name="Picture 10" descr="A diagram of a circuit&#10;&#10;AI-generated content may be incorrect.">
            <a:extLst>
              <a:ext uri="{FF2B5EF4-FFF2-40B4-BE49-F238E27FC236}">
                <a16:creationId xmlns:a16="http://schemas.microsoft.com/office/drawing/2014/main" id="{514C31A7-642B-DD80-24FD-CC5D97BA70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8605" y="3555540"/>
            <a:ext cx="4391359" cy="2545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27936-1689-29C7-1FD5-7501C5C512FE}"/>
              </a:ext>
            </a:extLst>
          </p:cNvPr>
          <p:cNvSpPr txBox="1"/>
          <p:nvPr/>
        </p:nvSpPr>
        <p:spPr>
          <a:xfrm>
            <a:off x="4017835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DEAB6-D6BB-AAD6-ED27-6AB45E8964D6}"/>
              </a:ext>
            </a:extLst>
          </p:cNvPr>
          <p:cNvSpPr txBox="1"/>
          <p:nvPr/>
        </p:nvSpPr>
        <p:spPr>
          <a:xfrm>
            <a:off x="3986713" y="3451813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29586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3DC20-1CF0-F88B-2C0A-47B9BBC8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7E5BD3-BEF2-5727-4554-9DB9CCB78E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7E5BD3-BEF2-5727-4554-9DB9CCB78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7D7E093-6082-39AE-6D5A-45509E1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69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060B0F-29B5-E1AE-FA94-FA981E32A9A0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5D91F838-EF8C-2864-86C1-E26878E4E193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4C055D3-09F7-C2B3-F90A-D0A722A8A7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818968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4C055D3-09F7-C2B3-F90A-D0A722A8A7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818968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B4F087D-FB05-1D91-2B22-DA8B809C3D54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5FACBD3-F050-23B9-A563-228E68DFC3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5FACBD3-F050-23B9-A563-228E68DFC3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F4D0A860-98B3-F93A-5DD1-6BB02E1AC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pic>
        <p:nvPicPr>
          <p:cNvPr id="6" name="Picture 5" descr="A diagram of a circuit&#10;&#10;AI-generated content may be incorrect.">
            <a:extLst>
              <a:ext uri="{FF2B5EF4-FFF2-40B4-BE49-F238E27FC236}">
                <a16:creationId xmlns:a16="http://schemas.microsoft.com/office/drawing/2014/main" id="{E6907C4A-B4EA-2FB2-D61B-58ACBE141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8605" y="3555540"/>
            <a:ext cx="4391359" cy="2545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57CBE-1603-79EB-A10D-9D8A2269040F}"/>
              </a:ext>
            </a:extLst>
          </p:cNvPr>
          <p:cNvSpPr txBox="1"/>
          <p:nvPr/>
        </p:nvSpPr>
        <p:spPr>
          <a:xfrm>
            <a:off x="6638135" y="338743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50935-C358-D47F-78CF-A6737E87FA82}"/>
              </a:ext>
            </a:extLst>
          </p:cNvPr>
          <p:cNvSpPr txBox="1"/>
          <p:nvPr/>
        </p:nvSpPr>
        <p:spPr>
          <a:xfrm>
            <a:off x="8245262" y="379834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9BE50-9614-6B2E-C377-2E6D91BBA275}"/>
              </a:ext>
            </a:extLst>
          </p:cNvPr>
          <p:cNvSpPr txBox="1"/>
          <p:nvPr/>
        </p:nvSpPr>
        <p:spPr>
          <a:xfrm>
            <a:off x="6540877" y="574573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1A5718-DEC9-E63B-132C-B4D4B8C6B991}"/>
              </a:ext>
            </a:extLst>
          </p:cNvPr>
          <p:cNvSpPr txBox="1"/>
          <p:nvPr/>
        </p:nvSpPr>
        <p:spPr>
          <a:xfrm>
            <a:off x="8993615" y="546821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C9BAA-9283-4B32-F083-54D2B3F58D6E}"/>
              </a:ext>
            </a:extLst>
          </p:cNvPr>
          <p:cNvSpPr txBox="1"/>
          <p:nvPr/>
        </p:nvSpPr>
        <p:spPr>
          <a:xfrm>
            <a:off x="4017835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9E645-9E6C-7A6C-1C07-A8DA3DFD1565}"/>
              </a:ext>
            </a:extLst>
          </p:cNvPr>
          <p:cNvSpPr txBox="1"/>
          <p:nvPr/>
        </p:nvSpPr>
        <p:spPr>
          <a:xfrm>
            <a:off x="3986713" y="3451813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714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22799-F476-54C0-F97C-2CEC4861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E32B-5FF8-B8E5-F094-2AFCE05F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Decoding 7-segment displays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9D2382A-A501-11F8-2E6C-7C6B70F7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E74F7-520F-34F2-7D2D-D5E8787ACA6E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B9312A88-6B95-E83C-CE8F-B8AD630D8F97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E5FA6A-2594-8E85-0E03-D90753BD824E}"/>
              </a:ext>
            </a:extLst>
          </p:cNvPr>
          <p:cNvGrpSpPr/>
          <p:nvPr/>
        </p:nvGrpSpPr>
        <p:grpSpPr>
          <a:xfrm>
            <a:off x="5471520" y="1043399"/>
            <a:ext cx="1079302" cy="1583060"/>
            <a:chOff x="398123" y="3001826"/>
            <a:chExt cx="1079302" cy="158306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5CD32A-F894-B91F-C19C-8F0AC1036B39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758BF2-590F-27B2-5D40-6B815B6959D8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07A7A9-FB40-8D6B-622C-263A2820F48F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172854-0759-31D9-4DDD-537F9B3C7155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F543C5-DD88-0086-6AFA-A1F4F4F4F0CF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78D7F7-DE11-F6D6-534A-D86156F5FBE1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39F065-2347-1372-A63D-3B867CF0B5B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C22135-E416-822B-3151-29D7016AAEB2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41842B-9D8D-E453-5A7D-A1F2441CE83E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3DA95F-0F28-4BAE-1DB6-C706D7554D9D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A40A58-EC97-C482-9B27-AAD9B840A971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B1A6FFA-A3F6-7AB2-D47E-C7F453915198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E31434-6412-C90F-22E8-49B4A9F85296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4048EC-017A-3CED-805E-0DAB9BFC5BFA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cxnSp>
        <p:nvCxnSpPr>
          <p:cNvPr id="638" name="Straight Arrow Connector 637">
            <a:extLst>
              <a:ext uri="{FF2B5EF4-FFF2-40B4-BE49-F238E27FC236}">
                <a16:creationId xmlns:a16="http://schemas.microsoft.com/office/drawing/2014/main" id="{32C99C30-6EB6-FB34-74D2-722F05261E5B}"/>
              </a:ext>
            </a:extLst>
          </p:cNvPr>
          <p:cNvCxnSpPr/>
          <p:nvPr/>
        </p:nvCxnSpPr>
        <p:spPr>
          <a:xfrm flipH="1">
            <a:off x="1543918" y="2387685"/>
            <a:ext cx="4041648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id="{C3F819BC-585B-50BD-ADBB-9FDF0F6529F5}"/>
              </a:ext>
            </a:extLst>
          </p:cNvPr>
          <p:cNvCxnSpPr/>
          <p:nvPr/>
        </p:nvCxnSpPr>
        <p:spPr>
          <a:xfrm flipH="1">
            <a:off x="2641198" y="2458077"/>
            <a:ext cx="3157958" cy="73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Arrow Connector 640">
            <a:extLst>
              <a:ext uri="{FF2B5EF4-FFF2-40B4-BE49-F238E27FC236}">
                <a16:creationId xmlns:a16="http://schemas.microsoft.com/office/drawing/2014/main" id="{81789111-7587-723E-59A3-3DB9BD608EB3}"/>
              </a:ext>
            </a:extLst>
          </p:cNvPr>
          <p:cNvCxnSpPr>
            <a:cxnSpLocks/>
          </p:cNvCxnSpPr>
          <p:nvPr/>
        </p:nvCxnSpPr>
        <p:spPr>
          <a:xfrm flipH="1">
            <a:off x="3564742" y="2547621"/>
            <a:ext cx="2290277" cy="577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Arrow Connector 643">
            <a:extLst>
              <a:ext uri="{FF2B5EF4-FFF2-40B4-BE49-F238E27FC236}">
                <a16:creationId xmlns:a16="http://schemas.microsoft.com/office/drawing/2014/main" id="{D4C76761-8A5C-4AB2-889D-D6CBD1407DC0}"/>
              </a:ext>
            </a:extLst>
          </p:cNvPr>
          <p:cNvCxnSpPr>
            <a:cxnSpLocks/>
          </p:cNvCxnSpPr>
          <p:nvPr/>
        </p:nvCxnSpPr>
        <p:spPr>
          <a:xfrm flipH="1">
            <a:off x="4634590" y="2610477"/>
            <a:ext cx="1316966" cy="50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Arrow Connector 645">
            <a:extLst>
              <a:ext uri="{FF2B5EF4-FFF2-40B4-BE49-F238E27FC236}">
                <a16:creationId xmlns:a16="http://schemas.microsoft.com/office/drawing/2014/main" id="{15EE7431-BE8E-97E8-4F78-54B9C95FD0C1}"/>
              </a:ext>
            </a:extLst>
          </p:cNvPr>
          <p:cNvCxnSpPr>
            <a:cxnSpLocks/>
          </p:cNvCxnSpPr>
          <p:nvPr/>
        </p:nvCxnSpPr>
        <p:spPr>
          <a:xfrm flipH="1">
            <a:off x="5486800" y="2682160"/>
            <a:ext cx="451867" cy="41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Arrow Connector 647">
            <a:extLst>
              <a:ext uri="{FF2B5EF4-FFF2-40B4-BE49-F238E27FC236}">
                <a16:creationId xmlns:a16="http://schemas.microsoft.com/office/drawing/2014/main" id="{C0CEE4AA-6C45-BBB4-2482-A1CE70B19E83}"/>
              </a:ext>
            </a:extLst>
          </p:cNvPr>
          <p:cNvCxnSpPr>
            <a:cxnSpLocks/>
          </p:cNvCxnSpPr>
          <p:nvPr/>
        </p:nvCxnSpPr>
        <p:spPr>
          <a:xfrm>
            <a:off x="6115632" y="2668960"/>
            <a:ext cx="402882" cy="43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Arrow Connector 650">
            <a:extLst>
              <a:ext uri="{FF2B5EF4-FFF2-40B4-BE49-F238E27FC236}">
                <a16:creationId xmlns:a16="http://schemas.microsoft.com/office/drawing/2014/main" id="{D7D7D163-CFB0-FA97-F377-9310309F3039}"/>
              </a:ext>
            </a:extLst>
          </p:cNvPr>
          <p:cNvCxnSpPr>
            <a:cxnSpLocks/>
          </p:cNvCxnSpPr>
          <p:nvPr/>
        </p:nvCxnSpPr>
        <p:spPr>
          <a:xfrm>
            <a:off x="6181155" y="2562068"/>
            <a:ext cx="1266380" cy="583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Arrow Connector 653">
            <a:extLst>
              <a:ext uri="{FF2B5EF4-FFF2-40B4-BE49-F238E27FC236}">
                <a16:creationId xmlns:a16="http://schemas.microsoft.com/office/drawing/2014/main" id="{7FFE28F1-51DC-3DA5-3CEC-F4DFEED08A02}"/>
              </a:ext>
            </a:extLst>
          </p:cNvPr>
          <p:cNvCxnSpPr>
            <a:cxnSpLocks/>
          </p:cNvCxnSpPr>
          <p:nvPr/>
        </p:nvCxnSpPr>
        <p:spPr>
          <a:xfrm>
            <a:off x="6347427" y="2547621"/>
            <a:ext cx="2233533" cy="51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Arrow Connector 655">
            <a:extLst>
              <a:ext uri="{FF2B5EF4-FFF2-40B4-BE49-F238E27FC236}">
                <a16:creationId xmlns:a16="http://schemas.microsoft.com/office/drawing/2014/main" id="{829C9013-F85F-ADDF-7369-0E1346D3ED39}"/>
              </a:ext>
            </a:extLst>
          </p:cNvPr>
          <p:cNvCxnSpPr>
            <a:cxnSpLocks/>
          </p:cNvCxnSpPr>
          <p:nvPr/>
        </p:nvCxnSpPr>
        <p:spPr>
          <a:xfrm>
            <a:off x="6419766" y="2402540"/>
            <a:ext cx="3061144" cy="58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>
            <a:extLst>
              <a:ext uri="{FF2B5EF4-FFF2-40B4-BE49-F238E27FC236}">
                <a16:creationId xmlns:a16="http://schemas.microsoft.com/office/drawing/2014/main" id="{B18A1CDE-DEA4-3C86-47FC-C85C6D06BFFD}"/>
              </a:ext>
            </a:extLst>
          </p:cNvPr>
          <p:cNvCxnSpPr>
            <a:cxnSpLocks/>
          </p:cNvCxnSpPr>
          <p:nvPr/>
        </p:nvCxnSpPr>
        <p:spPr>
          <a:xfrm>
            <a:off x="6619354" y="2333183"/>
            <a:ext cx="4016351" cy="710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4" name="Group 913">
            <a:extLst>
              <a:ext uri="{FF2B5EF4-FFF2-40B4-BE49-F238E27FC236}">
                <a16:creationId xmlns:a16="http://schemas.microsoft.com/office/drawing/2014/main" id="{ABF10561-687F-CB83-A227-6D57C8EF0F66}"/>
              </a:ext>
            </a:extLst>
          </p:cNvPr>
          <p:cNvGrpSpPr/>
          <p:nvPr/>
        </p:nvGrpSpPr>
        <p:grpSpPr>
          <a:xfrm>
            <a:off x="925773" y="3079125"/>
            <a:ext cx="1112838" cy="1559752"/>
            <a:chOff x="8275275" y="3338094"/>
            <a:chExt cx="1112838" cy="1559752"/>
          </a:xfrm>
        </p:grpSpPr>
        <p:grpSp>
          <p:nvGrpSpPr>
            <p:cNvPr id="1057" name="Group 1056">
              <a:extLst>
                <a:ext uri="{FF2B5EF4-FFF2-40B4-BE49-F238E27FC236}">
                  <a16:creationId xmlns:a16="http://schemas.microsoft.com/office/drawing/2014/main" id="{4DB8D781-9921-C21F-3F27-5041A40B9D62}"/>
                </a:ext>
              </a:extLst>
            </p:cNvPr>
            <p:cNvGrpSpPr/>
            <p:nvPr/>
          </p:nvGrpSpPr>
          <p:grpSpPr>
            <a:xfrm>
              <a:off x="8520703" y="3654961"/>
              <a:ext cx="426538" cy="904709"/>
              <a:chOff x="718880" y="3360380"/>
              <a:chExt cx="426538" cy="904709"/>
            </a:xfrm>
          </p:grpSpPr>
          <p:cxnSp>
            <p:nvCxnSpPr>
              <p:cNvPr id="1065" name="Straight Connector 1064">
                <a:extLst>
                  <a:ext uri="{FF2B5EF4-FFF2-40B4-BE49-F238E27FC236}">
                    <a16:creationId xmlns:a16="http://schemas.microsoft.com/office/drawing/2014/main" id="{5FA862D8-4E07-DC14-6BF9-7E54A3695751}"/>
                  </a:ext>
                </a:extLst>
              </p:cNvPr>
              <p:cNvCxnSpPr/>
              <p:nvPr/>
            </p:nvCxnSpPr>
            <p:spPr>
              <a:xfrm>
                <a:off x="725759" y="3360380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AFE5DFF6-8278-0B68-BEF6-D10A7387D17E}"/>
                  </a:ext>
                </a:extLst>
              </p:cNvPr>
              <p:cNvCxnSpPr/>
              <p:nvPr/>
            </p:nvCxnSpPr>
            <p:spPr>
              <a:xfrm>
                <a:off x="725759" y="3808566"/>
                <a:ext cx="41965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9652B88-07BD-BF53-4F64-849234B85D80}"/>
                  </a:ext>
                </a:extLst>
              </p:cNvPr>
              <p:cNvCxnSpPr/>
              <p:nvPr/>
            </p:nvCxnSpPr>
            <p:spPr>
              <a:xfrm>
                <a:off x="725759" y="4265089"/>
                <a:ext cx="41965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AE94D687-74A9-6696-CF6C-5B06B279D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80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>
                <a:extLst>
                  <a:ext uri="{FF2B5EF4-FFF2-40B4-BE49-F238E27FC236}">
                    <a16:creationId xmlns:a16="http://schemas.microsoft.com/office/drawing/2014/main" id="{B00D9A16-EA8A-50FC-1EC3-C34D589B4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385572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>
                <a:extLst>
                  <a:ext uri="{FF2B5EF4-FFF2-40B4-BE49-F238E27FC236}">
                    <a16:creationId xmlns:a16="http://schemas.microsoft.com/office/drawing/2014/main" id="{F4EA2E8B-FEF8-8B54-13BE-ABB1414EA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26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>
                <a:extLst>
                  <a:ext uri="{FF2B5EF4-FFF2-40B4-BE49-F238E27FC236}">
                    <a16:creationId xmlns:a16="http://schemas.microsoft.com/office/drawing/2014/main" id="{5FFB40AF-FBAB-029D-7D93-756D807EC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418" y="3840983"/>
                <a:ext cx="0" cy="39261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8" name="TextBox 1057">
              <a:extLst>
                <a:ext uri="{FF2B5EF4-FFF2-40B4-BE49-F238E27FC236}">
                  <a16:creationId xmlns:a16="http://schemas.microsoft.com/office/drawing/2014/main" id="{BE9B94DF-E63E-6794-16B4-A29E7EAB8EE6}"/>
                </a:ext>
              </a:extLst>
            </p:cNvPr>
            <p:cNvSpPr txBox="1"/>
            <p:nvPr/>
          </p:nvSpPr>
          <p:spPr>
            <a:xfrm>
              <a:off x="8568206" y="333809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BA5A01DA-86E2-33C6-548B-39C734DBDC90}"/>
                </a:ext>
              </a:extLst>
            </p:cNvPr>
            <p:cNvSpPr txBox="1"/>
            <p:nvPr/>
          </p:nvSpPr>
          <p:spPr>
            <a:xfrm>
              <a:off x="891474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9704901C-A516-2B25-731F-23A699B1D9D5}"/>
                </a:ext>
              </a:extLst>
            </p:cNvPr>
            <p:cNvSpPr txBox="1"/>
            <p:nvPr/>
          </p:nvSpPr>
          <p:spPr>
            <a:xfrm>
              <a:off x="8935363" y="417012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F0A49F22-331D-E5F3-4BD4-753C40AACFAD}"/>
                </a:ext>
              </a:extLst>
            </p:cNvPr>
            <p:cNvSpPr txBox="1"/>
            <p:nvPr/>
          </p:nvSpPr>
          <p:spPr>
            <a:xfrm>
              <a:off x="8607778" y="452851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94061088-9F4D-6633-25E4-745DED852D93}"/>
                </a:ext>
              </a:extLst>
            </p:cNvPr>
            <p:cNvSpPr txBox="1"/>
            <p:nvPr/>
          </p:nvSpPr>
          <p:spPr>
            <a:xfrm>
              <a:off x="8275275" y="415519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CDF9AB7F-C536-4BD3-60D0-F431CD638857}"/>
                </a:ext>
              </a:extLst>
            </p:cNvPr>
            <p:cNvSpPr txBox="1"/>
            <p:nvPr/>
          </p:nvSpPr>
          <p:spPr>
            <a:xfrm>
              <a:off x="8284731" y="370565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5F7AC796-AFA2-3AC0-66A3-3F4BF90D0BB5}"/>
                </a:ext>
              </a:extLst>
            </p:cNvPr>
            <p:cNvSpPr txBox="1"/>
            <p:nvPr/>
          </p:nvSpPr>
          <p:spPr>
            <a:xfrm>
              <a:off x="8578025" y="373798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916" name="TextBox 915">
            <a:extLst>
              <a:ext uri="{FF2B5EF4-FFF2-40B4-BE49-F238E27FC236}">
                <a16:creationId xmlns:a16="http://schemas.microsoft.com/office/drawing/2014/main" id="{9376A6E7-340D-5B41-ED56-8DF454AACE19}"/>
              </a:ext>
            </a:extLst>
          </p:cNvPr>
          <p:cNvSpPr txBox="1"/>
          <p:nvPr/>
        </p:nvSpPr>
        <p:spPr>
          <a:xfrm>
            <a:off x="3249941" y="308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17" name="Group 916">
            <a:extLst>
              <a:ext uri="{FF2B5EF4-FFF2-40B4-BE49-F238E27FC236}">
                <a16:creationId xmlns:a16="http://schemas.microsoft.com/office/drawing/2014/main" id="{DB866650-CEB5-81B0-1417-717D178DAA52}"/>
              </a:ext>
            </a:extLst>
          </p:cNvPr>
          <p:cNvGrpSpPr/>
          <p:nvPr/>
        </p:nvGrpSpPr>
        <p:grpSpPr>
          <a:xfrm>
            <a:off x="1947705" y="3104005"/>
            <a:ext cx="1085240" cy="1529272"/>
            <a:chOff x="398123" y="3055614"/>
            <a:chExt cx="1085240" cy="1529272"/>
          </a:xfrm>
        </p:grpSpPr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7FB28DB0-16D1-83D4-ED6E-E7D1CF829E31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B79A40E5-5F3F-E95F-D4A9-11F0E7C8B7F7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644921FD-2389-92FF-969A-950580A126A9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F960A379-1A5D-0355-E6BE-AEECFB0439FB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E1A09269-55D2-B4FF-3FE2-C403A77EFE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6789FF9C-B520-AA17-AE45-731E5BC22D25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2A1890EB-A83E-24FE-D881-9F23B561D24C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209171FF-B758-8C8A-81DE-587FA959FE3A}"/>
                </a:ext>
              </a:extLst>
            </p:cNvPr>
            <p:cNvSpPr txBox="1"/>
            <p:nvPr/>
          </p:nvSpPr>
          <p:spPr>
            <a:xfrm>
              <a:off x="771803" y="305561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9B1E997F-EBA5-3DEE-DC08-A36E41BF08FE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C2B1AC2D-2ABC-5889-93FD-CFEA987255A8}"/>
                </a:ext>
              </a:extLst>
            </p:cNvPr>
            <p:cNvSpPr txBox="1"/>
            <p:nvPr/>
          </p:nvSpPr>
          <p:spPr>
            <a:xfrm>
              <a:off x="1143205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2B500A81-A2CA-6386-D62B-1E26A7E044FF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18304A8D-B6CC-5380-21A4-F16185F9ECF0}"/>
                </a:ext>
              </a:extLst>
            </p:cNvPr>
            <p:cNvSpPr txBox="1"/>
            <p:nvPr/>
          </p:nvSpPr>
          <p:spPr>
            <a:xfrm>
              <a:off x="398123" y="387271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6F8D3EAC-4DE7-9899-C728-485CEC2E17F4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2BF6A017-2B10-2B72-30A0-8CDC6048789D}"/>
                </a:ext>
              </a:extLst>
            </p:cNvPr>
            <p:cNvSpPr txBox="1"/>
            <p:nvPr/>
          </p:nvSpPr>
          <p:spPr>
            <a:xfrm>
              <a:off x="781622" y="34555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918" name="Group 917">
            <a:extLst>
              <a:ext uri="{FF2B5EF4-FFF2-40B4-BE49-F238E27FC236}">
                <a16:creationId xmlns:a16="http://schemas.microsoft.com/office/drawing/2014/main" id="{09620B56-8AF1-25C6-FDE5-97B134C5596F}"/>
              </a:ext>
            </a:extLst>
          </p:cNvPr>
          <p:cNvGrpSpPr/>
          <p:nvPr/>
        </p:nvGrpSpPr>
        <p:grpSpPr>
          <a:xfrm>
            <a:off x="3324730" y="3418817"/>
            <a:ext cx="426538" cy="904709"/>
            <a:chOff x="718880" y="3360380"/>
            <a:chExt cx="426538" cy="904709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7E5811AC-F074-5B25-CCD5-405C6E6A7A8E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593B10E1-C93F-E691-5607-DEAEDA0F7498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10FA47CB-4509-2C86-3927-E4DC6C9DDB7A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6ED9153C-E036-85B8-D97E-DDE540A9D79B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747B0BAA-E5F9-C2DD-79E1-2E2D5C3F0153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0653018E-B86D-08C0-47B1-1D189CCFB8D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F0742E5F-C2B0-EA99-4885-C58234EAFAF0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9" name="Group 918">
            <a:extLst>
              <a:ext uri="{FF2B5EF4-FFF2-40B4-BE49-F238E27FC236}">
                <a16:creationId xmlns:a16="http://schemas.microsoft.com/office/drawing/2014/main" id="{2D1A9FE3-7D27-089D-FE2F-1A76D2E3FC6A}"/>
              </a:ext>
            </a:extLst>
          </p:cNvPr>
          <p:cNvGrpSpPr/>
          <p:nvPr/>
        </p:nvGrpSpPr>
        <p:grpSpPr>
          <a:xfrm>
            <a:off x="4396943" y="3433152"/>
            <a:ext cx="426538" cy="904709"/>
            <a:chOff x="718880" y="3360380"/>
            <a:chExt cx="426538" cy="904709"/>
          </a:xfrm>
        </p:grpSpPr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399A5AE1-591C-F3D4-8438-988EF03507C3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1F099802-636C-7C82-0C4F-278DACE7DE75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B7BC2E12-B675-48D4-80B0-642FC8A00C7C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F113AEF6-9D05-FE1F-69C0-6F3D76373BA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4BF4C2E1-A646-858E-BC94-3C624D13E8DA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85675189-9595-D75F-A346-DD27F455612D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76A62E9A-0801-DDD3-ED69-7DF77652E8F2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0" name="Group 919">
            <a:extLst>
              <a:ext uri="{FF2B5EF4-FFF2-40B4-BE49-F238E27FC236}">
                <a16:creationId xmlns:a16="http://schemas.microsoft.com/office/drawing/2014/main" id="{604B8690-BB19-5E0A-A7E2-8164E73D4F83}"/>
              </a:ext>
            </a:extLst>
          </p:cNvPr>
          <p:cNvGrpSpPr/>
          <p:nvPr/>
        </p:nvGrpSpPr>
        <p:grpSpPr>
          <a:xfrm>
            <a:off x="5400421" y="3429036"/>
            <a:ext cx="426538" cy="904709"/>
            <a:chOff x="718880" y="3360380"/>
            <a:chExt cx="426538" cy="904709"/>
          </a:xfrm>
        </p:grpSpPr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7E6DA515-09DE-AB7F-D4CA-365249F41524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4E1D0EFA-3F7E-5A5D-5A2D-5CB9F648C494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64C989FA-A66F-2801-0194-23199906535E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41C79985-ED72-65A8-9035-70CAF7F0AA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>
              <a:extLst>
                <a:ext uri="{FF2B5EF4-FFF2-40B4-BE49-F238E27FC236}">
                  <a16:creationId xmlns:a16="http://schemas.microsoft.com/office/drawing/2014/main" id="{663E5A8E-7542-AA5D-F1A3-3A66AC96B66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E622555-1CC1-8B4E-9B1F-7FE9F10B4ABA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BF979E24-F5E9-4D32-9224-9FFF65179BAB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531EAC68-A593-2B6E-3574-C2B220080511}"/>
              </a:ext>
            </a:extLst>
          </p:cNvPr>
          <p:cNvGrpSpPr/>
          <p:nvPr/>
        </p:nvGrpSpPr>
        <p:grpSpPr>
          <a:xfrm>
            <a:off x="6451688" y="3417443"/>
            <a:ext cx="426538" cy="904709"/>
            <a:chOff x="718880" y="3360380"/>
            <a:chExt cx="426538" cy="904709"/>
          </a:xfrm>
        </p:grpSpPr>
        <p:cxnSp>
          <p:nvCxnSpPr>
            <p:cNvPr id="1015" name="Straight Connector 1014">
              <a:extLst>
                <a:ext uri="{FF2B5EF4-FFF2-40B4-BE49-F238E27FC236}">
                  <a16:creationId xmlns:a16="http://schemas.microsoft.com/office/drawing/2014/main" id="{D15B8FFF-292E-0B36-7A5C-D2B0A60265B2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20A6008F-00FB-32F4-E763-AADEB654C623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B118AB88-713D-2A28-F446-5180F8AD79E3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>
              <a:extLst>
                <a:ext uri="{FF2B5EF4-FFF2-40B4-BE49-F238E27FC236}">
                  <a16:creationId xmlns:a16="http://schemas.microsoft.com/office/drawing/2014/main" id="{5364FCD9-4953-9ABB-26B9-5528E264356D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8F5A7203-E28F-C1D6-3DC4-CAB01C8571C5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F99F5859-33D1-79A7-28BF-ECA533AA9E48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411A2E84-0A23-A5CE-FE60-759677EAAE7F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678A7712-E7BF-4891-0DF8-5BBD81A3CA77}"/>
              </a:ext>
            </a:extLst>
          </p:cNvPr>
          <p:cNvGrpSpPr/>
          <p:nvPr/>
        </p:nvGrpSpPr>
        <p:grpSpPr>
          <a:xfrm>
            <a:off x="7486815" y="3428535"/>
            <a:ext cx="426538" cy="904709"/>
            <a:chOff x="718880" y="3360380"/>
            <a:chExt cx="426538" cy="904709"/>
          </a:xfrm>
        </p:grpSpPr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D04546A1-428F-A16D-3823-051049A5FC55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3BF0EBC8-7EEC-73D9-B831-DCD4B23CB0A8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9FC58F6A-C3F0-99E0-F34D-43F16A626210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>
              <a:extLst>
                <a:ext uri="{FF2B5EF4-FFF2-40B4-BE49-F238E27FC236}">
                  <a16:creationId xmlns:a16="http://schemas.microsoft.com/office/drawing/2014/main" id="{2D3C94DF-F90C-BF2D-AC27-AB7A7ED4277B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BB95623C-8113-910B-C700-1361454F8AE4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40DC7DF7-F697-8C41-E0D1-C55B6520525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>
              <a:extLst>
                <a:ext uri="{FF2B5EF4-FFF2-40B4-BE49-F238E27FC236}">
                  <a16:creationId xmlns:a16="http://schemas.microsoft.com/office/drawing/2014/main" id="{D508B59A-D047-0928-C78D-6BC3D0CED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" name="Group 922">
            <a:extLst>
              <a:ext uri="{FF2B5EF4-FFF2-40B4-BE49-F238E27FC236}">
                <a16:creationId xmlns:a16="http://schemas.microsoft.com/office/drawing/2014/main" id="{6454A4BA-468C-89C6-421D-957FF7F2412B}"/>
              </a:ext>
            </a:extLst>
          </p:cNvPr>
          <p:cNvGrpSpPr/>
          <p:nvPr/>
        </p:nvGrpSpPr>
        <p:grpSpPr>
          <a:xfrm>
            <a:off x="8543083" y="3438581"/>
            <a:ext cx="426538" cy="904709"/>
            <a:chOff x="718880" y="3360380"/>
            <a:chExt cx="426538" cy="904709"/>
          </a:xfrm>
        </p:grpSpPr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86335DB5-14E5-260D-D532-98DED8293968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5F8F299E-4E10-CB1F-C044-55451B26257E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47818B1E-8C51-937B-7D38-17A3523B73C0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2EF67BED-CADE-5815-1418-BE97A9771280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6A585C64-5722-0AD7-978E-C1F72936FAA2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>
              <a:extLst>
                <a:ext uri="{FF2B5EF4-FFF2-40B4-BE49-F238E27FC236}">
                  <a16:creationId xmlns:a16="http://schemas.microsoft.com/office/drawing/2014/main" id="{87C9CB2E-F1B4-F3C5-7FF6-E2C11BF27F0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>
              <a:extLst>
                <a:ext uri="{FF2B5EF4-FFF2-40B4-BE49-F238E27FC236}">
                  <a16:creationId xmlns:a16="http://schemas.microsoft.com/office/drawing/2014/main" id="{D0E13D95-690B-CFB8-B697-655E53244678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" name="Group 923">
            <a:extLst>
              <a:ext uri="{FF2B5EF4-FFF2-40B4-BE49-F238E27FC236}">
                <a16:creationId xmlns:a16="http://schemas.microsoft.com/office/drawing/2014/main" id="{2A861ED5-684A-8BAE-80C6-FB9115440197}"/>
              </a:ext>
            </a:extLst>
          </p:cNvPr>
          <p:cNvGrpSpPr/>
          <p:nvPr/>
        </p:nvGrpSpPr>
        <p:grpSpPr>
          <a:xfrm>
            <a:off x="9615296" y="3452916"/>
            <a:ext cx="426538" cy="904709"/>
            <a:chOff x="718880" y="3360380"/>
            <a:chExt cx="426538" cy="904709"/>
          </a:xfrm>
        </p:grpSpPr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7F517750-EBC1-9441-B329-7A9EA1EE36AC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1AFEE636-080E-DC27-EA15-FE01020B38B8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9A03A271-8CBA-0D00-75DC-F97C93BE1F5B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>
              <a:extLst>
                <a:ext uri="{FF2B5EF4-FFF2-40B4-BE49-F238E27FC236}">
                  <a16:creationId xmlns:a16="http://schemas.microsoft.com/office/drawing/2014/main" id="{0BDA2E80-A945-09AC-2750-4AA62FE201B0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>
              <a:extLst>
                <a:ext uri="{FF2B5EF4-FFF2-40B4-BE49-F238E27FC236}">
                  <a16:creationId xmlns:a16="http://schemas.microsoft.com/office/drawing/2014/main" id="{9A7F29B0-8BD4-F011-B77B-A889F1453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5F8475BA-B282-1CB4-17EB-2E633B6AB902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00929DD9-2CDC-7F28-62A7-9B682400684C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CCE8C8A3-57DF-320F-36FF-8B9A3D9EB68D}"/>
              </a:ext>
            </a:extLst>
          </p:cNvPr>
          <p:cNvGrpSpPr/>
          <p:nvPr/>
        </p:nvGrpSpPr>
        <p:grpSpPr>
          <a:xfrm>
            <a:off x="10618774" y="3448800"/>
            <a:ext cx="426538" cy="904709"/>
            <a:chOff x="718880" y="3360380"/>
            <a:chExt cx="426538" cy="904709"/>
          </a:xfrm>
        </p:grpSpPr>
        <p:cxnSp>
          <p:nvCxnSpPr>
            <p:cNvPr id="987" name="Straight Connector 986">
              <a:extLst>
                <a:ext uri="{FF2B5EF4-FFF2-40B4-BE49-F238E27FC236}">
                  <a16:creationId xmlns:a16="http://schemas.microsoft.com/office/drawing/2014/main" id="{65DE659C-BF5D-6D80-B44A-30B5AD230793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3A4F2F13-FFD5-756D-10D9-8511C2905043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6C03342D-8FCF-D6B7-986B-0E26036AC61B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45B2B0FB-FF73-92FC-2283-DDCB6B5FB58D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CAD124E3-1F96-ED8C-EF6F-9AB1D035BF6A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0B18612F-01DE-CF06-F645-F5ED351959F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F44FD35E-718C-62D6-6107-7070CD6FCE80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6" name="TextBox 925">
            <a:extLst>
              <a:ext uri="{FF2B5EF4-FFF2-40B4-BE49-F238E27FC236}">
                <a16:creationId xmlns:a16="http://schemas.microsoft.com/office/drawing/2014/main" id="{F396841C-5E97-7391-FC23-E69D803A8FE7}"/>
              </a:ext>
            </a:extLst>
          </p:cNvPr>
          <p:cNvSpPr txBox="1"/>
          <p:nvPr/>
        </p:nvSpPr>
        <p:spPr>
          <a:xfrm>
            <a:off x="3373018" y="30876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22C24ABB-ACA7-747D-E77F-74874C764FC3}"/>
              </a:ext>
            </a:extLst>
          </p:cNvPr>
          <p:cNvSpPr txBox="1"/>
          <p:nvPr/>
        </p:nvSpPr>
        <p:spPr>
          <a:xfrm>
            <a:off x="3720879" y="345516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5C3FB4A5-4D19-1F38-47F7-AFDC06233514}"/>
              </a:ext>
            </a:extLst>
          </p:cNvPr>
          <p:cNvSpPr txBox="1"/>
          <p:nvPr/>
        </p:nvSpPr>
        <p:spPr>
          <a:xfrm>
            <a:off x="3744420" y="3919630"/>
            <a:ext cx="3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C3D962AB-8B41-6153-E560-13753C6B8705}"/>
              </a:ext>
            </a:extLst>
          </p:cNvPr>
          <p:cNvSpPr txBox="1"/>
          <p:nvPr/>
        </p:nvSpPr>
        <p:spPr>
          <a:xfrm>
            <a:off x="3373886" y="427802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6C3AFD1C-852E-ECE5-5BE8-B99268628AE3}"/>
              </a:ext>
            </a:extLst>
          </p:cNvPr>
          <p:cNvSpPr txBox="1"/>
          <p:nvPr/>
        </p:nvSpPr>
        <p:spPr>
          <a:xfrm>
            <a:off x="2999338" y="39047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92FC1A24-9EAB-EE97-59F5-C909350687FE}"/>
              </a:ext>
            </a:extLst>
          </p:cNvPr>
          <p:cNvSpPr txBox="1"/>
          <p:nvPr/>
        </p:nvSpPr>
        <p:spPr>
          <a:xfrm>
            <a:off x="3090869" y="345516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15820D1F-ED0B-A9D1-C69F-D781E141C458}"/>
              </a:ext>
            </a:extLst>
          </p:cNvPr>
          <p:cNvSpPr txBox="1"/>
          <p:nvPr/>
        </p:nvSpPr>
        <p:spPr>
          <a:xfrm>
            <a:off x="3382837" y="348749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C9AB9A51-F9F1-01E8-8594-004196D0C6BA}"/>
              </a:ext>
            </a:extLst>
          </p:cNvPr>
          <p:cNvSpPr txBox="1"/>
          <p:nvPr/>
        </p:nvSpPr>
        <p:spPr>
          <a:xfrm>
            <a:off x="4475644" y="314651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34" name="TextBox 933">
            <a:extLst>
              <a:ext uri="{FF2B5EF4-FFF2-40B4-BE49-F238E27FC236}">
                <a16:creationId xmlns:a16="http://schemas.microsoft.com/office/drawing/2014/main" id="{24BF9BA2-36F6-9C61-6D0C-2113B736DEB6}"/>
              </a:ext>
            </a:extLst>
          </p:cNvPr>
          <p:cNvSpPr txBox="1"/>
          <p:nvPr/>
        </p:nvSpPr>
        <p:spPr>
          <a:xfrm>
            <a:off x="4823505" y="35140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F16E2B12-2503-8F41-A4B5-F2E8DC6526D3}"/>
              </a:ext>
            </a:extLst>
          </p:cNvPr>
          <p:cNvSpPr txBox="1"/>
          <p:nvPr/>
        </p:nvSpPr>
        <p:spPr>
          <a:xfrm>
            <a:off x="4847046" y="3978547"/>
            <a:ext cx="3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A363347A-DAEA-4B31-6FEB-B68B6260F9ED}"/>
              </a:ext>
            </a:extLst>
          </p:cNvPr>
          <p:cNvSpPr txBox="1"/>
          <p:nvPr/>
        </p:nvSpPr>
        <p:spPr>
          <a:xfrm>
            <a:off x="4476512" y="430645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EB1AE4BA-8297-96DC-E8E5-191B50C769A9}"/>
              </a:ext>
            </a:extLst>
          </p:cNvPr>
          <p:cNvSpPr txBox="1"/>
          <p:nvPr/>
        </p:nvSpPr>
        <p:spPr>
          <a:xfrm>
            <a:off x="4101964" y="396361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D49A26B7-C09B-D871-6FC2-AD4F3E6F9ECB}"/>
              </a:ext>
            </a:extLst>
          </p:cNvPr>
          <p:cNvSpPr txBox="1"/>
          <p:nvPr/>
        </p:nvSpPr>
        <p:spPr>
          <a:xfrm>
            <a:off x="4193495" y="35140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9" name="TextBox 938">
            <a:extLst>
              <a:ext uri="{FF2B5EF4-FFF2-40B4-BE49-F238E27FC236}">
                <a16:creationId xmlns:a16="http://schemas.microsoft.com/office/drawing/2014/main" id="{42565CB9-13B7-76FE-26AA-CFAF7D695133}"/>
              </a:ext>
            </a:extLst>
          </p:cNvPr>
          <p:cNvSpPr txBox="1"/>
          <p:nvPr/>
        </p:nvSpPr>
        <p:spPr>
          <a:xfrm>
            <a:off x="4485463" y="35464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67EDA0CB-85E9-9855-F13E-E8B93FCBFCC3}"/>
              </a:ext>
            </a:extLst>
          </p:cNvPr>
          <p:cNvSpPr txBox="1"/>
          <p:nvPr/>
        </p:nvSpPr>
        <p:spPr>
          <a:xfrm>
            <a:off x="5425931" y="3141986"/>
            <a:ext cx="41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F1943CD5-3AA2-7CAF-BDC2-A1AE711F2AF0}"/>
              </a:ext>
            </a:extLst>
          </p:cNvPr>
          <p:cNvSpPr txBox="1"/>
          <p:nvPr/>
        </p:nvSpPr>
        <p:spPr>
          <a:xfrm>
            <a:off x="5772466" y="3509547"/>
            <a:ext cx="42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FB1BDE70-E9E7-F13E-2800-7FAC285B2608}"/>
              </a:ext>
            </a:extLst>
          </p:cNvPr>
          <p:cNvSpPr txBox="1"/>
          <p:nvPr/>
        </p:nvSpPr>
        <p:spPr>
          <a:xfrm>
            <a:off x="5793088" y="3974016"/>
            <a:ext cx="4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A443CC3D-937A-D546-9731-980E8858CEE9}"/>
              </a:ext>
            </a:extLst>
          </p:cNvPr>
          <p:cNvSpPr txBox="1"/>
          <p:nvPr/>
        </p:nvSpPr>
        <p:spPr>
          <a:xfrm>
            <a:off x="5435023" y="4301926"/>
            <a:ext cx="35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25B1AC54-E845-0B0A-E4AC-C0EE2452E425}"/>
              </a:ext>
            </a:extLst>
          </p:cNvPr>
          <p:cNvSpPr txBox="1"/>
          <p:nvPr/>
        </p:nvSpPr>
        <p:spPr>
          <a:xfrm>
            <a:off x="5051720" y="3959086"/>
            <a:ext cx="4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84E2764A-9EB6-CAF1-E7B4-72A75768F908}"/>
              </a:ext>
            </a:extLst>
          </p:cNvPr>
          <p:cNvSpPr txBox="1"/>
          <p:nvPr/>
        </p:nvSpPr>
        <p:spPr>
          <a:xfrm>
            <a:off x="5142456" y="3509547"/>
            <a:ext cx="42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091EE49B-C109-7ABE-D669-C1434DE60E7D}"/>
              </a:ext>
            </a:extLst>
          </p:cNvPr>
          <p:cNvSpPr txBox="1"/>
          <p:nvPr/>
        </p:nvSpPr>
        <p:spPr>
          <a:xfrm>
            <a:off x="5435750" y="3541876"/>
            <a:ext cx="41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6A9CED5-14C1-D86B-9564-D15CBA9506FC}"/>
              </a:ext>
            </a:extLst>
          </p:cNvPr>
          <p:cNvGrpSpPr/>
          <p:nvPr/>
        </p:nvGrpSpPr>
        <p:grpSpPr>
          <a:xfrm>
            <a:off x="6169139" y="3496513"/>
            <a:ext cx="1112838" cy="1161711"/>
            <a:chOff x="2681413" y="2340595"/>
            <a:chExt cx="1112838" cy="1161711"/>
          </a:xfrm>
        </p:grpSpPr>
        <p:sp>
          <p:nvSpPr>
            <p:cNvPr id="981" name="TextBox 980">
              <a:extLst>
                <a:ext uri="{FF2B5EF4-FFF2-40B4-BE49-F238E27FC236}">
                  <a16:creationId xmlns:a16="http://schemas.microsoft.com/office/drawing/2014/main" id="{AEC09515-A03B-0AB0-C57E-9243317DD15F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82" name="TextBox 981">
              <a:extLst>
                <a:ext uri="{FF2B5EF4-FFF2-40B4-BE49-F238E27FC236}">
                  <a16:creationId xmlns:a16="http://schemas.microsoft.com/office/drawing/2014/main" id="{971D01B1-F9E6-5650-8731-AE88E5F183BF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983" name="TextBox 982">
              <a:extLst>
                <a:ext uri="{FF2B5EF4-FFF2-40B4-BE49-F238E27FC236}">
                  <a16:creationId xmlns:a16="http://schemas.microsoft.com/office/drawing/2014/main" id="{FC395F34-5D65-D726-D0CE-1D2A207C9A89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84" name="TextBox 983">
              <a:extLst>
                <a:ext uri="{FF2B5EF4-FFF2-40B4-BE49-F238E27FC236}">
                  <a16:creationId xmlns:a16="http://schemas.microsoft.com/office/drawing/2014/main" id="{0AF0768A-A9B1-6C29-779D-E889370A8673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85" name="TextBox 984">
              <a:extLst>
                <a:ext uri="{FF2B5EF4-FFF2-40B4-BE49-F238E27FC236}">
                  <a16:creationId xmlns:a16="http://schemas.microsoft.com/office/drawing/2014/main" id="{EE9651A6-D39C-68BA-6D57-F19BEEA598E9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86" name="TextBox 985">
              <a:extLst>
                <a:ext uri="{FF2B5EF4-FFF2-40B4-BE49-F238E27FC236}">
                  <a16:creationId xmlns:a16="http://schemas.microsoft.com/office/drawing/2014/main" id="{3B8EC57C-B7DE-1DFD-B9F4-0147ABBA1541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B0CB41A8-11B2-BDC6-FDC5-84F498883300}"/>
              </a:ext>
            </a:extLst>
          </p:cNvPr>
          <p:cNvGrpSpPr/>
          <p:nvPr/>
        </p:nvGrpSpPr>
        <p:grpSpPr>
          <a:xfrm>
            <a:off x="7205207" y="3118176"/>
            <a:ext cx="1112838" cy="1529272"/>
            <a:chOff x="2681413" y="1973034"/>
            <a:chExt cx="1112838" cy="1529272"/>
          </a:xfrm>
        </p:grpSpPr>
        <p:sp>
          <p:nvSpPr>
            <p:cNvPr id="974" name="TextBox 973">
              <a:extLst>
                <a:ext uri="{FF2B5EF4-FFF2-40B4-BE49-F238E27FC236}">
                  <a16:creationId xmlns:a16="http://schemas.microsoft.com/office/drawing/2014/main" id="{8E12BA87-2070-08E6-AA81-71C60DE769B7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75" name="TextBox 974">
              <a:extLst>
                <a:ext uri="{FF2B5EF4-FFF2-40B4-BE49-F238E27FC236}">
                  <a16:creationId xmlns:a16="http://schemas.microsoft.com/office/drawing/2014/main" id="{A154B397-7EB5-206E-72F6-229B9522CDB6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76" name="TextBox 975">
              <a:extLst>
                <a:ext uri="{FF2B5EF4-FFF2-40B4-BE49-F238E27FC236}">
                  <a16:creationId xmlns:a16="http://schemas.microsoft.com/office/drawing/2014/main" id="{F7B5FAD2-EF39-2749-254B-A5514C90D0CE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977" name="TextBox 976">
              <a:extLst>
                <a:ext uri="{FF2B5EF4-FFF2-40B4-BE49-F238E27FC236}">
                  <a16:creationId xmlns:a16="http://schemas.microsoft.com/office/drawing/2014/main" id="{F6BFBA6E-9F3C-4723-8D64-9C23B6C19D35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78" name="TextBox 977">
              <a:extLst>
                <a:ext uri="{FF2B5EF4-FFF2-40B4-BE49-F238E27FC236}">
                  <a16:creationId xmlns:a16="http://schemas.microsoft.com/office/drawing/2014/main" id="{AA40BF6E-80D3-8372-010E-5AA52AD95D13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79" name="TextBox 978">
              <a:extLst>
                <a:ext uri="{FF2B5EF4-FFF2-40B4-BE49-F238E27FC236}">
                  <a16:creationId xmlns:a16="http://schemas.microsoft.com/office/drawing/2014/main" id="{4A635A84-996D-F5FA-C480-54A1FD1A564A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80" name="TextBox 979">
              <a:extLst>
                <a:ext uri="{FF2B5EF4-FFF2-40B4-BE49-F238E27FC236}">
                  <a16:creationId xmlns:a16="http://schemas.microsoft.com/office/drawing/2014/main" id="{AA79A441-09E8-916C-15B6-73028A770B78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949" name="Group 948">
            <a:extLst>
              <a:ext uri="{FF2B5EF4-FFF2-40B4-BE49-F238E27FC236}">
                <a16:creationId xmlns:a16="http://schemas.microsoft.com/office/drawing/2014/main" id="{EE076F3E-BA22-EF14-6374-817978CE545A}"/>
              </a:ext>
            </a:extLst>
          </p:cNvPr>
          <p:cNvGrpSpPr/>
          <p:nvPr/>
        </p:nvGrpSpPr>
        <p:grpSpPr>
          <a:xfrm>
            <a:off x="8312812" y="3128952"/>
            <a:ext cx="1112838" cy="1529272"/>
            <a:chOff x="2681413" y="1973034"/>
            <a:chExt cx="1112838" cy="1529272"/>
          </a:xfrm>
        </p:grpSpPr>
        <p:sp>
          <p:nvSpPr>
            <p:cNvPr id="967" name="TextBox 966">
              <a:extLst>
                <a:ext uri="{FF2B5EF4-FFF2-40B4-BE49-F238E27FC236}">
                  <a16:creationId xmlns:a16="http://schemas.microsoft.com/office/drawing/2014/main" id="{B76A9315-FA8A-EEEA-73C0-A285C2EB389E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68" name="TextBox 967">
              <a:extLst>
                <a:ext uri="{FF2B5EF4-FFF2-40B4-BE49-F238E27FC236}">
                  <a16:creationId xmlns:a16="http://schemas.microsoft.com/office/drawing/2014/main" id="{70F6D197-CA1C-3D27-92A7-84212AF0F5F5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69" name="TextBox 968">
              <a:extLst>
                <a:ext uri="{FF2B5EF4-FFF2-40B4-BE49-F238E27FC236}">
                  <a16:creationId xmlns:a16="http://schemas.microsoft.com/office/drawing/2014/main" id="{7197EAD3-2CDA-0665-1177-5A7C386161E0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970" name="TextBox 969">
              <a:extLst>
                <a:ext uri="{FF2B5EF4-FFF2-40B4-BE49-F238E27FC236}">
                  <a16:creationId xmlns:a16="http://schemas.microsoft.com/office/drawing/2014/main" id="{C2EEEE5D-4F52-DAD1-9DAA-AD71A113E019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71" name="TextBox 970">
              <a:extLst>
                <a:ext uri="{FF2B5EF4-FFF2-40B4-BE49-F238E27FC236}">
                  <a16:creationId xmlns:a16="http://schemas.microsoft.com/office/drawing/2014/main" id="{4BE4755F-CF68-BB10-5A8B-9359BD56F70B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72" name="TextBox 971">
              <a:extLst>
                <a:ext uri="{FF2B5EF4-FFF2-40B4-BE49-F238E27FC236}">
                  <a16:creationId xmlns:a16="http://schemas.microsoft.com/office/drawing/2014/main" id="{ECACAC92-1ECC-8B80-4E25-547EA58754F8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73" name="TextBox 972">
              <a:extLst>
                <a:ext uri="{FF2B5EF4-FFF2-40B4-BE49-F238E27FC236}">
                  <a16:creationId xmlns:a16="http://schemas.microsoft.com/office/drawing/2014/main" id="{758BA52E-0F65-913B-4802-E77A34AFDD15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950" name="Group 949">
            <a:extLst>
              <a:ext uri="{FF2B5EF4-FFF2-40B4-BE49-F238E27FC236}">
                <a16:creationId xmlns:a16="http://schemas.microsoft.com/office/drawing/2014/main" id="{DE0D5A28-BC05-6D46-0E19-87ABD2BF371D}"/>
              </a:ext>
            </a:extLst>
          </p:cNvPr>
          <p:cNvGrpSpPr/>
          <p:nvPr/>
        </p:nvGrpSpPr>
        <p:grpSpPr>
          <a:xfrm>
            <a:off x="9329468" y="3148925"/>
            <a:ext cx="1112838" cy="1529272"/>
            <a:chOff x="2681413" y="1973034"/>
            <a:chExt cx="1112838" cy="1529272"/>
          </a:xfrm>
        </p:grpSpPr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82FC09F2-67CB-AF99-CC33-2E4E99E2AA9E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1F5EE649-CDC3-B046-7954-4EBC47173AD5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62" name="TextBox 961">
              <a:extLst>
                <a:ext uri="{FF2B5EF4-FFF2-40B4-BE49-F238E27FC236}">
                  <a16:creationId xmlns:a16="http://schemas.microsoft.com/office/drawing/2014/main" id="{F07F5C17-EB31-0049-CB42-13EB53BA6D0B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963" name="TextBox 962">
              <a:extLst>
                <a:ext uri="{FF2B5EF4-FFF2-40B4-BE49-F238E27FC236}">
                  <a16:creationId xmlns:a16="http://schemas.microsoft.com/office/drawing/2014/main" id="{D5D8793D-DCF8-325E-495E-F070AE3E00A8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64" name="TextBox 963">
              <a:extLst>
                <a:ext uri="{FF2B5EF4-FFF2-40B4-BE49-F238E27FC236}">
                  <a16:creationId xmlns:a16="http://schemas.microsoft.com/office/drawing/2014/main" id="{CF7C37BA-569B-9E6D-1253-7EDF6AFB6A0B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65" name="TextBox 964">
              <a:extLst>
                <a:ext uri="{FF2B5EF4-FFF2-40B4-BE49-F238E27FC236}">
                  <a16:creationId xmlns:a16="http://schemas.microsoft.com/office/drawing/2014/main" id="{7B738DB8-25F8-F20B-8914-840377E75D8B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66" name="TextBox 965">
              <a:extLst>
                <a:ext uri="{FF2B5EF4-FFF2-40B4-BE49-F238E27FC236}">
                  <a16:creationId xmlns:a16="http://schemas.microsoft.com/office/drawing/2014/main" id="{B5D5C6BB-3E07-2C50-5654-B5A8F6DF9FCE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951" name="Group 950">
            <a:extLst>
              <a:ext uri="{FF2B5EF4-FFF2-40B4-BE49-F238E27FC236}">
                <a16:creationId xmlns:a16="http://schemas.microsoft.com/office/drawing/2014/main" id="{FE4366C5-500E-4680-8182-92F1BF7F078E}"/>
              </a:ext>
            </a:extLst>
          </p:cNvPr>
          <p:cNvGrpSpPr/>
          <p:nvPr/>
        </p:nvGrpSpPr>
        <p:grpSpPr>
          <a:xfrm>
            <a:off x="10347511" y="3138616"/>
            <a:ext cx="1112838" cy="1529272"/>
            <a:chOff x="2681413" y="1973034"/>
            <a:chExt cx="1112838" cy="1529272"/>
          </a:xfrm>
        </p:grpSpPr>
        <p:sp>
          <p:nvSpPr>
            <p:cNvPr id="953" name="TextBox 952">
              <a:extLst>
                <a:ext uri="{FF2B5EF4-FFF2-40B4-BE49-F238E27FC236}">
                  <a16:creationId xmlns:a16="http://schemas.microsoft.com/office/drawing/2014/main" id="{2B731EF8-144E-B356-6F08-05F275A2B93B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54" name="TextBox 953">
              <a:extLst>
                <a:ext uri="{FF2B5EF4-FFF2-40B4-BE49-F238E27FC236}">
                  <a16:creationId xmlns:a16="http://schemas.microsoft.com/office/drawing/2014/main" id="{E57439A9-0C3C-807B-7429-4DBBF0F4C9FA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779D607D-2501-D6EB-28BF-4A35171FD8CE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956" name="TextBox 955">
              <a:extLst>
                <a:ext uri="{FF2B5EF4-FFF2-40B4-BE49-F238E27FC236}">
                  <a16:creationId xmlns:a16="http://schemas.microsoft.com/office/drawing/2014/main" id="{0FF8E7B2-6224-A934-238B-5E6A92787461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623512FD-64BD-573B-5D1D-AFAAEE496357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58" name="TextBox 957">
              <a:extLst>
                <a:ext uri="{FF2B5EF4-FFF2-40B4-BE49-F238E27FC236}">
                  <a16:creationId xmlns:a16="http://schemas.microsoft.com/office/drawing/2014/main" id="{103D177B-6DE2-5090-5DB4-77F8C72BB9E8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59" name="TextBox 958">
              <a:extLst>
                <a:ext uri="{FF2B5EF4-FFF2-40B4-BE49-F238E27FC236}">
                  <a16:creationId xmlns:a16="http://schemas.microsoft.com/office/drawing/2014/main" id="{97725E7E-7668-3C11-D193-1574851396BA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952" name="TextBox 951">
            <a:extLst>
              <a:ext uri="{FF2B5EF4-FFF2-40B4-BE49-F238E27FC236}">
                <a16:creationId xmlns:a16="http://schemas.microsoft.com/office/drawing/2014/main" id="{2FCC48A5-0F21-A916-E81F-ABC962FA61F9}"/>
              </a:ext>
            </a:extLst>
          </p:cNvPr>
          <p:cNvSpPr txBox="1"/>
          <p:nvPr/>
        </p:nvSpPr>
        <p:spPr>
          <a:xfrm>
            <a:off x="6481284" y="3076967"/>
            <a:ext cx="41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74" name="Content Placeholder 7">
            <a:extLst>
              <a:ext uri="{FF2B5EF4-FFF2-40B4-BE49-F238E27FC236}">
                <a16:creationId xmlns:a16="http://schemas.microsoft.com/office/drawing/2014/main" id="{9719836E-5436-0D10-F9CD-3F53F247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2" y="4664749"/>
            <a:ext cx="10653578" cy="19136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7 segments, labeled a to 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Different combinations of these segments, generate the digits 0-9</a:t>
            </a:r>
          </a:p>
        </p:txBody>
      </p:sp>
    </p:spTree>
    <p:extLst>
      <p:ext uri="{BB962C8B-B14F-4D97-AF65-F5344CB8AC3E}">
        <p14:creationId xmlns:p14="http://schemas.microsoft.com/office/powerpoint/2010/main" val="13234685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80AC-DCC0-8D41-6C14-49CEA6BC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178673-7D0D-8977-2822-8FA845260B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178673-7D0D-8977-2822-8FA845260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2CADEA0-1D9C-EFDF-0776-88C8296C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70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21DC02-898E-7E1D-42DB-0CD70A4E7FF8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26600D05-5C1E-480C-A391-21A88162AD05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D59691C-784E-3D92-8172-4088A8B184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11526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D59691C-784E-3D92-8172-4088A8B184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11526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6B78AB-AE80-AD19-FDB7-5E0008EC143D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FE8F5A9-11E5-7295-0E35-A7BE11EEB6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FE8F5A9-11E5-7295-0E35-A7BE11EEB6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19586ECE-0B8A-D12D-D950-8F2CEA952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pic>
        <p:nvPicPr>
          <p:cNvPr id="4" name="Picture 3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77C85B6F-6D90-9749-7694-C3642CAC9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953" y="3555540"/>
            <a:ext cx="4409993" cy="2556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103FE-99D3-6407-760B-2EF952E2C457}"/>
              </a:ext>
            </a:extLst>
          </p:cNvPr>
          <p:cNvSpPr txBox="1"/>
          <p:nvPr/>
        </p:nvSpPr>
        <p:spPr>
          <a:xfrm>
            <a:off x="4017835" y="564242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D638C-245B-0F46-F5A5-1CBA7D04D77F}"/>
              </a:ext>
            </a:extLst>
          </p:cNvPr>
          <p:cNvSpPr txBox="1"/>
          <p:nvPr/>
        </p:nvSpPr>
        <p:spPr>
          <a:xfrm>
            <a:off x="3986713" y="345181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680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4D42C-78B6-56E0-3E02-DD678D40A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1B75BD-E10E-FB0F-0CE3-C9B834A79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1B75BD-E10E-FB0F-0CE3-C9B834A79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DD00F2F-C8B6-514C-A2C0-6D8DA2B1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71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A9B6C1-A198-5299-18BD-0FCC62DD3A7C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6D141A7E-42B0-4B0E-ABB7-25B27D900289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1DE4C3-1A66-8029-1570-F566D68511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41049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1DE4C3-1A66-8029-1570-F566D68511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41049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FBC0060-1100-FE79-8E8B-C1B6DA28AD12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A7DA6E-B41D-BC91-1C7D-D9CD10E934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A7DA6E-B41D-BC91-1C7D-D9CD10E934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12DCD34F-B184-5AAF-D43A-A3A8EA6DB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pic>
        <p:nvPicPr>
          <p:cNvPr id="4" name="Picture 3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9C1ADC0B-23DC-90DC-1D63-64DD5552F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953" y="3555540"/>
            <a:ext cx="4409993" cy="2556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FE4D3-A439-0ACC-E1DD-64B388B1E171}"/>
              </a:ext>
            </a:extLst>
          </p:cNvPr>
          <p:cNvSpPr txBox="1"/>
          <p:nvPr/>
        </p:nvSpPr>
        <p:spPr>
          <a:xfrm>
            <a:off x="6638135" y="3387436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DC802-F8EE-3002-4DA0-91484ECD145D}"/>
              </a:ext>
            </a:extLst>
          </p:cNvPr>
          <p:cNvSpPr txBox="1"/>
          <p:nvPr/>
        </p:nvSpPr>
        <p:spPr>
          <a:xfrm>
            <a:off x="8245262" y="3798348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F960B-BC5D-51B8-B075-8EDD8AB4E3A1}"/>
              </a:ext>
            </a:extLst>
          </p:cNvPr>
          <p:cNvSpPr txBox="1"/>
          <p:nvPr/>
        </p:nvSpPr>
        <p:spPr>
          <a:xfrm>
            <a:off x="6540877" y="57457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757BF-174F-8336-DF6E-7E4B9D1B210A}"/>
              </a:ext>
            </a:extLst>
          </p:cNvPr>
          <p:cNvSpPr txBox="1"/>
          <p:nvPr/>
        </p:nvSpPr>
        <p:spPr>
          <a:xfrm>
            <a:off x="8993615" y="546821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84C8A-F0B3-8A90-B2A9-BC976745698F}"/>
              </a:ext>
            </a:extLst>
          </p:cNvPr>
          <p:cNvSpPr txBox="1"/>
          <p:nvPr/>
        </p:nvSpPr>
        <p:spPr>
          <a:xfrm>
            <a:off x="4017835" y="564242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BBECC-1F7D-F1ED-1796-40ADAC36AA81}"/>
              </a:ext>
            </a:extLst>
          </p:cNvPr>
          <p:cNvSpPr txBox="1"/>
          <p:nvPr/>
        </p:nvSpPr>
        <p:spPr>
          <a:xfrm>
            <a:off x="3986713" y="345181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25826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15D09-316B-426C-9514-1E10BDA8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ircuit&#10;&#10;AI-generated content may be incorrect.">
            <a:extLst>
              <a:ext uri="{FF2B5EF4-FFF2-40B4-BE49-F238E27FC236}">
                <a16:creationId xmlns:a16="http://schemas.microsoft.com/office/drawing/2014/main" id="{1059304A-76D1-073D-7FD9-FE17CAD4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67" y="3530336"/>
            <a:ext cx="4546636" cy="2635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97DE99-AE10-FBE1-2DC6-2BE571A31D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IV: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97DE99-AE10-FBE1-2DC6-2BE571A31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3DCF581-121A-E5FB-32E7-47339276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72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10504-AF22-5104-AFB1-3A3EA973CEF2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29B8BFD1-C43C-ABB8-7274-0017F78B2314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9643F06-AC88-CEA1-894F-F94FB4917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454908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9643F06-AC88-CEA1-894F-F94FB4917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454908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CC275E-B61F-4662-F331-DE8062E14715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163E6FD-483D-9359-BC96-17F49E4E431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163E6FD-483D-9359-BC96-17F49E4E431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64B151BC-CDCE-A3A2-D3AD-FB4FFAB0B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F929B1-B872-38B4-B58E-21150AA54B0E}"/>
              </a:ext>
            </a:extLst>
          </p:cNvPr>
          <p:cNvSpPr txBox="1"/>
          <p:nvPr/>
        </p:nvSpPr>
        <p:spPr>
          <a:xfrm>
            <a:off x="6638135" y="3387436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7F965-2AA6-158B-6DD2-E3BADA8F74CA}"/>
              </a:ext>
            </a:extLst>
          </p:cNvPr>
          <p:cNvSpPr txBox="1"/>
          <p:nvPr/>
        </p:nvSpPr>
        <p:spPr>
          <a:xfrm>
            <a:off x="6540877" y="57457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77DA5-A862-C899-6037-DE5B22FD3794}"/>
              </a:ext>
            </a:extLst>
          </p:cNvPr>
          <p:cNvSpPr txBox="1"/>
          <p:nvPr/>
        </p:nvSpPr>
        <p:spPr>
          <a:xfrm>
            <a:off x="4017835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858C6-6203-113A-0395-E46B594CC67F}"/>
              </a:ext>
            </a:extLst>
          </p:cNvPr>
          <p:cNvSpPr txBox="1"/>
          <p:nvPr/>
        </p:nvSpPr>
        <p:spPr>
          <a:xfrm>
            <a:off x="3986713" y="345181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8083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3C3F4-A50D-C159-B884-F3E96F711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ircuit&#10;&#10;AI-generated content may be incorrect.">
            <a:extLst>
              <a:ext uri="{FF2B5EF4-FFF2-40B4-BE49-F238E27FC236}">
                <a16:creationId xmlns:a16="http://schemas.microsoft.com/office/drawing/2014/main" id="{E92191B1-0FD3-84CA-A10F-F19F8955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67" y="3530336"/>
            <a:ext cx="4546636" cy="2635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79D8D4-5385-9A0B-1276-5C7F50D960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IV: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79D8D4-5385-9A0B-1276-5C7F50D96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34BF458-B8AA-DE5C-7279-13DA8205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73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CE5DF8-1679-D15B-4D27-29FF27710EFB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C7CE9E06-4717-3EE3-4B16-B9D6594C3410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D472B9C-0191-0A79-B128-18D14F7D14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D472B9C-0191-0A79-B128-18D14F7D14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140D0BC-56F3-D4F1-E398-CAE9DE675BDB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FEFBA0A-64D0-42EE-2F8C-CA297B704D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FEFBA0A-64D0-42EE-2F8C-CA297B704D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6DEFD99-FF1E-082B-B18D-39CEB6B3F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5D096F-F7E4-8617-1068-0426B3FAA437}"/>
              </a:ext>
            </a:extLst>
          </p:cNvPr>
          <p:cNvSpPr txBox="1"/>
          <p:nvPr/>
        </p:nvSpPr>
        <p:spPr>
          <a:xfrm>
            <a:off x="6638135" y="3387436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149D2-6676-233D-BD73-56DD30FCC2B9}"/>
              </a:ext>
            </a:extLst>
          </p:cNvPr>
          <p:cNvSpPr txBox="1"/>
          <p:nvPr/>
        </p:nvSpPr>
        <p:spPr>
          <a:xfrm>
            <a:off x="6540877" y="57457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8F57A-A83B-B1CC-5780-729B71BCCE37}"/>
              </a:ext>
            </a:extLst>
          </p:cNvPr>
          <p:cNvSpPr txBox="1"/>
          <p:nvPr/>
        </p:nvSpPr>
        <p:spPr>
          <a:xfrm>
            <a:off x="4017835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94C51-6AB8-ED1C-F3AB-0B79418852A0}"/>
              </a:ext>
            </a:extLst>
          </p:cNvPr>
          <p:cNvSpPr txBox="1"/>
          <p:nvPr/>
        </p:nvSpPr>
        <p:spPr>
          <a:xfrm>
            <a:off x="3986713" y="345181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227D3-8849-E35E-8495-3EF5777DF1B3}"/>
              </a:ext>
            </a:extLst>
          </p:cNvPr>
          <p:cNvSpPr txBox="1"/>
          <p:nvPr/>
        </p:nvSpPr>
        <p:spPr>
          <a:xfrm>
            <a:off x="9061673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C1E75-8C98-809E-6A73-1559C6C9F325}"/>
              </a:ext>
            </a:extLst>
          </p:cNvPr>
          <p:cNvSpPr txBox="1"/>
          <p:nvPr/>
        </p:nvSpPr>
        <p:spPr>
          <a:xfrm>
            <a:off x="8291046" y="3757063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A4D1-BDDE-10D7-B507-D04C0B3514B9}"/>
              </a:ext>
            </a:extLst>
          </p:cNvPr>
          <p:cNvSpPr txBox="1"/>
          <p:nvPr/>
        </p:nvSpPr>
        <p:spPr>
          <a:xfrm>
            <a:off x="9028725" y="4509961"/>
            <a:ext cx="265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nothing changes</a:t>
            </a:r>
          </a:p>
        </p:txBody>
      </p:sp>
    </p:spTree>
    <p:extLst>
      <p:ext uri="{BB962C8B-B14F-4D97-AF65-F5344CB8AC3E}">
        <p14:creationId xmlns:p14="http://schemas.microsoft.com/office/powerpoint/2010/main" val="21739205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EA55B-B943-8A40-2352-9040D9BB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ircuit&#10;&#10;AI-generated content may be incorrect.">
            <a:extLst>
              <a:ext uri="{FF2B5EF4-FFF2-40B4-BE49-F238E27FC236}">
                <a16:creationId xmlns:a16="http://schemas.microsoft.com/office/drawing/2014/main" id="{EE5C1028-98B2-7B05-A9C7-B1DAD84A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67" y="3530336"/>
            <a:ext cx="4546636" cy="2635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D223F3-95FD-2D1F-89E5-B5728C1AD1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IV: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D223F3-95FD-2D1F-89E5-B5728C1AD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9FED3B2-43FB-EFE1-B2DF-4962FDCF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0B19D4-5806-B5F8-FA64-3C177959E1E0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2D33CBB9-5434-C737-BE47-246459451FCD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4C167C1-4CD3-195D-9813-8FD05153AF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4C167C1-4CD3-195D-9813-8FD05153AF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565B7A-BA7F-DC48-0881-221A587DAED6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07DB46A-B23E-AC37-1F7E-99317E22C2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07DB46A-B23E-AC37-1F7E-99317E22C2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88391AE0-921F-2815-B398-305F38C38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F160FC-1B31-BCDB-186F-633FDB53C790}"/>
              </a:ext>
            </a:extLst>
          </p:cNvPr>
          <p:cNvSpPr txBox="1"/>
          <p:nvPr/>
        </p:nvSpPr>
        <p:spPr>
          <a:xfrm>
            <a:off x="6638135" y="338743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EABEC-B8B2-468A-F0F9-571427E351C1}"/>
              </a:ext>
            </a:extLst>
          </p:cNvPr>
          <p:cNvSpPr txBox="1"/>
          <p:nvPr/>
        </p:nvSpPr>
        <p:spPr>
          <a:xfrm>
            <a:off x="6540877" y="574573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F364C-DC8A-A1F8-7FC5-B5B1507137AC}"/>
              </a:ext>
            </a:extLst>
          </p:cNvPr>
          <p:cNvSpPr txBox="1"/>
          <p:nvPr/>
        </p:nvSpPr>
        <p:spPr>
          <a:xfrm>
            <a:off x="4017835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B4FE8-F9A5-8EFE-3A83-3B8497B20425}"/>
              </a:ext>
            </a:extLst>
          </p:cNvPr>
          <p:cNvSpPr txBox="1"/>
          <p:nvPr/>
        </p:nvSpPr>
        <p:spPr>
          <a:xfrm>
            <a:off x="3986713" y="345181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13921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C094C-3FB8-8D4E-1C5F-0A19883C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ircuit&#10;&#10;AI-generated content may be incorrect.">
            <a:extLst>
              <a:ext uri="{FF2B5EF4-FFF2-40B4-BE49-F238E27FC236}">
                <a16:creationId xmlns:a16="http://schemas.microsoft.com/office/drawing/2014/main" id="{7FEB5854-9611-B2FC-4D8F-DAC630731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67" y="3530336"/>
            <a:ext cx="4546636" cy="2635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11F6EE-D1A7-C73A-9845-2FED7F4BF5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IV: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11F6EE-D1A7-C73A-9845-2FED7F4BF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8B68F94-23FE-F8F2-F93E-FAF5FE18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38BC7-61ED-7FEC-65FC-9CDEC1D04B65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2B1D638B-0DF2-AA1F-D71D-3FEF073043EA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D714201-B07D-B6FB-7DF0-2EFE4FB6C0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D714201-B07D-B6FB-7DF0-2EFE4FB6C0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99358B-7520-8689-D7EC-CC8B6A2230E9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F05DCD3-0CAA-C788-27B4-238082B1536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F05DCD3-0CAA-C788-27B4-238082B1536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42177075-7F19-5FDD-9384-3D2E4DFDE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903721-FE04-B2A3-C365-08A10E06C5E7}"/>
              </a:ext>
            </a:extLst>
          </p:cNvPr>
          <p:cNvSpPr txBox="1"/>
          <p:nvPr/>
        </p:nvSpPr>
        <p:spPr>
          <a:xfrm>
            <a:off x="6638135" y="338743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287C9-9F65-FFBA-6EF8-5B4E628BBD19}"/>
              </a:ext>
            </a:extLst>
          </p:cNvPr>
          <p:cNvSpPr txBox="1"/>
          <p:nvPr/>
        </p:nvSpPr>
        <p:spPr>
          <a:xfrm>
            <a:off x="6540877" y="574573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93032-0429-8674-92B0-76D679315F49}"/>
              </a:ext>
            </a:extLst>
          </p:cNvPr>
          <p:cNvSpPr txBox="1"/>
          <p:nvPr/>
        </p:nvSpPr>
        <p:spPr>
          <a:xfrm>
            <a:off x="4017835" y="564242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F971E-75AB-ECD6-BA86-508D53A994E9}"/>
              </a:ext>
            </a:extLst>
          </p:cNvPr>
          <p:cNvSpPr txBox="1"/>
          <p:nvPr/>
        </p:nvSpPr>
        <p:spPr>
          <a:xfrm>
            <a:off x="3986713" y="345181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C4732-337D-0715-B322-01FAA94FA995}"/>
              </a:ext>
            </a:extLst>
          </p:cNvPr>
          <p:cNvSpPr txBox="1"/>
          <p:nvPr/>
        </p:nvSpPr>
        <p:spPr>
          <a:xfrm>
            <a:off x="8258164" y="364904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7DFC9-5465-66DE-A52D-1BD2CC08CEF5}"/>
              </a:ext>
            </a:extLst>
          </p:cNvPr>
          <p:cNvSpPr txBox="1"/>
          <p:nvPr/>
        </p:nvSpPr>
        <p:spPr>
          <a:xfrm>
            <a:off x="9107359" y="538081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ED9E8-39A5-3B8F-E740-F956BBCA8E96}"/>
              </a:ext>
            </a:extLst>
          </p:cNvPr>
          <p:cNvSpPr txBox="1"/>
          <p:nvPr/>
        </p:nvSpPr>
        <p:spPr>
          <a:xfrm>
            <a:off x="9028725" y="4530743"/>
            <a:ext cx="265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nothing changes</a:t>
            </a:r>
          </a:p>
        </p:txBody>
      </p:sp>
    </p:spTree>
    <p:extLst>
      <p:ext uri="{BB962C8B-B14F-4D97-AF65-F5344CB8AC3E}">
        <p14:creationId xmlns:p14="http://schemas.microsoft.com/office/powerpoint/2010/main" val="21392776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5AE2F-3947-5592-65BA-C6CD5C65F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ircuit&#10;&#10;AI-generated content may be incorrect.">
            <a:extLst>
              <a:ext uri="{FF2B5EF4-FFF2-40B4-BE49-F238E27FC236}">
                <a16:creationId xmlns:a16="http://schemas.microsoft.com/office/drawing/2014/main" id="{E14E7690-B29E-B05A-F53D-72DA91C9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91" y="4222689"/>
            <a:ext cx="4546636" cy="2635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328CE5-B5DC-FFA3-4E34-CC1930A481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20770" y="103094"/>
                <a:ext cx="4437334" cy="56261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Case IV: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328CE5-B5DC-FFA3-4E34-CC1930A48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20770" y="103094"/>
                <a:ext cx="4437334" cy="562619"/>
              </a:xfrm>
              <a:blipFill>
                <a:blip r:embed="rId4"/>
                <a:stretch>
                  <a:fillRect l="-3419" t="-2000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4CE2290-80CC-9966-FEAD-34FCEA15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76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765D56-B00D-E10E-7955-9FC817BCB3F5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7210AC48-BAE5-9D8B-D428-9631387D31CD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49078-3739-FA3B-86E6-E4FB7AB70004}"/>
              </a:ext>
            </a:extLst>
          </p:cNvPr>
          <p:cNvSpPr txBox="1"/>
          <p:nvPr/>
        </p:nvSpPr>
        <p:spPr>
          <a:xfrm>
            <a:off x="8906759" y="40797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0A13F-80AD-6060-E06A-5CD7AE4211DD}"/>
              </a:ext>
            </a:extLst>
          </p:cNvPr>
          <p:cNvSpPr txBox="1"/>
          <p:nvPr/>
        </p:nvSpPr>
        <p:spPr>
          <a:xfrm>
            <a:off x="8809501" y="643808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906BB-601A-F5BB-BA5C-00464DD0C4B8}"/>
              </a:ext>
            </a:extLst>
          </p:cNvPr>
          <p:cNvSpPr txBox="1"/>
          <p:nvPr/>
        </p:nvSpPr>
        <p:spPr>
          <a:xfrm>
            <a:off x="6286459" y="633478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10648-A55D-E7C2-1113-EDB741F349BC}"/>
              </a:ext>
            </a:extLst>
          </p:cNvPr>
          <p:cNvSpPr txBox="1"/>
          <p:nvPr/>
        </p:nvSpPr>
        <p:spPr>
          <a:xfrm>
            <a:off x="6255337" y="414416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808EE-FAFB-9B05-9D9F-03855D4A808C}"/>
              </a:ext>
            </a:extLst>
          </p:cNvPr>
          <p:cNvSpPr txBox="1"/>
          <p:nvPr/>
        </p:nvSpPr>
        <p:spPr>
          <a:xfrm>
            <a:off x="10526788" y="434139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40F97-168F-5A85-F058-12F1AD1E72DA}"/>
              </a:ext>
            </a:extLst>
          </p:cNvPr>
          <p:cNvSpPr txBox="1"/>
          <p:nvPr/>
        </p:nvSpPr>
        <p:spPr>
          <a:xfrm>
            <a:off x="11375983" y="6073170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pic>
        <p:nvPicPr>
          <p:cNvPr id="16" name="Picture 15" descr="A diagram of a circuit&#10;&#10;AI-generated content may be incorrect.">
            <a:extLst>
              <a:ext uri="{FF2B5EF4-FFF2-40B4-BE49-F238E27FC236}">
                <a16:creationId xmlns:a16="http://schemas.microsoft.com/office/drawing/2014/main" id="{536955E6-28E1-B438-D307-7E084A266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713" y="966442"/>
            <a:ext cx="4546636" cy="26353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2BC124-69B8-CE04-B305-BE4A1289832D}"/>
              </a:ext>
            </a:extLst>
          </p:cNvPr>
          <p:cNvSpPr txBox="1"/>
          <p:nvPr/>
        </p:nvSpPr>
        <p:spPr>
          <a:xfrm>
            <a:off x="8937881" y="823542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66901E-5531-27A4-299D-18461148083F}"/>
              </a:ext>
            </a:extLst>
          </p:cNvPr>
          <p:cNvSpPr txBox="1"/>
          <p:nvPr/>
        </p:nvSpPr>
        <p:spPr>
          <a:xfrm>
            <a:off x="8840623" y="318184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DE524D-9664-9760-D955-45192B3AA355}"/>
              </a:ext>
            </a:extLst>
          </p:cNvPr>
          <p:cNvSpPr txBox="1"/>
          <p:nvPr/>
        </p:nvSpPr>
        <p:spPr>
          <a:xfrm>
            <a:off x="6317581" y="307853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90373-EBEB-F965-C4E2-B3B87C54C41A}"/>
              </a:ext>
            </a:extLst>
          </p:cNvPr>
          <p:cNvSpPr txBox="1"/>
          <p:nvPr/>
        </p:nvSpPr>
        <p:spPr>
          <a:xfrm>
            <a:off x="6286459" y="88791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D3ACB8-7C3C-68D4-940E-E7BE80B99262}"/>
              </a:ext>
            </a:extLst>
          </p:cNvPr>
          <p:cNvSpPr txBox="1"/>
          <p:nvPr/>
        </p:nvSpPr>
        <p:spPr>
          <a:xfrm>
            <a:off x="11361419" y="307853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D2FEC-4033-AA2D-D920-6ADC50264980}"/>
              </a:ext>
            </a:extLst>
          </p:cNvPr>
          <p:cNvSpPr txBox="1"/>
          <p:nvPr/>
        </p:nvSpPr>
        <p:spPr>
          <a:xfrm>
            <a:off x="10590792" y="1193169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pic>
        <p:nvPicPr>
          <p:cNvPr id="23" name="Picture 22" descr="A diagram of a circuit&#10;&#10;AI-generated content may be incorrect.">
            <a:extLst>
              <a:ext uri="{FF2B5EF4-FFF2-40B4-BE49-F238E27FC236}">
                <a16:creationId xmlns:a16="http://schemas.microsoft.com/office/drawing/2014/main" id="{0B165472-D100-A2A6-AAD4-2E622B3C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3" y="4222689"/>
            <a:ext cx="4546636" cy="26353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E557-62E4-4AAF-6C61-23C55E2D3576}"/>
              </a:ext>
            </a:extLst>
          </p:cNvPr>
          <p:cNvSpPr txBox="1"/>
          <p:nvPr/>
        </p:nvSpPr>
        <p:spPr>
          <a:xfrm>
            <a:off x="2932701" y="40797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C1D180-5B97-45D0-A907-79E00A5B5D70}"/>
              </a:ext>
            </a:extLst>
          </p:cNvPr>
          <p:cNvSpPr txBox="1"/>
          <p:nvPr/>
        </p:nvSpPr>
        <p:spPr>
          <a:xfrm>
            <a:off x="2835443" y="643808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C62A40-380F-549A-535C-DD934A6021E9}"/>
              </a:ext>
            </a:extLst>
          </p:cNvPr>
          <p:cNvSpPr txBox="1"/>
          <p:nvPr/>
        </p:nvSpPr>
        <p:spPr>
          <a:xfrm>
            <a:off x="312401" y="633478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423B0B-F690-3D40-762B-23199FFEFF7C}"/>
              </a:ext>
            </a:extLst>
          </p:cNvPr>
          <p:cNvSpPr txBox="1"/>
          <p:nvPr/>
        </p:nvSpPr>
        <p:spPr>
          <a:xfrm>
            <a:off x="281279" y="414416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pic>
        <p:nvPicPr>
          <p:cNvPr id="28" name="Picture 27" descr="A diagram of a circuit&#10;&#10;AI-generated content may be incorrect.">
            <a:extLst>
              <a:ext uri="{FF2B5EF4-FFF2-40B4-BE49-F238E27FC236}">
                <a16:creationId xmlns:a16="http://schemas.microsoft.com/office/drawing/2014/main" id="{3217C753-B223-E2B9-F31E-D5F61373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7" y="1008093"/>
            <a:ext cx="4546636" cy="26353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CB512C-3CAE-2BA0-A6BE-8746F21CF3C6}"/>
              </a:ext>
            </a:extLst>
          </p:cNvPr>
          <p:cNvSpPr txBox="1"/>
          <p:nvPr/>
        </p:nvSpPr>
        <p:spPr>
          <a:xfrm>
            <a:off x="2930755" y="865193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A866C9-ADE8-9302-520F-D7D5C505BCA4}"/>
              </a:ext>
            </a:extLst>
          </p:cNvPr>
          <p:cNvSpPr txBox="1"/>
          <p:nvPr/>
        </p:nvSpPr>
        <p:spPr>
          <a:xfrm>
            <a:off x="2833497" y="322349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F24CD4-9F3B-3E22-CDC2-92853891FFFB}"/>
              </a:ext>
            </a:extLst>
          </p:cNvPr>
          <p:cNvSpPr txBox="1"/>
          <p:nvPr/>
        </p:nvSpPr>
        <p:spPr>
          <a:xfrm>
            <a:off x="310455" y="312018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DCD88-7295-A089-B6A5-7930FBE71615}"/>
              </a:ext>
            </a:extLst>
          </p:cNvPr>
          <p:cNvSpPr txBox="1"/>
          <p:nvPr/>
        </p:nvSpPr>
        <p:spPr>
          <a:xfrm>
            <a:off x="279333" y="92957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E18C2AEE-45D1-C38B-E8AD-93005228A646}"/>
              </a:ext>
            </a:extLst>
          </p:cNvPr>
          <p:cNvSpPr/>
          <p:nvPr/>
        </p:nvSpPr>
        <p:spPr>
          <a:xfrm>
            <a:off x="5091545" y="1911927"/>
            <a:ext cx="1226036" cy="7889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4DE7318-9D32-3533-1BE3-2E9EE26F3187}"/>
              </a:ext>
            </a:extLst>
          </p:cNvPr>
          <p:cNvSpPr/>
          <p:nvPr/>
        </p:nvSpPr>
        <p:spPr>
          <a:xfrm>
            <a:off x="5091545" y="4864619"/>
            <a:ext cx="1226036" cy="7889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1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6F58-7125-A118-8782-7A068F4E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SR-latch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578F2-9FFE-998E-E579-87A32ADA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121791-13F7-70ED-B792-B1C3775981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952454"/>
                  </p:ext>
                </p:extLst>
              </p:nvPr>
            </p:nvGraphicFramePr>
            <p:xfrm>
              <a:off x="3716600" y="2768403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𝑝𝑟𝑒𝑣𝑖𝑜𝑢𝑠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′_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𝑝𝑟𝑒𝑣𝑖𝑜𝑢𝑠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121791-13F7-70ED-B792-B1C3775981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952454"/>
                  </p:ext>
                </p:extLst>
              </p:nvPr>
            </p:nvGraphicFramePr>
            <p:xfrm>
              <a:off x="3716600" y="2768403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13" t="-105128" r="-370968" b="-4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918" t="-105128" r="-277049" b="-4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351" t="-105128" r="-128378" b="-4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609" t="-105128" r="-3261" b="-41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351" t="-200000" r="-12837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609" t="-200000" r="-3261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CEE61E-9F5B-A9B2-5375-A104E954BA17}"/>
              </a:ext>
            </a:extLst>
          </p:cNvPr>
          <p:cNvSpPr txBox="1"/>
          <p:nvPr/>
        </p:nvSpPr>
        <p:spPr>
          <a:xfrm>
            <a:off x="8312728" y="3740728"/>
            <a:ext cx="276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Hold current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F8C16-404B-CB4F-91CD-16613D89177D}"/>
              </a:ext>
            </a:extLst>
          </p:cNvPr>
          <p:cNvSpPr txBox="1"/>
          <p:nvPr/>
        </p:nvSpPr>
        <p:spPr>
          <a:xfrm>
            <a:off x="8312728" y="4271853"/>
            <a:ext cx="197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Reset: Q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C3AE4-136D-FF1B-AF7F-8E73F0F2E08C}"/>
              </a:ext>
            </a:extLst>
          </p:cNvPr>
          <p:cNvSpPr txBox="1"/>
          <p:nvPr/>
        </p:nvSpPr>
        <p:spPr>
          <a:xfrm>
            <a:off x="8312728" y="4809676"/>
            <a:ext cx="154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Set: Q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57ED2-32B5-1BF1-615F-5E648894652F}"/>
              </a:ext>
            </a:extLst>
          </p:cNvPr>
          <p:cNvSpPr txBox="1"/>
          <p:nvPr/>
        </p:nvSpPr>
        <p:spPr>
          <a:xfrm>
            <a:off x="8312728" y="5271341"/>
            <a:ext cx="302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messy… not allowed</a:t>
            </a:r>
          </a:p>
        </p:txBody>
      </p:sp>
    </p:spTree>
    <p:extLst>
      <p:ext uri="{BB962C8B-B14F-4D97-AF65-F5344CB8AC3E}">
        <p14:creationId xmlns:p14="http://schemas.microsoft.com/office/powerpoint/2010/main" val="12131130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D410D-C492-1892-5227-45085D6C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AEFE8C-1B5B-C050-D8A8-1742DDEDCB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III: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AEFE8C-1B5B-C050-D8A8-1742DDEDC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4367618-A857-450D-1155-CBE729D1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78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D8569D-327A-E6C6-7F66-B4051DD1A2FA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922D68A7-1A67-7E48-3883-31F2187C25F6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936285E-983B-1ECB-5EA9-740D734F2E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044891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𝑝𝑟𝑒𝑣𝑖𝑜𝑢𝑠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′_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𝑝𝑟𝑒𝑣𝑖𝑜𝑢𝑠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936285E-983B-1ECB-5EA9-740D734F2E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044891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351" t="-205000" r="-12702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609" t="-205000" r="-2174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AABC2F-3A3C-D549-7700-58717379EA1F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139E2D6-6E96-629E-AB77-F6EBE0B62A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139E2D6-6E96-629E-AB77-F6EBE0B62A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060828C5-DEE1-19E2-C62E-1300918FA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pic>
        <p:nvPicPr>
          <p:cNvPr id="4" name="Picture 3" descr="A diagram of a circuit&#10;&#10;AI-generated content may be incorrect.">
            <a:extLst>
              <a:ext uri="{FF2B5EF4-FFF2-40B4-BE49-F238E27FC236}">
                <a16:creationId xmlns:a16="http://schemas.microsoft.com/office/drawing/2014/main" id="{732CAECC-966D-D2BF-4633-9C5D43C7C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967" y="3530336"/>
            <a:ext cx="4546636" cy="26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5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01D6D-16EB-0BA8-A956-C09CD7CB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ircuit&#10;&#10;AI-generated content may be incorrect.">
            <a:extLst>
              <a:ext uri="{FF2B5EF4-FFF2-40B4-BE49-F238E27FC236}">
                <a16:creationId xmlns:a16="http://schemas.microsoft.com/office/drawing/2014/main" id="{92A49220-DB21-129A-2CA4-454DEAEE5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67" y="3530336"/>
            <a:ext cx="4546636" cy="2635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1C3E14-200F-6391-881C-E4C437E734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III: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1C3E14-200F-6391-881C-E4C437E73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4193331-8BA2-643D-0514-13020BBC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79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437D4A-E4A1-C700-23B0-E82DEC64EFE1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9268893D-CCA9-2C6C-1AD4-515B6D2264AB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ED0EF14-3F99-5E52-EBD2-0FAA1C6901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095946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𝑝𝑟𝑒𝑣𝑖𝑜𝑢𝑠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′_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𝑝𝑟𝑒𝑣𝑖𝑜𝑢𝑠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ED0EF14-3F99-5E52-EBD2-0FAA1C6901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095946"/>
                  </p:ext>
                </p:extLst>
              </p:nvPr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205000" r="-12702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205000" r="-2174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05E2C8A-6D59-225F-9D00-DA0D56283E40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F74AA64-FA5A-2D36-5C9B-8EB771C0193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F74AA64-FA5A-2D36-5C9B-8EB771C0193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B9834F94-E7C1-0D36-AB73-DAAC89DB9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86F3AD-0AAD-1DE6-78D0-6BC00ED1672F}"/>
              </a:ext>
            </a:extLst>
          </p:cNvPr>
          <p:cNvSpPr txBox="1"/>
          <p:nvPr/>
        </p:nvSpPr>
        <p:spPr>
          <a:xfrm>
            <a:off x="4017835" y="3474930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B8AF7-4BC2-9BD0-2809-4156A8003AAC}"/>
              </a:ext>
            </a:extLst>
          </p:cNvPr>
          <p:cNvSpPr txBox="1"/>
          <p:nvPr/>
        </p:nvSpPr>
        <p:spPr>
          <a:xfrm>
            <a:off x="4094083" y="5690746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B030F-8729-F482-741C-724313CCBA36}"/>
              </a:ext>
            </a:extLst>
          </p:cNvPr>
          <p:cNvSpPr txBox="1"/>
          <p:nvPr/>
        </p:nvSpPr>
        <p:spPr>
          <a:xfrm>
            <a:off x="6670973" y="338039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511F5-EA5D-35E6-C287-F6FE7BF62BDE}"/>
              </a:ext>
            </a:extLst>
          </p:cNvPr>
          <p:cNvSpPr txBox="1"/>
          <p:nvPr/>
        </p:nvSpPr>
        <p:spPr>
          <a:xfrm>
            <a:off x="6724285" y="575261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A94BB0-6E82-BC61-843B-94B8D438465F}"/>
              </a:ext>
            </a:extLst>
          </p:cNvPr>
          <p:cNvSpPr txBox="1"/>
          <p:nvPr/>
        </p:nvSpPr>
        <p:spPr>
          <a:xfrm>
            <a:off x="9196448" y="555535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72F6A-B36C-5CC8-96C6-DDA93FBEC1C4}"/>
              </a:ext>
            </a:extLst>
          </p:cNvPr>
          <p:cNvSpPr txBox="1"/>
          <p:nvPr/>
        </p:nvSpPr>
        <p:spPr>
          <a:xfrm>
            <a:off x="8791696" y="377314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1582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6232-00A6-C928-2699-4F50C3BE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7-segment 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D1EED-3DA1-1529-0864-47C62393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E205F-20C1-6733-0BB9-76A8C8053F35}"/>
              </a:ext>
            </a:extLst>
          </p:cNvPr>
          <p:cNvSpPr txBox="1"/>
          <p:nvPr/>
        </p:nvSpPr>
        <p:spPr>
          <a:xfrm>
            <a:off x="320548" y="290578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to display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D6028F2-98C1-AE78-C22F-E5FF8DBDD6A7}"/>
              </a:ext>
            </a:extLst>
          </p:cNvPr>
          <p:cNvSpPr/>
          <p:nvPr/>
        </p:nvSpPr>
        <p:spPr>
          <a:xfrm>
            <a:off x="3632200" y="2881640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62BE-E398-B4C4-56BD-07F3D0E6DE3E}"/>
              </a:ext>
            </a:extLst>
          </p:cNvPr>
          <p:cNvSpPr/>
          <p:nvPr/>
        </p:nvSpPr>
        <p:spPr>
          <a:xfrm>
            <a:off x="4559300" y="2329190"/>
            <a:ext cx="1879600" cy="18110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058A9-EBAC-A8EF-9723-39DDFCD30B59}"/>
              </a:ext>
            </a:extLst>
          </p:cNvPr>
          <p:cNvSpPr txBox="1"/>
          <p:nvPr/>
        </p:nvSpPr>
        <p:spPr>
          <a:xfrm>
            <a:off x="4882481" y="2967335"/>
            <a:ext cx="105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D267EB3-B289-B141-C58C-739722CC4FC1}"/>
              </a:ext>
            </a:extLst>
          </p:cNvPr>
          <p:cNvSpPr/>
          <p:nvPr/>
        </p:nvSpPr>
        <p:spPr>
          <a:xfrm>
            <a:off x="6762081" y="2887330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6AE559-B9A6-6FA1-3762-3549AF23DF91}"/>
              </a:ext>
            </a:extLst>
          </p:cNvPr>
          <p:cNvGrpSpPr/>
          <p:nvPr/>
        </p:nvGrpSpPr>
        <p:grpSpPr>
          <a:xfrm>
            <a:off x="7948020" y="2329190"/>
            <a:ext cx="1079302" cy="1583060"/>
            <a:chOff x="398123" y="3001826"/>
            <a:chExt cx="1079302" cy="158306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41277F-1341-AAAA-6E43-DA0C0C6F4CD8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F4F6B0-6A33-048C-0305-F9286604BF93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C83A70-E540-F3DA-51C4-CEA2F286BD25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DC47E6-C5D7-087D-13A2-AB5E1682F3A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13CE18-0AAC-2EEB-0165-085664854B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361E07-7C95-D60C-6892-EE9B0CD0843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68AF8C-5358-8896-30A5-06EA0721B4E5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784EB7-DE14-112F-D07A-0EB52EF31D4A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0F9C17-15FB-FDCD-3ECF-1B965D309001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16D585-CF2D-5138-43D1-0061814323A7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2389C2-74EC-C82B-9E68-C670A507B8C6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D5FDEE-78F8-9E7D-F81B-E227714242E0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A49FC8-C0FD-BAEB-FDA4-9DF8B8D17463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583F07-1CF0-BE50-0FA3-D2834B45C0C7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6281DD-DE7C-E2CC-CDD7-859C5A717526}"/>
              </a:ext>
            </a:extLst>
          </p:cNvPr>
          <p:cNvGrpSpPr/>
          <p:nvPr/>
        </p:nvGrpSpPr>
        <p:grpSpPr>
          <a:xfrm>
            <a:off x="9715500" y="2222500"/>
            <a:ext cx="1066800" cy="1892300"/>
            <a:chOff x="9715500" y="2222500"/>
            <a:chExt cx="1066800" cy="18923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5BBEC0-A416-4B3D-6BBE-783191717B81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A6E156-F81D-2B5A-5E51-ECFDA12DD09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9760F4-166C-81C4-5E69-BAF9B9FFA13B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BF8A8B-50B7-A3EE-DFB7-B9ADF2A785B3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66B729E-440F-8D0D-3C35-449A50999B1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99EA9B-7086-7AE4-D777-B992194B19CE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38AA12-AA9D-EBC0-4BD4-2F84FB3D387D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9DAC9A-B5BB-E7A6-D9FD-65867BFA8818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CD94121-6878-C452-1E30-9F1AF04D255B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D802B9A-AD1A-CD15-6BBD-CA0540697A48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AC48F4-BEA0-19B2-0E6E-3ED2163E6A8E}"/>
              </a:ext>
            </a:extLst>
          </p:cNvPr>
          <p:cNvSpPr txBox="1"/>
          <p:nvPr/>
        </p:nvSpPr>
        <p:spPr>
          <a:xfrm>
            <a:off x="9139218" y="1345550"/>
            <a:ext cx="248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component with 7 inputs</a:t>
            </a:r>
          </a:p>
        </p:txBody>
      </p:sp>
    </p:spTree>
    <p:extLst>
      <p:ext uri="{BB962C8B-B14F-4D97-AF65-F5344CB8AC3E}">
        <p14:creationId xmlns:p14="http://schemas.microsoft.com/office/powerpoint/2010/main" val="7875726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C10AD-8DF4-63E1-7D1E-4D839EB4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CC6DE213-4309-DFF5-4B09-C1422D58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3" y="3555540"/>
            <a:ext cx="4570883" cy="2649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B47CD3-60B5-4320-B73F-286F416AFC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Case I: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B47CD3-60B5-4320-B73F-286F416AF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29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47A46EB-48FB-046D-D072-B421D956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80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6E7910-46FE-DC05-25A9-CFD11C1A3560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09E6337F-C2E1-4BDC-320A-7406C31AC8AE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A3E9AB2-D320-E0C0-0D64-847DF0EEBC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A3E9AB2-D320-E0C0-0D64-847DF0EEBC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51376" y="66767"/>
              <a:ext cx="4445673" cy="3006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558">
                      <a:extLst>
                        <a:ext uri="{9D8B030D-6E8A-4147-A177-3AD203B41FA5}">
                          <a16:colId xmlns:a16="http://schemas.microsoft.com/office/drawing/2014/main" val="2983263105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932775504"/>
                        </a:ext>
                      </a:extLst>
                    </a:gridCol>
                    <a:gridCol w="782558">
                      <a:extLst>
                        <a:ext uri="{9D8B030D-6E8A-4147-A177-3AD203B41FA5}">
                          <a16:colId xmlns:a16="http://schemas.microsoft.com/office/drawing/2014/main" val="1564920267"/>
                        </a:ext>
                      </a:extLst>
                    </a:gridCol>
                    <a:gridCol w="937070">
                      <a:extLst>
                        <a:ext uri="{9D8B030D-6E8A-4147-A177-3AD203B41FA5}">
                          <a16:colId xmlns:a16="http://schemas.microsoft.com/office/drawing/2014/main" val="3981572935"/>
                        </a:ext>
                      </a:extLst>
                    </a:gridCol>
                    <a:gridCol w="1160929">
                      <a:extLst>
                        <a:ext uri="{9D8B030D-6E8A-4147-A177-3AD203B41FA5}">
                          <a16:colId xmlns:a16="http://schemas.microsoft.com/office/drawing/2014/main" val="4184236198"/>
                        </a:ext>
                      </a:extLst>
                    </a:gridCol>
                  </a:tblGrid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Case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Input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Output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593591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13" t="-110256" r="-369355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4918" t="-110256" r="-275410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351" t="-110256" r="-127027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2609" t="-110256" r="-2174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1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III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479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C2BE29-C17A-987A-E5F2-EEDF329D19CE}"/>
              </a:ext>
            </a:extLst>
          </p:cNvPr>
          <p:cNvSpPr txBox="1"/>
          <p:nvPr/>
        </p:nvSpPr>
        <p:spPr>
          <a:xfrm>
            <a:off x="925773" y="1722864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will be the output?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154D6DDF-9C34-9EA2-464A-87ACAB30EA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smtClean="0"/>
                                <m:t>⊽</m:t>
                              </m:r>
                            </m:oMath>
                          </a14:m>
                          <a:r>
                            <a:rPr lang="en-US" sz="1800" dirty="0"/>
                            <a:t> 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154D6DDF-9C34-9EA2-464A-87ACAB30EA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2012" y="4090254"/>
              <a:ext cx="1850331" cy="25453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21590">
                      <a:extLst>
                        <a:ext uri="{9D8B030D-6E8A-4147-A177-3AD203B41FA5}">
                          <a16:colId xmlns:a16="http://schemas.microsoft.com/office/drawing/2014/main" val="3264958069"/>
                        </a:ext>
                      </a:extLst>
                    </a:gridCol>
                    <a:gridCol w="581323">
                      <a:extLst>
                        <a:ext uri="{9D8B030D-6E8A-4147-A177-3AD203B41FA5}">
                          <a16:colId xmlns:a16="http://schemas.microsoft.com/office/drawing/2014/main" val="910396186"/>
                        </a:ext>
                      </a:extLst>
                    </a:gridCol>
                    <a:gridCol w="747418">
                      <a:extLst>
                        <a:ext uri="{9D8B030D-6E8A-4147-A177-3AD203B41FA5}">
                          <a16:colId xmlns:a16="http://schemas.microsoft.com/office/drawing/2014/main" val="2712046625"/>
                        </a:ext>
                      </a:extLst>
                    </a:gridCol>
                  </a:tblGrid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49153" t="-7500" r="-508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499360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8841992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67803333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84451998"/>
                      </a:ext>
                    </a:extLst>
                  </a:tr>
                  <a:tr h="509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98767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322C2CDC-1541-EC3E-3B56-1D10B0CBF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17" t="-13038" r="11130" b="-7030"/>
          <a:stretch/>
        </p:blipFill>
        <p:spPr>
          <a:xfrm>
            <a:off x="612648" y="2783978"/>
            <a:ext cx="1423025" cy="1103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9A133C-D27F-0AC9-F04F-87ADFB9460EF}"/>
              </a:ext>
            </a:extLst>
          </p:cNvPr>
          <p:cNvSpPr txBox="1"/>
          <p:nvPr/>
        </p:nvSpPr>
        <p:spPr>
          <a:xfrm>
            <a:off x="6638135" y="338743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41E11-017D-83EC-163D-4F590F0297B7}"/>
              </a:ext>
            </a:extLst>
          </p:cNvPr>
          <p:cNvSpPr txBox="1"/>
          <p:nvPr/>
        </p:nvSpPr>
        <p:spPr>
          <a:xfrm>
            <a:off x="6540877" y="57457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114351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839D-1AE8-2337-669E-AEDA25BCC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347D-283E-FD1B-04BC-3D0FC110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SR-latch - Abstraction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D1803A8-9E85-4EA7-7B80-EF48CC11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81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4A0D8-D4D6-D2DC-B136-BE18A9DBCB32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34502F0C-BB9B-3D8E-AB47-078DF0FC53FF}"/>
              </a:ext>
            </a:extLst>
          </p:cNvPr>
          <p:cNvSpPr txBox="1">
            <a:spLocks/>
          </p:cNvSpPr>
          <p:nvPr/>
        </p:nvSpPr>
        <p:spPr>
          <a:xfrm>
            <a:off x="612648" y="172175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25ED6E1-CCB1-F291-F3FB-8ACDB48C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715532"/>
            <a:ext cx="7038728" cy="933539"/>
          </a:xfrm>
        </p:spPr>
        <p:txBody>
          <a:bodyPr>
            <a:noAutofit/>
          </a:bodyPr>
          <a:lstStyle/>
          <a:p>
            <a:r>
              <a:rPr lang="en-US" sz="1800" dirty="0"/>
              <a:t>As an application of abstraction, instead of seeing the full circuit on the right, you might encounter the following symbol for SR-latches: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3725B-ECA3-B35F-873D-2AC0FAA01080}"/>
              </a:ext>
            </a:extLst>
          </p:cNvPr>
          <p:cNvGrpSpPr/>
          <p:nvPr/>
        </p:nvGrpSpPr>
        <p:grpSpPr>
          <a:xfrm>
            <a:off x="1795159" y="3227294"/>
            <a:ext cx="3445274" cy="2407024"/>
            <a:chOff x="1795159" y="3227294"/>
            <a:chExt cx="3445274" cy="24070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E3E683-268F-35BC-53EA-A02D3A90FECC}"/>
                </a:ext>
              </a:extLst>
            </p:cNvPr>
            <p:cNvSpPr/>
            <p:nvPr/>
          </p:nvSpPr>
          <p:spPr>
            <a:xfrm>
              <a:off x="2662518" y="3227294"/>
              <a:ext cx="1721223" cy="2407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2BD04A-61C8-809F-0F0B-DF39AF8EF32F}"/>
                </a:ext>
              </a:extLst>
            </p:cNvPr>
            <p:cNvCxnSpPr/>
            <p:nvPr/>
          </p:nvCxnSpPr>
          <p:spPr>
            <a:xfrm>
              <a:off x="1805826" y="3843165"/>
              <a:ext cx="8566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C05AF7-7DBB-9786-F1EB-2A08AE52FC1D}"/>
                </a:ext>
              </a:extLst>
            </p:cNvPr>
            <p:cNvCxnSpPr/>
            <p:nvPr/>
          </p:nvCxnSpPr>
          <p:spPr>
            <a:xfrm>
              <a:off x="1805826" y="4775495"/>
              <a:ext cx="8566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BBA274-B191-2899-0728-F6EE46D5EEDA}"/>
                </a:ext>
              </a:extLst>
            </p:cNvPr>
            <p:cNvCxnSpPr/>
            <p:nvPr/>
          </p:nvCxnSpPr>
          <p:spPr>
            <a:xfrm>
              <a:off x="4383741" y="3831506"/>
              <a:ext cx="8566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CE2465-BBEF-97CC-041B-8A283AC0618A}"/>
                </a:ext>
              </a:extLst>
            </p:cNvPr>
            <p:cNvCxnSpPr/>
            <p:nvPr/>
          </p:nvCxnSpPr>
          <p:spPr>
            <a:xfrm>
              <a:off x="4383741" y="4763836"/>
              <a:ext cx="8566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227645C-84B9-56FA-63CD-779F093A36C6}"/>
                    </a:ext>
                  </a:extLst>
                </p:cNvPr>
                <p:cNvSpPr txBox="1"/>
                <p:nvPr/>
              </p:nvSpPr>
              <p:spPr>
                <a:xfrm flipH="1">
                  <a:off x="1795159" y="3435277"/>
                  <a:ext cx="774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227645C-84B9-56FA-63CD-779F093A3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795159" y="3435277"/>
                  <a:ext cx="77436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E68FD8-4AFB-2303-864C-41C8F75FC7C6}"/>
                    </a:ext>
                  </a:extLst>
                </p:cNvPr>
                <p:cNvSpPr txBox="1"/>
                <p:nvPr/>
              </p:nvSpPr>
              <p:spPr>
                <a:xfrm>
                  <a:off x="1982449" y="4406163"/>
                  <a:ext cx="3997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E68FD8-4AFB-2303-864C-41C8F75FC7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449" y="4406163"/>
                  <a:ext cx="3997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1FDA99A-AFC8-788E-F568-79DC85A7E78C}"/>
                    </a:ext>
                  </a:extLst>
                </p:cNvPr>
                <p:cNvSpPr txBox="1"/>
                <p:nvPr/>
              </p:nvSpPr>
              <p:spPr>
                <a:xfrm flipH="1">
                  <a:off x="4424903" y="3429000"/>
                  <a:ext cx="774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1FDA99A-AFC8-788E-F568-79DC85A7E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424903" y="3429000"/>
                  <a:ext cx="77436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BC954C-70DE-965E-806D-8C8C0BAD3B56}"/>
                    </a:ext>
                  </a:extLst>
                </p:cNvPr>
                <p:cNvSpPr txBox="1"/>
                <p:nvPr/>
              </p:nvSpPr>
              <p:spPr>
                <a:xfrm flipH="1">
                  <a:off x="4661072" y="4406163"/>
                  <a:ext cx="502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dirty="0"/>
                    <a:t>’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BC954C-70DE-965E-806D-8C8C0BAD3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61072" y="4406163"/>
                  <a:ext cx="50228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00" t="-10345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011FDA69-0D27-DEEE-543F-40E30DD495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8228" y="3180636"/>
            <a:ext cx="4313772" cy="2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43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8AE82-9BD2-3F2E-853E-52264593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B03A-3C66-7DA2-9CD5-16BC21FB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Latches for memory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A3FF026-1748-4CB9-1E45-9675989B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82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F4696D-8FD5-D8CB-A0C0-73654CC528F9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3CE14234-8AAD-BD6F-D6C2-C57A6B239D56}"/>
              </a:ext>
            </a:extLst>
          </p:cNvPr>
          <p:cNvSpPr txBox="1">
            <a:spLocks/>
          </p:cNvSpPr>
          <p:nvPr/>
        </p:nvSpPr>
        <p:spPr>
          <a:xfrm>
            <a:off x="612648" y="110398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D16C8B3-3EDF-6E3F-6046-53E6C2CE2DAC}"/>
              </a:ext>
            </a:extLst>
          </p:cNvPr>
          <p:cNvSpPr txBox="1">
            <a:spLocks/>
          </p:cNvSpPr>
          <p:nvPr/>
        </p:nvSpPr>
        <p:spPr>
          <a:xfrm>
            <a:off x="612648" y="1281946"/>
            <a:ext cx="10653578" cy="5171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Latches can store 1 bit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latches exists (e.g., D latch)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circuits that store 1 bit (e.g., flip-flops)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combine these to make memory (registers, RAM)</a:t>
            </a:r>
          </a:p>
        </p:txBody>
      </p:sp>
    </p:spTree>
    <p:extLst>
      <p:ext uri="{BB962C8B-B14F-4D97-AF65-F5344CB8AC3E}">
        <p14:creationId xmlns:p14="http://schemas.microsoft.com/office/powerpoint/2010/main" val="16220403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CB36-10E2-2A96-2C9F-239B5A28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235A-C6F3-DAA3-38B3-CB10F12F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Latches for memory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3ABEDE0-3CA8-F5B0-CC11-C65FCB3E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83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DD48A6-2EF6-6479-7251-A2AC5486AC96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2CD3FE04-4C60-4679-7D61-47EBB5586279}"/>
              </a:ext>
            </a:extLst>
          </p:cNvPr>
          <p:cNvSpPr txBox="1">
            <a:spLocks/>
          </p:cNvSpPr>
          <p:nvPr/>
        </p:nvSpPr>
        <p:spPr>
          <a:xfrm>
            <a:off x="612648" y="110398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0D7B0E-7180-4AA6-EC0A-798EF73A0DC9}"/>
              </a:ext>
            </a:extLst>
          </p:cNvPr>
          <p:cNvSpPr txBox="1">
            <a:spLocks/>
          </p:cNvSpPr>
          <p:nvPr/>
        </p:nvSpPr>
        <p:spPr>
          <a:xfrm>
            <a:off x="612648" y="1281946"/>
            <a:ext cx="10653578" cy="5171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Latches can store 1 bit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latches exists (e.g., D latch)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circuits that store 1 bit (e.g., flip-flops)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combine these to make memory (registers, RAM)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800F1-C3DE-7A01-896B-3838D736A693}"/>
              </a:ext>
            </a:extLst>
          </p:cNvPr>
          <p:cNvSpPr txBox="1"/>
          <p:nvPr/>
        </p:nvSpPr>
        <p:spPr>
          <a:xfrm>
            <a:off x="2857227" y="5754011"/>
            <a:ext cx="572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do we have hard drives?</a:t>
            </a:r>
          </a:p>
        </p:txBody>
      </p:sp>
    </p:spTree>
    <p:extLst>
      <p:ext uri="{BB962C8B-B14F-4D97-AF65-F5344CB8AC3E}">
        <p14:creationId xmlns:p14="http://schemas.microsoft.com/office/powerpoint/2010/main" val="14253454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BA6FE-674D-5014-27F6-6833E8BB5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43EB-6B09-6E5D-D869-1833CDA3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Latches for memory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64C436A-5B0C-DD50-BAE5-4F39EEB6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6C0FA-935B-8EB9-1B68-A854FB25F6E8}"/>
              </a:ext>
            </a:extLst>
          </p:cNvPr>
          <p:cNvSpPr txBox="1"/>
          <p:nvPr/>
        </p:nvSpPr>
        <p:spPr>
          <a:xfrm>
            <a:off x="1997612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1">
            <a:extLst>
              <a:ext uri="{FF2B5EF4-FFF2-40B4-BE49-F238E27FC236}">
                <a16:creationId xmlns:a16="http://schemas.microsoft.com/office/drawing/2014/main" id="{18568BD4-F221-6B13-4F18-619437BA646E}"/>
              </a:ext>
            </a:extLst>
          </p:cNvPr>
          <p:cNvSpPr txBox="1">
            <a:spLocks/>
          </p:cNvSpPr>
          <p:nvPr/>
        </p:nvSpPr>
        <p:spPr>
          <a:xfrm>
            <a:off x="612648" y="1103989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44EDEC48-10D0-9CD4-0C48-4F802839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95" y="1687607"/>
            <a:ext cx="4570883" cy="264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4FE4A-CF82-D9F1-A643-276F22C870F2}"/>
              </a:ext>
            </a:extLst>
          </p:cNvPr>
          <p:cNvSpPr txBox="1"/>
          <p:nvPr/>
        </p:nvSpPr>
        <p:spPr>
          <a:xfrm>
            <a:off x="1572197" y="5412138"/>
            <a:ext cx="904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When power goes off, we lose what we stored!</a:t>
            </a:r>
          </a:p>
        </p:txBody>
      </p:sp>
    </p:spTree>
    <p:extLst>
      <p:ext uri="{BB962C8B-B14F-4D97-AF65-F5344CB8AC3E}">
        <p14:creationId xmlns:p14="http://schemas.microsoft.com/office/powerpoint/2010/main" val="222112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98AF-199D-C5AC-FA6F-2BE41CA8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71A2-8EDA-9126-E60F-84F29FCA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7-segment 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9CEB2-FAF5-B92F-9A31-CF919C5F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6A989-0B33-ECE6-319E-029FEFA994E6}"/>
              </a:ext>
            </a:extLst>
          </p:cNvPr>
          <p:cNvSpPr txBox="1"/>
          <p:nvPr/>
        </p:nvSpPr>
        <p:spPr>
          <a:xfrm>
            <a:off x="320548" y="290578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to display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A2D4FF4-A5E5-EE76-C139-A91D1B19FA43}"/>
              </a:ext>
            </a:extLst>
          </p:cNvPr>
          <p:cNvSpPr/>
          <p:nvPr/>
        </p:nvSpPr>
        <p:spPr>
          <a:xfrm>
            <a:off x="3632200" y="2881640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ACC79-68CC-773D-7E0C-575F723E5E5E}"/>
              </a:ext>
            </a:extLst>
          </p:cNvPr>
          <p:cNvSpPr/>
          <p:nvPr/>
        </p:nvSpPr>
        <p:spPr>
          <a:xfrm>
            <a:off x="4559300" y="2329190"/>
            <a:ext cx="1879600" cy="18110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BB1C-0CB7-3105-A311-8A562FAB1BA1}"/>
              </a:ext>
            </a:extLst>
          </p:cNvPr>
          <p:cNvSpPr txBox="1"/>
          <p:nvPr/>
        </p:nvSpPr>
        <p:spPr>
          <a:xfrm>
            <a:off x="4882481" y="2967335"/>
            <a:ext cx="105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D40C958-0C3A-A36F-0D8B-EA6726F3D154}"/>
              </a:ext>
            </a:extLst>
          </p:cNvPr>
          <p:cNvSpPr/>
          <p:nvPr/>
        </p:nvSpPr>
        <p:spPr>
          <a:xfrm>
            <a:off x="6762081" y="2887330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D490DB-7E60-1C36-852F-26C030260B5B}"/>
              </a:ext>
            </a:extLst>
          </p:cNvPr>
          <p:cNvGrpSpPr/>
          <p:nvPr/>
        </p:nvGrpSpPr>
        <p:grpSpPr>
          <a:xfrm>
            <a:off x="7948020" y="2329190"/>
            <a:ext cx="1079302" cy="1583060"/>
            <a:chOff x="398123" y="3001826"/>
            <a:chExt cx="1079302" cy="158306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7AD98D-1E7C-EA0E-60CF-E3F22A96235E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728CB4-CD07-4BBD-0D79-BEDB210F13AC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52039B-B62A-F4D6-524B-942F44BD5CA5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5716A2-0E78-DCC0-C870-6C1639C2A6DC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CD318E-E74D-0865-1602-5C553CE09F2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67D372-7329-E2BE-EBA6-E8FC54CF4EB6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A9A6B5-4E29-0289-116D-EF4920870F36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6164DD-AE42-0EB6-5681-A53A0C70DACB}"/>
                </a:ext>
              </a:extLst>
            </p:cNvPr>
            <p:cNvSpPr txBox="1"/>
            <p:nvPr/>
          </p:nvSpPr>
          <p:spPr>
            <a:xfrm>
              <a:off x="758356" y="300182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7B7B23-EEB1-3E62-4555-94BB066008EC}"/>
                </a:ext>
              </a:extLst>
            </p:cNvPr>
            <p:cNvSpPr txBox="1"/>
            <p:nvPr/>
          </p:nvSpPr>
          <p:spPr>
            <a:xfrm>
              <a:off x="111966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F93F0-C7F7-7F8E-79EA-89280C3A5145}"/>
                </a:ext>
              </a:extLst>
            </p:cNvPr>
            <p:cNvSpPr txBox="1"/>
            <p:nvPr/>
          </p:nvSpPr>
          <p:spPr>
            <a:xfrm>
              <a:off x="1137267" y="3887644"/>
              <a:ext cx="34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71FF1-09BB-B39D-BDAD-3C6B43BADCB0}"/>
                </a:ext>
              </a:extLst>
            </p:cNvPr>
            <p:cNvSpPr txBox="1"/>
            <p:nvPr/>
          </p:nvSpPr>
          <p:spPr>
            <a:xfrm>
              <a:off x="772671" y="42155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18F29B-ED06-7DA8-AA55-E9A88F0B2E7F}"/>
                </a:ext>
              </a:extLst>
            </p:cNvPr>
            <p:cNvSpPr txBox="1"/>
            <p:nvPr/>
          </p:nvSpPr>
          <p:spPr>
            <a:xfrm>
              <a:off x="398123" y="3872714"/>
              <a:ext cx="188841" cy="20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2DDD4C-2066-812F-4E73-31E8045846A9}"/>
                </a:ext>
              </a:extLst>
            </p:cNvPr>
            <p:cNvSpPr txBox="1"/>
            <p:nvPr/>
          </p:nvSpPr>
          <p:spPr>
            <a:xfrm>
              <a:off x="489654" y="34231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15CC52-0BD9-AAC8-25BD-0F57073D9CAB}"/>
                </a:ext>
              </a:extLst>
            </p:cNvPr>
            <p:cNvSpPr txBox="1"/>
            <p:nvPr/>
          </p:nvSpPr>
          <p:spPr>
            <a:xfrm>
              <a:off x="797664" y="3455505"/>
              <a:ext cx="37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5DDE7E-BB8B-3750-5CA0-4A4344F5BF24}"/>
              </a:ext>
            </a:extLst>
          </p:cNvPr>
          <p:cNvSpPr txBox="1"/>
          <p:nvPr/>
        </p:nvSpPr>
        <p:spPr>
          <a:xfrm>
            <a:off x="1752600" y="465388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7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670EDFBF-9137-A320-267B-484CBF3AD9FF}"/>
              </a:ext>
            </a:extLst>
          </p:cNvPr>
          <p:cNvSpPr/>
          <p:nvPr/>
        </p:nvSpPr>
        <p:spPr>
          <a:xfrm>
            <a:off x="5200650" y="4653882"/>
            <a:ext cx="5969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912728-9C41-43D4-D39A-B40EA57941E2}"/>
              </a:ext>
            </a:extLst>
          </p:cNvPr>
          <p:cNvGrpSpPr/>
          <p:nvPr/>
        </p:nvGrpSpPr>
        <p:grpSpPr>
          <a:xfrm>
            <a:off x="8261236" y="4480131"/>
            <a:ext cx="426538" cy="904709"/>
            <a:chOff x="718880" y="3360380"/>
            <a:chExt cx="426538" cy="90470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9A96C54-7E18-2081-CCE3-8855F96F72FA}"/>
                </a:ext>
              </a:extLst>
            </p:cNvPr>
            <p:cNvCxnSpPr/>
            <p:nvPr/>
          </p:nvCxnSpPr>
          <p:spPr>
            <a:xfrm>
              <a:off x="725759" y="3360380"/>
              <a:ext cx="4196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00CCF8-08BC-2F01-2AC0-22413A831290}"/>
                </a:ext>
              </a:extLst>
            </p:cNvPr>
            <p:cNvCxnSpPr/>
            <p:nvPr/>
          </p:nvCxnSpPr>
          <p:spPr>
            <a:xfrm>
              <a:off x="725759" y="3808566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0B6760-0ACE-4308-9555-DE9503488598}"/>
                </a:ext>
              </a:extLst>
            </p:cNvPr>
            <p:cNvCxnSpPr/>
            <p:nvPr/>
          </p:nvCxnSpPr>
          <p:spPr>
            <a:xfrm>
              <a:off x="725759" y="4265089"/>
              <a:ext cx="419659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03B6C2-93CA-9884-A265-F2FF7FF08E9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80" y="3385572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04D6D93-1EA9-F4DD-E5C6-B8BCFBD59E46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385572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31F021-7E6F-65E0-2007-57BF16D70D91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6" y="3840983"/>
              <a:ext cx="0" cy="39261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07BCE8-1E17-C54C-B5D1-0C1ECC9F81EA}"/>
                </a:ext>
              </a:extLst>
            </p:cNvPr>
            <p:cNvCxnSpPr>
              <a:cxnSpLocks/>
            </p:cNvCxnSpPr>
            <p:nvPr/>
          </p:nvCxnSpPr>
          <p:spPr>
            <a:xfrm>
              <a:off x="1145418" y="3840983"/>
              <a:ext cx="0" cy="3926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25BEF-8E41-0AD0-26B5-F9FCA07CB8FC}"/>
              </a:ext>
            </a:extLst>
          </p:cNvPr>
          <p:cNvGrpSpPr/>
          <p:nvPr/>
        </p:nvGrpSpPr>
        <p:grpSpPr>
          <a:xfrm>
            <a:off x="8030965" y="4170502"/>
            <a:ext cx="1112838" cy="1529272"/>
            <a:chOff x="2681413" y="1973034"/>
            <a:chExt cx="1112838" cy="15292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7609D9-DBDE-A06D-9733-D5DA1070C042}"/>
                </a:ext>
              </a:extLst>
            </p:cNvPr>
            <p:cNvSpPr txBox="1"/>
            <p:nvPr/>
          </p:nvSpPr>
          <p:spPr>
            <a:xfrm>
              <a:off x="2974344" y="197303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757FBE-C32B-E7B3-4390-C36C9A9E45B7}"/>
                </a:ext>
              </a:extLst>
            </p:cNvPr>
            <p:cNvSpPr txBox="1"/>
            <p:nvPr/>
          </p:nvSpPr>
          <p:spPr>
            <a:xfrm>
              <a:off x="332087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EDF34B-1305-12CC-AC4A-52FFBF1FB0ED}"/>
                </a:ext>
              </a:extLst>
            </p:cNvPr>
            <p:cNvSpPr txBox="1"/>
            <p:nvPr/>
          </p:nvSpPr>
          <p:spPr>
            <a:xfrm>
              <a:off x="3341501" y="2805064"/>
              <a:ext cx="4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AE10A3-E9E1-4FF4-2687-113326DCDA81}"/>
                </a:ext>
              </a:extLst>
            </p:cNvPr>
            <p:cNvSpPr txBox="1"/>
            <p:nvPr/>
          </p:nvSpPr>
          <p:spPr>
            <a:xfrm>
              <a:off x="2983436" y="3132974"/>
              <a:ext cx="35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2CE1FC7-4974-92D4-49F3-8CB393448973}"/>
                </a:ext>
              </a:extLst>
            </p:cNvPr>
            <p:cNvSpPr txBox="1"/>
            <p:nvPr/>
          </p:nvSpPr>
          <p:spPr>
            <a:xfrm>
              <a:off x="2681413" y="2790134"/>
              <a:ext cx="42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F6874B9-EC0C-CAC0-1ABD-3FF777805BD7}"/>
                </a:ext>
              </a:extLst>
            </p:cNvPr>
            <p:cNvSpPr txBox="1"/>
            <p:nvPr/>
          </p:nvSpPr>
          <p:spPr>
            <a:xfrm>
              <a:off x="2690869" y="2340595"/>
              <a:ext cx="42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147FE3-6440-A506-06A6-75976AB13AFE}"/>
                </a:ext>
              </a:extLst>
            </p:cNvPr>
            <p:cNvSpPr txBox="1"/>
            <p:nvPr/>
          </p:nvSpPr>
          <p:spPr>
            <a:xfrm>
              <a:off x="2984163" y="2372924"/>
              <a:ext cx="41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4FBEF11-0A3F-62A3-BA5D-6B9320CE8A79}"/>
              </a:ext>
            </a:extLst>
          </p:cNvPr>
          <p:cNvSpPr txBox="1"/>
          <p:nvPr/>
        </p:nvSpPr>
        <p:spPr>
          <a:xfrm>
            <a:off x="9842601" y="4209719"/>
            <a:ext cx="7377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0</a:t>
            </a:r>
          </a:p>
          <a:p>
            <a:r>
              <a:rPr lang="en-US" dirty="0"/>
              <a:t>b = 0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  <a:p>
            <a:r>
              <a:rPr lang="en-US" dirty="0"/>
              <a:t>e = 0</a:t>
            </a:r>
          </a:p>
          <a:p>
            <a:r>
              <a:rPr lang="en-US" dirty="0"/>
              <a:t>f =  0</a:t>
            </a:r>
          </a:p>
          <a:p>
            <a:r>
              <a:rPr lang="en-US" dirty="0"/>
              <a:t>g =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6D9CEA-68DD-CAA0-27A1-E171E33AA0B1}"/>
              </a:ext>
            </a:extLst>
          </p:cNvPr>
          <p:cNvSpPr txBox="1"/>
          <p:nvPr/>
        </p:nvSpPr>
        <p:spPr>
          <a:xfrm>
            <a:off x="9139218" y="1345550"/>
            <a:ext cx="248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component with 7 inputs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3D42C3-DB9E-AE2B-34A1-88FD993DADC8}"/>
              </a:ext>
            </a:extLst>
          </p:cNvPr>
          <p:cNvGrpSpPr/>
          <p:nvPr/>
        </p:nvGrpSpPr>
        <p:grpSpPr>
          <a:xfrm>
            <a:off x="9715500" y="2222500"/>
            <a:ext cx="1066800" cy="1892300"/>
            <a:chOff x="9715500" y="2222500"/>
            <a:chExt cx="1066800" cy="18923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28BB43-3A05-7E7A-0FD6-34D5DF15B29B}"/>
                </a:ext>
              </a:extLst>
            </p:cNvPr>
            <p:cNvSpPr/>
            <p:nvPr/>
          </p:nvSpPr>
          <p:spPr>
            <a:xfrm>
              <a:off x="9715500" y="2425700"/>
              <a:ext cx="1066800" cy="148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A0ED775-7015-D949-B3A4-FFC94C725294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27C4A1-0265-30BC-6856-8DB514A4B827}"/>
                </a:ext>
              </a:extLst>
            </p:cNvPr>
            <p:cNvSpPr txBox="1"/>
            <p:nvPr/>
          </p:nvSpPr>
          <p:spPr>
            <a:xfrm>
              <a:off x="9823431" y="24442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b c 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A36851-53D3-7505-2FFA-E42717E6B7A0}"/>
                </a:ext>
              </a:extLst>
            </p:cNvPr>
            <p:cNvSpPr txBox="1"/>
            <p:nvPr/>
          </p:nvSpPr>
          <p:spPr>
            <a:xfrm>
              <a:off x="9944636" y="354165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f g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61434F9-59EE-BE88-D6A6-75D18ACB3102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3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BF3615-17C4-AEBA-C6BF-D8870DAD4237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5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E68A586-E81C-2690-CE61-D7AED8C054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1000" y="22225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863D9B5-6F0A-E35C-0A01-576C1A9242BA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1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935443-95A0-F4E2-E976-6F20C1D97234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3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879BDFF-C3E3-2EC8-CC78-0CF28F860CEF}"/>
                </a:ext>
              </a:extLst>
            </p:cNvPr>
            <p:cNvCxnSpPr>
              <a:cxnSpLocks/>
            </p:cNvCxnSpPr>
            <p:nvPr/>
          </p:nvCxnSpPr>
          <p:spPr>
            <a:xfrm>
              <a:off x="10464800" y="3911600"/>
              <a:ext cx="0" cy="203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151391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39004</TotalTime>
  <Words>4726</Words>
  <Application>Microsoft Macintosh PowerPoint</Application>
  <PresentationFormat>Widescreen</PresentationFormat>
  <Paragraphs>2760</Paragraphs>
  <Slides>84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Aptos</vt:lpstr>
      <vt:lpstr>Arial</vt:lpstr>
      <vt:lpstr>Cambria Math</vt:lpstr>
      <vt:lpstr>Neue Haas Grotesk Text Pro</vt:lpstr>
      <vt:lpstr>VanillaVTI</vt:lpstr>
      <vt:lpstr>Memory</vt:lpstr>
      <vt:lpstr>Administrative</vt:lpstr>
      <vt:lpstr>2-bit decoder recap</vt:lpstr>
      <vt:lpstr>2-bit decoder recap</vt:lpstr>
      <vt:lpstr>3-bit decoder</vt:lpstr>
      <vt:lpstr>Decoder application example</vt:lpstr>
      <vt:lpstr>Decoding 7-segment displays</vt:lpstr>
      <vt:lpstr>7-segment display</vt:lpstr>
      <vt:lpstr>7-segment display</vt:lpstr>
      <vt:lpstr>7-segment displays in clocks</vt:lpstr>
      <vt:lpstr>7-segment display</vt:lpstr>
      <vt:lpstr>Decoding 7-segment displays in clocks</vt:lpstr>
      <vt:lpstr>Our friend the decoder</vt:lpstr>
      <vt:lpstr>Our friend the decoder</vt:lpstr>
      <vt:lpstr>Our friend the decoder</vt:lpstr>
      <vt:lpstr>Our friend the decoder</vt:lpstr>
      <vt:lpstr>Our friend the decoder</vt:lpstr>
      <vt:lpstr>Our friend the decoder</vt:lpstr>
      <vt:lpstr>Our friend the decoder</vt:lpstr>
      <vt:lpstr>Our friend the decoder</vt:lpstr>
      <vt:lpstr>Our friend the decoder</vt:lpstr>
      <vt:lpstr>A 7-segment display in Logisim</vt:lpstr>
      <vt:lpstr>A 7-segment display in Logisim</vt:lpstr>
      <vt:lpstr>PRACTICE TIME – Expanding to 16 characters</vt:lpstr>
      <vt:lpstr>ANSWER– Expanding to 16 characters</vt:lpstr>
      <vt:lpstr>Combinational circuits</vt:lpstr>
      <vt:lpstr>Computer simplified</vt:lpstr>
      <vt:lpstr>Inside the CPU: Arithmetic Logic Unit (ALU)</vt:lpstr>
      <vt:lpstr>Inside the CPU: Arithmetic Logic Unit (ALU)</vt:lpstr>
      <vt:lpstr>Inside the CPU: Arithmetic Logic Unit (ALU)</vt:lpstr>
      <vt:lpstr>Inside the CPU</vt:lpstr>
      <vt:lpstr>Memory hierarchy</vt:lpstr>
      <vt:lpstr>Memory speed</vt:lpstr>
      <vt:lpstr>Memory</vt:lpstr>
      <vt:lpstr>Memory</vt:lpstr>
      <vt:lpstr>PowerPoint Presentation</vt:lpstr>
      <vt:lpstr>PowerPoint Presentation</vt:lpstr>
      <vt:lpstr>Memory</vt:lpstr>
      <vt:lpstr>Memory</vt:lpstr>
      <vt:lpstr>Memory hierarchy</vt:lpstr>
      <vt:lpstr>Memory</vt:lpstr>
      <vt:lpstr>Memory</vt:lpstr>
      <vt:lpstr>Memory</vt:lpstr>
      <vt:lpstr>Memory capacity</vt:lpstr>
      <vt:lpstr>Memory capacity</vt:lpstr>
      <vt:lpstr>Memory capacity</vt:lpstr>
      <vt:lpstr>Memory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aside</vt:lpstr>
      <vt:lpstr>Quick aside</vt:lpstr>
      <vt:lpstr>Quick aside: multiplexer</vt:lpstr>
      <vt:lpstr>Quick aside: multiplexer</vt:lpstr>
      <vt:lpstr>Quick aside: multiplexer</vt:lpstr>
      <vt:lpstr>Quick aside: multiplexer</vt:lpstr>
      <vt:lpstr>Quick aside: multiplexer</vt:lpstr>
      <vt:lpstr>PowerPoint Presentation</vt:lpstr>
      <vt:lpstr>How do we store bits?</vt:lpstr>
      <vt:lpstr>Case I: R=1, S=0</vt:lpstr>
      <vt:lpstr>Case I: R=1, S=0</vt:lpstr>
      <vt:lpstr>Case II: R=0, S=1</vt:lpstr>
      <vt:lpstr>Case II: R=0, S=1</vt:lpstr>
      <vt:lpstr>Case IV: R=0, S=0</vt:lpstr>
      <vt:lpstr>Case IV: R=0, S=0</vt:lpstr>
      <vt:lpstr>Case IV: R=0, S=0</vt:lpstr>
      <vt:lpstr>Case IV: R=0, S=0</vt:lpstr>
      <vt:lpstr>Case IV: R=0, S=0</vt:lpstr>
      <vt:lpstr>SR-latch</vt:lpstr>
      <vt:lpstr>Case III: R=1, S=1</vt:lpstr>
      <vt:lpstr>Case III: R=1, S=1</vt:lpstr>
      <vt:lpstr>Case I: R=0, S=0</vt:lpstr>
      <vt:lpstr>SR-latch - Abstraction</vt:lpstr>
      <vt:lpstr>Latches for memory</vt:lpstr>
      <vt:lpstr>Latches for memory</vt:lpstr>
      <vt:lpstr>Latches for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Papoutsaki</dc:creator>
  <cp:lastModifiedBy>David Kauchak</cp:lastModifiedBy>
  <cp:revision>469</cp:revision>
  <cp:lastPrinted>2025-09-18T15:56:48Z</cp:lastPrinted>
  <dcterms:created xsi:type="dcterms:W3CDTF">2025-02-11T22:53:59Z</dcterms:created>
  <dcterms:modified xsi:type="dcterms:W3CDTF">2026-02-12T21:03:30Z</dcterms:modified>
</cp:coreProperties>
</file>