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1"/>
  </p:notesMasterIdLst>
  <p:sldIdLst>
    <p:sldId id="256" r:id="rId2"/>
    <p:sldId id="324" r:id="rId3"/>
    <p:sldId id="477" r:id="rId4"/>
    <p:sldId id="369" r:id="rId5"/>
    <p:sldId id="467" r:id="rId6"/>
    <p:sldId id="468" r:id="rId7"/>
    <p:sldId id="409" r:id="rId8"/>
    <p:sldId id="410" r:id="rId9"/>
    <p:sldId id="411" r:id="rId10"/>
    <p:sldId id="412" r:id="rId11"/>
    <p:sldId id="413" r:id="rId12"/>
    <p:sldId id="414" r:id="rId13"/>
    <p:sldId id="415" r:id="rId14"/>
    <p:sldId id="416" r:id="rId15"/>
    <p:sldId id="418" r:id="rId16"/>
    <p:sldId id="419" r:id="rId17"/>
    <p:sldId id="272" r:id="rId18"/>
    <p:sldId id="424" r:id="rId19"/>
    <p:sldId id="425" r:id="rId20"/>
    <p:sldId id="426" r:id="rId21"/>
    <p:sldId id="427" r:id="rId22"/>
    <p:sldId id="428" r:id="rId23"/>
    <p:sldId id="429" r:id="rId24"/>
    <p:sldId id="430" r:id="rId25"/>
    <p:sldId id="431" r:id="rId26"/>
    <p:sldId id="448" r:id="rId27"/>
    <p:sldId id="442" r:id="rId28"/>
    <p:sldId id="479" r:id="rId29"/>
    <p:sldId id="469" r:id="rId30"/>
    <p:sldId id="449" r:id="rId31"/>
    <p:sldId id="480" r:id="rId32"/>
    <p:sldId id="470" r:id="rId33"/>
    <p:sldId id="471" r:id="rId34"/>
    <p:sldId id="472" r:id="rId35"/>
    <p:sldId id="474" r:id="rId36"/>
    <p:sldId id="481" r:id="rId37"/>
    <p:sldId id="482" r:id="rId38"/>
    <p:sldId id="483" r:id="rId39"/>
    <p:sldId id="484" r:id="rId40"/>
    <p:sldId id="485" r:id="rId41"/>
    <p:sldId id="486" r:id="rId42"/>
    <p:sldId id="487" r:id="rId43"/>
    <p:sldId id="432" r:id="rId44"/>
    <p:sldId id="433" r:id="rId45"/>
    <p:sldId id="434" r:id="rId46"/>
    <p:sldId id="435" r:id="rId47"/>
    <p:sldId id="436" r:id="rId48"/>
    <p:sldId id="437" r:id="rId49"/>
    <p:sldId id="488" r:id="rId50"/>
    <p:sldId id="438" r:id="rId51"/>
    <p:sldId id="439" r:id="rId52"/>
    <p:sldId id="440" r:id="rId53"/>
    <p:sldId id="441" r:id="rId54"/>
    <p:sldId id="489" r:id="rId55"/>
    <p:sldId id="454" r:id="rId56"/>
    <p:sldId id="455" r:id="rId57"/>
    <p:sldId id="450" r:id="rId58"/>
    <p:sldId id="456" r:id="rId59"/>
    <p:sldId id="457" r:id="rId60"/>
    <p:sldId id="458" r:id="rId61"/>
    <p:sldId id="460" r:id="rId62"/>
    <p:sldId id="490" r:id="rId63"/>
    <p:sldId id="491" r:id="rId64"/>
    <p:sldId id="462" r:id="rId65"/>
    <p:sldId id="463" r:id="rId66"/>
    <p:sldId id="464" r:id="rId67"/>
    <p:sldId id="465" r:id="rId68"/>
    <p:sldId id="452" r:id="rId69"/>
    <p:sldId id="478" r:id="rId7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FE"/>
    <a:srgbClr val="D8D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75" autoAdjust="0"/>
    <p:restoredTop sz="85102"/>
  </p:normalViewPr>
  <p:slideViewPr>
    <p:cSldViewPr snapToGrid="0" snapToObjects="1">
      <p:cViewPr varScale="1">
        <p:scale>
          <a:sx n="108" d="100"/>
          <a:sy n="108" d="100"/>
        </p:scale>
        <p:origin x="201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918EF-26F2-F641-9B39-65E2E78847ED}" type="datetimeFigureOut">
              <a:rPr lang="en-US" smtClean="0"/>
              <a:t>2/10/26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3207C-337C-5744-B32B-244402CD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8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E7D847-8E4E-29D2-25E0-7EC5228A55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8EE0B3-C73F-D69E-34F6-340CAF8C53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7F2C42C-DAD2-C222-75B9-0887B0C0A4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8018F5-4092-1EB6-2247-B64E3DE7F0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414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370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nor</a:t>
            </a:r>
            <a:r>
              <a:rPr lang="en-US" baseline="0" dirty="0"/>
              <a:t> is only true with inputs 0, 0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and gate will therefore only be true when in1 and in2 are both 0 and in3 is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E9A50-EED1-FA4E-868B-D30F9FDBA6F4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652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2/10/26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2/10/26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2/10/26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2/10/26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2/10/26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2/10/26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8.png"/><Relationship Id="rId7" Type="http://schemas.openxmlformats.org/officeDocument/2006/relationships/image" Target="../media/image7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2.svg"/><Relationship Id="rId5" Type="http://schemas.openxmlformats.org/officeDocument/2006/relationships/image" Target="../media/image5.png"/><Relationship Id="rId10" Type="http://schemas.openxmlformats.org/officeDocument/2006/relationships/image" Target="../media/image11.png"/><Relationship Id="rId4" Type="http://schemas.openxmlformats.org/officeDocument/2006/relationships/image" Target="../media/image4.png"/><Relationship Id="rId9" Type="http://schemas.openxmlformats.org/officeDocument/2006/relationships/image" Target="../media/image10.sv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pomona.edu/classes/cs51/circuits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logisim-evolution/logisim-evolution" TargetMode="External"/><Relationship Id="rId2" Type="http://schemas.openxmlformats.org/officeDocument/2006/relationships/hyperlink" Target="http://www.cs.pomona.edu/classes/cs51/circuits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38903" y="3787722"/>
            <a:ext cx="6903302" cy="1828800"/>
          </a:xfrm>
        </p:spPr>
        <p:txBody>
          <a:bodyPr/>
          <a:lstStyle/>
          <a:p>
            <a:r>
              <a:rPr lang="en-US" dirty="0"/>
              <a:t>Circuits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David Kauchak</a:t>
            </a:r>
            <a:br>
              <a:rPr lang="en-US" dirty="0"/>
            </a:br>
            <a:r>
              <a:rPr lang="en-US" dirty="0"/>
              <a:t>CS 51 – Spring 2026</a:t>
            </a:r>
          </a:p>
        </p:txBody>
      </p:sp>
    </p:spTree>
    <p:extLst>
      <p:ext uri="{BB962C8B-B14F-4D97-AF65-F5344CB8AC3E}">
        <p14:creationId xmlns:p14="http://schemas.microsoft.com/office/powerpoint/2010/main" val="3651200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with components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827466" y="4484152"/>
            <a:ext cx="1619960" cy="1650048"/>
            <a:chOff x="5197400" y="3165177"/>
            <a:chExt cx="1619960" cy="1650048"/>
          </a:xfrm>
        </p:grpSpPr>
        <p:sp>
          <p:nvSpPr>
            <p:cNvPr id="19" name="Rectangle 18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/>
          <p:cNvGrpSpPr/>
          <p:nvPr/>
        </p:nvGrpSpPr>
        <p:grpSpPr>
          <a:xfrm>
            <a:off x="4693866" y="4456351"/>
            <a:ext cx="1714731" cy="1650048"/>
            <a:chOff x="5197400" y="3165177"/>
            <a:chExt cx="1714731" cy="1650048"/>
          </a:xfrm>
        </p:grpSpPr>
        <p:sp>
          <p:nvSpPr>
            <p:cNvPr id="52" name="Rectangle 51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55" name="Straight Arrow Connector 54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58" name="Straight Arrow Connector 57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62" name="Straight Arrow Connector 61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 62"/>
          <p:cNvGrpSpPr/>
          <p:nvPr/>
        </p:nvGrpSpPr>
        <p:grpSpPr>
          <a:xfrm>
            <a:off x="2633305" y="4494351"/>
            <a:ext cx="1714731" cy="1650048"/>
            <a:chOff x="5197400" y="3165177"/>
            <a:chExt cx="1714731" cy="1650048"/>
          </a:xfrm>
        </p:grpSpPr>
        <p:sp>
          <p:nvSpPr>
            <p:cNvPr id="64" name="Rectangle 63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67" name="Straight Arrow Connector 66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70" name="Straight Arrow Connector 69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Box 72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74" name="Straight Arrow Connector 73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/>
          <p:cNvGrpSpPr/>
          <p:nvPr/>
        </p:nvGrpSpPr>
        <p:grpSpPr>
          <a:xfrm>
            <a:off x="175083" y="4494351"/>
            <a:ext cx="2049957" cy="1650048"/>
            <a:chOff x="4862174" y="3165177"/>
            <a:chExt cx="2049957" cy="1650048"/>
          </a:xfrm>
        </p:grpSpPr>
        <p:sp>
          <p:nvSpPr>
            <p:cNvPr id="76" name="Rectangle 75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79" name="Straight Arrow Connector 78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Box 79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82" name="Straight Arrow Connector 81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 rot="5400000">
              <a:off x="5059987" y="3827612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86" name="Straight Arrow Connector 85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9" name="TextBox 98"/>
          <p:cNvSpPr txBox="1"/>
          <p:nvPr/>
        </p:nvSpPr>
        <p:spPr>
          <a:xfrm>
            <a:off x="3331866" y="1981200"/>
            <a:ext cx="14583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01010</a:t>
            </a:r>
          </a:p>
          <a:p>
            <a:r>
              <a:rPr lang="en-US" sz="3600" dirty="0"/>
              <a:t>01111</a:t>
            </a:r>
          </a:p>
        </p:txBody>
      </p:sp>
      <p:cxnSp>
        <p:nvCxnSpPr>
          <p:cNvPr id="100" name="Straight Connector 99"/>
          <p:cNvCxnSpPr/>
          <p:nvPr/>
        </p:nvCxnSpPr>
        <p:spPr>
          <a:xfrm>
            <a:off x="3248301" y="3200400"/>
            <a:ext cx="1676400" cy="0"/>
          </a:xfrm>
          <a:prstGeom prst="line">
            <a:avLst/>
          </a:prstGeom>
          <a:ln w="381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612648" y="3881120"/>
            <a:ext cx="7876717" cy="0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H="1">
            <a:off x="5973466" y="5299085"/>
            <a:ext cx="329928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6" name="Group 115"/>
          <p:cNvGrpSpPr/>
          <p:nvPr/>
        </p:nvGrpSpPr>
        <p:grpSpPr>
          <a:xfrm>
            <a:off x="5973466" y="4465281"/>
            <a:ext cx="914400" cy="858937"/>
            <a:chOff x="5958226" y="4645482"/>
            <a:chExt cx="914400" cy="858937"/>
          </a:xfrm>
        </p:grpSpPr>
        <p:cxnSp>
          <p:nvCxnSpPr>
            <p:cNvPr id="106" name="Straight Connector 105"/>
            <p:cNvCxnSpPr/>
            <p:nvPr/>
          </p:nvCxnSpPr>
          <p:spPr>
            <a:xfrm flipH="1">
              <a:off x="6542698" y="5494259"/>
              <a:ext cx="329928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flipV="1">
              <a:off x="6542698" y="4645482"/>
              <a:ext cx="0" cy="858937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flipH="1">
              <a:off x="5958226" y="4645482"/>
              <a:ext cx="584472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Group 116"/>
          <p:cNvGrpSpPr/>
          <p:nvPr/>
        </p:nvGrpSpPr>
        <p:grpSpPr>
          <a:xfrm>
            <a:off x="3910986" y="4514632"/>
            <a:ext cx="914400" cy="858937"/>
            <a:chOff x="5958226" y="4645482"/>
            <a:chExt cx="914400" cy="858937"/>
          </a:xfrm>
        </p:grpSpPr>
        <p:cxnSp>
          <p:nvCxnSpPr>
            <p:cNvPr id="118" name="Straight Connector 117"/>
            <p:cNvCxnSpPr/>
            <p:nvPr/>
          </p:nvCxnSpPr>
          <p:spPr>
            <a:xfrm flipH="1">
              <a:off x="6542698" y="5494259"/>
              <a:ext cx="329928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flipV="1">
              <a:off x="6542698" y="4645482"/>
              <a:ext cx="0" cy="858937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H="1">
              <a:off x="5958226" y="4645482"/>
              <a:ext cx="584472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1" name="Group 120"/>
          <p:cNvGrpSpPr/>
          <p:nvPr/>
        </p:nvGrpSpPr>
        <p:grpSpPr>
          <a:xfrm>
            <a:off x="1789123" y="4510306"/>
            <a:ext cx="914400" cy="858937"/>
            <a:chOff x="5958226" y="4645482"/>
            <a:chExt cx="914400" cy="858937"/>
          </a:xfrm>
        </p:grpSpPr>
        <p:cxnSp>
          <p:nvCxnSpPr>
            <p:cNvPr id="122" name="Straight Connector 121"/>
            <p:cNvCxnSpPr/>
            <p:nvPr/>
          </p:nvCxnSpPr>
          <p:spPr>
            <a:xfrm flipH="1">
              <a:off x="6542698" y="5494259"/>
              <a:ext cx="329928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flipV="1">
              <a:off x="6542698" y="4645482"/>
              <a:ext cx="0" cy="858937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H="1">
              <a:off x="5958226" y="4645482"/>
              <a:ext cx="584472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5" name="TextBox 124"/>
          <p:cNvSpPr txBox="1"/>
          <p:nvPr/>
        </p:nvSpPr>
        <p:spPr>
          <a:xfrm>
            <a:off x="6952007" y="388112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0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467600" y="38862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4876474" y="38862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5392067" y="389128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2778814" y="392058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0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3294407" y="392566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5214" y="392058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1160807" y="392566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2067" y="6107668"/>
            <a:ext cx="325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Arial"/>
                <a:cs typeface="Arial"/>
              </a:rPr>
              <a:t>?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4428598" y="4999911"/>
            <a:ext cx="325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Arial"/>
                <a:cs typeface="Arial"/>
              </a:rPr>
              <a:t>?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458934" y="598306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4343400" y="31242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6037607" y="38862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4056407" y="15240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3048000" y="2662535"/>
            <a:ext cx="389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445772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with components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827466" y="4484152"/>
            <a:ext cx="1619960" cy="1650048"/>
            <a:chOff x="5197400" y="3165177"/>
            <a:chExt cx="1619960" cy="1650048"/>
          </a:xfrm>
        </p:grpSpPr>
        <p:sp>
          <p:nvSpPr>
            <p:cNvPr id="19" name="Rectangle 18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/>
          <p:cNvGrpSpPr/>
          <p:nvPr/>
        </p:nvGrpSpPr>
        <p:grpSpPr>
          <a:xfrm>
            <a:off x="4693866" y="4456351"/>
            <a:ext cx="1714731" cy="1650048"/>
            <a:chOff x="5197400" y="3165177"/>
            <a:chExt cx="1714731" cy="1650048"/>
          </a:xfrm>
        </p:grpSpPr>
        <p:sp>
          <p:nvSpPr>
            <p:cNvPr id="52" name="Rectangle 51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55" name="Straight Arrow Connector 54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58" name="Straight Arrow Connector 57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62" name="Straight Arrow Connector 61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 62"/>
          <p:cNvGrpSpPr/>
          <p:nvPr/>
        </p:nvGrpSpPr>
        <p:grpSpPr>
          <a:xfrm>
            <a:off x="2633305" y="4494351"/>
            <a:ext cx="1714731" cy="1650048"/>
            <a:chOff x="5197400" y="3165177"/>
            <a:chExt cx="1714731" cy="1650048"/>
          </a:xfrm>
        </p:grpSpPr>
        <p:sp>
          <p:nvSpPr>
            <p:cNvPr id="64" name="Rectangle 63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67" name="Straight Arrow Connector 66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70" name="Straight Arrow Connector 69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Box 72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74" name="Straight Arrow Connector 73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/>
          <p:cNvGrpSpPr/>
          <p:nvPr/>
        </p:nvGrpSpPr>
        <p:grpSpPr>
          <a:xfrm>
            <a:off x="175083" y="4494351"/>
            <a:ext cx="2049957" cy="1650048"/>
            <a:chOff x="4862174" y="3165177"/>
            <a:chExt cx="2049957" cy="1650048"/>
          </a:xfrm>
        </p:grpSpPr>
        <p:sp>
          <p:nvSpPr>
            <p:cNvPr id="76" name="Rectangle 75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79" name="Straight Arrow Connector 78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Box 79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82" name="Straight Arrow Connector 81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 rot="5400000">
              <a:off x="5059987" y="3827612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86" name="Straight Arrow Connector 85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9" name="TextBox 98"/>
          <p:cNvSpPr txBox="1"/>
          <p:nvPr/>
        </p:nvSpPr>
        <p:spPr>
          <a:xfrm>
            <a:off x="3331866" y="1981200"/>
            <a:ext cx="14583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01010</a:t>
            </a:r>
          </a:p>
          <a:p>
            <a:r>
              <a:rPr lang="en-US" sz="3600" dirty="0"/>
              <a:t>01111</a:t>
            </a:r>
          </a:p>
        </p:txBody>
      </p:sp>
      <p:cxnSp>
        <p:nvCxnSpPr>
          <p:cNvPr id="100" name="Straight Connector 99"/>
          <p:cNvCxnSpPr/>
          <p:nvPr/>
        </p:nvCxnSpPr>
        <p:spPr>
          <a:xfrm>
            <a:off x="3248301" y="3200400"/>
            <a:ext cx="1676400" cy="0"/>
          </a:xfrm>
          <a:prstGeom prst="line">
            <a:avLst/>
          </a:prstGeom>
          <a:ln w="381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612648" y="3881120"/>
            <a:ext cx="7876717" cy="0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H="1">
            <a:off x="5973466" y="5299085"/>
            <a:ext cx="329928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6" name="Group 115"/>
          <p:cNvGrpSpPr/>
          <p:nvPr/>
        </p:nvGrpSpPr>
        <p:grpSpPr>
          <a:xfrm>
            <a:off x="5973466" y="4465281"/>
            <a:ext cx="914400" cy="858937"/>
            <a:chOff x="5958226" y="4645482"/>
            <a:chExt cx="914400" cy="858937"/>
          </a:xfrm>
        </p:grpSpPr>
        <p:cxnSp>
          <p:nvCxnSpPr>
            <p:cNvPr id="106" name="Straight Connector 105"/>
            <p:cNvCxnSpPr/>
            <p:nvPr/>
          </p:nvCxnSpPr>
          <p:spPr>
            <a:xfrm flipH="1">
              <a:off x="6542698" y="5494259"/>
              <a:ext cx="329928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flipV="1">
              <a:off x="6542698" y="4645482"/>
              <a:ext cx="0" cy="858937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flipH="1">
              <a:off x="5958226" y="4645482"/>
              <a:ext cx="584472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Group 116"/>
          <p:cNvGrpSpPr/>
          <p:nvPr/>
        </p:nvGrpSpPr>
        <p:grpSpPr>
          <a:xfrm>
            <a:off x="3910986" y="4514632"/>
            <a:ext cx="914400" cy="858937"/>
            <a:chOff x="5958226" y="4645482"/>
            <a:chExt cx="914400" cy="858937"/>
          </a:xfrm>
        </p:grpSpPr>
        <p:cxnSp>
          <p:nvCxnSpPr>
            <p:cNvPr id="118" name="Straight Connector 117"/>
            <p:cNvCxnSpPr/>
            <p:nvPr/>
          </p:nvCxnSpPr>
          <p:spPr>
            <a:xfrm flipH="1">
              <a:off x="6542698" y="5494259"/>
              <a:ext cx="329928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flipV="1">
              <a:off x="6542698" y="4645482"/>
              <a:ext cx="0" cy="858937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H="1">
              <a:off x="5958226" y="4645482"/>
              <a:ext cx="584472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1" name="Group 120"/>
          <p:cNvGrpSpPr/>
          <p:nvPr/>
        </p:nvGrpSpPr>
        <p:grpSpPr>
          <a:xfrm>
            <a:off x="1789123" y="4510306"/>
            <a:ext cx="914400" cy="858937"/>
            <a:chOff x="5958226" y="4645482"/>
            <a:chExt cx="914400" cy="858937"/>
          </a:xfrm>
        </p:grpSpPr>
        <p:cxnSp>
          <p:nvCxnSpPr>
            <p:cNvPr id="122" name="Straight Connector 121"/>
            <p:cNvCxnSpPr/>
            <p:nvPr/>
          </p:nvCxnSpPr>
          <p:spPr>
            <a:xfrm flipH="1">
              <a:off x="6542698" y="5494259"/>
              <a:ext cx="329928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flipV="1">
              <a:off x="6542698" y="4645482"/>
              <a:ext cx="0" cy="858937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H="1">
              <a:off x="5958226" y="4645482"/>
              <a:ext cx="584472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5" name="TextBox 124"/>
          <p:cNvSpPr txBox="1"/>
          <p:nvPr/>
        </p:nvSpPr>
        <p:spPr>
          <a:xfrm>
            <a:off x="6952007" y="388112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0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467600" y="38862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4876474" y="38862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5392067" y="389128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2778814" y="392058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0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3294407" y="392566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5214" y="392058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1160807" y="392566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31932" y="6183868"/>
            <a:ext cx="325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Arial"/>
                <a:cs typeface="Arial"/>
              </a:rPr>
              <a:t>?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2377855" y="4944309"/>
            <a:ext cx="325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Arial"/>
                <a:cs typeface="Arial"/>
              </a:rPr>
              <a:t>?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458934" y="598306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4343400" y="31242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6037607" y="38862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5351807" y="598306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3810000" y="392566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4056407" y="15240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4056407" y="31242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3810000" y="15240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3048000" y="2662535"/>
            <a:ext cx="389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1266775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with components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827466" y="4484152"/>
            <a:ext cx="1619960" cy="1650048"/>
            <a:chOff x="5197400" y="3165177"/>
            <a:chExt cx="1619960" cy="1650048"/>
          </a:xfrm>
        </p:grpSpPr>
        <p:sp>
          <p:nvSpPr>
            <p:cNvPr id="19" name="Rectangle 18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/>
          <p:cNvGrpSpPr/>
          <p:nvPr/>
        </p:nvGrpSpPr>
        <p:grpSpPr>
          <a:xfrm>
            <a:off x="4693866" y="4456351"/>
            <a:ext cx="1714731" cy="1650048"/>
            <a:chOff x="5197400" y="3165177"/>
            <a:chExt cx="1714731" cy="1650048"/>
          </a:xfrm>
        </p:grpSpPr>
        <p:sp>
          <p:nvSpPr>
            <p:cNvPr id="52" name="Rectangle 51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55" name="Straight Arrow Connector 54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58" name="Straight Arrow Connector 57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62" name="Straight Arrow Connector 61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 62"/>
          <p:cNvGrpSpPr/>
          <p:nvPr/>
        </p:nvGrpSpPr>
        <p:grpSpPr>
          <a:xfrm>
            <a:off x="2633305" y="4494351"/>
            <a:ext cx="1714731" cy="1650048"/>
            <a:chOff x="5197400" y="3165177"/>
            <a:chExt cx="1714731" cy="1650048"/>
          </a:xfrm>
        </p:grpSpPr>
        <p:sp>
          <p:nvSpPr>
            <p:cNvPr id="64" name="Rectangle 63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67" name="Straight Arrow Connector 66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70" name="Straight Arrow Connector 69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Box 72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74" name="Straight Arrow Connector 73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/>
          <p:cNvGrpSpPr/>
          <p:nvPr/>
        </p:nvGrpSpPr>
        <p:grpSpPr>
          <a:xfrm>
            <a:off x="175083" y="4494351"/>
            <a:ext cx="2049957" cy="1650048"/>
            <a:chOff x="4862174" y="3165177"/>
            <a:chExt cx="2049957" cy="1650048"/>
          </a:xfrm>
        </p:grpSpPr>
        <p:sp>
          <p:nvSpPr>
            <p:cNvPr id="76" name="Rectangle 75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79" name="Straight Arrow Connector 78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Box 79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82" name="Straight Arrow Connector 81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 rot="5400000">
              <a:off x="5059987" y="3827612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86" name="Straight Arrow Connector 85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9" name="TextBox 98"/>
          <p:cNvSpPr txBox="1"/>
          <p:nvPr/>
        </p:nvSpPr>
        <p:spPr>
          <a:xfrm>
            <a:off x="3331866" y="1981200"/>
            <a:ext cx="14583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01010</a:t>
            </a:r>
          </a:p>
          <a:p>
            <a:r>
              <a:rPr lang="en-US" sz="3600" dirty="0"/>
              <a:t>01111</a:t>
            </a:r>
          </a:p>
        </p:txBody>
      </p:sp>
      <p:cxnSp>
        <p:nvCxnSpPr>
          <p:cNvPr id="100" name="Straight Connector 99"/>
          <p:cNvCxnSpPr/>
          <p:nvPr/>
        </p:nvCxnSpPr>
        <p:spPr>
          <a:xfrm>
            <a:off x="3248301" y="3200400"/>
            <a:ext cx="1676400" cy="0"/>
          </a:xfrm>
          <a:prstGeom prst="line">
            <a:avLst/>
          </a:prstGeom>
          <a:ln w="381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612648" y="3881120"/>
            <a:ext cx="7876717" cy="0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H="1">
            <a:off x="5973466" y="5299085"/>
            <a:ext cx="329928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6" name="Group 115"/>
          <p:cNvGrpSpPr/>
          <p:nvPr/>
        </p:nvGrpSpPr>
        <p:grpSpPr>
          <a:xfrm>
            <a:off x="5973466" y="4465281"/>
            <a:ext cx="914400" cy="858937"/>
            <a:chOff x="5958226" y="4645482"/>
            <a:chExt cx="914400" cy="858937"/>
          </a:xfrm>
        </p:grpSpPr>
        <p:cxnSp>
          <p:nvCxnSpPr>
            <p:cNvPr id="106" name="Straight Connector 105"/>
            <p:cNvCxnSpPr/>
            <p:nvPr/>
          </p:nvCxnSpPr>
          <p:spPr>
            <a:xfrm flipH="1">
              <a:off x="6542698" y="5494259"/>
              <a:ext cx="329928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flipV="1">
              <a:off x="6542698" y="4645482"/>
              <a:ext cx="0" cy="858937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flipH="1">
              <a:off x="5958226" y="4645482"/>
              <a:ext cx="584472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Group 116"/>
          <p:cNvGrpSpPr/>
          <p:nvPr/>
        </p:nvGrpSpPr>
        <p:grpSpPr>
          <a:xfrm>
            <a:off x="3910986" y="4514632"/>
            <a:ext cx="914400" cy="858937"/>
            <a:chOff x="5958226" y="4645482"/>
            <a:chExt cx="914400" cy="858937"/>
          </a:xfrm>
        </p:grpSpPr>
        <p:cxnSp>
          <p:nvCxnSpPr>
            <p:cNvPr id="118" name="Straight Connector 117"/>
            <p:cNvCxnSpPr/>
            <p:nvPr/>
          </p:nvCxnSpPr>
          <p:spPr>
            <a:xfrm flipH="1">
              <a:off x="6542698" y="5494259"/>
              <a:ext cx="329928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flipV="1">
              <a:off x="6542698" y="4645482"/>
              <a:ext cx="0" cy="858937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H="1">
              <a:off x="5958226" y="4645482"/>
              <a:ext cx="584472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1" name="Group 120"/>
          <p:cNvGrpSpPr/>
          <p:nvPr/>
        </p:nvGrpSpPr>
        <p:grpSpPr>
          <a:xfrm>
            <a:off x="1789123" y="4510306"/>
            <a:ext cx="914400" cy="858937"/>
            <a:chOff x="5958226" y="4645482"/>
            <a:chExt cx="914400" cy="858937"/>
          </a:xfrm>
        </p:grpSpPr>
        <p:cxnSp>
          <p:nvCxnSpPr>
            <p:cNvPr id="122" name="Straight Connector 121"/>
            <p:cNvCxnSpPr/>
            <p:nvPr/>
          </p:nvCxnSpPr>
          <p:spPr>
            <a:xfrm flipH="1">
              <a:off x="6542698" y="5494259"/>
              <a:ext cx="329928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flipV="1">
              <a:off x="6542698" y="4645482"/>
              <a:ext cx="0" cy="858937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H="1">
              <a:off x="5958226" y="4645482"/>
              <a:ext cx="584472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5" name="TextBox 124"/>
          <p:cNvSpPr txBox="1"/>
          <p:nvPr/>
        </p:nvSpPr>
        <p:spPr>
          <a:xfrm>
            <a:off x="6952007" y="388112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0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467600" y="38862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4876474" y="38862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5392067" y="389128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2778814" y="392058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0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3294407" y="392566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5214" y="392058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1160807" y="392566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60807" y="6113880"/>
            <a:ext cx="325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Arial"/>
                <a:cs typeface="Arial"/>
              </a:rPr>
              <a:t>?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52400" y="4916508"/>
            <a:ext cx="325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Arial"/>
                <a:cs typeface="Arial"/>
              </a:rPr>
              <a:t>?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458934" y="598306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4343400" y="31242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6037607" y="38862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5351807" y="598306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3810000" y="392566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4056407" y="15240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4056407" y="31242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3810000" y="15240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800069" y="39624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3252600" y="598306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3751607" y="31242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3581400" y="15240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3048000" y="2662535"/>
            <a:ext cx="389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4233816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with components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827466" y="4484152"/>
            <a:ext cx="1619960" cy="1650048"/>
            <a:chOff x="5197400" y="3165177"/>
            <a:chExt cx="1619960" cy="1650048"/>
          </a:xfrm>
        </p:grpSpPr>
        <p:sp>
          <p:nvSpPr>
            <p:cNvPr id="19" name="Rectangle 18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/>
          <p:cNvGrpSpPr/>
          <p:nvPr/>
        </p:nvGrpSpPr>
        <p:grpSpPr>
          <a:xfrm>
            <a:off x="4693866" y="4456351"/>
            <a:ext cx="1714731" cy="1650048"/>
            <a:chOff x="5197400" y="3165177"/>
            <a:chExt cx="1714731" cy="1650048"/>
          </a:xfrm>
        </p:grpSpPr>
        <p:sp>
          <p:nvSpPr>
            <p:cNvPr id="52" name="Rectangle 51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55" name="Straight Arrow Connector 54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58" name="Straight Arrow Connector 57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62" name="Straight Arrow Connector 61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 62"/>
          <p:cNvGrpSpPr/>
          <p:nvPr/>
        </p:nvGrpSpPr>
        <p:grpSpPr>
          <a:xfrm>
            <a:off x="2633305" y="4494351"/>
            <a:ext cx="1714731" cy="1650048"/>
            <a:chOff x="5197400" y="3165177"/>
            <a:chExt cx="1714731" cy="1650048"/>
          </a:xfrm>
        </p:grpSpPr>
        <p:sp>
          <p:nvSpPr>
            <p:cNvPr id="64" name="Rectangle 63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67" name="Straight Arrow Connector 66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70" name="Straight Arrow Connector 69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Box 72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74" name="Straight Arrow Connector 73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/>
          <p:cNvGrpSpPr/>
          <p:nvPr/>
        </p:nvGrpSpPr>
        <p:grpSpPr>
          <a:xfrm>
            <a:off x="175083" y="4494351"/>
            <a:ext cx="2049957" cy="1650048"/>
            <a:chOff x="4862174" y="3165177"/>
            <a:chExt cx="2049957" cy="1650048"/>
          </a:xfrm>
        </p:grpSpPr>
        <p:sp>
          <p:nvSpPr>
            <p:cNvPr id="76" name="Rectangle 75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79" name="Straight Arrow Connector 78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Box 79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82" name="Straight Arrow Connector 81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 rot="5400000">
              <a:off x="5059987" y="3827612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86" name="Straight Arrow Connector 85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9" name="TextBox 98"/>
          <p:cNvSpPr txBox="1"/>
          <p:nvPr/>
        </p:nvSpPr>
        <p:spPr>
          <a:xfrm>
            <a:off x="3331866" y="1981200"/>
            <a:ext cx="14583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01010</a:t>
            </a:r>
          </a:p>
          <a:p>
            <a:r>
              <a:rPr lang="en-US" sz="3600" dirty="0"/>
              <a:t>01111</a:t>
            </a:r>
          </a:p>
        </p:txBody>
      </p:sp>
      <p:cxnSp>
        <p:nvCxnSpPr>
          <p:cNvPr id="100" name="Straight Connector 99"/>
          <p:cNvCxnSpPr/>
          <p:nvPr/>
        </p:nvCxnSpPr>
        <p:spPr>
          <a:xfrm>
            <a:off x="3248301" y="3200400"/>
            <a:ext cx="1676400" cy="0"/>
          </a:xfrm>
          <a:prstGeom prst="line">
            <a:avLst/>
          </a:prstGeom>
          <a:ln w="381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612648" y="3881120"/>
            <a:ext cx="7876717" cy="0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H="1">
            <a:off x="5973466" y="5299085"/>
            <a:ext cx="329928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6" name="Group 115"/>
          <p:cNvGrpSpPr/>
          <p:nvPr/>
        </p:nvGrpSpPr>
        <p:grpSpPr>
          <a:xfrm>
            <a:off x="5973466" y="4465281"/>
            <a:ext cx="914400" cy="858937"/>
            <a:chOff x="5958226" y="4645482"/>
            <a:chExt cx="914400" cy="858937"/>
          </a:xfrm>
        </p:grpSpPr>
        <p:cxnSp>
          <p:nvCxnSpPr>
            <p:cNvPr id="106" name="Straight Connector 105"/>
            <p:cNvCxnSpPr/>
            <p:nvPr/>
          </p:nvCxnSpPr>
          <p:spPr>
            <a:xfrm flipH="1">
              <a:off x="6542698" y="5494259"/>
              <a:ext cx="329928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flipV="1">
              <a:off x="6542698" y="4645482"/>
              <a:ext cx="0" cy="858937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flipH="1">
              <a:off x="5958226" y="4645482"/>
              <a:ext cx="584472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Group 116"/>
          <p:cNvGrpSpPr/>
          <p:nvPr/>
        </p:nvGrpSpPr>
        <p:grpSpPr>
          <a:xfrm>
            <a:off x="3910986" y="4514632"/>
            <a:ext cx="914400" cy="858937"/>
            <a:chOff x="5958226" y="4645482"/>
            <a:chExt cx="914400" cy="858937"/>
          </a:xfrm>
        </p:grpSpPr>
        <p:cxnSp>
          <p:nvCxnSpPr>
            <p:cNvPr id="118" name="Straight Connector 117"/>
            <p:cNvCxnSpPr/>
            <p:nvPr/>
          </p:nvCxnSpPr>
          <p:spPr>
            <a:xfrm flipH="1">
              <a:off x="6542698" y="5494259"/>
              <a:ext cx="329928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flipV="1">
              <a:off x="6542698" y="4645482"/>
              <a:ext cx="0" cy="858937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H="1">
              <a:off x="5958226" y="4645482"/>
              <a:ext cx="584472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1" name="Group 120"/>
          <p:cNvGrpSpPr/>
          <p:nvPr/>
        </p:nvGrpSpPr>
        <p:grpSpPr>
          <a:xfrm>
            <a:off x="1789123" y="4510306"/>
            <a:ext cx="914400" cy="858937"/>
            <a:chOff x="5958226" y="4645482"/>
            <a:chExt cx="914400" cy="858937"/>
          </a:xfrm>
        </p:grpSpPr>
        <p:cxnSp>
          <p:nvCxnSpPr>
            <p:cNvPr id="122" name="Straight Connector 121"/>
            <p:cNvCxnSpPr/>
            <p:nvPr/>
          </p:nvCxnSpPr>
          <p:spPr>
            <a:xfrm flipH="1">
              <a:off x="6542698" y="5494259"/>
              <a:ext cx="329928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flipV="1">
              <a:off x="6542698" y="4645482"/>
              <a:ext cx="0" cy="858937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H="1">
              <a:off x="5958226" y="4645482"/>
              <a:ext cx="584472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5" name="TextBox 124"/>
          <p:cNvSpPr txBox="1"/>
          <p:nvPr/>
        </p:nvSpPr>
        <p:spPr>
          <a:xfrm>
            <a:off x="6952007" y="388112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0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467600" y="38862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4876474" y="38862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5392067" y="389128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2778814" y="392058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0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3294407" y="392566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5214" y="392058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1160807" y="392566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458934" y="598306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4343400" y="31242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6037607" y="38862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5351807" y="598306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3810000" y="392566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4056407" y="15240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4056407" y="31242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3810000" y="15240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800069" y="39624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3252600" y="598306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3751607" y="31242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3581400" y="15240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1160807" y="598306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0" y="4712791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3505200" y="31242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3352800" y="15240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3276600" y="31242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3048000" y="2662535"/>
            <a:ext cx="389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413252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the component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092600" y="1765776"/>
            <a:ext cx="1714731" cy="1650048"/>
            <a:chOff x="5197400" y="3165177"/>
            <a:chExt cx="1714731" cy="1650048"/>
          </a:xfrm>
        </p:grpSpPr>
        <p:sp>
          <p:nvSpPr>
            <p:cNvPr id="5" name="Rectangle 4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2159947" y="4629090"/>
            <a:ext cx="4668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goes on inside the component?</a:t>
            </a:r>
          </a:p>
        </p:txBody>
      </p:sp>
    </p:spTree>
    <p:extLst>
      <p:ext uri="{BB962C8B-B14F-4D97-AF65-F5344CB8AC3E}">
        <p14:creationId xmlns:p14="http://schemas.microsoft.com/office/powerpoint/2010/main" val="16504134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the component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04800" y="2553059"/>
            <a:ext cx="1714731" cy="1650048"/>
            <a:chOff x="5197400" y="3165177"/>
            <a:chExt cx="1714731" cy="1650048"/>
          </a:xfrm>
        </p:grpSpPr>
        <p:sp>
          <p:nvSpPr>
            <p:cNvPr id="5" name="Rectangle 4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1321345"/>
              </p:ext>
            </p:extLst>
          </p:nvPr>
        </p:nvGraphicFramePr>
        <p:xfrm>
          <a:off x="3505200" y="2176802"/>
          <a:ext cx="4114800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9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4134">
                <a:tc>
                  <a:txBody>
                    <a:bodyPr/>
                    <a:lstStyle/>
                    <a:p>
                      <a:r>
                        <a:rPr lang="en-US" sz="1600" dirty="0"/>
                        <a:t>in1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carry-in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out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carry-out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276600" y="5974080"/>
            <a:ext cx="24723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are the outputs?</a:t>
            </a:r>
          </a:p>
        </p:txBody>
      </p:sp>
    </p:spTree>
    <p:extLst>
      <p:ext uri="{BB962C8B-B14F-4D97-AF65-F5344CB8AC3E}">
        <p14:creationId xmlns:p14="http://schemas.microsoft.com/office/powerpoint/2010/main" val="31643171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the component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04800" y="2553059"/>
            <a:ext cx="1714731" cy="1650048"/>
            <a:chOff x="5197400" y="3165177"/>
            <a:chExt cx="1714731" cy="1650048"/>
          </a:xfrm>
        </p:grpSpPr>
        <p:sp>
          <p:nvSpPr>
            <p:cNvPr id="5" name="Rectangle 4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2964965"/>
              </p:ext>
            </p:extLst>
          </p:nvPr>
        </p:nvGraphicFramePr>
        <p:xfrm>
          <a:off x="3505200" y="2176802"/>
          <a:ext cx="4114800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9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4134">
                <a:tc>
                  <a:txBody>
                    <a:bodyPr/>
                    <a:lstStyle/>
                    <a:p>
                      <a:r>
                        <a:rPr lang="en-US" sz="1600" dirty="0"/>
                        <a:t>in1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carry-in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out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carry-out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82830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36F0C4-FA4A-094C-2A96-5084E8556C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69BA8-F399-0D7A-430E-996723BFE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Gates and Boolean logic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373DAEC-EEEC-6774-42BF-5AD9B7E96D7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9485" y="2143899"/>
                <a:ext cx="8188025" cy="3445371"/>
              </a:xfrm>
            </p:spPr>
            <p:txBody>
              <a:bodyPr>
                <a:normAutofit fontScale="62500" lnSpcReduction="20000"/>
              </a:bodyPr>
              <a:lstStyle/>
              <a:p>
                <a:pPr marL="0" indent="0">
                  <a:buNone/>
                </a:pPr>
                <a:r>
                  <a:rPr lang="en-US" dirty="0"/>
                  <a:t>NOT (¬)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AND (</a:t>
                </a:r>
                <a:r>
                  <a:rPr lang="en-US" sz="1500" dirty="0"/>
                  <a:t>∧ </a:t>
                </a:r>
                <a:r>
                  <a:rPr lang="en-US" dirty="0"/>
                  <a:t>)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OR (∨)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XOR (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</m:oMath>
                </a14:m>
                <a:r>
                  <a:rPr lang="en-US" dirty="0"/>
                  <a:t>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NAND 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mtClean="0"/>
                      <m:t>⊼</m:t>
                    </m:r>
                  </m:oMath>
                </a14:m>
                <a:r>
                  <a:rPr lang="en-US" dirty="0"/>
                  <a:t>)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NOR 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/>
                      <m:t>⊽</m:t>
                    </m:r>
                  </m:oMath>
                </a14:m>
                <a:r>
                  <a:rPr lang="en-US" dirty="0"/>
                  <a:t>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373DAEC-EEEC-6774-42BF-5AD9B7E96D7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9485" y="2143899"/>
                <a:ext cx="8188025" cy="3445371"/>
              </a:xfrm>
              <a:blipFill>
                <a:blip r:embed="rId3"/>
                <a:stretch>
                  <a:fillRect l="-619" t="-2198" b="-14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>
            <a:extLst>
              <a:ext uri="{FF2B5EF4-FFF2-40B4-BE49-F238E27FC236}">
                <a16:creationId xmlns:a16="http://schemas.microsoft.com/office/drawing/2014/main" id="{E4FF0258-8788-B696-1C90-9CBFEA157E65}"/>
              </a:ext>
            </a:extLst>
          </p:cNvPr>
          <p:cNvSpPr txBox="1"/>
          <p:nvPr/>
        </p:nvSpPr>
        <p:spPr>
          <a:xfrm>
            <a:off x="1498210" y="1680210"/>
            <a:ext cx="18473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35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36FA1FA-9E43-4821-A1E8-372E4406DC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35412" y="2071765"/>
            <a:ext cx="905256" cy="45262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2D66068-51D4-058A-4A38-B7C4342718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71874" y="2692274"/>
            <a:ext cx="905256" cy="45262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58B67DA-D4E0-A4D5-7483-313D223B49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35412" y="3341855"/>
            <a:ext cx="905256" cy="45262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7416B48-769D-6DD3-69C4-BD79B06CF15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98209" y="3962363"/>
            <a:ext cx="905256" cy="452628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14CE531C-F51A-D158-80DF-1BB4830A032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l="14717" t="-13038" r="11130" b="-7030"/>
          <a:stretch/>
        </p:blipFill>
        <p:spPr>
          <a:xfrm>
            <a:off x="1511101" y="5156026"/>
            <a:ext cx="753878" cy="501824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67CE5AE-AEEB-E393-83B0-BCDC6BC39AC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 l="14838" r="14319" b="-3462"/>
          <a:stretch/>
        </p:blipFill>
        <p:spPr>
          <a:xfrm>
            <a:off x="1498210" y="4634818"/>
            <a:ext cx="753878" cy="45262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4" name="Table 13">
                <a:extLst>
                  <a:ext uri="{FF2B5EF4-FFF2-40B4-BE49-F238E27FC236}">
                    <a16:creationId xmlns:a16="http://schemas.microsoft.com/office/drawing/2014/main" id="{0E16D184-B4DB-9CA1-CDC4-5688E82F70D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97747694"/>
                  </p:ext>
                </p:extLst>
              </p:nvPr>
            </p:nvGraphicFramePr>
            <p:xfrm>
              <a:off x="2671843" y="2005537"/>
              <a:ext cx="6065126" cy="285559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4926">
                      <a:extLst>
                        <a:ext uri="{9D8B030D-6E8A-4147-A177-3AD203B41FA5}">
                          <a16:colId xmlns:a16="http://schemas.microsoft.com/office/drawing/2014/main" val="3264958069"/>
                        </a:ext>
                      </a:extLst>
                    </a:gridCol>
                    <a:gridCol w="551606">
                      <a:extLst>
                        <a:ext uri="{9D8B030D-6E8A-4147-A177-3AD203B41FA5}">
                          <a16:colId xmlns:a16="http://schemas.microsoft.com/office/drawing/2014/main" val="910396186"/>
                        </a:ext>
                      </a:extLst>
                    </a:gridCol>
                    <a:gridCol w="777699">
                      <a:extLst>
                        <a:ext uri="{9D8B030D-6E8A-4147-A177-3AD203B41FA5}">
                          <a16:colId xmlns:a16="http://schemas.microsoft.com/office/drawing/2014/main" val="344589732"/>
                        </a:ext>
                      </a:extLst>
                    </a:gridCol>
                    <a:gridCol w="820712">
                      <a:extLst>
                        <a:ext uri="{9D8B030D-6E8A-4147-A177-3AD203B41FA5}">
                          <a16:colId xmlns:a16="http://schemas.microsoft.com/office/drawing/2014/main" val="4184236198"/>
                        </a:ext>
                      </a:extLst>
                    </a:gridCol>
                    <a:gridCol w="899410">
                      <a:extLst>
                        <a:ext uri="{9D8B030D-6E8A-4147-A177-3AD203B41FA5}">
                          <a16:colId xmlns:a16="http://schemas.microsoft.com/office/drawing/2014/main" val="798940044"/>
                        </a:ext>
                      </a:extLst>
                    </a:gridCol>
                    <a:gridCol w="865682">
                      <a:extLst>
                        <a:ext uri="{9D8B030D-6E8A-4147-A177-3AD203B41FA5}">
                          <a16:colId xmlns:a16="http://schemas.microsoft.com/office/drawing/2014/main" val="3126786975"/>
                        </a:ext>
                      </a:extLst>
                    </a:gridCol>
                    <a:gridCol w="945881">
                      <a:extLst>
                        <a:ext uri="{9D8B030D-6E8A-4147-A177-3AD203B41FA5}">
                          <a16:colId xmlns:a16="http://schemas.microsoft.com/office/drawing/2014/main" val="3040600481"/>
                        </a:ext>
                      </a:extLst>
                    </a:gridCol>
                    <a:gridCol w="709210">
                      <a:extLst>
                        <a:ext uri="{9D8B030D-6E8A-4147-A177-3AD203B41FA5}">
                          <a16:colId xmlns:a16="http://schemas.microsoft.com/office/drawing/2014/main" val="2712046625"/>
                        </a:ext>
                      </a:extLst>
                    </a:gridCol>
                  </a:tblGrid>
                  <a:tr h="5711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¬ 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X ∧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X ∨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X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smtClean="0">
                                  <a:latin typeface="Cambria Math" panose="02040503050406030204" pitchFamily="18" charset="0"/>
                                </a:rPr>
                                <m:t>⊕</m:t>
                              </m:r>
                            </m:oMath>
                          </a14:m>
                          <a:r>
                            <a:rPr lang="en-US" sz="1800" dirty="0"/>
                            <a:t>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X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US" sz="1800" smtClean="0"/>
                                <m:t>⊼</m:t>
                              </m:r>
                            </m:oMath>
                          </a14:m>
                          <a:r>
                            <a:rPr lang="en-US" sz="1800" dirty="0"/>
                            <a:t>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X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US" sz="1800" smtClean="0"/>
                                <m:t>⊽</m:t>
                              </m:r>
                            </m:oMath>
                          </a14:m>
                          <a:r>
                            <a:rPr lang="en-US" sz="1800" dirty="0"/>
                            <a:t> Y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4058499360"/>
                      </a:ext>
                    </a:extLst>
                  </a:tr>
                  <a:tr h="5711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8841992"/>
                      </a:ext>
                    </a:extLst>
                  </a:tr>
                  <a:tr h="5711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67803333"/>
                      </a:ext>
                    </a:extLst>
                  </a:tr>
                  <a:tr h="5711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284451998"/>
                      </a:ext>
                    </a:extLst>
                  </a:tr>
                  <a:tr h="5711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239876791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4" name="Table 13">
                <a:extLst>
                  <a:ext uri="{FF2B5EF4-FFF2-40B4-BE49-F238E27FC236}">
                    <a16:creationId xmlns:a16="http://schemas.microsoft.com/office/drawing/2014/main" id="{0E16D184-B4DB-9CA1-CDC4-5688E82F70D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97747694"/>
                  </p:ext>
                </p:extLst>
              </p:nvPr>
            </p:nvGraphicFramePr>
            <p:xfrm>
              <a:off x="2671843" y="2005537"/>
              <a:ext cx="6065126" cy="285559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4926">
                      <a:extLst>
                        <a:ext uri="{9D8B030D-6E8A-4147-A177-3AD203B41FA5}">
                          <a16:colId xmlns:a16="http://schemas.microsoft.com/office/drawing/2014/main" val="3264958069"/>
                        </a:ext>
                      </a:extLst>
                    </a:gridCol>
                    <a:gridCol w="551606">
                      <a:extLst>
                        <a:ext uri="{9D8B030D-6E8A-4147-A177-3AD203B41FA5}">
                          <a16:colId xmlns:a16="http://schemas.microsoft.com/office/drawing/2014/main" val="910396186"/>
                        </a:ext>
                      </a:extLst>
                    </a:gridCol>
                    <a:gridCol w="777699">
                      <a:extLst>
                        <a:ext uri="{9D8B030D-6E8A-4147-A177-3AD203B41FA5}">
                          <a16:colId xmlns:a16="http://schemas.microsoft.com/office/drawing/2014/main" val="344589732"/>
                        </a:ext>
                      </a:extLst>
                    </a:gridCol>
                    <a:gridCol w="820712">
                      <a:extLst>
                        <a:ext uri="{9D8B030D-6E8A-4147-A177-3AD203B41FA5}">
                          <a16:colId xmlns:a16="http://schemas.microsoft.com/office/drawing/2014/main" val="4184236198"/>
                        </a:ext>
                      </a:extLst>
                    </a:gridCol>
                    <a:gridCol w="899410">
                      <a:extLst>
                        <a:ext uri="{9D8B030D-6E8A-4147-A177-3AD203B41FA5}">
                          <a16:colId xmlns:a16="http://schemas.microsoft.com/office/drawing/2014/main" val="798940044"/>
                        </a:ext>
                      </a:extLst>
                    </a:gridCol>
                    <a:gridCol w="865682">
                      <a:extLst>
                        <a:ext uri="{9D8B030D-6E8A-4147-A177-3AD203B41FA5}">
                          <a16:colId xmlns:a16="http://schemas.microsoft.com/office/drawing/2014/main" val="3126786975"/>
                        </a:ext>
                      </a:extLst>
                    </a:gridCol>
                    <a:gridCol w="945881">
                      <a:extLst>
                        <a:ext uri="{9D8B030D-6E8A-4147-A177-3AD203B41FA5}">
                          <a16:colId xmlns:a16="http://schemas.microsoft.com/office/drawing/2014/main" val="3040600481"/>
                        </a:ext>
                      </a:extLst>
                    </a:gridCol>
                    <a:gridCol w="709210">
                      <a:extLst>
                        <a:ext uri="{9D8B030D-6E8A-4147-A177-3AD203B41FA5}">
                          <a16:colId xmlns:a16="http://schemas.microsoft.com/office/drawing/2014/main" val="2712046625"/>
                        </a:ext>
                      </a:extLst>
                    </a:gridCol>
                  </a:tblGrid>
                  <a:tr h="5711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¬ 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X ∧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X ∨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12"/>
                          <a:stretch>
                            <a:fillRect l="-405797" t="-4444" r="-192754" b="-4044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12"/>
                          <a:stretch>
                            <a:fillRect l="-471622" t="-4444" r="-79730" b="-4044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12"/>
                          <a:stretch>
                            <a:fillRect l="-755357" t="-4444" r="-5357" b="-40444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58499360"/>
                      </a:ext>
                    </a:extLst>
                  </a:tr>
                  <a:tr h="5711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8841992"/>
                      </a:ext>
                    </a:extLst>
                  </a:tr>
                  <a:tr h="5711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67803333"/>
                      </a:ext>
                    </a:extLst>
                  </a:tr>
                  <a:tr h="5711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284451998"/>
                      </a:ext>
                    </a:extLst>
                  </a:tr>
                  <a:tr h="5711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2398767911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7EE20726-756B-8979-F28C-F1B2078B0198}"/>
              </a:ext>
            </a:extLst>
          </p:cNvPr>
          <p:cNvSpPr txBox="1"/>
          <p:nvPr/>
        </p:nvSpPr>
        <p:spPr>
          <a:xfrm>
            <a:off x="3765482" y="5226784"/>
            <a:ext cx="366847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Gates have inputs and outputs</a:t>
            </a:r>
          </a:p>
          <a:p>
            <a:pPr lvl="1"/>
            <a:r>
              <a:rPr lang="en-US" sz="2000" dirty="0"/>
              <a:t>values are 0 or 1</a:t>
            </a:r>
          </a:p>
          <a:p>
            <a:endParaRPr lang="en-US" sz="2000" dirty="0"/>
          </a:p>
          <a:p>
            <a:r>
              <a:rPr lang="en-US" sz="2000" dirty="0"/>
              <a:t>They are </a:t>
            </a:r>
            <a:r>
              <a:rPr lang="en-US" sz="2000" b="1" dirty="0"/>
              <a:t>hardware</a:t>
            </a:r>
            <a:r>
              <a:rPr lang="en-US" sz="2000" dirty="0"/>
              <a:t> components!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992775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Gates as hardware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209800"/>
            <a:ext cx="5575300" cy="3843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8159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950" y="2578100"/>
            <a:ext cx="1714500" cy="990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Utilizing gates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1750" y="3568700"/>
            <a:ext cx="1739900" cy="1155700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>
            <a:off x="2362200" y="3107035"/>
            <a:ext cx="438150" cy="84266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971550" y="4247147"/>
            <a:ext cx="18288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88466" y="2726035"/>
            <a:ext cx="354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8466" y="3107035"/>
            <a:ext cx="354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0866" y="4021435"/>
            <a:ext cx="354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267200" y="3804653"/>
            <a:ext cx="41289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Arial"/>
                <a:cs typeface="Arial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01660ADE-893B-4382-E3EB-F5A73CA08B1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50620163"/>
                  </p:ext>
                </p:extLst>
              </p:nvPr>
            </p:nvGraphicFramePr>
            <p:xfrm>
              <a:off x="4070517" y="1533597"/>
              <a:ext cx="4930979" cy="14690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2377">
                      <a:extLst>
                        <a:ext uri="{9D8B030D-6E8A-4147-A177-3AD203B41FA5}">
                          <a16:colId xmlns:a16="http://schemas.microsoft.com/office/drawing/2014/main" val="3264958069"/>
                        </a:ext>
                      </a:extLst>
                    </a:gridCol>
                    <a:gridCol w="448458">
                      <a:extLst>
                        <a:ext uri="{9D8B030D-6E8A-4147-A177-3AD203B41FA5}">
                          <a16:colId xmlns:a16="http://schemas.microsoft.com/office/drawing/2014/main" val="910396186"/>
                        </a:ext>
                      </a:extLst>
                    </a:gridCol>
                    <a:gridCol w="632273">
                      <a:extLst>
                        <a:ext uri="{9D8B030D-6E8A-4147-A177-3AD203B41FA5}">
                          <a16:colId xmlns:a16="http://schemas.microsoft.com/office/drawing/2014/main" val="344589732"/>
                        </a:ext>
                      </a:extLst>
                    </a:gridCol>
                    <a:gridCol w="667244">
                      <a:extLst>
                        <a:ext uri="{9D8B030D-6E8A-4147-A177-3AD203B41FA5}">
                          <a16:colId xmlns:a16="http://schemas.microsoft.com/office/drawing/2014/main" val="4184236198"/>
                        </a:ext>
                      </a:extLst>
                    </a:gridCol>
                    <a:gridCol w="731225">
                      <a:extLst>
                        <a:ext uri="{9D8B030D-6E8A-4147-A177-3AD203B41FA5}">
                          <a16:colId xmlns:a16="http://schemas.microsoft.com/office/drawing/2014/main" val="798940044"/>
                        </a:ext>
                      </a:extLst>
                    </a:gridCol>
                    <a:gridCol w="703804">
                      <a:extLst>
                        <a:ext uri="{9D8B030D-6E8A-4147-A177-3AD203B41FA5}">
                          <a16:colId xmlns:a16="http://schemas.microsoft.com/office/drawing/2014/main" val="3126786975"/>
                        </a:ext>
                      </a:extLst>
                    </a:gridCol>
                    <a:gridCol w="769006">
                      <a:extLst>
                        <a:ext uri="{9D8B030D-6E8A-4147-A177-3AD203B41FA5}">
                          <a16:colId xmlns:a16="http://schemas.microsoft.com/office/drawing/2014/main" val="3040600481"/>
                        </a:ext>
                      </a:extLst>
                    </a:gridCol>
                    <a:gridCol w="576592">
                      <a:extLst>
                        <a:ext uri="{9D8B030D-6E8A-4147-A177-3AD203B41FA5}">
                          <a16:colId xmlns:a16="http://schemas.microsoft.com/office/drawing/2014/main" val="2712046625"/>
                        </a:ext>
                      </a:extLst>
                    </a:gridCol>
                  </a:tblGrid>
                  <a:tr h="34129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¬ 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∧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X ∨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</a:t>
                          </a:r>
                          <a14:m>
                            <m:oMath xmlns:m="http://schemas.openxmlformats.org/officeDocument/2006/math">
                              <m:r>
                                <a:rPr lang="en-US" sz="1400" smtClean="0">
                                  <a:latin typeface="Cambria Math" panose="02040503050406030204" pitchFamily="18" charset="0"/>
                                </a:rPr>
                                <m:t>⊕</m:t>
                              </m:r>
                            </m:oMath>
                          </a14:m>
                          <a:r>
                            <a:rPr lang="en-US" sz="1400" dirty="0"/>
                            <a:t>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US" sz="1400" smtClean="0"/>
                                <m:t>⊼</m:t>
                              </m:r>
                            </m:oMath>
                          </a14:m>
                          <a:r>
                            <a:rPr lang="en-US" sz="1400" dirty="0"/>
                            <a:t>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US" sz="1400" smtClean="0"/>
                                <m:t>⊽</m:t>
                              </m:r>
                            </m:oMath>
                          </a14:m>
                          <a:r>
                            <a:rPr lang="en-US" sz="1400" dirty="0"/>
                            <a:t> Y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4058499360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8841992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67803333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284451998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239876791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01660ADE-893B-4382-E3EB-F5A73CA08B1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50620163"/>
                  </p:ext>
                </p:extLst>
              </p:nvPr>
            </p:nvGraphicFramePr>
            <p:xfrm>
              <a:off x="4070517" y="1533597"/>
              <a:ext cx="4930979" cy="14690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2377">
                      <a:extLst>
                        <a:ext uri="{9D8B030D-6E8A-4147-A177-3AD203B41FA5}">
                          <a16:colId xmlns:a16="http://schemas.microsoft.com/office/drawing/2014/main" val="3264958069"/>
                        </a:ext>
                      </a:extLst>
                    </a:gridCol>
                    <a:gridCol w="448458">
                      <a:extLst>
                        <a:ext uri="{9D8B030D-6E8A-4147-A177-3AD203B41FA5}">
                          <a16:colId xmlns:a16="http://schemas.microsoft.com/office/drawing/2014/main" val="910396186"/>
                        </a:ext>
                      </a:extLst>
                    </a:gridCol>
                    <a:gridCol w="632273">
                      <a:extLst>
                        <a:ext uri="{9D8B030D-6E8A-4147-A177-3AD203B41FA5}">
                          <a16:colId xmlns:a16="http://schemas.microsoft.com/office/drawing/2014/main" val="344589732"/>
                        </a:ext>
                      </a:extLst>
                    </a:gridCol>
                    <a:gridCol w="667244">
                      <a:extLst>
                        <a:ext uri="{9D8B030D-6E8A-4147-A177-3AD203B41FA5}">
                          <a16:colId xmlns:a16="http://schemas.microsoft.com/office/drawing/2014/main" val="4184236198"/>
                        </a:ext>
                      </a:extLst>
                    </a:gridCol>
                    <a:gridCol w="731225">
                      <a:extLst>
                        <a:ext uri="{9D8B030D-6E8A-4147-A177-3AD203B41FA5}">
                          <a16:colId xmlns:a16="http://schemas.microsoft.com/office/drawing/2014/main" val="798940044"/>
                        </a:ext>
                      </a:extLst>
                    </a:gridCol>
                    <a:gridCol w="703804">
                      <a:extLst>
                        <a:ext uri="{9D8B030D-6E8A-4147-A177-3AD203B41FA5}">
                          <a16:colId xmlns:a16="http://schemas.microsoft.com/office/drawing/2014/main" val="3126786975"/>
                        </a:ext>
                      </a:extLst>
                    </a:gridCol>
                    <a:gridCol w="769006">
                      <a:extLst>
                        <a:ext uri="{9D8B030D-6E8A-4147-A177-3AD203B41FA5}">
                          <a16:colId xmlns:a16="http://schemas.microsoft.com/office/drawing/2014/main" val="3040600481"/>
                        </a:ext>
                      </a:extLst>
                    </a:gridCol>
                    <a:gridCol w="576592">
                      <a:extLst>
                        <a:ext uri="{9D8B030D-6E8A-4147-A177-3AD203B41FA5}">
                          <a16:colId xmlns:a16="http://schemas.microsoft.com/office/drawing/2014/main" val="2712046625"/>
                        </a:ext>
                      </a:extLst>
                    </a:gridCol>
                  </a:tblGrid>
                  <a:tr h="34129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¬ 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∧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X ∨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5"/>
                          <a:stretch>
                            <a:fillRect l="-407143" t="-3704" r="-192857" b="-3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5"/>
                          <a:stretch>
                            <a:fillRect l="-465574" t="-3704" r="-77049" b="-3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5"/>
                          <a:stretch>
                            <a:fillRect l="-766667" t="-3704" r="-4444" b="-35555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58499360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8841992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67803333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284451998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2398767911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26" name="Group 25">
            <a:extLst>
              <a:ext uri="{FF2B5EF4-FFF2-40B4-BE49-F238E27FC236}">
                <a16:creationId xmlns:a16="http://schemas.microsoft.com/office/drawing/2014/main" id="{4A3BAC39-D297-3804-4EDA-9B0CD5FD4BF2}"/>
              </a:ext>
            </a:extLst>
          </p:cNvPr>
          <p:cNvGrpSpPr/>
          <p:nvPr/>
        </p:nvGrpSpPr>
        <p:grpSpPr>
          <a:xfrm>
            <a:off x="4874126" y="4568372"/>
            <a:ext cx="4267200" cy="2233066"/>
            <a:chOff x="4874126" y="4568372"/>
            <a:chExt cx="4267200" cy="2233066"/>
          </a:xfrm>
        </p:grpSpPr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874126" y="4786109"/>
              <a:ext cx="4267200" cy="2015329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22764D6-25F5-22A1-CDF0-C959B3BB6814}"/>
                </a:ext>
              </a:extLst>
            </p:cNvPr>
            <p:cNvSpPr txBox="1"/>
            <p:nvPr/>
          </p:nvSpPr>
          <p:spPr>
            <a:xfrm>
              <a:off x="5041075" y="4622636"/>
              <a:ext cx="38100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b="1" dirty="0"/>
                <a:t>¬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57DC560-EE89-4BDE-3046-7FE2097A6F56}"/>
                </a:ext>
              </a:extLst>
            </p:cNvPr>
            <p:cNvSpPr txBox="1"/>
            <p:nvPr/>
          </p:nvSpPr>
          <p:spPr>
            <a:xfrm>
              <a:off x="5035880" y="5358094"/>
              <a:ext cx="28575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dirty="0"/>
                <a:t>∧</a:t>
              </a:r>
              <a:endParaRPr lang="en-US" b="1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9125BB3-D4CA-C442-EB61-A482873F7893}"/>
                </a:ext>
              </a:extLst>
            </p:cNvPr>
            <p:cNvSpPr txBox="1"/>
            <p:nvPr/>
          </p:nvSpPr>
          <p:spPr>
            <a:xfrm>
              <a:off x="5035880" y="6062774"/>
              <a:ext cx="35448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dirty="0"/>
                <a:t>∨</a:t>
              </a:r>
              <a:endParaRPr lang="en-US" b="1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5FC1B521-03EA-8B9B-D4BB-618960D9056C}"/>
                    </a:ext>
                  </a:extLst>
                </p:cNvPr>
                <p:cNvSpPr txBox="1"/>
                <p:nvPr/>
              </p:nvSpPr>
              <p:spPr>
                <a:xfrm>
                  <a:off x="7178634" y="4568372"/>
                  <a:ext cx="1122218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1" smtClean="0">
                            <a:latin typeface="Cambria Math" panose="02040503050406030204" pitchFamily="18" charset="0"/>
                          </a:rPr>
                          <m:t>⊕</m:t>
                        </m:r>
                      </m:oMath>
                    </m:oMathPara>
                  </a14:m>
                  <a:endParaRPr lang="en-US" b="1" dirty="0"/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5FC1B521-03EA-8B9B-D4BB-618960D9056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78634" y="4568372"/>
                  <a:ext cx="1122218" cy="369332"/>
                </a:xfrm>
                <a:prstGeom prst="rect">
                  <a:avLst/>
                </a:prstGeom>
                <a:blipFill>
                  <a:blip r:embed="rId7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91DD2E90-32C8-E132-1D39-1003184B17C7}"/>
                    </a:ext>
                  </a:extLst>
                </p:cNvPr>
                <p:cNvSpPr txBox="1"/>
                <p:nvPr/>
              </p:nvSpPr>
              <p:spPr>
                <a:xfrm>
                  <a:off x="7362700" y="5324403"/>
                  <a:ext cx="82533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sz="1800" smtClean="0"/>
                          <m:t>⊼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91DD2E90-32C8-E132-1D39-1003184B17C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62700" y="5324403"/>
                  <a:ext cx="825335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00B7981A-A0A8-4A68-ED5F-5B152CE34CED}"/>
                    </a:ext>
                  </a:extLst>
                </p:cNvPr>
                <p:cNvSpPr txBox="1"/>
                <p:nvPr/>
              </p:nvSpPr>
              <p:spPr>
                <a:xfrm>
                  <a:off x="7344886" y="6056684"/>
                  <a:ext cx="884712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sz="1800" smtClean="0"/>
                          <m:t>⊽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00B7981A-A0A8-4A68-ED5F-5B152CE34CE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44886" y="6056684"/>
                  <a:ext cx="884712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423861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Assignment 3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Check </a:t>
            </a:r>
            <a:r>
              <a:rPr lang="en-US" dirty="0" err="1"/>
              <a:t>autograder</a:t>
            </a:r>
            <a:r>
              <a:rPr lang="en-US" dirty="0"/>
              <a:t> results after </a:t>
            </a:r>
            <a:r>
              <a:rPr lang="en-US"/>
              <a:t>submitting assignment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2172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0" y="2578100"/>
            <a:ext cx="1714500" cy="990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Utilizing gates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1750" y="3568700"/>
            <a:ext cx="1739900" cy="1155700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>
            <a:off x="2362200" y="3107035"/>
            <a:ext cx="438150" cy="84266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971550" y="4247147"/>
            <a:ext cx="18288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88466" y="2726035"/>
            <a:ext cx="354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8466" y="3107035"/>
            <a:ext cx="354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0866" y="4021435"/>
            <a:ext cx="354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84958" y="2578100"/>
            <a:ext cx="354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34408" y="3876388"/>
            <a:ext cx="354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7229EF84-B553-1CAE-3B08-98440A735ED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4316428"/>
                  </p:ext>
                </p:extLst>
              </p:nvPr>
            </p:nvGraphicFramePr>
            <p:xfrm>
              <a:off x="4070517" y="1533597"/>
              <a:ext cx="4930979" cy="14690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2377">
                      <a:extLst>
                        <a:ext uri="{9D8B030D-6E8A-4147-A177-3AD203B41FA5}">
                          <a16:colId xmlns:a16="http://schemas.microsoft.com/office/drawing/2014/main" val="3264958069"/>
                        </a:ext>
                      </a:extLst>
                    </a:gridCol>
                    <a:gridCol w="448458">
                      <a:extLst>
                        <a:ext uri="{9D8B030D-6E8A-4147-A177-3AD203B41FA5}">
                          <a16:colId xmlns:a16="http://schemas.microsoft.com/office/drawing/2014/main" val="910396186"/>
                        </a:ext>
                      </a:extLst>
                    </a:gridCol>
                    <a:gridCol w="632273">
                      <a:extLst>
                        <a:ext uri="{9D8B030D-6E8A-4147-A177-3AD203B41FA5}">
                          <a16:colId xmlns:a16="http://schemas.microsoft.com/office/drawing/2014/main" val="344589732"/>
                        </a:ext>
                      </a:extLst>
                    </a:gridCol>
                    <a:gridCol w="667244">
                      <a:extLst>
                        <a:ext uri="{9D8B030D-6E8A-4147-A177-3AD203B41FA5}">
                          <a16:colId xmlns:a16="http://schemas.microsoft.com/office/drawing/2014/main" val="4184236198"/>
                        </a:ext>
                      </a:extLst>
                    </a:gridCol>
                    <a:gridCol w="731225">
                      <a:extLst>
                        <a:ext uri="{9D8B030D-6E8A-4147-A177-3AD203B41FA5}">
                          <a16:colId xmlns:a16="http://schemas.microsoft.com/office/drawing/2014/main" val="798940044"/>
                        </a:ext>
                      </a:extLst>
                    </a:gridCol>
                    <a:gridCol w="703804">
                      <a:extLst>
                        <a:ext uri="{9D8B030D-6E8A-4147-A177-3AD203B41FA5}">
                          <a16:colId xmlns:a16="http://schemas.microsoft.com/office/drawing/2014/main" val="3126786975"/>
                        </a:ext>
                      </a:extLst>
                    </a:gridCol>
                    <a:gridCol w="769006">
                      <a:extLst>
                        <a:ext uri="{9D8B030D-6E8A-4147-A177-3AD203B41FA5}">
                          <a16:colId xmlns:a16="http://schemas.microsoft.com/office/drawing/2014/main" val="3040600481"/>
                        </a:ext>
                      </a:extLst>
                    </a:gridCol>
                    <a:gridCol w="576592">
                      <a:extLst>
                        <a:ext uri="{9D8B030D-6E8A-4147-A177-3AD203B41FA5}">
                          <a16:colId xmlns:a16="http://schemas.microsoft.com/office/drawing/2014/main" val="2712046625"/>
                        </a:ext>
                      </a:extLst>
                    </a:gridCol>
                  </a:tblGrid>
                  <a:tr h="34129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¬ 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∧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X ∨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</a:t>
                          </a:r>
                          <a14:m>
                            <m:oMath xmlns:m="http://schemas.openxmlformats.org/officeDocument/2006/math">
                              <m:r>
                                <a:rPr lang="en-US" sz="1400" smtClean="0">
                                  <a:latin typeface="Cambria Math" panose="02040503050406030204" pitchFamily="18" charset="0"/>
                                </a:rPr>
                                <m:t>⊕</m:t>
                              </m:r>
                            </m:oMath>
                          </a14:m>
                          <a:r>
                            <a:rPr lang="en-US" sz="1400" dirty="0"/>
                            <a:t>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US" sz="1400" smtClean="0"/>
                                <m:t>⊼</m:t>
                              </m:r>
                            </m:oMath>
                          </a14:m>
                          <a:r>
                            <a:rPr lang="en-US" sz="1400" dirty="0"/>
                            <a:t>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US" sz="1400" smtClean="0"/>
                                <m:t>⊽</m:t>
                              </m:r>
                            </m:oMath>
                          </a14:m>
                          <a:r>
                            <a:rPr lang="en-US" sz="1400" dirty="0"/>
                            <a:t> Y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4058499360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8841992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67803333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284451998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239876791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7229EF84-B553-1CAE-3B08-98440A735ED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4316428"/>
                  </p:ext>
                </p:extLst>
              </p:nvPr>
            </p:nvGraphicFramePr>
            <p:xfrm>
              <a:off x="4070517" y="1533597"/>
              <a:ext cx="4930979" cy="14690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2377">
                      <a:extLst>
                        <a:ext uri="{9D8B030D-6E8A-4147-A177-3AD203B41FA5}">
                          <a16:colId xmlns:a16="http://schemas.microsoft.com/office/drawing/2014/main" val="3264958069"/>
                        </a:ext>
                      </a:extLst>
                    </a:gridCol>
                    <a:gridCol w="448458">
                      <a:extLst>
                        <a:ext uri="{9D8B030D-6E8A-4147-A177-3AD203B41FA5}">
                          <a16:colId xmlns:a16="http://schemas.microsoft.com/office/drawing/2014/main" val="910396186"/>
                        </a:ext>
                      </a:extLst>
                    </a:gridCol>
                    <a:gridCol w="632273">
                      <a:extLst>
                        <a:ext uri="{9D8B030D-6E8A-4147-A177-3AD203B41FA5}">
                          <a16:colId xmlns:a16="http://schemas.microsoft.com/office/drawing/2014/main" val="344589732"/>
                        </a:ext>
                      </a:extLst>
                    </a:gridCol>
                    <a:gridCol w="667244">
                      <a:extLst>
                        <a:ext uri="{9D8B030D-6E8A-4147-A177-3AD203B41FA5}">
                          <a16:colId xmlns:a16="http://schemas.microsoft.com/office/drawing/2014/main" val="4184236198"/>
                        </a:ext>
                      </a:extLst>
                    </a:gridCol>
                    <a:gridCol w="731225">
                      <a:extLst>
                        <a:ext uri="{9D8B030D-6E8A-4147-A177-3AD203B41FA5}">
                          <a16:colId xmlns:a16="http://schemas.microsoft.com/office/drawing/2014/main" val="798940044"/>
                        </a:ext>
                      </a:extLst>
                    </a:gridCol>
                    <a:gridCol w="703804">
                      <a:extLst>
                        <a:ext uri="{9D8B030D-6E8A-4147-A177-3AD203B41FA5}">
                          <a16:colId xmlns:a16="http://schemas.microsoft.com/office/drawing/2014/main" val="3126786975"/>
                        </a:ext>
                      </a:extLst>
                    </a:gridCol>
                    <a:gridCol w="769006">
                      <a:extLst>
                        <a:ext uri="{9D8B030D-6E8A-4147-A177-3AD203B41FA5}">
                          <a16:colId xmlns:a16="http://schemas.microsoft.com/office/drawing/2014/main" val="3040600481"/>
                        </a:ext>
                      </a:extLst>
                    </a:gridCol>
                    <a:gridCol w="576592">
                      <a:extLst>
                        <a:ext uri="{9D8B030D-6E8A-4147-A177-3AD203B41FA5}">
                          <a16:colId xmlns:a16="http://schemas.microsoft.com/office/drawing/2014/main" val="2712046625"/>
                        </a:ext>
                      </a:extLst>
                    </a:gridCol>
                  </a:tblGrid>
                  <a:tr h="34129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¬ 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∧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X ∨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4"/>
                          <a:stretch>
                            <a:fillRect l="-407143" t="-3704" r="-192857" b="-3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4"/>
                          <a:stretch>
                            <a:fillRect l="-465574" t="-3704" r="-77049" b="-3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4"/>
                          <a:stretch>
                            <a:fillRect l="-766667" t="-3704" r="-4444" b="-35555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58499360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8841992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67803333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284451998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2398767911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6C9EB545-ED22-3330-ED8B-02AADF55E45F}"/>
              </a:ext>
            </a:extLst>
          </p:cNvPr>
          <p:cNvGrpSpPr/>
          <p:nvPr/>
        </p:nvGrpSpPr>
        <p:grpSpPr>
          <a:xfrm>
            <a:off x="4874126" y="4568372"/>
            <a:ext cx="4267200" cy="2233066"/>
            <a:chOff x="4874126" y="4568372"/>
            <a:chExt cx="4267200" cy="2233066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D87ED303-6BAF-598F-77BA-F793F7DBC6C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874126" y="4786109"/>
              <a:ext cx="4267200" cy="2015329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ABE8D1D-8AD3-5F21-E145-E0D52067F1C2}"/>
                </a:ext>
              </a:extLst>
            </p:cNvPr>
            <p:cNvSpPr txBox="1"/>
            <p:nvPr/>
          </p:nvSpPr>
          <p:spPr>
            <a:xfrm>
              <a:off x="5041075" y="4622636"/>
              <a:ext cx="38100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b="1" dirty="0"/>
                <a:t>¬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D66E6C2-0F67-DC16-A582-95E0569ED457}"/>
                </a:ext>
              </a:extLst>
            </p:cNvPr>
            <p:cNvSpPr txBox="1"/>
            <p:nvPr/>
          </p:nvSpPr>
          <p:spPr>
            <a:xfrm>
              <a:off x="5035880" y="5358094"/>
              <a:ext cx="28575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dirty="0"/>
                <a:t>∧</a:t>
              </a:r>
              <a:endParaRPr lang="en-US" b="1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E9F4D2D-40F8-0EC1-420A-E97460B37002}"/>
                </a:ext>
              </a:extLst>
            </p:cNvPr>
            <p:cNvSpPr txBox="1"/>
            <p:nvPr/>
          </p:nvSpPr>
          <p:spPr>
            <a:xfrm>
              <a:off x="5035880" y="6062774"/>
              <a:ext cx="35448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dirty="0"/>
                <a:t>∨</a:t>
              </a:r>
              <a:endParaRPr lang="en-US" b="1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4CE7E02D-7B4C-9F8B-B117-CD7522D27722}"/>
                    </a:ext>
                  </a:extLst>
                </p:cNvPr>
                <p:cNvSpPr txBox="1"/>
                <p:nvPr/>
              </p:nvSpPr>
              <p:spPr>
                <a:xfrm>
                  <a:off x="7178634" y="4568372"/>
                  <a:ext cx="1122218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1" smtClean="0">
                            <a:latin typeface="Cambria Math" panose="02040503050406030204" pitchFamily="18" charset="0"/>
                          </a:rPr>
                          <m:t>⊕</m:t>
                        </m:r>
                      </m:oMath>
                    </m:oMathPara>
                  </a14:m>
                  <a:endParaRPr lang="en-US" b="1" dirty="0"/>
                </a:p>
              </p:txBody>
            </p:sp>
          </mc:Choice>
          <mc:Fallback xmlns="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4CE7E02D-7B4C-9F8B-B117-CD7522D2772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78634" y="4568372"/>
                  <a:ext cx="1122218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23AA0F2C-A57A-128B-C702-5CB0471F0530}"/>
                    </a:ext>
                  </a:extLst>
                </p:cNvPr>
                <p:cNvSpPr txBox="1"/>
                <p:nvPr/>
              </p:nvSpPr>
              <p:spPr>
                <a:xfrm>
                  <a:off x="7362700" y="5324403"/>
                  <a:ext cx="82533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sz="1800" smtClean="0"/>
                          <m:t>⊼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23AA0F2C-A57A-128B-C702-5CB0471F053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62700" y="5324403"/>
                  <a:ext cx="825335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5C10C21F-B301-D251-4DD6-0A3CC8486FE6}"/>
                    </a:ext>
                  </a:extLst>
                </p:cNvPr>
                <p:cNvSpPr txBox="1"/>
                <p:nvPr/>
              </p:nvSpPr>
              <p:spPr>
                <a:xfrm>
                  <a:off x="7344886" y="6056684"/>
                  <a:ext cx="884712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sz="1800" smtClean="0"/>
                          <m:t>⊽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5C10C21F-B301-D251-4DD6-0A3CC8486FE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44886" y="6056684"/>
                  <a:ext cx="884712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1401239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0" y="2578100"/>
            <a:ext cx="1714500" cy="990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Utilizing gates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1750" y="3568700"/>
            <a:ext cx="1739900" cy="1155700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>
            <a:off x="2362200" y="3107035"/>
            <a:ext cx="438150" cy="84266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971550" y="4247147"/>
            <a:ext cx="18288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88466" y="2726035"/>
            <a:ext cx="354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8466" y="3107035"/>
            <a:ext cx="354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0866" y="4021435"/>
            <a:ext cx="354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267200" y="3804653"/>
            <a:ext cx="41289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Arial"/>
                <a:cs typeface="Arial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6F2DDCC5-76C1-AF8B-C80A-9C96C0C9A44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4316428"/>
                  </p:ext>
                </p:extLst>
              </p:nvPr>
            </p:nvGraphicFramePr>
            <p:xfrm>
              <a:off x="4070517" y="1533597"/>
              <a:ext cx="4930979" cy="14690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2377">
                      <a:extLst>
                        <a:ext uri="{9D8B030D-6E8A-4147-A177-3AD203B41FA5}">
                          <a16:colId xmlns:a16="http://schemas.microsoft.com/office/drawing/2014/main" val="3264958069"/>
                        </a:ext>
                      </a:extLst>
                    </a:gridCol>
                    <a:gridCol w="448458">
                      <a:extLst>
                        <a:ext uri="{9D8B030D-6E8A-4147-A177-3AD203B41FA5}">
                          <a16:colId xmlns:a16="http://schemas.microsoft.com/office/drawing/2014/main" val="910396186"/>
                        </a:ext>
                      </a:extLst>
                    </a:gridCol>
                    <a:gridCol w="632273">
                      <a:extLst>
                        <a:ext uri="{9D8B030D-6E8A-4147-A177-3AD203B41FA5}">
                          <a16:colId xmlns:a16="http://schemas.microsoft.com/office/drawing/2014/main" val="344589732"/>
                        </a:ext>
                      </a:extLst>
                    </a:gridCol>
                    <a:gridCol w="667244">
                      <a:extLst>
                        <a:ext uri="{9D8B030D-6E8A-4147-A177-3AD203B41FA5}">
                          <a16:colId xmlns:a16="http://schemas.microsoft.com/office/drawing/2014/main" val="4184236198"/>
                        </a:ext>
                      </a:extLst>
                    </a:gridCol>
                    <a:gridCol w="731225">
                      <a:extLst>
                        <a:ext uri="{9D8B030D-6E8A-4147-A177-3AD203B41FA5}">
                          <a16:colId xmlns:a16="http://schemas.microsoft.com/office/drawing/2014/main" val="798940044"/>
                        </a:ext>
                      </a:extLst>
                    </a:gridCol>
                    <a:gridCol w="703804">
                      <a:extLst>
                        <a:ext uri="{9D8B030D-6E8A-4147-A177-3AD203B41FA5}">
                          <a16:colId xmlns:a16="http://schemas.microsoft.com/office/drawing/2014/main" val="3126786975"/>
                        </a:ext>
                      </a:extLst>
                    </a:gridCol>
                    <a:gridCol w="769006">
                      <a:extLst>
                        <a:ext uri="{9D8B030D-6E8A-4147-A177-3AD203B41FA5}">
                          <a16:colId xmlns:a16="http://schemas.microsoft.com/office/drawing/2014/main" val="3040600481"/>
                        </a:ext>
                      </a:extLst>
                    </a:gridCol>
                    <a:gridCol w="576592">
                      <a:extLst>
                        <a:ext uri="{9D8B030D-6E8A-4147-A177-3AD203B41FA5}">
                          <a16:colId xmlns:a16="http://schemas.microsoft.com/office/drawing/2014/main" val="2712046625"/>
                        </a:ext>
                      </a:extLst>
                    </a:gridCol>
                  </a:tblGrid>
                  <a:tr h="34129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¬ 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∧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X ∨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</a:t>
                          </a:r>
                          <a14:m>
                            <m:oMath xmlns:m="http://schemas.openxmlformats.org/officeDocument/2006/math">
                              <m:r>
                                <a:rPr lang="en-US" sz="1400" smtClean="0">
                                  <a:latin typeface="Cambria Math" panose="02040503050406030204" pitchFamily="18" charset="0"/>
                                </a:rPr>
                                <m:t>⊕</m:t>
                              </m:r>
                            </m:oMath>
                          </a14:m>
                          <a:r>
                            <a:rPr lang="en-US" sz="1400" dirty="0"/>
                            <a:t>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US" sz="1400" smtClean="0"/>
                                <m:t>⊼</m:t>
                              </m:r>
                            </m:oMath>
                          </a14:m>
                          <a:r>
                            <a:rPr lang="en-US" sz="1400" dirty="0"/>
                            <a:t>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US" sz="1400" smtClean="0"/>
                                <m:t>⊽</m:t>
                              </m:r>
                            </m:oMath>
                          </a14:m>
                          <a:r>
                            <a:rPr lang="en-US" sz="1400" dirty="0"/>
                            <a:t> Y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4058499360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8841992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67803333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284451998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239876791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6F2DDCC5-76C1-AF8B-C80A-9C96C0C9A44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4316428"/>
                  </p:ext>
                </p:extLst>
              </p:nvPr>
            </p:nvGraphicFramePr>
            <p:xfrm>
              <a:off x="4070517" y="1533597"/>
              <a:ext cx="4930979" cy="14690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2377">
                      <a:extLst>
                        <a:ext uri="{9D8B030D-6E8A-4147-A177-3AD203B41FA5}">
                          <a16:colId xmlns:a16="http://schemas.microsoft.com/office/drawing/2014/main" val="3264958069"/>
                        </a:ext>
                      </a:extLst>
                    </a:gridCol>
                    <a:gridCol w="448458">
                      <a:extLst>
                        <a:ext uri="{9D8B030D-6E8A-4147-A177-3AD203B41FA5}">
                          <a16:colId xmlns:a16="http://schemas.microsoft.com/office/drawing/2014/main" val="910396186"/>
                        </a:ext>
                      </a:extLst>
                    </a:gridCol>
                    <a:gridCol w="632273">
                      <a:extLst>
                        <a:ext uri="{9D8B030D-6E8A-4147-A177-3AD203B41FA5}">
                          <a16:colId xmlns:a16="http://schemas.microsoft.com/office/drawing/2014/main" val="344589732"/>
                        </a:ext>
                      </a:extLst>
                    </a:gridCol>
                    <a:gridCol w="667244">
                      <a:extLst>
                        <a:ext uri="{9D8B030D-6E8A-4147-A177-3AD203B41FA5}">
                          <a16:colId xmlns:a16="http://schemas.microsoft.com/office/drawing/2014/main" val="4184236198"/>
                        </a:ext>
                      </a:extLst>
                    </a:gridCol>
                    <a:gridCol w="731225">
                      <a:extLst>
                        <a:ext uri="{9D8B030D-6E8A-4147-A177-3AD203B41FA5}">
                          <a16:colId xmlns:a16="http://schemas.microsoft.com/office/drawing/2014/main" val="798940044"/>
                        </a:ext>
                      </a:extLst>
                    </a:gridCol>
                    <a:gridCol w="703804">
                      <a:extLst>
                        <a:ext uri="{9D8B030D-6E8A-4147-A177-3AD203B41FA5}">
                          <a16:colId xmlns:a16="http://schemas.microsoft.com/office/drawing/2014/main" val="3126786975"/>
                        </a:ext>
                      </a:extLst>
                    </a:gridCol>
                    <a:gridCol w="769006">
                      <a:extLst>
                        <a:ext uri="{9D8B030D-6E8A-4147-A177-3AD203B41FA5}">
                          <a16:colId xmlns:a16="http://schemas.microsoft.com/office/drawing/2014/main" val="3040600481"/>
                        </a:ext>
                      </a:extLst>
                    </a:gridCol>
                    <a:gridCol w="576592">
                      <a:extLst>
                        <a:ext uri="{9D8B030D-6E8A-4147-A177-3AD203B41FA5}">
                          <a16:colId xmlns:a16="http://schemas.microsoft.com/office/drawing/2014/main" val="2712046625"/>
                        </a:ext>
                      </a:extLst>
                    </a:gridCol>
                  </a:tblGrid>
                  <a:tr h="34129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¬ 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∧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X ∨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4"/>
                          <a:stretch>
                            <a:fillRect l="-407143" t="-3704" r="-192857" b="-3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4"/>
                          <a:stretch>
                            <a:fillRect l="-465574" t="-3704" r="-77049" b="-3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4"/>
                          <a:stretch>
                            <a:fillRect l="-766667" t="-3704" r="-4444" b="-35555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58499360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8841992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67803333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284451998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2398767911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DADDC929-8C5D-33D2-CCAD-8CA8341D6619}"/>
              </a:ext>
            </a:extLst>
          </p:cNvPr>
          <p:cNvGrpSpPr/>
          <p:nvPr/>
        </p:nvGrpSpPr>
        <p:grpSpPr>
          <a:xfrm>
            <a:off x="4874126" y="4568372"/>
            <a:ext cx="4267200" cy="2233066"/>
            <a:chOff x="4874126" y="4568372"/>
            <a:chExt cx="4267200" cy="2233066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A7E6A6C-1034-749B-C49B-5CE9DB6E26A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874126" y="4786109"/>
              <a:ext cx="4267200" cy="2015329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B660356-06E8-E2E5-3A45-3FFBFFB5656D}"/>
                </a:ext>
              </a:extLst>
            </p:cNvPr>
            <p:cNvSpPr txBox="1"/>
            <p:nvPr/>
          </p:nvSpPr>
          <p:spPr>
            <a:xfrm>
              <a:off x="5041075" y="4622636"/>
              <a:ext cx="38100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b="1" dirty="0"/>
                <a:t>¬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67823E4-6EA9-0609-213A-0641F06A95FE}"/>
                </a:ext>
              </a:extLst>
            </p:cNvPr>
            <p:cNvSpPr txBox="1"/>
            <p:nvPr/>
          </p:nvSpPr>
          <p:spPr>
            <a:xfrm>
              <a:off x="5035880" y="5358094"/>
              <a:ext cx="28575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dirty="0"/>
                <a:t>∧</a:t>
              </a:r>
              <a:endParaRPr lang="en-US" b="1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3CFFB0C-45D6-5BF1-DDC6-2B0E72195317}"/>
                </a:ext>
              </a:extLst>
            </p:cNvPr>
            <p:cNvSpPr txBox="1"/>
            <p:nvPr/>
          </p:nvSpPr>
          <p:spPr>
            <a:xfrm>
              <a:off x="5035880" y="6062774"/>
              <a:ext cx="35448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dirty="0"/>
                <a:t>∨</a:t>
              </a:r>
              <a:endParaRPr lang="en-US" b="1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CD8F8EC0-C0FE-E03F-C592-16942B797256}"/>
                    </a:ext>
                  </a:extLst>
                </p:cNvPr>
                <p:cNvSpPr txBox="1"/>
                <p:nvPr/>
              </p:nvSpPr>
              <p:spPr>
                <a:xfrm>
                  <a:off x="7178634" y="4568372"/>
                  <a:ext cx="1122218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1" smtClean="0">
                            <a:latin typeface="Cambria Math" panose="02040503050406030204" pitchFamily="18" charset="0"/>
                          </a:rPr>
                          <m:t>⊕</m:t>
                        </m:r>
                      </m:oMath>
                    </m:oMathPara>
                  </a14:m>
                  <a:endParaRPr lang="en-US" b="1" dirty="0"/>
                </a:p>
              </p:txBody>
            </p:sp>
          </mc:Choice>
          <mc:Fallback xmlns="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CD8F8EC0-C0FE-E03F-C592-16942B79725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78634" y="4568372"/>
                  <a:ext cx="1122218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B92AB814-A868-0AE5-B0D3-7F71B8BF8DB0}"/>
                    </a:ext>
                  </a:extLst>
                </p:cNvPr>
                <p:cNvSpPr txBox="1"/>
                <p:nvPr/>
              </p:nvSpPr>
              <p:spPr>
                <a:xfrm>
                  <a:off x="7362700" y="5324403"/>
                  <a:ext cx="82533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sz="1800" smtClean="0"/>
                          <m:t>⊼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B92AB814-A868-0AE5-B0D3-7F71B8BF8DB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62700" y="5324403"/>
                  <a:ext cx="825335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6A2E95DF-44C3-F811-59A3-F8D99BC7DBDF}"/>
                    </a:ext>
                  </a:extLst>
                </p:cNvPr>
                <p:cNvSpPr txBox="1"/>
                <p:nvPr/>
              </p:nvSpPr>
              <p:spPr>
                <a:xfrm>
                  <a:off x="7344886" y="6056684"/>
                  <a:ext cx="884712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sz="1800" smtClean="0"/>
                          <m:t>⊽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6A2E95DF-44C3-F811-59A3-F8D99BC7DBD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44886" y="6056684"/>
                  <a:ext cx="884712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9702397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0" y="2578100"/>
            <a:ext cx="1714500" cy="990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Utilizing gates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1750" y="3568700"/>
            <a:ext cx="1739900" cy="1155700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>
            <a:off x="2362200" y="3107035"/>
            <a:ext cx="438150" cy="84266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971550" y="4247147"/>
            <a:ext cx="18288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88466" y="2726035"/>
            <a:ext cx="354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8466" y="3107035"/>
            <a:ext cx="354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0866" y="4021435"/>
            <a:ext cx="354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84958" y="2578100"/>
            <a:ext cx="354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34408" y="3804653"/>
            <a:ext cx="354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5181600"/>
            <a:ext cx="3229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When is this circuit 1?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74264F52-F109-0BD4-A1E7-6E9F9AFBA79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4316428"/>
                  </p:ext>
                </p:extLst>
              </p:nvPr>
            </p:nvGraphicFramePr>
            <p:xfrm>
              <a:off x="4070517" y="1533597"/>
              <a:ext cx="4930979" cy="14690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2377">
                      <a:extLst>
                        <a:ext uri="{9D8B030D-6E8A-4147-A177-3AD203B41FA5}">
                          <a16:colId xmlns:a16="http://schemas.microsoft.com/office/drawing/2014/main" val="3264958069"/>
                        </a:ext>
                      </a:extLst>
                    </a:gridCol>
                    <a:gridCol w="448458">
                      <a:extLst>
                        <a:ext uri="{9D8B030D-6E8A-4147-A177-3AD203B41FA5}">
                          <a16:colId xmlns:a16="http://schemas.microsoft.com/office/drawing/2014/main" val="910396186"/>
                        </a:ext>
                      </a:extLst>
                    </a:gridCol>
                    <a:gridCol w="632273">
                      <a:extLst>
                        <a:ext uri="{9D8B030D-6E8A-4147-A177-3AD203B41FA5}">
                          <a16:colId xmlns:a16="http://schemas.microsoft.com/office/drawing/2014/main" val="344589732"/>
                        </a:ext>
                      </a:extLst>
                    </a:gridCol>
                    <a:gridCol w="667244">
                      <a:extLst>
                        <a:ext uri="{9D8B030D-6E8A-4147-A177-3AD203B41FA5}">
                          <a16:colId xmlns:a16="http://schemas.microsoft.com/office/drawing/2014/main" val="4184236198"/>
                        </a:ext>
                      </a:extLst>
                    </a:gridCol>
                    <a:gridCol w="731225">
                      <a:extLst>
                        <a:ext uri="{9D8B030D-6E8A-4147-A177-3AD203B41FA5}">
                          <a16:colId xmlns:a16="http://schemas.microsoft.com/office/drawing/2014/main" val="798940044"/>
                        </a:ext>
                      </a:extLst>
                    </a:gridCol>
                    <a:gridCol w="703804">
                      <a:extLst>
                        <a:ext uri="{9D8B030D-6E8A-4147-A177-3AD203B41FA5}">
                          <a16:colId xmlns:a16="http://schemas.microsoft.com/office/drawing/2014/main" val="3126786975"/>
                        </a:ext>
                      </a:extLst>
                    </a:gridCol>
                    <a:gridCol w="769006">
                      <a:extLst>
                        <a:ext uri="{9D8B030D-6E8A-4147-A177-3AD203B41FA5}">
                          <a16:colId xmlns:a16="http://schemas.microsoft.com/office/drawing/2014/main" val="3040600481"/>
                        </a:ext>
                      </a:extLst>
                    </a:gridCol>
                    <a:gridCol w="576592">
                      <a:extLst>
                        <a:ext uri="{9D8B030D-6E8A-4147-A177-3AD203B41FA5}">
                          <a16:colId xmlns:a16="http://schemas.microsoft.com/office/drawing/2014/main" val="2712046625"/>
                        </a:ext>
                      </a:extLst>
                    </a:gridCol>
                  </a:tblGrid>
                  <a:tr h="34129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¬ 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∧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X ∨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</a:t>
                          </a:r>
                          <a14:m>
                            <m:oMath xmlns:m="http://schemas.openxmlformats.org/officeDocument/2006/math">
                              <m:r>
                                <a:rPr lang="en-US" sz="1400" smtClean="0">
                                  <a:latin typeface="Cambria Math" panose="02040503050406030204" pitchFamily="18" charset="0"/>
                                </a:rPr>
                                <m:t>⊕</m:t>
                              </m:r>
                            </m:oMath>
                          </a14:m>
                          <a:r>
                            <a:rPr lang="en-US" sz="1400" dirty="0"/>
                            <a:t>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US" sz="1400" smtClean="0"/>
                                <m:t>⊼</m:t>
                              </m:r>
                            </m:oMath>
                          </a14:m>
                          <a:r>
                            <a:rPr lang="en-US" sz="1400" dirty="0"/>
                            <a:t>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US" sz="1400" smtClean="0"/>
                                <m:t>⊽</m:t>
                              </m:r>
                            </m:oMath>
                          </a14:m>
                          <a:r>
                            <a:rPr lang="en-US" sz="1400" dirty="0"/>
                            <a:t> Y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4058499360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8841992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67803333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284451998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239876791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74264F52-F109-0BD4-A1E7-6E9F9AFBA79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4316428"/>
                  </p:ext>
                </p:extLst>
              </p:nvPr>
            </p:nvGraphicFramePr>
            <p:xfrm>
              <a:off x="4070517" y="1533597"/>
              <a:ext cx="4930979" cy="14690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2377">
                      <a:extLst>
                        <a:ext uri="{9D8B030D-6E8A-4147-A177-3AD203B41FA5}">
                          <a16:colId xmlns:a16="http://schemas.microsoft.com/office/drawing/2014/main" val="3264958069"/>
                        </a:ext>
                      </a:extLst>
                    </a:gridCol>
                    <a:gridCol w="448458">
                      <a:extLst>
                        <a:ext uri="{9D8B030D-6E8A-4147-A177-3AD203B41FA5}">
                          <a16:colId xmlns:a16="http://schemas.microsoft.com/office/drawing/2014/main" val="910396186"/>
                        </a:ext>
                      </a:extLst>
                    </a:gridCol>
                    <a:gridCol w="632273">
                      <a:extLst>
                        <a:ext uri="{9D8B030D-6E8A-4147-A177-3AD203B41FA5}">
                          <a16:colId xmlns:a16="http://schemas.microsoft.com/office/drawing/2014/main" val="344589732"/>
                        </a:ext>
                      </a:extLst>
                    </a:gridCol>
                    <a:gridCol w="667244">
                      <a:extLst>
                        <a:ext uri="{9D8B030D-6E8A-4147-A177-3AD203B41FA5}">
                          <a16:colId xmlns:a16="http://schemas.microsoft.com/office/drawing/2014/main" val="4184236198"/>
                        </a:ext>
                      </a:extLst>
                    </a:gridCol>
                    <a:gridCol w="731225">
                      <a:extLst>
                        <a:ext uri="{9D8B030D-6E8A-4147-A177-3AD203B41FA5}">
                          <a16:colId xmlns:a16="http://schemas.microsoft.com/office/drawing/2014/main" val="798940044"/>
                        </a:ext>
                      </a:extLst>
                    </a:gridCol>
                    <a:gridCol w="703804">
                      <a:extLst>
                        <a:ext uri="{9D8B030D-6E8A-4147-A177-3AD203B41FA5}">
                          <a16:colId xmlns:a16="http://schemas.microsoft.com/office/drawing/2014/main" val="3126786975"/>
                        </a:ext>
                      </a:extLst>
                    </a:gridCol>
                    <a:gridCol w="769006">
                      <a:extLst>
                        <a:ext uri="{9D8B030D-6E8A-4147-A177-3AD203B41FA5}">
                          <a16:colId xmlns:a16="http://schemas.microsoft.com/office/drawing/2014/main" val="3040600481"/>
                        </a:ext>
                      </a:extLst>
                    </a:gridCol>
                    <a:gridCol w="576592">
                      <a:extLst>
                        <a:ext uri="{9D8B030D-6E8A-4147-A177-3AD203B41FA5}">
                          <a16:colId xmlns:a16="http://schemas.microsoft.com/office/drawing/2014/main" val="2712046625"/>
                        </a:ext>
                      </a:extLst>
                    </a:gridCol>
                  </a:tblGrid>
                  <a:tr h="34129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¬ 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∧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X ∨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4"/>
                          <a:stretch>
                            <a:fillRect l="-407143" t="-3704" r="-192857" b="-3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4"/>
                          <a:stretch>
                            <a:fillRect l="-465574" t="-3704" r="-77049" b="-3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4"/>
                          <a:stretch>
                            <a:fillRect l="-766667" t="-3704" r="-4444" b="-35555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58499360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8841992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67803333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284451998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2398767911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5" name="Group 4">
            <a:extLst>
              <a:ext uri="{FF2B5EF4-FFF2-40B4-BE49-F238E27FC236}">
                <a16:creationId xmlns:a16="http://schemas.microsoft.com/office/drawing/2014/main" id="{B7498CE3-DCF4-F1BC-19CE-5BB5D06D1381}"/>
              </a:ext>
            </a:extLst>
          </p:cNvPr>
          <p:cNvGrpSpPr/>
          <p:nvPr/>
        </p:nvGrpSpPr>
        <p:grpSpPr>
          <a:xfrm>
            <a:off x="4874126" y="4568372"/>
            <a:ext cx="4267200" cy="2233066"/>
            <a:chOff x="4874126" y="4568372"/>
            <a:chExt cx="4267200" cy="223306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6EA5C08C-6C7E-6D63-D608-870A2A7058F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874126" y="4786109"/>
              <a:ext cx="4267200" cy="2015329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592E55B-ED43-DA2C-D2AA-61DA3F5E1942}"/>
                </a:ext>
              </a:extLst>
            </p:cNvPr>
            <p:cNvSpPr txBox="1"/>
            <p:nvPr/>
          </p:nvSpPr>
          <p:spPr>
            <a:xfrm>
              <a:off x="5041075" y="4622636"/>
              <a:ext cx="38100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b="1" dirty="0"/>
                <a:t>¬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FA05163-4F95-3F88-3793-7F57D77F1FE1}"/>
                </a:ext>
              </a:extLst>
            </p:cNvPr>
            <p:cNvSpPr txBox="1"/>
            <p:nvPr/>
          </p:nvSpPr>
          <p:spPr>
            <a:xfrm>
              <a:off x="5035880" y="5358094"/>
              <a:ext cx="28575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dirty="0"/>
                <a:t>∧</a:t>
              </a:r>
              <a:endParaRPr lang="en-US" b="1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2579920-99CF-34F9-7597-511D9590B3F0}"/>
                </a:ext>
              </a:extLst>
            </p:cNvPr>
            <p:cNvSpPr txBox="1"/>
            <p:nvPr/>
          </p:nvSpPr>
          <p:spPr>
            <a:xfrm>
              <a:off x="5035880" y="6062774"/>
              <a:ext cx="35448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dirty="0"/>
                <a:t>∨</a:t>
              </a:r>
              <a:endParaRPr lang="en-US" b="1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B9163423-928B-4D0E-E3DE-72F9BEC958B7}"/>
                    </a:ext>
                  </a:extLst>
                </p:cNvPr>
                <p:cNvSpPr txBox="1"/>
                <p:nvPr/>
              </p:nvSpPr>
              <p:spPr>
                <a:xfrm>
                  <a:off x="7178634" y="4568372"/>
                  <a:ext cx="1122218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1" smtClean="0">
                            <a:latin typeface="Cambria Math" panose="02040503050406030204" pitchFamily="18" charset="0"/>
                          </a:rPr>
                          <m:t>⊕</m:t>
                        </m:r>
                      </m:oMath>
                    </m:oMathPara>
                  </a14:m>
                  <a:endParaRPr lang="en-US" b="1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B9163423-928B-4D0E-E3DE-72F9BEC958B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78634" y="4568372"/>
                  <a:ext cx="1122218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38A5F9B8-E93B-C506-2BFD-5B3415A370D0}"/>
                    </a:ext>
                  </a:extLst>
                </p:cNvPr>
                <p:cNvSpPr txBox="1"/>
                <p:nvPr/>
              </p:nvSpPr>
              <p:spPr>
                <a:xfrm>
                  <a:off x="7362700" y="5324403"/>
                  <a:ext cx="82533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sz="1800" smtClean="0"/>
                          <m:t>⊼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38A5F9B8-E93B-C506-2BFD-5B3415A370D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62700" y="5324403"/>
                  <a:ext cx="825335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00B6EADA-F31C-664A-557F-ADC3FCBA7BB3}"/>
                    </a:ext>
                  </a:extLst>
                </p:cNvPr>
                <p:cNvSpPr txBox="1"/>
                <p:nvPr/>
              </p:nvSpPr>
              <p:spPr>
                <a:xfrm>
                  <a:off x="7344886" y="6056684"/>
                  <a:ext cx="884712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sz="1800" smtClean="0"/>
                          <m:t>⊽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00B6EADA-F31C-664A-557F-ADC3FCBA7BB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44886" y="6056684"/>
                  <a:ext cx="884712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881713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950" y="2578100"/>
            <a:ext cx="1714500" cy="990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Utilizing gates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1750" y="3568700"/>
            <a:ext cx="1739900" cy="1155700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>
            <a:off x="2362200" y="3107035"/>
            <a:ext cx="438150" cy="84266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971550" y="4247147"/>
            <a:ext cx="18288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88466" y="2726035"/>
            <a:ext cx="354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8466" y="3107035"/>
            <a:ext cx="354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0866" y="4021435"/>
            <a:ext cx="354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9403010"/>
              </p:ext>
            </p:extLst>
          </p:nvPr>
        </p:nvGraphicFramePr>
        <p:xfrm>
          <a:off x="4799637" y="2222500"/>
          <a:ext cx="3048963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4799597" y="2209800"/>
            <a:ext cx="3048963" cy="3337560"/>
          </a:xfrm>
          <a:prstGeom prst="rect">
            <a:avLst/>
          </a:prstGeom>
          <a:noFill/>
          <a:ln w="28575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4716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more interesting circuits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3118665"/>
              </p:ext>
            </p:extLst>
          </p:nvPr>
        </p:nvGraphicFramePr>
        <p:xfrm>
          <a:off x="228600" y="2514600"/>
          <a:ext cx="3048963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39519" y="6167735"/>
            <a:ext cx="29418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Design a circuit for this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2514600"/>
            <a:ext cx="3048963" cy="3337560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548CDF7A-D062-0482-A6A6-BDFD5AD3B64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4316428"/>
                  </p:ext>
                </p:extLst>
              </p:nvPr>
            </p:nvGraphicFramePr>
            <p:xfrm>
              <a:off x="4070517" y="1533597"/>
              <a:ext cx="4930979" cy="14690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2377">
                      <a:extLst>
                        <a:ext uri="{9D8B030D-6E8A-4147-A177-3AD203B41FA5}">
                          <a16:colId xmlns:a16="http://schemas.microsoft.com/office/drawing/2014/main" val="3264958069"/>
                        </a:ext>
                      </a:extLst>
                    </a:gridCol>
                    <a:gridCol w="448458">
                      <a:extLst>
                        <a:ext uri="{9D8B030D-6E8A-4147-A177-3AD203B41FA5}">
                          <a16:colId xmlns:a16="http://schemas.microsoft.com/office/drawing/2014/main" val="910396186"/>
                        </a:ext>
                      </a:extLst>
                    </a:gridCol>
                    <a:gridCol w="632273">
                      <a:extLst>
                        <a:ext uri="{9D8B030D-6E8A-4147-A177-3AD203B41FA5}">
                          <a16:colId xmlns:a16="http://schemas.microsoft.com/office/drawing/2014/main" val="344589732"/>
                        </a:ext>
                      </a:extLst>
                    </a:gridCol>
                    <a:gridCol w="667244">
                      <a:extLst>
                        <a:ext uri="{9D8B030D-6E8A-4147-A177-3AD203B41FA5}">
                          <a16:colId xmlns:a16="http://schemas.microsoft.com/office/drawing/2014/main" val="4184236198"/>
                        </a:ext>
                      </a:extLst>
                    </a:gridCol>
                    <a:gridCol w="731225">
                      <a:extLst>
                        <a:ext uri="{9D8B030D-6E8A-4147-A177-3AD203B41FA5}">
                          <a16:colId xmlns:a16="http://schemas.microsoft.com/office/drawing/2014/main" val="798940044"/>
                        </a:ext>
                      </a:extLst>
                    </a:gridCol>
                    <a:gridCol w="703804">
                      <a:extLst>
                        <a:ext uri="{9D8B030D-6E8A-4147-A177-3AD203B41FA5}">
                          <a16:colId xmlns:a16="http://schemas.microsoft.com/office/drawing/2014/main" val="3126786975"/>
                        </a:ext>
                      </a:extLst>
                    </a:gridCol>
                    <a:gridCol w="769006">
                      <a:extLst>
                        <a:ext uri="{9D8B030D-6E8A-4147-A177-3AD203B41FA5}">
                          <a16:colId xmlns:a16="http://schemas.microsoft.com/office/drawing/2014/main" val="3040600481"/>
                        </a:ext>
                      </a:extLst>
                    </a:gridCol>
                    <a:gridCol w="576592">
                      <a:extLst>
                        <a:ext uri="{9D8B030D-6E8A-4147-A177-3AD203B41FA5}">
                          <a16:colId xmlns:a16="http://schemas.microsoft.com/office/drawing/2014/main" val="2712046625"/>
                        </a:ext>
                      </a:extLst>
                    </a:gridCol>
                  </a:tblGrid>
                  <a:tr h="34129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¬ 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∧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X ∨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</a:t>
                          </a:r>
                          <a14:m>
                            <m:oMath xmlns:m="http://schemas.openxmlformats.org/officeDocument/2006/math">
                              <m:r>
                                <a:rPr lang="en-US" sz="1400" smtClean="0">
                                  <a:latin typeface="Cambria Math" panose="02040503050406030204" pitchFamily="18" charset="0"/>
                                </a:rPr>
                                <m:t>⊕</m:t>
                              </m:r>
                            </m:oMath>
                          </a14:m>
                          <a:r>
                            <a:rPr lang="en-US" sz="1400" dirty="0"/>
                            <a:t>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US" sz="1400" smtClean="0"/>
                                <m:t>⊼</m:t>
                              </m:r>
                            </m:oMath>
                          </a14:m>
                          <a:r>
                            <a:rPr lang="en-US" sz="1400" dirty="0"/>
                            <a:t>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US" sz="1400" smtClean="0"/>
                                <m:t>⊽</m:t>
                              </m:r>
                            </m:oMath>
                          </a14:m>
                          <a:r>
                            <a:rPr lang="en-US" sz="1400" dirty="0"/>
                            <a:t> Y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4058499360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8841992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67803333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284451998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239876791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548CDF7A-D062-0482-A6A6-BDFD5AD3B64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4316428"/>
                  </p:ext>
                </p:extLst>
              </p:nvPr>
            </p:nvGraphicFramePr>
            <p:xfrm>
              <a:off x="4070517" y="1533597"/>
              <a:ext cx="4930979" cy="14690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2377">
                      <a:extLst>
                        <a:ext uri="{9D8B030D-6E8A-4147-A177-3AD203B41FA5}">
                          <a16:colId xmlns:a16="http://schemas.microsoft.com/office/drawing/2014/main" val="3264958069"/>
                        </a:ext>
                      </a:extLst>
                    </a:gridCol>
                    <a:gridCol w="448458">
                      <a:extLst>
                        <a:ext uri="{9D8B030D-6E8A-4147-A177-3AD203B41FA5}">
                          <a16:colId xmlns:a16="http://schemas.microsoft.com/office/drawing/2014/main" val="910396186"/>
                        </a:ext>
                      </a:extLst>
                    </a:gridCol>
                    <a:gridCol w="632273">
                      <a:extLst>
                        <a:ext uri="{9D8B030D-6E8A-4147-A177-3AD203B41FA5}">
                          <a16:colId xmlns:a16="http://schemas.microsoft.com/office/drawing/2014/main" val="344589732"/>
                        </a:ext>
                      </a:extLst>
                    </a:gridCol>
                    <a:gridCol w="667244">
                      <a:extLst>
                        <a:ext uri="{9D8B030D-6E8A-4147-A177-3AD203B41FA5}">
                          <a16:colId xmlns:a16="http://schemas.microsoft.com/office/drawing/2014/main" val="4184236198"/>
                        </a:ext>
                      </a:extLst>
                    </a:gridCol>
                    <a:gridCol w="731225">
                      <a:extLst>
                        <a:ext uri="{9D8B030D-6E8A-4147-A177-3AD203B41FA5}">
                          <a16:colId xmlns:a16="http://schemas.microsoft.com/office/drawing/2014/main" val="798940044"/>
                        </a:ext>
                      </a:extLst>
                    </a:gridCol>
                    <a:gridCol w="703804">
                      <a:extLst>
                        <a:ext uri="{9D8B030D-6E8A-4147-A177-3AD203B41FA5}">
                          <a16:colId xmlns:a16="http://schemas.microsoft.com/office/drawing/2014/main" val="3126786975"/>
                        </a:ext>
                      </a:extLst>
                    </a:gridCol>
                    <a:gridCol w="769006">
                      <a:extLst>
                        <a:ext uri="{9D8B030D-6E8A-4147-A177-3AD203B41FA5}">
                          <a16:colId xmlns:a16="http://schemas.microsoft.com/office/drawing/2014/main" val="3040600481"/>
                        </a:ext>
                      </a:extLst>
                    </a:gridCol>
                    <a:gridCol w="576592">
                      <a:extLst>
                        <a:ext uri="{9D8B030D-6E8A-4147-A177-3AD203B41FA5}">
                          <a16:colId xmlns:a16="http://schemas.microsoft.com/office/drawing/2014/main" val="2712046625"/>
                        </a:ext>
                      </a:extLst>
                    </a:gridCol>
                  </a:tblGrid>
                  <a:tr h="34129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¬ 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∧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X ∨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2"/>
                          <a:stretch>
                            <a:fillRect l="-407143" t="-3704" r="-192857" b="-3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2"/>
                          <a:stretch>
                            <a:fillRect l="-465574" t="-3704" r="-77049" b="-3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2"/>
                          <a:stretch>
                            <a:fillRect l="-766667" t="-3704" r="-4444" b="-35555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58499360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8841992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67803333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284451998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2398767911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9" name="Group 8">
            <a:extLst>
              <a:ext uri="{FF2B5EF4-FFF2-40B4-BE49-F238E27FC236}">
                <a16:creationId xmlns:a16="http://schemas.microsoft.com/office/drawing/2014/main" id="{A517A88B-BBB4-2447-1A05-C09A061934A9}"/>
              </a:ext>
            </a:extLst>
          </p:cNvPr>
          <p:cNvGrpSpPr/>
          <p:nvPr/>
        </p:nvGrpSpPr>
        <p:grpSpPr>
          <a:xfrm>
            <a:off x="4874126" y="4568372"/>
            <a:ext cx="4267200" cy="2233066"/>
            <a:chOff x="4874126" y="4568372"/>
            <a:chExt cx="4267200" cy="2233066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E51B155D-D2D9-850B-3218-DCEBE907D9B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74126" y="4786109"/>
              <a:ext cx="4267200" cy="2015329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22E176E-7025-112F-CCAB-92ECDC12CC66}"/>
                </a:ext>
              </a:extLst>
            </p:cNvPr>
            <p:cNvSpPr txBox="1"/>
            <p:nvPr/>
          </p:nvSpPr>
          <p:spPr>
            <a:xfrm>
              <a:off x="5041075" y="4622636"/>
              <a:ext cx="38100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b="1" dirty="0"/>
                <a:t>¬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493196C-9EA1-7C14-D4C1-7D93E63A6B24}"/>
                </a:ext>
              </a:extLst>
            </p:cNvPr>
            <p:cNvSpPr txBox="1"/>
            <p:nvPr/>
          </p:nvSpPr>
          <p:spPr>
            <a:xfrm>
              <a:off x="5035880" y="5358094"/>
              <a:ext cx="28575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dirty="0"/>
                <a:t>∧</a:t>
              </a:r>
              <a:endParaRPr lang="en-US" b="1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05927A2-8B0B-CA4F-55DB-182DA3A7252B}"/>
                </a:ext>
              </a:extLst>
            </p:cNvPr>
            <p:cNvSpPr txBox="1"/>
            <p:nvPr/>
          </p:nvSpPr>
          <p:spPr>
            <a:xfrm>
              <a:off x="5035880" y="6062774"/>
              <a:ext cx="35448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dirty="0"/>
                <a:t>∨</a:t>
              </a:r>
              <a:endParaRPr lang="en-US" b="1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5FF16EE2-61DC-3AA5-6E8A-2DA01783D607}"/>
                    </a:ext>
                  </a:extLst>
                </p:cNvPr>
                <p:cNvSpPr txBox="1"/>
                <p:nvPr/>
              </p:nvSpPr>
              <p:spPr>
                <a:xfrm>
                  <a:off x="7178634" y="4568372"/>
                  <a:ext cx="1122218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1" smtClean="0">
                            <a:latin typeface="Cambria Math" panose="02040503050406030204" pitchFamily="18" charset="0"/>
                          </a:rPr>
                          <m:t>⊕</m:t>
                        </m:r>
                      </m:oMath>
                    </m:oMathPara>
                  </a14:m>
                  <a:endParaRPr lang="en-US" b="1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5FF16EE2-61DC-3AA5-6E8A-2DA01783D6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78634" y="4568372"/>
                  <a:ext cx="1122218" cy="369332"/>
                </a:xfrm>
                <a:prstGeom prst="rect">
                  <a:avLst/>
                </a:prstGeom>
                <a:blipFill>
                  <a:blip r:embed="rId4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52B237D3-D623-9D34-6CC8-BCC814C1278F}"/>
                    </a:ext>
                  </a:extLst>
                </p:cNvPr>
                <p:cNvSpPr txBox="1"/>
                <p:nvPr/>
              </p:nvSpPr>
              <p:spPr>
                <a:xfrm>
                  <a:off x="7362700" y="5324403"/>
                  <a:ext cx="82533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sz="1800" smtClean="0"/>
                          <m:t>⊼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52B237D3-D623-9D34-6CC8-BCC814C1278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62700" y="5324403"/>
                  <a:ext cx="825335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49FD1985-C60D-CC60-D413-841C7C8915BD}"/>
                    </a:ext>
                  </a:extLst>
                </p:cNvPr>
                <p:cNvSpPr txBox="1"/>
                <p:nvPr/>
              </p:nvSpPr>
              <p:spPr>
                <a:xfrm>
                  <a:off x="7344886" y="6056684"/>
                  <a:ext cx="884712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sz="1800" smtClean="0"/>
                          <m:t>⊽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49FD1985-C60D-CC60-D413-841C7C8915B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44886" y="6056684"/>
                  <a:ext cx="884712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2503867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more interesting circuits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341614"/>
              </p:ext>
            </p:extLst>
          </p:nvPr>
        </p:nvGraphicFramePr>
        <p:xfrm>
          <a:off x="228600" y="2514600"/>
          <a:ext cx="3048963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6300" y="3604126"/>
            <a:ext cx="1562100" cy="9017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0" y="4213726"/>
            <a:ext cx="1562100" cy="901700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6134100" y="4061326"/>
            <a:ext cx="304800" cy="44450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914900" y="4823326"/>
            <a:ext cx="1524000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27637" y="2514600"/>
            <a:ext cx="3048963" cy="3337560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3220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more interesting circuits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864169"/>
              </p:ext>
            </p:extLst>
          </p:nvPr>
        </p:nvGraphicFramePr>
        <p:xfrm>
          <a:off x="228600" y="2514600"/>
          <a:ext cx="3048963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39519" y="6167735"/>
            <a:ext cx="29418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Design a circuit for this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2514600"/>
            <a:ext cx="3048963" cy="3337560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A8C2A020-61E7-556E-F97C-2882473DED2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4316428"/>
                  </p:ext>
                </p:extLst>
              </p:nvPr>
            </p:nvGraphicFramePr>
            <p:xfrm>
              <a:off x="4070517" y="1533597"/>
              <a:ext cx="4930979" cy="14690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2377">
                      <a:extLst>
                        <a:ext uri="{9D8B030D-6E8A-4147-A177-3AD203B41FA5}">
                          <a16:colId xmlns:a16="http://schemas.microsoft.com/office/drawing/2014/main" val="3264958069"/>
                        </a:ext>
                      </a:extLst>
                    </a:gridCol>
                    <a:gridCol w="448458">
                      <a:extLst>
                        <a:ext uri="{9D8B030D-6E8A-4147-A177-3AD203B41FA5}">
                          <a16:colId xmlns:a16="http://schemas.microsoft.com/office/drawing/2014/main" val="910396186"/>
                        </a:ext>
                      </a:extLst>
                    </a:gridCol>
                    <a:gridCol w="632273">
                      <a:extLst>
                        <a:ext uri="{9D8B030D-6E8A-4147-A177-3AD203B41FA5}">
                          <a16:colId xmlns:a16="http://schemas.microsoft.com/office/drawing/2014/main" val="344589732"/>
                        </a:ext>
                      </a:extLst>
                    </a:gridCol>
                    <a:gridCol w="667244">
                      <a:extLst>
                        <a:ext uri="{9D8B030D-6E8A-4147-A177-3AD203B41FA5}">
                          <a16:colId xmlns:a16="http://schemas.microsoft.com/office/drawing/2014/main" val="4184236198"/>
                        </a:ext>
                      </a:extLst>
                    </a:gridCol>
                    <a:gridCol w="731225">
                      <a:extLst>
                        <a:ext uri="{9D8B030D-6E8A-4147-A177-3AD203B41FA5}">
                          <a16:colId xmlns:a16="http://schemas.microsoft.com/office/drawing/2014/main" val="798940044"/>
                        </a:ext>
                      </a:extLst>
                    </a:gridCol>
                    <a:gridCol w="703804">
                      <a:extLst>
                        <a:ext uri="{9D8B030D-6E8A-4147-A177-3AD203B41FA5}">
                          <a16:colId xmlns:a16="http://schemas.microsoft.com/office/drawing/2014/main" val="3126786975"/>
                        </a:ext>
                      </a:extLst>
                    </a:gridCol>
                    <a:gridCol w="769006">
                      <a:extLst>
                        <a:ext uri="{9D8B030D-6E8A-4147-A177-3AD203B41FA5}">
                          <a16:colId xmlns:a16="http://schemas.microsoft.com/office/drawing/2014/main" val="3040600481"/>
                        </a:ext>
                      </a:extLst>
                    </a:gridCol>
                    <a:gridCol w="576592">
                      <a:extLst>
                        <a:ext uri="{9D8B030D-6E8A-4147-A177-3AD203B41FA5}">
                          <a16:colId xmlns:a16="http://schemas.microsoft.com/office/drawing/2014/main" val="2712046625"/>
                        </a:ext>
                      </a:extLst>
                    </a:gridCol>
                  </a:tblGrid>
                  <a:tr h="34129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¬ 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∧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X ∨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</a:t>
                          </a:r>
                          <a14:m>
                            <m:oMath xmlns:m="http://schemas.openxmlformats.org/officeDocument/2006/math">
                              <m:r>
                                <a:rPr lang="en-US" sz="1400" smtClean="0">
                                  <a:latin typeface="Cambria Math" panose="02040503050406030204" pitchFamily="18" charset="0"/>
                                </a:rPr>
                                <m:t>⊕</m:t>
                              </m:r>
                            </m:oMath>
                          </a14:m>
                          <a:r>
                            <a:rPr lang="en-US" sz="1400" dirty="0"/>
                            <a:t>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US" sz="1400" smtClean="0"/>
                                <m:t>⊼</m:t>
                              </m:r>
                            </m:oMath>
                          </a14:m>
                          <a:r>
                            <a:rPr lang="en-US" sz="1400" dirty="0"/>
                            <a:t>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US" sz="1400" smtClean="0"/>
                                <m:t>⊽</m:t>
                              </m:r>
                            </m:oMath>
                          </a14:m>
                          <a:r>
                            <a:rPr lang="en-US" sz="1400" dirty="0"/>
                            <a:t> Y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4058499360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8841992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67803333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284451998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239876791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A8C2A020-61E7-556E-F97C-2882473DED2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4316428"/>
                  </p:ext>
                </p:extLst>
              </p:nvPr>
            </p:nvGraphicFramePr>
            <p:xfrm>
              <a:off x="4070517" y="1533597"/>
              <a:ext cx="4930979" cy="14690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2377">
                      <a:extLst>
                        <a:ext uri="{9D8B030D-6E8A-4147-A177-3AD203B41FA5}">
                          <a16:colId xmlns:a16="http://schemas.microsoft.com/office/drawing/2014/main" val="3264958069"/>
                        </a:ext>
                      </a:extLst>
                    </a:gridCol>
                    <a:gridCol w="448458">
                      <a:extLst>
                        <a:ext uri="{9D8B030D-6E8A-4147-A177-3AD203B41FA5}">
                          <a16:colId xmlns:a16="http://schemas.microsoft.com/office/drawing/2014/main" val="910396186"/>
                        </a:ext>
                      </a:extLst>
                    </a:gridCol>
                    <a:gridCol w="632273">
                      <a:extLst>
                        <a:ext uri="{9D8B030D-6E8A-4147-A177-3AD203B41FA5}">
                          <a16:colId xmlns:a16="http://schemas.microsoft.com/office/drawing/2014/main" val="344589732"/>
                        </a:ext>
                      </a:extLst>
                    </a:gridCol>
                    <a:gridCol w="667244">
                      <a:extLst>
                        <a:ext uri="{9D8B030D-6E8A-4147-A177-3AD203B41FA5}">
                          <a16:colId xmlns:a16="http://schemas.microsoft.com/office/drawing/2014/main" val="4184236198"/>
                        </a:ext>
                      </a:extLst>
                    </a:gridCol>
                    <a:gridCol w="731225">
                      <a:extLst>
                        <a:ext uri="{9D8B030D-6E8A-4147-A177-3AD203B41FA5}">
                          <a16:colId xmlns:a16="http://schemas.microsoft.com/office/drawing/2014/main" val="798940044"/>
                        </a:ext>
                      </a:extLst>
                    </a:gridCol>
                    <a:gridCol w="703804">
                      <a:extLst>
                        <a:ext uri="{9D8B030D-6E8A-4147-A177-3AD203B41FA5}">
                          <a16:colId xmlns:a16="http://schemas.microsoft.com/office/drawing/2014/main" val="3126786975"/>
                        </a:ext>
                      </a:extLst>
                    </a:gridCol>
                    <a:gridCol w="769006">
                      <a:extLst>
                        <a:ext uri="{9D8B030D-6E8A-4147-A177-3AD203B41FA5}">
                          <a16:colId xmlns:a16="http://schemas.microsoft.com/office/drawing/2014/main" val="3040600481"/>
                        </a:ext>
                      </a:extLst>
                    </a:gridCol>
                    <a:gridCol w="576592">
                      <a:extLst>
                        <a:ext uri="{9D8B030D-6E8A-4147-A177-3AD203B41FA5}">
                          <a16:colId xmlns:a16="http://schemas.microsoft.com/office/drawing/2014/main" val="2712046625"/>
                        </a:ext>
                      </a:extLst>
                    </a:gridCol>
                  </a:tblGrid>
                  <a:tr h="34129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¬ 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∧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X ∨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2"/>
                          <a:stretch>
                            <a:fillRect l="-407143" t="-3704" r="-192857" b="-3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2"/>
                          <a:stretch>
                            <a:fillRect l="-465574" t="-3704" r="-77049" b="-3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2"/>
                          <a:stretch>
                            <a:fillRect l="-766667" t="-3704" r="-4444" b="-35555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58499360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8841992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67803333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284451998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2398767911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9" name="Group 8">
            <a:extLst>
              <a:ext uri="{FF2B5EF4-FFF2-40B4-BE49-F238E27FC236}">
                <a16:creationId xmlns:a16="http://schemas.microsoft.com/office/drawing/2014/main" id="{EBCB048B-5BFC-ED24-6082-269A190A41E8}"/>
              </a:ext>
            </a:extLst>
          </p:cNvPr>
          <p:cNvGrpSpPr/>
          <p:nvPr/>
        </p:nvGrpSpPr>
        <p:grpSpPr>
          <a:xfrm>
            <a:off x="4874126" y="4568372"/>
            <a:ext cx="4267200" cy="2233066"/>
            <a:chOff x="4874126" y="4568372"/>
            <a:chExt cx="4267200" cy="2233066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229DB6F6-16D1-5424-86C0-C0F0786D32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74126" y="4786109"/>
              <a:ext cx="4267200" cy="2015329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D72BF8B-FB1C-1AE1-14A7-C5423688F1DC}"/>
                </a:ext>
              </a:extLst>
            </p:cNvPr>
            <p:cNvSpPr txBox="1"/>
            <p:nvPr/>
          </p:nvSpPr>
          <p:spPr>
            <a:xfrm>
              <a:off x="5041075" y="4622636"/>
              <a:ext cx="38100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b="1" dirty="0"/>
                <a:t>¬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F987018-E567-CC15-B650-EDAC9E18840E}"/>
                </a:ext>
              </a:extLst>
            </p:cNvPr>
            <p:cNvSpPr txBox="1"/>
            <p:nvPr/>
          </p:nvSpPr>
          <p:spPr>
            <a:xfrm>
              <a:off x="5035880" y="5358094"/>
              <a:ext cx="28575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dirty="0"/>
                <a:t>∧</a:t>
              </a:r>
              <a:endParaRPr lang="en-US" b="1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4CCBA8C-C30F-92B5-FB43-0DC6F96755B9}"/>
                </a:ext>
              </a:extLst>
            </p:cNvPr>
            <p:cNvSpPr txBox="1"/>
            <p:nvPr/>
          </p:nvSpPr>
          <p:spPr>
            <a:xfrm>
              <a:off x="5035880" y="6062774"/>
              <a:ext cx="35448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dirty="0"/>
                <a:t>∨</a:t>
              </a:r>
              <a:endParaRPr lang="en-US" b="1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8C76EF67-1195-67F6-D230-FC5596621898}"/>
                    </a:ext>
                  </a:extLst>
                </p:cNvPr>
                <p:cNvSpPr txBox="1"/>
                <p:nvPr/>
              </p:nvSpPr>
              <p:spPr>
                <a:xfrm>
                  <a:off x="7178634" y="4568372"/>
                  <a:ext cx="1122218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1" smtClean="0">
                            <a:latin typeface="Cambria Math" panose="02040503050406030204" pitchFamily="18" charset="0"/>
                          </a:rPr>
                          <m:t>⊕</m:t>
                        </m:r>
                      </m:oMath>
                    </m:oMathPara>
                  </a14:m>
                  <a:endParaRPr lang="en-US" b="1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8C76EF67-1195-67F6-D230-FC559662189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78634" y="4568372"/>
                  <a:ext cx="1122218" cy="369332"/>
                </a:xfrm>
                <a:prstGeom prst="rect">
                  <a:avLst/>
                </a:prstGeom>
                <a:blipFill>
                  <a:blip r:embed="rId4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A22189E3-D080-6B73-F54D-CE6FB325121E}"/>
                    </a:ext>
                  </a:extLst>
                </p:cNvPr>
                <p:cNvSpPr txBox="1"/>
                <p:nvPr/>
              </p:nvSpPr>
              <p:spPr>
                <a:xfrm>
                  <a:off x="7362700" y="5324403"/>
                  <a:ext cx="82533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sz="1800" smtClean="0"/>
                          <m:t>⊼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A22189E3-D080-6B73-F54D-CE6FB325121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62700" y="5324403"/>
                  <a:ext cx="825335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81FBD668-4BCB-BA51-9BA5-E9DD4F49B2A2}"/>
                    </a:ext>
                  </a:extLst>
                </p:cNvPr>
                <p:cNvSpPr txBox="1"/>
                <p:nvPr/>
              </p:nvSpPr>
              <p:spPr>
                <a:xfrm>
                  <a:off x="7344886" y="6056684"/>
                  <a:ext cx="884712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sz="1800" smtClean="0"/>
                          <m:t>⊽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81FBD668-4BCB-BA51-9BA5-E9DD4F49B2A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44886" y="6056684"/>
                  <a:ext cx="884712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9796674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Truth table to Boolean expression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545700" cy="12530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What approaches have we seen for developing a Boolean expression from a truth table?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057237"/>
              </p:ext>
            </p:extLst>
          </p:nvPr>
        </p:nvGraphicFramePr>
        <p:xfrm>
          <a:off x="612648" y="2853267"/>
          <a:ext cx="3048963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63652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3F28C3-7B17-9D5B-E44B-F2F95B80F1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64CD4-775C-912F-0D5C-216C29AEA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Truth table to Boolean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F2F93-64C9-E924-7578-55B6CF60E93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545700" cy="12530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What approaches have we seen for developing a Boolean expression from a truth table?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1BEF3E7-1536-8E01-8CFF-5D2A1E61AB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328091"/>
              </p:ext>
            </p:extLst>
          </p:nvPr>
        </p:nvGraphicFramePr>
        <p:xfrm>
          <a:off x="612648" y="2853267"/>
          <a:ext cx="3048963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Right Arrow 4">
            <a:extLst>
              <a:ext uri="{FF2B5EF4-FFF2-40B4-BE49-F238E27FC236}">
                <a16:creationId xmlns:a16="http://schemas.microsoft.com/office/drawing/2014/main" id="{E0BB1732-06A5-D290-DC0A-7D29CFB5E7B6}"/>
              </a:ext>
            </a:extLst>
          </p:cNvPr>
          <p:cNvSpPr/>
          <p:nvPr/>
        </p:nvSpPr>
        <p:spPr>
          <a:xfrm>
            <a:off x="4037610" y="4073236"/>
            <a:ext cx="1021278" cy="771896"/>
          </a:xfrm>
          <a:prstGeom prst="rightArrow">
            <a:avLst/>
          </a:prstGeom>
          <a:noFill/>
          <a:ln w="38100" cmpd="sng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3AED0E-29AF-179B-1F0D-3A75FF194375}"/>
              </a:ext>
            </a:extLst>
          </p:cNvPr>
          <p:cNvSpPr txBox="1"/>
          <p:nvPr/>
        </p:nvSpPr>
        <p:spPr>
          <a:xfrm>
            <a:off x="5165766" y="3266924"/>
            <a:ext cx="325383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20FE"/>
                </a:solidFill>
              </a:rPr>
              <a:t>minterm</a:t>
            </a:r>
            <a:r>
              <a:rPr lang="en-US" sz="2400" dirty="0">
                <a:solidFill>
                  <a:srgbClr val="0020FE"/>
                </a:solidFill>
              </a:rPr>
              <a:t> expansion (DNF – OR of ANDs)</a:t>
            </a:r>
          </a:p>
          <a:p>
            <a:endParaRPr lang="en-US" sz="2400" dirty="0">
              <a:solidFill>
                <a:srgbClr val="0020FE"/>
              </a:solidFill>
            </a:endParaRPr>
          </a:p>
          <a:p>
            <a:r>
              <a:rPr lang="en-US" sz="2400" dirty="0">
                <a:solidFill>
                  <a:srgbClr val="0020FE"/>
                </a:solidFill>
              </a:rPr>
              <a:t>maxterm expansion (CNF – AND or ORs)</a:t>
            </a:r>
          </a:p>
          <a:p>
            <a:endParaRPr lang="en-US" sz="2400" dirty="0">
              <a:solidFill>
                <a:srgbClr val="0020FE"/>
              </a:solidFill>
            </a:endParaRPr>
          </a:p>
          <a:p>
            <a:r>
              <a:rPr lang="en-US" sz="2400" dirty="0">
                <a:solidFill>
                  <a:srgbClr val="0020FE"/>
                </a:solidFill>
              </a:rPr>
              <a:t>K-Maps (OR of ANDs)</a:t>
            </a:r>
          </a:p>
        </p:txBody>
      </p:sp>
    </p:spTree>
    <p:extLst>
      <p:ext uri="{BB962C8B-B14F-4D97-AF65-F5344CB8AC3E}">
        <p14:creationId xmlns:p14="http://schemas.microsoft.com/office/powerpoint/2010/main" val="40949011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Minterm</a:t>
            </a:r>
            <a:r>
              <a:rPr lang="en-US" dirty="0"/>
              <a:t> expansion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9516855"/>
              </p:ext>
            </p:extLst>
          </p:nvPr>
        </p:nvGraphicFramePr>
        <p:xfrm>
          <a:off x="612649" y="2853267"/>
          <a:ext cx="3959351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7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5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7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8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00545">
                  <a:extLst>
                    <a:ext uri="{9D8B030D-6E8A-4147-A177-3AD203B41FA5}">
                      <a16:colId xmlns:a16="http://schemas.microsoft.com/office/drawing/2014/main" val="1180598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Minterm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⌐X </a:t>
                      </a:r>
                      <a:r>
                        <a:rPr lang="en-US" sz="1800" dirty="0"/>
                        <a:t>∧ </a:t>
                      </a:r>
                      <a:r>
                        <a:rPr lang="en-US" dirty="0"/>
                        <a:t>⌐Y</a:t>
                      </a:r>
                      <a:r>
                        <a:rPr lang="en-US" sz="1800" dirty="0"/>
                        <a:t> ∧ </a:t>
                      </a:r>
                      <a:r>
                        <a:rPr lang="en-US" dirty="0"/>
                        <a:t>⌐Z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 </a:t>
                      </a:r>
                      <a:r>
                        <a:rPr lang="en-US" sz="1800" dirty="0"/>
                        <a:t>∧ </a:t>
                      </a:r>
                      <a:r>
                        <a:rPr lang="en-US" dirty="0"/>
                        <a:t>⌐Y</a:t>
                      </a:r>
                      <a:r>
                        <a:rPr lang="en-US" sz="1800" dirty="0"/>
                        <a:t> ∧ </a:t>
                      </a:r>
                      <a:r>
                        <a:rPr lang="en-US" dirty="0"/>
                        <a:t>⌐Z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 </a:t>
                      </a:r>
                      <a:r>
                        <a:rPr lang="en-US" sz="1800" dirty="0"/>
                        <a:t>∧ </a:t>
                      </a:r>
                      <a:r>
                        <a:rPr lang="en-US" dirty="0"/>
                        <a:t>Y</a:t>
                      </a:r>
                      <a:r>
                        <a:rPr lang="en-US" sz="1800" dirty="0"/>
                        <a:t> ∧ </a:t>
                      </a:r>
                      <a:r>
                        <a:rPr lang="en-US" dirty="0"/>
                        <a:t>⌐Z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48682" y="1695976"/>
            <a:ext cx="67365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All these should be 1 and everything else 0</a:t>
            </a:r>
          </a:p>
        </p:txBody>
      </p:sp>
    </p:spTree>
    <p:extLst>
      <p:ext uri="{BB962C8B-B14F-4D97-AF65-F5344CB8AC3E}">
        <p14:creationId xmlns:p14="http://schemas.microsoft.com/office/powerpoint/2010/main" val="1313176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Logisim circuit examples can be found at: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http://www.cs.pomona.edu/classes/cs51/circuits/</a:t>
            </a:r>
            <a:endParaRPr lang="en-US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990244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Minterm</a:t>
            </a:r>
            <a:r>
              <a:rPr lang="en-US" dirty="0"/>
              <a:t> expansion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1132" y="2123721"/>
            <a:ext cx="3852145" cy="249061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DF17D93-A964-9BBF-209E-041BAA7F7DF8}"/>
              </a:ext>
            </a:extLst>
          </p:cNvPr>
          <p:cNvSpPr txBox="1"/>
          <p:nvPr/>
        </p:nvSpPr>
        <p:spPr>
          <a:xfrm>
            <a:off x="2090058" y="1995054"/>
            <a:ext cx="35458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C764DC-5330-D020-4021-F0E417A057BC}"/>
              </a:ext>
            </a:extLst>
          </p:cNvPr>
          <p:cNvSpPr txBox="1"/>
          <p:nvPr/>
        </p:nvSpPr>
        <p:spPr>
          <a:xfrm>
            <a:off x="2764973" y="1995054"/>
            <a:ext cx="35458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500839-4208-5671-6AFD-22422D440A7D}"/>
              </a:ext>
            </a:extLst>
          </p:cNvPr>
          <p:cNvSpPr txBox="1"/>
          <p:nvPr/>
        </p:nvSpPr>
        <p:spPr>
          <a:xfrm>
            <a:off x="3439888" y="1995053"/>
            <a:ext cx="33855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Z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31564C-A892-1178-2BBA-24924AF3EA25}"/>
              </a:ext>
            </a:extLst>
          </p:cNvPr>
          <p:cNvCxnSpPr/>
          <p:nvPr/>
        </p:nvCxnSpPr>
        <p:spPr>
          <a:xfrm flipH="1">
            <a:off x="3906982" y="2351314"/>
            <a:ext cx="2624447" cy="296883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26B0EBB-E952-41BE-2933-6A2195DCDFBA}"/>
              </a:ext>
            </a:extLst>
          </p:cNvPr>
          <p:cNvSpPr txBox="1"/>
          <p:nvPr/>
        </p:nvSpPr>
        <p:spPr>
          <a:xfrm>
            <a:off x="6718523" y="2087386"/>
            <a:ext cx="9941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inputs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CAB3324-2FB1-7762-6EAE-4505F6CFAF9D}"/>
              </a:ext>
            </a:extLst>
          </p:cNvPr>
          <p:cNvCxnSpPr>
            <a:cxnSpLocks/>
          </p:cNvCxnSpPr>
          <p:nvPr/>
        </p:nvCxnSpPr>
        <p:spPr>
          <a:xfrm flipH="1" flipV="1">
            <a:off x="2662990" y="4093319"/>
            <a:ext cx="993675" cy="1425534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BE5E5A6A-D805-B55B-8828-88A9EE8DE85D}"/>
              </a:ext>
            </a:extLst>
          </p:cNvPr>
          <p:cNvSpPr txBox="1"/>
          <p:nvPr/>
        </p:nvSpPr>
        <p:spPr>
          <a:xfrm>
            <a:off x="3448976" y="5518853"/>
            <a:ext cx="16466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connection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11F347A-A79F-76A2-95EA-8F51654EFCB4}"/>
              </a:ext>
            </a:extLst>
          </p:cNvPr>
          <p:cNvSpPr txBox="1"/>
          <p:nvPr/>
        </p:nvSpPr>
        <p:spPr>
          <a:xfrm>
            <a:off x="6221431" y="3948194"/>
            <a:ext cx="9725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gates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5AC90F3-4551-2FF3-D65C-2A0CE3A12A21}"/>
              </a:ext>
            </a:extLst>
          </p:cNvPr>
          <p:cNvCxnSpPr>
            <a:cxnSpLocks/>
          </p:cNvCxnSpPr>
          <p:nvPr/>
        </p:nvCxnSpPr>
        <p:spPr>
          <a:xfrm flipH="1" flipV="1">
            <a:off x="4094076" y="3347492"/>
            <a:ext cx="2127355" cy="638293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2E0485F-72E0-76EC-46EC-ABE7570A7AF9}"/>
              </a:ext>
            </a:extLst>
          </p:cNvPr>
          <p:cNvCxnSpPr>
            <a:cxnSpLocks/>
            <a:stCxn id="18" idx="1"/>
          </p:cNvCxnSpPr>
          <p:nvPr/>
        </p:nvCxnSpPr>
        <p:spPr>
          <a:xfrm flipH="1">
            <a:off x="5343896" y="4209804"/>
            <a:ext cx="877535" cy="55748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23614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D08493-1F31-5305-F8B0-2DFD2BB2F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5C156-58B1-715B-56FE-C63D9E3E3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Minterm</a:t>
            </a:r>
            <a:r>
              <a:rPr lang="en-US" dirty="0"/>
              <a:t> expansion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7FB0D2-4E0E-7212-7BDC-E9BE46067154}"/>
              </a:ext>
            </a:extLst>
          </p:cNvPr>
          <p:cNvSpPr txBox="1"/>
          <p:nvPr/>
        </p:nvSpPr>
        <p:spPr>
          <a:xfrm>
            <a:off x="1600200" y="5517444"/>
            <a:ext cx="4637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When will this AND-gate be 1?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60287BF-4585-26D5-A899-D887F8BEC4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1132" y="2123721"/>
            <a:ext cx="3852145" cy="249061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79D941B-DD1F-1B0C-4B0C-5BE279C3C8FB}"/>
              </a:ext>
            </a:extLst>
          </p:cNvPr>
          <p:cNvSpPr txBox="1"/>
          <p:nvPr/>
        </p:nvSpPr>
        <p:spPr>
          <a:xfrm>
            <a:off x="2090058" y="1995054"/>
            <a:ext cx="35458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88561A-62E1-990A-D9DF-C406394F397C}"/>
              </a:ext>
            </a:extLst>
          </p:cNvPr>
          <p:cNvSpPr txBox="1"/>
          <p:nvPr/>
        </p:nvSpPr>
        <p:spPr>
          <a:xfrm>
            <a:off x="2764973" y="1995054"/>
            <a:ext cx="35458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C774D4-7163-F6DF-CD51-DD3FF7C1344A}"/>
              </a:ext>
            </a:extLst>
          </p:cNvPr>
          <p:cNvSpPr txBox="1"/>
          <p:nvPr/>
        </p:nvSpPr>
        <p:spPr>
          <a:xfrm>
            <a:off x="3439888" y="1995053"/>
            <a:ext cx="33855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14601395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Minterm</a:t>
            </a:r>
            <a:r>
              <a:rPr lang="en-US" dirty="0"/>
              <a:t> expansion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01591" y="4888051"/>
            <a:ext cx="41537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Only when X=0, Y=0, Z=0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1132" y="2123721"/>
            <a:ext cx="3852145" cy="249061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3BDB9FD-31B7-684F-4D16-3F44FCECB956}"/>
              </a:ext>
            </a:extLst>
          </p:cNvPr>
          <p:cNvSpPr txBox="1"/>
          <p:nvPr/>
        </p:nvSpPr>
        <p:spPr>
          <a:xfrm>
            <a:off x="2090058" y="1995054"/>
            <a:ext cx="35458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188D58-CC03-132F-C458-B3CBA1397584}"/>
              </a:ext>
            </a:extLst>
          </p:cNvPr>
          <p:cNvSpPr txBox="1"/>
          <p:nvPr/>
        </p:nvSpPr>
        <p:spPr>
          <a:xfrm>
            <a:off x="2764973" y="1995054"/>
            <a:ext cx="35458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3B2B8C-ABAD-BC34-A01D-1B811C7B659D}"/>
              </a:ext>
            </a:extLst>
          </p:cNvPr>
          <p:cNvSpPr txBox="1"/>
          <p:nvPr/>
        </p:nvSpPr>
        <p:spPr>
          <a:xfrm>
            <a:off x="3439888" y="1995053"/>
            <a:ext cx="33855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Z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0F1BA00-5C80-E124-301F-14294D7494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0597389"/>
              </p:ext>
            </p:extLst>
          </p:nvPr>
        </p:nvGraphicFramePr>
        <p:xfrm>
          <a:off x="1301417" y="5684990"/>
          <a:ext cx="517063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18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1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75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12571">
                  <a:extLst>
                    <a:ext uri="{9D8B030D-6E8A-4147-A177-3AD203B41FA5}">
                      <a16:colId xmlns:a16="http://schemas.microsoft.com/office/drawing/2014/main" val="1180598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Minterm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⌐X </a:t>
                      </a:r>
                      <a:r>
                        <a:rPr lang="en-US" sz="1800" dirty="0"/>
                        <a:t>∧ </a:t>
                      </a:r>
                      <a:r>
                        <a:rPr lang="en-US" dirty="0"/>
                        <a:t>⌐Y</a:t>
                      </a:r>
                      <a:r>
                        <a:rPr lang="en-US" sz="1800" dirty="0"/>
                        <a:t> ∧ </a:t>
                      </a:r>
                      <a:r>
                        <a:rPr lang="en-US" dirty="0"/>
                        <a:t>⌐Z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69511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Minterm</a:t>
            </a:r>
            <a:r>
              <a:rPr lang="en-US" dirty="0"/>
              <a:t> expansion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311" y="5517444"/>
            <a:ext cx="4637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When will this AND-gate be 1?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0022" y="1941689"/>
            <a:ext cx="4083756" cy="267556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0A4FC63-64BB-BC22-A0AD-8466432F1C93}"/>
              </a:ext>
            </a:extLst>
          </p:cNvPr>
          <p:cNvSpPr txBox="1"/>
          <p:nvPr/>
        </p:nvSpPr>
        <p:spPr>
          <a:xfrm>
            <a:off x="2030683" y="1805054"/>
            <a:ext cx="35458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042B5D-9D0C-3027-9058-855A9DD77B08}"/>
              </a:ext>
            </a:extLst>
          </p:cNvPr>
          <p:cNvSpPr txBox="1"/>
          <p:nvPr/>
        </p:nvSpPr>
        <p:spPr>
          <a:xfrm>
            <a:off x="2705598" y="1805054"/>
            <a:ext cx="35458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659804-B957-56CF-1A2A-CD8A8996F635}"/>
              </a:ext>
            </a:extLst>
          </p:cNvPr>
          <p:cNvSpPr txBox="1"/>
          <p:nvPr/>
        </p:nvSpPr>
        <p:spPr>
          <a:xfrm>
            <a:off x="3380513" y="1805053"/>
            <a:ext cx="33855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39436288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Minterm</a:t>
            </a:r>
            <a:r>
              <a:rPr lang="en-US" dirty="0"/>
              <a:t> expansion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00200" y="4888051"/>
            <a:ext cx="47794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Only when in1=1, in2=0, in3=0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6465" y="2096911"/>
            <a:ext cx="3942645" cy="258311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1709DDF-04F0-E918-C89A-4D20F6D29BCE}"/>
              </a:ext>
            </a:extLst>
          </p:cNvPr>
          <p:cNvSpPr txBox="1"/>
          <p:nvPr/>
        </p:nvSpPr>
        <p:spPr>
          <a:xfrm>
            <a:off x="2090058" y="1995054"/>
            <a:ext cx="35458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A03FAB-DA91-02CA-03C4-60302D2E5699}"/>
              </a:ext>
            </a:extLst>
          </p:cNvPr>
          <p:cNvSpPr txBox="1"/>
          <p:nvPr/>
        </p:nvSpPr>
        <p:spPr>
          <a:xfrm>
            <a:off x="2764973" y="1995054"/>
            <a:ext cx="35458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9EF9DD-0D60-14DD-EE56-C22E374ACD01}"/>
              </a:ext>
            </a:extLst>
          </p:cNvPr>
          <p:cNvSpPr txBox="1"/>
          <p:nvPr/>
        </p:nvSpPr>
        <p:spPr>
          <a:xfrm>
            <a:off x="3439888" y="1995053"/>
            <a:ext cx="33855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Z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1367663-B96A-AC20-AEF6-AD8162143E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293775"/>
              </p:ext>
            </p:extLst>
          </p:nvPr>
        </p:nvGraphicFramePr>
        <p:xfrm>
          <a:off x="1172469" y="5754729"/>
          <a:ext cx="517063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18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1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75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12571">
                  <a:extLst>
                    <a:ext uri="{9D8B030D-6E8A-4147-A177-3AD203B41FA5}">
                      <a16:colId xmlns:a16="http://schemas.microsoft.com/office/drawing/2014/main" val="1180598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Minterm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 </a:t>
                      </a:r>
                      <a:r>
                        <a:rPr lang="en-US" sz="1800" dirty="0"/>
                        <a:t>∧ </a:t>
                      </a:r>
                      <a:r>
                        <a:rPr lang="en-US" dirty="0"/>
                        <a:t>⌐Y</a:t>
                      </a:r>
                      <a:r>
                        <a:rPr lang="en-US" sz="1800" dirty="0"/>
                        <a:t> ∧ </a:t>
                      </a:r>
                      <a:r>
                        <a:rPr lang="en-US" dirty="0"/>
                        <a:t>⌐Z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70242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Minterm</a:t>
            </a:r>
            <a:r>
              <a:rPr lang="en-US" dirty="0"/>
              <a:t> expansion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9348" y="2026355"/>
            <a:ext cx="3695700" cy="4094406"/>
          </a:xfrm>
          <a:prstGeom prst="rect">
            <a:avLst/>
          </a:prstGeom>
        </p:spPr>
      </p:pic>
      <p:cxnSp>
        <p:nvCxnSpPr>
          <p:cNvPr id="7" name="Straight Arrow Connector 6"/>
          <p:cNvCxnSpPr>
            <a:cxnSpLocks/>
          </p:cNvCxnSpPr>
          <p:nvPr/>
        </p:nvCxnSpPr>
        <p:spPr>
          <a:xfrm>
            <a:off x="3393500" y="3146778"/>
            <a:ext cx="3743570" cy="575735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cxnSpLocks/>
          </p:cNvCxnSpPr>
          <p:nvPr/>
        </p:nvCxnSpPr>
        <p:spPr>
          <a:xfrm flipV="1">
            <a:off x="3393500" y="4512735"/>
            <a:ext cx="3660443" cy="1693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cxnSpLocks/>
          </p:cNvCxnSpPr>
          <p:nvPr/>
        </p:nvCxnSpPr>
        <p:spPr>
          <a:xfrm>
            <a:off x="3393500" y="5415846"/>
            <a:ext cx="3743570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908922" y="6223001"/>
            <a:ext cx="46712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Make a conjunction for each </a:t>
            </a:r>
            <a:r>
              <a:rPr lang="en-US" sz="2400" dirty="0" err="1">
                <a:solidFill>
                  <a:srgbClr val="0000FF"/>
                </a:solidFill>
              </a:rPr>
              <a:t>minterm</a:t>
            </a:r>
            <a:endParaRPr lang="en-US" sz="2400" dirty="0">
              <a:solidFill>
                <a:srgbClr val="0000FF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F0C8824-B438-97BF-0007-C1CA072789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250572"/>
              </p:ext>
            </p:extLst>
          </p:nvPr>
        </p:nvGraphicFramePr>
        <p:xfrm>
          <a:off x="113885" y="2594752"/>
          <a:ext cx="3959351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7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5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7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8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00545">
                  <a:extLst>
                    <a:ext uri="{9D8B030D-6E8A-4147-A177-3AD203B41FA5}">
                      <a16:colId xmlns:a16="http://schemas.microsoft.com/office/drawing/2014/main" val="1180598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Minterm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⌐X </a:t>
                      </a:r>
                      <a:r>
                        <a:rPr lang="en-US" sz="1800" dirty="0"/>
                        <a:t>∧ </a:t>
                      </a:r>
                      <a:r>
                        <a:rPr lang="en-US" dirty="0"/>
                        <a:t>⌐Y</a:t>
                      </a:r>
                      <a:r>
                        <a:rPr lang="en-US" sz="1800" dirty="0"/>
                        <a:t> ∧ </a:t>
                      </a:r>
                      <a:r>
                        <a:rPr lang="en-US" dirty="0"/>
                        <a:t>⌐Z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 </a:t>
                      </a:r>
                      <a:r>
                        <a:rPr lang="en-US" sz="1800" dirty="0"/>
                        <a:t>∧ </a:t>
                      </a:r>
                      <a:r>
                        <a:rPr lang="en-US" dirty="0"/>
                        <a:t>⌐Y</a:t>
                      </a:r>
                      <a:r>
                        <a:rPr lang="en-US" sz="1800" dirty="0"/>
                        <a:t> ∧ </a:t>
                      </a:r>
                      <a:r>
                        <a:rPr lang="en-US" dirty="0"/>
                        <a:t>⌐Z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 </a:t>
                      </a:r>
                      <a:r>
                        <a:rPr lang="en-US" sz="1800" dirty="0"/>
                        <a:t>∧ </a:t>
                      </a:r>
                      <a:r>
                        <a:rPr lang="en-US" dirty="0"/>
                        <a:t>Y</a:t>
                      </a:r>
                      <a:r>
                        <a:rPr lang="en-US" sz="1800" dirty="0"/>
                        <a:t> ∧ </a:t>
                      </a:r>
                      <a:r>
                        <a:rPr lang="en-US" dirty="0"/>
                        <a:t>⌐Z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971B25F5-861D-0739-937B-8A795ABD2FFD}"/>
              </a:ext>
            </a:extLst>
          </p:cNvPr>
          <p:cNvSpPr txBox="1"/>
          <p:nvPr/>
        </p:nvSpPr>
        <p:spPr>
          <a:xfrm>
            <a:off x="4891753" y="1853306"/>
            <a:ext cx="35458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5F6CDAA-0D47-E5DF-5D68-D56D815E017C}"/>
              </a:ext>
            </a:extLst>
          </p:cNvPr>
          <p:cNvSpPr txBox="1"/>
          <p:nvPr/>
        </p:nvSpPr>
        <p:spPr>
          <a:xfrm>
            <a:off x="5519168" y="1853306"/>
            <a:ext cx="35458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Y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863CB89-ADB4-E472-BF40-68246A37278E}"/>
              </a:ext>
            </a:extLst>
          </p:cNvPr>
          <p:cNvSpPr txBox="1"/>
          <p:nvPr/>
        </p:nvSpPr>
        <p:spPr>
          <a:xfrm>
            <a:off x="6146583" y="1853306"/>
            <a:ext cx="33855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42591240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56E35C-4060-E72C-74D0-147D76476B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A4DCD-CE0B-11FE-B2B1-BD4A7F89A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Minterm</a:t>
            </a:r>
            <a:r>
              <a:rPr lang="en-US" dirty="0"/>
              <a:t> expansion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25B987-8E28-11D8-A308-A0A0C7097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9348" y="2026355"/>
            <a:ext cx="3695700" cy="4094406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8F11CB6-3F84-36F2-3845-2125E6A26855}"/>
              </a:ext>
            </a:extLst>
          </p:cNvPr>
          <p:cNvCxnSpPr>
            <a:cxnSpLocks/>
          </p:cNvCxnSpPr>
          <p:nvPr/>
        </p:nvCxnSpPr>
        <p:spPr>
          <a:xfrm>
            <a:off x="3393500" y="3146778"/>
            <a:ext cx="3743570" cy="575735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C9B19CF-E102-02C0-6C1F-BE8923CCDDB3}"/>
              </a:ext>
            </a:extLst>
          </p:cNvPr>
          <p:cNvCxnSpPr>
            <a:cxnSpLocks/>
          </p:cNvCxnSpPr>
          <p:nvPr/>
        </p:nvCxnSpPr>
        <p:spPr>
          <a:xfrm flipV="1">
            <a:off x="3393500" y="4512735"/>
            <a:ext cx="3660443" cy="1693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962FB88-BA31-FB40-AA2E-1C5069864DE1}"/>
              </a:ext>
            </a:extLst>
          </p:cNvPr>
          <p:cNvCxnSpPr>
            <a:cxnSpLocks/>
          </p:cNvCxnSpPr>
          <p:nvPr/>
        </p:nvCxnSpPr>
        <p:spPr>
          <a:xfrm>
            <a:off x="3393500" y="5415846"/>
            <a:ext cx="3743570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D9FA496-C0DB-2422-B3AC-E10DD0100ED7}"/>
              </a:ext>
            </a:extLst>
          </p:cNvPr>
          <p:cNvGraphicFramePr>
            <a:graphicFrameLocks noGrp="1"/>
          </p:cNvGraphicFramePr>
          <p:nvPr/>
        </p:nvGraphicFramePr>
        <p:xfrm>
          <a:off x="113885" y="2594752"/>
          <a:ext cx="3959351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7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5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7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8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00545">
                  <a:extLst>
                    <a:ext uri="{9D8B030D-6E8A-4147-A177-3AD203B41FA5}">
                      <a16:colId xmlns:a16="http://schemas.microsoft.com/office/drawing/2014/main" val="1180598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Minterm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⌐X </a:t>
                      </a:r>
                      <a:r>
                        <a:rPr lang="en-US" sz="1800" dirty="0"/>
                        <a:t>∧ </a:t>
                      </a:r>
                      <a:r>
                        <a:rPr lang="en-US" dirty="0"/>
                        <a:t>⌐Y</a:t>
                      </a:r>
                      <a:r>
                        <a:rPr lang="en-US" sz="1800" dirty="0"/>
                        <a:t> ∧ </a:t>
                      </a:r>
                      <a:r>
                        <a:rPr lang="en-US" dirty="0"/>
                        <a:t>⌐Z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 </a:t>
                      </a:r>
                      <a:r>
                        <a:rPr lang="en-US" sz="1800" dirty="0"/>
                        <a:t>∧ </a:t>
                      </a:r>
                      <a:r>
                        <a:rPr lang="en-US" dirty="0"/>
                        <a:t>⌐Y</a:t>
                      </a:r>
                      <a:r>
                        <a:rPr lang="en-US" sz="1800" dirty="0"/>
                        <a:t> ∧ </a:t>
                      </a:r>
                      <a:r>
                        <a:rPr lang="en-US" dirty="0"/>
                        <a:t>⌐Z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 </a:t>
                      </a:r>
                      <a:r>
                        <a:rPr lang="en-US" sz="1800" dirty="0"/>
                        <a:t>∧ </a:t>
                      </a:r>
                      <a:r>
                        <a:rPr lang="en-US" dirty="0"/>
                        <a:t>Y</a:t>
                      </a:r>
                      <a:r>
                        <a:rPr lang="en-US" sz="1800" dirty="0"/>
                        <a:t> ∧ </a:t>
                      </a:r>
                      <a:r>
                        <a:rPr lang="en-US" dirty="0"/>
                        <a:t>⌐Z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ACFAF2C-8106-7779-EA92-25A03A40473F}"/>
              </a:ext>
            </a:extLst>
          </p:cNvPr>
          <p:cNvSpPr txBox="1"/>
          <p:nvPr/>
        </p:nvSpPr>
        <p:spPr>
          <a:xfrm>
            <a:off x="2229556" y="6335889"/>
            <a:ext cx="34874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How do we combine these?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565B97-2FE3-368C-E291-48DAC904A832}"/>
              </a:ext>
            </a:extLst>
          </p:cNvPr>
          <p:cNvSpPr txBox="1"/>
          <p:nvPr/>
        </p:nvSpPr>
        <p:spPr>
          <a:xfrm>
            <a:off x="4891753" y="1853306"/>
            <a:ext cx="35458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FFFD74-BF9C-AB83-D809-7EC64EDFF90D}"/>
              </a:ext>
            </a:extLst>
          </p:cNvPr>
          <p:cNvSpPr txBox="1"/>
          <p:nvPr/>
        </p:nvSpPr>
        <p:spPr>
          <a:xfrm>
            <a:off x="5519168" y="1853306"/>
            <a:ext cx="35458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CB9D6C-4F72-E205-DB9B-1D09DB25B012}"/>
              </a:ext>
            </a:extLst>
          </p:cNvPr>
          <p:cNvSpPr txBox="1"/>
          <p:nvPr/>
        </p:nvSpPr>
        <p:spPr>
          <a:xfrm>
            <a:off x="6146583" y="1853306"/>
            <a:ext cx="33855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31239603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F2A96-4671-B3DB-56FC-B0F450320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043620F9-5251-903C-03C5-38AAE3CD60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778" y="2283410"/>
            <a:ext cx="4724222" cy="371997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A5E9B0D-46C6-007E-C8BB-D7C3A41E9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Minterm</a:t>
            </a:r>
            <a:r>
              <a:rPr lang="en-US" dirty="0"/>
              <a:t> expansion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E640F07-B837-0194-22DB-4E4D85F9C36D}"/>
              </a:ext>
            </a:extLst>
          </p:cNvPr>
          <p:cNvCxnSpPr>
            <a:cxnSpLocks/>
          </p:cNvCxnSpPr>
          <p:nvPr/>
        </p:nvCxnSpPr>
        <p:spPr>
          <a:xfrm>
            <a:off x="3393500" y="3146778"/>
            <a:ext cx="3422936" cy="77842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5A16767-7DFE-4E3C-F920-E4EA1E50ABB9}"/>
              </a:ext>
            </a:extLst>
          </p:cNvPr>
          <p:cNvCxnSpPr>
            <a:cxnSpLocks/>
          </p:cNvCxnSpPr>
          <p:nvPr/>
        </p:nvCxnSpPr>
        <p:spPr>
          <a:xfrm flipV="1">
            <a:off x="4073236" y="4680398"/>
            <a:ext cx="2827751" cy="1693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1D55000-4F54-AC9C-5739-600BD0BFB937}"/>
              </a:ext>
            </a:extLst>
          </p:cNvPr>
          <p:cNvCxnSpPr>
            <a:cxnSpLocks/>
          </p:cNvCxnSpPr>
          <p:nvPr/>
        </p:nvCxnSpPr>
        <p:spPr>
          <a:xfrm>
            <a:off x="3393500" y="5415846"/>
            <a:ext cx="3422936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F6BF8AF-60E6-2326-B591-52676D0D9E6A}"/>
              </a:ext>
            </a:extLst>
          </p:cNvPr>
          <p:cNvGraphicFramePr>
            <a:graphicFrameLocks noGrp="1"/>
          </p:cNvGraphicFramePr>
          <p:nvPr/>
        </p:nvGraphicFramePr>
        <p:xfrm>
          <a:off x="113885" y="2594752"/>
          <a:ext cx="3959351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7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5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7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8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00545">
                  <a:extLst>
                    <a:ext uri="{9D8B030D-6E8A-4147-A177-3AD203B41FA5}">
                      <a16:colId xmlns:a16="http://schemas.microsoft.com/office/drawing/2014/main" val="11805982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Minterm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⌐X </a:t>
                      </a:r>
                      <a:r>
                        <a:rPr lang="en-US" sz="1800" dirty="0"/>
                        <a:t>∧ </a:t>
                      </a:r>
                      <a:r>
                        <a:rPr lang="en-US" dirty="0"/>
                        <a:t>⌐Y</a:t>
                      </a:r>
                      <a:r>
                        <a:rPr lang="en-US" sz="1800" dirty="0"/>
                        <a:t> ∧ </a:t>
                      </a:r>
                      <a:r>
                        <a:rPr lang="en-US" dirty="0"/>
                        <a:t>⌐Z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 </a:t>
                      </a:r>
                      <a:r>
                        <a:rPr lang="en-US" sz="1800" dirty="0"/>
                        <a:t>∧ </a:t>
                      </a:r>
                      <a:r>
                        <a:rPr lang="en-US" dirty="0"/>
                        <a:t>⌐Y</a:t>
                      </a:r>
                      <a:r>
                        <a:rPr lang="en-US" sz="1800" dirty="0"/>
                        <a:t> ∧ </a:t>
                      </a:r>
                      <a:r>
                        <a:rPr lang="en-US" dirty="0"/>
                        <a:t>⌐Z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 </a:t>
                      </a:r>
                      <a:r>
                        <a:rPr lang="en-US" sz="1800" dirty="0"/>
                        <a:t>∧ </a:t>
                      </a:r>
                      <a:r>
                        <a:rPr lang="en-US" dirty="0"/>
                        <a:t>Y</a:t>
                      </a:r>
                      <a:r>
                        <a:rPr lang="en-US" sz="1800" dirty="0"/>
                        <a:t> ∧ </a:t>
                      </a:r>
                      <a:r>
                        <a:rPr lang="en-US" dirty="0"/>
                        <a:t>⌐Z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1B30B2F-9B5F-647F-07C4-1C197593D8EC}"/>
              </a:ext>
            </a:extLst>
          </p:cNvPr>
          <p:cNvSpPr txBox="1"/>
          <p:nvPr/>
        </p:nvSpPr>
        <p:spPr>
          <a:xfrm>
            <a:off x="533747" y="6187977"/>
            <a:ext cx="80765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20FE"/>
                </a:solidFill>
              </a:rPr>
              <a:t>OR-gate: (⌐X ∧ ⌐Y ∧ ⌐Z)  ∨  (X ∧ ⌐Y ∧ ⌐Z)  ∨  (X ∧ Y ∧ ⌐Z)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314C33-CA1C-90F1-7453-6694CC7D68BD}"/>
              </a:ext>
            </a:extLst>
          </p:cNvPr>
          <p:cNvSpPr txBox="1"/>
          <p:nvPr/>
        </p:nvSpPr>
        <p:spPr>
          <a:xfrm>
            <a:off x="4572000" y="2125723"/>
            <a:ext cx="35458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E0EDF0-0FC0-8CBE-E182-440D3934F534}"/>
              </a:ext>
            </a:extLst>
          </p:cNvPr>
          <p:cNvSpPr txBox="1"/>
          <p:nvPr/>
        </p:nvSpPr>
        <p:spPr>
          <a:xfrm>
            <a:off x="5199415" y="2125723"/>
            <a:ext cx="35458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4A8556-75B2-B563-EAA7-EE8CFA9651B4}"/>
              </a:ext>
            </a:extLst>
          </p:cNvPr>
          <p:cNvSpPr txBox="1"/>
          <p:nvPr/>
        </p:nvSpPr>
        <p:spPr>
          <a:xfrm>
            <a:off x="5779330" y="2125723"/>
            <a:ext cx="33855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362225335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61324-870F-3C1B-593C-E14B355C2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K-maps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10B38EA-BC56-9F80-1F3F-C34731D3B9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086873"/>
              </p:ext>
            </p:extLst>
          </p:nvPr>
        </p:nvGraphicFramePr>
        <p:xfrm>
          <a:off x="612648" y="2853267"/>
          <a:ext cx="3048963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7671F40-D2F7-F868-1903-87B00CC5D65A}"/>
              </a:ext>
            </a:extLst>
          </p:cNvPr>
          <p:cNvSpPr txBox="1"/>
          <p:nvPr/>
        </p:nvSpPr>
        <p:spPr>
          <a:xfrm>
            <a:off x="743277" y="1769423"/>
            <a:ext cx="55220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Can you use a K-map to come up with a Boolean expression for this table?</a:t>
            </a:r>
          </a:p>
        </p:txBody>
      </p:sp>
    </p:spTree>
    <p:extLst>
      <p:ext uri="{BB962C8B-B14F-4D97-AF65-F5344CB8AC3E}">
        <p14:creationId xmlns:p14="http://schemas.microsoft.com/office/powerpoint/2010/main" val="183271960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682B63-0DAC-FA92-93CE-CB19AFBCD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40406-2785-0F69-F2C5-A0D5DE9D7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K-maps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EEDC738-6955-F3DD-F389-E11715A0C23C}"/>
              </a:ext>
            </a:extLst>
          </p:cNvPr>
          <p:cNvGraphicFramePr>
            <a:graphicFrameLocks noGrp="1"/>
          </p:cNvGraphicFramePr>
          <p:nvPr/>
        </p:nvGraphicFramePr>
        <p:xfrm>
          <a:off x="612648" y="2853267"/>
          <a:ext cx="3048963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20233AE-19D4-217B-12DC-2ABE678C8E06}"/>
              </a:ext>
            </a:extLst>
          </p:cNvPr>
          <p:cNvSpPr txBox="1"/>
          <p:nvPr/>
        </p:nvSpPr>
        <p:spPr>
          <a:xfrm>
            <a:off x="743277" y="1769423"/>
            <a:ext cx="55220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Can you use a K-map to come up with a Boolean expression for this table?</a:t>
            </a:r>
          </a:p>
        </p:txBody>
      </p:sp>
      <p:pic>
        <p:nvPicPr>
          <p:cNvPr id="3" name="Picture 2" descr="A K-map table for the 3-variable Boolean function.">
            <a:extLst>
              <a:ext uri="{FF2B5EF4-FFF2-40B4-BE49-F238E27FC236}">
                <a16:creationId xmlns:a16="http://schemas.microsoft.com/office/drawing/2014/main" id="{BD878919-B271-1891-D88F-80BCB88DBF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853267"/>
            <a:ext cx="4013200" cy="26289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5AD85D9-27FA-8B96-5CD2-A96FCF2A75BD}"/>
              </a:ext>
            </a:extLst>
          </p:cNvPr>
          <p:cNvSpPr txBox="1"/>
          <p:nvPr/>
        </p:nvSpPr>
        <p:spPr>
          <a:xfrm>
            <a:off x="4736847" y="4334494"/>
            <a:ext cx="464543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C1F311-46AD-38A8-38BC-69D769B88073}"/>
              </a:ext>
            </a:extLst>
          </p:cNvPr>
          <p:cNvSpPr txBox="1"/>
          <p:nvPr/>
        </p:nvSpPr>
        <p:spPr>
          <a:xfrm>
            <a:off x="6578600" y="3028890"/>
            <a:ext cx="464543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YZ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3A878C-3BC7-76B7-A4D2-89DCA9A77C2D}"/>
              </a:ext>
            </a:extLst>
          </p:cNvPr>
          <p:cNvSpPr txBox="1"/>
          <p:nvPr/>
        </p:nvSpPr>
        <p:spPr>
          <a:xfrm>
            <a:off x="4282130" y="5625116"/>
            <a:ext cx="43030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is the Boolean expression?</a:t>
            </a:r>
          </a:p>
        </p:txBody>
      </p:sp>
    </p:spTree>
    <p:extLst>
      <p:ext uri="{BB962C8B-B14F-4D97-AF65-F5344CB8AC3E}">
        <p14:creationId xmlns:p14="http://schemas.microsoft.com/office/powerpoint/2010/main" val="4252272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237F1-9E7C-66B5-B51E-B26817D6B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Inside a CPU</a:t>
            </a:r>
          </a:p>
        </p:txBody>
      </p:sp>
      <p:pic>
        <p:nvPicPr>
          <p:cNvPr id="5" name="Picture 2" descr="What Is a CPU? | Extremetech">
            <a:extLst>
              <a:ext uri="{FF2B5EF4-FFF2-40B4-BE49-F238E27FC236}">
                <a16:creationId xmlns:a16="http://schemas.microsoft.com/office/drawing/2014/main" id="{DF17F3DF-A518-D247-2EE3-9DFAFF3D13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51" t="15244" r="26195" b="5314"/>
          <a:stretch>
            <a:fillRect/>
          </a:stretch>
        </p:blipFill>
        <p:spPr bwMode="auto">
          <a:xfrm>
            <a:off x="1037062" y="2927195"/>
            <a:ext cx="1538869" cy="1271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6C0E854-25C5-38C0-C1B4-9BA095CED3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4643" y="2563373"/>
            <a:ext cx="905256" cy="45262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9553745-0120-265B-F091-011C671EEDCA}"/>
              </a:ext>
            </a:extLst>
          </p:cNvPr>
          <p:cNvSpPr txBox="1"/>
          <p:nvPr/>
        </p:nvSpPr>
        <p:spPr>
          <a:xfrm>
            <a:off x="4714643" y="1979424"/>
            <a:ext cx="74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Gates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FC6D242-AC74-9132-5B48-EB962E167B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4643" y="3389372"/>
            <a:ext cx="905256" cy="45262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631F192-5AD4-A7BF-F2AE-9A63B44DF9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4643" y="4198433"/>
            <a:ext cx="905256" cy="45262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44F908F-BB7F-8AFC-2EB2-6B7E8CB4D0F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4643" y="5007494"/>
            <a:ext cx="905256" cy="452628"/>
          </a:xfrm>
          <a:prstGeom prst="rect">
            <a:avLst/>
          </a:prstGeom>
        </p:spPr>
      </p:pic>
      <p:sp>
        <p:nvSpPr>
          <p:cNvPr id="11" name="Left Arrow 10">
            <a:extLst>
              <a:ext uri="{FF2B5EF4-FFF2-40B4-BE49-F238E27FC236}">
                <a16:creationId xmlns:a16="http://schemas.microsoft.com/office/drawing/2014/main" id="{9765FE03-BB53-49FA-D5B5-28ED6E013371}"/>
              </a:ext>
            </a:extLst>
          </p:cNvPr>
          <p:cNvSpPr/>
          <p:nvPr/>
        </p:nvSpPr>
        <p:spPr>
          <a:xfrm rot="10800000">
            <a:off x="2800582" y="3476093"/>
            <a:ext cx="844705" cy="279187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2543636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B92AC-A519-191A-1799-BB22ED6B0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AD50D-7B97-555D-B198-94D8A601D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K-maps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114C45A-A6C3-4019-3CB2-EF8E85EF43BD}"/>
              </a:ext>
            </a:extLst>
          </p:cNvPr>
          <p:cNvGraphicFramePr>
            <a:graphicFrameLocks noGrp="1"/>
          </p:cNvGraphicFramePr>
          <p:nvPr/>
        </p:nvGraphicFramePr>
        <p:xfrm>
          <a:off x="612648" y="2853267"/>
          <a:ext cx="3048963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1ACF3E7-AD87-EA08-02B2-8D68B1220335}"/>
              </a:ext>
            </a:extLst>
          </p:cNvPr>
          <p:cNvSpPr txBox="1"/>
          <p:nvPr/>
        </p:nvSpPr>
        <p:spPr>
          <a:xfrm>
            <a:off x="743277" y="1769423"/>
            <a:ext cx="55220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Can you use a K-map to come up with a Boolean expression for this table?</a:t>
            </a:r>
          </a:p>
        </p:txBody>
      </p:sp>
      <p:pic>
        <p:nvPicPr>
          <p:cNvPr id="3" name="Picture 2" descr="A K-map table for the 3-variable Boolean function.">
            <a:extLst>
              <a:ext uri="{FF2B5EF4-FFF2-40B4-BE49-F238E27FC236}">
                <a16:creationId xmlns:a16="http://schemas.microsoft.com/office/drawing/2014/main" id="{7F137B93-9E63-F942-5114-40DBC98865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853267"/>
            <a:ext cx="4013200" cy="26289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78672B0-8278-1893-8F5B-8B9265E3754F}"/>
              </a:ext>
            </a:extLst>
          </p:cNvPr>
          <p:cNvSpPr txBox="1"/>
          <p:nvPr/>
        </p:nvSpPr>
        <p:spPr>
          <a:xfrm>
            <a:off x="4736847" y="4334494"/>
            <a:ext cx="464543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0FF56F-ECBE-05C9-0D4A-A84C14BBA2FC}"/>
              </a:ext>
            </a:extLst>
          </p:cNvPr>
          <p:cNvSpPr txBox="1"/>
          <p:nvPr/>
        </p:nvSpPr>
        <p:spPr>
          <a:xfrm>
            <a:off x="6578600" y="3028890"/>
            <a:ext cx="464543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YZ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65E9E0-563D-33B1-AFE2-9552020A62B6}"/>
              </a:ext>
            </a:extLst>
          </p:cNvPr>
          <p:cNvSpPr txBox="1"/>
          <p:nvPr/>
        </p:nvSpPr>
        <p:spPr>
          <a:xfrm>
            <a:off x="4689348" y="5846499"/>
            <a:ext cx="30489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20FE"/>
                </a:solidFill>
              </a:rPr>
              <a:t>(⌐Y ∧ ⌐Z) ∨ (X ∧ ⌐Z)  </a:t>
            </a:r>
            <a:endParaRPr lang="en-US" sz="2400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C54E836-2208-5205-B080-309285F5C8C2}"/>
              </a:ext>
            </a:extLst>
          </p:cNvPr>
          <p:cNvCxnSpPr/>
          <p:nvPr/>
        </p:nvCxnSpPr>
        <p:spPr>
          <a:xfrm flipV="1">
            <a:off x="5332021" y="4560125"/>
            <a:ext cx="391885" cy="1286374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670AC81-9FA0-8B2B-2E0C-FB951573DBD3}"/>
              </a:ext>
            </a:extLst>
          </p:cNvPr>
          <p:cNvCxnSpPr>
            <a:cxnSpLocks/>
          </p:cNvCxnSpPr>
          <p:nvPr/>
        </p:nvCxnSpPr>
        <p:spPr>
          <a:xfrm flipV="1">
            <a:off x="6958610" y="5021146"/>
            <a:ext cx="649073" cy="84441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0987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508752-4A5D-0D45-AE36-72889AEE2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0AA99-E25C-CFA9-3B03-38B5F6DA3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K-maps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2CB1F49-9DCA-191C-BE4F-1316C724CB49}"/>
              </a:ext>
            </a:extLst>
          </p:cNvPr>
          <p:cNvGraphicFramePr>
            <a:graphicFrameLocks noGrp="1"/>
          </p:cNvGraphicFramePr>
          <p:nvPr/>
        </p:nvGraphicFramePr>
        <p:xfrm>
          <a:off x="612648" y="2853267"/>
          <a:ext cx="3048963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6DF068B-0FF5-1345-E76D-05077E91F832}"/>
              </a:ext>
            </a:extLst>
          </p:cNvPr>
          <p:cNvSpPr txBox="1"/>
          <p:nvPr/>
        </p:nvSpPr>
        <p:spPr>
          <a:xfrm>
            <a:off x="743277" y="1769423"/>
            <a:ext cx="5522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Can you design a circuit?</a:t>
            </a:r>
          </a:p>
        </p:txBody>
      </p:sp>
      <p:pic>
        <p:nvPicPr>
          <p:cNvPr id="3" name="Picture 2" descr="A K-map table for the 3-variable Boolean function.">
            <a:extLst>
              <a:ext uri="{FF2B5EF4-FFF2-40B4-BE49-F238E27FC236}">
                <a16:creationId xmlns:a16="http://schemas.microsoft.com/office/drawing/2014/main" id="{455A17F9-1608-575F-8558-6F4A01A6EE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853267"/>
            <a:ext cx="4013200" cy="26289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F6C5C12-4404-5C13-B885-226C552FA694}"/>
              </a:ext>
            </a:extLst>
          </p:cNvPr>
          <p:cNvSpPr txBox="1"/>
          <p:nvPr/>
        </p:nvSpPr>
        <p:spPr>
          <a:xfrm>
            <a:off x="4736847" y="4334494"/>
            <a:ext cx="464543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E5AF5E-CC27-9169-AC83-3931C892C2E2}"/>
              </a:ext>
            </a:extLst>
          </p:cNvPr>
          <p:cNvSpPr txBox="1"/>
          <p:nvPr/>
        </p:nvSpPr>
        <p:spPr>
          <a:xfrm>
            <a:off x="6578600" y="3028890"/>
            <a:ext cx="464543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YZ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271842-F645-D926-CDFB-FA204410D7A9}"/>
              </a:ext>
            </a:extLst>
          </p:cNvPr>
          <p:cNvSpPr txBox="1"/>
          <p:nvPr/>
        </p:nvSpPr>
        <p:spPr>
          <a:xfrm>
            <a:off x="4689348" y="5846499"/>
            <a:ext cx="30489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20FE"/>
                </a:solidFill>
              </a:rPr>
              <a:t>(⌐Y ∧ ⌐Z) ∨ (X ∧ ⌐Z)  </a:t>
            </a:r>
            <a:endParaRPr lang="en-US" sz="2400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6861120-5EF4-6B9D-FA7E-34FD7C5FB827}"/>
              </a:ext>
            </a:extLst>
          </p:cNvPr>
          <p:cNvCxnSpPr/>
          <p:nvPr/>
        </p:nvCxnSpPr>
        <p:spPr>
          <a:xfrm flipV="1">
            <a:off x="5332021" y="4560125"/>
            <a:ext cx="391885" cy="1286374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2204ECC-B95C-BC27-DC58-9AAF6AF40221}"/>
              </a:ext>
            </a:extLst>
          </p:cNvPr>
          <p:cNvCxnSpPr>
            <a:cxnSpLocks/>
          </p:cNvCxnSpPr>
          <p:nvPr/>
        </p:nvCxnSpPr>
        <p:spPr>
          <a:xfrm flipV="1">
            <a:off x="6958610" y="5021146"/>
            <a:ext cx="649073" cy="84441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48242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B8A881-8BFC-5DC3-6DD3-234D7EB92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diagram of a circuit&#10;&#10;AI-generated content may be incorrect.">
            <a:extLst>
              <a:ext uri="{FF2B5EF4-FFF2-40B4-BE49-F238E27FC236}">
                <a16:creationId xmlns:a16="http://schemas.microsoft.com/office/drawing/2014/main" id="{5C38B9FD-13DF-E1BC-BF47-584FF8EBBC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4411" y="1845600"/>
            <a:ext cx="3765779" cy="355829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D12CD43-DDEC-790B-67D1-CDF26E7F5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K-maps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29E82B-E952-2B0C-FBBC-2E829AB1D3E0}"/>
              </a:ext>
            </a:extLst>
          </p:cNvPr>
          <p:cNvSpPr txBox="1"/>
          <p:nvPr/>
        </p:nvSpPr>
        <p:spPr>
          <a:xfrm>
            <a:off x="743277" y="1769423"/>
            <a:ext cx="5522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Can you design a circuit?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51D14B-14A8-112A-F3BA-3BDBF3FB5B95}"/>
              </a:ext>
            </a:extLst>
          </p:cNvPr>
          <p:cNvSpPr txBox="1"/>
          <p:nvPr/>
        </p:nvSpPr>
        <p:spPr>
          <a:xfrm>
            <a:off x="4689348" y="5846499"/>
            <a:ext cx="30489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20FE"/>
                </a:solidFill>
              </a:rPr>
              <a:t>(⌐Y ∧ ⌐Z) ∨ (X ∧ ⌐Z)  </a:t>
            </a:r>
            <a:endParaRPr lang="en-US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511D2E3-93EF-1204-C460-0CC2BB2412BA}"/>
              </a:ext>
            </a:extLst>
          </p:cNvPr>
          <p:cNvSpPr txBox="1"/>
          <p:nvPr/>
        </p:nvSpPr>
        <p:spPr>
          <a:xfrm>
            <a:off x="5156941" y="1661801"/>
            <a:ext cx="35458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FD02A98-AE7A-EFC2-681E-9F3C03D653D4}"/>
              </a:ext>
            </a:extLst>
          </p:cNvPr>
          <p:cNvSpPr txBox="1"/>
          <p:nvPr/>
        </p:nvSpPr>
        <p:spPr>
          <a:xfrm>
            <a:off x="5784356" y="1661801"/>
            <a:ext cx="35458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4248CB8-4BC6-9B7E-E04F-8D6CF6D30E88}"/>
              </a:ext>
            </a:extLst>
          </p:cNvPr>
          <p:cNvSpPr txBox="1"/>
          <p:nvPr/>
        </p:nvSpPr>
        <p:spPr>
          <a:xfrm>
            <a:off x="6376146" y="1661801"/>
            <a:ext cx="33855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Z</a:t>
            </a: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D559F683-9FC5-A893-F1C6-1EBD8B940145}"/>
              </a:ext>
            </a:extLst>
          </p:cNvPr>
          <p:cNvGraphicFramePr>
            <a:graphicFrameLocks noGrp="1"/>
          </p:cNvGraphicFramePr>
          <p:nvPr/>
        </p:nvGraphicFramePr>
        <p:xfrm>
          <a:off x="612648" y="2853267"/>
          <a:ext cx="3048963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E343424-875D-D45B-F88F-74FFFB756FCE}"/>
              </a:ext>
            </a:extLst>
          </p:cNvPr>
          <p:cNvCxnSpPr>
            <a:cxnSpLocks/>
          </p:cNvCxnSpPr>
          <p:nvPr/>
        </p:nvCxnSpPr>
        <p:spPr>
          <a:xfrm flipV="1">
            <a:off x="5771408" y="4734535"/>
            <a:ext cx="1215892" cy="1111964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517F3DB-F84C-DEBB-F4FD-29F1592D6F64}"/>
              </a:ext>
            </a:extLst>
          </p:cNvPr>
          <p:cNvCxnSpPr>
            <a:cxnSpLocks/>
          </p:cNvCxnSpPr>
          <p:nvPr/>
        </p:nvCxnSpPr>
        <p:spPr>
          <a:xfrm flipV="1">
            <a:off x="6853468" y="4013860"/>
            <a:ext cx="355660" cy="1809514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010346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Back to addition…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629400" y="2680635"/>
            <a:ext cx="1714731" cy="1650048"/>
            <a:chOff x="5197400" y="3165177"/>
            <a:chExt cx="1714731" cy="1650048"/>
          </a:xfrm>
        </p:grpSpPr>
        <p:sp>
          <p:nvSpPr>
            <p:cNvPr id="5" name="Rectangle 4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780695"/>
              </p:ext>
            </p:extLst>
          </p:nvPr>
        </p:nvGraphicFramePr>
        <p:xfrm>
          <a:off x="762000" y="2176802"/>
          <a:ext cx="4114800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9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4134">
                <a:tc>
                  <a:txBody>
                    <a:bodyPr/>
                    <a:lstStyle/>
                    <a:p>
                      <a:r>
                        <a:rPr lang="en-US" sz="1600" dirty="0"/>
                        <a:t>in1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carry-in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carry-out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079086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half-adder: no carry-in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687745"/>
              </p:ext>
            </p:extLst>
          </p:nvPr>
        </p:nvGraphicFramePr>
        <p:xfrm>
          <a:off x="381000" y="2971800"/>
          <a:ext cx="3048000" cy="1875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413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carry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22962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half-adder: no carry-in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9519" y="5562600"/>
            <a:ext cx="29418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Design a circuit for this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43400" y="3505200"/>
            <a:ext cx="358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Hint: solve each output bit independently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434235"/>
              </p:ext>
            </p:extLst>
          </p:nvPr>
        </p:nvGraphicFramePr>
        <p:xfrm>
          <a:off x="381000" y="2971800"/>
          <a:ext cx="3048000" cy="1875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413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carry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DCF79B8A-8003-F2AC-B74E-03EA238AC7E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2381298"/>
                  </p:ext>
                </p:extLst>
              </p:nvPr>
            </p:nvGraphicFramePr>
            <p:xfrm>
              <a:off x="4070517" y="1533597"/>
              <a:ext cx="4930979" cy="14690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2377">
                      <a:extLst>
                        <a:ext uri="{9D8B030D-6E8A-4147-A177-3AD203B41FA5}">
                          <a16:colId xmlns:a16="http://schemas.microsoft.com/office/drawing/2014/main" val="3264958069"/>
                        </a:ext>
                      </a:extLst>
                    </a:gridCol>
                    <a:gridCol w="448458">
                      <a:extLst>
                        <a:ext uri="{9D8B030D-6E8A-4147-A177-3AD203B41FA5}">
                          <a16:colId xmlns:a16="http://schemas.microsoft.com/office/drawing/2014/main" val="910396186"/>
                        </a:ext>
                      </a:extLst>
                    </a:gridCol>
                    <a:gridCol w="632273">
                      <a:extLst>
                        <a:ext uri="{9D8B030D-6E8A-4147-A177-3AD203B41FA5}">
                          <a16:colId xmlns:a16="http://schemas.microsoft.com/office/drawing/2014/main" val="344589732"/>
                        </a:ext>
                      </a:extLst>
                    </a:gridCol>
                    <a:gridCol w="667244">
                      <a:extLst>
                        <a:ext uri="{9D8B030D-6E8A-4147-A177-3AD203B41FA5}">
                          <a16:colId xmlns:a16="http://schemas.microsoft.com/office/drawing/2014/main" val="4184236198"/>
                        </a:ext>
                      </a:extLst>
                    </a:gridCol>
                    <a:gridCol w="731225">
                      <a:extLst>
                        <a:ext uri="{9D8B030D-6E8A-4147-A177-3AD203B41FA5}">
                          <a16:colId xmlns:a16="http://schemas.microsoft.com/office/drawing/2014/main" val="798940044"/>
                        </a:ext>
                      </a:extLst>
                    </a:gridCol>
                    <a:gridCol w="703804">
                      <a:extLst>
                        <a:ext uri="{9D8B030D-6E8A-4147-A177-3AD203B41FA5}">
                          <a16:colId xmlns:a16="http://schemas.microsoft.com/office/drawing/2014/main" val="3126786975"/>
                        </a:ext>
                      </a:extLst>
                    </a:gridCol>
                    <a:gridCol w="769006">
                      <a:extLst>
                        <a:ext uri="{9D8B030D-6E8A-4147-A177-3AD203B41FA5}">
                          <a16:colId xmlns:a16="http://schemas.microsoft.com/office/drawing/2014/main" val="3040600481"/>
                        </a:ext>
                      </a:extLst>
                    </a:gridCol>
                    <a:gridCol w="576592">
                      <a:extLst>
                        <a:ext uri="{9D8B030D-6E8A-4147-A177-3AD203B41FA5}">
                          <a16:colId xmlns:a16="http://schemas.microsoft.com/office/drawing/2014/main" val="2712046625"/>
                        </a:ext>
                      </a:extLst>
                    </a:gridCol>
                  </a:tblGrid>
                  <a:tr h="34129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¬ 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∧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X ∨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</a:t>
                          </a:r>
                          <a14:m>
                            <m:oMath xmlns:m="http://schemas.openxmlformats.org/officeDocument/2006/math">
                              <m:r>
                                <a:rPr lang="en-US" sz="1400" smtClean="0">
                                  <a:latin typeface="Cambria Math" panose="02040503050406030204" pitchFamily="18" charset="0"/>
                                </a:rPr>
                                <m:t>⊕</m:t>
                              </m:r>
                            </m:oMath>
                          </a14:m>
                          <a:r>
                            <a:rPr lang="en-US" sz="1400" dirty="0"/>
                            <a:t>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US" sz="1400" smtClean="0"/>
                                <m:t>⊼</m:t>
                              </m:r>
                            </m:oMath>
                          </a14:m>
                          <a:r>
                            <a:rPr lang="en-US" sz="1400" dirty="0"/>
                            <a:t>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US" sz="1400" smtClean="0"/>
                                <m:t>⊽</m:t>
                              </m:r>
                            </m:oMath>
                          </a14:m>
                          <a:r>
                            <a:rPr lang="en-US" sz="1400" dirty="0"/>
                            <a:t> Y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4058499360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8841992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67803333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284451998"/>
                      </a:ext>
                    </a:extLst>
                  </a:tr>
                  <a:tr h="277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239876791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DCF79B8A-8003-F2AC-B74E-03EA238AC7E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2381298"/>
                  </p:ext>
                </p:extLst>
              </p:nvPr>
            </p:nvGraphicFramePr>
            <p:xfrm>
              <a:off x="4070517" y="1533597"/>
              <a:ext cx="4930979" cy="14690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2377">
                      <a:extLst>
                        <a:ext uri="{9D8B030D-6E8A-4147-A177-3AD203B41FA5}">
                          <a16:colId xmlns:a16="http://schemas.microsoft.com/office/drawing/2014/main" val="3264958069"/>
                        </a:ext>
                      </a:extLst>
                    </a:gridCol>
                    <a:gridCol w="448458">
                      <a:extLst>
                        <a:ext uri="{9D8B030D-6E8A-4147-A177-3AD203B41FA5}">
                          <a16:colId xmlns:a16="http://schemas.microsoft.com/office/drawing/2014/main" val="910396186"/>
                        </a:ext>
                      </a:extLst>
                    </a:gridCol>
                    <a:gridCol w="632273">
                      <a:extLst>
                        <a:ext uri="{9D8B030D-6E8A-4147-A177-3AD203B41FA5}">
                          <a16:colId xmlns:a16="http://schemas.microsoft.com/office/drawing/2014/main" val="344589732"/>
                        </a:ext>
                      </a:extLst>
                    </a:gridCol>
                    <a:gridCol w="667244">
                      <a:extLst>
                        <a:ext uri="{9D8B030D-6E8A-4147-A177-3AD203B41FA5}">
                          <a16:colId xmlns:a16="http://schemas.microsoft.com/office/drawing/2014/main" val="4184236198"/>
                        </a:ext>
                      </a:extLst>
                    </a:gridCol>
                    <a:gridCol w="731225">
                      <a:extLst>
                        <a:ext uri="{9D8B030D-6E8A-4147-A177-3AD203B41FA5}">
                          <a16:colId xmlns:a16="http://schemas.microsoft.com/office/drawing/2014/main" val="798940044"/>
                        </a:ext>
                      </a:extLst>
                    </a:gridCol>
                    <a:gridCol w="703804">
                      <a:extLst>
                        <a:ext uri="{9D8B030D-6E8A-4147-A177-3AD203B41FA5}">
                          <a16:colId xmlns:a16="http://schemas.microsoft.com/office/drawing/2014/main" val="3126786975"/>
                        </a:ext>
                      </a:extLst>
                    </a:gridCol>
                    <a:gridCol w="769006">
                      <a:extLst>
                        <a:ext uri="{9D8B030D-6E8A-4147-A177-3AD203B41FA5}">
                          <a16:colId xmlns:a16="http://schemas.microsoft.com/office/drawing/2014/main" val="3040600481"/>
                        </a:ext>
                      </a:extLst>
                    </a:gridCol>
                    <a:gridCol w="576592">
                      <a:extLst>
                        <a:ext uri="{9D8B030D-6E8A-4147-A177-3AD203B41FA5}">
                          <a16:colId xmlns:a16="http://schemas.microsoft.com/office/drawing/2014/main" val="2712046625"/>
                        </a:ext>
                      </a:extLst>
                    </a:gridCol>
                  </a:tblGrid>
                  <a:tr h="34129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¬ X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X ∧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/>
                            <a:t>X ∨ Y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2"/>
                          <a:stretch>
                            <a:fillRect l="-407143" t="-3704" r="-192857" b="-3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2"/>
                          <a:stretch>
                            <a:fillRect l="-465574" t="-3704" r="-77049" b="-3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34290" marB="34290">
                        <a:blipFill>
                          <a:blip r:embed="rId2"/>
                          <a:stretch>
                            <a:fillRect l="-766667" t="-3704" r="-4444" b="-35555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58499360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8841992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667803333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1284451998"/>
                      </a:ext>
                    </a:extLst>
                  </a:tr>
                  <a:tr h="2819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1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/>
                            <a:t>0</a:t>
                          </a:r>
                        </a:p>
                      </a:txBody>
                      <a:tcPr marL="68580" marR="68580" marT="34290" marB="34290"/>
                    </a:tc>
                    <a:extLst>
                      <a:ext uri="{0D108BD9-81ED-4DB2-BD59-A6C34878D82A}">
                        <a16:rowId xmlns:a16="http://schemas.microsoft.com/office/drawing/2014/main" val="2398767911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C7AFE391-5E9B-22B9-1382-A518BF7ED965}"/>
              </a:ext>
            </a:extLst>
          </p:cNvPr>
          <p:cNvGrpSpPr/>
          <p:nvPr/>
        </p:nvGrpSpPr>
        <p:grpSpPr>
          <a:xfrm>
            <a:off x="4874126" y="4568372"/>
            <a:ext cx="4267200" cy="2233066"/>
            <a:chOff x="4874126" y="4568372"/>
            <a:chExt cx="4267200" cy="2233066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2640DFA8-F104-5CFD-D88D-7941228A62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74126" y="4786109"/>
              <a:ext cx="4267200" cy="2015329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057894A-E673-1148-B342-C411B44B27D4}"/>
                </a:ext>
              </a:extLst>
            </p:cNvPr>
            <p:cNvSpPr txBox="1"/>
            <p:nvPr/>
          </p:nvSpPr>
          <p:spPr>
            <a:xfrm>
              <a:off x="5041075" y="4622636"/>
              <a:ext cx="38100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b="1" dirty="0"/>
                <a:t>¬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CD3CEBA-C20F-D6C4-A56F-D82041D6E703}"/>
                </a:ext>
              </a:extLst>
            </p:cNvPr>
            <p:cNvSpPr txBox="1"/>
            <p:nvPr/>
          </p:nvSpPr>
          <p:spPr>
            <a:xfrm>
              <a:off x="5035880" y="5358094"/>
              <a:ext cx="28575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dirty="0"/>
                <a:t>∧</a:t>
              </a:r>
              <a:endParaRPr lang="en-US" b="1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182F8B4-FD1C-8C64-0B23-CA9694FD1A0B}"/>
                </a:ext>
              </a:extLst>
            </p:cNvPr>
            <p:cNvSpPr txBox="1"/>
            <p:nvPr/>
          </p:nvSpPr>
          <p:spPr>
            <a:xfrm>
              <a:off x="5035880" y="6062774"/>
              <a:ext cx="35448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1" dirty="0"/>
                <a:t>∨</a:t>
              </a:r>
              <a:endParaRPr lang="en-US" b="1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39164190-3F37-2F86-334F-D16763BA6B0D}"/>
                    </a:ext>
                  </a:extLst>
                </p:cNvPr>
                <p:cNvSpPr txBox="1"/>
                <p:nvPr/>
              </p:nvSpPr>
              <p:spPr>
                <a:xfrm>
                  <a:off x="7178634" y="4568372"/>
                  <a:ext cx="1122218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1" smtClean="0">
                            <a:latin typeface="Cambria Math" panose="02040503050406030204" pitchFamily="18" charset="0"/>
                          </a:rPr>
                          <m:t>⊕</m:t>
                        </m:r>
                      </m:oMath>
                    </m:oMathPara>
                  </a14:m>
                  <a:endParaRPr lang="en-US" b="1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39164190-3F37-2F86-334F-D16763BA6B0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78634" y="4568372"/>
                  <a:ext cx="1122218" cy="369332"/>
                </a:xfrm>
                <a:prstGeom prst="rect">
                  <a:avLst/>
                </a:prstGeom>
                <a:blipFill>
                  <a:blip r:embed="rId4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8645D153-5ED8-2091-C158-571CEF8BAA05}"/>
                    </a:ext>
                  </a:extLst>
                </p:cNvPr>
                <p:cNvSpPr txBox="1"/>
                <p:nvPr/>
              </p:nvSpPr>
              <p:spPr>
                <a:xfrm>
                  <a:off x="7362700" y="5324403"/>
                  <a:ext cx="825335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sz="1800" smtClean="0"/>
                          <m:t>⊼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8645D153-5ED8-2091-C158-571CEF8BAA0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62700" y="5324403"/>
                  <a:ext cx="825335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5B16D74A-B618-0F4B-A9B5-20C2279AB7BA}"/>
                    </a:ext>
                  </a:extLst>
                </p:cNvPr>
                <p:cNvSpPr txBox="1"/>
                <p:nvPr/>
              </p:nvSpPr>
              <p:spPr>
                <a:xfrm>
                  <a:off x="7344886" y="6056684"/>
                  <a:ext cx="884712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sz="1800" smtClean="0"/>
                          <m:t>⊽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5B16D74A-B618-0F4B-A9B5-20C2279AB7B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44886" y="6056684"/>
                  <a:ext cx="884712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30780502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half-adder: no carry-in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7474" y="2743200"/>
            <a:ext cx="4076700" cy="2768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629400" y="2558534"/>
            <a:ext cx="2112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low order bit of A+B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43400" y="5505478"/>
            <a:ext cx="2372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higher order bit of A+B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627687"/>
              </p:ext>
            </p:extLst>
          </p:nvPr>
        </p:nvGraphicFramePr>
        <p:xfrm>
          <a:off x="381000" y="2971800"/>
          <a:ext cx="3048000" cy="1875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413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carry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5298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a full adder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0338" y="1676400"/>
            <a:ext cx="6299200" cy="50165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12648" y="1676400"/>
            <a:ext cx="3502152" cy="3541931"/>
          </a:xfrm>
          <a:prstGeom prst="rect">
            <a:avLst/>
          </a:prstGeom>
          <a:noFill/>
          <a:ln w="28575" cmpd="sng">
            <a:solidFill>
              <a:srgbClr val="FF6600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495800" y="2209801"/>
            <a:ext cx="3502152" cy="2286000"/>
          </a:xfrm>
          <a:prstGeom prst="rect">
            <a:avLst/>
          </a:prstGeom>
          <a:noFill/>
          <a:ln w="28575" cmpd="sng">
            <a:solidFill>
              <a:srgbClr val="FF6600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390793" y="5218331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6600"/>
                </a:solidFill>
              </a:rPr>
              <a:t>half-adder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67400" y="4491514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6600"/>
                </a:solidFill>
              </a:rPr>
              <a:t>half-adder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384BFAC-3233-656D-901C-CF4B9E45C6B4}"/>
              </a:ext>
            </a:extLst>
          </p:cNvPr>
          <p:cNvSpPr txBox="1"/>
          <p:nvPr/>
        </p:nvSpPr>
        <p:spPr>
          <a:xfrm>
            <a:off x="1454462" y="5694005"/>
            <a:ext cx="8194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A+B</a:t>
            </a:r>
          </a:p>
        </p:txBody>
      </p:sp>
    </p:spTree>
    <p:extLst>
      <p:ext uri="{BB962C8B-B14F-4D97-AF65-F5344CB8AC3E}">
        <p14:creationId xmlns:p14="http://schemas.microsoft.com/office/powerpoint/2010/main" val="28656226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a full adder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0338" y="1676400"/>
            <a:ext cx="6299200" cy="50165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14600" y="1866036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low order bit of A+B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657600" y="2438400"/>
            <a:ext cx="609600" cy="60960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143000" y="45720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high order bit of A+B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17938" y="2115234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low order bit of A+B+C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46338" y="5562600"/>
            <a:ext cx="1835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high order bit of A+B+C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15000" y="4495800"/>
            <a:ext cx="327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Can we ever get a carry from both half adders?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4364108"/>
              </p:ext>
            </p:extLst>
          </p:nvPr>
        </p:nvGraphicFramePr>
        <p:xfrm>
          <a:off x="1371600" y="5399921"/>
          <a:ext cx="2362200" cy="1381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96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14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33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77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459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B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carry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488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88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88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488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133600" y="3733800"/>
            <a:ext cx="762000" cy="914400"/>
          </a:xfrm>
          <a:prstGeom prst="rect">
            <a:avLst/>
          </a:prstGeom>
          <a:solidFill>
            <a:srgbClr val="FF0000">
              <a:alpha val="51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419600" y="3581400"/>
            <a:ext cx="762000" cy="914400"/>
          </a:xfrm>
          <a:prstGeom prst="rect">
            <a:avLst/>
          </a:prstGeom>
          <a:solidFill>
            <a:srgbClr val="FF0000">
              <a:alpha val="51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58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" grpId="0" animBg="1"/>
      <p:bldP spid="16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08D57-CC1B-5026-2260-3F3BDAA7AF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8406C-41E9-2E4E-FDE4-33BE12965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a full adder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81A6A36-D86A-5C1B-261F-663D8C7354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0338" y="1676400"/>
            <a:ext cx="6299200" cy="5016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B81EDDF-C473-E8FA-D3F1-144291FA4A5F}"/>
              </a:ext>
            </a:extLst>
          </p:cNvPr>
          <p:cNvSpPr txBox="1"/>
          <p:nvPr/>
        </p:nvSpPr>
        <p:spPr>
          <a:xfrm>
            <a:off x="2514600" y="1866036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low order bit of A+B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04AC7AC-6AFD-7907-CA5F-F49B8A5D15E1}"/>
              </a:ext>
            </a:extLst>
          </p:cNvPr>
          <p:cNvCxnSpPr/>
          <p:nvPr/>
        </p:nvCxnSpPr>
        <p:spPr>
          <a:xfrm>
            <a:off x="3657600" y="2438400"/>
            <a:ext cx="609600" cy="60960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0397677-86D7-7805-8198-4297AF568B46}"/>
              </a:ext>
            </a:extLst>
          </p:cNvPr>
          <p:cNvSpPr txBox="1"/>
          <p:nvPr/>
        </p:nvSpPr>
        <p:spPr>
          <a:xfrm>
            <a:off x="1143000" y="45720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high order bit of A+B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E712C6-A3F8-159B-6E1C-D222447710F6}"/>
              </a:ext>
            </a:extLst>
          </p:cNvPr>
          <p:cNvSpPr txBox="1"/>
          <p:nvPr/>
        </p:nvSpPr>
        <p:spPr>
          <a:xfrm>
            <a:off x="6317938" y="2115234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low order bit of A+B+C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CA56C5B-77F9-E7DE-D062-6A7A2D7A009A}"/>
              </a:ext>
            </a:extLst>
          </p:cNvPr>
          <p:cNvSpPr txBox="1"/>
          <p:nvPr/>
        </p:nvSpPr>
        <p:spPr>
          <a:xfrm>
            <a:off x="4946338" y="5562600"/>
            <a:ext cx="1835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high order bit of A+B+C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CE2C18F-FEB1-5A02-4378-2D75880D6965}"/>
              </a:ext>
            </a:extLst>
          </p:cNvPr>
          <p:cNvSpPr txBox="1"/>
          <p:nvPr/>
        </p:nvSpPr>
        <p:spPr>
          <a:xfrm>
            <a:off x="5666907" y="3971835"/>
            <a:ext cx="3276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FE"/>
                </a:solidFill>
              </a:rPr>
              <a:t>No. If there is a carry from A+B, then the low order bit (sum) must be 0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03561879-99A2-2335-2090-3C3E4F37DDD3}"/>
              </a:ext>
            </a:extLst>
          </p:cNvPr>
          <p:cNvGraphicFramePr>
            <a:graphicFrameLocks noGrp="1"/>
          </p:cNvGraphicFramePr>
          <p:nvPr/>
        </p:nvGraphicFramePr>
        <p:xfrm>
          <a:off x="1371600" y="5399921"/>
          <a:ext cx="2362200" cy="1381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96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14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33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77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459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B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carry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488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88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88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488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1128555E-CAE1-A7EE-4C44-330F07533437}"/>
              </a:ext>
            </a:extLst>
          </p:cNvPr>
          <p:cNvSpPr/>
          <p:nvPr/>
        </p:nvSpPr>
        <p:spPr>
          <a:xfrm>
            <a:off x="2133600" y="3733800"/>
            <a:ext cx="762000" cy="914400"/>
          </a:xfrm>
          <a:prstGeom prst="rect">
            <a:avLst/>
          </a:prstGeom>
          <a:solidFill>
            <a:srgbClr val="FF0000">
              <a:alpha val="51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A1B435-1620-EED9-4CE2-DBA3F56E83BD}"/>
              </a:ext>
            </a:extLst>
          </p:cNvPr>
          <p:cNvSpPr/>
          <p:nvPr/>
        </p:nvSpPr>
        <p:spPr>
          <a:xfrm>
            <a:off x="4419600" y="3581400"/>
            <a:ext cx="762000" cy="914400"/>
          </a:xfrm>
          <a:prstGeom prst="rect">
            <a:avLst/>
          </a:prstGeom>
          <a:solidFill>
            <a:srgbClr val="FF0000">
              <a:alpha val="51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97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recap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52800" y="2066596"/>
            <a:ext cx="14583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</a:rPr>
              <a:t>01010</a:t>
            </a:r>
          </a:p>
          <a:p>
            <a:r>
              <a:rPr lang="en-US" sz="3600" dirty="0">
                <a:solidFill>
                  <a:srgbClr val="000000"/>
                </a:solidFill>
              </a:rPr>
              <a:t>01111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69235" y="3285796"/>
            <a:ext cx="1676400" cy="0"/>
          </a:xfrm>
          <a:prstGeom prst="line">
            <a:avLst/>
          </a:prstGeom>
          <a:ln w="381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048000" y="2743200"/>
            <a:ext cx="389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70166670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the component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092600" y="1765776"/>
            <a:ext cx="1714731" cy="1650048"/>
            <a:chOff x="5197400" y="3165177"/>
            <a:chExt cx="1714731" cy="1650048"/>
          </a:xfrm>
        </p:grpSpPr>
        <p:sp>
          <p:nvSpPr>
            <p:cNvPr id="5" name="Rectangle 4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2159947" y="4629090"/>
            <a:ext cx="4668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goes on inside the component?</a:t>
            </a:r>
          </a:p>
        </p:txBody>
      </p:sp>
    </p:spTree>
    <p:extLst>
      <p:ext uri="{BB962C8B-B14F-4D97-AF65-F5344CB8AC3E}">
        <p14:creationId xmlns:p14="http://schemas.microsoft.com/office/powerpoint/2010/main" val="75969014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the component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092600" y="1765776"/>
            <a:ext cx="1714731" cy="1650048"/>
            <a:chOff x="5197400" y="3165177"/>
            <a:chExt cx="1714731" cy="1650048"/>
          </a:xfrm>
        </p:grpSpPr>
        <p:sp>
          <p:nvSpPr>
            <p:cNvPr id="5" name="Rectangle 4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344502" y="3505200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 A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804522" y="3505200"/>
              <a:ext cx="3637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 B</a:t>
              </a:r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5832123" y="4050268"/>
              <a:ext cx="5166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sum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3581400"/>
            <a:ext cx="3657600" cy="2912807"/>
          </a:xfrm>
          <a:prstGeom prst="rect">
            <a:avLst/>
          </a:prstGeom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C52C309-9BB8-B56B-5FAE-157FD33BB027}"/>
              </a:ext>
            </a:extLst>
          </p:cNvPr>
          <p:cNvCxnSpPr>
            <a:cxnSpLocks/>
          </p:cNvCxnSpPr>
          <p:nvPr/>
        </p:nvCxnSpPr>
        <p:spPr>
          <a:xfrm flipH="1">
            <a:off x="2667000" y="2591492"/>
            <a:ext cx="475114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924486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Ripple carry adder</a:t>
            </a:r>
          </a:p>
        </p:txBody>
      </p:sp>
      <p:sp>
        <p:nvSpPr>
          <p:cNvPr id="60" name="Content Placeholder 59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29456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To implement an </a:t>
            </a:r>
            <a:r>
              <a:rPr lang="en-US" i="1" dirty="0"/>
              <a:t>n</a:t>
            </a:r>
            <a:r>
              <a:rPr lang="en-US" dirty="0"/>
              <a:t>-bit adder, we chain together </a:t>
            </a:r>
            <a:r>
              <a:rPr lang="en-US" i="1" dirty="0"/>
              <a:t>n </a:t>
            </a:r>
            <a:r>
              <a:rPr lang="en-US" dirty="0"/>
              <a:t>full- adders, each adder handles one bit position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827466" y="4484152"/>
            <a:ext cx="1619960" cy="1650048"/>
            <a:chOff x="5197400" y="3165177"/>
            <a:chExt cx="1619960" cy="1650048"/>
          </a:xfrm>
        </p:grpSpPr>
        <p:sp>
          <p:nvSpPr>
            <p:cNvPr id="5" name="Rectangle 4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344502" y="3505200"/>
              <a:ext cx="408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</a:t>
              </a:r>
              <a:r>
                <a:rPr lang="en-US" baseline="-25000" dirty="0"/>
                <a:t>0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804522" y="3505200"/>
              <a:ext cx="4486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 B</a:t>
              </a:r>
              <a:r>
                <a:rPr lang="en-US" baseline="-25000" dirty="0"/>
                <a:t>0</a:t>
              </a:r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4693866" y="4456351"/>
            <a:ext cx="1714731" cy="1650048"/>
            <a:chOff x="5197400" y="3165177"/>
            <a:chExt cx="1714731" cy="1650048"/>
          </a:xfrm>
        </p:grpSpPr>
        <p:sp>
          <p:nvSpPr>
            <p:cNvPr id="14" name="Rectangle 13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344502" y="3505200"/>
              <a:ext cx="408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804522" y="3505200"/>
              <a:ext cx="4486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 B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633305" y="4494351"/>
            <a:ext cx="1714731" cy="1650048"/>
            <a:chOff x="5197400" y="3165177"/>
            <a:chExt cx="1714731" cy="1650048"/>
          </a:xfrm>
        </p:grpSpPr>
        <p:sp>
          <p:nvSpPr>
            <p:cNvPr id="25" name="Rectangle 24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344502" y="3505200"/>
              <a:ext cx="408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804522" y="3505200"/>
              <a:ext cx="3849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B</a:t>
              </a:r>
              <a:r>
                <a:rPr lang="en-US" baseline="-25000" dirty="0"/>
                <a:t>2</a:t>
              </a:r>
            </a:p>
          </p:txBody>
        </p:sp>
        <p:cxnSp>
          <p:nvCxnSpPr>
            <p:cNvPr id="28" name="Straight Arrow Connector 27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34" name="Straight Arrow Connector 33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175083" y="4494351"/>
            <a:ext cx="2049957" cy="1650048"/>
            <a:chOff x="4862174" y="3165177"/>
            <a:chExt cx="2049957" cy="1650048"/>
          </a:xfrm>
        </p:grpSpPr>
        <p:sp>
          <p:nvSpPr>
            <p:cNvPr id="36" name="Rectangle 35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344502" y="3505200"/>
              <a:ext cx="408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804522" y="3505200"/>
              <a:ext cx="3849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B</a:t>
              </a:r>
              <a:r>
                <a:rPr lang="en-US" baseline="-25000" dirty="0"/>
                <a:t>3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42" name="Straight Arrow Connector 41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rot="5400000">
              <a:off x="5059987" y="3827612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7" name="Straight Connector 46"/>
          <p:cNvCxnSpPr/>
          <p:nvPr/>
        </p:nvCxnSpPr>
        <p:spPr>
          <a:xfrm flipH="1">
            <a:off x="5973466" y="5299085"/>
            <a:ext cx="329928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8" name="Group 47"/>
          <p:cNvGrpSpPr/>
          <p:nvPr/>
        </p:nvGrpSpPr>
        <p:grpSpPr>
          <a:xfrm>
            <a:off x="5973466" y="4465281"/>
            <a:ext cx="914400" cy="858937"/>
            <a:chOff x="5958226" y="4645482"/>
            <a:chExt cx="914400" cy="858937"/>
          </a:xfrm>
        </p:grpSpPr>
        <p:cxnSp>
          <p:nvCxnSpPr>
            <p:cNvPr id="49" name="Straight Connector 48"/>
            <p:cNvCxnSpPr/>
            <p:nvPr/>
          </p:nvCxnSpPr>
          <p:spPr>
            <a:xfrm flipH="1">
              <a:off x="6542698" y="5494259"/>
              <a:ext cx="329928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V="1">
              <a:off x="6542698" y="4645482"/>
              <a:ext cx="0" cy="858937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H="1">
              <a:off x="5958226" y="4645482"/>
              <a:ext cx="584472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51"/>
          <p:cNvGrpSpPr/>
          <p:nvPr/>
        </p:nvGrpSpPr>
        <p:grpSpPr>
          <a:xfrm>
            <a:off x="3910986" y="4514632"/>
            <a:ext cx="914400" cy="858937"/>
            <a:chOff x="5958226" y="4645482"/>
            <a:chExt cx="914400" cy="858937"/>
          </a:xfrm>
        </p:grpSpPr>
        <p:cxnSp>
          <p:nvCxnSpPr>
            <p:cNvPr id="53" name="Straight Connector 52"/>
            <p:cNvCxnSpPr/>
            <p:nvPr/>
          </p:nvCxnSpPr>
          <p:spPr>
            <a:xfrm flipH="1">
              <a:off x="6542698" y="5494259"/>
              <a:ext cx="329928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V="1">
              <a:off x="6542698" y="4645482"/>
              <a:ext cx="0" cy="858937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H="1">
              <a:off x="5958226" y="4645482"/>
              <a:ext cx="584472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Group 55"/>
          <p:cNvGrpSpPr/>
          <p:nvPr/>
        </p:nvGrpSpPr>
        <p:grpSpPr>
          <a:xfrm>
            <a:off x="1789123" y="4510306"/>
            <a:ext cx="914400" cy="858937"/>
            <a:chOff x="5958226" y="4645482"/>
            <a:chExt cx="914400" cy="858937"/>
          </a:xfrm>
        </p:grpSpPr>
        <p:cxnSp>
          <p:nvCxnSpPr>
            <p:cNvPr id="57" name="Straight Connector 56"/>
            <p:cNvCxnSpPr/>
            <p:nvPr/>
          </p:nvCxnSpPr>
          <p:spPr>
            <a:xfrm flipH="1">
              <a:off x="6542698" y="5494259"/>
              <a:ext cx="329928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V="1">
              <a:off x="6542698" y="4645482"/>
              <a:ext cx="0" cy="858937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H="1">
              <a:off x="5958226" y="4645482"/>
              <a:ext cx="584472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TextBox 60"/>
          <p:cNvSpPr txBox="1"/>
          <p:nvPr/>
        </p:nvSpPr>
        <p:spPr>
          <a:xfrm>
            <a:off x="7772400" y="4909144"/>
            <a:ext cx="7399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carry-in</a:t>
            </a:r>
          </a:p>
        </p:txBody>
      </p:sp>
      <p:cxnSp>
        <p:nvCxnSpPr>
          <p:cNvPr id="62" name="Straight Arrow Connector 61"/>
          <p:cNvCxnSpPr/>
          <p:nvPr/>
        </p:nvCxnSpPr>
        <p:spPr>
          <a:xfrm>
            <a:off x="8153400" y="4481175"/>
            <a:ext cx="0" cy="395625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1378143" y="2894766"/>
            <a:ext cx="21968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 = A</a:t>
            </a:r>
            <a:r>
              <a:rPr lang="en-US" sz="2400" baseline="-25000" dirty="0"/>
              <a:t>3</a:t>
            </a:r>
            <a:r>
              <a:rPr lang="en-US" sz="2400" dirty="0"/>
              <a:t> A</a:t>
            </a:r>
            <a:r>
              <a:rPr lang="en-US" sz="2400" baseline="-25000" dirty="0"/>
              <a:t>2</a:t>
            </a:r>
            <a:r>
              <a:rPr lang="en-US" sz="2400" dirty="0"/>
              <a:t> A</a:t>
            </a:r>
            <a:r>
              <a:rPr lang="en-US" sz="2400" baseline="-25000" dirty="0"/>
              <a:t>1</a:t>
            </a:r>
            <a:r>
              <a:rPr lang="en-US" sz="2400" dirty="0"/>
              <a:t> A</a:t>
            </a:r>
            <a:r>
              <a:rPr lang="en-US" sz="2400" baseline="-25000" dirty="0"/>
              <a:t>0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392215" y="3429000"/>
            <a:ext cx="20367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 = B</a:t>
            </a:r>
            <a:r>
              <a:rPr lang="en-US" sz="2400" baseline="-25000" dirty="0"/>
              <a:t>3</a:t>
            </a:r>
            <a:r>
              <a:rPr lang="en-US" sz="2400" dirty="0"/>
              <a:t> B</a:t>
            </a:r>
            <a:r>
              <a:rPr lang="en-US" sz="2400" baseline="-25000" dirty="0"/>
              <a:t>2</a:t>
            </a:r>
            <a:r>
              <a:rPr lang="en-US" sz="2400" dirty="0"/>
              <a:t> B</a:t>
            </a:r>
            <a:r>
              <a:rPr lang="en-US" sz="2400" baseline="-25000" dirty="0"/>
              <a:t>1</a:t>
            </a:r>
            <a:r>
              <a:rPr lang="en-US" sz="2400" dirty="0"/>
              <a:t> B</a:t>
            </a:r>
            <a:r>
              <a:rPr lang="en-US" sz="2400" baseline="-25000" dirty="0"/>
              <a:t>0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810000" y="3272135"/>
            <a:ext cx="4137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Adder for adding 4-bit numbers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924800" y="3810000"/>
            <a:ext cx="4414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Arial"/>
                <a:cs typeface="Arial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53352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Ripple carry adder</a:t>
            </a:r>
          </a:p>
        </p:txBody>
      </p:sp>
      <p:sp>
        <p:nvSpPr>
          <p:cNvPr id="60" name="Content Placeholder 59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29456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To implement an </a:t>
            </a:r>
            <a:r>
              <a:rPr lang="en-US" i="1" dirty="0"/>
              <a:t>n</a:t>
            </a:r>
            <a:r>
              <a:rPr lang="en-US" dirty="0"/>
              <a:t>-bit adder, we chain together </a:t>
            </a:r>
            <a:r>
              <a:rPr lang="en-US" i="1" dirty="0"/>
              <a:t>n </a:t>
            </a:r>
            <a:r>
              <a:rPr lang="en-US" dirty="0"/>
              <a:t>full- adders, each adder handles one bit position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827466" y="4484152"/>
            <a:ext cx="1619960" cy="1650048"/>
            <a:chOff x="5197400" y="3165177"/>
            <a:chExt cx="1619960" cy="1650048"/>
          </a:xfrm>
        </p:grpSpPr>
        <p:sp>
          <p:nvSpPr>
            <p:cNvPr id="5" name="Rectangle 4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344502" y="3505200"/>
              <a:ext cx="408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</a:t>
              </a:r>
              <a:r>
                <a:rPr lang="en-US" baseline="-25000" dirty="0"/>
                <a:t>0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804522" y="3505200"/>
              <a:ext cx="4486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 B</a:t>
              </a:r>
              <a:r>
                <a:rPr lang="en-US" baseline="-25000" dirty="0"/>
                <a:t>0</a:t>
              </a:r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4693866" y="4456351"/>
            <a:ext cx="1714731" cy="1650048"/>
            <a:chOff x="5197400" y="3165177"/>
            <a:chExt cx="1714731" cy="1650048"/>
          </a:xfrm>
        </p:grpSpPr>
        <p:sp>
          <p:nvSpPr>
            <p:cNvPr id="14" name="Rectangle 13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344502" y="3505200"/>
              <a:ext cx="408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804522" y="3505200"/>
              <a:ext cx="4486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 B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633305" y="4494351"/>
            <a:ext cx="1714731" cy="1650048"/>
            <a:chOff x="5197400" y="3165177"/>
            <a:chExt cx="1714731" cy="1650048"/>
          </a:xfrm>
        </p:grpSpPr>
        <p:sp>
          <p:nvSpPr>
            <p:cNvPr id="25" name="Rectangle 24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344502" y="3505200"/>
              <a:ext cx="408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804522" y="3505200"/>
              <a:ext cx="3849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B</a:t>
              </a:r>
              <a:r>
                <a:rPr lang="en-US" baseline="-25000" dirty="0"/>
                <a:t>2</a:t>
              </a:r>
            </a:p>
          </p:txBody>
        </p:sp>
        <p:cxnSp>
          <p:nvCxnSpPr>
            <p:cNvPr id="28" name="Straight Arrow Connector 27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34" name="Straight Arrow Connector 33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175083" y="4494351"/>
            <a:ext cx="2049957" cy="1650048"/>
            <a:chOff x="4862174" y="3165177"/>
            <a:chExt cx="2049957" cy="1650048"/>
          </a:xfrm>
        </p:grpSpPr>
        <p:sp>
          <p:nvSpPr>
            <p:cNvPr id="36" name="Rectangle 35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344502" y="3505200"/>
              <a:ext cx="408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804522" y="3505200"/>
              <a:ext cx="3849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B</a:t>
              </a:r>
              <a:r>
                <a:rPr lang="en-US" baseline="-25000" dirty="0"/>
                <a:t>3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42" name="Straight Arrow Connector 41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rot="5400000">
              <a:off x="5059987" y="3827612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7" name="Straight Connector 46"/>
          <p:cNvCxnSpPr/>
          <p:nvPr/>
        </p:nvCxnSpPr>
        <p:spPr>
          <a:xfrm flipH="1">
            <a:off x="5973466" y="5299085"/>
            <a:ext cx="329928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8" name="Group 47"/>
          <p:cNvGrpSpPr/>
          <p:nvPr/>
        </p:nvGrpSpPr>
        <p:grpSpPr>
          <a:xfrm>
            <a:off x="5973466" y="4465281"/>
            <a:ext cx="914400" cy="858937"/>
            <a:chOff x="5958226" y="4645482"/>
            <a:chExt cx="914400" cy="858937"/>
          </a:xfrm>
        </p:grpSpPr>
        <p:cxnSp>
          <p:nvCxnSpPr>
            <p:cNvPr id="49" name="Straight Connector 48"/>
            <p:cNvCxnSpPr/>
            <p:nvPr/>
          </p:nvCxnSpPr>
          <p:spPr>
            <a:xfrm flipH="1">
              <a:off x="6542698" y="5494259"/>
              <a:ext cx="329928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V="1">
              <a:off x="6542698" y="4645482"/>
              <a:ext cx="0" cy="858937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H="1">
              <a:off x="5958226" y="4645482"/>
              <a:ext cx="584472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51"/>
          <p:cNvGrpSpPr/>
          <p:nvPr/>
        </p:nvGrpSpPr>
        <p:grpSpPr>
          <a:xfrm>
            <a:off x="3910986" y="4514632"/>
            <a:ext cx="914400" cy="858937"/>
            <a:chOff x="5958226" y="4645482"/>
            <a:chExt cx="914400" cy="858937"/>
          </a:xfrm>
        </p:grpSpPr>
        <p:cxnSp>
          <p:nvCxnSpPr>
            <p:cNvPr id="53" name="Straight Connector 52"/>
            <p:cNvCxnSpPr/>
            <p:nvPr/>
          </p:nvCxnSpPr>
          <p:spPr>
            <a:xfrm flipH="1">
              <a:off x="6542698" y="5494259"/>
              <a:ext cx="329928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V="1">
              <a:off x="6542698" y="4645482"/>
              <a:ext cx="0" cy="858937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H="1">
              <a:off x="5958226" y="4645482"/>
              <a:ext cx="584472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Group 55"/>
          <p:cNvGrpSpPr/>
          <p:nvPr/>
        </p:nvGrpSpPr>
        <p:grpSpPr>
          <a:xfrm>
            <a:off x="1789123" y="4510306"/>
            <a:ext cx="914400" cy="858937"/>
            <a:chOff x="5958226" y="4645482"/>
            <a:chExt cx="914400" cy="858937"/>
          </a:xfrm>
        </p:grpSpPr>
        <p:cxnSp>
          <p:nvCxnSpPr>
            <p:cNvPr id="57" name="Straight Connector 56"/>
            <p:cNvCxnSpPr/>
            <p:nvPr/>
          </p:nvCxnSpPr>
          <p:spPr>
            <a:xfrm flipH="1">
              <a:off x="6542698" y="5494259"/>
              <a:ext cx="329928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V="1">
              <a:off x="6542698" y="4645482"/>
              <a:ext cx="0" cy="858937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H="1">
              <a:off x="5958226" y="4645482"/>
              <a:ext cx="584472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TextBox 60"/>
          <p:cNvSpPr txBox="1"/>
          <p:nvPr/>
        </p:nvSpPr>
        <p:spPr>
          <a:xfrm>
            <a:off x="7772400" y="4909144"/>
            <a:ext cx="7399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carry-in</a:t>
            </a:r>
          </a:p>
        </p:txBody>
      </p:sp>
      <p:cxnSp>
        <p:nvCxnSpPr>
          <p:cNvPr id="62" name="Straight Arrow Connector 61"/>
          <p:cNvCxnSpPr/>
          <p:nvPr/>
        </p:nvCxnSpPr>
        <p:spPr>
          <a:xfrm>
            <a:off x="8153400" y="4481175"/>
            <a:ext cx="0" cy="395625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1378143" y="2894766"/>
            <a:ext cx="21968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 = A</a:t>
            </a:r>
            <a:r>
              <a:rPr lang="en-US" sz="2400" baseline="-25000" dirty="0"/>
              <a:t>3</a:t>
            </a:r>
            <a:r>
              <a:rPr lang="en-US" sz="2400" dirty="0"/>
              <a:t> A</a:t>
            </a:r>
            <a:r>
              <a:rPr lang="en-US" sz="2400" baseline="-25000" dirty="0"/>
              <a:t>2</a:t>
            </a:r>
            <a:r>
              <a:rPr lang="en-US" sz="2400" dirty="0"/>
              <a:t> A</a:t>
            </a:r>
            <a:r>
              <a:rPr lang="en-US" sz="2400" baseline="-25000" dirty="0"/>
              <a:t>1</a:t>
            </a:r>
            <a:r>
              <a:rPr lang="en-US" sz="2400" dirty="0"/>
              <a:t> A</a:t>
            </a:r>
            <a:r>
              <a:rPr lang="en-US" sz="2400" baseline="-25000" dirty="0"/>
              <a:t>0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392215" y="3429000"/>
            <a:ext cx="20367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 = B</a:t>
            </a:r>
            <a:r>
              <a:rPr lang="en-US" sz="2400" baseline="-25000" dirty="0"/>
              <a:t>3</a:t>
            </a:r>
            <a:r>
              <a:rPr lang="en-US" sz="2400" dirty="0"/>
              <a:t> B</a:t>
            </a:r>
            <a:r>
              <a:rPr lang="en-US" sz="2400" baseline="-25000" dirty="0"/>
              <a:t>2</a:t>
            </a:r>
            <a:r>
              <a:rPr lang="en-US" sz="2400" dirty="0"/>
              <a:t> B</a:t>
            </a:r>
            <a:r>
              <a:rPr lang="en-US" sz="2400" baseline="-25000" dirty="0"/>
              <a:t>1</a:t>
            </a:r>
            <a:r>
              <a:rPr lang="en-US" sz="2400" dirty="0"/>
              <a:t> B</a:t>
            </a:r>
            <a:r>
              <a:rPr lang="en-US" sz="2400" baseline="-25000" dirty="0"/>
              <a:t>0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810000" y="3272135"/>
            <a:ext cx="4137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Adder for adding 4-bit numbers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8001000" y="4034135"/>
            <a:ext cx="3273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Arial"/>
                <a:cs typeface="Arial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53646169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F9C55-FCD0-1C1E-1BBE-11EBD8A59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C79D2-3A11-7873-9E66-35BDBF10D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Ripple carry adder</a:t>
            </a:r>
          </a:p>
        </p:txBody>
      </p:sp>
      <p:sp>
        <p:nvSpPr>
          <p:cNvPr id="60" name="Content Placeholder 59">
            <a:extLst>
              <a:ext uri="{FF2B5EF4-FFF2-40B4-BE49-F238E27FC236}">
                <a16:creationId xmlns:a16="http://schemas.microsoft.com/office/drawing/2014/main" id="{F74564BF-4619-E6A8-6365-8FC4493F172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29456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To implement an </a:t>
            </a:r>
            <a:r>
              <a:rPr lang="en-US" i="1" dirty="0"/>
              <a:t>n</a:t>
            </a:r>
            <a:r>
              <a:rPr lang="en-US" dirty="0"/>
              <a:t>-bit adder, we chain together </a:t>
            </a:r>
            <a:r>
              <a:rPr lang="en-US" i="1" dirty="0"/>
              <a:t>n </a:t>
            </a:r>
            <a:r>
              <a:rPr lang="en-US" dirty="0"/>
              <a:t>full- adders, each adder handles one bit position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A9AA96D-EAC0-442E-9001-A7887BB096AC}"/>
              </a:ext>
            </a:extLst>
          </p:cNvPr>
          <p:cNvGrpSpPr/>
          <p:nvPr/>
        </p:nvGrpSpPr>
        <p:grpSpPr>
          <a:xfrm>
            <a:off x="6827466" y="4484152"/>
            <a:ext cx="1619960" cy="1650048"/>
            <a:chOff x="5197400" y="3165177"/>
            <a:chExt cx="1619960" cy="165004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B6BE318-336B-5BAC-BE44-8FFFFE8B40DC}"/>
                </a:ext>
              </a:extLst>
            </p:cNvPr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5252170-6E04-976F-B137-F7E197D44543}"/>
                </a:ext>
              </a:extLst>
            </p:cNvPr>
            <p:cNvSpPr txBox="1"/>
            <p:nvPr/>
          </p:nvSpPr>
          <p:spPr>
            <a:xfrm>
              <a:off x="5344502" y="3505200"/>
              <a:ext cx="408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</a:t>
              </a:r>
              <a:r>
                <a:rPr lang="en-US" baseline="-25000" dirty="0"/>
                <a:t>0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E9A5E95-D11E-8865-C133-F64BE4E77424}"/>
                </a:ext>
              </a:extLst>
            </p:cNvPr>
            <p:cNvSpPr txBox="1"/>
            <p:nvPr/>
          </p:nvSpPr>
          <p:spPr>
            <a:xfrm>
              <a:off x="5804522" y="3505200"/>
              <a:ext cx="4486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 B</a:t>
              </a:r>
              <a:r>
                <a:rPr lang="en-US" baseline="-25000" dirty="0"/>
                <a:t>0</a:t>
              </a:r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E2298172-C89D-7C91-5FE0-39652F690064}"/>
                </a:ext>
              </a:extLst>
            </p:cNvPr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A1751E6-275D-5B60-5CFD-9BE02299933B}"/>
                </a:ext>
              </a:extLst>
            </p:cNvPr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14863A4-FF8A-5CAC-69F1-BB743BD9715B}"/>
                </a:ext>
              </a:extLst>
            </p:cNvPr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7D32B4AC-A9AC-0ECD-98B4-4BD27179A373}"/>
                </a:ext>
              </a:extLst>
            </p:cNvPr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99C84888-B514-1312-4992-30F165D49260}"/>
                </a:ext>
              </a:extLst>
            </p:cNvPr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C21EAD6-AD06-9815-8DA6-0C4B43F1CEC9}"/>
              </a:ext>
            </a:extLst>
          </p:cNvPr>
          <p:cNvGrpSpPr/>
          <p:nvPr/>
        </p:nvGrpSpPr>
        <p:grpSpPr>
          <a:xfrm>
            <a:off x="4693866" y="4456351"/>
            <a:ext cx="1714731" cy="1650048"/>
            <a:chOff x="5197400" y="3165177"/>
            <a:chExt cx="1714731" cy="1650048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8A6CABE-F804-ED21-F57D-0B81481E1914}"/>
                </a:ext>
              </a:extLst>
            </p:cNvPr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0E0FF98-1A2B-BEB1-00A4-BF90B5D3E92E}"/>
                </a:ext>
              </a:extLst>
            </p:cNvPr>
            <p:cNvSpPr txBox="1"/>
            <p:nvPr/>
          </p:nvSpPr>
          <p:spPr>
            <a:xfrm>
              <a:off x="5344502" y="3505200"/>
              <a:ext cx="408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57E3978-0C41-BFA0-414B-79B38B62B175}"/>
                </a:ext>
              </a:extLst>
            </p:cNvPr>
            <p:cNvSpPr txBox="1"/>
            <p:nvPr/>
          </p:nvSpPr>
          <p:spPr>
            <a:xfrm>
              <a:off x="5804522" y="3505200"/>
              <a:ext cx="4486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 B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F7FA6596-9CE1-D11B-BCED-D53AEC91EE02}"/>
                </a:ext>
              </a:extLst>
            </p:cNvPr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F205452-289F-52B6-133A-A0B2ED0D0D3B}"/>
                </a:ext>
              </a:extLst>
            </p:cNvPr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E1EC0F8B-A7D2-75B5-C608-C9275247878C}"/>
                </a:ext>
              </a:extLst>
            </p:cNvPr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F894D019-16E1-2276-15F5-BD4A4477EB5D}"/>
                </a:ext>
              </a:extLst>
            </p:cNvPr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63AB84CD-6315-A44B-F203-87B418B48903}"/>
                </a:ext>
              </a:extLst>
            </p:cNvPr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5F2B375-5B8B-3826-3AFF-DA560615F43F}"/>
                </a:ext>
              </a:extLst>
            </p:cNvPr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52134870-0D04-C13F-9248-247D1B2CAE1A}"/>
                </a:ext>
              </a:extLst>
            </p:cNvPr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15AF54F-1BFA-C9CD-2BBA-EC238ABF0554}"/>
              </a:ext>
            </a:extLst>
          </p:cNvPr>
          <p:cNvGrpSpPr/>
          <p:nvPr/>
        </p:nvGrpSpPr>
        <p:grpSpPr>
          <a:xfrm>
            <a:off x="2633305" y="4494351"/>
            <a:ext cx="1714731" cy="1650048"/>
            <a:chOff x="5197400" y="3165177"/>
            <a:chExt cx="1714731" cy="1650048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1151E30-BD2A-B420-6400-256B40A2CBCC}"/>
                </a:ext>
              </a:extLst>
            </p:cNvPr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49BD0724-9F71-22D8-2057-EC7AF7074F8C}"/>
                </a:ext>
              </a:extLst>
            </p:cNvPr>
            <p:cNvSpPr txBox="1"/>
            <p:nvPr/>
          </p:nvSpPr>
          <p:spPr>
            <a:xfrm>
              <a:off x="5344502" y="3505200"/>
              <a:ext cx="408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A301B8BC-671E-0637-40D1-F9C0BB47F5CE}"/>
                </a:ext>
              </a:extLst>
            </p:cNvPr>
            <p:cNvSpPr txBox="1"/>
            <p:nvPr/>
          </p:nvSpPr>
          <p:spPr>
            <a:xfrm>
              <a:off x="5804522" y="3505200"/>
              <a:ext cx="3849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B</a:t>
              </a:r>
              <a:r>
                <a:rPr lang="en-US" baseline="-25000" dirty="0"/>
                <a:t>2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309AECAF-FEC4-EDF8-E072-36B827995FE0}"/>
                </a:ext>
              </a:extLst>
            </p:cNvPr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599118A-7B28-BDD1-3621-913568AD401C}"/>
                </a:ext>
              </a:extLst>
            </p:cNvPr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FF83B221-10E9-A119-C044-FA4D604D31A3}"/>
                </a:ext>
              </a:extLst>
            </p:cNvPr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9B974FD8-8EEA-D6FB-BBC3-4B5B17CFB8EB}"/>
                </a:ext>
              </a:extLst>
            </p:cNvPr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AA82B30E-9B81-77F5-B72D-3B84AB863AC4}"/>
                </a:ext>
              </a:extLst>
            </p:cNvPr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FDC3E6B1-14C4-FD02-5B57-D7817A2A91C0}"/>
                </a:ext>
              </a:extLst>
            </p:cNvPr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96E12E3F-2E36-7F1D-F2ED-AE84553B0A55}"/>
                </a:ext>
              </a:extLst>
            </p:cNvPr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CE216160-54B1-6202-8C38-6654D5084F0F}"/>
              </a:ext>
            </a:extLst>
          </p:cNvPr>
          <p:cNvGrpSpPr/>
          <p:nvPr/>
        </p:nvGrpSpPr>
        <p:grpSpPr>
          <a:xfrm>
            <a:off x="175083" y="4494351"/>
            <a:ext cx="2049957" cy="1650048"/>
            <a:chOff x="4862174" y="3165177"/>
            <a:chExt cx="2049957" cy="1650048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2345408-0A15-62CD-B0FE-9C4506580586}"/>
                </a:ext>
              </a:extLst>
            </p:cNvPr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03E2ECF6-46D6-0D67-2524-2698EC4497C2}"/>
                </a:ext>
              </a:extLst>
            </p:cNvPr>
            <p:cNvSpPr txBox="1"/>
            <p:nvPr/>
          </p:nvSpPr>
          <p:spPr>
            <a:xfrm>
              <a:off x="5344502" y="3505200"/>
              <a:ext cx="408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C8E1A29-09E4-99A7-C49A-444DC22D29F7}"/>
                </a:ext>
              </a:extLst>
            </p:cNvPr>
            <p:cNvSpPr txBox="1"/>
            <p:nvPr/>
          </p:nvSpPr>
          <p:spPr>
            <a:xfrm>
              <a:off x="5804522" y="3505200"/>
              <a:ext cx="3849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B</a:t>
              </a:r>
              <a:r>
                <a:rPr lang="en-US" baseline="-25000" dirty="0"/>
                <a:t>3</a:t>
              </a:r>
            </a:p>
          </p:txBody>
        </p: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553B04D6-62FE-6B89-EE60-A1E05DE754D9}"/>
                </a:ext>
              </a:extLst>
            </p:cNvPr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1D785CB0-FAA6-25AE-D8AB-CA0153596D35}"/>
                </a:ext>
              </a:extLst>
            </p:cNvPr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81FC7C3-839E-DF37-E954-5076FC2DEC49}"/>
                </a:ext>
              </a:extLst>
            </p:cNvPr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70411924-B808-B9E9-7AA2-F50D20108F15}"/>
                </a:ext>
              </a:extLst>
            </p:cNvPr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F8DD9316-A9E8-16F5-82B9-C6BA3130042C}"/>
                </a:ext>
              </a:extLst>
            </p:cNvPr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8B10E8BB-70FF-0000-D63B-F56A819D9E63}"/>
                </a:ext>
              </a:extLst>
            </p:cNvPr>
            <p:cNvCxnSpPr/>
            <p:nvPr/>
          </p:nvCxnSpPr>
          <p:spPr>
            <a:xfrm rot="5400000">
              <a:off x="5059987" y="3827612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851CE118-6626-A242-4485-090C2E74968E}"/>
                </a:ext>
              </a:extLst>
            </p:cNvPr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0AC1693C-B67A-6E1C-68DF-14150B27D939}"/>
                </a:ext>
              </a:extLst>
            </p:cNvPr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53E1E32-B63E-B628-C04A-9CF8E8ABE56A}"/>
              </a:ext>
            </a:extLst>
          </p:cNvPr>
          <p:cNvCxnSpPr/>
          <p:nvPr/>
        </p:nvCxnSpPr>
        <p:spPr>
          <a:xfrm flipH="1">
            <a:off x="5973466" y="5299085"/>
            <a:ext cx="329928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8" name="Group 47">
            <a:extLst>
              <a:ext uri="{FF2B5EF4-FFF2-40B4-BE49-F238E27FC236}">
                <a16:creationId xmlns:a16="http://schemas.microsoft.com/office/drawing/2014/main" id="{0510ADF7-F4B7-7FDC-1139-133717A96554}"/>
              </a:ext>
            </a:extLst>
          </p:cNvPr>
          <p:cNvGrpSpPr/>
          <p:nvPr/>
        </p:nvGrpSpPr>
        <p:grpSpPr>
          <a:xfrm>
            <a:off x="5973466" y="4465281"/>
            <a:ext cx="914400" cy="858937"/>
            <a:chOff x="5958226" y="4645482"/>
            <a:chExt cx="914400" cy="858937"/>
          </a:xfrm>
        </p:grpSpPr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DB8F7653-6DE0-D033-749D-2910E348599B}"/>
                </a:ext>
              </a:extLst>
            </p:cNvPr>
            <p:cNvCxnSpPr/>
            <p:nvPr/>
          </p:nvCxnSpPr>
          <p:spPr>
            <a:xfrm flipH="1">
              <a:off x="6542698" y="5494259"/>
              <a:ext cx="329928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45DDD0B4-5F51-F025-EDCE-7A8D7A4F9E5D}"/>
                </a:ext>
              </a:extLst>
            </p:cNvPr>
            <p:cNvCxnSpPr/>
            <p:nvPr/>
          </p:nvCxnSpPr>
          <p:spPr>
            <a:xfrm flipV="1">
              <a:off x="6542698" y="4645482"/>
              <a:ext cx="0" cy="858937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10004627-1675-B020-00D9-7E096BB57EF0}"/>
                </a:ext>
              </a:extLst>
            </p:cNvPr>
            <p:cNvCxnSpPr/>
            <p:nvPr/>
          </p:nvCxnSpPr>
          <p:spPr>
            <a:xfrm flipH="1">
              <a:off x="5958226" y="4645482"/>
              <a:ext cx="584472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92807893-F256-5AF4-169C-FA376ADBC3E4}"/>
              </a:ext>
            </a:extLst>
          </p:cNvPr>
          <p:cNvGrpSpPr/>
          <p:nvPr/>
        </p:nvGrpSpPr>
        <p:grpSpPr>
          <a:xfrm>
            <a:off x="3910986" y="4514632"/>
            <a:ext cx="914400" cy="858937"/>
            <a:chOff x="5958226" y="4645482"/>
            <a:chExt cx="914400" cy="858937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9A843F2A-D0A6-2FB0-498C-A651C205BF09}"/>
                </a:ext>
              </a:extLst>
            </p:cNvPr>
            <p:cNvCxnSpPr/>
            <p:nvPr/>
          </p:nvCxnSpPr>
          <p:spPr>
            <a:xfrm flipH="1">
              <a:off x="6542698" y="5494259"/>
              <a:ext cx="329928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9EEF2836-B49F-9469-DE29-26AA3E4A4AB5}"/>
                </a:ext>
              </a:extLst>
            </p:cNvPr>
            <p:cNvCxnSpPr/>
            <p:nvPr/>
          </p:nvCxnSpPr>
          <p:spPr>
            <a:xfrm flipV="1">
              <a:off x="6542698" y="4645482"/>
              <a:ext cx="0" cy="858937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C5F2E161-D095-A130-7E67-AB0B6949F125}"/>
                </a:ext>
              </a:extLst>
            </p:cNvPr>
            <p:cNvCxnSpPr/>
            <p:nvPr/>
          </p:nvCxnSpPr>
          <p:spPr>
            <a:xfrm flipH="1">
              <a:off x="5958226" y="4645482"/>
              <a:ext cx="584472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6FCC33D7-5F2A-7475-8906-96ED8EB24AAD}"/>
              </a:ext>
            </a:extLst>
          </p:cNvPr>
          <p:cNvGrpSpPr/>
          <p:nvPr/>
        </p:nvGrpSpPr>
        <p:grpSpPr>
          <a:xfrm>
            <a:off x="1789123" y="4510306"/>
            <a:ext cx="914400" cy="858937"/>
            <a:chOff x="5958226" y="4645482"/>
            <a:chExt cx="914400" cy="858937"/>
          </a:xfrm>
        </p:grpSpPr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9B13997B-9E15-5DBF-AE88-2E870E3681DC}"/>
                </a:ext>
              </a:extLst>
            </p:cNvPr>
            <p:cNvCxnSpPr/>
            <p:nvPr/>
          </p:nvCxnSpPr>
          <p:spPr>
            <a:xfrm flipH="1">
              <a:off x="6542698" y="5494259"/>
              <a:ext cx="329928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6E32721A-45B5-3C1C-0A43-F49D4CD41059}"/>
                </a:ext>
              </a:extLst>
            </p:cNvPr>
            <p:cNvCxnSpPr/>
            <p:nvPr/>
          </p:nvCxnSpPr>
          <p:spPr>
            <a:xfrm flipV="1">
              <a:off x="6542698" y="4645482"/>
              <a:ext cx="0" cy="858937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7A5ED9B3-3EC0-2C8A-1D25-7DF2CB96C869}"/>
                </a:ext>
              </a:extLst>
            </p:cNvPr>
            <p:cNvCxnSpPr/>
            <p:nvPr/>
          </p:nvCxnSpPr>
          <p:spPr>
            <a:xfrm flipH="1">
              <a:off x="5958226" y="4645482"/>
              <a:ext cx="584472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9B8F8126-3CB6-78B2-DC26-5C32064A0884}"/>
              </a:ext>
            </a:extLst>
          </p:cNvPr>
          <p:cNvSpPr txBox="1"/>
          <p:nvPr/>
        </p:nvSpPr>
        <p:spPr>
          <a:xfrm>
            <a:off x="7772400" y="4909144"/>
            <a:ext cx="7399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carry-in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8F72A562-BC6C-F6BD-A858-E1CFD04C060A}"/>
              </a:ext>
            </a:extLst>
          </p:cNvPr>
          <p:cNvCxnSpPr/>
          <p:nvPr/>
        </p:nvCxnSpPr>
        <p:spPr>
          <a:xfrm>
            <a:off x="8153400" y="4481175"/>
            <a:ext cx="0" cy="395625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09AE3325-F72A-9976-6BDE-D696A683FDEE}"/>
              </a:ext>
            </a:extLst>
          </p:cNvPr>
          <p:cNvSpPr txBox="1"/>
          <p:nvPr/>
        </p:nvSpPr>
        <p:spPr>
          <a:xfrm>
            <a:off x="1378143" y="2894766"/>
            <a:ext cx="21968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 = A</a:t>
            </a:r>
            <a:r>
              <a:rPr lang="en-US" sz="2400" baseline="-25000" dirty="0"/>
              <a:t>3</a:t>
            </a:r>
            <a:r>
              <a:rPr lang="en-US" sz="2400" dirty="0"/>
              <a:t> A</a:t>
            </a:r>
            <a:r>
              <a:rPr lang="en-US" sz="2400" baseline="-25000" dirty="0"/>
              <a:t>2</a:t>
            </a:r>
            <a:r>
              <a:rPr lang="en-US" sz="2400" dirty="0"/>
              <a:t> A</a:t>
            </a:r>
            <a:r>
              <a:rPr lang="en-US" sz="2400" baseline="-25000" dirty="0"/>
              <a:t>1</a:t>
            </a:r>
            <a:r>
              <a:rPr lang="en-US" sz="2400" dirty="0"/>
              <a:t> A</a:t>
            </a:r>
            <a:r>
              <a:rPr lang="en-US" sz="2400" baseline="-25000" dirty="0"/>
              <a:t>0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384B9086-9EE7-711C-7F78-4DD3850DEF30}"/>
              </a:ext>
            </a:extLst>
          </p:cNvPr>
          <p:cNvSpPr txBox="1"/>
          <p:nvPr/>
        </p:nvSpPr>
        <p:spPr>
          <a:xfrm>
            <a:off x="1392215" y="3429000"/>
            <a:ext cx="20367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 = B</a:t>
            </a:r>
            <a:r>
              <a:rPr lang="en-US" sz="2400" baseline="-25000" dirty="0"/>
              <a:t>3</a:t>
            </a:r>
            <a:r>
              <a:rPr lang="en-US" sz="2400" dirty="0"/>
              <a:t> B</a:t>
            </a:r>
            <a:r>
              <a:rPr lang="en-US" sz="2400" baseline="-25000" dirty="0"/>
              <a:t>2</a:t>
            </a:r>
            <a:r>
              <a:rPr lang="en-US" sz="2400" dirty="0"/>
              <a:t> B</a:t>
            </a:r>
            <a:r>
              <a:rPr lang="en-US" sz="2400" baseline="-25000" dirty="0"/>
              <a:t>1</a:t>
            </a:r>
            <a:r>
              <a:rPr lang="en-US" sz="2400" dirty="0"/>
              <a:t> B</a:t>
            </a:r>
            <a:r>
              <a:rPr lang="en-US" sz="2400" baseline="-25000" dirty="0"/>
              <a:t>0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4DFED259-A0AE-10CC-B023-083F4ACE7D55}"/>
              </a:ext>
            </a:extLst>
          </p:cNvPr>
          <p:cNvSpPr txBox="1"/>
          <p:nvPr/>
        </p:nvSpPr>
        <p:spPr>
          <a:xfrm>
            <a:off x="3810000" y="3272135"/>
            <a:ext cx="4137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Adder for adding 4-bit numbers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EF01478-8158-3DA5-9B1A-2BDDA42ECA52}"/>
              </a:ext>
            </a:extLst>
          </p:cNvPr>
          <p:cNvSpPr txBox="1"/>
          <p:nvPr/>
        </p:nvSpPr>
        <p:spPr>
          <a:xfrm>
            <a:off x="8001000" y="4034135"/>
            <a:ext cx="3273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Arial"/>
                <a:cs typeface="Arial"/>
              </a:rPr>
              <a:t>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6BAFB6-7446-6FA9-AA61-A02773125A7D}"/>
              </a:ext>
            </a:extLst>
          </p:cNvPr>
          <p:cNvSpPr txBox="1"/>
          <p:nvPr/>
        </p:nvSpPr>
        <p:spPr>
          <a:xfrm>
            <a:off x="1066410" y="6266280"/>
            <a:ext cx="7011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Any downsides (computationally) to ripple carry adder?</a:t>
            </a:r>
          </a:p>
        </p:txBody>
      </p:sp>
    </p:spTree>
    <p:extLst>
      <p:ext uri="{BB962C8B-B14F-4D97-AF65-F5344CB8AC3E}">
        <p14:creationId xmlns:p14="http://schemas.microsoft.com/office/powerpoint/2010/main" val="287252811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Look at ripple carry adder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Many circuits</a:t>
            </a:r>
          </a:p>
          <a:p>
            <a:pPr lvl="1"/>
            <a:r>
              <a:rPr lang="en-US" dirty="0"/>
              <a:t>half-adder</a:t>
            </a:r>
          </a:p>
          <a:p>
            <a:pPr lvl="1"/>
            <a:r>
              <a:rPr lang="en-US" dirty="0"/>
              <a:t>full-adder (using half-adders)</a:t>
            </a:r>
          </a:p>
          <a:p>
            <a:pPr lvl="1"/>
            <a:r>
              <a:rPr lang="en-US" dirty="0"/>
              <a:t>ripple-carry adder (using full-adders)</a:t>
            </a:r>
          </a:p>
        </p:txBody>
      </p:sp>
    </p:spTree>
    <p:extLst>
      <p:ext uri="{BB962C8B-B14F-4D97-AF65-F5344CB8AC3E}">
        <p14:creationId xmlns:p14="http://schemas.microsoft.com/office/powerpoint/2010/main" val="98139182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Simulator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00349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Mystery circuit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97715" y="4848238"/>
            <a:ext cx="6699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out</a:t>
            </a:r>
            <a:r>
              <a:rPr lang="en-US" sz="2400" baseline="-25000" dirty="0"/>
              <a:t>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13629" y="4873639"/>
            <a:ext cx="6699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out</a:t>
            </a:r>
            <a:r>
              <a:rPr lang="en-US" sz="2400" baseline="-25000" dirty="0"/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66232" y="4864831"/>
            <a:ext cx="6699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out</a:t>
            </a:r>
            <a:r>
              <a:rPr lang="en-US" sz="2400" baseline="-25000" dirty="0"/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83861" y="4895535"/>
            <a:ext cx="6699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out</a:t>
            </a:r>
            <a:r>
              <a:rPr lang="en-US" sz="2400" baseline="-25000" dirty="0"/>
              <a:t>3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363318"/>
              </p:ext>
            </p:extLst>
          </p:nvPr>
        </p:nvGraphicFramePr>
        <p:xfrm>
          <a:off x="4826000" y="2688397"/>
          <a:ext cx="4064001" cy="218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5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37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9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25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2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25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3413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d</a:t>
                      </a:r>
                      <a:r>
                        <a:rPr lang="en-US" sz="2000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d</a:t>
                      </a:r>
                      <a:r>
                        <a:rPr lang="en-US" sz="2000" baseline="-250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out</a:t>
                      </a:r>
                      <a:r>
                        <a:rPr lang="en-US" sz="2000" baseline="-25000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out</a:t>
                      </a:r>
                      <a:r>
                        <a:rPr lang="en-US" sz="2000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out</a:t>
                      </a:r>
                      <a:r>
                        <a:rPr lang="en-US" sz="2000" baseline="-25000" dirty="0"/>
                        <a:t>3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out</a:t>
                      </a:r>
                      <a:r>
                        <a:rPr lang="en-US" sz="2000" baseline="-25000" dirty="0"/>
                        <a:t>3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779890" y="6040777"/>
            <a:ext cx="3322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does this circuit do?</a:t>
            </a:r>
          </a:p>
        </p:txBody>
      </p:sp>
      <p:pic>
        <p:nvPicPr>
          <p:cNvPr id="15" name="Picture 14" descr="2-bit decoder labeled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95"/>
          <a:stretch/>
        </p:blipFill>
        <p:spPr>
          <a:xfrm>
            <a:off x="518633" y="2035376"/>
            <a:ext cx="3887304" cy="2772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80886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2-bit decoder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327583"/>
              </p:ext>
            </p:extLst>
          </p:nvPr>
        </p:nvGraphicFramePr>
        <p:xfrm>
          <a:off x="4826000" y="2688397"/>
          <a:ext cx="4064001" cy="218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5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37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9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25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2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25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3413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d</a:t>
                      </a:r>
                      <a:r>
                        <a:rPr lang="en-US" sz="2000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d</a:t>
                      </a:r>
                      <a:r>
                        <a:rPr lang="en-US" sz="2000" baseline="-250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out</a:t>
                      </a:r>
                      <a:r>
                        <a:rPr lang="en-US" sz="2000" baseline="-25000" dirty="0"/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out</a:t>
                      </a:r>
                      <a:r>
                        <a:rPr lang="en-US" sz="2000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out</a:t>
                      </a:r>
                      <a:r>
                        <a:rPr lang="en-US" sz="2000" baseline="-25000" dirty="0"/>
                        <a:t>3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out</a:t>
                      </a:r>
                      <a:r>
                        <a:rPr lang="en-US" sz="2000" baseline="-25000" dirty="0"/>
                        <a:t>3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45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FF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FF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693335" y="6040777"/>
            <a:ext cx="48609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Sends ‘1’ along one of the output lines</a:t>
            </a:r>
          </a:p>
        </p:txBody>
      </p:sp>
      <p:pic>
        <p:nvPicPr>
          <p:cNvPr id="3" name="Picture 2" descr="2-bit decoder label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982" y="2032000"/>
            <a:ext cx="3887304" cy="3029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51027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2-bit decoder*</a:t>
            </a:r>
          </a:p>
        </p:txBody>
      </p:sp>
      <p:pic>
        <p:nvPicPr>
          <p:cNvPr id="4" name="Picture 3" descr="2-bit decoder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723" y="1961445"/>
            <a:ext cx="4953000" cy="35433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69723" y="5870222"/>
            <a:ext cx="3940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does the extra input do?</a:t>
            </a:r>
          </a:p>
        </p:txBody>
      </p:sp>
    </p:spTree>
    <p:extLst>
      <p:ext uri="{BB962C8B-B14F-4D97-AF65-F5344CB8AC3E}">
        <p14:creationId xmlns:p14="http://schemas.microsoft.com/office/powerpoint/2010/main" val="1952931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recap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52800" y="2066596"/>
            <a:ext cx="14583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</a:rPr>
              <a:t>01010</a:t>
            </a:r>
          </a:p>
          <a:p>
            <a:r>
              <a:rPr lang="en-US" sz="3600" dirty="0">
                <a:solidFill>
                  <a:srgbClr val="000000"/>
                </a:solidFill>
              </a:rPr>
              <a:t>01111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69235" y="3285796"/>
            <a:ext cx="1676400" cy="0"/>
          </a:xfrm>
          <a:prstGeom prst="line">
            <a:avLst/>
          </a:prstGeom>
          <a:ln w="381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345435" y="3285796"/>
            <a:ext cx="14583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</a:rPr>
              <a:t>11001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83635" y="1818886"/>
            <a:ext cx="32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33654" y="1818886"/>
            <a:ext cx="32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50235" y="1818886"/>
            <a:ext cx="32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21635" y="1818886"/>
            <a:ext cx="32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048000" y="2743200"/>
            <a:ext cx="389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122179315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2-bit decoder*</a:t>
            </a:r>
          </a:p>
        </p:txBody>
      </p:sp>
      <p:pic>
        <p:nvPicPr>
          <p:cNvPr id="4" name="Picture 3" descr="2-bit decoder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723" y="1961445"/>
            <a:ext cx="4953000" cy="35433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12612" y="5870222"/>
            <a:ext cx="7453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When 0, doesn’t select any lines, when 1, functions normally</a:t>
            </a:r>
          </a:p>
        </p:txBody>
      </p:sp>
    </p:spTree>
    <p:extLst>
      <p:ext uri="{BB962C8B-B14F-4D97-AF65-F5344CB8AC3E}">
        <p14:creationId xmlns:p14="http://schemas.microsoft.com/office/powerpoint/2010/main" val="375245163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3-bit decoder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3 inputs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How many output lines?</a:t>
            </a:r>
          </a:p>
        </p:txBody>
      </p:sp>
    </p:spTree>
    <p:extLst>
      <p:ext uri="{BB962C8B-B14F-4D97-AF65-F5344CB8AC3E}">
        <p14:creationId xmlns:p14="http://schemas.microsoft.com/office/powerpoint/2010/main" val="255836155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2EFF5A-A68B-64B0-2DDE-D11181EF5D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E6101-EF87-299A-F287-4C5D323CC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3-bit decoder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30E41-A430-DF5A-0958-1B2B1340926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2225555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3 inputs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8 output lines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45768409-CF57-6F14-0E95-3DF66AD1A03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83008250"/>
                  </p:ext>
                </p:extLst>
              </p:nvPr>
            </p:nvGraphicFramePr>
            <p:xfrm>
              <a:off x="3038377" y="1739283"/>
              <a:ext cx="5960798" cy="374395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15671">
                      <a:extLst>
                        <a:ext uri="{9D8B030D-6E8A-4147-A177-3AD203B41FA5}">
                          <a16:colId xmlns:a16="http://schemas.microsoft.com/office/drawing/2014/main" val="3264958069"/>
                        </a:ext>
                      </a:extLst>
                    </a:gridCol>
                    <a:gridCol w="531781">
                      <a:extLst>
                        <a:ext uri="{9D8B030D-6E8A-4147-A177-3AD203B41FA5}">
                          <a16:colId xmlns:a16="http://schemas.microsoft.com/office/drawing/2014/main" val="910396186"/>
                        </a:ext>
                      </a:extLst>
                    </a:gridCol>
                    <a:gridCol w="531781">
                      <a:extLst>
                        <a:ext uri="{9D8B030D-6E8A-4147-A177-3AD203B41FA5}">
                          <a16:colId xmlns:a16="http://schemas.microsoft.com/office/drawing/2014/main" val="2274059668"/>
                        </a:ext>
                      </a:extLst>
                    </a:gridCol>
                    <a:gridCol w="410260">
                      <a:extLst>
                        <a:ext uri="{9D8B030D-6E8A-4147-A177-3AD203B41FA5}">
                          <a16:colId xmlns:a16="http://schemas.microsoft.com/office/drawing/2014/main" val="3981572935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4184236198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3319192055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2318207910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1261863275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4254096173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782379960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3799979702"/>
                        </a:ext>
                      </a:extLst>
                    </a:gridCol>
                  </a:tblGrid>
                  <a:tr h="374395">
                    <a:tc gridSpan="3"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Inputs</a:t>
                          </a: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1400" b="0" dirty="0"/>
                        </a:p>
                      </a:txBody>
                      <a:tcPr/>
                    </a:tc>
                    <a:tc gridSpan="8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dirty="0"/>
                            <a:t>Outputs</a:t>
                          </a: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12593591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000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001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010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011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101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110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111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58499360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32700711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69102674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20153941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73552669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8841992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67803333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84451998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3747932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45768409-CF57-6F14-0E95-3DF66AD1A03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83008250"/>
                  </p:ext>
                </p:extLst>
              </p:nvPr>
            </p:nvGraphicFramePr>
            <p:xfrm>
              <a:off x="3038377" y="1739283"/>
              <a:ext cx="5960798" cy="374395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15671">
                      <a:extLst>
                        <a:ext uri="{9D8B030D-6E8A-4147-A177-3AD203B41FA5}">
                          <a16:colId xmlns:a16="http://schemas.microsoft.com/office/drawing/2014/main" val="3264958069"/>
                        </a:ext>
                      </a:extLst>
                    </a:gridCol>
                    <a:gridCol w="531781">
                      <a:extLst>
                        <a:ext uri="{9D8B030D-6E8A-4147-A177-3AD203B41FA5}">
                          <a16:colId xmlns:a16="http://schemas.microsoft.com/office/drawing/2014/main" val="910396186"/>
                        </a:ext>
                      </a:extLst>
                    </a:gridCol>
                    <a:gridCol w="531781">
                      <a:extLst>
                        <a:ext uri="{9D8B030D-6E8A-4147-A177-3AD203B41FA5}">
                          <a16:colId xmlns:a16="http://schemas.microsoft.com/office/drawing/2014/main" val="2274059668"/>
                        </a:ext>
                      </a:extLst>
                    </a:gridCol>
                    <a:gridCol w="410260">
                      <a:extLst>
                        <a:ext uri="{9D8B030D-6E8A-4147-A177-3AD203B41FA5}">
                          <a16:colId xmlns:a16="http://schemas.microsoft.com/office/drawing/2014/main" val="3981572935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4184236198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3319192055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2318207910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1261863275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4254096173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782379960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3799979702"/>
                        </a:ext>
                      </a:extLst>
                    </a:gridCol>
                  </a:tblGrid>
                  <a:tr h="374395">
                    <a:tc gridSpan="3"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Inputs</a:t>
                          </a: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1400" b="0" dirty="0"/>
                        </a:p>
                      </a:txBody>
                      <a:tcPr/>
                    </a:tc>
                    <a:tc gridSpan="8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dirty="0"/>
                            <a:t>Outputs</a:t>
                          </a: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12593591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30" t="-110345" r="-1330303" b="-8448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80952" t="-110345" r="-945238" b="-8448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0952" t="-110345" r="-845238" b="-8448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68750" t="-110345" r="-1009375" b="-8448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26087" t="-110345" r="-602174" b="-8448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26087" t="-110345" r="-502174" b="-8448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26087" t="-110345" r="-402174" b="-8448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40000" t="-110345" r="-311111" b="-8448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723913" t="-110345" r="-204348" b="-8448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823913" t="-110345" r="-104348" b="-8448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23913" t="-110345" r="-4348" b="-84482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58499360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32700711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69102674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20153941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73552669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8841992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67803333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84451998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3747932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1168720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6D622E-F34C-02E3-5080-78C19F32A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4FAB6-2A8B-9EAD-596E-17341F1ED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3-bit decoder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4FC7E-C2B1-4A82-DD35-DE86B629706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2225555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3 inputs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8 output lines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38E41C55-6B0A-432F-736F-5D86B7E6F86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038377" y="1739283"/>
              <a:ext cx="5960798" cy="374395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15671">
                      <a:extLst>
                        <a:ext uri="{9D8B030D-6E8A-4147-A177-3AD203B41FA5}">
                          <a16:colId xmlns:a16="http://schemas.microsoft.com/office/drawing/2014/main" val="3264958069"/>
                        </a:ext>
                      </a:extLst>
                    </a:gridCol>
                    <a:gridCol w="531781">
                      <a:extLst>
                        <a:ext uri="{9D8B030D-6E8A-4147-A177-3AD203B41FA5}">
                          <a16:colId xmlns:a16="http://schemas.microsoft.com/office/drawing/2014/main" val="910396186"/>
                        </a:ext>
                      </a:extLst>
                    </a:gridCol>
                    <a:gridCol w="531781">
                      <a:extLst>
                        <a:ext uri="{9D8B030D-6E8A-4147-A177-3AD203B41FA5}">
                          <a16:colId xmlns:a16="http://schemas.microsoft.com/office/drawing/2014/main" val="2274059668"/>
                        </a:ext>
                      </a:extLst>
                    </a:gridCol>
                    <a:gridCol w="410260">
                      <a:extLst>
                        <a:ext uri="{9D8B030D-6E8A-4147-A177-3AD203B41FA5}">
                          <a16:colId xmlns:a16="http://schemas.microsoft.com/office/drawing/2014/main" val="3981572935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4184236198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3319192055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2318207910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1261863275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4254096173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782379960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3799979702"/>
                        </a:ext>
                      </a:extLst>
                    </a:gridCol>
                  </a:tblGrid>
                  <a:tr h="374395">
                    <a:tc gridSpan="3"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Inputs</a:t>
                          </a: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1400" b="0" dirty="0"/>
                        </a:p>
                      </a:txBody>
                      <a:tcPr/>
                    </a:tc>
                    <a:tc gridSpan="8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dirty="0"/>
                            <a:t>Outputs</a:t>
                          </a: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12593591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000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001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010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011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101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110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0" i="1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800" b="0" dirty="0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111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58499360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32700711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69102674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20153941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73552669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8841992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67803333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84451998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3747932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38E41C55-6B0A-432F-736F-5D86B7E6F86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038377" y="1739283"/>
              <a:ext cx="5960798" cy="374395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15671">
                      <a:extLst>
                        <a:ext uri="{9D8B030D-6E8A-4147-A177-3AD203B41FA5}">
                          <a16:colId xmlns:a16="http://schemas.microsoft.com/office/drawing/2014/main" val="3264958069"/>
                        </a:ext>
                      </a:extLst>
                    </a:gridCol>
                    <a:gridCol w="531781">
                      <a:extLst>
                        <a:ext uri="{9D8B030D-6E8A-4147-A177-3AD203B41FA5}">
                          <a16:colId xmlns:a16="http://schemas.microsoft.com/office/drawing/2014/main" val="910396186"/>
                        </a:ext>
                      </a:extLst>
                    </a:gridCol>
                    <a:gridCol w="531781">
                      <a:extLst>
                        <a:ext uri="{9D8B030D-6E8A-4147-A177-3AD203B41FA5}">
                          <a16:colId xmlns:a16="http://schemas.microsoft.com/office/drawing/2014/main" val="2274059668"/>
                        </a:ext>
                      </a:extLst>
                    </a:gridCol>
                    <a:gridCol w="410260">
                      <a:extLst>
                        <a:ext uri="{9D8B030D-6E8A-4147-A177-3AD203B41FA5}">
                          <a16:colId xmlns:a16="http://schemas.microsoft.com/office/drawing/2014/main" val="3981572935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4184236198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3319192055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2318207910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1261863275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4254096173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782379960"/>
                        </a:ext>
                      </a:extLst>
                    </a:gridCol>
                    <a:gridCol w="581615">
                      <a:extLst>
                        <a:ext uri="{9D8B030D-6E8A-4147-A177-3AD203B41FA5}">
                          <a16:colId xmlns:a16="http://schemas.microsoft.com/office/drawing/2014/main" val="3799979702"/>
                        </a:ext>
                      </a:extLst>
                    </a:gridCol>
                  </a:tblGrid>
                  <a:tr h="374395">
                    <a:tc gridSpan="3"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Inputs</a:t>
                          </a: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1400" b="0" dirty="0"/>
                        </a:p>
                      </a:txBody>
                      <a:tcPr/>
                    </a:tc>
                    <a:tc gridSpan="8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b="0" dirty="0"/>
                            <a:t>Outputs</a:t>
                          </a: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12593591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30" t="-110345" r="-1330303" b="-8448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80952" t="-110345" r="-945238" b="-8448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0952" t="-110345" r="-845238" b="-8448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68750" t="-110345" r="-1009375" b="-8448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26087" t="-110345" r="-602174" b="-8448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26087" t="-110345" r="-502174" b="-8448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26087" t="-110345" r="-402174" b="-8448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40000" t="-110345" r="-311111" b="-8448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723913" t="-110345" r="-204348" b="-8448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823913" t="-110345" r="-104348" b="-8448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23913" t="-110345" r="-4348" b="-84482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58499360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32700711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69102674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20153941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73552669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8841992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67803333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84451998"/>
                      </a:ext>
                    </a:extLst>
                  </a:tr>
                  <a:tr h="3743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b="0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3747932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32C777C7-ABBD-DAEF-12FF-645F6740A67B}"/>
              </a:ext>
            </a:extLst>
          </p:cNvPr>
          <p:cNvSpPr txBox="1"/>
          <p:nvPr/>
        </p:nvSpPr>
        <p:spPr>
          <a:xfrm>
            <a:off x="2153358" y="5483233"/>
            <a:ext cx="565859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/>
              <a:t>Could make from scratch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Better idea: reuse 2-bit decoders</a:t>
            </a:r>
          </a:p>
        </p:txBody>
      </p:sp>
    </p:spTree>
    <p:extLst>
      <p:ext uri="{BB962C8B-B14F-4D97-AF65-F5344CB8AC3E}">
        <p14:creationId xmlns:p14="http://schemas.microsoft.com/office/powerpoint/2010/main" val="379477263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3-bit decoder</a:t>
            </a:r>
          </a:p>
        </p:txBody>
      </p:sp>
      <p:pic>
        <p:nvPicPr>
          <p:cNvPr id="4" name="Picture 3" descr="2-bit decoder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9633" y="2751667"/>
            <a:ext cx="3846415" cy="2751666"/>
          </a:xfrm>
          <a:prstGeom prst="rect">
            <a:avLst/>
          </a:prstGeom>
        </p:spPr>
      </p:pic>
      <p:pic>
        <p:nvPicPr>
          <p:cNvPr id="5" name="Picture 4" descr="2-bit decoder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48" y="2751667"/>
            <a:ext cx="3846415" cy="275166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820334" y="5856111"/>
            <a:ext cx="50300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Could we use two 2-bit decoders?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4A6C9C3-BF89-39D6-7714-E581B4FEFF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5209" y="2138539"/>
            <a:ext cx="850900" cy="52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41117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3-bit decoder</a:t>
            </a:r>
          </a:p>
        </p:txBody>
      </p:sp>
      <p:pic>
        <p:nvPicPr>
          <p:cNvPr id="4" name="Picture 3" descr="3-bit.decoder.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48" y="2016478"/>
            <a:ext cx="7277100" cy="30099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1" y="5630332"/>
            <a:ext cx="6208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d2 gets sent to the enable of the two 2-bit decoders.  One as normal and one negated.</a:t>
            </a:r>
          </a:p>
        </p:txBody>
      </p:sp>
    </p:spTree>
    <p:extLst>
      <p:ext uri="{BB962C8B-B14F-4D97-AF65-F5344CB8AC3E}">
        <p14:creationId xmlns:p14="http://schemas.microsoft.com/office/powerpoint/2010/main" val="81196493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3-bit decoder using 2-bit decoders</a:t>
            </a:r>
          </a:p>
        </p:txBody>
      </p:sp>
      <p:pic>
        <p:nvPicPr>
          <p:cNvPr id="6" name="Picture 5" descr="3-bit.decod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300" y="1896534"/>
            <a:ext cx="6108700" cy="38989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372556" y="3276558"/>
            <a:ext cx="11712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2-bit decoder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61845" y="3276558"/>
            <a:ext cx="11712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2-bit decoder</a:t>
            </a:r>
          </a:p>
        </p:txBody>
      </p:sp>
    </p:spTree>
    <p:extLst>
      <p:ext uri="{BB962C8B-B14F-4D97-AF65-F5344CB8AC3E}">
        <p14:creationId xmlns:p14="http://schemas.microsoft.com/office/powerpoint/2010/main" val="371734286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Look at decoders in simulator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08611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Barrel shifters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07811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Logisim circuit examples can be found at: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http://www.cs.pomona.edu/classes/cs51/circuits/</a:t>
            </a:r>
            <a:endParaRPr lang="en-US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800" dirty="0"/>
              <a:t>You can download </a:t>
            </a:r>
            <a:r>
              <a:rPr lang="en-US" sz="2800" dirty="0" err="1"/>
              <a:t>Logism</a:t>
            </a:r>
            <a:r>
              <a:rPr lang="en-US" sz="2800" dirty="0"/>
              <a:t> Evolution at:</a:t>
            </a:r>
          </a:p>
          <a:p>
            <a:pPr marL="0" indent="0">
              <a:buNone/>
            </a:pPr>
            <a:r>
              <a:rPr lang="en-US" sz="2000" dirty="0">
                <a:hlinkClick r:id="rId3"/>
              </a:rPr>
              <a:t>https://github.com/logisim-evolution/logisim-evolution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57759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component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625256" y="4494351"/>
            <a:ext cx="2049957" cy="1650048"/>
            <a:chOff x="4862174" y="3165177"/>
            <a:chExt cx="2049957" cy="1650048"/>
          </a:xfrm>
        </p:grpSpPr>
        <p:sp>
          <p:nvSpPr>
            <p:cNvPr id="5" name="Rectangle 4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6600"/>
                  </a:solidFill>
                </a:rPr>
                <a:t>in1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8000"/>
                  </a:solidFill>
                </a:rPr>
                <a:t>in2</a:t>
              </a:r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1">
                      <a:lumMod val="75000"/>
                    </a:schemeClr>
                  </a:solidFill>
                </a:rPr>
                <a:t>out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800000"/>
                  </a:solidFill>
                </a:rPr>
                <a:t>carry-out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5400000">
              <a:off x="5059987" y="3827612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FF0000"/>
                  </a:solidFill>
                </a:rPr>
                <a:t>carry-in</a:t>
              </a:r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352800" y="2066596"/>
            <a:ext cx="14583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01</a:t>
            </a:r>
            <a:r>
              <a:rPr lang="en-US" sz="3600" dirty="0">
                <a:solidFill>
                  <a:srgbClr val="FF6600"/>
                </a:solidFill>
              </a:rPr>
              <a:t>0</a:t>
            </a:r>
            <a:r>
              <a:rPr lang="en-US" sz="3600" dirty="0"/>
              <a:t>10</a:t>
            </a:r>
          </a:p>
          <a:p>
            <a:r>
              <a:rPr lang="en-US" sz="3600" dirty="0"/>
              <a:t>01</a:t>
            </a:r>
            <a:r>
              <a:rPr lang="en-US" sz="3600" dirty="0">
                <a:solidFill>
                  <a:srgbClr val="008000"/>
                </a:solidFill>
              </a:rPr>
              <a:t>1</a:t>
            </a:r>
            <a:r>
              <a:rPr lang="en-US" sz="3600" dirty="0"/>
              <a:t>11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69235" y="3285796"/>
            <a:ext cx="1676400" cy="0"/>
          </a:xfrm>
          <a:prstGeom prst="line">
            <a:avLst/>
          </a:prstGeom>
          <a:ln w="381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345435" y="3285796"/>
            <a:ext cx="14583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11</a:t>
            </a:r>
            <a:r>
              <a:rPr lang="en-US" sz="3600" dirty="0">
                <a:solidFill>
                  <a:srgbClr val="558BB8"/>
                </a:solidFill>
              </a:rPr>
              <a:t>0</a:t>
            </a:r>
            <a:r>
              <a:rPr lang="en-US" sz="3600" dirty="0">
                <a:solidFill>
                  <a:srgbClr val="0000FF"/>
                </a:solidFill>
              </a:rPr>
              <a:t>01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83635" y="1818886"/>
            <a:ext cx="32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33654" y="1818886"/>
            <a:ext cx="32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50235" y="1818886"/>
            <a:ext cx="32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21635" y="1818886"/>
            <a:ext cx="32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933653" y="1818886"/>
            <a:ext cx="249981" cy="1448039"/>
          </a:xfrm>
          <a:prstGeom prst="rect">
            <a:avLst/>
          </a:prstGeom>
          <a:solidFill>
            <a:srgbClr val="FF0000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048000" y="2743200"/>
            <a:ext cx="389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701070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with components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827466" y="4484152"/>
            <a:ext cx="1619960" cy="1650048"/>
            <a:chOff x="5197400" y="3165177"/>
            <a:chExt cx="1619960" cy="1650048"/>
          </a:xfrm>
        </p:grpSpPr>
        <p:sp>
          <p:nvSpPr>
            <p:cNvPr id="19" name="Rectangle 18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/>
          <p:cNvGrpSpPr/>
          <p:nvPr/>
        </p:nvGrpSpPr>
        <p:grpSpPr>
          <a:xfrm>
            <a:off x="4693866" y="4456351"/>
            <a:ext cx="1714731" cy="1650048"/>
            <a:chOff x="5197400" y="3165177"/>
            <a:chExt cx="1714731" cy="1650048"/>
          </a:xfrm>
        </p:grpSpPr>
        <p:sp>
          <p:nvSpPr>
            <p:cNvPr id="52" name="Rectangle 51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55" name="Straight Arrow Connector 54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58" name="Straight Arrow Connector 57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62" name="Straight Arrow Connector 61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 62"/>
          <p:cNvGrpSpPr/>
          <p:nvPr/>
        </p:nvGrpSpPr>
        <p:grpSpPr>
          <a:xfrm>
            <a:off x="2633305" y="4494351"/>
            <a:ext cx="1714731" cy="1650048"/>
            <a:chOff x="5197400" y="3165177"/>
            <a:chExt cx="1714731" cy="1650048"/>
          </a:xfrm>
        </p:grpSpPr>
        <p:sp>
          <p:nvSpPr>
            <p:cNvPr id="64" name="Rectangle 63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67" name="Straight Arrow Connector 66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70" name="Straight Arrow Connector 69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Box 72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74" name="Straight Arrow Connector 73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/>
          <p:cNvGrpSpPr/>
          <p:nvPr/>
        </p:nvGrpSpPr>
        <p:grpSpPr>
          <a:xfrm>
            <a:off x="175083" y="4494351"/>
            <a:ext cx="2049957" cy="1650048"/>
            <a:chOff x="4862174" y="3165177"/>
            <a:chExt cx="2049957" cy="1650048"/>
          </a:xfrm>
        </p:grpSpPr>
        <p:sp>
          <p:nvSpPr>
            <p:cNvPr id="76" name="Rectangle 75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79" name="Straight Arrow Connector 78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Box 79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82" name="Straight Arrow Connector 81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 rot="5400000">
              <a:off x="5059987" y="3827612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86" name="Straight Arrow Connector 85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9" name="TextBox 98"/>
          <p:cNvSpPr txBox="1"/>
          <p:nvPr/>
        </p:nvSpPr>
        <p:spPr>
          <a:xfrm>
            <a:off x="3331866" y="1981200"/>
            <a:ext cx="14583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01010</a:t>
            </a:r>
          </a:p>
          <a:p>
            <a:r>
              <a:rPr lang="en-US" sz="3600" dirty="0"/>
              <a:t>01111</a:t>
            </a:r>
          </a:p>
        </p:txBody>
      </p:sp>
      <p:cxnSp>
        <p:nvCxnSpPr>
          <p:cNvPr id="100" name="Straight Connector 99"/>
          <p:cNvCxnSpPr/>
          <p:nvPr/>
        </p:nvCxnSpPr>
        <p:spPr>
          <a:xfrm>
            <a:off x="3248301" y="3200400"/>
            <a:ext cx="1676400" cy="0"/>
          </a:xfrm>
          <a:prstGeom prst="line">
            <a:avLst/>
          </a:prstGeom>
          <a:ln w="381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612648" y="3881120"/>
            <a:ext cx="7876717" cy="0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H="1">
            <a:off x="5973466" y="5299085"/>
            <a:ext cx="329928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6" name="Group 115"/>
          <p:cNvGrpSpPr/>
          <p:nvPr/>
        </p:nvGrpSpPr>
        <p:grpSpPr>
          <a:xfrm>
            <a:off x="5973466" y="4465281"/>
            <a:ext cx="914400" cy="858937"/>
            <a:chOff x="5958226" y="4645482"/>
            <a:chExt cx="914400" cy="858937"/>
          </a:xfrm>
        </p:grpSpPr>
        <p:cxnSp>
          <p:nvCxnSpPr>
            <p:cNvPr id="106" name="Straight Connector 105"/>
            <p:cNvCxnSpPr/>
            <p:nvPr/>
          </p:nvCxnSpPr>
          <p:spPr>
            <a:xfrm flipH="1">
              <a:off x="6542698" y="5494259"/>
              <a:ext cx="329928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flipV="1">
              <a:off x="6542698" y="4645482"/>
              <a:ext cx="0" cy="858937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flipH="1">
              <a:off x="5958226" y="4645482"/>
              <a:ext cx="584472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Group 116"/>
          <p:cNvGrpSpPr/>
          <p:nvPr/>
        </p:nvGrpSpPr>
        <p:grpSpPr>
          <a:xfrm>
            <a:off x="3910986" y="4514632"/>
            <a:ext cx="914400" cy="858937"/>
            <a:chOff x="5958226" y="4645482"/>
            <a:chExt cx="914400" cy="858937"/>
          </a:xfrm>
        </p:grpSpPr>
        <p:cxnSp>
          <p:nvCxnSpPr>
            <p:cNvPr id="118" name="Straight Connector 117"/>
            <p:cNvCxnSpPr/>
            <p:nvPr/>
          </p:nvCxnSpPr>
          <p:spPr>
            <a:xfrm flipH="1">
              <a:off x="6542698" y="5494259"/>
              <a:ext cx="329928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flipV="1">
              <a:off x="6542698" y="4645482"/>
              <a:ext cx="0" cy="858937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H="1">
              <a:off x="5958226" y="4645482"/>
              <a:ext cx="584472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1" name="Group 120"/>
          <p:cNvGrpSpPr/>
          <p:nvPr/>
        </p:nvGrpSpPr>
        <p:grpSpPr>
          <a:xfrm>
            <a:off x="1789123" y="4510306"/>
            <a:ext cx="914400" cy="858937"/>
            <a:chOff x="5958226" y="4645482"/>
            <a:chExt cx="914400" cy="858937"/>
          </a:xfrm>
        </p:grpSpPr>
        <p:cxnSp>
          <p:nvCxnSpPr>
            <p:cNvPr id="122" name="Straight Connector 121"/>
            <p:cNvCxnSpPr/>
            <p:nvPr/>
          </p:nvCxnSpPr>
          <p:spPr>
            <a:xfrm flipH="1">
              <a:off x="6542698" y="5494259"/>
              <a:ext cx="329928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flipV="1">
              <a:off x="6542698" y="4645482"/>
              <a:ext cx="0" cy="858937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H="1">
              <a:off x="5958226" y="4645482"/>
              <a:ext cx="584472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5" name="TextBox 124"/>
          <p:cNvSpPr txBox="1"/>
          <p:nvPr/>
        </p:nvSpPr>
        <p:spPr>
          <a:xfrm>
            <a:off x="6952007" y="388112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0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467600" y="38862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4876474" y="38862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5392067" y="389128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2778814" y="392058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0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3294407" y="392566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5214" y="392058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1160807" y="392566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cxnSp>
        <p:nvCxnSpPr>
          <p:cNvPr id="135" name="Straight Arrow Connector 134"/>
          <p:cNvCxnSpPr/>
          <p:nvPr/>
        </p:nvCxnSpPr>
        <p:spPr>
          <a:xfrm>
            <a:off x="4572000" y="3090089"/>
            <a:ext cx="2890189" cy="948511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/>
          <p:nvPr/>
        </p:nvCxnSpPr>
        <p:spPr>
          <a:xfrm>
            <a:off x="4273585" y="3090089"/>
            <a:ext cx="1118482" cy="933271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/>
          <p:nvPr/>
        </p:nvCxnSpPr>
        <p:spPr>
          <a:xfrm flipH="1">
            <a:off x="3294407" y="3074849"/>
            <a:ext cx="718352" cy="948511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H="1">
            <a:off x="1145032" y="3090089"/>
            <a:ext cx="2660951" cy="933271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4" name="TextBox 143"/>
          <p:cNvSpPr txBox="1"/>
          <p:nvPr/>
        </p:nvSpPr>
        <p:spPr>
          <a:xfrm>
            <a:off x="3048000" y="2662535"/>
            <a:ext cx="389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909983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with components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827466" y="4484152"/>
            <a:ext cx="1619960" cy="1650048"/>
            <a:chOff x="5197400" y="3165177"/>
            <a:chExt cx="1619960" cy="1650048"/>
          </a:xfrm>
        </p:grpSpPr>
        <p:sp>
          <p:nvSpPr>
            <p:cNvPr id="19" name="Rectangle 18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/>
          <p:cNvGrpSpPr/>
          <p:nvPr/>
        </p:nvGrpSpPr>
        <p:grpSpPr>
          <a:xfrm>
            <a:off x="4693866" y="4456351"/>
            <a:ext cx="1714731" cy="1650048"/>
            <a:chOff x="5197400" y="3165177"/>
            <a:chExt cx="1714731" cy="1650048"/>
          </a:xfrm>
        </p:grpSpPr>
        <p:sp>
          <p:nvSpPr>
            <p:cNvPr id="52" name="Rectangle 51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55" name="Straight Arrow Connector 54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58" name="Straight Arrow Connector 57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62" name="Straight Arrow Connector 61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 62"/>
          <p:cNvGrpSpPr/>
          <p:nvPr/>
        </p:nvGrpSpPr>
        <p:grpSpPr>
          <a:xfrm>
            <a:off x="2633305" y="4494351"/>
            <a:ext cx="1714731" cy="1650048"/>
            <a:chOff x="5197400" y="3165177"/>
            <a:chExt cx="1714731" cy="1650048"/>
          </a:xfrm>
        </p:grpSpPr>
        <p:sp>
          <p:nvSpPr>
            <p:cNvPr id="64" name="Rectangle 63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67" name="Straight Arrow Connector 66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70" name="Straight Arrow Connector 69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Box 72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74" name="Straight Arrow Connector 73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/>
          <p:cNvGrpSpPr/>
          <p:nvPr/>
        </p:nvGrpSpPr>
        <p:grpSpPr>
          <a:xfrm>
            <a:off x="175083" y="4494351"/>
            <a:ext cx="2049957" cy="1650048"/>
            <a:chOff x="4862174" y="3165177"/>
            <a:chExt cx="2049957" cy="1650048"/>
          </a:xfrm>
        </p:grpSpPr>
        <p:sp>
          <p:nvSpPr>
            <p:cNvPr id="76" name="Rectangle 75"/>
            <p:cNvSpPr/>
            <p:nvPr/>
          </p:nvSpPr>
          <p:spPr>
            <a:xfrm>
              <a:off x="5257800" y="3569732"/>
              <a:ext cx="1559560" cy="849868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34450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in1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5804522" y="3505200"/>
              <a:ext cx="46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in2</a:t>
              </a:r>
            </a:p>
          </p:txBody>
        </p:sp>
        <p:cxnSp>
          <p:nvCxnSpPr>
            <p:cNvPr id="79" name="Straight Arrow Connector 78"/>
            <p:cNvCxnSpPr/>
            <p:nvPr/>
          </p:nvCxnSpPr>
          <p:spPr>
            <a:xfrm>
              <a:off x="5562600" y="316517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Box 79"/>
            <p:cNvSpPr txBox="1"/>
            <p:nvPr/>
          </p:nvSpPr>
          <p:spPr>
            <a:xfrm>
              <a:off x="5832123" y="4050268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out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5197400" y="3810000"/>
              <a:ext cx="8389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carry-out</a:t>
              </a:r>
            </a:p>
          </p:txBody>
        </p:sp>
        <p:cxnSp>
          <p:nvCxnSpPr>
            <p:cNvPr id="82" name="Straight Arrow Connector 81"/>
            <p:cNvCxnSpPr/>
            <p:nvPr/>
          </p:nvCxnSpPr>
          <p:spPr>
            <a:xfrm>
              <a:off x="6044917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/>
            <p:nvPr/>
          </p:nvCxnSpPr>
          <p:spPr>
            <a:xfrm>
              <a:off x="6044917" y="4419600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 rot="5400000">
              <a:off x="5059987" y="3827612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6172200" y="3505200"/>
              <a:ext cx="7399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carry-in</a:t>
              </a:r>
            </a:p>
          </p:txBody>
        </p:sp>
        <p:cxnSp>
          <p:nvCxnSpPr>
            <p:cNvPr id="86" name="Straight Arrow Connector 85"/>
            <p:cNvCxnSpPr/>
            <p:nvPr/>
          </p:nvCxnSpPr>
          <p:spPr>
            <a:xfrm>
              <a:off x="6477000" y="3174107"/>
              <a:ext cx="0" cy="395625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9" name="TextBox 98"/>
          <p:cNvSpPr txBox="1"/>
          <p:nvPr/>
        </p:nvSpPr>
        <p:spPr>
          <a:xfrm>
            <a:off x="3331866" y="1981200"/>
            <a:ext cx="14583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01010</a:t>
            </a:r>
          </a:p>
          <a:p>
            <a:r>
              <a:rPr lang="en-US" sz="3600" dirty="0"/>
              <a:t>01111</a:t>
            </a:r>
          </a:p>
        </p:txBody>
      </p:sp>
      <p:cxnSp>
        <p:nvCxnSpPr>
          <p:cNvPr id="100" name="Straight Connector 99"/>
          <p:cNvCxnSpPr/>
          <p:nvPr/>
        </p:nvCxnSpPr>
        <p:spPr>
          <a:xfrm>
            <a:off x="3248301" y="3200400"/>
            <a:ext cx="1676400" cy="0"/>
          </a:xfrm>
          <a:prstGeom prst="line">
            <a:avLst/>
          </a:prstGeom>
          <a:ln w="381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612648" y="3881120"/>
            <a:ext cx="7876717" cy="0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H="1">
            <a:off x="5973466" y="5299085"/>
            <a:ext cx="329928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6" name="Group 115"/>
          <p:cNvGrpSpPr/>
          <p:nvPr/>
        </p:nvGrpSpPr>
        <p:grpSpPr>
          <a:xfrm>
            <a:off x="5973466" y="4465281"/>
            <a:ext cx="914400" cy="858937"/>
            <a:chOff x="5958226" y="4645482"/>
            <a:chExt cx="914400" cy="858937"/>
          </a:xfrm>
        </p:grpSpPr>
        <p:cxnSp>
          <p:nvCxnSpPr>
            <p:cNvPr id="106" name="Straight Connector 105"/>
            <p:cNvCxnSpPr/>
            <p:nvPr/>
          </p:nvCxnSpPr>
          <p:spPr>
            <a:xfrm flipH="1">
              <a:off x="6542698" y="5494259"/>
              <a:ext cx="329928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flipV="1">
              <a:off x="6542698" y="4645482"/>
              <a:ext cx="0" cy="858937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flipH="1">
              <a:off x="5958226" y="4645482"/>
              <a:ext cx="584472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Group 116"/>
          <p:cNvGrpSpPr/>
          <p:nvPr/>
        </p:nvGrpSpPr>
        <p:grpSpPr>
          <a:xfrm>
            <a:off x="3910986" y="4514632"/>
            <a:ext cx="914400" cy="858937"/>
            <a:chOff x="5958226" y="4645482"/>
            <a:chExt cx="914400" cy="858937"/>
          </a:xfrm>
        </p:grpSpPr>
        <p:cxnSp>
          <p:nvCxnSpPr>
            <p:cNvPr id="118" name="Straight Connector 117"/>
            <p:cNvCxnSpPr/>
            <p:nvPr/>
          </p:nvCxnSpPr>
          <p:spPr>
            <a:xfrm flipH="1">
              <a:off x="6542698" y="5494259"/>
              <a:ext cx="329928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flipV="1">
              <a:off x="6542698" y="4645482"/>
              <a:ext cx="0" cy="858937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H="1">
              <a:off x="5958226" y="4645482"/>
              <a:ext cx="584472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1" name="Group 120"/>
          <p:cNvGrpSpPr/>
          <p:nvPr/>
        </p:nvGrpSpPr>
        <p:grpSpPr>
          <a:xfrm>
            <a:off x="1789123" y="4510306"/>
            <a:ext cx="914400" cy="858937"/>
            <a:chOff x="5958226" y="4645482"/>
            <a:chExt cx="914400" cy="858937"/>
          </a:xfrm>
        </p:grpSpPr>
        <p:cxnSp>
          <p:nvCxnSpPr>
            <p:cNvPr id="122" name="Straight Connector 121"/>
            <p:cNvCxnSpPr/>
            <p:nvPr/>
          </p:nvCxnSpPr>
          <p:spPr>
            <a:xfrm flipH="1">
              <a:off x="6542698" y="5494259"/>
              <a:ext cx="329928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flipV="1">
              <a:off x="6542698" y="4645482"/>
              <a:ext cx="0" cy="858937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H="1">
              <a:off x="5958226" y="4645482"/>
              <a:ext cx="584472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5" name="TextBox 124"/>
          <p:cNvSpPr txBox="1"/>
          <p:nvPr/>
        </p:nvSpPr>
        <p:spPr>
          <a:xfrm>
            <a:off x="6952007" y="388112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0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467600" y="38862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4876474" y="388620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5392067" y="3891280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2778814" y="392058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0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3294407" y="392566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5214" y="392058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1160807" y="3925669"/>
            <a:ext cx="439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12149" y="6107668"/>
            <a:ext cx="325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Arial"/>
                <a:cs typeface="Arial"/>
              </a:rPr>
              <a:t>?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6562198" y="4949706"/>
            <a:ext cx="325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Arial"/>
                <a:cs typeface="Arial"/>
              </a:rPr>
              <a:t>?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048000" y="2662535"/>
            <a:ext cx="389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8952692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noFill/>
        <a:ln w="38100" cmpd="sng"/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15784</TotalTime>
  <Words>2967</Words>
  <Application>Microsoft Macintosh PowerPoint</Application>
  <PresentationFormat>On-screen Show (4:3)</PresentationFormat>
  <Paragraphs>1999</Paragraphs>
  <Slides>69</Slides>
  <Notes>3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6" baseType="lpstr">
      <vt:lpstr>Arial</vt:lpstr>
      <vt:lpstr>Calibri</vt:lpstr>
      <vt:lpstr>Cambria Math</vt:lpstr>
      <vt:lpstr>Tw Cen MT</vt:lpstr>
      <vt:lpstr>Wingdings</vt:lpstr>
      <vt:lpstr>Wingdings 2</vt:lpstr>
      <vt:lpstr>Median</vt:lpstr>
      <vt:lpstr>Circuits </vt:lpstr>
      <vt:lpstr>Admin</vt:lpstr>
      <vt:lpstr>Examples</vt:lpstr>
      <vt:lpstr>Inside a CPU</vt:lpstr>
      <vt:lpstr>Quick recap</vt:lpstr>
      <vt:lpstr>Quick recap</vt:lpstr>
      <vt:lpstr>A component</vt:lpstr>
      <vt:lpstr>Adding with components</vt:lpstr>
      <vt:lpstr>Adding with components</vt:lpstr>
      <vt:lpstr>Adding with components</vt:lpstr>
      <vt:lpstr>Adding with components</vt:lpstr>
      <vt:lpstr>Adding with components</vt:lpstr>
      <vt:lpstr>Adding with components</vt:lpstr>
      <vt:lpstr>Implementing the component</vt:lpstr>
      <vt:lpstr>Implementing the component</vt:lpstr>
      <vt:lpstr>Implementing the component</vt:lpstr>
      <vt:lpstr>Gates and Boolean logic</vt:lpstr>
      <vt:lpstr>Gates as hardware</vt:lpstr>
      <vt:lpstr>Utilizing gates</vt:lpstr>
      <vt:lpstr>Utilizing gates</vt:lpstr>
      <vt:lpstr>Utilizing gates</vt:lpstr>
      <vt:lpstr>Utilizing gates</vt:lpstr>
      <vt:lpstr>Utilizing gates</vt:lpstr>
      <vt:lpstr>Designing more interesting circuits</vt:lpstr>
      <vt:lpstr>Designing more interesting circuits</vt:lpstr>
      <vt:lpstr>Designing more interesting circuits</vt:lpstr>
      <vt:lpstr>Truth table to Boolean expression</vt:lpstr>
      <vt:lpstr>Truth table to Boolean expression</vt:lpstr>
      <vt:lpstr>Minterm expansion</vt:lpstr>
      <vt:lpstr>Minterm expansion</vt:lpstr>
      <vt:lpstr>Minterm expansion</vt:lpstr>
      <vt:lpstr>Minterm expansion</vt:lpstr>
      <vt:lpstr>Minterm expansion</vt:lpstr>
      <vt:lpstr>Minterm expansion</vt:lpstr>
      <vt:lpstr>Minterm expansion</vt:lpstr>
      <vt:lpstr>Minterm expansion</vt:lpstr>
      <vt:lpstr>Minterm expansion</vt:lpstr>
      <vt:lpstr>K-maps</vt:lpstr>
      <vt:lpstr>K-maps</vt:lpstr>
      <vt:lpstr>K-maps</vt:lpstr>
      <vt:lpstr>K-maps</vt:lpstr>
      <vt:lpstr>K-maps</vt:lpstr>
      <vt:lpstr>Back to addition…</vt:lpstr>
      <vt:lpstr>A half-adder: no carry-in</vt:lpstr>
      <vt:lpstr>A half-adder: no carry-in</vt:lpstr>
      <vt:lpstr>A half-adder: no carry-in</vt:lpstr>
      <vt:lpstr>Implementing a full adder</vt:lpstr>
      <vt:lpstr>Implementing a full adder</vt:lpstr>
      <vt:lpstr>Implementing a full adder</vt:lpstr>
      <vt:lpstr>Implementing the component</vt:lpstr>
      <vt:lpstr>Implementing the component</vt:lpstr>
      <vt:lpstr>Ripple carry adder</vt:lpstr>
      <vt:lpstr>Ripple carry adder</vt:lpstr>
      <vt:lpstr>Ripple carry adder</vt:lpstr>
      <vt:lpstr>Look at ripple carry adder example</vt:lpstr>
      <vt:lpstr>Simulator basics</vt:lpstr>
      <vt:lpstr>Mystery circuit</vt:lpstr>
      <vt:lpstr>2-bit decoder</vt:lpstr>
      <vt:lpstr>2-bit decoder*</vt:lpstr>
      <vt:lpstr>2-bit decoder*</vt:lpstr>
      <vt:lpstr>3-bit decoder</vt:lpstr>
      <vt:lpstr>3-bit decoder</vt:lpstr>
      <vt:lpstr>3-bit decoder</vt:lpstr>
      <vt:lpstr>3-bit decoder</vt:lpstr>
      <vt:lpstr>3-bit decoder</vt:lpstr>
      <vt:lpstr>3-bit decoder using 2-bit decoders</vt:lpstr>
      <vt:lpstr>Look at decoders in simulator</vt:lpstr>
      <vt:lpstr>Barrel shifters</vt:lpstr>
      <vt:lpstr>Examples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Kauchak</dc:creator>
  <cp:lastModifiedBy>David Kauchak</cp:lastModifiedBy>
  <cp:revision>2455</cp:revision>
  <cp:lastPrinted>2026-02-10T22:34:08Z</cp:lastPrinted>
  <dcterms:created xsi:type="dcterms:W3CDTF">2013-09-08T20:10:23Z</dcterms:created>
  <dcterms:modified xsi:type="dcterms:W3CDTF">2026-02-10T22:34:09Z</dcterms:modified>
</cp:coreProperties>
</file>