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2"/>
  </p:notesMasterIdLst>
  <p:sldIdLst>
    <p:sldId id="256" r:id="rId2"/>
    <p:sldId id="502" r:id="rId3"/>
    <p:sldId id="473" r:id="rId4"/>
    <p:sldId id="451" r:id="rId5"/>
    <p:sldId id="452" r:id="rId6"/>
    <p:sldId id="453" r:id="rId7"/>
    <p:sldId id="454" r:id="rId8"/>
    <p:sldId id="455" r:id="rId9"/>
    <p:sldId id="456" r:id="rId10"/>
    <p:sldId id="475" r:id="rId11"/>
    <p:sldId id="457" r:id="rId12"/>
    <p:sldId id="476" r:id="rId13"/>
    <p:sldId id="458" r:id="rId14"/>
    <p:sldId id="459" r:id="rId15"/>
    <p:sldId id="460" r:id="rId16"/>
    <p:sldId id="477" r:id="rId17"/>
    <p:sldId id="461" r:id="rId18"/>
    <p:sldId id="303" r:id="rId19"/>
    <p:sldId id="304" r:id="rId20"/>
    <p:sldId id="478" r:id="rId21"/>
    <p:sldId id="479" r:id="rId22"/>
    <p:sldId id="259" r:id="rId23"/>
    <p:sldId id="260" r:id="rId24"/>
    <p:sldId id="263" r:id="rId25"/>
    <p:sldId id="261" r:id="rId26"/>
    <p:sldId id="264" r:id="rId27"/>
    <p:sldId id="262" r:id="rId28"/>
    <p:sldId id="482" r:id="rId29"/>
    <p:sldId id="484" r:id="rId30"/>
    <p:sldId id="483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74" r:id="rId39"/>
    <p:sldId id="492" r:id="rId40"/>
    <p:sldId id="493" r:id="rId41"/>
    <p:sldId id="494" r:id="rId42"/>
    <p:sldId id="495" r:id="rId43"/>
    <p:sldId id="496" r:id="rId44"/>
    <p:sldId id="497" r:id="rId45"/>
    <p:sldId id="498" r:id="rId46"/>
    <p:sldId id="278" r:id="rId47"/>
    <p:sldId id="279" r:id="rId48"/>
    <p:sldId id="280" r:id="rId49"/>
    <p:sldId id="281" r:id="rId50"/>
    <p:sldId id="282" r:id="rId51"/>
    <p:sldId id="284" r:id="rId52"/>
    <p:sldId id="283" r:id="rId53"/>
    <p:sldId id="286" r:id="rId54"/>
    <p:sldId id="289" r:id="rId55"/>
    <p:sldId id="290" r:id="rId56"/>
    <p:sldId id="291" r:id="rId57"/>
    <p:sldId id="292" r:id="rId58"/>
    <p:sldId id="293" r:id="rId59"/>
    <p:sldId id="294" r:id="rId60"/>
    <p:sldId id="287" r:id="rId61"/>
    <p:sldId id="295" r:id="rId62"/>
    <p:sldId id="462" r:id="rId63"/>
    <p:sldId id="463" r:id="rId64"/>
    <p:sldId id="464" r:id="rId65"/>
    <p:sldId id="465" r:id="rId66"/>
    <p:sldId id="466" r:id="rId67"/>
    <p:sldId id="467" r:id="rId68"/>
    <p:sldId id="468" r:id="rId69"/>
    <p:sldId id="469" r:id="rId70"/>
    <p:sldId id="499" r:id="rId71"/>
    <p:sldId id="500" r:id="rId72"/>
    <p:sldId id="470" r:id="rId73"/>
    <p:sldId id="471" r:id="rId74"/>
    <p:sldId id="325" r:id="rId75"/>
    <p:sldId id="501" r:id="rId76"/>
    <p:sldId id="339" r:id="rId77"/>
    <p:sldId id="340" r:id="rId78"/>
    <p:sldId id="341" r:id="rId79"/>
    <p:sldId id="342" r:id="rId80"/>
    <p:sldId id="344" r:id="rId81"/>
    <p:sldId id="347" r:id="rId82"/>
    <p:sldId id="349" r:id="rId83"/>
    <p:sldId id="350" r:id="rId84"/>
    <p:sldId id="351" r:id="rId85"/>
    <p:sldId id="348" r:id="rId86"/>
    <p:sldId id="352" r:id="rId87"/>
    <p:sldId id="355" r:id="rId88"/>
    <p:sldId id="354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9" r:id="rId97"/>
    <p:sldId id="363" r:id="rId98"/>
    <p:sldId id="364" r:id="rId99"/>
    <p:sldId id="367" r:id="rId100"/>
    <p:sldId id="368" r:id="rId101"/>
    <p:sldId id="370" r:id="rId102"/>
    <p:sldId id="371" r:id="rId103"/>
    <p:sldId id="375" r:id="rId104"/>
    <p:sldId id="376" r:id="rId105"/>
    <p:sldId id="377" r:id="rId106"/>
    <p:sldId id="378" r:id="rId107"/>
    <p:sldId id="379" r:id="rId108"/>
    <p:sldId id="380" r:id="rId109"/>
    <p:sldId id="381" r:id="rId110"/>
    <p:sldId id="382" r:id="rId111"/>
    <p:sldId id="383" r:id="rId112"/>
    <p:sldId id="385" r:id="rId113"/>
    <p:sldId id="386" r:id="rId114"/>
    <p:sldId id="387" r:id="rId115"/>
    <p:sldId id="388" r:id="rId116"/>
    <p:sldId id="389" r:id="rId117"/>
    <p:sldId id="391" r:id="rId118"/>
    <p:sldId id="393" r:id="rId119"/>
    <p:sldId id="394" r:id="rId120"/>
    <p:sldId id="390" r:id="rId1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FEC"/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DF6F8-C571-E3BB-6B2E-5C17A9FCB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B924DD-4DB0-9D16-E7FD-2E071177E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FC56CA-A4BB-56C4-045F-475BF11D9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OK Let's see whether we can do addition in binary and hex.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532D1-AD67-9644-9911-A60089479E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5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A8135-BB73-0887-FD6D-C883206B2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5AE7E5-8BF6-FFB6-0151-260781BB8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4A740A-6B50-A6FE-D36F-F9CD0394B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Dod you get these results?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E77F0-D1D7-0D26-1416-A61D3A095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1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F5FEF-FF08-282E-58EC-50643F6E4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27BB04-ECDE-4FB9-0396-298BFBC09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5F2B7-7A79-97BB-8CAF-827B80A55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Let's practice by calculating 3-5 in two's complement assuming 4 bits,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FC9B8-C2D0-AA84-667E-75D529F0C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2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A0930-0764-DA99-F589-09FE0E987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CA175E-D222-EA35-8892-2CD5D10F6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D49B86-BC62-D0A9-8296-995EFEEE6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Did you get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2B134-7563-B33D-4C85-7D5E7B7BA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2/3/26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2/3/26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2/3/26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2/3/26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2/3/26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2/3/26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binary Arithmetic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51 – Spring 2026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CCB06-C38F-A378-F884-6A4D7285E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E9A8-CF3B-B364-C270-E6148C95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numbers base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4AC80-AB75-5BC8-F9FF-B8B0711A59C1}"/>
              </a:ext>
            </a:extLst>
          </p:cNvPr>
          <p:cNvSpPr txBox="1"/>
          <p:nvPr/>
        </p:nvSpPr>
        <p:spPr>
          <a:xfrm>
            <a:off x="3589749" y="2388667"/>
            <a:ext cx="1363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223</a:t>
            </a:r>
            <a:r>
              <a:rPr lang="en-US" sz="4000" baseline="-25000" dirty="0"/>
              <a:t>5</a:t>
            </a:r>
          </a:p>
          <a:p>
            <a:r>
              <a:rPr lang="en-US" sz="4000" dirty="0"/>
              <a:t> 414</a:t>
            </a:r>
            <a:r>
              <a:rPr lang="en-US" sz="4000" baseline="-250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0A4C8-A8CF-C3B3-6343-013B87C64ED4}"/>
              </a:ext>
            </a:extLst>
          </p:cNvPr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F54B10-EA21-0BC3-1054-0532A96CB73C}"/>
              </a:ext>
            </a:extLst>
          </p:cNvPr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65C505-A6A5-B5D7-FAA1-378F24A9AD23}"/>
              </a:ext>
            </a:extLst>
          </p:cNvPr>
          <p:cNvSpPr txBox="1"/>
          <p:nvPr/>
        </p:nvSpPr>
        <p:spPr>
          <a:xfrm>
            <a:off x="3575638" y="2129612"/>
            <a:ext cx="8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1 0 1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7BAE8-DACD-B153-BC33-82D39ADD898D}"/>
              </a:ext>
            </a:extLst>
          </p:cNvPr>
          <p:cNvSpPr txBox="1"/>
          <p:nvPr/>
        </p:nvSpPr>
        <p:spPr>
          <a:xfrm>
            <a:off x="3476861" y="3655662"/>
            <a:ext cx="15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1142</a:t>
            </a:r>
            <a:r>
              <a:rPr lang="en-US" sz="4000" baseline="-25000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75AF8-C9E7-C727-1444-4F45D06E1AF8}"/>
              </a:ext>
            </a:extLst>
          </p:cNvPr>
          <p:cNvSpPr txBox="1"/>
          <p:nvPr/>
        </p:nvSpPr>
        <p:spPr>
          <a:xfrm>
            <a:off x="5665076" y="2782669"/>
            <a:ext cx="331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correct?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 numbers are these?</a:t>
            </a:r>
          </a:p>
        </p:txBody>
      </p:sp>
    </p:spTree>
    <p:extLst>
      <p:ext uri="{BB962C8B-B14F-4D97-AF65-F5344CB8AC3E}">
        <p14:creationId xmlns:p14="http://schemas.microsoft.com/office/powerpoint/2010/main" val="38645663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mathematically: unsigned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>
                <a:solidFill>
                  <a:srgbClr val="FF0000"/>
                </a:solidFill>
              </a:rPr>
              <a:t> shifting by one position do mathematically?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525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86925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69436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51948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3860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815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5391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90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3041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9815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3557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713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491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1891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94402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6914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68826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4781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0357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9756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8007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94781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78523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679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27507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19315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85046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478222"/>
              </p:ext>
            </p:extLst>
          </p:nvPr>
        </p:nvGraphicFramePr>
        <p:xfrm>
          <a:off x="4676993" y="2794000"/>
          <a:ext cx="4089055" cy="5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203200" progId="Equation.3">
                  <p:embed/>
                </p:oleObj>
              </mc:Choice>
              <mc:Fallback>
                <p:oleObj name="Equation" r:id="rId2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6993" y="2794000"/>
                        <a:ext cx="4089055" cy="56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402423"/>
              </p:ext>
            </p:extLst>
          </p:nvPr>
        </p:nvGraphicFramePr>
        <p:xfrm>
          <a:off x="4705215" y="4951413"/>
          <a:ext cx="2736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190500" progId="Equation.3">
                  <p:embed/>
                </p:oleObj>
              </mc:Choice>
              <mc:Fallback>
                <p:oleObj name="Equation" r:id="rId4" imgW="977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5215" y="4951413"/>
                        <a:ext cx="27368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061833"/>
              </p:ext>
            </p:extLst>
          </p:nvPr>
        </p:nvGraphicFramePr>
        <p:xfrm>
          <a:off x="4672013" y="5761038"/>
          <a:ext cx="43100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3100" imgH="228600" progId="Equation.3">
                  <p:embed/>
                </p:oleObj>
              </mc:Choice>
              <mc:Fallback>
                <p:oleObj name="Equation" r:id="rId6" imgW="1943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2013" y="5761038"/>
                        <a:ext cx="4310062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416371" y="3897361"/>
            <a:ext cx="2625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Integer divide by 2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(// in Python)</a:t>
            </a:r>
          </a:p>
        </p:txBody>
      </p:sp>
      <p:cxnSp>
        <p:nvCxnSpPr>
          <p:cNvPr id="41" name="Straight Arrow Connector 40"/>
          <p:cNvCxnSpPr>
            <a:cxnSpLocks/>
            <a:stCxn id="40" idx="2"/>
          </p:cNvCxnSpPr>
          <p:nvPr/>
        </p:nvCxnSpPr>
        <p:spPr>
          <a:xfrm>
            <a:off x="6729071" y="4728358"/>
            <a:ext cx="1669071" cy="11054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951716" y="5833788"/>
            <a:ext cx="3192159" cy="461665"/>
          </a:xfrm>
          <a:prstGeom prst="rect">
            <a:avLst/>
          </a:prstGeom>
          <a:solidFill>
            <a:srgbClr val="FF6600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013181" y="2901247"/>
            <a:ext cx="3829194" cy="461665"/>
          </a:xfrm>
          <a:prstGeom prst="rect">
            <a:avLst/>
          </a:prstGeom>
          <a:solidFill>
            <a:srgbClr val="FF6600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611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mathematically: unsigned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>
                <a:solidFill>
                  <a:srgbClr val="FF0000"/>
                </a:solidFill>
              </a:rPr>
              <a:t> shifting by 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positions do mathematically?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9222" y="3387776"/>
            <a:ext cx="529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Integer division by 2</a:t>
            </a:r>
            <a:r>
              <a:rPr lang="en-US" sz="2800" baseline="30000" dirty="0">
                <a:solidFill>
                  <a:srgbClr val="0000FF"/>
                </a:solidFill>
              </a:rPr>
              <a:t>n </a:t>
            </a:r>
            <a:r>
              <a:rPr lang="en-US" sz="2800">
                <a:solidFill>
                  <a:srgbClr val="0000FF"/>
                </a:solidFill>
              </a:rPr>
              <a:t>(halve </a:t>
            </a:r>
            <a:r>
              <a:rPr lang="en-US" sz="2800" dirty="0">
                <a:solidFill>
                  <a:srgbClr val="0000FF"/>
                </a:solidFill>
              </a:rPr>
              <a:t>n times)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7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 &gt;&gt;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3894666"/>
            <a:ext cx="46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810007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 &gt;&gt;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9333" y="3894666"/>
            <a:ext cx="347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-4 as a 4-bit binary number?</a:t>
            </a:r>
          </a:p>
        </p:txBody>
      </p:sp>
    </p:spTree>
    <p:extLst>
      <p:ext uri="{BB962C8B-B14F-4D97-AF65-F5344CB8AC3E}">
        <p14:creationId xmlns:p14="http://schemas.microsoft.com/office/powerpoint/2010/main" val="23218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 &gt;&gt;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9333" y="3894666"/>
            <a:ext cx="347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fill in the leftmost bit?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lang="en-US" sz="3600" dirty="0"/>
              <a:t>110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one position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347585603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1100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lang="en-US" sz="3600" dirty="0"/>
              <a:t>110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arithmetic shift: shift in the same as the high-order bit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one position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23175333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1100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solidFill>
                  <a:srgbClr val="FF6600"/>
                </a:solidFill>
              </a:rPr>
              <a:t>arithmetic shift: shift in the same as the high-order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9031" y="5133312"/>
            <a:ext cx="120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lang="en-US" sz="3600" dirty="0"/>
              <a:t>110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one position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20435935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1100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  <a:r>
              <a:rPr lang="en-US" sz="3600" dirty="0"/>
              <a:t>110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solidFill>
                  <a:srgbClr val="FF6600"/>
                </a:solidFill>
              </a:rPr>
              <a:t>arithmetic shift: shift in the same as the high-order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one position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24232705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1100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solidFill>
                  <a:srgbClr val="FF6600"/>
                </a:solidFill>
              </a:rPr>
              <a:t>arithmetic shift: shift in the same as the high-order bit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567463" y="533972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8305" y="3983783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 &gt;&gt;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0706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decimal form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31666" y="5133312"/>
            <a:ext cx="46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one position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29671460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1100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solidFill>
                  <a:srgbClr val="FF6600"/>
                </a:solidFill>
              </a:rPr>
              <a:t>arithmetic shift: shift in the same as the high-order bit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567463" y="533972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8305" y="3983783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 &gt;&gt;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0706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decimal form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73" y="5130334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-2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one position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366390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numbers base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9749" y="2388667"/>
            <a:ext cx="1363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223</a:t>
            </a:r>
            <a:r>
              <a:rPr lang="en-US" sz="4000" baseline="-25000" dirty="0"/>
              <a:t>5</a:t>
            </a:r>
          </a:p>
          <a:p>
            <a:r>
              <a:rPr lang="en-US" sz="4000" dirty="0"/>
              <a:t> 414</a:t>
            </a:r>
            <a:r>
              <a:rPr lang="en-US" sz="4000" baseline="-25000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5638" y="2129612"/>
            <a:ext cx="8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1 0 1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6861" y="3655662"/>
            <a:ext cx="15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1142</a:t>
            </a:r>
            <a:r>
              <a:rPr lang="en-US" sz="4000" baseline="-25000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975" y="2334370"/>
            <a:ext cx="2566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2*25 + 2*5 + 3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5037" y="2990109"/>
            <a:ext cx="2566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4*25 + 1*5 + 4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0082" y="4371342"/>
            <a:ext cx="3558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1*125 + 1*25+4*5+2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957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 &gt;&gt;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3894666"/>
            <a:ext cx="46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739515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1100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solidFill>
                  <a:srgbClr val="FF6600"/>
                </a:solidFill>
              </a:rPr>
              <a:t>arithmetic shift: shift in the same as the high-order bit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567463" y="533972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8305" y="3983783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 &gt;&gt;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0706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decimal form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73" y="5130334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two positions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39836285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shifting mathematically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>
                <a:solidFill>
                  <a:srgbClr val="FF0000"/>
                </a:solidFill>
              </a:rPr>
              <a:t> arithmetic shifting by 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positions do mathematically for </a:t>
            </a:r>
            <a:r>
              <a:rPr lang="en-US" b="1" dirty="0">
                <a:solidFill>
                  <a:srgbClr val="FF0000"/>
                </a:solidFill>
              </a:rPr>
              <a:t>signed numbers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9222" y="3387776"/>
            <a:ext cx="5289821" cy="1302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Integer division by 2</a:t>
            </a:r>
            <a:r>
              <a:rPr lang="en-US" sz="2800" baseline="30000" dirty="0">
                <a:solidFill>
                  <a:srgbClr val="0000FF"/>
                </a:solidFill>
              </a:rPr>
              <a:t>n </a:t>
            </a:r>
            <a:r>
              <a:rPr lang="en-US" sz="2800" dirty="0">
                <a:solidFill>
                  <a:srgbClr val="0000FF"/>
                </a:solidFill>
              </a:rPr>
              <a:t>(halve n times)</a:t>
            </a:r>
          </a:p>
          <a:p>
            <a:endParaRPr lang="en-US" sz="2800" baseline="30000" dirty="0">
              <a:solidFill>
                <a:srgbClr val="0000FF"/>
              </a:solidFill>
            </a:endParaRPr>
          </a:p>
          <a:p>
            <a:r>
              <a:rPr lang="en-US" sz="3200" dirty="0">
                <a:solidFill>
                  <a:srgbClr val="0000FF"/>
                </a:solidFill>
              </a:rPr>
              <a:t>Same thing!!</a:t>
            </a:r>
          </a:p>
        </p:txBody>
      </p:sp>
    </p:spTree>
    <p:extLst>
      <p:ext uri="{BB962C8B-B14F-4D97-AF65-F5344CB8AC3E}">
        <p14:creationId xmlns:p14="http://schemas.microsoft.com/office/powerpoint/2010/main" val="7624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1100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lang="en-US" sz="3600" dirty="0"/>
              <a:t>110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solidFill>
                  <a:srgbClr val="FF6600"/>
                </a:solidFill>
              </a:rPr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arithmetic shift: shift in the same as the high-order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one position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32552122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1100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</a:t>
            </a:r>
            <a:r>
              <a:rPr lang="en-US" sz="3600" dirty="0"/>
              <a:t>110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solidFill>
                  <a:srgbClr val="FF6600"/>
                </a:solidFill>
              </a:rPr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arithmetic shift: shift in the same as the high-order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one position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220002171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1100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0110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solidFill>
                  <a:srgbClr val="FF6600"/>
                </a:solidFill>
              </a:rPr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arithmetic shift: shift in the same as the high-order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8305" y="3983783"/>
            <a:ext cx="2026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 &gt;&gt;&gt;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0706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decimal form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31666" y="5133312"/>
            <a:ext cx="46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656977" y="5314635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one position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10053799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4-bit numbers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5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8473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1100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94021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031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0110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350" y="1633869"/>
            <a:ext cx="8461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types of right shifts: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solidFill>
                  <a:srgbClr val="FF6600"/>
                </a:solidFill>
              </a:rPr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arithmetic shift: shift in the same as the high-order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8305" y="3983783"/>
            <a:ext cx="2026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-4 &gt;&gt;&gt;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0706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decimal form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656977" y="5314635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714647" y="51394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one position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119541267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shifts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350" y="1633869"/>
            <a:ext cx="8461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Two types of left shifts?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arithmetic shift: 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0575" y="3721511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-3 &lt;&lt;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652" y="5031022"/>
            <a:ext cx="2026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-3 &lt;&lt;&lt;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0334" y="372151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3517" y="503102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88" y="3507400"/>
            <a:ext cx="107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arithmetic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924" y="4846356"/>
            <a:ext cx="79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logical</a:t>
            </a:r>
          </a:p>
        </p:txBody>
      </p:sp>
    </p:spTree>
    <p:extLst>
      <p:ext uri="{BB962C8B-B14F-4D97-AF65-F5344CB8AC3E}">
        <p14:creationId xmlns:p14="http://schemas.microsoft.com/office/powerpoint/2010/main" val="356434268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shifts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350" y="1633869"/>
            <a:ext cx="8461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Two types of left shifts?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arithmetic shift: 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0575" y="3721511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-3 &lt;&lt;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652" y="5031022"/>
            <a:ext cx="2026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-3 &lt;&lt;&lt;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0334" y="3721511"/>
            <a:ext cx="1067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1101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3517" y="5031022"/>
            <a:ext cx="1067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1101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88" y="3507400"/>
            <a:ext cx="107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arithmetic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924" y="4846356"/>
            <a:ext cx="79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logical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453991" y="3862621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53991" y="513059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29957" y="3721511"/>
            <a:ext cx="10975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101</a:t>
            </a:r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3140" y="5031022"/>
            <a:ext cx="10975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1010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8925" y="3810000"/>
            <a:ext cx="202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(double the number)</a:t>
            </a:r>
          </a:p>
        </p:txBody>
      </p:sp>
    </p:spTree>
    <p:extLst>
      <p:ext uri="{BB962C8B-B14F-4D97-AF65-F5344CB8AC3E}">
        <p14:creationId xmlns:p14="http://schemas.microsoft.com/office/powerpoint/2010/main" val="95952088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shifts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350" y="1633869"/>
            <a:ext cx="8461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Two types of left shifts?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logical shift: always shift in 0s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arithmetic shift: 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0575" y="3721511"/>
            <a:ext cx="171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-3 &lt;&lt;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652" y="5031022"/>
            <a:ext cx="2026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-3 &lt;&lt;&lt;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0334" y="3721511"/>
            <a:ext cx="1067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1101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3517" y="5031022"/>
            <a:ext cx="1067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1101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88" y="3507400"/>
            <a:ext cx="107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arithmetic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924" y="4846356"/>
            <a:ext cx="79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logical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453991" y="3862621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53991" y="513059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29957" y="3721511"/>
            <a:ext cx="10975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101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3140" y="5031022"/>
            <a:ext cx="10975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1010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8925" y="3810000"/>
            <a:ext cx="202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(double the number)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6555" y="6040777"/>
            <a:ext cx="390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one type of left shift</a:t>
            </a:r>
          </a:p>
        </p:txBody>
      </p:sp>
    </p:spTree>
    <p:extLst>
      <p:ext uri="{BB962C8B-B14F-4D97-AF65-F5344CB8AC3E}">
        <p14:creationId xmlns:p14="http://schemas.microsoft.com/office/powerpoint/2010/main" val="400380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0F2D9-591A-A42A-FA73-C096D0E4A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15DB-052B-45B3-681C-84B55D03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numbers base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C1F38-3132-A5E3-E7E9-2A01158B0B0C}"/>
              </a:ext>
            </a:extLst>
          </p:cNvPr>
          <p:cNvSpPr txBox="1"/>
          <p:nvPr/>
        </p:nvSpPr>
        <p:spPr>
          <a:xfrm>
            <a:off x="3589749" y="2388667"/>
            <a:ext cx="1363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223</a:t>
            </a:r>
            <a:r>
              <a:rPr lang="en-US" sz="4000" baseline="-25000" dirty="0"/>
              <a:t>5</a:t>
            </a:r>
          </a:p>
          <a:p>
            <a:r>
              <a:rPr lang="en-US" sz="4000" dirty="0"/>
              <a:t> 414</a:t>
            </a:r>
            <a:r>
              <a:rPr lang="en-US" sz="4000" baseline="-250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28A20-D56A-ED70-138B-140C0708AAAB}"/>
              </a:ext>
            </a:extLst>
          </p:cNvPr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0FFC3E-659B-E528-779B-356512F9C9FC}"/>
              </a:ext>
            </a:extLst>
          </p:cNvPr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1FA08BB-4E88-EFF0-C963-2D0E57BD79E0}"/>
              </a:ext>
            </a:extLst>
          </p:cNvPr>
          <p:cNvSpPr txBox="1"/>
          <p:nvPr/>
        </p:nvSpPr>
        <p:spPr>
          <a:xfrm>
            <a:off x="3575638" y="2129612"/>
            <a:ext cx="8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1 0 1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455ED-BB58-D01C-9DF8-CD4821B1393F}"/>
              </a:ext>
            </a:extLst>
          </p:cNvPr>
          <p:cNvSpPr txBox="1"/>
          <p:nvPr/>
        </p:nvSpPr>
        <p:spPr>
          <a:xfrm>
            <a:off x="3476861" y="3655662"/>
            <a:ext cx="15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1142</a:t>
            </a:r>
            <a:r>
              <a:rPr lang="en-US" sz="4000" baseline="-25000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BD92A-0855-AD60-E94E-8F86FC95D479}"/>
              </a:ext>
            </a:extLst>
          </p:cNvPr>
          <p:cNvSpPr txBox="1"/>
          <p:nvPr/>
        </p:nvSpPr>
        <p:spPr>
          <a:xfrm>
            <a:off x="5486870" y="2320667"/>
            <a:ext cx="112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63</a:t>
            </a:r>
            <a:r>
              <a:rPr lang="en-US" sz="4000" baseline="-25000" dirty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C48DE-4737-B966-EA5A-1A9B09B234AC}"/>
              </a:ext>
            </a:extLst>
          </p:cNvPr>
          <p:cNvSpPr txBox="1"/>
          <p:nvPr/>
        </p:nvSpPr>
        <p:spPr>
          <a:xfrm>
            <a:off x="5248038" y="2997396"/>
            <a:ext cx="1411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109</a:t>
            </a:r>
            <a:r>
              <a:rPr lang="en-US" sz="4000" baseline="-25000" dirty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4DAFD-0855-C5BD-D909-F01D6B59B277}"/>
              </a:ext>
            </a:extLst>
          </p:cNvPr>
          <p:cNvSpPr txBox="1"/>
          <p:nvPr/>
        </p:nvSpPr>
        <p:spPr>
          <a:xfrm>
            <a:off x="5244897" y="3731328"/>
            <a:ext cx="1411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172</a:t>
            </a:r>
            <a:r>
              <a:rPr lang="en-US" sz="4000" baseline="-25000" dirty="0">
                <a:solidFill>
                  <a:srgbClr val="0000FF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686739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166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Arithmetic shift:</a:t>
            </a:r>
          </a:p>
          <a:p>
            <a:pPr lvl="1"/>
            <a:r>
              <a:rPr lang="en-US" dirty="0"/>
              <a:t>Right shift n</a:t>
            </a:r>
          </a:p>
          <a:p>
            <a:pPr lvl="2"/>
            <a:r>
              <a:rPr lang="en-US" dirty="0"/>
              <a:t>shift n bits to the right</a:t>
            </a:r>
          </a:p>
          <a:p>
            <a:pPr lvl="2"/>
            <a:r>
              <a:rPr lang="en-US" dirty="0"/>
              <a:t>discard right n bits</a:t>
            </a:r>
          </a:p>
          <a:p>
            <a:pPr lvl="2"/>
            <a:r>
              <a:rPr lang="en-US" dirty="0"/>
              <a:t>left n bits match high-order bits of original number</a:t>
            </a:r>
          </a:p>
          <a:p>
            <a:pPr lvl="2"/>
            <a:r>
              <a:rPr lang="en-US" sz="2100" dirty="0"/>
              <a:t>Effect: Integer division by 2</a:t>
            </a:r>
            <a:r>
              <a:rPr lang="en-US" sz="2100" baseline="30000" dirty="0"/>
              <a:t>n </a:t>
            </a:r>
            <a:r>
              <a:rPr lang="en-US" sz="2100" dirty="0"/>
              <a:t>(halve n times)</a:t>
            </a:r>
          </a:p>
          <a:p>
            <a:pPr lvl="1"/>
            <a:r>
              <a:rPr lang="en-US" dirty="0"/>
              <a:t>Left shift</a:t>
            </a:r>
          </a:p>
          <a:p>
            <a:pPr lvl="2"/>
            <a:r>
              <a:rPr lang="en-US" dirty="0"/>
              <a:t>shift n bits to the left</a:t>
            </a:r>
          </a:p>
          <a:p>
            <a:pPr lvl="2"/>
            <a:r>
              <a:rPr lang="en-US" dirty="0"/>
              <a:t>discard left n bits</a:t>
            </a:r>
          </a:p>
          <a:p>
            <a:pPr lvl="2"/>
            <a:r>
              <a:rPr lang="en-US" dirty="0"/>
              <a:t>right n bits are 0s</a:t>
            </a:r>
          </a:p>
          <a:p>
            <a:pPr lvl="2"/>
            <a:r>
              <a:rPr lang="en-US" sz="2100" dirty="0"/>
              <a:t>Effect: multiply by 2</a:t>
            </a:r>
            <a:r>
              <a:rPr lang="en-US" sz="2100" baseline="30000" dirty="0"/>
              <a:t>n </a:t>
            </a:r>
            <a:r>
              <a:rPr lang="en-US" sz="2100" dirty="0"/>
              <a:t>(double n times)</a:t>
            </a:r>
          </a:p>
          <a:p>
            <a:pPr lvl="2"/>
            <a:endParaRPr lang="en-US" sz="2100" dirty="0"/>
          </a:p>
          <a:p>
            <a:pPr marL="91440" indent="0">
              <a:buNone/>
            </a:pPr>
            <a:r>
              <a:rPr lang="en-US" sz="2700" dirty="0"/>
              <a:t>Logical shift right:</a:t>
            </a:r>
          </a:p>
          <a:p>
            <a:pPr marL="754380" lvl="1" indent="-342900"/>
            <a:r>
              <a:rPr lang="en-US" sz="2000" dirty="0"/>
              <a:t>left n bits are 0s (no mathematical guarantees for negative numbers)</a:t>
            </a:r>
          </a:p>
        </p:txBody>
      </p:sp>
    </p:spTree>
    <p:extLst>
      <p:ext uri="{BB962C8B-B14F-4D97-AF65-F5344CB8AC3E}">
        <p14:creationId xmlns:p14="http://schemas.microsoft.com/office/powerpoint/2010/main" val="340537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numbers base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Add: 0001</a:t>
            </a:r>
            <a:r>
              <a:rPr lang="en-US" sz="3600" baseline="-25000" dirty="0"/>
              <a:t>2</a:t>
            </a:r>
            <a:r>
              <a:rPr lang="en-US" sz="3600" dirty="0"/>
              <a:t> and 0101</a:t>
            </a:r>
            <a:r>
              <a:rPr lang="en-US" sz="3600" baseline="-25000" dirty="0"/>
              <a:t>2</a:t>
            </a:r>
            <a:r>
              <a:rPr lang="en-US" sz="3600" dirty="0"/>
              <a:t> 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63683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Adding numbers base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0001</a:t>
            </a:r>
            <a:r>
              <a:rPr lang="en-US" sz="4000" baseline="-25000" dirty="0"/>
              <a:t>2</a:t>
            </a:r>
          </a:p>
          <a:p>
            <a:r>
              <a:rPr lang="en-US" sz="4000" dirty="0"/>
              <a:t>0101</a:t>
            </a:r>
            <a:r>
              <a:rPr lang="en-US" sz="4000" baseline="-25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8535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Adding numbers base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0001</a:t>
            </a:r>
            <a:r>
              <a:rPr lang="en-US" sz="4000" baseline="-25000" dirty="0"/>
              <a:t>2</a:t>
            </a:r>
          </a:p>
          <a:p>
            <a:r>
              <a:rPr lang="en-US" sz="4000" dirty="0"/>
              <a:t>0101</a:t>
            </a:r>
            <a:r>
              <a:rPr lang="en-US" sz="4000" baseline="-25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5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0110</a:t>
            </a:r>
            <a:r>
              <a:rPr lang="en-US" sz="4000" baseline="-25000" dirty="0"/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9222" y="214733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5414" y="214695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2185" y="21603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4633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C2482-0D53-46C4-69A4-24F00C019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819F-326A-991A-1D03-FBD5E5C3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Adding numbers base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1CCBE-1B65-B179-2848-E0C48292492B}"/>
              </a:ext>
            </a:extLst>
          </p:cNvPr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0001</a:t>
            </a:r>
            <a:r>
              <a:rPr lang="en-US" sz="4000" baseline="-25000" dirty="0"/>
              <a:t>2</a:t>
            </a:r>
          </a:p>
          <a:p>
            <a:r>
              <a:rPr lang="en-US" sz="4000" dirty="0"/>
              <a:t>0101</a:t>
            </a:r>
            <a:r>
              <a:rPr lang="en-US" sz="4000" baseline="-25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C55B1-5BC8-A3EB-CB57-5B4E10C2492A}"/>
              </a:ext>
            </a:extLst>
          </p:cNvPr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9DABC-8AAF-763C-40D3-250D9240D6CB}"/>
              </a:ext>
            </a:extLst>
          </p:cNvPr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A4A03A7-A6D1-88FF-9C8C-799CE1EB3E3B}"/>
              </a:ext>
            </a:extLst>
          </p:cNvPr>
          <p:cNvSpPr txBox="1"/>
          <p:nvPr/>
        </p:nvSpPr>
        <p:spPr>
          <a:xfrm>
            <a:off x="3561527" y="3740328"/>
            <a:ext cx="15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0110</a:t>
            </a:r>
            <a:r>
              <a:rPr lang="en-US" sz="4000" baseline="-25000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D6ADC-FD05-E4EC-3184-D7C99A0DEC0E}"/>
              </a:ext>
            </a:extLst>
          </p:cNvPr>
          <p:cNvSpPr txBox="1"/>
          <p:nvPr/>
        </p:nvSpPr>
        <p:spPr>
          <a:xfrm>
            <a:off x="4219222" y="214733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5C020-52CF-F8D6-45E2-6091152DAA6B}"/>
              </a:ext>
            </a:extLst>
          </p:cNvPr>
          <p:cNvSpPr txBox="1"/>
          <p:nvPr/>
        </p:nvSpPr>
        <p:spPr>
          <a:xfrm>
            <a:off x="3935414" y="214695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1E903-6FA1-0969-38DC-DD692894F1E9}"/>
              </a:ext>
            </a:extLst>
          </p:cNvPr>
          <p:cNvSpPr txBox="1"/>
          <p:nvPr/>
        </p:nvSpPr>
        <p:spPr>
          <a:xfrm>
            <a:off x="3652185" y="21603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76B34-CDCA-84ED-60F6-8450C2CA01D8}"/>
              </a:ext>
            </a:extLst>
          </p:cNvPr>
          <p:cNvSpPr txBox="1"/>
          <p:nvPr/>
        </p:nvSpPr>
        <p:spPr>
          <a:xfrm>
            <a:off x="5665076" y="2782669"/>
            <a:ext cx="331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correct?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 numbers are these?</a:t>
            </a:r>
          </a:p>
        </p:txBody>
      </p:sp>
    </p:spTree>
    <p:extLst>
      <p:ext uri="{BB962C8B-B14F-4D97-AF65-F5344CB8AC3E}">
        <p14:creationId xmlns:p14="http://schemas.microsoft.com/office/powerpoint/2010/main" val="245903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Adding numbers base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0001</a:t>
            </a:r>
            <a:r>
              <a:rPr lang="en-US" sz="4000" baseline="-25000" dirty="0"/>
              <a:t>2</a:t>
            </a:r>
          </a:p>
          <a:p>
            <a:r>
              <a:rPr lang="en-US" sz="4000" dirty="0"/>
              <a:t>0101</a:t>
            </a:r>
            <a:r>
              <a:rPr lang="en-US" sz="4000" baseline="-25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5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0110</a:t>
            </a:r>
            <a:r>
              <a:rPr lang="en-US" sz="4000" baseline="-25000" dirty="0"/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9222" y="214733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5414" y="214695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2185" y="21603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870" y="2320667"/>
            <a:ext cx="84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1</a:t>
            </a:r>
            <a:r>
              <a:rPr lang="en-US" sz="4000" baseline="-25000" dirty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8593" y="2997396"/>
            <a:ext cx="986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 5</a:t>
            </a:r>
            <a:r>
              <a:rPr lang="en-US" sz="4000" baseline="-25000" dirty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4784" y="3731328"/>
            <a:ext cx="84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6</a:t>
            </a:r>
            <a:r>
              <a:rPr lang="en-US" sz="4000" baseline="-25000" dirty="0">
                <a:solidFill>
                  <a:srgbClr val="0000FF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20239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90CF0-7399-41FE-C3B0-FF5FC02D9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559B30B-CFE9-DADB-46E3-10B21C66EDEC}"/>
              </a:ext>
            </a:extLst>
          </p:cNvPr>
          <p:cNvSpPr txBox="1">
            <a:spLocks/>
          </p:cNvSpPr>
          <p:nvPr/>
        </p:nvSpPr>
        <p:spPr>
          <a:xfrm>
            <a:off x="385914" y="312288"/>
            <a:ext cx="7990184" cy="84919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2700" dirty="0"/>
              <a:t>PRACTICE TIME -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8E649D-32B6-0493-7C98-3816A700B8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492" y="1881141"/>
                <a:ext cx="8113015" cy="369331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Compute the following sums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0111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0101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38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8E649D-32B6-0493-7C98-3816A700B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492" y="1881141"/>
                <a:ext cx="8113015" cy="3693314"/>
              </a:xfrm>
              <a:blipFill>
                <a:blip r:embed="rId3"/>
                <a:stretch>
                  <a:fillRect l="-781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91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08B2F-3620-1206-19FD-36A688961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F1595B4-EEA2-9361-A69F-AB65E9A56746}"/>
              </a:ext>
            </a:extLst>
          </p:cNvPr>
          <p:cNvSpPr txBox="1">
            <a:spLocks/>
          </p:cNvSpPr>
          <p:nvPr/>
        </p:nvSpPr>
        <p:spPr>
          <a:xfrm>
            <a:off x="520901" y="316079"/>
            <a:ext cx="7990184" cy="84919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2700" dirty="0"/>
              <a:t>ANSWER -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DDDDC46-1E82-CEAA-3734-4654EE92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9485" y="1891650"/>
                <a:ext cx="8113015" cy="369331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dirty="0"/>
                  <a:t>Compute the following sums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0111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0101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38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en-US" sz="1600" dirty="0"/>
              </a:p>
              <a:p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0111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0101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b="1" dirty="0"/>
                  <a:t>       					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38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en-US" sz="1600" b="1" dirty="0"/>
              </a:p>
              <a:p>
                <a:pPr marL="0" indent="0">
                  <a:buNone/>
                </a:pPr>
                <a:r>
                  <a:rPr lang="en-US" sz="1600" dirty="0">
                    <a:ea typeface="Cambria Math" panose="02040503050406030204" pitchFamily="18" charset="0"/>
                  </a:rPr>
                  <a:t>  </a:t>
                </a:r>
                <a:r>
                  <a:rPr lang="en-US" sz="1600" dirty="0">
                    <a:solidFill>
                      <a:schemeClr val="accent3"/>
                    </a:solidFill>
                    <a:ea typeface="Cambria Math" panose="02040503050406030204" pitchFamily="18" charset="0"/>
                  </a:rPr>
                  <a:t>0 1  1 1     </a:t>
                </a:r>
                <a:r>
                  <a:rPr lang="en-US" sz="1600" dirty="0">
                    <a:ea typeface="Cambria Math" panose="02040503050406030204" pitchFamily="18" charset="0"/>
                  </a:rPr>
                  <a:t>	                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1600" dirty="0"/>
                  <a:t> carry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		  </a:t>
                </a:r>
                <a:r>
                  <a:rPr lang="en-US" sz="1600" dirty="0">
                    <a:solidFill>
                      <a:schemeClr val="accent3"/>
                    </a:solidFill>
                    <a:ea typeface="Cambria Math" panose="02040503050406030204" pitchFamily="18" charset="0"/>
                  </a:rPr>
                  <a:t>0 0 1 </a:t>
                </a:r>
                <a:endParaRPr lang="en-US" sz="1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/>
                  <a:t>     0 1 1  1					     9 B 9</a:t>
                </a:r>
              </a:p>
              <a:p>
                <a:pPr marL="0" indent="0">
                  <a:buNone/>
                </a:pPr>
                <a:r>
                  <a:rPr lang="en-US" sz="1600" dirty="0"/>
                  <a:t>  + 0 1 0 1 					 +     3 8</a:t>
                </a:r>
              </a:p>
              <a:p>
                <a:pPr marL="0" indent="0">
                  <a:buNone/>
                </a:pPr>
                <a:r>
                  <a:rPr lang="en-US" sz="1600" dirty="0"/>
                  <a:t>      1 1 0 0	   				      9 F 1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DDDDC46-1E82-CEAA-3734-4654EE92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485" y="1891650"/>
                <a:ext cx="8113015" cy="3693314"/>
              </a:xfrm>
              <a:blipFill>
                <a:blip r:embed="rId3"/>
                <a:stretch>
                  <a:fillRect l="-469" t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417177A-FA91-7DE1-3E93-68B2E218ABBE}"/>
              </a:ext>
            </a:extLst>
          </p:cNvPr>
          <p:cNvCxnSpPr>
            <a:cxnSpLocks/>
          </p:cNvCxnSpPr>
          <p:nvPr/>
        </p:nvCxnSpPr>
        <p:spPr>
          <a:xfrm>
            <a:off x="748895" y="4532765"/>
            <a:ext cx="8486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F50859-D34D-7C4C-6305-00E062D20B1A}"/>
              </a:ext>
            </a:extLst>
          </p:cNvPr>
          <p:cNvCxnSpPr>
            <a:cxnSpLocks/>
          </p:cNvCxnSpPr>
          <p:nvPr/>
        </p:nvCxnSpPr>
        <p:spPr>
          <a:xfrm>
            <a:off x="6154027" y="4567103"/>
            <a:ext cx="7052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1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E186-245B-5F60-4610-52EC4B2E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C5937A-347B-F75B-FCC3-95B098330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11" y="1796323"/>
            <a:ext cx="8569180" cy="43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56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479CF-BE67-030D-377C-83F57DAA8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C6ED-014E-02DB-85C1-713F652C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Adding numbers base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95FCF-59E2-9E24-5C16-E3CA64AEE7F0}"/>
              </a:ext>
            </a:extLst>
          </p:cNvPr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1001</a:t>
            </a:r>
            <a:r>
              <a:rPr lang="en-US" sz="4000" baseline="-25000" dirty="0"/>
              <a:t>2</a:t>
            </a:r>
          </a:p>
          <a:p>
            <a:r>
              <a:rPr lang="en-US" sz="4000" dirty="0"/>
              <a:t>1101</a:t>
            </a:r>
            <a:r>
              <a:rPr lang="en-US" sz="4000" baseline="-25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84C66-49D4-6D3A-D1C5-977031270699}"/>
              </a:ext>
            </a:extLst>
          </p:cNvPr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CF3C52-8784-826E-9967-70F308F30756}"/>
              </a:ext>
            </a:extLst>
          </p:cNvPr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BD5CDC-48D1-BF94-2187-5CED680F954E}"/>
              </a:ext>
            </a:extLst>
          </p:cNvPr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209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415D1-CF18-11C8-FB4F-9078C113D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A472-FC97-9E2B-7A60-9AEDE243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Adding numbers base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5CEB2-D64A-4584-AB13-9579CFBCC2C3}"/>
              </a:ext>
            </a:extLst>
          </p:cNvPr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1001</a:t>
            </a:r>
            <a:r>
              <a:rPr lang="en-US" sz="4000" baseline="-25000" dirty="0"/>
              <a:t>2</a:t>
            </a:r>
          </a:p>
          <a:p>
            <a:r>
              <a:rPr lang="en-US" sz="4000" dirty="0"/>
              <a:t>1101</a:t>
            </a:r>
            <a:r>
              <a:rPr lang="en-US" sz="4000" baseline="-25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78C76-EBE6-6F1B-D4AA-EEC409AF6C66}"/>
              </a:ext>
            </a:extLst>
          </p:cNvPr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F42079-48D2-60C4-1543-BFE10B5DE816}"/>
              </a:ext>
            </a:extLst>
          </p:cNvPr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D0E0A9-8D56-2D5F-BA7C-9D6D2B9079A4}"/>
              </a:ext>
            </a:extLst>
          </p:cNvPr>
          <p:cNvSpPr txBox="1"/>
          <p:nvPr/>
        </p:nvSpPr>
        <p:spPr>
          <a:xfrm>
            <a:off x="3350507" y="3740328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10110</a:t>
            </a:r>
            <a:r>
              <a:rPr lang="en-US" sz="4000" baseline="-250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C6D8A-1CF6-34B0-A07F-9D7CF998A161}"/>
              </a:ext>
            </a:extLst>
          </p:cNvPr>
          <p:cNvSpPr txBox="1"/>
          <p:nvPr/>
        </p:nvSpPr>
        <p:spPr>
          <a:xfrm>
            <a:off x="3391777" y="2204000"/>
            <a:ext cx="129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1  0   0  1</a:t>
            </a:r>
          </a:p>
        </p:txBody>
      </p:sp>
    </p:spTree>
    <p:extLst>
      <p:ext uri="{BB962C8B-B14F-4D97-AF65-F5344CB8AC3E}">
        <p14:creationId xmlns:p14="http://schemas.microsoft.com/office/powerpoint/2010/main" val="1874208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internals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1679222"/>
            <a:ext cx="6735704" cy="50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internals simplified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9886" y="2667000"/>
            <a:ext cx="2667000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48088" y="2926280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1219" y="2667000"/>
            <a:ext cx="2102555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9710" y="292628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76886" y="3908778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76886" y="4159956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18286" y="3908778"/>
            <a:ext cx="14562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it stand for?</a:t>
            </a:r>
          </a:p>
          <a:p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What does it do?</a:t>
            </a:r>
          </a:p>
        </p:txBody>
      </p:sp>
      <p:pic>
        <p:nvPicPr>
          <p:cNvPr id="3" name="Picture 2" descr="What Is a CPU? | Extremetech">
            <a:extLst>
              <a:ext uri="{FF2B5EF4-FFF2-40B4-BE49-F238E27FC236}">
                <a16:creationId xmlns:a16="http://schemas.microsoft.com/office/drawing/2014/main" id="{F4C99352-0010-7DFB-82EC-F87F92047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1" t="15244" r="26195" b="5314"/>
          <a:stretch>
            <a:fillRect/>
          </a:stretch>
        </p:blipFill>
        <p:spPr bwMode="auto">
          <a:xfrm>
            <a:off x="1828433" y="3708780"/>
            <a:ext cx="2051825" cy="16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88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internals simplified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9886" y="2667000"/>
            <a:ext cx="2667000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48088" y="2926280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1219" y="2667000"/>
            <a:ext cx="2102555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9710" y="292628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2332" y="3908778"/>
            <a:ext cx="1876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b="1" dirty="0"/>
              <a:t>R</a:t>
            </a:r>
            <a:r>
              <a:rPr lang="en-US" sz="2000" dirty="0"/>
              <a:t>andom </a:t>
            </a:r>
            <a:r>
              <a:rPr lang="en-US" sz="2000" b="1" dirty="0"/>
              <a:t>A</a:t>
            </a:r>
            <a:r>
              <a:rPr lang="en-US" sz="2000" dirty="0"/>
              <a:t>ccess </a:t>
            </a:r>
            <a:r>
              <a:rPr lang="en-US" sz="2000" b="1" dirty="0"/>
              <a:t>M</a:t>
            </a:r>
            <a:r>
              <a:rPr lang="en-US" sz="2000" dirty="0"/>
              <a:t>emory, </a:t>
            </a:r>
          </a:p>
          <a:p>
            <a:r>
              <a:rPr lang="en-US" sz="2000" dirty="0"/>
              <a:t>aka “</a:t>
            </a:r>
            <a:r>
              <a:rPr lang="en-US" sz="2000" i="1" dirty="0"/>
              <a:t>memory</a:t>
            </a:r>
            <a:r>
              <a:rPr lang="en-US" sz="2000" dirty="0"/>
              <a:t>” or “</a:t>
            </a:r>
            <a:r>
              <a:rPr lang="en-US" sz="2000" i="1" dirty="0"/>
              <a:t>main memory”</a:t>
            </a:r>
            <a:r>
              <a:rPr lang="en-US" sz="2000" dirty="0"/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76886" y="3908778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76886" y="4159956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0997" y="6237112"/>
            <a:ext cx="237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Does all the work!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7285" y="6223000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Temporary storage</a:t>
            </a:r>
          </a:p>
        </p:txBody>
      </p:sp>
      <p:pic>
        <p:nvPicPr>
          <p:cNvPr id="10" name="Picture 9" descr="What Is a CPU? | Extremetech">
            <a:extLst>
              <a:ext uri="{FF2B5EF4-FFF2-40B4-BE49-F238E27FC236}">
                <a16:creationId xmlns:a16="http://schemas.microsoft.com/office/drawing/2014/main" id="{649AD0F2-42A7-6C16-AE8E-D46389413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1" t="15244" r="26195" b="5314"/>
          <a:stretch>
            <a:fillRect/>
          </a:stretch>
        </p:blipFill>
        <p:spPr bwMode="auto">
          <a:xfrm>
            <a:off x="1828433" y="3708780"/>
            <a:ext cx="2051825" cy="16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26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internals simplified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9886" y="2667001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91197" y="2709218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0985" y="2695220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2762" y="3461391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51" y="3697111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6651" y="3948289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7" y="3404949"/>
            <a:ext cx="1519830" cy="1519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6444" y="2187222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5045" y="3019779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drive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5033" y="2241225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computer”</a:t>
            </a:r>
          </a:p>
        </p:txBody>
      </p:sp>
      <p:sp>
        <p:nvSpPr>
          <p:cNvPr id="20" name="Left-Right Arrow 19"/>
          <p:cNvSpPr/>
          <p:nvPr/>
        </p:nvSpPr>
        <p:spPr>
          <a:xfrm>
            <a:off x="5305778" y="3697111"/>
            <a:ext cx="1072445" cy="409222"/>
          </a:xfrm>
          <a:prstGeom prst="leftRightArrow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90334" y="5785556"/>
            <a:ext cx="47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 we need a hard drive?</a:t>
            </a:r>
          </a:p>
        </p:txBody>
      </p:sp>
      <p:pic>
        <p:nvPicPr>
          <p:cNvPr id="5" name="Picture 4" descr="What Is a CPU? | Extremetech">
            <a:extLst>
              <a:ext uri="{FF2B5EF4-FFF2-40B4-BE49-F238E27FC236}">
                <a16:creationId xmlns:a16="http://schemas.microsoft.com/office/drawing/2014/main" id="{DA612A09-8205-1E4B-A339-A7B34A521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1" t="15244" r="26195" b="5314"/>
          <a:stretch>
            <a:fillRect/>
          </a:stretch>
        </p:blipFill>
        <p:spPr bwMode="auto">
          <a:xfrm>
            <a:off x="1615081" y="3404949"/>
            <a:ext cx="1540327" cy="12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67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internals simplified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0985" y="2695220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2762" y="3461391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51" y="3697111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6651" y="3948289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7" y="3404949"/>
            <a:ext cx="1519830" cy="1519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6444" y="2187222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5045" y="3019779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drive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5033" y="2241225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computer”</a:t>
            </a:r>
          </a:p>
        </p:txBody>
      </p:sp>
      <p:sp>
        <p:nvSpPr>
          <p:cNvPr id="20" name="Left-Right Arrow 19"/>
          <p:cNvSpPr/>
          <p:nvPr/>
        </p:nvSpPr>
        <p:spPr>
          <a:xfrm>
            <a:off x="5305778" y="3697111"/>
            <a:ext cx="1072445" cy="409222"/>
          </a:xfrm>
          <a:prstGeom prst="leftRightArrow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90513" y="5523945"/>
            <a:ext cx="660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Persistent memory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RAM only stores data while it has power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122333" y="2187222"/>
            <a:ext cx="3033889" cy="3019778"/>
          </a:xfrm>
          <a:prstGeom prst="rect">
            <a:avLst/>
          </a:prstGeom>
          <a:noFill/>
          <a:ln w="38100" cmpd="sng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F957C-9AFD-762C-16D1-A4B91BBEF7BE}"/>
              </a:ext>
            </a:extLst>
          </p:cNvPr>
          <p:cNvSpPr/>
          <p:nvPr/>
        </p:nvSpPr>
        <p:spPr>
          <a:xfrm>
            <a:off x="1509886" y="2667001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4D41EE-DAA2-8793-3B36-EC89993F18E2}"/>
              </a:ext>
            </a:extLst>
          </p:cNvPr>
          <p:cNvSpPr/>
          <p:nvPr/>
        </p:nvSpPr>
        <p:spPr>
          <a:xfrm>
            <a:off x="1891197" y="2709218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15" name="Picture 14" descr="What Is a CPU? | Extremetech">
            <a:extLst>
              <a:ext uri="{FF2B5EF4-FFF2-40B4-BE49-F238E27FC236}">
                <a16:creationId xmlns:a16="http://schemas.microsoft.com/office/drawing/2014/main" id="{5839D8D8-9EE0-CAC9-6AC9-B8CF9A2F6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1" t="15244" r="26195" b="5314"/>
          <a:stretch>
            <a:fillRect/>
          </a:stretch>
        </p:blipFill>
        <p:spPr bwMode="auto">
          <a:xfrm>
            <a:off x="1615081" y="3404949"/>
            <a:ext cx="1540327" cy="12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34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simplified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218" y="2074335"/>
            <a:ext cx="1519830" cy="1519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6596" y="1689165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drive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499" y="3851236"/>
            <a:ext cx="1635542" cy="16355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38589" y="5500890"/>
            <a:ext cx="128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 drive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4614334"/>
            <a:ext cx="1954389" cy="195438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65803" y="2102554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37580" y="2868725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61469" y="3104445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161469" y="3355623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11262" y="1594556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19851" y="1648559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computer”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0404" y="6384057"/>
            <a:ext cx="85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64" y="2702278"/>
            <a:ext cx="1266571" cy="1306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918" y="410171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935" y="5058001"/>
            <a:ext cx="1110545" cy="11105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13952" y="6023391"/>
            <a:ext cx="136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devices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AD5DD-57E1-E504-CE82-8766A8F6A1E5}"/>
              </a:ext>
            </a:extLst>
          </p:cNvPr>
          <p:cNvSpPr/>
          <p:nvPr/>
        </p:nvSpPr>
        <p:spPr>
          <a:xfrm>
            <a:off x="2427479" y="2184590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14F1EB-EA1B-594D-372D-6E1C96ADBC07}"/>
              </a:ext>
            </a:extLst>
          </p:cNvPr>
          <p:cNvSpPr/>
          <p:nvPr/>
        </p:nvSpPr>
        <p:spPr>
          <a:xfrm>
            <a:off x="2808790" y="2226807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7" name="Picture 6" descr="What Is a CPU? | Extremetech">
            <a:extLst>
              <a:ext uri="{FF2B5EF4-FFF2-40B4-BE49-F238E27FC236}">
                <a16:creationId xmlns:a16="http://schemas.microsoft.com/office/drawing/2014/main" id="{135EE8E9-2856-A7B1-1CA5-1ADCB18B9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1" t="15244" r="26195" b="5314"/>
          <a:stretch>
            <a:fillRect/>
          </a:stretch>
        </p:blipFill>
        <p:spPr bwMode="auto">
          <a:xfrm>
            <a:off x="2532674" y="2922538"/>
            <a:ext cx="1540327" cy="12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08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811B1-28BD-BC36-DCB5-2C9630615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A5F4-DFA0-4A00-A68F-79369CEF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length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7B862-B3AB-4BE4-3BB6-29249AA3606B}"/>
              </a:ext>
            </a:extLst>
          </p:cNvPr>
          <p:cNvSpPr txBox="1"/>
          <p:nvPr/>
        </p:nvSpPr>
        <p:spPr>
          <a:xfrm>
            <a:off x="504220" y="2438399"/>
            <a:ext cx="7042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0100100100101001000111100010001010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428FC-5596-5CC5-3371-D06590E9E956}"/>
              </a:ext>
            </a:extLst>
          </p:cNvPr>
          <p:cNvSpPr txBox="1"/>
          <p:nvPr/>
        </p:nvSpPr>
        <p:spPr>
          <a:xfrm>
            <a:off x="924911" y="3800976"/>
            <a:ext cx="678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more than one number.  What are the numbers?</a:t>
            </a:r>
          </a:p>
        </p:txBody>
      </p:sp>
    </p:spTree>
    <p:extLst>
      <p:ext uri="{BB962C8B-B14F-4D97-AF65-F5344CB8AC3E}">
        <p14:creationId xmlns:p14="http://schemas.microsoft.com/office/powerpoint/2010/main" val="356978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C2CD-FA13-9D66-6630-E3549B3A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E5B2E-18B6-CFA5-BFAD-6FEB95C31325}"/>
              </a:ext>
            </a:extLst>
          </p:cNvPr>
          <p:cNvSpPr/>
          <p:nvPr/>
        </p:nvSpPr>
        <p:spPr>
          <a:xfrm>
            <a:off x="4080985" y="2695220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DAEE-0A46-80DE-93EF-6412A38100D3}"/>
              </a:ext>
            </a:extLst>
          </p:cNvPr>
          <p:cNvSpPr/>
          <p:nvPr/>
        </p:nvSpPr>
        <p:spPr>
          <a:xfrm>
            <a:off x="4052762" y="3461391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3A3B35-74F8-FA15-20B2-AFAABE54E4D5}"/>
              </a:ext>
            </a:extLst>
          </p:cNvPr>
          <p:cNvCxnSpPr/>
          <p:nvPr/>
        </p:nvCxnSpPr>
        <p:spPr>
          <a:xfrm>
            <a:off x="3276651" y="3697111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19552A-9ABE-109C-B0FE-8F3DEE5CDD58}"/>
              </a:ext>
            </a:extLst>
          </p:cNvPr>
          <p:cNvCxnSpPr/>
          <p:nvPr/>
        </p:nvCxnSpPr>
        <p:spPr>
          <a:xfrm flipH="1">
            <a:off x="3276651" y="3948289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B64790D-65AB-4D45-7C72-8F70D4390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7" y="3404949"/>
            <a:ext cx="1519830" cy="15198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650752-33A2-8B6A-6099-E90C34022175}"/>
              </a:ext>
            </a:extLst>
          </p:cNvPr>
          <p:cNvSpPr/>
          <p:nvPr/>
        </p:nvSpPr>
        <p:spPr>
          <a:xfrm>
            <a:off x="1326444" y="2187222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09340-63CF-2903-75A5-D31C7CD5F4A3}"/>
              </a:ext>
            </a:extLst>
          </p:cNvPr>
          <p:cNvSpPr txBox="1"/>
          <p:nvPr/>
        </p:nvSpPr>
        <p:spPr>
          <a:xfrm>
            <a:off x="6635045" y="3019779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drive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FBC9B-021E-C7CF-9F94-47FDFA233881}"/>
              </a:ext>
            </a:extLst>
          </p:cNvPr>
          <p:cNvSpPr txBox="1"/>
          <p:nvPr/>
        </p:nvSpPr>
        <p:spPr>
          <a:xfrm>
            <a:off x="2535033" y="2241225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computer”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9F2C47F3-8D7C-4F13-0673-1338822E2434}"/>
              </a:ext>
            </a:extLst>
          </p:cNvPr>
          <p:cNvSpPr/>
          <p:nvPr/>
        </p:nvSpPr>
        <p:spPr>
          <a:xfrm>
            <a:off x="5305778" y="3697111"/>
            <a:ext cx="1072445" cy="409222"/>
          </a:xfrm>
          <a:prstGeom prst="leftRightArrow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8B31D-71E8-36B7-4502-44650768462F}"/>
              </a:ext>
            </a:extLst>
          </p:cNvPr>
          <p:cNvSpPr/>
          <p:nvPr/>
        </p:nvSpPr>
        <p:spPr>
          <a:xfrm>
            <a:off x="5122333" y="2187222"/>
            <a:ext cx="3033889" cy="3019778"/>
          </a:xfrm>
          <a:prstGeom prst="rect">
            <a:avLst/>
          </a:prstGeom>
          <a:noFill/>
          <a:ln w="38100" cmpd="sng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9CD18C-C73F-C141-4D36-BAB88637D54A}"/>
              </a:ext>
            </a:extLst>
          </p:cNvPr>
          <p:cNvSpPr/>
          <p:nvPr/>
        </p:nvSpPr>
        <p:spPr>
          <a:xfrm>
            <a:off x="1509886" y="2667001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758501-D797-0E09-46AA-73EB1D2F03B8}"/>
              </a:ext>
            </a:extLst>
          </p:cNvPr>
          <p:cNvSpPr/>
          <p:nvPr/>
        </p:nvSpPr>
        <p:spPr>
          <a:xfrm>
            <a:off x="1891197" y="2709218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16" name="Picture 15" descr="What Is a CPU? | Extremetech">
            <a:extLst>
              <a:ext uri="{FF2B5EF4-FFF2-40B4-BE49-F238E27FC236}">
                <a16:creationId xmlns:a16="http://schemas.microsoft.com/office/drawing/2014/main" id="{5FA69807-BE9D-5BAB-015B-E16A54D1C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1" t="15244" r="26195" b="5314"/>
          <a:stretch>
            <a:fillRect/>
          </a:stretch>
        </p:blipFill>
        <p:spPr bwMode="auto">
          <a:xfrm>
            <a:off x="1615081" y="3404949"/>
            <a:ext cx="1540327" cy="12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5F71DB-11D3-2292-4DD6-1FE3F46EBF40}"/>
              </a:ext>
            </a:extLst>
          </p:cNvPr>
          <p:cNvSpPr txBox="1"/>
          <p:nvPr/>
        </p:nvSpPr>
        <p:spPr>
          <a:xfrm>
            <a:off x="493541" y="5305141"/>
            <a:ext cx="68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Both RAM and the hard drive stores a sequence of bits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9EF63-475A-DCB2-3CB1-E4385CC7679B}"/>
              </a:ext>
            </a:extLst>
          </p:cNvPr>
          <p:cNvSpPr txBox="1"/>
          <p:nvPr/>
        </p:nvSpPr>
        <p:spPr>
          <a:xfrm>
            <a:off x="493541" y="5831889"/>
            <a:ext cx="8272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simplify hardware, these bits are grouped into fixed length chunks called “words”</a:t>
            </a:r>
          </a:p>
        </p:txBody>
      </p:sp>
    </p:spTree>
    <p:extLst>
      <p:ext uri="{BB962C8B-B14F-4D97-AF65-F5344CB8AC3E}">
        <p14:creationId xmlns:p14="http://schemas.microsoft.com/office/powerpoint/2010/main" val="312544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C781-2F87-62CA-8308-1AC0F641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6C658-69A8-276B-FA65-79D8A1C8F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Assignment 1 graded</a:t>
            </a:r>
          </a:p>
          <a:p>
            <a:pPr marL="0" indent="0">
              <a:buNone/>
            </a:pPr>
            <a:r>
              <a:rPr lang="en-US" sz="2400" dirty="0"/>
              <a:t>Assignment 2</a:t>
            </a:r>
          </a:p>
          <a:p>
            <a:pPr marL="0" indent="0">
              <a:buNone/>
            </a:pPr>
            <a:r>
              <a:rPr lang="en-US" sz="2400" dirty="0"/>
              <a:t>Academic honesty</a:t>
            </a:r>
          </a:p>
          <a:p>
            <a:pPr lvl="1"/>
            <a:r>
              <a:rPr lang="en-US" sz="2250" dirty="0"/>
              <a:t>Working with other students</a:t>
            </a:r>
          </a:p>
          <a:p>
            <a:pPr lvl="1"/>
            <a:r>
              <a:rPr lang="en-US" sz="2250" dirty="0"/>
              <a:t>AI tools</a:t>
            </a:r>
          </a:p>
        </p:txBody>
      </p:sp>
    </p:spTree>
    <p:extLst>
      <p:ext uri="{BB962C8B-B14F-4D97-AF65-F5344CB8AC3E}">
        <p14:creationId xmlns:p14="http://schemas.microsoft.com/office/powerpoint/2010/main" val="2622891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D1761-A530-37F0-E485-E08D8E7C2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2928-D23D-0077-E24B-A3ED0CE7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length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8EF6D-EA3D-44B2-A44D-4466975A1E0E}"/>
              </a:ext>
            </a:extLst>
          </p:cNvPr>
          <p:cNvSpPr txBox="1"/>
          <p:nvPr/>
        </p:nvSpPr>
        <p:spPr>
          <a:xfrm>
            <a:off x="504220" y="2438399"/>
            <a:ext cx="813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0100 1001 0011 0100 1001 0111 1000 1000 1010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53B15-252C-3322-923E-91C78CBBCE37}"/>
              </a:ext>
            </a:extLst>
          </p:cNvPr>
          <p:cNvSpPr txBox="1"/>
          <p:nvPr/>
        </p:nvSpPr>
        <p:spPr>
          <a:xfrm>
            <a:off x="612648" y="3296479"/>
            <a:ext cx="5260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example, we could have a 4-bit word</a:t>
            </a:r>
          </a:p>
        </p:txBody>
      </p:sp>
    </p:spTree>
    <p:extLst>
      <p:ext uri="{BB962C8B-B14F-4D97-AF65-F5344CB8AC3E}">
        <p14:creationId xmlns:p14="http://schemas.microsoft.com/office/powerpoint/2010/main" val="2285078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682E9-E1AB-D660-7F03-4C3470A1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A20F-1A38-C387-D8B3-05D62D66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length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E9610-4B73-549D-D070-5845E614F38C}"/>
              </a:ext>
            </a:extLst>
          </p:cNvPr>
          <p:cNvSpPr txBox="1"/>
          <p:nvPr/>
        </p:nvSpPr>
        <p:spPr>
          <a:xfrm>
            <a:off x="504220" y="2438399"/>
            <a:ext cx="813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0100 1001 0011 0100 1001 0111 1000 1000 1010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6D1401-4CD5-61B4-EE51-24FD6D91AF19}"/>
              </a:ext>
            </a:extLst>
          </p:cNvPr>
          <p:cNvSpPr txBox="1"/>
          <p:nvPr/>
        </p:nvSpPr>
        <p:spPr>
          <a:xfrm>
            <a:off x="612648" y="3296479"/>
            <a:ext cx="5260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example, we could have a 4-bit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9778CD-CA18-D13A-2344-0A8C70ACF3FC}"/>
              </a:ext>
            </a:extLst>
          </p:cNvPr>
          <p:cNvSpPr txBox="1"/>
          <p:nvPr/>
        </p:nvSpPr>
        <p:spPr>
          <a:xfrm>
            <a:off x="612648" y="4825735"/>
            <a:ext cx="5792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Most computers these days have 64-bit words</a:t>
            </a:r>
          </a:p>
        </p:txBody>
      </p:sp>
    </p:spTree>
    <p:extLst>
      <p:ext uri="{BB962C8B-B14F-4D97-AF65-F5344CB8AC3E}">
        <p14:creationId xmlns:p14="http://schemas.microsoft.com/office/powerpoint/2010/main" val="2168634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D52B-FF93-A895-3199-7B1CA721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length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B335E-9284-4FF1-151B-9A9E6483BF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3249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With 4 bits, how many values/numbers can we represent?</a:t>
            </a:r>
          </a:p>
        </p:txBody>
      </p:sp>
    </p:spTree>
    <p:extLst>
      <p:ext uri="{BB962C8B-B14F-4D97-AF65-F5344CB8AC3E}">
        <p14:creationId xmlns:p14="http://schemas.microsoft.com/office/powerpoint/2010/main" val="4079528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EA54E-ECF5-FB18-5C45-8C153D063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351C-3633-5E07-F1FA-96A5B90C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length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41A47-8AB9-2280-4877-D9A6A65EDD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With 4 bits, how many values/numbers can we represent?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A5DC8B-2D9F-E049-F583-4768674225A3}"/>
              </a:ext>
            </a:extLst>
          </p:cNvPr>
          <p:cNvSpPr txBox="1">
            <a:spLocks/>
          </p:cNvSpPr>
          <p:nvPr/>
        </p:nvSpPr>
        <p:spPr>
          <a:xfrm>
            <a:off x="612648" y="3063765"/>
            <a:ext cx="6896993" cy="7094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>
                <a:solidFill>
                  <a:srgbClr val="0A0FEC"/>
                </a:solidFill>
              </a:rPr>
              <a:t>2</a:t>
            </a:r>
            <a:r>
              <a:rPr lang="en-US" baseline="30000" dirty="0">
                <a:solidFill>
                  <a:srgbClr val="0A0FEC"/>
                </a:solidFill>
              </a:rPr>
              <a:t>4</a:t>
            </a:r>
            <a:r>
              <a:rPr lang="en-US" dirty="0">
                <a:solidFill>
                  <a:srgbClr val="0A0FEC"/>
                </a:solidFill>
              </a:rPr>
              <a:t> = 16 values from 0000 up to 1111</a:t>
            </a:r>
          </a:p>
        </p:txBody>
      </p:sp>
    </p:spTree>
    <p:extLst>
      <p:ext uri="{BB962C8B-B14F-4D97-AF65-F5344CB8AC3E}">
        <p14:creationId xmlns:p14="http://schemas.microsoft.com/office/powerpoint/2010/main" val="1667661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D59CA-F9AD-4439-45E8-145CC3AC7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2E047-9863-F6D1-81BB-6ABC2024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Fixed length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63BDAA-C3F2-B4E1-73EF-E89867038178}"/>
              </a:ext>
            </a:extLst>
          </p:cNvPr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1001</a:t>
            </a:r>
            <a:r>
              <a:rPr lang="en-US" sz="4000" baseline="-25000" dirty="0"/>
              <a:t>2</a:t>
            </a:r>
          </a:p>
          <a:p>
            <a:r>
              <a:rPr lang="en-US" sz="4000" dirty="0"/>
              <a:t>1101</a:t>
            </a:r>
            <a:r>
              <a:rPr lang="en-US" sz="4000" baseline="-25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37431-B8AB-D3BE-0B4C-E6BD8429730D}"/>
              </a:ext>
            </a:extLst>
          </p:cNvPr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9E5FD0-A0E2-8F48-95AE-E0B7C83AE171}"/>
              </a:ext>
            </a:extLst>
          </p:cNvPr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A659604-C0F1-C8E2-54C8-C35DACEED02E}"/>
              </a:ext>
            </a:extLst>
          </p:cNvPr>
          <p:cNvSpPr txBox="1"/>
          <p:nvPr/>
        </p:nvSpPr>
        <p:spPr>
          <a:xfrm>
            <a:off x="3350507" y="3740328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10110</a:t>
            </a:r>
            <a:r>
              <a:rPr lang="en-US" sz="4000" baseline="-250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AE1F9-E08D-58A5-2DD8-2B652823AD19}"/>
              </a:ext>
            </a:extLst>
          </p:cNvPr>
          <p:cNvSpPr txBox="1"/>
          <p:nvPr/>
        </p:nvSpPr>
        <p:spPr>
          <a:xfrm>
            <a:off x="3391777" y="2204000"/>
            <a:ext cx="129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1  0   0  1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210910-1AA0-D100-5D63-C106099820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20312" y="4946214"/>
            <a:ext cx="3444346" cy="113249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happens here?</a:t>
            </a:r>
          </a:p>
        </p:txBody>
      </p:sp>
    </p:spTree>
    <p:extLst>
      <p:ext uri="{BB962C8B-B14F-4D97-AF65-F5344CB8AC3E}">
        <p14:creationId xmlns:p14="http://schemas.microsoft.com/office/powerpoint/2010/main" val="3435966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556CA-0456-3D1F-6426-1A85F6C84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179D-7F93-173A-6C4C-01882BD8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Overflow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D7832-B7C4-11EC-821B-37D297346345}"/>
              </a:ext>
            </a:extLst>
          </p:cNvPr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1001</a:t>
            </a:r>
            <a:r>
              <a:rPr lang="en-US" sz="4000" baseline="-25000" dirty="0"/>
              <a:t>2</a:t>
            </a:r>
          </a:p>
          <a:p>
            <a:r>
              <a:rPr lang="en-US" sz="4000" dirty="0"/>
              <a:t>1101</a:t>
            </a:r>
            <a:r>
              <a:rPr lang="en-US" sz="4000" baseline="-25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3CA6A-4FAD-48FF-D256-DCF0F3407D44}"/>
              </a:ext>
            </a:extLst>
          </p:cNvPr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2AB8B9-7403-51DF-E225-742C9B90D0C4}"/>
              </a:ext>
            </a:extLst>
          </p:cNvPr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5E5660C-5841-CCAB-D4F8-867C343C2A9A}"/>
              </a:ext>
            </a:extLst>
          </p:cNvPr>
          <p:cNvSpPr txBox="1"/>
          <p:nvPr/>
        </p:nvSpPr>
        <p:spPr>
          <a:xfrm>
            <a:off x="3350507" y="3740328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10110</a:t>
            </a:r>
            <a:r>
              <a:rPr lang="en-US" sz="4000" baseline="-250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2877E-D03D-0F5E-4BC9-8EF2921C6D01}"/>
              </a:ext>
            </a:extLst>
          </p:cNvPr>
          <p:cNvSpPr txBox="1"/>
          <p:nvPr/>
        </p:nvSpPr>
        <p:spPr>
          <a:xfrm>
            <a:off x="3391777" y="2204000"/>
            <a:ext cx="129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1  0   0  1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526629-9889-847C-CEA7-3F23762F0C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20311" y="4946214"/>
            <a:ext cx="3685895" cy="1132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A0FEC"/>
                </a:solidFill>
              </a:rPr>
              <a:t>Overflow: the result is too large to represent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C1006-254E-C135-74A9-2EEE90493E61}"/>
              </a:ext>
            </a:extLst>
          </p:cNvPr>
          <p:cNvSpPr txBox="1"/>
          <p:nvPr/>
        </p:nvSpPr>
        <p:spPr>
          <a:xfrm>
            <a:off x="5406757" y="2405664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A0FEC"/>
                </a:solidFill>
              </a:rPr>
              <a:t>9</a:t>
            </a:r>
            <a:r>
              <a:rPr lang="en-US" sz="3200" baseline="-25000" dirty="0">
                <a:solidFill>
                  <a:srgbClr val="0A0FEC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AB6A7E-CA3B-FBFA-8552-2718D2F28229}"/>
              </a:ext>
            </a:extLst>
          </p:cNvPr>
          <p:cNvSpPr txBox="1"/>
          <p:nvPr/>
        </p:nvSpPr>
        <p:spPr>
          <a:xfrm>
            <a:off x="5212454" y="3050386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A0FEC"/>
                </a:solidFill>
              </a:rPr>
              <a:t>13</a:t>
            </a:r>
            <a:r>
              <a:rPr lang="en-US" sz="3200" baseline="-25000" dirty="0">
                <a:solidFill>
                  <a:srgbClr val="0A0FEC"/>
                </a:solidFill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5D63E5-7F10-3B63-F9F9-3F5800E07153}"/>
              </a:ext>
            </a:extLst>
          </p:cNvPr>
          <p:cNvSpPr txBox="1"/>
          <p:nvPr/>
        </p:nvSpPr>
        <p:spPr>
          <a:xfrm>
            <a:off x="5243985" y="3791662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A0FEC"/>
                </a:solidFill>
              </a:rPr>
              <a:t>22</a:t>
            </a:r>
            <a:r>
              <a:rPr lang="en-US" sz="3200" baseline="-25000" dirty="0">
                <a:solidFill>
                  <a:srgbClr val="0A0FEC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44536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5B7B6-BC44-3105-0BCA-6F529B0AB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2FFF-75F9-5FA8-AA99-9FE93826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Overflow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C02FE-1352-598C-40D8-F6C7FBD2C81A}"/>
              </a:ext>
            </a:extLst>
          </p:cNvPr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1001</a:t>
            </a:r>
            <a:r>
              <a:rPr lang="en-US" sz="4000" baseline="-25000" dirty="0"/>
              <a:t>2</a:t>
            </a:r>
          </a:p>
          <a:p>
            <a:r>
              <a:rPr lang="en-US" sz="4000" dirty="0"/>
              <a:t>1101</a:t>
            </a:r>
            <a:r>
              <a:rPr lang="en-US" sz="4000" baseline="-25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E3467-8943-7B07-F150-7B4D3EB95ABC}"/>
              </a:ext>
            </a:extLst>
          </p:cNvPr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35AE74-AFF8-AA69-CF0A-2E8EC5F57CD5}"/>
              </a:ext>
            </a:extLst>
          </p:cNvPr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78D4CA0-3F33-8029-408C-85333E35A37A}"/>
              </a:ext>
            </a:extLst>
          </p:cNvPr>
          <p:cNvSpPr txBox="1"/>
          <p:nvPr/>
        </p:nvSpPr>
        <p:spPr>
          <a:xfrm>
            <a:off x="3350507" y="3740328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10110</a:t>
            </a:r>
            <a:r>
              <a:rPr lang="en-US" sz="4000" baseline="-250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B4582-8670-4506-0D8E-4A7A0FDAE48F}"/>
              </a:ext>
            </a:extLst>
          </p:cNvPr>
          <p:cNvSpPr txBox="1"/>
          <p:nvPr/>
        </p:nvSpPr>
        <p:spPr>
          <a:xfrm>
            <a:off x="3391777" y="2204000"/>
            <a:ext cx="129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1  0   0  1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6F87FD-5FDC-E6AD-C9B3-C49104417E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20312" y="4946214"/>
            <a:ext cx="3444346" cy="113249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do we detect overflow?</a:t>
            </a:r>
          </a:p>
        </p:txBody>
      </p:sp>
    </p:spTree>
    <p:extLst>
      <p:ext uri="{BB962C8B-B14F-4D97-AF65-F5344CB8AC3E}">
        <p14:creationId xmlns:p14="http://schemas.microsoft.com/office/powerpoint/2010/main" val="258539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68738-02E0-27A5-E8F7-40C2B345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9E54-B81A-79EA-0EF1-B14B0857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Overflow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CE868-D18B-2EA4-0B0A-52D2A857EC71}"/>
              </a:ext>
            </a:extLst>
          </p:cNvPr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1001</a:t>
            </a:r>
            <a:r>
              <a:rPr lang="en-US" sz="4000" baseline="-25000" dirty="0"/>
              <a:t>2</a:t>
            </a:r>
          </a:p>
          <a:p>
            <a:r>
              <a:rPr lang="en-US" sz="4000" dirty="0"/>
              <a:t>1101</a:t>
            </a:r>
            <a:r>
              <a:rPr lang="en-US" sz="4000" baseline="-25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13D00-FBDD-55BA-00A0-6DDBE382214F}"/>
              </a:ext>
            </a:extLst>
          </p:cNvPr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AB18F1-1F2A-14CA-66AA-691374C5CB93}"/>
              </a:ext>
            </a:extLst>
          </p:cNvPr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C10C1F-A2F7-2D6F-C806-45B5F85054C6}"/>
              </a:ext>
            </a:extLst>
          </p:cNvPr>
          <p:cNvSpPr txBox="1"/>
          <p:nvPr/>
        </p:nvSpPr>
        <p:spPr>
          <a:xfrm>
            <a:off x="3350507" y="3740328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10110</a:t>
            </a:r>
            <a:r>
              <a:rPr lang="en-US" sz="4000" baseline="-250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C785E-CE8E-E15C-C33C-0DFED9078F53}"/>
              </a:ext>
            </a:extLst>
          </p:cNvPr>
          <p:cNvSpPr txBox="1"/>
          <p:nvPr/>
        </p:nvSpPr>
        <p:spPr>
          <a:xfrm>
            <a:off x="3391777" y="2204000"/>
            <a:ext cx="129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1  0   0  1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17117B-DE02-BB01-656A-3441F91FC8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24573" y="4881573"/>
            <a:ext cx="3444346" cy="11324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A0FEC"/>
                </a:solidFill>
              </a:rPr>
              <a:t>Check the carry bit for the most significant bit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6BB8E17-8B52-91C9-4468-65DE63D21C33}"/>
              </a:ext>
            </a:extLst>
          </p:cNvPr>
          <p:cNvSpPr/>
          <p:nvPr/>
        </p:nvSpPr>
        <p:spPr>
          <a:xfrm rot="1499718">
            <a:off x="2860257" y="1982033"/>
            <a:ext cx="570447" cy="324418"/>
          </a:xfrm>
          <a:prstGeom prst="rightArrow">
            <a:avLst/>
          </a:prstGeom>
          <a:solidFill>
            <a:srgbClr val="0A0FEC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15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3D876-36A6-2E81-4F10-B7C8F5123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1061-6B48-EC2C-5609-D2AF5C46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numbers revisited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6E21F-6327-B6A3-52DF-11935EB028C3}"/>
              </a:ext>
            </a:extLst>
          </p:cNvPr>
          <p:cNvSpPr txBox="1"/>
          <p:nvPr/>
        </p:nvSpPr>
        <p:spPr>
          <a:xfrm>
            <a:off x="1426196" y="2708633"/>
            <a:ext cx="3946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is -6</a:t>
            </a:r>
            <a:r>
              <a:rPr lang="en-US" sz="3200" baseline="-25000" dirty="0">
                <a:solidFill>
                  <a:srgbClr val="FF0000"/>
                </a:solidFill>
              </a:rPr>
              <a:t>10</a:t>
            </a:r>
            <a:r>
              <a:rPr lang="en-US" sz="3200" dirty="0">
                <a:solidFill>
                  <a:srgbClr val="FF0000"/>
                </a:solidFill>
              </a:rPr>
              <a:t> in binary?</a:t>
            </a:r>
          </a:p>
        </p:txBody>
      </p:sp>
    </p:spTree>
    <p:extLst>
      <p:ext uri="{BB962C8B-B14F-4D97-AF65-F5344CB8AC3E}">
        <p14:creationId xmlns:p14="http://schemas.microsoft.com/office/powerpoint/2010/main" val="3854156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2C47-8D2D-BC2F-46A0-755ED04A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option: sign/magnitude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0EB06A-4E12-98E1-0C0A-F6D0955B27D9}"/>
              </a:ext>
            </a:extLst>
          </p:cNvPr>
          <p:cNvCxnSpPr/>
          <p:nvPr/>
        </p:nvCxnSpPr>
        <p:spPr>
          <a:xfrm>
            <a:off x="1944414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C5C373-14B9-A06C-E0ED-C4F75253C204}"/>
              </a:ext>
            </a:extLst>
          </p:cNvPr>
          <p:cNvCxnSpPr/>
          <p:nvPr/>
        </p:nvCxnSpPr>
        <p:spPr>
          <a:xfrm>
            <a:off x="2643352" y="280100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89670F-7325-B138-8E36-E9C31585C7AF}"/>
              </a:ext>
            </a:extLst>
          </p:cNvPr>
          <p:cNvCxnSpPr/>
          <p:nvPr/>
        </p:nvCxnSpPr>
        <p:spPr>
          <a:xfrm>
            <a:off x="3326523" y="2795751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12888-9788-DB43-FD84-44F0E7AB1FAB}"/>
              </a:ext>
            </a:extLst>
          </p:cNvPr>
          <p:cNvCxnSpPr/>
          <p:nvPr/>
        </p:nvCxnSpPr>
        <p:spPr>
          <a:xfrm>
            <a:off x="4025461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8028373F-0436-8CC6-D740-01563E8CB39C}"/>
              </a:ext>
            </a:extLst>
          </p:cNvPr>
          <p:cNvSpPr/>
          <p:nvPr/>
        </p:nvSpPr>
        <p:spPr>
          <a:xfrm rot="5400000">
            <a:off x="2928866" y="2737948"/>
            <a:ext cx="704193" cy="281677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243E2-9B52-029A-D13C-08C6EC7F6A03}"/>
              </a:ext>
            </a:extLst>
          </p:cNvPr>
          <p:cNvSpPr txBox="1"/>
          <p:nvPr/>
        </p:nvSpPr>
        <p:spPr>
          <a:xfrm>
            <a:off x="1955122" y="4824248"/>
            <a:ext cx="274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bit length (e.g., 4 bits)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12372-3B0A-A409-B60C-C5430A5BD225}"/>
              </a:ext>
            </a:extLst>
          </p:cNvPr>
          <p:cNvSpPr txBox="1"/>
          <p:nvPr/>
        </p:nvSpPr>
        <p:spPr>
          <a:xfrm>
            <a:off x="1180528" y="2870906"/>
            <a:ext cx="1384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sign</a:t>
            </a:r>
          </a:p>
          <a:p>
            <a:r>
              <a:rPr lang="en-US" dirty="0"/>
              <a:t>0 = positive</a:t>
            </a:r>
          </a:p>
          <a:p>
            <a:r>
              <a:rPr lang="en-US" dirty="0"/>
              <a:t>1 = negative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DEC4729-1950-C967-A4FC-6E9086EE0DCA}"/>
              </a:ext>
            </a:extLst>
          </p:cNvPr>
          <p:cNvSpPr/>
          <p:nvPr/>
        </p:nvSpPr>
        <p:spPr>
          <a:xfrm rot="5400000">
            <a:off x="3388271" y="2190098"/>
            <a:ext cx="344216" cy="183405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94A0D-9DF6-DD44-820E-44E90353EFBA}"/>
              </a:ext>
            </a:extLst>
          </p:cNvPr>
          <p:cNvSpPr txBox="1"/>
          <p:nvPr/>
        </p:nvSpPr>
        <p:spPr>
          <a:xfrm>
            <a:off x="2985542" y="335206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140012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numbers base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Add: 456 and 735</a:t>
            </a:r>
          </a:p>
        </p:txBody>
      </p:sp>
    </p:spTree>
    <p:extLst>
      <p:ext uri="{BB962C8B-B14F-4D97-AF65-F5344CB8AC3E}">
        <p14:creationId xmlns:p14="http://schemas.microsoft.com/office/powerpoint/2010/main" val="1613406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6DEFC-A11F-9CB4-5C54-1A1CDB010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D9B68-FC09-88CE-6050-E57D8514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option: sign/magnitude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E44E27-8321-B594-DB36-403590EE5416}"/>
              </a:ext>
            </a:extLst>
          </p:cNvPr>
          <p:cNvCxnSpPr/>
          <p:nvPr/>
        </p:nvCxnSpPr>
        <p:spPr>
          <a:xfrm>
            <a:off x="1944414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551FED-82CD-0B61-1EF8-36D9BCE080A5}"/>
              </a:ext>
            </a:extLst>
          </p:cNvPr>
          <p:cNvCxnSpPr/>
          <p:nvPr/>
        </p:nvCxnSpPr>
        <p:spPr>
          <a:xfrm>
            <a:off x="2643352" y="280100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CB3D72-2F84-4930-BC76-4FBEE86AE893}"/>
              </a:ext>
            </a:extLst>
          </p:cNvPr>
          <p:cNvCxnSpPr/>
          <p:nvPr/>
        </p:nvCxnSpPr>
        <p:spPr>
          <a:xfrm>
            <a:off x="3326523" y="2795751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8AA8F-7491-DF17-49F3-A8D0C539AC65}"/>
              </a:ext>
            </a:extLst>
          </p:cNvPr>
          <p:cNvCxnSpPr/>
          <p:nvPr/>
        </p:nvCxnSpPr>
        <p:spPr>
          <a:xfrm>
            <a:off x="4025461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38D0C2A5-303F-0042-6DDD-48D0576E6AF5}"/>
              </a:ext>
            </a:extLst>
          </p:cNvPr>
          <p:cNvSpPr/>
          <p:nvPr/>
        </p:nvSpPr>
        <p:spPr>
          <a:xfrm rot="5400000">
            <a:off x="2928866" y="2737948"/>
            <a:ext cx="704193" cy="281677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5AB07-B305-C629-EBF9-37CED7DE3D36}"/>
              </a:ext>
            </a:extLst>
          </p:cNvPr>
          <p:cNvSpPr txBox="1"/>
          <p:nvPr/>
        </p:nvSpPr>
        <p:spPr>
          <a:xfrm>
            <a:off x="1955122" y="4824248"/>
            <a:ext cx="274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bit length (e.g., 4 bits)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1B2C2-8843-86DA-F29C-FB9E0D4EF0F3}"/>
              </a:ext>
            </a:extLst>
          </p:cNvPr>
          <p:cNvSpPr txBox="1"/>
          <p:nvPr/>
        </p:nvSpPr>
        <p:spPr>
          <a:xfrm>
            <a:off x="1180528" y="2870906"/>
            <a:ext cx="1384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sign</a:t>
            </a:r>
          </a:p>
          <a:p>
            <a:r>
              <a:rPr lang="en-US" dirty="0"/>
              <a:t>0 = positive</a:t>
            </a:r>
          </a:p>
          <a:p>
            <a:r>
              <a:rPr lang="en-US" dirty="0"/>
              <a:t>1 = negative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4C4E349-DEFD-78AE-D784-362DD2DF948E}"/>
              </a:ext>
            </a:extLst>
          </p:cNvPr>
          <p:cNvSpPr/>
          <p:nvPr/>
        </p:nvSpPr>
        <p:spPr>
          <a:xfrm rot="5400000">
            <a:off x="3388271" y="2190098"/>
            <a:ext cx="344216" cy="183405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682906-C8EA-C962-48E2-54793DB09C7F}"/>
              </a:ext>
            </a:extLst>
          </p:cNvPr>
          <p:cNvSpPr txBox="1"/>
          <p:nvPr/>
        </p:nvSpPr>
        <p:spPr>
          <a:xfrm>
            <a:off x="2985542" y="335206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magnitude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F332B-AE15-798D-DDCF-2E79706284C2}"/>
              </a:ext>
            </a:extLst>
          </p:cNvPr>
          <p:cNvSpPr txBox="1"/>
          <p:nvPr/>
        </p:nvSpPr>
        <p:spPr>
          <a:xfrm>
            <a:off x="5265684" y="2459517"/>
            <a:ext cx="3867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is -6</a:t>
            </a:r>
            <a:r>
              <a:rPr lang="en-US" sz="3200" baseline="-25000" dirty="0">
                <a:solidFill>
                  <a:srgbClr val="FF0000"/>
                </a:solidFill>
              </a:rPr>
              <a:t>10</a:t>
            </a:r>
            <a:r>
              <a:rPr lang="en-US" sz="3200" dirty="0">
                <a:solidFill>
                  <a:srgbClr val="FF0000"/>
                </a:solidFill>
              </a:rPr>
              <a:t> in sign/magnitude?</a:t>
            </a:r>
          </a:p>
        </p:txBody>
      </p:sp>
    </p:spTree>
    <p:extLst>
      <p:ext uri="{BB962C8B-B14F-4D97-AF65-F5344CB8AC3E}">
        <p14:creationId xmlns:p14="http://schemas.microsoft.com/office/powerpoint/2010/main" val="3419127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49C81-0229-6092-FEE0-E1DBF452D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57F9-2316-FECE-C33E-56078E78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option: sign/magnitude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415E23-569F-747E-7349-1B71A8F8FB6B}"/>
              </a:ext>
            </a:extLst>
          </p:cNvPr>
          <p:cNvCxnSpPr/>
          <p:nvPr/>
        </p:nvCxnSpPr>
        <p:spPr>
          <a:xfrm>
            <a:off x="1944414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E8CB57-2F7B-54DB-BE33-CCD80DC65457}"/>
              </a:ext>
            </a:extLst>
          </p:cNvPr>
          <p:cNvCxnSpPr/>
          <p:nvPr/>
        </p:nvCxnSpPr>
        <p:spPr>
          <a:xfrm>
            <a:off x="2643352" y="280100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58A771-E516-C016-5CF2-12767BF365A6}"/>
              </a:ext>
            </a:extLst>
          </p:cNvPr>
          <p:cNvCxnSpPr/>
          <p:nvPr/>
        </p:nvCxnSpPr>
        <p:spPr>
          <a:xfrm>
            <a:off x="3326523" y="2795751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3CC739-962C-3E20-9CC8-9243B5BDF5B5}"/>
              </a:ext>
            </a:extLst>
          </p:cNvPr>
          <p:cNvCxnSpPr/>
          <p:nvPr/>
        </p:nvCxnSpPr>
        <p:spPr>
          <a:xfrm>
            <a:off x="4025461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16EB1BC5-9EDC-472E-7478-4A1BF077FAD9}"/>
              </a:ext>
            </a:extLst>
          </p:cNvPr>
          <p:cNvSpPr/>
          <p:nvPr/>
        </p:nvSpPr>
        <p:spPr>
          <a:xfrm rot="5400000">
            <a:off x="2928866" y="2737948"/>
            <a:ext cx="704193" cy="281677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6B4AB-855E-8E2E-33F5-12D1F519D69E}"/>
              </a:ext>
            </a:extLst>
          </p:cNvPr>
          <p:cNvSpPr txBox="1"/>
          <p:nvPr/>
        </p:nvSpPr>
        <p:spPr>
          <a:xfrm>
            <a:off x="1955122" y="4824248"/>
            <a:ext cx="274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bit length (e.g., 4 bits)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485D5-4A10-BC26-D517-B1C5E69D31BD}"/>
              </a:ext>
            </a:extLst>
          </p:cNvPr>
          <p:cNvSpPr txBox="1"/>
          <p:nvPr/>
        </p:nvSpPr>
        <p:spPr>
          <a:xfrm>
            <a:off x="1180528" y="2870906"/>
            <a:ext cx="1384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sign</a:t>
            </a:r>
          </a:p>
          <a:p>
            <a:r>
              <a:rPr lang="en-US" dirty="0"/>
              <a:t>0 = positive</a:t>
            </a:r>
          </a:p>
          <a:p>
            <a:r>
              <a:rPr lang="en-US" dirty="0"/>
              <a:t>1 = negative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3D4C83-1B60-BEC0-BF42-9E52BB051BF0}"/>
              </a:ext>
            </a:extLst>
          </p:cNvPr>
          <p:cNvSpPr/>
          <p:nvPr/>
        </p:nvSpPr>
        <p:spPr>
          <a:xfrm rot="5400000">
            <a:off x="3388271" y="2190098"/>
            <a:ext cx="344216" cy="183405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CB0E75-01D6-482F-C5CB-D8F882466550}"/>
              </a:ext>
            </a:extLst>
          </p:cNvPr>
          <p:cNvSpPr txBox="1"/>
          <p:nvPr/>
        </p:nvSpPr>
        <p:spPr>
          <a:xfrm>
            <a:off x="2985542" y="335206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magnitude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4837D0-0190-580D-C60A-713746AEEDB5}"/>
              </a:ext>
            </a:extLst>
          </p:cNvPr>
          <p:cNvSpPr txBox="1"/>
          <p:nvPr/>
        </p:nvSpPr>
        <p:spPr>
          <a:xfrm>
            <a:off x="5265684" y="2459517"/>
            <a:ext cx="3867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is -6</a:t>
            </a:r>
            <a:r>
              <a:rPr lang="en-US" sz="3200" baseline="-25000" dirty="0">
                <a:solidFill>
                  <a:srgbClr val="FF0000"/>
                </a:solidFill>
              </a:rPr>
              <a:t>10</a:t>
            </a:r>
            <a:r>
              <a:rPr lang="en-US" sz="3200" dirty="0">
                <a:solidFill>
                  <a:srgbClr val="FF0000"/>
                </a:solidFill>
              </a:rPr>
              <a:t> in sign/magnitude?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65C88-EEC8-9083-6278-347052EC1524}"/>
              </a:ext>
            </a:extLst>
          </p:cNvPr>
          <p:cNvSpPr txBox="1"/>
          <p:nvPr/>
        </p:nvSpPr>
        <p:spPr>
          <a:xfrm>
            <a:off x="2039008" y="224921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A24F1-9CE3-7019-F697-06086CB6D4C6}"/>
              </a:ext>
            </a:extLst>
          </p:cNvPr>
          <p:cNvSpPr txBox="1"/>
          <p:nvPr/>
        </p:nvSpPr>
        <p:spPr>
          <a:xfrm>
            <a:off x="2677605" y="224921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FE504-2A46-AC53-1D52-137F3B35DF4A}"/>
              </a:ext>
            </a:extLst>
          </p:cNvPr>
          <p:cNvSpPr txBox="1"/>
          <p:nvPr/>
        </p:nvSpPr>
        <p:spPr>
          <a:xfrm>
            <a:off x="3280962" y="224396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C871EF-D812-AC9F-1137-5BAEA221BA7B}"/>
              </a:ext>
            </a:extLst>
          </p:cNvPr>
          <p:cNvSpPr txBox="1"/>
          <p:nvPr/>
        </p:nvSpPr>
        <p:spPr>
          <a:xfrm>
            <a:off x="3971644" y="225187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45951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3EAF9-10BC-EF20-8267-5911D829E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909B-5770-9266-287F-E9D22CBD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option: sign/magnitude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A79485-A967-24B6-5185-F3AAEBB7D605}"/>
              </a:ext>
            </a:extLst>
          </p:cNvPr>
          <p:cNvCxnSpPr/>
          <p:nvPr/>
        </p:nvCxnSpPr>
        <p:spPr>
          <a:xfrm>
            <a:off x="1944414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872932-4AF2-F4EE-475F-37ED68F23295}"/>
              </a:ext>
            </a:extLst>
          </p:cNvPr>
          <p:cNvCxnSpPr/>
          <p:nvPr/>
        </p:nvCxnSpPr>
        <p:spPr>
          <a:xfrm>
            <a:off x="2643352" y="280100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7DCA17-6B3B-DA50-835D-5FCE252D5766}"/>
              </a:ext>
            </a:extLst>
          </p:cNvPr>
          <p:cNvCxnSpPr/>
          <p:nvPr/>
        </p:nvCxnSpPr>
        <p:spPr>
          <a:xfrm>
            <a:off x="3326523" y="2795751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CCAD9B-BC22-2F77-D057-B05D9268EF94}"/>
              </a:ext>
            </a:extLst>
          </p:cNvPr>
          <p:cNvCxnSpPr/>
          <p:nvPr/>
        </p:nvCxnSpPr>
        <p:spPr>
          <a:xfrm>
            <a:off x="4025461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7ABCA857-9B32-B878-88EC-0A3304B1700E}"/>
              </a:ext>
            </a:extLst>
          </p:cNvPr>
          <p:cNvSpPr/>
          <p:nvPr/>
        </p:nvSpPr>
        <p:spPr>
          <a:xfrm rot="5400000">
            <a:off x="2928866" y="2737948"/>
            <a:ext cx="704193" cy="281677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1B47A-7404-8CEE-0A9F-6BBC1BA47AA6}"/>
              </a:ext>
            </a:extLst>
          </p:cNvPr>
          <p:cNvSpPr txBox="1"/>
          <p:nvPr/>
        </p:nvSpPr>
        <p:spPr>
          <a:xfrm>
            <a:off x="1955122" y="4824248"/>
            <a:ext cx="274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bit length (e.g., 4 bits)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EC17F-4640-129D-A1F7-4B0D12126DEC}"/>
              </a:ext>
            </a:extLst>
          </p:cNvPr>
          <p:cNvSpPr txBox="1"/>
          <p:nvPr/>
        </p:nvSpPr>
        <p:spPr>
          <a:xfrm>
            <a:off x="1180528" y="2870906"/>
            <a:ext cx="1384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sign</a:t>
            </a:r>
          </a:p>
          <a:p>
            <a:r>
              <a:rPr lang="en-US" dirty="0"/>
              <a:t>0 = positive</a:t>
            </a:r>
          </a:p>
          <a:p>
            <a:r>
              <a:rPr lang="en-US" dirty="0"/>
              <a:t>1 = negative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5038264-350E-71B5-6997-03357D7BF32F}"/>
              </a:ext>
            </a:extLst>
          </p:cNvPr>
          <p:cNvSpPr/>
          <p:nvPr/>
        </p:nvSpPr>
        <p:spPr>
          <a:xfrm rot="5400000">
            <a:off x="3388271" y="2190098"/>
            <a:ext cx="344216" cy="183405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1425D-EAC2-E84D-8A6C-B0AD56AAF2E9}"/>
              </a:ext>
            </a:extLst>
          </p:cNvPr>
          <p:cNvSpPr txBox="1"/>
          <p:nvPr/>
        </p:nvSpPr>
        <p:spPr>
          <a:xfrm>
            <a:off x="2985542" y="335206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magnitude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16D7C-03D4-C368-92FA-3DC720F8BE35}"/>
              </a:ext>
            </a:extLst>
          </p:cNvPr>
          <p:cNvSpPr txBox="1"/>
          <p:nvPr/>
        </p:nvSpPr>
        <p:spPr>
          <a:xfrm>
            <a:off x="5335922" y="2483115"/>
            <a:ext cx="3867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are the range of values?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5119A-4C00-0BC1-92BE-E209C53628CF}"/>
              </a:ext>
            </a:extLst>
          </p:cNvPr>
          <p:cNvSpPr txBox="1"/>
          <p:nvPr/>
        </p:nvSpPr>
        <p:spPr>
          <a:xfrm>
            <a:off x="2039008" y="224921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60D64E-0239-CA1C-6F75-F88F06109F72}"/>
              </a:ext>
            </a:extLst>
          </p:cNvPr>
          <p:cNvSpPr txBox="1"/>
          <p:nvPr/>
        </p:nvSpPr>
        <p:spPr>
          <a:xfrm>
            <a:off x="2677605" y="224921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FFC191-575D-C49F-E5B4-B667EB3A30CD}"/>
              </a:ext>
            </a:extLst>
          </p:cNvPr>
          <p:cNvSpPr txBox="1"/>
          <p:nvPr/>
        </p:nvSpPr>
        <p:spPr>
          <a:xfrm>
            <a:off x="3280962" y="224396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54578E-A9B3-AD10-2A55-60DC45025AA8}"/>
              </a:ext>
            </a:extLst>
          </p:cNvPr>
          <p:cNvSpPr txBox="1"/>
          <p:nvPr/>
        </p:nvSpPr>
        <p:spPr>
          <a:xfrm>
            <a:off x="3971644" y="225187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47341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6C5F2-2D34-D5A4-A6BC-95BFA8AE5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9D1A-9F40-7136-8D88-452ED4B6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option: sign/magnitude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DE6D75-7381-6FF9-EE70-7DB2C1028F99}"/>
              </a:ext>
            </a:extLst>
          </p:cNvPr>
          <p:cNvCxnSpPr/>
          <p:nvPr/>
        </p:nvCxnSpPr>
        <p:spPr>
          <a:xfrm>
            <a:off x="1944414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23F7A3-298B-9CE5-B79D-10F0F3F6ABAC}"/>
              </a:ext>
            </a:extLst>
          </p:cNvPr>
          <p:cNvCxnSpPr/>
          <p:nvPr/>
        </p:nvCxnSpPr>
        <p:spPr>
          <a:xfrm>
            <a:off x="2643352" y="280100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F93132-5AF9-8AB5-B838-7360240EA711}"/>
              </a:ext>
            </a:extLst>
          </p:cNvPr>
          <p:cNvCxnSpPr/>
          <p:nvPr/>
        </p:nvCxnSpPr>
        <p:spPr>
          <a:xfrm>
            <a:off x="3326523" y="2795751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0AEBCA-A68D-D48F-1382-731FEE9647EB}"/>
              </a:ext>
            </a:extLst>
          </p:cNvPr>
          <p:cNvCxnSpPr/>
          <p:nvPr/>
        </p:nvCxnSpPr>
        <p:spPr>
          <a:xfrm>
            <a:off x="4025461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A19A815C-7532-AE4C-2619-6F4D0C8FBE8B}"/>
              </a:ext>
            </a:extLst>
          </p:cNvPr>
          <p:cNvSpPr/>
          <p:nvPr/>
        </p:nvSpPr>
        <p:spPr>
          <a:xfrm rot="5400000">
            <a:off x="2928866" y="2737948"/>
            <a:ext cx="704193" cy="281677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C80D5-2BFB-F8EF-3EA8-981527EEB795}"/>
              </a:ext>
            </a:extLst>
          </p:cNvPr>
          <p:cNvSpPr txBox="1"/>
          <p:nvPr/>
        </p:nvSpPr>
        <p:spPr>
          <a:xfrm>
            <a:off x="1955122" y="4824248"/>
            <a:ext cx="274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bit length (e.g., 4 bits)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D92B7-FBA3-C1B4-A127-CD804B0A515A}"/>
              </a:ext>
            </a:extLst>
          </p:cNvPr>
          <p:cNvSpPr txBox="1"/>
          <p:nvPr/>
        </p:nvSpPr>
        <p:spPr>
          <a:xfrm>
            <a:off x="1180528" y="2870906"/>
            <a:ext cx="1384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sign</a:t>
            </a:r>
          </a:p>
          <a:p>
            <a:r>
              <a:rPr lang="en-US" dirty="0"/>
              <a:t>0 = positive</a:t>
            </a:r>
          </a:p>
          <a:p>
            <a:r>
              <a:rPr lang="en-US" dirty="0"/>
              <a:t>1 = negative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1FAC2A3-C802-B924-5594-BD5C08E41A32}"/>
              </a:ext>
            </a:extLst>
          </p:cNvPr>
          <p:cNvSpPr/>
          <p:nvPr/>
        </p:nvSpPr>
        <p:spPr>
          <a:xfrm rot="5400000">
            <a:off x="3388271" y="2190098"/>
            <a:ext cx="344216" cy="183405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A7F038-ECCA-1B4B-0151-793E213C91B6}"/>
              </a:ext>
            </a:extLst>
          </p:cNvPr>
          <p:cNvSpPr txBox="1"/>
          <p:nvPr/>
        </p:nvSpPr>
        <p:spPr>
          <a:xfrm>
            <a:off x="2985542" y="335206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magnitude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C5D45-078C-A050-70BC-80F260E87828}"/>
              </a:ext>
            </a:extLst>
          </p:cNvPr>
          <p:cNvSpPr txBox="1"/>
          <p:nvPr/>
        </p:nvSpPr>
        <p:spPr>
          <a:xfrm>
            <a:off x="5335922" y="2483115"/>
            <a:ext cx="3867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are the range of values?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39F76-48C7-5367-4867-ECF5270445E3}"/>
              </a:ext>
            </a:extLst>
          </p:cNvPr>
          <p:cNvSpPr txBox="1"/>
          <p:nvPr/>
        </p:nvSpPr>
        <p:spPr>
          <a:xfrm>
            <a:off x="2039008" y="224921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9EA96A-68BF-3F3F-1723-21D89E08C7A6}"/>
              </a:ext>
            </a:extLst>
          </p:cNvPr>
          <p:cNvSpPr txBox="1"/>
          <p:nvPr/>
        </p:nvSpPr>
        <p:spPr>
          <a:xfrm>
            <a:off x="2677605" y="224921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16537F-F288-ED45-CA56-94CC68F5A4AE}"/>
              </a:ext>
            </a:extLst>
          </p:cNvPr>
          <p:cNvSpPr txBox="1"/>
          <p:nvPr/>
        </p:nvSpPr>
        <p:spPr>
          <a:xfrm>
            <a:off x="3280962" y="224396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CEE569-E4F3-3373-8F70-918464C2157A}"/>
              </a:ext>
            </a:extLst>
          </p:cNvPr>
          <p:cNvSpPr txBox="1"/>
          <p:nvPr/>
        </p:nvSpPr>
        <p:spPr>
          <a:xfrm>
            <a:off x="3971644" y="225187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B9C719-9EEA-C0B7-C951-74B3A36A9FEB}"/>
              </a:ext>
            </a:extLst>
          </p:cNvPr>
          <p:cNvSpPr txBox="1"/>
          <p:nvPr/>
        </p:nvSpPr>
        <p:spPr>
          <a:xfrm>
            <a:off x="5276196" y="3959821"/>
            <a:ext cx="3867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A0FEC"/>
                </a:solidFill>
              </a:rPr>
              <a:t>1111 = -7 to</a:t>
            </a:r>
          </a:p>
          <a:p>
            <a:r>
              <a:rPr lang="en-US" sz="3200" dirty="0">
                <a:solidFill>
                  <a:srgbClr val="0A0FEC"/>
                </a:solidFill>
              </a:rPr>
              <a:t>0111 = 7</a:t>
            </a:r>
          </a:p>
        </p:txBody>
      </p:sp>
    </p:spTree>
    <p:extLst>
      <p:ext uri="{BB962C8B-B14F-4D97-AF65-F5344CB8AC3E}">
        <p14:creationId xmlns:p14="http://schemas.microsoft.com/office/powerpoint/2010/main" val="3505416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BF7E4-1B8B-807A-716F-FDC11F155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3472-A362-2359-F101-880FBD5E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option: sign/magnitude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736E50-73D5-E792-B22F-85F5EE15F0B0}"/>
              </a:ext>
            </a:extLst>
          </p:cNvPr>
          <p:cNvCxnSpPr/>
          <p:nvPr/>
        </p:nvCxnSpPr>
        <p:spPr>
          <a:xfrm>
            <a:off x="1944414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5F8D12-05D5-0761-DB1A-8EEAEC236683}"/>
              </a:ext>
            </a:extLst>
          </p:cNvPr>
          <p:cNvCxnSpPr/>
          <p:nvPr/>
        </p:nvCxnSpPr>
        <p:spPr>
          <a:xfrm>
            <a:off x="2643352" y="280100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1BDF16-32AF-91F8-37C3-E72B25917132}"/>
              </a:ext>
            </a:extLst>
          </p:cNvPr>
          <p:cNvCxnSpPr/>
          <p:nvPr/>
        </p:nvCxnSpPr>
        <p:spPr>
          <a:xfrm>
            <a:off x="3326523" y="2795751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EC2896-38DE-285E-BC8A-03260D2BEA7A}"/>
              </a:ext>
            </a:extLst>
          </p:cNvPr>
          <p:cNvCxnSpPr/>
          <p:nvPr/>
        </p:nvCxnSpPr>
        <p:spPr>
          <a:xfrm>
            <a:off x="4025461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950E45D1-C02F-E9E1-D573-4EC3788DA707}"/>
              </a:ext>
            </a:extLst>
          </p:cNvPr>
          <p:cNvSpPr/>
          <p:nvPr/>
        </p:nvSpPr>
        <p:spPr>
          <a:xfrm rot="5400000">
            <a:off x="2928866" y="2737948"/>
            <a:ext cx="704193" cy="281677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1D016-7932-8689-DDBC-6A0C388B6C8A}"/>
              </a:ext>
            </a:extLst>
          </p:cNvPr>
          <p:cNvSpPr txBox="1"/>
          <p:nvPr/>
        </p:nvSpPr>
        <p:spPr>
          <a:xfrm>
            <a:off x="1955122" y="4824248"/>
            <a:ext cx="274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bit length (e.g., 4 bits)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479857-20E5-0558-D0A7-2F7220C8BD1B}"/>
              </a:ext>
            </a:extLst>
          </p:cNvPr>
          <p:cNvSpPr txBox="1"/>
          <p:nvPr/>
        </p:nvSpPr>
        <p:spPr>
          <a:xfrm>
            <a:off x="1180528" y="2870906"/>
            <a:ext cx="1384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sign</a:t>
            </a:r>
          </a:p>
          <a:p>
            <a:r>
              <a:rPr lang="en-US" dirty="0"/>
              <a:t>0 = positive</a:t>
            </a:r>
          </a:p>
          <a:p>
            <a:r>
              <a:rPr lang="en-US" dirty="0"/>
              <a:t>1 = negative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17BEF7C-10E4-66ED-2648-A5BF75120876}"/>
              </a:ext>
            </a:extLst>
          </p:cNvPr>
          <p:cNvSpPr/>
          <p:nvPr/>
        </p:nvSpPr>
        <p:spPr>
          <a:xfrm rot="5400000">
            <a:off x="3388271" y="2190098"/>
            <a:ext cx="344216" cy="183405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080236-21E6-AAF7-89DE-21BAEDEBDFF6}"/>
              </a:ext>
            </a:extLst>
          </p:cNvPr>
          <p:cNvSpPr txBox="1"/>
          <p:nvPr/>
        </p:nvSpPr>
        <p:spPr>
          <a:xfrm>
            <a:off x="2985542" y="335206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magnitude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6ECA0-39D0-7AF8-9794-BF226792D68C}"/>
              </a:ext>
            </a:extLst>
          </p:cNvPr>
          <p:cNvSpPr txBox="1"/>
          <p:nvPr/>
        </p:nvSpPr>
        <p:spPr>
          <a:xfrm>
            <a:off x="5335922" y="2483115"/>
            <a:ext cx="386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 problems?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F366C-C040-3F96-18C8-E2EEE20F8F8D}"/>
              </a:ext>
            </a:extLst>
          </p:cNvPr>
          <p:cNvSpPr txBox="1"/>
          <p:nvPr/>
        </p:nvSpPr>
        <p:spPr>
          <a:xfrm>
            <a:off x="2039008" y="224921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60639-32BA-F31F-0213-2C28B644BB7A}"/>
              </a:ext>
            </a:extLst>
          </p:cNvPr>
          <p:cNvSpPr txBox="1"/>
          <p:nvPr/>
        </p:nvSpPr>
        <p:spPr>
          <a:xfrm>
            <a:off x="2677605" y="224921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352A5D-F5AF-F149-B447-9BAAD27ED954}"/>
              </a:ext>
            </a:extLst>
          </p:cNvPr>
          <p:cNvSpPr txBox="1"/>
          <p:nvPr/>
        </p:nvSpPr>
        <p:spPr>
          <a:xfrm>
            <a:off x="3280962" y="224396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E8785C-6558-E2C9-3158-ECB15747A512}"/>
              </a:ext>
            </a:extLst>
          </p:cNvPr>
          <p:cNvSpPr txBox="1"/>
          <p:nvPr/>
        </p:nvSpPr>
        <p:spPr>
          <a:xfrm>
            <a:off x="3971644" y="225187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5059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E5782-2608-2F82-3B05-1EF35C0B9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00F5-3582-0997-378E-A3FDEF47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option: sign/magnitude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6A9A23-0653-1A7D-00A0-5CEDA8893162}"/>
              </a:ext>
            </a:extLst>
          </p:cNvPr>
          <p:cNvCxnSpPr/>
          <p:nvPr/>
        </p:nvCxnSpPr>
        <p:spPr>
          <a:xfrm>
            <a:off x="1944414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6B676D-346B-2CEC-9882-75217B078BE6}"/>
              </a:ext>
            </a:extLst>
          </p:cNvPr>
          <p:cNvCxnSpPr/>
          <p:nvPr/>
        </p:nvCxnSpPr>
        <p:spPr>
          <a:xfrm>
            <a:off x="2643352" y="280100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6302EB-A30C-BB1E-A0E3-47753148D1EE}"/>
              </a:ext>
            </a:extLst>
          </p:cNvPr>
          <p:cNvCxnSpPr/>
          <p:nvPr/>
        </p:nvCxnSpPr>
        <p:spPr>
          <a:xfrm>
            <a:off x="3326523" y="2795751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E8E9E2-7554-7889-8E6B-78C8128A6905}"/>
              </a:ext>
            </a:extLst>
          </p:cNvPr>
          <p:cNvCxnSpPr/>
          <p:nvPr/>
        </p:nvCxnSpPr>
        <p:spPr>
          <a:xfrm>
            <a:off x="4025461" y="2811516"/>
            <a:ext cx="4519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59364B48-435C-32A3-FA5B-991957B6BA86}"/>
              </a:ext>
            </a:extLst>
          </p:cNvPr>
          <p:cNvSpPr/>
          <p:nvPr/>
        </p:nvSpPr>
        <p:spPr>
          <a:xfrm rot="5400000">
            <a:off x="2928866" y="2737948"/>
            <a:ext cx="704193" cy="281677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54285-C46B-BEED-D8A6-AA80A0DCA769}"/>
              </a:ext>
            </a:extLst>
          </p:cNvPr>
          <p:cNvSpPr txBox="1"/>
          <p:nvPr/>
        </p:nvSpPr>
        <p:spPr>
          <a:xfrm>
            <a:off x="1955122" y="4824248"/>
            <a:ext cx="274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bit length (e.g., 4 bits)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8EBA0-5174-BDA2-08F2-426F0671E6CE}"/>
              </a:ext>
            </a:extLst>
          </p:cNvPr>
          <p:cNvSpPr txBox="1"/>
          <p:nvPr/>
        </p:nvSpPr>
        <p:spPr>
          <a:xfrm>
            <a:off x="1180528" y="2870906"/>
            <a:ext cx="1384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sign</a:t>
            </a:r>
          </a:p>
          <a:p>
            <a:r>
              <a:rPr lang="en-US" dirty="0"/>
              <a:t>0 = positive</a:t>
            </a:r>
          </a:p>
          <a:p>
            <a:r>
              <a:rPr lang="en-US" dirty="0"/>
              <a:t>1 = negative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A0429A7-28F6-FFE8-8F8E-18C8DFCC5429}"/>
              </a:ext>
            </a:extLst>
          </p:cNvPr>
          <p:cNvSpPr/>
          <p:nvPr/>
        </p:nvSpPr>
        <p:spPr>
          <a:xfrm rot="5400000">
            <a:off x="3388271" y="2190098"/>
            <a:ext cx="344216" cy="183405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DB5E2F-D3FB-2DC4-4FE6-57D5970D6618}"/>
              </a:ext>
            </a:extLst>
          </p:cNvPr>
          <p:cNvSpPr txBox="1"/>
          <p:nvPr/>
        </p:nvSpPr>
        <p:spPr>
          <a:xfrm>
            <a:off x="2985542" y="335206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magnitude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A29456-D516-855E-A30C-0C8EF6CE4FD2}"/>
              </a:ext>
            </a:extLst>
          </p:cNvPr>
          <p:cNvSpPr txBox="1"/>
          <p:nvPr/>
        </p:nvSpPr>
        <p:spPr>
          <a:xfrm>
            <a:off x="5335922" y="2483115"/>
            <a:ext cx="3867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are the range of values?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795C6-DCFC-769B-DF94-26B597AD8B4E}"/>
              </a:ext>
            </a:extLst>
          </p:cNvPr>
          <p:cNvSpPr txBox="1"/>
          <p:nvPr/>
        </p:nvSpPr>
        <p:spPr>
          <a:xfrm>
            <a:off x="2039008" y="224921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AEB77-7BC4-997F-5805-201A525088A6}"/>
              </a:ext>
            </a:extLst>
          </p:cNvPr>
          <p:cNvSpPr txBox="1"/>
          <p:nvPr/>
        </p:nvSpPr>
        <p:spPr>
          <a:xfrm>
            <a:off x="2677605" y="224921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494B4-E6B3-DEB1-7730-75FD1805BA3A}"/>
              </a:ext>
            </a:extLst>
          </p:cNvPr>
          <p:cNvSpPr txBox="1"/>
          <p:nvPr/>
        </p:nvSpPr>
        <p:spPr>
          <a:xfrm>
            <a:off x="3280962" y="224396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A0E1ED-C75A-9E2A-7E3A-D1BEC43C716D}"/>
              </a:ext>
            </a:extLst>
          </p:cNvPr>
          <p:cNvSpPr txBox="1"/>
          <p:nvPr/>
        </p:nvSpPr>
        <p:spPr>
          <a:xfrm>
            <a:off x="3971644" y="225187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E25561-0049-41FE-4C13-5D56B33A67D7}"/>
              </a:ext>
            </a:extLst>
          </p:cNvPr>
          <p:cNvSpPr txBox="1"/>
          <p:nvPr/>
        </p:nvSpPr>
        <p:spPr>
          <a:xfrm>
            <a:off x="5276196" y="3959821"/>
            <a:ext cx="3867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A0FEC"/>
                </a:solidFill>
              </a:rPr>
              <a:t>1000 = 0000</a:t>
            </a:r>
          </a:p>
          <a:p>
            <a:endParaRPr lang="en-US" sz="3200" dirty="0">
              <a:solidFill>
                <a:srgbClr val="0A0FEC"/>
              </a:solidFill>
            </a:endParaRPr>
          </a:p>
          <a:p>
            <a:r>
              <a:rPr lang="en-US" sz="3200" dirty="0">
                <a:solidFill>
                  <a:srgbClr val="0A0FEC"/>
                </a:solidFill>
              </a:rPr>
              <a:t>two zeros</a:t>
            </a:r>
          </a:p>
          <a:p>
            <a:r>
              <a:rPr lang="en-US" sz="3200" dirty="0">
                <a:solidFill>
                  <a:srgbClr val="0A0FEC"/>
                </a:solidFill>
              </a:rPr>
              <a:t>hardware-wise, can be more difficult</a:t>
            </a:r>
          </a:p>
        </p:txBody>
      </p:sp>
    </p:spTree>
    <p:extLst>
      <p:ext uri="{BB962C8B-B14F-4D97-AF65-F5344CB8AC3E}">
        <p14:creationId xmlns:p14="http://schemas.microsoft.com/office/powerpoint/2010/main" val="5216189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option: twos complement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a number with </a:t>
            </a:r>
            <a:r>
              <a:rPr lang="en-US" sz="2800" i="1" dirty="0"/>
              <a:t>n</a:t>
            </a:r>
            <a:r>
              <a:rPr lang="en-US" sz="2800" dirty="0"/>
              <a:t> digits the high order bit represents   -2</a:t>
            </a:r>
            <a:r>
              <a:rPr lang="en-US" sz="2800" baseline="30000" dirty="0"/>
              <a:t>n-1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unsigned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(twos complement)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-2</a:t>
            </a:r>
            <a:r>
              <a:rPr lang="en-US" sz="24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9590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Twos complement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number is it?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unsigned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(twos complement)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-2</a:t>
            </a:r>
            <a:r>
              <a:rPr lang="en-US" sz="2400" baseline="30000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477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25723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97465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9611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8756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58507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30249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2890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6586" y="3217277"/>
            <a:ext cx="467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14253" y="5019568"/>
            <a:ext cx="63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18971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Twos complement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number is it?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unsigned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(twos complement)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-2</a:t>
            </a:r>
            <a:r>
              <a:rPr lang="en-US" sz="2400" baseline="30000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477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25723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97465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9611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8756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58507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30249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2890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6586" y="3217277"/>
            <a:ext cx="7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14253" y="5019568"/>
            <a:ext cx="63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4254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Twos complement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number is it?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unsigned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(twos complement)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-2</a:t>
            </a:r>
            <a:r>
              <a:rPr lang="en-US" sz="2400" baseline="30000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477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25723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97465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9611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8756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58507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30249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2890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6586" y="3217277"/>
            <a:ext cx="7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14253" y="5019568"/>
            <a:ext cx="63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4997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numbers base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9749" y="2388667"/>
            <a:ext cx="11752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456</a:t>
            </a:r>
          </a:p>
          <a:p>
            <a:r>
              <a:rPr lang="en-US" sz="4000" dirty="0"/>
              <a:t> 735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93978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Twos complement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014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98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346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34858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622778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many numbers can we represent with each approach using 4 bits?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15" y="4412694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unsigned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677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2725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8301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8770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3014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98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2346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4858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4434" y="5540022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(twos complement)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26770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52725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8301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87700" y="6092798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-2</a:t>
            </a:r>
            <a:r>
              <a:rPr lang="en-US" sz="2400" baseline="30000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2894" y="2906890"/>
            <a:ext cx="5993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16 (2</a:t>
            </a:r>
            <a:r>
              <a:rPr lang="en-US" sz="2800" baseline="30000" dirty="0">
                <a:solidFill>
                  <a:srgbClr val="0000FF"/>
                </a:solidFill>
              </a:rPr>
              <a:t>4</a:t>
            </a:r>
            <a:r>
              <a:rPr lang="en-US" sz="2800" dirty="0">
                <a:solidFill>
                  <a:srgbClr val="0000FF"/>
                </a:solidFill>
              </a:rPr>
              <a:t>) numbers, 0000, 0001, …., 1111</a:t>
            </a:r>
          </a:p>
          <a:p>
            <a:r>
              <a:rPr lang="en-US" sz="2800" dirty="0">
                <a:solidFill>
                  <a:srgbClr val="0000FF"/>
                </a:solidFill>
              </a:rPr>
              <a:t>Doesn’t matter the representation!</a:t>
            </a:r>
          </a:p>
        </p:txBody>
      </p:sp>
    </p:spTree>
    <p:extLst>
      <p:ext uri="{BB962C8B-B14F-4D97-AF65-F5344CB8AC3E}">
        <p14:creationId xmlns:p14="http://schemas.microsoft.com/office/powerpoint/2010/main" val="40601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Twos complement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014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98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346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34858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622778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many numbers can we represent with each approach using 32 bits?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15" y="4412694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unsigned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677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2725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8301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8770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3014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98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2346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4858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4434" y="5540022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(twos complement)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26770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52725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8301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87700" y="6092798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-2</a:t>
            </a:r>
            <a:r>
              <a:rPr lang="en-US" sz="2400" baseline="30000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7146" y="2906890"/>
            <a:ext cx="3596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 2</a:t>
            </a:r>
            <a:r>
              <a:rPr lang="en-US" sz="2800" baseline="30000" dirty="0">
                <a:solidFill>
                  <a:srgbClr val="0000FF"/>
                </a:solidFill>
              </a:rPr>
              <a:t>32</a:t>
            </a:r>
            <a:r>
              <a:rPr lang="en-US" sz="2800" dirty="0">
                <a:solidFill>
                  <a:srgbClr val="0000FF"/>
                </a:solidFill>
              </a:rPr>
              <a:t> ≈ 4 billion numbers</a:t>
            </a:r>
          </a:p>
        </p:txBody>
      </p:sp>
    </p:spTree>
    <p:extLst>
      <p:ext uri="{BB962C8B-B14F-4D97-AF65-F5344CB8AC3E}">
        <p14:creationId xmlns:p14="http://schemas.microsoft.com/office/powerpoint/2010/main" val="13639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Twos complement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014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98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346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34858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622778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range of numbers that we can represent for each approach with 4 bits?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15" y="4412694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unsigned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677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2725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8301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8770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3014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98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2346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4858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4434" y="5540022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(twos complement)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26770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52725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8301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87700" y="6092798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-2</a:t>
            </a:r>
            <a:r>
              <a:rPr lang="en-US" sz="2400" baseline="30000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2894" y="2906890"/>
            <a:ext cx="3214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unsigned: 0, 1, … 15</a:t>
            </a:r>
          </a:p>
          <a:p>
            <a:r>
              <a:rPr lang="en-US" sz="2800" dirty="0">
                <a:solidFill>
                  <a:srgbClr val="0000FF"/>
                </a:solidFill>
              </a:rPr>
              <a:t>signed: -8, -7, …, 7</a:t>
            </a:r>
          </a:p>
        </p:txBody>
      </p:sp>
    </p:spTree>
    <p:extLst>
      <p:ext uri="{BB962C8B-B14F-4D97-AF65-F5344CB8AC3E}">
        <p14:creationId xmlns:p14="http://schemas.microsoft.com/office/powerpoint/2010/main" val="26206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binary</a:t>
                      </a:r>
                      <a:r>
                        <a:rPr lang="en-US" baseline="0" dirty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5371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binary</a:t>
                      </a:r>
                      <a:r>
                        <a:rPr lang="en-US" baseline="0" dirty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two</a:t>
                      </a:r>
                      <a:r>
                        <a:rPr lang="en-US" baseline="0" dirty="0"/>
                        <a:t>s complement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290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binary</a:t>
                      </a:r>
                      <a:r>
                        <a:rPr lang="en-US" baseline="0" dirty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two</a:t>
                      </a:r>
                      <a:r>
                        <a:rPr lang="en-US" baseline="0" dirty="0"/>
                        <a:t>s complement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981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binary</a:t>
                      </a:r>
                      <a:r>
                        <a:rPr lang="en-US" baseline="0" dirty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two</a:t>
                      </a:r>
                      <a:r>
                        <a:rPr lang="en-US" baseline="0" dirty="0"/>
                        <a:t>s complement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0016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binary</a:t>
                      </a:r>
                      <a:r>
                        <a:rPr lang="en-US" baseline="0" dirty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two</a:t>
                      </a:r>
                      <a:r>
                        <a:rPr lang="en-US" baseline="0" dirty="0"/>
                        <a:t>s complement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634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83443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binary</a:t>
                      </a:r>
                      <a:r>
                        <a:rPr lang="en-US" baseline="0" dirty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two</a:t>
                      </a:r>
                      <a:r>
                        <a:rPr lang="en-US" baseline="0" dirty="0"/>
                        <a:t>s complement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18111" y="2017888"/>
            <a:ext cx="251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can you tell if a number is negative?</a:t>
            </a:r>
          </a:p>
        </p:txBody>
      </p:sp>
    </p:spTree>
    <p:extLst>
      <p:ext uri="{BB962C8B-B14F-4D97-AF65-F5344CB8AC3E}">
        <p14:creationId xmlns:p14="http://schemas.microsoft.com/office/powerpoint/2010/main" val="29676823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83443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binary</a:t>
                      </a:r>
                      <a:r>
                        <a:rPr lang="en-US" baseline="0" dirty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two</a:t>
                      </a:r>
                      <a:r>
                        <a:rPr lang="en-US" baseline="0" dirty="0"/>
                        <a:t>s complement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/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/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/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/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18111" y="2088443"/>
            <a:ext cx="251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High order bit!</a:t>
            </a:r>
          </a:p>
        </p:txBody>
      </p:sp>
    </p:spTree>
    <p:extLst>
      <p:ext uri="{BB962C8B-B14F-4D97-AF65-F5344CB8AC3E}">
        <p14:creationId xmlns:p14="http://schemas.microsoft.com/office/powerpoint/2010/main" val="391369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numbers base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7971" y="3712106"/>
            <a:ext cx="13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1191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58706" y="2169124"/>
            <a:ext cx="8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1 0 1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9749" y="2388667"/>
            <a:ext cx="11752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456</a:t>
            </a:r>
          </a:p>
          <a:p>
            <a:r>
              <a:rPr lang="en-US" sz="4000" dirty="0"/>
              <a:t> 735</a:t>
            </a:r>
          </a:p>
        </p:txBody>
      </p:sp>
    </p:spTree>
    <p:extLst>
      <p:ext uri="{BB962C8B-B14F-4D97-AF65-F5344CB8AC3E}">
        <p14:creationId xmlns:p14="http://schemas.microsoft.com/office/powerpoint/2010/main" val="30723521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two’s complement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You can also calculate the value of a negative number represented as twos complement as follows:</a:t>
            </a:r>
          </a:p>
          <a:p>
            <a:pPr lvl="1"/>
            <a:r>
              <a:rPr lang="en-US" dirty="0"/>
              <a:t>Flip all of the bits (0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1 and 1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0)</a:t>
            </a:r>
          </a:p>
          <a:p>
            <a:pPr lvl="1"/>
            <a:r>
              <a:rPr lang="en-US" dirty="0"/>
              <a:t>Add 1</a:t>
            </a:r>
          </a:p>
          <a:p>
            <a:pPr lvl="1"/>
            <a:r>
              <a:rPr lang="en-US" dirty="0"/>
              <a:t>The resulting number is the magnitude of the original negative number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0341" y="5014331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1101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568222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774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4888" y="4534554"/>
            <a:ext cx="121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 the bits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921955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303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0010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9116" y="5046218"/>
            <a:ext cx="50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-3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985837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13264" y="4553552"/>
            <a:ext cx="7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1</a:t>
            </a:r>
          </a:p>
        </p:txBody>
      </p:sp>
    </p:spTree>
    <p:extLst>
      <p:ext uri="{BB962C8B-B14F-4D97-AF65-F5344CB8AC3E}">
        <p14:creationId xmlns:p14="http://schemas.microsoft.com/office/powerpoint/2010/main" val="5243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two’s complement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You can also calculate the value of a negative number represented as twos complement as follows:</a:t>
            </a:r>
          </a:p>
          <a:p>
            <a:pPr lvl="1"/>
            <a:r>
              <a:rPr lang="en-US" dirty="0"/>
              <a:t>Flip all of the bits (0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1 and 1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0)</a:t>
            </a:r>
          </a:p>
          <a:p>
            <a:pPr lvl="1"/>
            <a:r>
              <a:rPr lang="en-US" dirty="0"/>
              <a:t>Add 1</a:t>
            </a:r>
          </a:p>
          <a:p>
            <a:pPr lvl="1"/>
            <a:r>
              <a:rPr lang="en-US" dirty="0"/>
              <a:t>The resulting number is the magnitude of the original negative number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0341" y="5014331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1110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568222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774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4888" y="4534554"/>
            <a:ext cx="121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 the bits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921955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303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0001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9116" y="5046218"/>
            <a:ext cx="50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-2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985837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13264" y="4553552"/>
            <a:ext cx="7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1</a:t>
            </a:r>
          </a:p>
        </p:txBody>
      </p:sp>
    </p:spTree>
    <p:extLst>
      <p:ext uri="{BB962C8B-B14F-4D97-AF65-F5344CB8AC3E}">
        <p14:creationId xmlns:p14="http://schemas.microsoft.com/office/powerpoint/2010/main" val="25333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0001</a:t>
            </a:r>
            <a:r>
              <a:rPr lang="en-US" sz="4000" baseline="-25000" dirty="0"/>
              <a:t>2</a:t>
            </a:r>
          </a:p>
          <a:p>
            <a:r>
              <a:rPr lang="en-US" sz="4000" dirty="0"/>
              <a:t>0101</a:t>
            </a:r>
            <a:r>
              <a:rPr lang="en-US" sz="4000" baseline="-25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43898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505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0001</a:t>
            </a:r>
            <a:r>
              <a:rPr lang="en-US" sz="4000" baseline="-25000" dirty="0"/>
              <a:t>2</a:t>
            </a:r>
          </a:p>
          <a:p>
            <a:r>
              <a:rPr lang="en-US" sz="4000" dirty="0"/>
              <a:t>0101</a:t>
            </a:r>
            <a:r>
              <a:rPr lang="en-US" sz="4000" baseline="-25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5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0110</a:t>
            </a:r>
            <a:r>
              <a:rPr lang="en-US" sz="4000" baseline="-25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9222" y="214733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5414" y="214695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2185" y="21603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138730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0110</a:t>
            </a:r>
          </a:p>
          <a:p>
            <a:r>
              <a:rPr lang="en-US" sz="4000" dirty="0"/>
              <a:t>0101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7443" y="6125444"/>
            <a:ext cx="5790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(Note: I’m going to stop writing the base 2 </a:t>
            </a:r>
            <a:r>
              <a:rPr lang="en-US" sz="2400" dirty="0">
                <a:sym typeface="Wingdings"/>
              </a:rPr>
              <a:t>)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35624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0110</a:t>
            </a:r>
          </a:p>
          <a:p>
            <a:r>
              <a:rPr lang="en-US" sz="4000" dirty="0"/>
              <a:t>0101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03860" y="3740328"/>
            <a:ext cx="151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1011?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232260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0110</a:t>
            </a:r>
          </a:p>
          <a:p>
            <a:r>
              <a:rPr lang="en-US" sz="4000" dirty="0"/>
              <a:t>0101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03860" y="3740328"/>
            <a:ext cx="151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1011?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4081" y="2533219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4081" y="3119062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8996" y="3915994"/>
            <a:ext cx="231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-5? (11 unsigned)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444" y="5085054"/>
            <a:ext cx="856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Overflow!  We cannot represent this number (it’s too large)</a:t>
            </a:r>
          </a:p>
        </p:txBody>
      </p:sp>
    </p:spTree>
    <p:extLst>
      <p:ext uri="{BB962C8B-B14F-4D97-AF65-F5344CB8AC3E}">
        <p14:creationId xmlns:p14="http://schemas.microsoft.com/office/powerpoint/2010/main" val="15125843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0110</a:t>
            </a:r>
          </a:p>
          <a:p>
            <a:r>
              <a:rPr lang="en-US" sz="4000" dirty="0"/>
              <a:t>1101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3324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0110</a:t>
            </a:r>
          </a:p>
          <a:p>
            <a:r>
              <a:rPr lang="en-US" sz="4000" dirty="0"/>
              <a:t>1101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3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6814" y="222239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3045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z="3600" dirty="0"/>
              <a:t>Addition with 4-bit </a:t>
            </a:r>
            <a:r>
              <a:rPr lang="en-US" sz="3600" i="1" dirty="0">
                <a:solidFill>
                  <a:srgbClr val="FF6600"/>
                </a:solidFill>
              </a:rPr>
              <a:t>twos complement</a:t>
            </a:r>
            <a:r>
              <a:rPr lang="en-US" sz="3600" dirty="0"/>
              <a:t>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0110</a:t>
            </a:r>
          </a:p>
          <a:p>
            <a:r>
              <a:rPr lang="en-US" sz="4000" dirty="0"/>
              <a:t>1101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3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6814" y="222239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9223" y="2477616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5856" y="3113219"/>
            <a:ext cx="50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-3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4096" y="382621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110" y="2913164"/>
            <a:ext cx="2250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ignore the last carry</a:t>
            </a: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2511778" y="2407061"/>
            <a:ext cx="785036" cy="63560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numbers base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Add: 223</a:t>
            </a:r>
            <a:r>
              <a:rPr lang="en-US" sz="3600" baseline="-25000" dirty="0"/>
              <a:t>5</a:t>
            </a:r>
            <a:r>
              <a:rPr lang="en-US" sz="3600" dirty="0"/>
              <a:t> and 414</a:t>
            </a:r>
            <a:r>
              <a:rPr lang="en-US" sz="3600" baseline="-25000" dirty="0"/>
              <a:t>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2098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8059-E82B-73A1-A64A-A075C469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in twos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2CB2-E9FD-0384-6471-3E57040D9D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do you know that overflow has occurred with twos complement numbers?</a:t>
            </a:r>
          </a:p>
        </p:txBody>
      </p:sp>
    </p:spTree>
    <p:extLst>
      <p:ext uri="{BB962C8B-B14F-4D97-AF65-F5344CB8AC3E}">
        <p14:creationId xmlns:p14="http://schemas.microsoft.com/office/powerpoint/2010/main" val="30001720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DBCEF-1A01-86F2-01EF-480ADFCE7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7046-4869-78C1-A4CC-5D5B6372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in twos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870C3-080F-C7DC-7ACC-79FD5693E70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do you know that overflow has occurred with twos complement numbers?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A0FEC"/>
                </a:solidFill>
              </a:rPr>
              <a:t>Can only happen when adding two numbers of the same sign</a:t>
            </a:r>
          </a:p>
          <a:p>
            <a:pPr marL="0" indent="0">
              <a:buNone/>
            </a:pPr>
            <a:endParaRPr lang="en-US" dirty="0">
              <a:solidFill>
                <a:srgbClr val="0A0FE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A0FEC"/>
                </a:solidFill>
              </a:rPr>
              <a:t>Add the numbers and discard the carry</a:t>
            </a:r>
          </a:p>
          <a:p>
            <a:pPr marL="0" indent="0">
              <a:buNone/>
            </a:pPr>
            <a:endParaRPr lang="en-US" dirty="0">
              <a:solidFill>
                <a:srgbClr val="0A0FE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A0FEC"/>
                </a:solidFill>
              </a:rPr>
              <a:t>Check the sign of the resulting number: if it differs than the number added = overflow</a:t>
            </a:r>
          </a:p>
        </p:txBody>
      </p:sp>
    </p:spTree>
    <p:extLst>
      <p:ext uri="{BB962C8B-B14F-4D97-AF65-F5344CB8AC3E}">
        <p14:creationId xmlns:p14="http://schemas.microsoft.com/office/powerpoint/2010/main" val="9892197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34870" y="3251200"/>
            <a:ext cx="1362908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30581528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Negate the 2</a:t>
            </a:r>
            <a:r>
              <a:rPr lang="en-US" sz="3200" baseline="30000" dirty="0"/>
              <a:t>nd</a:t>
            </a:r>
            <a:r>
              <a:rPr lang="en-US" sz="3200" dirty="0"/>
              <a:t> number (flip the bits and add 1)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Add them!</a:t>
            </a:r>
          </a:p>
        </p:txBody>
      </p:sp>
    </p:spTree>
    <p:extLst>
      <p:ext uri="{BB962C8B-B14F-4D97-AF65-F5344CB8AC3E}">
        <p14:creationId xmlns:p14="http://schemas.microsoft.com/office/powerpoint/2010/main" val="23765220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5BC3D-5801-D5AF-0B9E-F3E6C8697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C025E47-A01D-802E-B6E6-6B6369B11F7A}"/>
              </a:ext>
            </a:extLst>
          </p:cNvPr>
          <p:cNvSpPr txBox="1">
            <a:spLocks/>
          </p:cNvSpPr>
          <p:nvPr/>
        </p:nvSpPr>
        <p:spPr>
          <a:xfrm>
            <a:off x="459486" y="220424"/>
            <a:ext cx="8586541" cy="84919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2700" dirty="0"/>
              <a:t>PRACTICE TIME – Subtracting two’s complements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7EBB8B0-7391-4767-5BBF-B8D5DE05B3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4893" y="1828589"/>
                <a:ext cx="8113015" cy="34453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Calculate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/>
                  <a:t> using 4-bit two's complement numbers.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7EBB8B0-7391-4767-5BBF-B8D5DE05B3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893" y="1828589"/>
                <a:ext cx="8113015" cy="3445371"/>
              </a:xfrm>
              <a:blipFill>
                <a:blip r:embed="rId3"/>
                <a:stretch>
                  <a:fillRect l="-1563"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1770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00822-4371-1FD5-8ED0-F57CB5318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E94F762-502A-7A2E-3C9A-F45EBE9FAD84}"/>
              </a:ext>
            </a:extLst>
          </p:cNvPr>
          <p:cNvSpPr txBox="1">
            <a:spLocks/>
          </p:cNvSpPr>
          <p:nvPr/>
        </p:nvSpPr>
        <p:spPr>
          <a:xfrm>
            <a:off x="459486" y="419536"/>
            <a:ext cx="8586541" cy="84919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2700" dirty="0"/>
              <a:t>ANSWER – Subtracting two’s complements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2EF2F28-44B8-6BC9-79CF-5DD2F616F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9486" y="1618382"/>
                <a:ext cx="8113015" cy="34453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Calculate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400" dirty="0"/>
                  <a:t> using 4-bit two's complement numbers.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0011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Take the two’s complement of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1011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=0101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Invert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1010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 lvl="1"/>
                <a:r>
                  <a:rPr lang="en-US" sz="2000" b="0" dirty="0"/>
                  <a:t>Add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1011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Add them: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0011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1011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 1110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  <m:sub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Invert and then 1: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0001+1=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0010=2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2EF2F28-44B8-6BC9-79CF-5DD2F616F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486" y="1618382"/>
                <a:ext cx="8113015" cy="3445371"/>
              </a:xfrm>
              <a:blipFill>
                <a:blip r:embed="rId3"/>
                <a:stretch>
                  <a:fillRect l="-1252" t="-1471" b="-37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1194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Shifting: variable length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</p:spTree>
    <p:extLst>
      <p:ext uri="{BB962C8B-B14F-4D97-AF65-F5344CB8AC3E}">
        <p14:creationId xmlns:p14="http://schemas.microsoft.com/office/powerpoint/2010/main" val="757457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Shifting: variable length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260" y="3634446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 &gt;&gt;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667" y="4928779"/>
            <a:ext cx="2715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number to be shifted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2525" y="5427721"/>
            <a:ext cx="131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right shift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5925" y="4928779"/>
            <a:ext cx="3454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number of positions to shift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40000" y="4280777"/>
            <a:ext cx="719667" cy="6480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31734" y="4280777"/>
            <a:ext cx="0" cy="99677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880764" y="4179178"/>
            <a:ext cx="1822014" cy="7496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73742" y="366127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86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Shifting: variable length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260" y="3634446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 &gt;&gt;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56508" y="5133312"/>
            <a:ext cx="1713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100101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218577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61973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two positions</a:t>
            </a:r>
          </a:p>
          <a:p>
            <a:r>
              <a:rPr lang="en-US" sz="2000" dirty="0"/>
              <a:t>(discard bits shifting off)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90020" y="5133312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1001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95640" y="5133312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9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506749" y="528103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7838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decimal form</a:t>
            </a:r>
          </a:p>
        </p:txBody>
      </p:sp>
    </p:spTree>
    <p:extLst>
      <p:ext uri="{BB962C8B-B14F-4D97-AF65-F5344CB8AC3E}">
        <p14:creationId xmlns:p14="http://schemas.microsoft.com/office/powerpoint/2010/main" val="37814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Shifting: variable length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260" y="3634446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 &gt;&gt;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73742" y="366127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1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numbers base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9749" y="2388667"/>
            <a:ext cx="1363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223</a:t>
            </a:r>
            <a:r>
              <a:rPr lang="en-US" sz="4000" baseline="-25000" dirty="0"/>
              <a:t>5</a:t>
            </a:r>
          </a:p>
          <a:p>
            <a:r>
              <a:rPr lang="en-US" sz="4000" dirty="0"/>
              <a:t> 414</a:t>
            </a:r>
            <a:r>
              <a:rPr lang="en-US" sz="4000" baseline="-25000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72414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Shifting: variable length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260" y="3634446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 &gt;&gt;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56508" y="5133312"/>
            <a:ext cx="1713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100101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218577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00371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three positions</a:t>
            </a:r>
          </a:p>
          <a:p>
            <a:r>
              <a:rPr lang="en-US" sz="2000" dirty="0"/>
              <a:t>(discard bits shifting off)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90020" y="5133312"/>
            <a:ext cx="94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95640" y="5133312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506749" y="528103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7838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decimal form</a:t>
            </a:r>
          </a:p>
        </p:txBody>
      </p:sp>
    </p:spTree>
    <p:extLst>
      <p:ext uri="{BB962C8B-B14F-4D97-AF65-F5344CB8AC3E}">
        <p14:creationId xmlns:p14="http://schemas.microsoft.com/office/powerpoint/2010/main" val="396561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8-bit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 &gt;&gt;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3620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00100101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9333" y="3894666"/>
            <a:ext cx="347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37 as an 8-bit binary number?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0822" y="5827889"/>
            <a:ext cx="126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pad with 0s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2300405" y="5585604"/>
            <a:ext cx="202869" cy="38921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8-bit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 &gt;&gt;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3620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00100101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9333" y="3894666"/>
            <a:ext cx="347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fill in the leftmost bits?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387909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two positions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15385000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8-bit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 &gt;&gt;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3620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00100101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9333" y="3894666"/>
            <a:ext cx="347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fill in the leftmost bits?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387909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69425" y="5122178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00001001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two positions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27059108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8-bit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81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 &gt;&gt;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3620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00100101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387909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47861" y="5954889"/>
            <a:ext cx="3294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right two positions</a:t>
            </a:r>
          </a:p>
          <a:p>
            <a:r>
              <a:rPr lang="en-US" sz="2000" dirty="0"/>
              <a:t>(discard away bits shifting off)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9425" y="5122178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00001001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4320" y="5133312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9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335429" y="528103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07067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decimal form</a:t>
            </a:r>
          </a:p>
        </p:txBody>
      </p:sp>
    </p:spTree>
    <p:extLst>
      <p:ext uri="{BB962C8B-B14F-4D97-AF65-F5344CB8AC3E}">
        <p14:creationId xmlns:p14="http://schemas.microsoft.com/office/powerpoint/2010/main" val="3012583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8-bit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 &lt;&lt; 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2676" y="4167227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8375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8-bit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 &lt;&lt; 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03568" y="5170776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15378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8-bit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 &lt;&lt; 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25539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00001111</a:t>
            </a:r>
          </a:p>
        </p:txBody>
      </p:sp>
    </p:spTree>
    <p:extLst>
      <p:ext uri="{BB962C8B-B14F-4D97-AF65-F5344CB8AC3E}">
        <p14:creationId xmlns:p14="http://schemas.microsoft.com/office/powerpoint/2010/main" val="41718591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8-bit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 &lt;&lt; 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25539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00001111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218577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79790" y="5122178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left two positions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22334678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8-bit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 &lt;&lt; 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25539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00001111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218577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90020" y="5133312"/>
            <a:ext cx="2226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001111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??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left two positions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237109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numbers base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9749" y="2388667"/>
            <a:ext cx="1363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223</a:t>
            </a:r>
            <a:r>
              <a:rPr lang="en-US" sz="4000" baseline="-25000" dirty="0"/>
              <a:t>5</a:t>
            </a:r>
          </a:p>
          <a:p>
            <a:r>
              <a:rPr lang="en-US" sz="4000" dirty="0"/>
              <a:t> 414</a:t>
            </a:r>
            <a:r>
              <a:rPr lang="en-US" sz="4000" baseline="-25000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5638" y="2129612"/>
            <a:ext cx="8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1 0 1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6861" y="3655662"/>
            <a:ext cx="150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1142</a:t>
            </a:r>
            <a:r>
              <a:rPr lang="en-US" sz="4000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513921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8-bit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 &lt;&lt; 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25539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00001111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218577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90020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00111100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left two positions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18121403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8-bit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9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Shifting shifts the binary representation of the number right or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0592" y="2981894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 &lt;&lt; 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1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68" y="6110111"/>
            <a:ext cx="191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in binary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157111" y="5311886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25539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00001111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218577" y="531726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90020" y="5133312"/>
            <a:ext cx="22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00111100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26655" y="5122178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60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7448317" y="5281037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00498" y="6110111"/>
            <a:ext cx="15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decimal form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5972" y="5954889"/>
            <a:ext cx="2656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shift left two positions</a:t>
            </a:r>
          </a:p>
          <a:p>
            <a:r>
              <a:rPr lang="en-US" sz="2000" dirty="0"/>
              <a:t>(discard bits shifting off)</a:t>
            </a:r>
          </a:p>
        </p:txBody>
      </p:sp>
    </p:spTree>
    <p:extLst>
      <p:ext uri="{BB962C8B-B14F-4D97-AF65-F5344CB8AC3E}">
        <p14:creationId xmlns:p14="http://schemas.microsoft.com/office/powerpoint/2010/main" val="32782106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mathematically: unsigned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</a:t>
            </a:r>
            <a:r>
              <a:rPr lang="en-US" b="1" dirty="0">
                <a:solidFill>
                  <a:srgbClr val="FF0000"/>
                </a:solidFill>
              </a:rPr>
              <a:t>left</a:t>
            </a:r>
            <a:r>
              <a:rPr lang="en-US" dirty="0">
                <a:solidFill>
                  <a:srgbClr val="FF0000"/>
                </a:solidFill>
              </a:rPr>
              <a:t> shifting by one position do mathematically?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223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907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3270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55782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769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364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225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862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6875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3649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7391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6547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6838049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mathematically: unsigned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</a:t>
            </a:r>
            <a:r>
              <a:rPr lang="en-US" b="1" dirty="0">
                <a:solidFill>
                  <a:srgbClr val="FF0000"/>
                </a:solidFill>
              </a:rPr>
              <a:t>left</a:t>
            </a:r>
            <a:r>
              <a:rPr lang="en-US" dirty="0">
                <a:solidFill>
                  <a:srgbClr val="FF0000"/>
                </a:solidFill>
              </a:rPr>
              <a:t> shifting by one position do mathematically?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223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907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3270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55782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769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364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225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862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6875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3649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7391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6547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847325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15725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98236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80748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72660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98615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24191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3590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81841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98615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2357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71513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841345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53182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311442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732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mathematically: unsigned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</a:t>
            </a:r>
            <a:r>
              <a:rPr lang="en-US" b="1" dirty="0">
                <a:solidFill>
                  <a:srgbClr val="FF0000"/>
                </a:solidFill>
              </a:rPr>
              <a:t>left</a:t>
            </a:r>
            <a:r>
              <a:rPr lang="en-US" dirty="0">
                <a:solidFill>
                  <a:srgbClr val="FF0000"/>
                </a:solidFill>
              </a:rPr>
              <a:t> shifting by one position do mathematically?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2394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70794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53305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5817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2772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368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9260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65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6910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53684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7426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582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7360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5760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8271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60783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52695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8650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04226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3625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61876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78650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62392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548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21380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833217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91477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614924"/>
              </p:ext>
            </p:extLst>
          </p:nvPr>
        </p:nvGraphicFramePr>
        <p:xfrm>
          <a:off x="4676993" y="2794000"/>
          <a:ext cx="4089055" cy="5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203200" progId="Equation.3">
                  <p:embed/>
                </p:oleObj>
              </mc:Choice>
              <mc:Fallback>
                <p:oleObj name="Equation" r:id="rId2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6993" y="2794000"/>
                        <a:ext cx="4089055" cy="56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212394"/>
              </p:ext>
            </p:extLst>
          </p:nvPr>
        </p:nvGraphicFramePr>
        <p:xfrm>
          <a:off x="4791075" y="4933950"/>
          <a:ext cx="40513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800" imgH="203200" progId="Equation.3">
                  <p:embed/>
                </p:oleObj>
              </mc:Choice>
              <mc:Fallback>
                <p:oleObj name="Equation" r:id="rId4" imgW="144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1075" y="4933950"/>
                        <a:ext cx="4051300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20850"/>
              </p:ext>
            </p:extLst>
          </p:nvPr>
        </p:nvGraphicFramePr>
        <p:xfrm>
          <a:off x="4869257" y="5761743"/>
          <a:ext cx="3916674" cy="5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5300" imgH="228600" progId="Equation.3">
                  <p:embed/>
                </p:oleObj>
              </mc:Choice>
              <mc:Fallback>
                <p:oleObj name="Equation" r:id="rId6" imgW="1765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9257" y="5761743"/>
                        <a:ext cx="3916674" cy="50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8055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mathematically: unsigned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</a:t>
            </a:r>
            <a:r>
              <a:rPr lang="en-US" b="1" dirty="0">
                <a:solidFill>
                  <a:srgbClr val="FF0000"/>
                </a:solidFill>
              </a:rPr>
              <a:t>left</a:t>
            </a:r>
            <a:r>
              <a:rPr lang="en-US" dirty="0">
                <a:solidFill>
                  <a:srgbClr val="FF0000"/>
                </a:solidFill>
              </a:rPr>
              <a:t> shifting by one position do mathematically?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2394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70794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53305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5817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2772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368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9260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65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6910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53684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7426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582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7360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5760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8271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60783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52695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8650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04226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3625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61876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78650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62392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548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21380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833217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91477" y="4154777"/>
            <a:ext cx="845433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696231"/>
              </p:ext>
            </p:extLst>
          </p:nvPr>
        </p:nvGraphicFramePr>
        <p:xfrm>
          <a:off x="4676993" y="2794000"/>
          <a:ext cx="4089055" cy="5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203200" progId="Equation.3">
                  <p:embed/>
                </p:oleObj>
              </mc:Choice>
              <mc:Fallback>
                <p:oleObj name="Equation" r:id="rId2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6993" y="2794000"/>
                        <a:ext cx="4089055" cy="56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42353"/>
              </p:ext>
            </p:extLst>
          </p:nvPr>
        </p:nvGraphicFramePr>
        <p:xfrm>
          <a:off x="4791075" y="4933950"/>
          <a:ext cx="40513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800" imgH="203200" progId="Equation.3">
                  <p:embed/>
                </p:oleObj>
              </mc:Choice>
              <mc:Fallback>
                <p:oleObj name="Equation" r:id="rId4" imgW="144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1075" y="4933950"/>
                        <a:ext cx="4051300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185773"/>
              </p:ext>
            </p:extLst>
          </p:nvPr>
        </p:nvGraphicFramePr>
        <p:xfrm>
          <a:off x="4869257" y="5761743"/>
          <a:ext cx="3916674" cy="5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5300" imgH="228600" progId="Equation.3">
                  <p:embed/>
                </p:oleObj>
              </mc:Choice>
              <mc:Fallback>
                <p:oleObj name="Equation" r:id="rId6" imgW="1765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9257" y="5761743"/>
                        <a:ext cx="3916674" cy="50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77556" y="3970111"/>
            <a:ext cx="2663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Doubles the number!</a:t>
            </a:r>
          </a:p>
        </p:txBody>
      </p:sp>
      <p:cxnSp>
        <p:nvCxnSpPr>
          <p:cNvPr id="33" name="Straight Arrow Connector 32"/>
          <p:cNvCxnSpPr>
            <a:stCxn id="12" idx="2"/>
          </p:cNvCxnSpPr>
          <p:nvPr/>
        </p:nvCxnSpPr>
        <p:spPr>
          <a:xfrm flipH="1">
            <a:off x="5277556" y="4431776"/>
            <a:ext cx="1331705" cy="140201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573889" y="5833788"/>
            <a:ext cx="3192159" cy="461665"/>
          </a:xfrm>
          <a:prstGeom prst="rect">
            <a:avLst/>
          </a:prstGeom>
          <a:solidFill>
            <a:srgbClr val="FF6600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13181" y="2901247"/>
            <a:ext cx="3829194" cy="461665"/>
          </a:xfrm>
          <a:prstGeom prst="rect">
            <a:avLst/>
          </a:prstGeom>
          <a:solidFill>
            <a:srgbClr val="FF6600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9724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mathematically: unsigned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</a:t>
            </a:r>
            <a:r>
              <a:rPr lang="en-US" b="1" dirty="0">
                <a:solidFill>
                  <a:srgbClr val="FF0000"/>
                </a:solidFill>
              </a:rPr>
              <a:t>left</a:t>
            </a:r>
            <a:r>
              <a:rPr lang="en-US" dirty="0">
                <a:solidFill>
                  <a:srgbClr val="FF0000"/>
                </a:solidFill>
              </a:rPr>
              <a:t> shifting by 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positions do mathematically?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9222" y="3387776"/>
            <a:ext cx="451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Multiply by 2</a:t>
            </a:r>
            <a:r>
              <a:rPr lang="en-US" sz="2800" baseline="30000" dirty="0">
                <a:solidFill>
                  <a:srgbClr val="0000FF"/>
                </a:solidFill>
              </a:rPr>
              <a:t>n </a:t>
            </a:r>
            <a:r>
              <a:rPr lang="en-US" sz="2800" dirty="0">
                <a:solidFill>
                  <a:srgbClr val="0000FF"/>
                </a:solidFill>
              </a:rPr>
              <a:t>(double n times)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9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mathematically: unsigned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>
                <a:solidFill>
                  <a:srgbClr val="FF0000"/>
                </a:solidFill>
              </a:rPr>
              <a:t> shifting by one position do mathematically?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223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907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3270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55782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769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364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225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862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6875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3649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7391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6547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226648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mathematically: unsigned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>
                <a:solidFill>
                  <a:srgbClr val="FF0000"/>
                </a:solidFill>
              </a:rPr>
              <a:t> shifting by one position do mathematically?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223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90759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3270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55782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769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3649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225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8624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6875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3649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7391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6547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847325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15725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98236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80748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72660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98615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24191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3590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81841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98615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2357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71513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431341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23149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788880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0982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mathematically: unsigned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526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>
                <a:solidFill>
                  <a:srgbClr val="FF0000"/>
                </a:solidFill>
              </a:rPr>
              <a:t> shifting by one position do mathematically?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525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86925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69436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51948" y="3566112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3860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815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5391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90" y="3693112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3041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9815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3557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713" y="2794000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491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1891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94402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6914" y="570678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68826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4781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0357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9756" y="583378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8007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94781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78523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679" y="4934676"/>
            <a:ext cx="6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27507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19315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85046" y="4154777"/>
            <a:ext cx="750500" cy="7798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66646"/>
              </p:ext>
            </p:extLst>
          </p:nvPr>
        </p:nvGraphicFramePr>
        <p:xfrm>
          <a:off x="4676993" y="2794000"/>
          <a:ext cx="4089055" cy="5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203200" progId="Equation.3">
                  <p:embed/>
                </p:oleObj>
              </mc:Choice>
              <mc:Fallback>
                <p:oleObj name="Equation" r:id="rId2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6993" y="2794000"/>
                        <a:ext cx="4089055" cy="56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376668"/>
              </p:ext>
            </p:extLst>
          </p:nvPr>
        </p:nvGraphicFramePr>
        <p:xfrm>
          <a:off x="4705215" y="4951413"/>
          <a:ext cx="2736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190500" progId="Equation.3">
                  <p:embed/>
                </p:oleObj>
              </mc:Choice>
              <mc:Fallback>
                <p:oleObj name="Equation" r:id="rId4" imgW="977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5215" y="4951413"/>
                        <a:ext cx="27368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3016"/>
              </p:ext>
            </p:extLst>
          </p:nvPr>
        </p:nvGraphicFramePr>
        <p:xfrm>
          <a:off x="4672013" y="5761038"/>
          <a:ext cx="43100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3100" imgH="228600" progId="Equation.3">
                  <p:embed/>
                </p:oleObj>
              </mc:Choice>
              <mc:Fallback>
                <p:oleObj name="Equation" r:id="rId6" imgW="1943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2013" y="5761038"/>
                        <a:ext cx="4310062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035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12762</TotalTime>
  <Words>3583</Words>
  <Application>Microsoft Macintosh PowerPoint</Application>
  <PresentationFormat>On-screen Show (4:3)</PresentationFormat>
  <Paragraphs>1291</Paragraphs>
  <Slides>120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8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binary Arithmetic</vt:lpstr>
      <vt:lpstr>BBICS</vt:lpstr>
      <vt:lpstr>Administrative</vt:lpstr>
      <vt:lpstr>Adding numbers base 10</vt:lpstr>
      <vt:lpstr>Adding numbers base 10</vt:lpstr>
      <vt:lpstr>Adding numbers base 10</vt:lpstr>
      <vt:lpstr>Adding numbers base 5</vt:lpstr>
      <vt:lpstr>Adding numbers base 5</vt:lpstr>
      <vt:lpstr>Adding numbers base 5</vt:lpstr>
      <vt:lpstr>Adding numbers base 5</vt:lpstr>
      <vt:lpstr>Adding numbers base 5</vt:lpstr>
      <vt:lpstr>Adding numbers base 5</vt:lpstr>
      <vt:lpstr>Adding numbers base 2</vt:lpstr>
      <vt:lpstr>Adding numbers base 2</vt:lpstr>
      <vt:lpstr>Adding numbers base 2</vt:lpstr>
      <vt:lpstr>Adding numbers base 2</vt:lpstr>
      <vt:lpstr>Adding numbers base 2</vt:lpstr>
      <vt:lpstr>PowerPoint Presentation</vt:lpstr>
      <vt:lpstr>PowerPoint Presentation</vt:lpstr>
      <vt:lpstr>Adding numbers base 2</vt:lpstr>
      <vt:lpstr>Adding numbers base 2</vt:lpstr>
      <vt:lpstr>Computer internals</vt:lpstr>
      <vt:lpstr>Computer internals simplified</vt:lpstr>
      <vt:lpstr>Computer internals simplified</vt:lpstr>
      <vt:lpstr>Computer internals simplified</vt:lpstr>
      <vt:lpstr>Computer internals simplified</vt:lpstr>
      <vt:lpstr>Computer simplified</vt:lpstr>
      <vt:lpstr>Fixed length numbers</vt:lpstr>
      <vt:lpstr>Memory</vt:lpstr>
      <vt:lpstr>Fixed length numbers</vt:lpstr>
      <vt:lpstr>Fixed length numbers</vt:lpstr>
      <vt:lpstr>Fixed length words</vt:lpstr>
      <vt:lpstr>Fixed length words</vt:lpstr>
      <vt:lpstr>Fixed length words</vt:lpstr>
      <vt:lpstr>Overflow</vt:lpstr>
      <vt:lpstr>Overflow</vt:lpstr>
      <vt:lpstr>Overflow</vt:lpstr>
      <vt:lpstr>Binary numbers revisited</vt:lpstr>
      <vt:lpstr>One option: sign/magnitude</vt:lpstr>
      <vt:lpstr>One option: sign/magnitude</vt:lpstr>
      <vt:lpstr>One option: sign/magnitude</vt:lpstr>
      <vt:lpstr>One option: sign/magnitude</vt:lpstr>
      <vt:lpstr>One option: sign/magnitude</vt:lpstr>
      <vt:lpstr>One option: sign/magnitude</vt:lpstr>
      <vt:lpstr>One option: sign/magnitude</vt:lpstr>
      <vt:lpstr>Another option: twos complement</vt:lpstr>
      <vt:lpstr>Twos complement</vt:lpstr>
      <vt:lpstr>Twos complement</vt:lpstr>
      <vt:lpstr>Twos complement</vt:lpstr>
      <vt:lpstr>Twos complement</vt:lpstr>
      <vt:lpstr>Twos complement</vt:lpstr>
      <vt:lpstr>Twos complement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two’s complement trick</vt:lpstr>
      <vt:lpstr>A two’s complement trick</vt:lpstr>
      <vt:lpstr>Addition with 4-bit twos complement numbers</vt:lpstr>
      <vt:lpstr>Addition with 4-bit twos complement numbers</vt:lpstr>
      <vt:lpstr>Addition with 4-bit twos complement numbers</vt:lpstr>
      <vt:lpstr>Addition with 4-bit twos complement numbers</vt:lpstr>
      <vt:lpstr>Addition with 4-bit twos complement numbers</vt:lpstr>
      <vt:lpstr>Addition with 4-bit twos complement numbers</vt:lpstr>
      <vt:lpstr>Addition with 4-bit twos complement numbers</vt:lpstr>
      <vt:lpstr>Addition with 4-bit twos complement numbers</vt:lpstr>
      <vt:lpstr>Overflow in twos complement</vt:lpstr>
      <vt:lpstr>Overflow in twos complement</vt:lpstr>
      <vt:lpstr>Subtraction</vt:lpstr>
      <vt:lpstr>Subtraction</vt:lpstr>
      <vt:lpstr>PowerPoint Presentation</vt:lpstr>
      <vt:lpstr>PowerPoint Presentation</vt:lpstr>
      <vt:lpstr>Shifting: variable length numbers</vt:lpstr>
      <vt:lpstr>Shifting: variable length numbers</vt:lpstr>
      <vt:lpstr>Shifting: variable length numbers</vt:lpstr>
      <vt:lpstr>Shifting: variable length numbers</vt:lpstr>
      <vt:lpstr>Shifting: variable length numbers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8-bit numbers</vt:lpstr>
      <vt:lpstr>Shifting mathematically: unsigned</vt:lpstr>
      <vt:lpstr>Shifting mathematically: unsigned</vt:lpstr>
      <vt:lpstr>Shifting mathematically: unsigned</vt:lpstr>
      <vt:lpstr>Shifting mathematically: unsigned</vt:lpstr>
      <vt:lpstr>Shifting mathematically: unsigned</vt:lpstr>
      <vt:lpstr>Shifting mathematically: unsigned</vt:lpstr>
      <vt:lpstr>Shifting mathematically: unsigned</vt:lpstr>
      <vt:lpstr>Shifting mathematically: unsigned</vt:lpstr>
      <vt:lpstr>Shifting mathematically: unsigned</vt:lpstr>
      <vt:lpstr>Shifting mathematically: unsigned</vt:lpstr>
      <vt:lpstr>Shifting 4-bit numbers</vt:lpstr>
      <vt:lpstr>Shifting 4-bit numbers</vt:lpstr>
      <vt:lpstr>Shifting 4-bit numbers</vt:lpstr>
      <vt:lpstr>Shifting 4-bit numbers</vt:lpstr>
      <vt:lpstr>Shifting 4-bit numbers</vt:lpstr>
      <vt:lpstr>Shifting 4-bit numbers</vt:lpstr>
      <vt:lpstr>Shifting 4-bit numbers</vt:lpstr>
      <vt:lpstr>Shifting 4-bit numbers</vt:lpstr>
      <vt:lpstr>Shifting 4-bit numbers</vt:lpstr>
      <vt:lpstr>Shifting 4-bit numbers</vt:lpstr>
      <vt:lpstr>Arithmetic shifting mathematically</vt:lpstr>
      <vt:lpstr>Shifting 4-bit numbers</vt:lpstr>
      <vt:lpstr>Shifting 4-bit numbers</vt:lpstr>
      <vt:lpstr>Shifting 4-bit numbers</vt:lpstr>
      <vt:lpstr>Shifting 4-bit numbers</vt:lpstr>
      <vt:lpstr>Left shifts</vt:lpstr>
      <vt:lpstr>Left shifts</vt:lpstr>
      <vt:lpstr>Left shifts</vt:lpstr>
      <vt:lpstr>Shifting summarized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2436</cp:revision>
  <cp:lastPrinted>2026-02-03T21:06:34Z</cp:lastPrinted>
  <dcterms:created xsi:type="dcterms:W3CDTF">2013-09-08T20:10:23Z</dcterms:created>
  <dcterms:modified xsi:type="dcterms:W3CDTF">2026-02-03T21:06:35Z</dcterms:modified>
</cp:coreProperties>
</file>