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02"/>
  </p:notesMasterIdLst>
  <p:sldIdLst>
    <p:sldId id="256" r:id="rId2"/>
    <p:sldId id="316" r:id="rId3"/>
    <p:sldId id="318" r:id="rId4"/>
    <p:sldId id="319" r:id="rId5"/>
    <p:sldId id="320" r:id="rId6"/>
    <p:sldId id="327" r:id="rId7"/>
    <p:sldId id="329" r:id="rId8"/>
    <p:sldId id="331" r:id="rId9"/>
    <p:sldId id="321" r:id="rId10"/>
    <p:sldId id="330" r:id="rId11"/>
    <p:sldId id="322" r:id="rId12"/>
    <p:sldId id="323" r:id="rId13"/>
    <p:sldId id="324" r:id="rId14"/>
    <p:sldId id="325" r:id="rId15"/>
    <p:sldId id="317" r:id="rId16"/>
    <p:sldId id="335" r:id="rId17"/>
    <p:sldId id="270" r:id="rId18"/>
    <p:sldId id="334" r:id="rId19"/>
    <p:sldId id="338" r:id="rId20"/>
    <p:sldId id="348" r:id="rId21"/>
    <p:sldId id="349" r:id="rId22"/>
    <p:sldId id="332" r:id="rId23"/>
    <p:sldId id="339" r:id="rId24"/>
    <p:sldId id="340" r:id="rId25"/>
    <p:sldId id="341" r:id="rId26"/>
    <p:sldId id="342" r:id="rId27"/>
    <p:sldId id="352" r:id="rId28"/>
    <p:sldId id="353" r:id="rId29"/>
    <p:sldId id="354" r:id="rId30"/>
    <p:sldId id="355" r:id="rId31"/>
    <p:sldId id="343" r:id="rId32"/>
    <p:sldId id="344" r:id="rId33"/>
    <p:sldId id="356" r:id="rId34"/>
    <p:sldId id="357" r:id="rId35"/>
    <p:sldId id="358" r:id="rId36"/>
    <p:sldId id="272" r:id="rId37"/>
    <p:sldId id="360" r:id="rId38"/>
    <p:sldId id="362" r:id="rId39"/>
    <p:sldId id="273" r:id="rId40"/>
    <p:sldId id="278" r:id="rId41"/>
    <p:sldId id="279" r:id="rId42"/>
    <p:sldId id="363" r:id="rId43"/>
    <p:sldId id="364" r:id="rId44"/>
    <p:sldId id="365" r:id="rId45"/>
    <p:sldId id="366" r:id="rId46"/>
    <p:sldId id="367" r:id="rId47"/>
    <p:sldId id="368" r:id="rId48"/>
    <p:sldId id="369" r:id="rId49"/>
    <p:sldId id="370" r:id="rId50"/>
    <p:sldId id="371" r:id="rId51"/>
    <p:sldId id="372" r:id="rId52"/>
    <p:sldId id="374" r:id="rId53"/>
    <p:sldId id="375" r:id="rId54"/>
    <p:sldId id="376" r:id="rId55"/>
    <p:sldId id="377" r:id="rId56"/>
    <p:sldId id="275" r:id="rId57"/>
    <p:sldId id="309" r:id="rId58"/>
    <p:sldId id="303" r:id="rId59"/>
    <p:sldId id="302" r:id="rId60"/>
    <p:sldId id="304" r:id="rId61"/>
    <p:sldId id="305" r:id="rId62"/>
    <p:sldId id="306" r:id="rId63"/>
    <p:sldId id="307" r:id="rId64"/>
    <p:sldId id="308" r:id="rId65"/>
    <p:sldId id="280" r:id="rId66"/>
    <p:sldId id="378" r:id="rId67"/>
    <p:sldId id="281" r:id="rId68"/>
    <p:sldId id="379" r:id="rId69"/>
    <p:sldId id="380" r:id="rId70"/>
    <p:sldId id="382" r:id="rId71"/>
    <p:sldId id="383" r:id="rId72"/>
    <p:sldId id="381" r:id="rId73"/>
    <p:sldId id="384" r:id="rId74"/>
    <p:sldId id="385" r:id="rId75"/>
    <p:sldId id="386" r:id="rId76"/>
    <p:sldId id="387" r:id="rId77"/>
    <p:sldId id="389" r:id="rId78"/>
    <p:sldId id="289" r:id="rId79"/>
    <p:sldId id="290" r:id="rId80"/>
    <p:sldId id="291" r:id="rId81"/>
    <p:sldId id="292" r:id="rId82"/>
    <p:sldId id="293" r:id="rId83"/>
    <p:sldId id="310" r:id="rId84"/>
    <p:sldId id="311" r:id="rId85"/>
    <p:sldId id="312" r:id="rId86"/>
    <p:sldId id="313" r:id="rId87"/>
    <p:sldId id="294" r:id="rId88"/>
    <p:sldId id="295" r:id="rId89"/>
    <p:sldId id="390" r:id="rId90"/>
    <p:sldId id="391" r:id="rId91"/>
    <p:sldId id="392" r:id="rId92"/>
    <p:sldId id="393" r:id="rId93"/>
    <p:sldId id="394" r:id="rId94"/>
    <p:sldId id="300" r:id="rId95"/>
    <p:sldId id="301" r:id="rId96"/>
    <p:sldId id="297" r:id="rId97"/>
    <p:sldId id="298" r:id="rId98"/>
    <p:sldId id="299" r:id="rId99"/>
    <p:sldId id="314" r:id="rId100"/>
    <p:sldId id="315"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0089E5"/>
    <a:srgbClr val="844BC5"/>
    <a:srgbClr val="FFFFFF"/>
    <a:srgbClr val="FF9300"/>
    <a:srgbClr val="009051"/>
    <a:srgbClr val="FFD579"/>
    <a:srgbClr val="011893"/>
    <a:srgbClr val="8EFA00"/>
    <a:srgbClr val="FFF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862"/>
    <p:restoredTop sz="79970"/>
  </p:normalViewPr>
  <p:slideViewPr>
    <p:cSldViewPr snapToGrid="0">
      <p:cViewPr varScale="1">
        <p:scale>
          <a:sx n="91" d="100"/>
          <a:sy n="91" d="100"/>
        </p:scale>
        <p:origin x="91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CDBA23-DB00-314B-A470-A362519CA314}" type="datetimeFigureOut">
              <a:rPr lang="en-US" smtClean="0"/>
              <a:t>1/29/26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EC9309-185D-B241-857D-6AB647741F6D}" type="slidenum">
              <a:rPr lang="en-US" smtClean="0"/>
              <a:t>‹#›</a:t>
            </a:fld>
            <a:endParaRPr lang="en-US"/>
          </a:p>
        </p:txBody>
      </p:sp>
    </p:spTree>
    <p:extLst>
      <p:ext uri="{BB962C8B-B14F-4D97-AF65-F5344CB8AC3E}">
        <p14:creationId xmlns:p14="http://schemas.microsoft.com/office/powerpoint/2010/main" val="1507590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time we talked about how physical components like transistors allow us to represent data in computers in one of two binary states, 0 or 1, False or True etc. Working with binary data is just one example of a numeral system.</a:t>
            </a:r>
          </a:p>
        </p:txBody>
      </p:sp>
      <p:sp>
        <p:nvSpPr>
          <p:cNvPr id="4" name="Slide Number Placeholder 3"/>
          <p:cNvSpPr>
            <a:spLocks noGrp="1"/>
          </p:cNvSpPr>
          <p:nvPr>
            <p:ph type="sldNum" sz="quarter" idx="5"/>
          </p:nvPr>
        </p:nvSpPr>
        <p:spPr/>
        <p:txBody>
          <a:bodyPr/>
          <a:lstStyle/>
          <a:p>
            <a:fld id="{D1EC9309-185D-B241-857D-6AB647741F6D}" type="slidenum">
              <a:rPr lang="en-US" smtClean="0"/>
              <a:t>1</a:t>
            </a:fld>
            <a:endParaRPr lang="en-US"/>
          </a:p>
        </p:txBody>
      </p:sp>
    </p:spTree>
    <p:extLst>
      <p:ext uri="{BB962C8B-B14F-4D97-AF65-F5344CB8AC3E}">
        <p14:creationId xmlns:p14="http://schemas.microsoft.com/office/powerpoint/2010/main" val="446043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E7CAC-40D8-E215-45EA-7BE4A10826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C8C09A-AD3A-1924-18ED-A69786FC7E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FBCAE5-69E2-15CF-4E32-B6EB88EDF9D6}"/>
              </a:ext>
            </a:extLst>
          </p:cNvPr>
          <p:cNvSpPr>
            <a:spLocks noGrp="1"/>
          </p:cNvSpPr>
          <p:nvPr>
            <p:ph type="body" idx="1"/>
          </p:nvPr>
        </p:nvSpPr>
        <p:spPr/>
        <p:txBody>
          <a:bodyPr/>
          <a:lstStyle/>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4DDC5502-CF4F-325F-F959-4A67DB0CFFB6}"/>
              </a:ext>
            </a:extLst>
          </p:cNvPr>
          <p:cNvSpPr>
            <a:spLocks noGrp="1"/>
          </p:cNvSpPr>
          <p:nvPr>
            <p:ph type="sldNum" sz="quarter" idx="5"/>
          </p:nvPr>
        </p:nvSpPr>
        <p:spPr/>
        <p:txBody>
          <a:bodyPr/>
          <a:lstStyle/>
          <a:p>
            <a:fld id="{D1EC9309-185D-B241-857D-6AB647741F6D}" type="slidenum">
              <a:rPr lang="en-US" smtClean="0"/>
              <a:t>11</a:t>
            </a:fld>
            <a:endParaRPr lang="en-US"/>
          </a:p>
        </p:txBody>
      </p:sp>
    </p:spTree>
    <p:extLst>
      <p:ext uri="{BB962C8B-B14F-4D97-AF65-F5344CB8AC3E}">
        <p14:creationId xmlns:p14="http://schemas.microsoft.com/office/powerpoint/2010/main" val="1073355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E80F9-759C-5691-C746-37D390E2E2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20319C-AAC8-5F94-C300-5D09565CB5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D0D158-B488-5ACD-B810-6F943D4C8CF9}"/>
              </a:ext>
            </a:extLst>
          </p:cNvPr>
          <p:cNvSpPr>
            <a:spLocks noGrp="1"/>
          </p:cNvSpPr>
          <p:nvPr>
            <p:ph type="body" idx="1"/>
          </p:nvPr>
        </p:nvSpPr>
        <p:spPr/>
        <p:txBody>
          <a:bodyPr/>
          <a:lstStyle/>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63DD9CC0-6FD4-06AC-A40C-61CD40A3861F}"/>
              </a:ext>
            </a:extLst>
          </p:cNvPr>
          <p:cNvSpPr>
            <a:spLocks noGrp="1"/>
          </p:cNvSpPr>
          <p:nvPr>
            <p:ph type="sldNum" sz="quarter" idx="5"/>
          </p:nvPr>
        </p:nvSpPr>
        <p:spPr/>
        <p:txBody>
          <a:bodyPr/>
          <a:lstStyle/>
          <a:p>
            <a:fld id="{D1EC9309-185D-B241-857D-6AB647741F6D}" type="slidenum">
              <a:rPr lang="en-US" smtClean="0"/>
              <a:t>12</a:t>
            </a:fld>
            <a:endParaRPr lang="en-US"/>
          </a:p>
        </p:txBody>
      </p:sp>
    </p:spTree>
    <p:extLst>
      <p:ext uri="{BB962C8B-B14F-4D97-AF65-F5344CB8AC3E}">
        <p14:creationId xmlns:p14="http://schemas.microsoft.com/office/powerpoint/2010/main" val="1145437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1AF79-FE69-4BB1-B247-9858E2F0A8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E92513-11F1-5791-00B8-22D1ABAE80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38CAE6-10E6-8E22-1255-01F485257E37}"/>
              </a:ext>
            </a:extLst>
          </p:cNvPr>
          <p:cNvSpPr>
            <a:spLocks noGrp="1"/>
          </p:cNvSpPr>
          <p:nvPr>
            <p:ph type="body" idx="1"/>
          </p:nvPr>
        </p:nvSpPr>
        <p:spPr/>
        <p:txBody>
          <a:bodyPr/>
          <a:lstStyle/>
          <a:p>
            <a:r>
              <a:rPr lang="en-US" b="0" i="0" dirty="0">
                <a:solidFill>
                  <a:srgbClr val="202122"/>
                </a:solidFill>
                <a:effectLst/>
                <a:latin typeface="Arial" panose="020B0604020202020204" pitchFamily="34" charset="0"/>
              </a:rPr>
              <a:t>Can you write the following function in a more condensed way? I have provided you the following print statements and what you should expect them to produce</a:t>
            </a:r>
          </a:p>
        </p:txBody>
      </p:sp>
      <p:sp>
        <p:nvSpPr>
          <p:cNvPr id="4" name="Slide Number Placeholder 3">
            <a:extLst>
              <a:ext uri="{FF2B5EF4-FFF2-40B4-BE49-F238E27FC236}">
                <a16:creationId xmlns:a16="http://schemas.microsoft.com/office/drawing/2014/main" id="{ED084C4F-105C-54A1-10A6-6C9AD4D2B678}"/>
              </a:ext>
            </a:extLst>
          </p:cNvPr>
          <p:cNvSpPr>
            <a:spLocks noGrp="1"/>
          </p:cNvSpPr>
          <p:nvPr>
            <p:ph type="sldNum" sz="quarter" idx="5"/>
          </p:nvPr>
        </p:nvSpPr>
        <p:spPr/>
        <p:txBody>
          <a:bodyPr/>
          <a:lstStyle/>
          <a:p>
            <a:fld id="{D1EC9309-185D-B241-857D-6AB647741F6D}" type="slidenum">
              <a:rPr lang="en-US" smtClean="0"/>
              <a:t>13</a:t>
            </a:fld>
            <a:endParaRPr lang="en-US"/>
          </a:p>
        </p:txBody>
      </p:sp>
    </p:spTree>
    <p:extLst>
      <p:ext uri="{BB962C8B-B14F-4D97-AF65-F5344CB8AC3E}">
        <p14:creationId xmlns:p14="http://schemas.microsoft.com/office/powerpoint/2010/main" val="2272100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7F8AB-B2D3-C88E-6561-08AC0D6462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42237C-BF66-1211-7BFB-BC349FCFEF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DD2BC4-8F09-F45C-CDBF-B1609A737328}"/>
              </a:ext>
            </a:extLst>
          </p:cNvPr>
          <p:cNvSpPr>
            <a:spLocks noGrp="1"/>
          </p:cNvSpPr>
          <p:nvPr>
            <p:ph type="body" idx="1"/>
          </p:nvPr>
        </p:nvSpPr>
        <p:spPr/>
        <p:txBody>
          <a:bodyPr/>
          <a:lstStyle/>
          <a:p>
            <a:r>
              <a:rPr lang="en-US" b="0" i="0" dirty="0">
                <a:solidFill>
                  <a:srgbClr val="202122"/>
                </a:solidFill>
                <a:effectLst/>
                <a:latin typeface="Arial" panose="020B0604020202020204" pitchFamily="34" charset="0"/>
              </a:rPr>
              <a:t>Here is a condensed version that accomplishes the same thing</a:t>
            </a:r>
          </a:p>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65D37BF5-6FD6-5500-2E59-C5304FB95318}"/>
              </a:ext>
            </a:extLst>
          </p:cNvPr>
          <p:cNvSpPr>
            <a:spLocks noGrp="1"/>
          </p:cNvSpPr>
          <p:nvPr>
            <p:ph type="sldNum" sz="quarter" idx="5"/>
          </p:nvPr>
        </p:nvSpPr>
        <p:spPr/>
        <p:txBody>
          <a:bodyPr/>
          <a:lstStyle/>
          <a:p>
            <a:fld id="{D1EC9309-185D-B241-857D-6AB647741F6D}" type="slidenum">
              <a:rPr lang="en-US" smtClean="0"/>
              <a:t>14</a:t>
            </a:fld>
            <a:endParaRPr lang="en-US"/>
          </a:p>
        </p:txBody>
      </p:sp>
    </p:spTree>
    <p:extLst>
      <p:ext uri="{BB962C8B-B14F-4D97-AF65-F5344CB8AC3E}">
        <p14:creationId xmlns:p14="http://schemas.microsoft.com/office/powerpoint/2010/main" val="3230508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EC9309-185D-B241-857D-6AB647741F6D}" type="slidenum">
              <a:rPr lang="en-US" smtClean="0"/>
              <a:t>15</a:t>
            </a:fld>
            <a:endParaRPr lang="en-US"/>
          </a:p>
        </p:txBody>
      </p:sp>
    </p:spTree>
    <p:extLst>
      <p:ext uri="{BB962C8B-B14F-4D97-AF65-F5344CB8AC3E}">
        <p14:creationId xmlns:p14="http://schemas.microsoft.com/office/powerpoint/2010/main" val="1902611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EA53C-32F6-8C83-3194-40BF6448BD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F01F7A-6A2A-F7AA-3CF1-69254C1B77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C25683-4788-E017-79AD-8DCC84A9E0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CA44AC5-61B9-BB88-E1AB-A3ED4A0AF538}"/>
              </a:ext>
            </a:extLst>
          </p:cNvPr>
          <p:cNvSpPr>
            <a:spLocks noGrp="1"/>
          </p:cNvSpPr>
          <p:nvPr>
            <p:ph type="sldNum" sz="quarter" idx="5"/>
          </p:nvPr>
        </p:nvSpPr>
        <p:spPr/>
        <p:txBody>
          <a:bodyPr/>
          <a:lstStyle/>
          <a:p>
            <a:fld id="{D1EC9309-185D-B241-857D-6AB647741F6D}" type="slidenum">
              <a:rPr lang="en-US" smtClean="0"/>
              <a:t>16</a:t>
            </a:fld>
            <a:endParaRPr lang="en-US"/>
          </a:p>
        </p:txBody>
      </p:sp>
    </p:spTree>
    <p:extLst>
      <p:ext uri="{BB962C8B-B14F-4D97-AF65-F5344CB8AC3E}">
        <p14:creationId xmlns:p14="http://schemas.microsoft.com/office/powerpoint/2010/main" val="15948958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EF21E-7BD9-9810-63A9-CDB80A2ED8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A42FA5-4C5B-A667-6212-0A70623C2B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C5C2E7-5389-7425-242D-8B4870037BA9}"/>
              </a:ext>
            </a:extLst>
          </p:cNvPr>
          <p:cNvSpPr>
            <a:spLocks noGrp="1"/>
          </p:cNvSpPr>
          <p:nvPr>
            <p:ph type="body" idx="1"/>
          </p:nvPr>
        </p:nvSpPr>
        <p:spPr/>
        <p:txBody>
          <a:bodyPr/>
          <a:lstStyle/>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D2E243FD-B9EC-5A1B-140C-E5D203265BF8}"/>
              </a:ext>
            </a:extLst>
          </p:cNvPr>
          <p:cNvSpPr>
            <a:spLocks noGrp="1"/>
          </p:cNvSpPr>
          <p:nvPr>
            <p:ph type="sldNum" sz="quarter" idx="5"/>
          </p:nvPr>
        </p:nvSpPr>
        <p:spPr/>
        <p:txBody>
          <a:bodyPr/>
          <a:lstStyle/>
          <a:p>
            <a:fld id="{D1EC9309-185D-B241-857D-6AB647741F6D}" type="slidenum">
              <a:rPr lang="en-US" smtClean="0"/>
              <a:t>17</a:t>
            </a:fld>
            <a:endParaRPr lang="en-US"/>
          </a:p>
        </p:txBody>
      </p:sp>
    </p:spTree>
    <p:extLst>
      <p:ext uri="{BB962C8B-B14F-4D97-AF65-F5344CB8AC3E}">
        <p14:creationId xmlns:p14="http://schemas.microsoft.com/office/powerpoint/2010/main" val="4449601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456D9-0457-951E-EF9D-E582D62C66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EF55FD-18E5-768E-8E76-0E0184E913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CB09C3-CCD7-4D00-CAB4-FFC769150930}"/>
              </a:ext>
            </a:extLst>
          </p:cNvPr>
          <p:cNvSpPr>
            <a:spLocks noGrp="1"/>
          </p:cNvSpPr>
          <p:nvPr>
            <p:ph type="body" idx="1"/>
          </p:nvPr>
        </p:nvSpPr>
        <p:spPr/>
        <p:txBody>
          <a:bodyPr/>
          <a:lstStyle/>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342D4420-109A-DF76-A6B0-8F389A33C04B}"/>
              </a:ext>
            </a:extLst>
          </p:cNvPr>
          <p:cNvSpPr>
            <a:spLocks noGrp="1"/>
          </p:cNvSpPr>
          <p:nvPr>
            <p:ph type="sldNum" sz="quarter" idx="5"/>
          </p:nvPr>
        </p:nvSpPr>
        <p:spPr/>
        <p:txBody>
          <a:bodyPr/>
          <a:lstStyle/>
          <a:p>
            <a:fld id="{D1EC9309-185D-B241-857D-6AB647741F6D}" type="slidenum">
              <a:rPr lang="en-US" smtClean="0"/>
              <a:t>18</a:t>
            </a:fld>
            <a:endParaRPr lang="en-US"/>
          </a:p>
        </p:txBody>
      </p:sp>
    </p:spTree>
    <p:extLst>
      <p:ext uri="{BB962C8B-B14F-4D97-AF65-F5344CB8AC3E}">
        <p14:creationId xmlns:p14="http://schemas.microsoft.com/office/powerpoint/2010/main" val="13774452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D6425-2DC8-2FC5-CD83-9B9EDC53B7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D94E7F-2366-7E4D-8241-980EBBD21F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FCF353-2048-78B3-A163-8CA831798086}"/>
              </a:ext>
            </a:extLst>
          </p:cNvPr>
          <p:cNvSpPr>
            <a:spLocks noGrp="1"/>
          </p:cNvSpPr>
          <p:nvPr>
            <p:ph type="body" idx="1"/>
          </p:nvPr>
        </p:nvSpPr>
        <p:spPr/>
        <p:txBody>
          <a:bodyPr/>
          <a:lstStyle/>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6BC58F00-6746-2E04-211B-CC1F43B7C037}"/>
              </a:ext>
            </a:extLst>
          </p:cNvPr>
          <p:cNvSpPr>
            <a:spLocks noGrp="1"/>
          </p:cNvSpPr>
          <p:nvPr>
            <p:ph type="sldNum" sz="quarter" idx="5"/>
          </p:nvPr>
        </p:nvSpPr>
        <p:spPr/>
        <p:txBody>
          <a:bodyPr/>
          <a:lstStyle/>
          <a:p>
            <a:fld id="{D1EC9309-185D-B241-857D-6AB647741F6D}" type="slidenum">
              <a:rPr lang="en-US" smtClean="0"/>
              <a:t>19</a:t>
            </a:fld>
            <a:endParaRPr lang="en-US"/>
          </a:p>
        </p:txBody>
      </p:sp>
    </p:spTree>
    <p:extLst>
      <p:ext uri="{BB962C8B-B14F-4D97-AF65-F5344CB8AC3E}">
        <p14:creationId xmlns:p14="http://schemas.microsoft.com/office/powerpoint/2010/main" val="17605272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B5FA6-3C5E-DCBF-A5F3-3D2B6E90C1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E7BB06-CC6A-0C66-1FD0-DA29BF0C1F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C46788-ADA0-0D6C-1D16-C8015DDA4D1A}"/>
              </a:ext>
            </a:extLst>
          </p:cNvPr>
          <p:cNvSpPr>
            <a:spLocks noGrp="1"/>
          </p:cNvSpPr>
          <p:nvPr>
            <p:ph type="body" idx="1"/>
          </p:nvPr>
        </p:nvSpPr>
        <p:spPr/>
        <p:txBody>
          <a:bodyPr/>
          <a:lstStyle/>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D9095460-A471-D50C-EC47-D8AFB97CE29E}"/>
              </a:ext>
            </a:extLst>
          </p:cNvPr>
          <p:cNvSpPr>
            <a:spLocks noGrp="1"/>
          </p:cNvSpPr>
          <p:nvPr>
            <p:ph type="sldNum" sz="quarter" idx="5"/>
          </p:nvPr>
        </p:nvSpPr>
        <p:spPr/>
        <p:txBody>
          <a:bodyPr/>
          <a:lstStyle/>
          <a:p>
            <a:fld id="{D1EC9309-185D-B241-857D-6AB647741F6D}" type="slidenum">
              <a:rPr lang="en-US" smtClean="0"/>
              <a:t>20</a:t>
            </a:fld>
            <a:endParaRPr lang="en-US"/>
          </a:p>
        </p:txBody>
      </p:sp>
    </p:spTree>
    <p:extLst>
      <p:ext uri="{BB962C8B-B14F-4D97-AF65-F5344CB8AC3E}">
        <p14:creationId xmlns:p14="http://schemas.microsoft.com/office/powerpoint/2010/main" val="1748215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35512-59B6-9B41-1DED-04CC99D8B5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EF62D8-7761-5DFE-0362-6FDBD9E7D5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753728-A294-C588-C0E7-9FD9DE56A154}"/>
              </a:ext>
            </a:extLst>
          </p:cNvPr>
          <p:cNvSpPr>
            <a:spLocks noGrp="1"/>
          </p:cNvSpPr>
          <p:nvPr>
            <p:ph type="body" idx="1"/>
          </p:nvPr>
        </p:nvSpPr>
        <p:spPr/>
        <p:txBody>
          <a:bodyPr/>
          <a:lstStyle/>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5AC90387-E9BA-05F0-AE39-3968A33D6D9B}"/>
              </a:ext>
            </a:extLst>
          </p:cNvPr>
          <p:cNvSpPr>
            <a:spLocks noGrp="1"/>
          </p:cNvSpPr>
          <p:nvPr>
            <p:ph type="sldNum" sz="quarter" idx="5"/>
          </p:nvPr>
        </p:nvSpPr>
        <p:spPr/>
        <p:txBody>
          <a:bodyPr/>
          <a:lstStyle/>
          <a:p>
            <a:fld id="{D1EC9309-185D-B241-857D-6AB647741F6D}" type="slidenum">
              <a:rPr lang="en-US" smtClean="0"/>
              <a:t>3</a:t>
            </a:fld>
            <a:endParaRPr lang="en-US"/>
          </a:p>
        </p:txBody>
      </p:sp>
    </p:spTree>
    <p:extLst>
      <p:ext uri="{BB962C8B-B14F-4D97-AF65-F5344CB8AC3E}">
        <p14:creationId xmlns:p14="http://schemas.microsoft.com/office/powerpoint/2010/main" val="17290231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4B446-FE65-2AEC-3245-D0A67FBAE6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EA1CA-7965-68A7-FECA-B4510F0E5D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680CAE-10C6-D016-ADBE-7B20DF4ADB4C}"/>
              </a:ext>
            </a:extLst>
          </p:cNvPr>
          <p:cNvSpPr>
            <a:spLocks noGrp="1"/>
          </p:cNvSpPr>
          <p:nvPr>
            <p:ph type="body" idx="1"/>
          </p:nvPr>
        </p:nvSpPr>
        <p:spPr/>
        <p:txBody>
          <a:bodyPr/>
          <a:lstStyle/>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833367DF-36E3-10E7-04DB-376E8C28171D}"/>
              </a:ext>
            </a:extLst>
          </p:cNvPr>
          <p:cNvSpPr>
            <a:spLocks noGrp="1"/>
          </p:cNvSpPr>
          <p:nvPr>
            <p:ph type="sldNum" sz="quarter" idx="5"/>
          </p:nvPr>
        </p:nvSpPr>
        <p:spPr/>
        <p:txBody>
          <a:bodyPr/>
          <a:lstStyle/>
          <a:p>
            <a:fld id="{D1EC9309-185D-B241-857D-6AB647741F6D}" type="slidenum">
              <a:rPr lang="en-US" smtClean="0"/>
              <a:t>21</a:t>
            </a:fld>
            <a:endParaRPr lang="en-US"/>
          </a:p>
        </p:txBody>
      </p:sp>
    </p:spTree>
    <p:extLst>
      <p:ext uri="{BB962C8B-B14F-4D97-AF65-F5344CB8AC3E}">
        <p14:creationId xmlns:p14="http://schemas.microsoft.com/office/powerpoint/2010/main" val="29825761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BE0FB-89EA-3537-D648-DC211F44CD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B7C2A6-0736-ECD7-2896-E5156836E5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6500C8-4F3E-13B9-EE87-13BCD0889511}"/>
              </a:ext>
            </a:extLst>
          </p:cNvPr>
          <p:cNvSpPr>
            <a:spLocks noGrp="1"/>
          </p:cNvSpPr>
          <p:nvPr>
            <p:ph type="body" idx="1"/>
          </p:nvPr>
        </p:nvSpPr>
        <p:spPr/>
        <p:txBody>
          <a:bodyPr/>
          <a:lstStyle/>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AD5599B8-D77F-4F6E-A027-2B3F9025DF90}"/>
              </a:ext>
            </a:extLst>
          </p:cNvPr>
          <p:cNvSpPr>
            <a:spLocks noGrp="1"/>
          </p:cNvSpPr>
          <p:nvPr>
            <p:ph type="sldNum" sz="quarter" idx="5"/>
          </p:nvPr>
        </p:nvSpPr>
        <p:spPr/>
        <p:txBody>
          <a:bodyPr/>
          <a:lstStyle/>
          <a:p>
            <a:fld id="{D1EC9309-185D-B241-857D-6AB647741F6D}" type="slidenum">
              <a:rPr lang="en-US" smtClean="0"/>
              <a:t>23</a:t>
            </a:fld>
            <a:endParaRPr lang="en-US"/>
          </a:p>
        </p:txBody>
      </p:sp>
    </p:spTree>
    <p:extLst>
      <p:ext uri="{BB962C8B-B14F-4D97-AF65-F5344CB8AC3E}">
        <p14:creationId xmlns:p14="http://schemas.microsoft.com/office/powerpoint/2010/main" val="273874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C7756-45E5-DEF1-238E-B36C2C9702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EBAE60-1B4C-8B86-2BDB-2DD65F0282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F55F0A-0840-EE09-1D26-66E0E0E3BE3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45FE06B-6F04-3740-3D4D-0AE5637C803E}"/>
              </a:ext>
            </a:extLst>
          </p:cNvPr>
          <p:cNvSpPr>
            <a:spLocks noGrp="1"/>
          </p:cNvSpPr>
          <p:nvPr>
            <p:ph type="sldNum" sz="quarter" idx="5"/>
          </p:nvPr>
        </p:nvSpPr>
        <p:spPr/>
        <p:txBody>
          <a:bodyPr/>
          <a:lstStyle/>
          <a:p>
            <a:fld id="{D1EC9309-185D-B241-857D-6AB647741F6D}" type="slidenum">
              <a:rPr lang="en-US" smtClean="0"/>
              <a:t>24</a:t>
            </a:fld>
            <a:endParaRPr lang="en-US"/>
          </a:p>
        </p:txBody>
      </p:sp>
    </p:spTree>
    <p:extLst>
      <p:ext uri="{BB962C8B-B14F-4D97-AF65-F5344CB8AC3E}">
        <p14:creationId xmlns:p14="http://schemas.microsoft.com/office/powerpoint/2010/main" val="10709485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27516-2D8C-9069-B2F7-EA44048B11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3A79A5-34AE-81EB-BBA2-CB4BAA19AB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6E1CD9-BDAA-ABB2-6AF9-617175B101A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51A5127-65B0-C412-2B86-61E6BE13BAC2}"/>
              </a:ext>
            </a:extLst>
          </p:cNvPr>
          <p:cNvSpPr>
            <a:spLocks noGrp="1"/>
          </p:cNvSpPr>
          <p:nvPr>
            <p:ph type="sldNum" sz="quarter" idx="5"/>
          </p:nvPr>
        </p:nvSpPr>
        <p:spPr/>
        <p:txBody>
          <a:bodyPr/>
          <a:lstStyle/>
          <a:p>
            <a:fld id="{D1EC9309-185D-B241-857D-6AB647741F6D}" type="slidenum">
              <a:rPr lang="en-US" smtClean="0"/>
              <a:t>25</a:t>
            </a:fld>
            <a:endParaRPr lang="en-US"/>
          </a:p>
        </p:txBody>
      </p:sp>
    </p:spTree>
    <p:extLst>
      <p:ext uri="{BB962C8B-B14F-4D97-AF65-F5344CB8AC3E}">
        <p14:creationId xmlns:p14="http://schemas.microsoft.com/office/powerpoint/2010/main" val="14135099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E1F62-CC4F-1A20-E18C-1351D19A5F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14C3E9-2DE8-3ED4-3A95-A827EF8CD3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3AE239-AF10-66F6-CD36-44A9143A46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FAC9D47-AF2D-4112-B76A-5B15F2E0E3E5}"/>
              </a:ext>
            </a:extLst>
          </p:cNvPr>
          <p:cNvSpPr>
            <a:spLocks noGrp="1"/>
          </p:cNvSpPr>
          <p:nvPr>
            <p:ph type="sldNum" sz="quarter" idx="5"/>
          </p:nvPr>
        </p:nvSpPr>
        <p:spPr/>
        <p:txBody>
          <a:bodyPr/>
          <a:lstStyle/>
          <a:p>
            <a:fld id="{D1EC9309-185D-B241-857D-6AB647741F6D}" type="slidenum">
              <a:rPr lang="en-US" smtClean="0"/>
              <a:t>26</a:t>
            </a:fld>
            <a:endParaRPr lang="en-US"/>
          </a:p>
        </p:txBody>
      </p:sp>
    </p:spTree>
    <p:extLst>
      <p:ext uri="{BB962C8B-B14F-4D97-AF65-F5344CB8AC3E}">
        <p14:creationId xmlns:p14="http://schemas.microsoft.com/office/powerpoint/2010/main" val="4408776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8E4FE-27C6-7D22-9D6F-9F3FB0F977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8B838F-2A5B-8FA0-1FE6-D75FE45716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04F2CF-8399-2FC0-9B93-8E6301B91F53}"/>
              </a:ext>
            </a:extLst>
          </p:cNvPr>
          <p:cNvSpPr>
            <a:spLocks noGrp="1"/>
          </p:cNvSpPr>
          <p:nvPr>
            <p:ph type="body" idx="1"/>
          </p:nvPr>
        </p:nvSpPr>
        <p:spPr/>
        <p:txBody>
          <a:bodyPr/>
          <a:lstStyle/>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8CE86542-8B9D-59A1-39B0-3D56D0693BCA}"/>
              </a:ext>
            </a:extLst>
          </p:cNvPr>
          <p:cNvSpPr>
            <a:spLocks noGrp="1"/>
          </p:cNvSpPr>
          <p:nvPr>
            <p:ph type="sldNum" sz="quarter" idx="5"/>
          </p:nvPr>
        </p:nvSpPr>
        <p:spPr/>
        <p:txBody>
          <a:bodyPr/>
          <a:lstStyle/>
          <a:p>
            <a:fld id="{D1EC9309-185D-B241-857D-6AB647741F6D}" type="slidenum">
              <a:rPr lang="en-US" smtClean="0"/>
              <a:t>27</a:t>
            </a:fld>
            <a:endParaRPr lang="en-US"/>
          </a:p>
        </p:txBody>
      </p:sp>
    </p:spTree>
    <p:extLst>
      <p:ext uri="{BB962C8B-B14F-4D97-AF65-F5344CB8AC3E}">
        <p14:creationId xmlns:p14="http://schemas.microsoft.com/office/powerpoint/2010/main" val="6405871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A8F1A-B44D-19E2-768F-C76F1A46C6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27492E-8D07-B479-51B1-C7D7D2BCB5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7B62B9-87A6-0D71-7135-3247EE6591FB}"/>
              </a:ext>
            </a:extLst>
          </p:cNvPr>
          <p:cNvSpPr>
            <a:spLocks noGrp="1"/>
          </p:cNvSpPr>
          <p:nvPr>
            <p:ph type="body" idx="1"/>
          </p:nvPr>
        </p:nvSpPr>
        <p:spPr/>
        <p:txBody>
          <a:bodyPr/>
          <a:lstStyle/>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F27014E5-F8E7-0A11-0A72-48485129766B}"/>
              </a:ext>
            </a:extLst>
          </p:cNvPr>
          <p:cNvSpPr>
            <a:spLocks noGrp="1"/>
          </p:cNvSpPr>
          <p:nvPr>
            <p:ph type="sldNum" sz="quarter" idx="5"/>
          </p:nvPr>
        </p:nvSpPr>
        <p:spPr/>
        <p:txBody>
          <a:bodyPr/>
          <a:lstStyle/>
          <a:p>
            <a:fld id="{D1EC9309-185D-B241-857D-6AB647741F6D}" type="slidenum">
              <a:rPr lang="en-US" smtClean="0"/>
              <a:t>28</a:t>
            </a:fld>
            <a:endParaRPr lang="en-US"/>
          </a:p>
        </p:txBody>
      </p:sp>
    </p:spTree>
    <p:extLst>
      <p:ext uri="{BB962C8B-B14F-4D97-AF65-F5344CB8AC3E}">
        <p14:creationId xmlns:p14="http://schemas.microsoft.com/office/powerpoint/2010/main" val="40096071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FA95A-4FE4-57A5-183F-0B904CE013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AA483D-4130-0B47-160B-880F2D6DE0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F7956F-F3BD-39B1-C3B3-D4E754B07364}"/>
              </a:ext>
            </a:extLst>
          </p:cNvPr>
          <p:cNvSpPr>
            <a:spLocks noGrp="1"/>
          </p:cNvSpPr>
          <p:nvPr>
            <p:ph type="body" idx="1"/>
          </p:nvPr>
        </p:nvSpPr>
        <p:spPr/>
        <p:txBody>
          <a:bodyPr/>
          <a:lstStyle/>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93E9BD8A-EC17-62BF-546D-F46C4B2539BB}"/>
              </a:ext>
            </a:extLst>
          </p:cNvPr>
          <p:cNvSpPr>
            <a:spLocks noGrp="1"/>
          </p:cNvSpPr>
          <p:nvPr>
            <p:ph type="sldNum" sz="quarter" idx="5"/>
          </p:nvPr>
        </p:nvSpPr>
        <p:spPr/>
        <p:txBody>
          <a:bodyPr/>
          <a:lstStyle/>
          <a:p>
            <a:fld id="{D1EC9309-185D-B241-857D-6AB647741F6D}" type="slidenum">
              <a:rPr lang="en-US" smtClean="0"/>
              <a:t>29</a:t>
            </a:fld>
            <a:endParaRPr lang="en-US"/>
          </a:p>
        </p:txBody>
      </p:sp>
    </p:spTree>
    <p:extLst>
      <p:ext uri="{BB962C8B-B14F-4D97-AF65-F5344CB8AC3E}">
        <p14:creationId xmlns:p14="http://schemas.microsoft.com/office/powerpoint/2010/main" val="22455098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C72F7-AEF9-C8AC-929C-6A75059743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EABB9C-F5ED-1FC8-73BE-8C192F3AA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FE87E6-850B-EB1A-BD6E-B2439B86698B}"/>
              </a:ext>
            </a:extLst>
          </p:cNvPr>
          <p:cNvSpPr>
            <a:spLocks noGrp="1"/>
          </p:cNvSpPr>
          <p:nvPr>
            <p:ph type="body" idx="1"/>
          </p:nvPr>
        </p:nvSpPr>
        <p:spPr/>
        <p:txBody>
          <a:bodyPr/>
          <a:lstStyle/>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E159E16A-3F51-0754-3844-78B368EB1F3B}"/>
              </a:ext>
            </a:extLst>
          </p:cNvPr>
          <p:cNvSpPr>
            <a:spLocks noGrp="1"/>
          </p:cNvSpPr>
          <p:nvPr>
            <p:ph type="sldNum" sz="quarter" idx="5"/>
          </p:nvPr>
        </p:nvSpPr>
        <p:spPr/>
        <p:txBody>
          <a:bodyPr/>
          <a:lstStyle/>
          <a:p>
            <a:fld id="{D1EC9309-185D-B241-857D-6AB647741F6D}" type="slidenum">
              <a:rPr lang="en-US" smtClean="0"/>
              <a:t>30</a:t>
            </a:fld>
            <a:endParaRPr lang="en-US"/>
          </a:p>
        </p:txBody>
      </p:sp>
    </p:spTree>
    <p:extLst>
      <p:ext uri="{BB962C8B-B14F-4D97-AF65-F5344CB8AC3E}">
        <p14:creationId xmlns:p14="http://schemas.microsoft.com/office/powerpoint/2010/main" val="32648539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03383-19D0-BA24-49E7-A36728B812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ABCF34-35B7-69CC-936C-41A0109C53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DD12C4-01F5-C68B-450A-FAB35D83B555}"/>
              </a:ext>
            </a:extLst>
          </p:cNvPr>
          <p:cNvSpPr>
            <a:spLocks noGrp="1"/>
          </p:cNvSpPr>
          <p:nvPr>
            <p:ph type="body" idx="1"/>
          </p:nvPr>
        </p:nvSpPr>
        <p:spPr/>
        <p:txBody>
          <a:bodyPr/>
          <a:lstStyle/>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6C8B02BF-39A3-05CB-6A8F-46BBA2CA9E60}"/>
              </a:ext>
            </a:extLst>
          </p:cNvPr>
          <p:cNvSpPr>
            <a:spLocks noGrp="1"/>
          </p:cNvSpPr>
          <p:nvPr>
            <p:ph type="sldNum" sz="quarter" idx="5"/>
          </p:nvPr>
        </p:nvSpPr>
        <p:spPr/>
        <p:txBody>
          <a:bodyPr/>
          <a:lstStyle/>
          <a:p>
            <a:fld id="{D1EC9309-185D-B241-857D-6AB647741F6D}" type="slidenum">
              <a:rPr lang="en-US" smtClean="0"/>
              <a:t>32</a:t>
            </a:fld>
            <a:endParaRPr lang="en-US"/>
          </a:p>
        </p:txBody>
      </p:sp>
    </p:spTree>
    <p:extLst>
      <p:ext uri="{BB962C8B-B14F-4D97-AF65-F5344CB8AC3E}">
        <p14:creationId xmlns:p14="http://schemas.microsoft.com/office/powerpoint/2010/main" val="2293763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C5284-ABB9-870B-E2A9-B16B2CA2B1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A0996E-C420-4028-601B-39F31BB06A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551680-0DB3-DE6F-A147-025C6855F784}"/>
              </a:ext>
            </a:extLst>
          </p:cNvPr>
          <p:cNvSpPr>
            <a:spLocks noGrp="1"/>
          </p:cNvSpPr>
          <p:nvPr>
            <p:ph type="body" idx="1"/>
          </p:nvPr>
        </p:nvSpPr>
        <p:spPr/>
        <p:txBody>
          <a:bodyPr/>
          <a:lstStyle/>
          <a:p>
            <a:r>
              <a:rPr lang="en-US" b="0" i="0" dirty="0">
                <a:solidFill>
                  <a:srgbClr val="202122"/>
                </a:solidFill>
                <a:effectLst/>
                <a:latin typeface="Arial" panose="020B0604020202020204" pitchFamily="34" charset="0"/>
              </a:rPr>
              <a:t>We can combine bool variables and logical operators in Boolean expressions, for example to evaluate them in conditionals (if statements) and loops, such as the for and while loops. Python also supports not, and, and or.</a:t>
            </a:r>
          </a:p>
        </p:txBody>
      </p:sp>
      <p:sp>
        <p:nvSpPr>
          <p:cNvPr id="4" name="Slide Number Placeholder 3">
            <a:extLst>
              <a:ext uri="{FF2B5EF4-FFF2-40B4-BE49-F238E27FC236}">
                <a16:creationId xmlns:a16="http://schemas.microsoft.com/office/drawing/2014/main" id="{D26395A0-A88A-0128-4F08-07D67D0DFD87}"/>
              </a:ext>
            </a:extLst>
          </p:cNvPr>
          <p:cNvSpPr>
            <a:spLocks noGrp="1"/>
          </p:cNvSpPr>
          <p:nvPr>
            <p:ph type="sldNum" sz="quarter" idx="5"/>
          </p:nvPr>
        </p:nvSpPr>
        <p:spPr/>
        <p:txBody>
          <a:bodyPr/>
          <a:lstStyle/>
          <a:p>
            <a:fld id="{D1EC9309-185D-B241-857D-6AB647741F6D}" type="slidenum">
              <a:rPr lang="en-US" smtClean="0"/>
              <a:t>4</a:t>
            </a:fld>
            <a:endParaRPr lang="en-US"/>
          </a:p>
        </p:txBody>
      </p:sp>
    </p:spTree>
    <p:extLst>
      <p:ext uri="{BB962C8B-B14F-4D97-AF65-F5344CB8AC3E}">
        <p14:creationId xmlns:p14="http://schemas.microsoft.com/office/powerpoint/2010/main" val="11764300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01255-60D5-A3C8-A076-A25952EA14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FAFE37-297D-5F42-9602-98C1BF42E8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C6321B-C881-CFD1-E699-D463DCA81C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9E0F26-6714-B2BF-ABF5-7819DFEC533A}"/>
              </a:ext>
            </a:extLst>
          </p:cNvPr>
          <p:cNvSpPr>
            <a:spLocks noGrp="1"/>
          </p:cNvSpPr>
          <p:nvPr>
            <p:ph type="sldNum" sz="quarter" idx="5"/>
          </p:nvPr>
        </p:nvSpPr>
        <p:spPr/>
        <p:txBody>
          <a:bodyPr/>
          <a:lstStyle/>
          <a:p>
            <a:fld id="{D1EC9309-185D-B241-857D-6AB647741F6D}" type="slidenum">
              <a:rPr lang="en-US" smtClean="0"/>
              <a:t>33</a:t>
            </a:fld>
            <a:endParaRPr lang="en-US"/>
          </a:p>
        </p:txBody>
      </p:sp>
    </p:spTree>
    <p:extLst>
      <p:ext uri="{BB962C8B-B14F-4D97-AF65-F5344CB8AC3E}">
        <p14:creationId xmlns:p14="http://schemas.microsoft.com/office/powerpoint/2010/main" val="40479785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4F9A5-00C2-7A42-6455-1F6F45F4D2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F5A074-72AE-0F8B-0F4F-3F07201DC2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F5C893-9640-D674-3387-385E2F8DB3D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9C8E10D-2059-14D6-E226-561BB953B677}"/>
              </a:ext>
            </a:extLst>
          </p:cNvPr>
          <p:cNvSpPr>
            <a:spLocks noGrp="1"/>
          </p:cNvSpPr>
          <p:nvPr>
            <p:ph type="sldNum" sz="quarter" idx="5"/>
          </p:nvPr>
        </p:nvSpPr>
        <p:spPr/>
        <p:txBody>
          <a:bodyPr/>
          <a:lstStyle/>
          <a:p>
            <a:fld id="{D1EC9309-185D-B241-857D-6AB647741F6D}" type="slidenum">
              <a:rPr lang="en-US" smtClean="0"/>
              <a:t>34</a:t>
            </a:fld>
            <a:endParaRPr lang="en-US"/>
          </a:p>
        </p:txBody>
      </p:sp>
    </p:spTree>
    <p:extLst>
      <p:ext uri="{BB962C8B-B14F-4D97-AF65-F5344CB8AC3E}">
        <p14:creationId xmlns:p14="http://schemas.microsoft.com/office/powerpoint/2010/main" val="24581936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47024-8FE3-AD23-2EC0-4FF6FF19A1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C2F507-6899-D4D6-593B-8A0B539E9C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455F64-278A-16B0-090F-7AE92030D8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5D72A4D-D912-331D-FEDA-9859B829D4EC}"/>
              </a:ext>
            </a:extLst>
          </p:cNvPr>
          <p:cNvSpPr>
            <a:spLocks noGrp="1"/>
          </p:cNvSpPr>
          <p:nvPr>
            <p:ph type="sldNum" sz="quarter" idx="5"/>
          </p:nvPr>
        </p:nvSpPr>
        <p:spPr/>
        <p:txBody>
          <a:bodyPr/>
          <a:lstStyle/>
          <a:p>
            <a:fld id="{D1EC9309-185D-B241-857D-6AB647741F6D}" type="slidenum">
              <a:rPr lang="en-US" smtClean="0"/>
              <a:t>35</a:t>
            </a:fld>
            <a:endParaRPr lang="en-US"/>
          </a:p>
        </p:txBody>
      </p:sp>
    </p:spTree>
    <p:extLst>
      <p:ext uri="{BB962C8B-B14F-4D97-AF65-F5344CB8AC3E}">
        <p14:creationId xmlns:p14="http://schemas.microsoft.com/office/powerpoint/2010/main" val="22546431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508F1-032D-7F9D-914E-1BAAD94853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52373D-0EBF-B266-AE66-1BF07201A802}"/>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9A482036-1F48-96D9-3E02-BFF2E6833404}"/>
                  </a:ext>
                </a:extLst>
              </p:cNvPr>
              <p:cNvSpPr>
                <a:spLocks noGrp="1"/>
              </p:cNvSpPr>
              <p:nvPr>
                <p:ph type="body" idx="1"/>
              </p:nvPr>
            </p:nvSpPr>
            <p:spPr/>
            <p:txBody>
              <a:bodyPr/>
              <a:lstStyle/>
              <a:p>
                <a:endParaRPr lang="en-US" b="0" i="0" dirty="0">
                  <a:solidFill>
                    <a:srgbClr val="202122"/>
                  </a:solidFill>
                  <a:effectLst/>
                  <a:latin typeface="Arial" panose="020B0604020202020204" pitchFamily="34" charset="0"/>
                </a:endParaRPr>
              </a:p>
            </p:txBody>
          </p:sp>
        </mc:Choice>
        <mc:Fallback xmlns="">
          <p:sp>
            <p:nvSpPr>
              <p:cNvPr id="3" name="Notes Placeholder 2">
                <a:extLst>
                  <a:ext uri="{FF2B5EF4-FFF2-40B4-BE49-F238E27FC236}">
                    <a16:creationId xmlns:a16="http://schemas.microsoft.com/office/drawing/2014/main" id="{9A482036-1F48-96D9-3E02-BFF2E683340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2"/>
                    </a:solidFill>
                    <a:effectLst/>
                    <a:latin typeface="Arial" panose="020B0604020202020204" pitchFamily="34" charset="0"/>
                  </a:rPr>
                  <a:t>The same idea can apply with binary variables. We say that a binary digit, a 0 or a 1, is a bit. We combine bits to form binary numbers. This arithmetic is called base 2 or binary. We can break down binary numbers as we did with decimals but the columns will now be powers of 2 and each column will be twice as large as the one to its right. We can use this to convert a binary number to a decimal number. If we have a binary number with n digits, it can be one of 0, 1, 2, …, 2^n-1. </a:t>
                </a:r>
                <a:r>
                  <a:rPr lang="en-US" sz="1200" dirty="0"/>
                  <a:t>We need at least </a:t>
                </a:r>
                <a:r>
                  <a:rPr lang="en-US" sz="1200" i="0" dirty="0">
                    <a:latin typeface="Cambria Math" panose="02040503050406030204" pitchFamily="18" charset="0"/>
                  </a:rPr>
                  <a:t>log_2 n </a:t>
                </a:r>
                <a:r>
                  <a:rPr lang="en-US" sz="1200" dirty="0"/>
                  <a:t>bits to represent information with </a:t>
                </a:r>
                <a:r>
                  <a:rPr lang="en-US" sz="1200" i="0" dirty="0">
                    <a:latin typeface="Cambria Math" panose="02040503050406030204" pitchFamily="18" charset="0"/>
                  </a:rPr>
                  <a:t>𝑛</a:t>
                </a:r>
                <a:r>
                  <a:rPr lang="en-US" sz="1200" dirty="0"/>
                  <a:t> values. </a:t>
                </a:r>
              </a:p>
              <a:p>
                <a:endParaRPr lang="en-US" b="0" i="0" dirty="0">
                  <a:solidFill>
                    <a:srgbClr val="202122"/>
                  </a:solidFill>
                  <a:effectLst/>
                  <a:latin typeface="Arial" panose="020B0604020202020204" pitchFamily="34" charset="0"/>
                </a:endParaRPr>
              </a:p>
            </p:txBody>
          </p:sp>
        </mc:Fallback>
      </mc:AlternateContent>
      <p:sp>
        <p:nvSpPr>
          <p:cNvPr id="4" name="Slide Number Placeholder 3">
            <a:extLst>
              <a:ext uri="{FF2B5EF4-FFF2-40B4-BE49-F238E27FC236}">
                <a16:creationId xmlns:a16="http://schemas.microsoft.com/office/drawing/2014/main" id="{3BEB1C31-4E68-D28C-494A-B3ACD3111C8E}"/>
              </a:ext>
            </a:extLst>
          </p:cNvPr>
          <p:cNvSpPr>
            <a:spLocks noGrp="1"/>
          </p:cNvSpPr>
          <p:nvPr>
            <p:ph type="sldNum" sz="quarter" idx="5"/>
          </p:nvPr>
        </p:nvSpPr>
        <p:spPr/>
        <p:txBody>
          <a:bodyPr/>
          <a:lstStyle/>
          <a:p>
            <a:fld id="{D1EC9309-185D-B241-857D-6AB647741F6D}" type="slidenum">
              <a:rPr lang="en-US" smtClean="0"/>
              <a:t>36</a:t>
            </a:fld>
            <a:endParaRPr lang="en-US"/>
          </a:p>
        </p:txBody>
      </p:sp>
    </p:spTree>
    <p:extLst>
      <p:ext uri="{BB962C8B-B14F-4D97-AF65-F5344CB8AC3E}">
        <p14:creationId xmlns:p14="http://schemas.microsoft.com/office/powerpoint/2010/main" val="11931860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0CFB7-741A-5E18-CACA-B9AE4A4249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B025BF-7AC7-9FA9-A6BC-A76C3DC21A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28378E-B213-2677-CAD4-F0ACEAA3254B}"/>
              </a:ext>
            </a:extLst>
          </p:cNvPr>
          <p:cNvSpPr>
            <a:spLocks noGrp="1"/>
          </p:cNvSpPr>
          <p:nvPr>
            <p:ph type="body" idx="1"/>
          </p:nvPr>
        </p:nvSpPr>
        <p:spPr/>
        <p:txBody>
          <a:bodyPr/>
          <a:lstStyle/>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F3BA419A-BE40-3C27-A242-7A0DB73B7D4E}"/>
              </a:ext>
            </a:extLst>
          </p:cNvPr>
          <p:cNvSpPr>
            <a:spLocks noGrp="1"/>
          </p:cNvSpPr>
          <p:nvPr>
            <p:ph type="sldNum" sz="quarter" idx="5"/>
          </p:nvPr>
        </p:nvSpPr>
        <p:spPr/>
        <p:txBody>
          <a:bodyPr/>
          <a:lstStyle/>
          <a:p>
            <a:fld id="{D1EC9309-185D-B241-857D-6AB647741F6D}" type="slidenum">
              <a:rPr lang="en-US" smtClean="0"/>
              <a:t>37</a:t>
            </a:fld>
            <a:endParaRPr lang="en-US"/>
          </a:p>
        </p:txBody>
      </p:sp>
    </p:spTree>
    <p:extLst>
      <p:ext uri="{BB962C8B-B14F-4D97-AF65-F5344CB8AC3E}">
        <p14:creationId xmlns:p14="http://schemas.microsoft.com/office/powerpoint/2010/main" val="7476568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38A7A-B24D-6E2D-0027-59F215C099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272975-90EB-0DA1-04E4-7880006DD2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4A8FAE-C7AA-85F4-EBF6-8E16556120A2}"/>
              </a:ext>
            </a:extLst>
          </p:cNvPr>
          <p:cNvSpPr>
            <a:spLocks noGrp="1"/>
          </p:cNvSpPr>
          <p:nvPr>
            <p:ph type="body" idx="1"/>
          </p:nvPr>
        </p:nvSpPr>
        <p:spPr/>
        <p:txBody>
          <a:bodyPr/>
          <a:lstStyle/>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E66BF52A-DB9F-424C-4660-8132E2FB9C0B}"/>
              </a:ext>
            </a:extLst>
          </p:cNvPr>
          <p:cNvSpPr>
            <a:spLocks noGrp="1"/>
          </p:cNvSpPr>
          <p:nvPr>
            <p:ph type="sldNum" sz="quarter" idx="5"/>
          </p:nvPr>
        </p:nvSpPr>
        <p:spPr/>
        <p:txBody>
          <a:bodyPr/>
          <a:lstStyle/>
          <a:p>
            <a:fld id="{D1EC9309-185D-B241-857D-6AB647741F6D}" type="slidenum">
              <a:rPr lang="en-US" smtClean="0"/>
              <a:t>38</a:t>
            </a:fld>
            <a:endParaRPr lang="en-US"/>
          </a:p>
        </p:txBody>
      </p:sp>
    </p:spTree>
    <p:extLst>
      <p:ext uri="{BB962C8B-B14F-4D97-AF65-F5344CB8AC3E}">
        <p14:creationId xmlns:p14="http://schemas.microsoft.com/office/powerpoint/2010/main" val="35644459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E18E2-6A31-DC6B-01B1-C3122C66F0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2D9ECE-43EF-EB4B-FEB0-18489759F0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FE5B3A-A94C-45D6-754C-3BDEEFEDBF71}"/>
              </a:ext>
            </a:extLst>
          </p:cNvPr>
          <p:cNvSpPr>
            <a:spLocks noGrp="1"/>
          </p:cNvSpPr>
          <p:nvPr>
            <p:ph type="body" idx="1"/>
          </p:nvPr>
        </p:nvSpPr>
        <p:spPr/>
        <p:txBody>
          <a:bodyPr/>
          <a:lstStyle/>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27E9EEB1-6C9A-7BCD-8918-E532AF7896C8}"/>
              </a:ext>
            </a:extLst>
          </p:cNvPr>
          <p:cNvSpPr>
            <a:spLocks noGrp="1"/>
          </p:cNvSpPr>
          <p:nvPr>
            <p:ph type="sldNum" sz="quarter" idx="5"/>
          </p:nvPr>
        </p:nvSpPr>
        <p:spPr/>
        <p:txBody>
          <a:bodyPr/>
          <a:lstStyle/>
          <a:p>
            <a:fld id="{D1EC9309-185D-B241-857D-6AB647741F6D}" type="slidenum">
              <a:rPr lang="en-US" smtClean="0"/>
              <a:t>39</a:t>
            </a:fld>
            <a:endParaRPr lang="en-US"/>
          </a:p>
        </p:txBody>
      </p:sp>
    </p:spTree>
    <p:extLst>
      <p:ext uri="{BB962C8B-B14F-4D97-AF65-F5344CB8AC3E}">
        <p14:creationId xmlns:p14="http://schemas.microsoft.com/office/powerpoint/2010/main" val="3365045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C768E-4CDE-22AF-583A-F141D42FA7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8F0B37-5CA7-C04B-8BC5-A03FD2FB45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47E937-5606-DD40-73C3-A76DC2234221}"/>
              </a:ext>
            </a:extLst>
          </p:cNvPr>
          <p:cNvSpPr>
            <a:spLocks noGrp="1"/>
          </p:cNvSpPr>
          <p:nvPr>
            <p:ph type="body" idx="1"/>
          </p:nvPr>
        </p:nvSpPr>
        <p:spPr/>
        <p:txBody>
          <a:bodyPr/>
          <a:lstStyle/>
          <a:p>
            <a:r>
              <a:rPr lang="en-US" b="0" i="0" dirty="0">
                <a:solidFill>
                  <a:srgbClr val="202122"/>
                </a:solidFill>
                <a:effectLst/>
                <a:latin typeface="Arial" panose="020B0604020202020204" pitchFamily="34" charset="0"/>
              </a:rPr>
              <a:t>Let's practice, by converting the following binary numbers to their decimal representation.</a:t>
            </a:r>
          </a:p>
        </p:txBody>
      </p:sp>
      <p:sp>
        <p:nvSpPr>
          <p:cNvPr id="4" name="Slide Number Placeholder 3">
            <a:extLst>
              <a:ext uri="{FF2B5EF4-FFF2-40B4-BE49-F238E27FC236}">
                <a16:creationId xmlns:a16="http://schemas.microsoft.com/office/drawing/2014/main" id="{950BAAFF-06E0-DDC7-D11E-27F1077C7DD0}"/>
              </a:ext>
            </a:extLst>
          </p:cNvPr>
          <p:cNvSpPr>
            <a:spLocks noGrp="1"/>
          </p:cNvSpPr>
          <p:nvPr>
            <p:ph type="sldNum" sz="quarter" idx="5"/>
          </p:nvPr>
        </p:nvSpPr>
        <p:spPr/>
        <p:txBody>
          <a:bodyPr/>
          <a:lstStyle/>
          <a:p>
            <a:fld id="{D1EC9309-185D-B241-857D-6AB647741F6D}" type="slidenum">
              <a:rPr lang="en-US" smtClean="0"/>
              <a:t>40</a:t>
            </a:fld>
            <a:endParaRPr lang="en-US"/>
          </a:p>
        </p:txBody>
      </p:sp>
    </p:spTree>
    <p:extLst>
      <p:ext uri="{BB962C8B-B14F-4D97-AF65-F5344CB8AC3E}">
        <p14:creationId xmlns:p14="http://schemas.microsoft.com/office/powerpoint/2010/main" val="26951567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DD7BA-0CE5-587D-DC93-CB03D7388E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A1AD80-6362-96C7-85CC-08534AC36A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ECA612-DDF5-B179-C14D-84F27FFB06C2}"/>
              </a:ext>
            </a:extLst>
          </p:cNvPr>
          <p:cNvSpPr>
            <a:spLocks noGrp="1"/>
          </p:cNvSpPr>
          <p:nvPr>
            <p:ph type="body" idx="1"/>
          </p:nvPr>
        </p:nvSpPr>
        <p:spPr/>
        <p:txBody>
          <a:bodyPr/>
          <a:lstStyle/>
          <a:p>
            <a:r>
              <a:rPr lang="en-US" b="0" i="0" dirty="0">
                <a:solidFill>
                  <a:srgbClr val="202122"/>
                </a:solidFill>
                <a:effectLst/>
                <a:latin typeface="Arial" panose="020B0604020202020204" pitchFamily="34" charset="0"/>
              </a:rPr>
              <a:t>Did you get this?</a:t>
            </a:r>
          </a:p>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C1116FB6-9DE1-4227-D546-DCBABFE01F72}"/>
              </a:ext>
            </a:extLst>
          </p:cNvPr>
          <p:cNvSpPr>
            <a:spLocks noGrp="1"/>
          </p:cNvSpPr>
          <p:nvPr>
            <p:ph type="sldNum" sz="quarter" idx="5"/>
          </p:nvPr>
        </p:nvSpPr>
        <p:spPr/>
        <p:txBody>
          <a:bodyPr/>
          <a:lstStyle/>
          <a:p>
            <a:fld id="{D1EC9309-185D-B241-857D-6AB647741F6D}" type="slidenum">
              <a:rPr lang="en-US" smtClean="0"/>
              <a:t>41</a:t>
            </a:fld>
            <a:endParaRPr lang="en-US"/>
          </a:p>
        </p:txBody>
      </p:sp>
    </p:spTree>
    <p:extLst>
      <p:ext uri="{BB962C8B-B14F-4D97-AF65-F5344CB8AC3E}">
        <p14:creationId xmlns:p14="http://schemas.microsoft.com/office/powerpoint/2010/main" val="7167736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EC9309-185D-B241-857D-6AB647741F6D}" type="slidenum">
              <a:rPr lang="en-US" smtClean="0"/>
              <a:t>47</a:t>
            </a:fld>
            <a:endParaRPr lang="en-US"/>
          </a:p>
        </p:txBody>
      </p:sp>
    </p:spTree>
    <p:extLst>
      <p:ext uri="{BB962C8B-B14F-4D97-AF65-F5344CB8AC3E}">
        <p14:creationId xmlns:p14="http://schemas.microsoft.com/office/powerpoint/2010/main" val="3685486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082C3-E724-B42E-911F-79950E3846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DE9F72-FC68-51D2-0D44-755E63A241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756B8A-CD6C-662A-E72F-99771C1A1F44}"/>
              </a:ext>
            </a:extLst>
          </p:cNvPr>
          <p:cNvSpPr>
            <a:spLocks noGrp="1"/>
          </p:cNvSpPr>
          <p:nvPr>
            <p:ph type="body" idx="1"/>
          </p:nvPr>
        </p:nvSpPr>
        <p:spPr/>
        <p:txBody>
          <a:bodyPr/>
          <a:lstStyle/>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03D08357-F775-A9F0-101A-2B972F3D2C5D}"/>
              </a:ext>
            </a:extLst>
          </p:cNvPr>
          <p:cNvSpPr>
            <a:spLocks noGrp="1"/>
          </p:cNvSpPr>
          <p:nvPr>
            <p:ph type="sldNum" sz="quarter" idx="5"/>
          </p:nvPr>
        </p:nvSpPr>
        <p:spPr/>
        <p:txBody>
          <a:bodyPr/>
          <a:lstStyle/>
          <a:p>
            <a:fld id="{D1EC9309-185D-B241-857D-6AB647741F6D}" type="slidenum">
              <a:rPr lang="en-US" smtClean="0"/>
              <a:t>5</a:t>
            </a:fld>
            <a:endParaRPr lang="en-US"/>
          </a:p>
        </p:txBody>
      </p:sp>
    </p:spTree>
    <p:extLst>
      <p:ext uri="{BB962C8B-B14F-4D97-AF65-F5344CB8AC3E}">
        <p14:creationId xmlns:p14="http://schemas.microsoft.com/office/powerpoint/2010/main" val="42877357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5B255-5C57-8284-B5C7-DD253CC117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E63790-6A06-E9E5-BD08-E2F5923373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F37823-24D2-9478-4832-8C960827EE2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B8ED1A6-1A21-9FAE-F114-7E40B895EF27}"/>
              </a:ext>
            </a:extLst>
          </p:cNvPr>
          <p:cNvSpPr>
            <a:spLocks noGrp="1"/>
          </p:cNvSpPr>
          <p:nvPr>
            <p:ph type="sldNum" sz="quarter" idx="5"/>
          </p:nvPr>
        </p:nvSpPr>
        <p:spPr/>
        <p:txBody>
          <a:bodyPr/>
          <a:lstStyle/>
          <a:p>
            <a:fld id="{D1EC9309-185D-B241-857D-6AB647741F6D}" type="slidenum">
              <a:rPr lang="en-US" smtClean="0"/>
              <a:t>48</a:t>
            </a:fld>
            <a:endParaRPr lang="en-US"/>
          </a:p>
        </p:txBody>
      </p:sp>
    </p:spTree>
    <p:extLst>
      <p:ext uri="{BB962C8B-B14F-4D97-AF65-F5344CB8AC3E}">
        <p14:creationId xmlns:p14="http://schemas.microsoft.com/office/powerpoint/2010/main" val="11657600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B6C80-E134-FCD3-511F-5E53F075D7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6058F0-6F27-6D6B-AD88-E64F7E998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144C49-4A9B-F8C2-ECFF-9B4177442D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8CB0DE1-600B-AAA2-EEE0-07797AF9DB51}"/>
              </a:ext>
            </a:extLst>
          </p:cNvPr>
          <p:cNvSpPr>
            <a:spLocks noGrp="1"/>
          </p:cNvSpPr>
          <p:nvPr>
            <p:ph type="sldNum" sz="quarter" idx="5"/>
          </p:nvPr>
        </p:nvSpPr>
        <p:spPr/>
        <p:txBody>
          <a:bodyPr/>
          <a:lstStyle/>
          <a:p>
            <a:fld id="{D1EC9309-185D-B241-857D-6AB647741F6D}" type="slidenum">
              <a:rPr lang="en-US" smtClean="0"/>
              <a:t>49</a:t>
            </a:fld>
            <a:endParaRPr lang="en-US"/>
          </a:p>
        </p:txBody>
      </p:sp>
    </p:spTree>
    <p:extLst>
      <p:ext uri="{BB962C8B-B14F-4D97-AF65-F5344CB8AC3E}">
        <p14:creationId xmlns:p14="http://schemas.microsoft.com/office/powerpoint/2010/main" val="36209341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15311-9C03-6A2F-A35C-2451B873B9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88967E-A9C7-CD3B-2288-F284D1B93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034C12-5845-B351-08B6-2838F3D2303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3674ABB-C2EF-0374-5110-4BC8046A429C}"/>
              </a:ext>
            </a:extLst>
          </p:cNvPr>
          <p:cNvSpPr>
            <a:spLocks noGrp="1"/>
          </p:cNvSpPr>
          <p:nvPr>
            <p:ph type="sldNum" sz="quarter" idx="5"/>
          </p:nvPr>
        </p:nvSpPr>
        <p:spPr/>
        <p:txBody>
          <a:bodyPr/>
          <a:lstStyle/>
          <a:p>
            <a:fld id="{D1EC9309-185D-B241-857D-6AB647741F6D}" type="slidenum">
              <a:rPr lang="en-US" smtClean="0"/>
              <a:t>50</a:t>
            </a:fld>
            <a:endParaRPr lang="en-US"/>
          </a:p>
        </p:txBody>
      </p:sp>
    </p:spTree>
    <p:extLst>
      <p:ext uri="{BB962C8B-B14F-4D97-AF65-F5344CB8AC3E}">
        <p14:creationId xmlns:p14="http://schemas.microsoft.com/office/powerpoint/2010/main" val="2492538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97286-4ABF-0F74-45CD-7CC279EA1A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258C08-8F6C-5096-A546-882CDF1D12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D04E5E-B9D4-649E-2C9D-D1410F0432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2D0D67-D8B8-F155-E35B-B8D8ACF126CE}"/>
              </a:ext>
            </a:extLst>
          </p:cNvPr>
          <p:cNvSpPr>
            <a:spLocks noGrp="1"/>
          </p:cNvSpPr>
          <p:nvPr>
            <p:ph type="sldNum" sz="quarter" idx="5"/>
          </p:nvPr>
        </p:nvSpPr>
        <p:spPr/>
        <p:txBody>
          <a:bodyPr/>
          <a:lstStyle/>
          <a:p>
            <a:fld id="{D1EC9309-185D-B241-857D-6AB647741F6D}" type="slidenum">
              <a:rPr lang="en-US" smtClean="0"/>
              <a:t>51</a:t>
            </a:fld>
            <a:endParaRPr lang="en-US"/>
          </a:p>
        </p:txBody>
      </p:sp>
    </p:spTree>
    <p:extLst>
      <p:ext uri="{BB962C8B-B14F-4D97-AF65-F5344CB8AC3E}">
        <p14:creationId xmlns:p14="http://schemas.microsoft.com/office/powerpoint/2010/main" val="35227027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65FFA-D0D7-3589-F9F8-7035FB4D2A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3B2192-8901-057D-163C-421D9F0778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BDE278-BAAA-7539-AF14-8BC59629834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AB46F98-17BF-244F-F62C-11FD9842821C}"/>
              </a:ext>
            </a:extLst>
          </p:cNvPr>
          <p:cNvSpPr>
            <a:spLocks noGrp="1"/>
          </p:cNvSpPr>
          <p:nvPr>
            <p:ph type="sldNum" sz="quarter" idx="5"/>
          </p:nvPr>
        </p:nvSpPr>
        <p:spPr/>
        <p:txBody>
          <a:bodyPr/>
          <a:lstStyle/>
          <a:p>
            <a:fld id="{D1EC9309-185D-B241-857D-6AB647741F6D}" type="slidenum">
              <a:rPr lang="en-US" smtClean="0"/>
              <a:t>52</a:t>
            </a:fld>
            <a:endParaRPr lang="en-US"/>
          </a:p>
        </p:txBody>
      </p:sp>
    </p:spTree>
    <p:extLst>
      <p:ext uri="{BB962C8B-B14F-4D97-AF65-F5344CB8AC3E}">
        <p14:creationId xmlns:p14="http://schemas.microsoft.com/office/powerpoint/2010/main" val="36043652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59ED0-1FF1-659B-9AF2-FF9C41C8E3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4669C0-9D64-0794-0E89-A19F3D2BA4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D0E32C-BFB0-6980-5876-3575F78C24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A26237-11C5-6159-9B68-AAE48B812A08}"/>
              </a:ext>
            </a:extLst>
          </p:cNvPr>
          <p:cNvSpPr>
            <a:spLocks noGrp="1"/>
          </p:cNvSpPr>
          <p:nvPr>
            <p:ph type="sldNum" sz="quarter" idx="5"/>
          </p:nvPr>
        </p:nvSpPr>
        <p:spPr/>
        <p:txBody>
          <a:bodyPr/>
          <a:lstStyle/>
          <a:p>
            <a:fld id="{D1EC9309-185D-B241-857D-6AB647741F6D}" type="slidenum">
              <a:rPr lang="en-US" smtClean="0"/>
              <a:t>53</a:t>
            </a:fld>
            <a:endParaRPr lang="en-US"/>
          </a:p>
        </p:txBody>
      </p:sp>
    </p:spTree>
    <p:extLst>
      <p:ext uri="{BB962C8B-B14F-4D97-AF65-F5344CB8AC3E}">
        <p14:creationId xmlns:p14="http://schemas.microsoft.com/office/powerpoint/2010/main" val="15650835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05CFA-57C1-B865-E25E-89CE983FA3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3C5AA6-934C-321D-23C5-F886D8627B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E65D47-2459-4F3F-C63E-1A8A0C7D66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D44E9A3-F93F-EBFB-681A-F3BD9DEF8B9F}"/>
              </a:ext>
            </a:extLst>
          </p:cNvPr>
          <p:cNvSpPr>
            <a:spLocks noGrp="1"/>
          </p:cNvSpPr>
          <p:nvPr>
            <p:ph type="sldNum" sz="quarter" idx="5"/>
          </p:nvPr>
        </p:nvSpPr>
        <p:spPr/>
        <p:txBody>
          <a:bodyPr/>
          <a:lstStyle/>
          <a:p>
            <a:fld id="{D1EC9309-185D-B241-857D-6AB647741F6D}" type="slidenum">
              <a:rPr lang="en-US" smtClean="0"/>
              <a:t>54</a:t>
            </a:fld>
            <a:endParaRPr lang="en-US"/>
          </a:p>
        </p:txBody>
      </p:sp>
    </p:spTree>
    <p:extLst>
      <p:ext uri="{BB962C8B-B14F-4D97-AF65-F5344CB8AC3E}">
        <p14:creationId xmlns:p14="http://schemas.microsoft.com/office/powerpoint/2010/main" val="4638243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084F1-AB65-DD57-002F-C32816DAB3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708D3E-1832-27F0-A625-594EEB3117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414C28-91F7-7D71-DC55-9A76AC29072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3E3E77E-1B4F-2799-7F29-6CE2D7190DF2}"/>
              </a:ext>
            </a:extLst>
          </p:cNvPr>
          <p:cNvSpPr>
            <a:spLocks noGrp="1"/>
          </p:cNvSpPr>
          <p:nvPr>
            <p:ph type="sldNum" sz="quarter" idx="5"/>
          </p:nvPr>
        </p:nvSpPr>
        <p:spPr/>
        <p:txBody>
          <a:bodyPr/>
          <a:lstStyle/>
          <a:p>
            <a:fld id="{D1EC9309-185D-B241-857D-6AB647741F6D}" type="slidenum">
              <a:rPr lang="en-US" smtClean="0"/>
              <a:t>55</a:t>
            </a:fld>
            <a:endParaRPr lang="en-US"/>
          </a:p>
        </p:txBody>
      </p:sp>
    </p:spTree>
    <p:extLst>
      <p:ext uri="{BB962C8B-B14F-4D97-AF65-F5344CB8AC3E}">
        <p14:creationId xmlns:p14="http://schemas.microsoft.com/office/powerpoint/2010/main" val="21771574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2CFBF-1C18-37C9-5DDC-A1F550059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897FD5-938B-C3BC-8235-C0E908C597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2EEF48-AB9E-3416-BB6C-24640410A2D4}"/>
              </a:ext>
            </a:extLst>
          </p:cNvPr>
          <p:cNvSpPr>
            <a:spLocks noGrp="1"/>
          </p:cNvSpPr>
          <p:nvPr>
            <p:ph type="body" idx="1"/>
          </p:nvPr>
        </p:nvSpPr>
        <p:spPr/>
        <p:txBody>
          <a:bodyPr/>
          <a:lstStyle/>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A06228C4-E214-5414-46B4-6E1038F2E850}"/>
              </a:ext>
            </a:extLst>
          </p:cNvPr>
          <p:cNvSpPr>
            <a:spLocks noGrp="1"/>
          </p:cNvSpPr>
          <p:nvPr>
            <p:ph type="sldNum" sz="quarter" idx="5"/>
          </p:nvPr>
        </p:nvSpPr>
        <p:spPr/>
        <p:txBody>
          <a:bodyPr/>
          <a:lstStyle/>
          <a:p>
            <a:fld id="{D1EC9309-185D-B241-857D-6AB647741F6D}" type="slidenum">
              <a:rPr lang="en-US" smtClean="0"/>
              <a:t>56</a:t>
            </a:fld>
            <a:endParaRPr lang="en-US"/>
          </a:p>
        </p:txBody>
      </p:sp>
    </p:spTree>
    <p:extLst>
      <p:ext uri="{BB962C8B-B14F-4D97-AF65-F5344CB8AC3E}">
        <p14:creationId xmlns:p14="http://schemas.microsoft.com/office/powerpoint/2010/main" val="493335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663C9-3C99-B6B2-21DD-13881452D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923D88-2185-A317-99F3-5302164DD7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491363-82A2-DB13-44DF-A0B4F2A32FA0}"/>
              </a:ext>
            </a:extLst>
          </p:cNvPr>
          <p:cNvSpPr>
            <a:spLocks noGrp="1"/>
          </p:cNvSpPr>
          <p:nvPr>
            <p:ph type="body" idx="1"/>
          </p:nvPr>
        </p:nvSpPr>
        <p:spPr/>
        <p:txBody>
          <a:bodyPr/>
          <a:lstStyle/>
          <a:p>
            <a:r>
              <a:rPr lang="en-US" b="0" i="0" dirty="0">
                <a:solidFill>
                  <a:srgbClr val="202122"/>
                </a:solidFill>
                <a:effectLst/>
                <a:latin typeface="Arial" panose="020B0604020202020204" pitchFamily="34" charset="0"/>
              </a:rPr>
              <a:t>84/2 = 42 with a remainder of 0. So 0 goes in the 1s column. We next divide 42 by 2.</a:t>
            </a:r>
          </a:p>
        </p:txBody>
      </p:sp>
      <p:sp>
        <p:nvSpPr>
          <p:cNvPr id="4" name="Slide Number Placeholder 3">
            <a:extLst>
              <a:ext uri="{FF2B5EF4-FFF2-40B4-BE49-F238E27FC236}">
                <a16:creationId xmlns:a16="http://schemas.microsoft.com/office/drawing/2014/main" id="{A18BDCA8-D453-C8F0-D39D-79D05E53E8D7}"/>
              </a:ext>
            </a:extLst>
          </p:cNvPr>
          <p:cNvSpPr>
            <a:spLocks noGrp="1"/>
          </p:cNvSpPr>
          <p:nvPr>
            <p:ph type="sldNum" sz="quarter" idx="5"/>
          </p:nvPr>
        </p:nvSpPr>
        <p:spPr/>
        <p:txBody>
          <a:bodyPr/>
          <a:lstStyle/>
          <a:p>
            <a:fld id="{D1EC9309-185D-B241-857D-6AB647741F6D}" type="slidenum">
              <a:rPr lang="en-US" smtClean="0"/>
              <a:t>57</a:t>
            </a:fld>
            <a:endParaRPr lang="en-US"/>
          </a:p>
        </p:txBody>
      </p:sp>
    </p:spTree>
    <p:extLst>
      <p:ext uri="{BB962C8B-B14F-4D97-AF65-F5344CB8AC3E}">
        <p14:creationId xmlns:p14="http://schemas.microsoft.com/office/powerpoint/2010/main" val="4077008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BAC48-DB15-B102-21A9-AF5F9B0436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AD1AD6-7479-BB4E-5222-7B1EC98569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7EB34B-6088-B4EC-4333-999D3E483DC6}"/>
              </a:ext>
            </a:extLst>
          </p:cNvPr>
          <p:cNvSpPr>
            <a:spLocks noGrp="1"/>
          </p:cNvSpPr>
          <p:nvPr>
            <p:ph type="body" idx="1"/>
          </p:nvPr>
        </p:nvSpPr>
        <p:spPr/>
        <p:txBody>
          <a:bodyPr/>
          <a:lstStyle/>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DD32AA44-137F-C0DD-97F5-0883D83C4A4A}"/>
              </a:ext>
            </a:extLst>
          </p:cNvPr>
          <p:cNvSpPr>
            <a:spLocks noGrp="1"/>
          </p:cNvSpPr>
          <p:nvPr>
            <p:ph type="sldNum" sz="quarter" idx="5"/>
          </p:nvPr>
        </p:nvSpPr>
        <p:spPr/>
        <p:txBody>
          <a:bodyPr/>
          <a:lstStyle/>
          <a:p>
            <a:fld id="{D1EC9309-185D-B241-857D-6AB647741F6D}" type="slidenum">
              <a:rPr lang="en-US" smtClean="0"/>
              <a:t>6</a:t>
            </a:fld>
            <a:endParaRPr lang="en-US"/>
          </a:p>
        </p:txBody>
      </p:sp>
    </p:spTree>
    <p:extLst>
      <p:ext uri="{BB962C8B-B14F-4D97-AF65-F5344CB8AC3E}">
        <p14:creationId xmlns:p14="http://schemas.microsoft.com/office/powerpoint/2010/main" val="15039758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A9131-06FA-80E5-1958-53710A5B96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B161C5-7D1E-60FC-CB78-50885C578A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6D0A14-B682-FA7E-EB21-D507B883167F}"/>
              </a:ext>
            </a:extLst>
          </p:cNvPr>
          <p:cNvSpPr>
            <a:spLocks noGrp="1"/>
          </p:cNvSpPr>
          <p:nvPr>
            <p:ph type="body" idx="1"/>
          </p:nvPr>
        </p:nvSpPr>
        <p:spPr/>
        <p:txBody>
          <a:bodyPr/>
          <a:lstStyle/>
          <a:p>
            <a:r>
              <a:rPr lang="en-US" b="0" i="0" dirty="0">
                <a:solidFill>
                  <a:srgbClr val="202122"/>
                </a:solidFill>
                <a:effectLst/>
                <a:latin typeface="Arial" panose="020B0604020202020204" pitchFamily="34" charset="0"/>
              </a:rPr>
              <a:t>42/2 – 21 with a remainder of 0. So 0 goes to the 2s column. We next divide 21 by 2.</a:t>
            </a:r>
          </a:p>
        </p:txBody>
      </p:sp>
      <p:sp>
        <p:nvSpPr>
          <p:cNvPr id="4" name="Slide Number Placeholder 3">
            <a:extLst>
              <a:ext uri="{FF2B5EF4-FFF2-40B4-BE49-F238E27FC236}">
                <a16:creationId xmlns:a16="http://schemas.microsoft.com/office/drawing/2014/main" id="{40875E24-190B-A7A5-52BB-F4190192D87E}"/>
              </a:ext>
            </a:extLst>
          </p:cNvPr>
          <p:cNvSpPr>
            <a:spLocks noGrp="1"/>
          </p:cNvSpPr>
          <p:nvPr>
            <p:ph type="sldNum" sz="quarter" idx="5"/>
          </p:nvPr>
        </p:nvSpPr>
        <p:spPr/>
        <p:txBody>
          <a:bodyPr/>
          <a:lstStyle/>
          <a:p>
            <a:fld id="{D1EC9309-185D-B241-857D-6AB647741F6D}" type="slidenum">
              <a:rPr lang="en-US" smtClean="0"/>
              <a:t>58</a:t>
            </a:fld>
            <a:endParaRPr lang="en-US"/>
          </a:p>
        </p:txBody>
      </p:sp>
    </p:spTree>
    <p:extLst>
      <p:ext uri="{BB962C8B-B14F-4D97-AF65-F5344CB8AC3E}">
        <p14:creationId xmlns:p14="http://schemas.microsoft.com/office/powerpoint/2010/main" val="19158576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3A845-2D9B-1F49-C05F-BF6180DB19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1E4378-25B9-5088-46B5-B9A4B05F4E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0E5D7E-0A99-89DA-1741-DAEB0D6A6F45}"/>
              </a:ext>
            </a:extLst>
          </p:cNvPr>
          <p:cNvSpPr>
            <a:spLocks noGrp="1"/>
          </p:cNvSpPr>
          <p:nvPr>
            <p:ph type="body" idx="1"/>
          </p:nvPr>
        </p:nvSpPr>
        <p:spPr/>
        <p:txBody>
          <a:bodyPr/>
          <a:lstStyle/>
          <a:p>
            <a:r>
              <a:rPr lang="en-US" b="0" i="0" dirty="0">
                <a:solidFill>
                  <a:srgbClr val="202122"/>
                </a:solidFill>
                <a:effectLst/>
                <a:latin typeface="Arial" panose="020B0604020202020204" pitchFamily="34" charset="0"/>
              </a:rPr>
              <a:t>21/2 = 10 with a remainder of 1. So 1 goes to the 4s column. We next divide 10 by 2. </a:t>
            </a:r>
          </a:p>
        </p:txBody>
      </p:sp>
      <p:sp>
        <p:nvSpPr>
          <p:cNvPr id="4" name="Slide Number Placeholder 3">
            <a:extLst>
              <a:ext uri="{FF2B5EF4-FFF2-40B4-BE49-F238E27FC236}">
                <a16:creationId xmlns:a16="http://schemas.microsoft.com/office/drawing/2014/main" id="{5A548263-553A-ECFC-586D-95387CCA74C4}"/>
              </a:ext>
            </a:extLst>
          </p:cNvPr>
          <p:cNvSpPr>
            <a:spLocks noGrp="1"/>
          </p:cNvSpPr>
          <p:nvPr>
            <p:ph type="sldNum" sz="quarter" idx="5"/>
          </p:nvPr>
        </p:nvSpPr>
        <p:spPr/>
        <p:txBody>
          <a:bodyPr/>
          <a:lstStyle/>
          <a:p>
            <a:fld id="{D1EC9309-185D-B241-857D-6AB647741F6D}" type="slidenum">
              <a:rPr lang="en-US" smtClean="0"/>
              <a:t>59</a:t>
            </a:fld>
            <a:endParaRPr lang="en-US"/>
          </a:p>
        </p:txBody>
      </p:sp>
    </p:spTree>
    <p:extLst>
      <p:ext uri="{BB962C8B-B14F-4D97-AF65-F5344CB8AC3E}">
        <p14:creationId xmlns:p14="http://schemas.microsoft.com/office/powerpoint/2010/main" val="22610551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78CBF-D8B4-BECD-FC81-FCE67A250F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92B02F-3EAA-B455-76CD-07F5985F90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CD98D3-E998-1405-3F78-4EBC468A7238}"/>
              </a:ext>
            </a:extLst>
          </p:cNvPr>
          <p:cNvSpPr>
            <a:spLocks noGrp="1"/>
          </p:cNvSpPr>
          <p:nvPr>
            <p:ph type="body" idx="1"/>
          </p:nvPr>
        </p:nvSpPr>
        <p:spPr/>
        <p:txBody>
          <a:bodyPr/>
          <a:lstStyle/>
          <a:p>
            <a:r>
              <a:rPr lang="en-US" b="0" i="0" dirty="0">
                <a:solidFill>
                  <a:srgbClr val="202122"/>
                </a:solidFill>
                <a:effectLst/>
                <a:latin typeface="Arial" panose="020B0604020202020204" pitchFamily="34" charset="0"/>
              </a:rPr>
              <a:t>10/2 = 5 with a remainder of 0 so 0 goes to the 8s column and we next divide 5 by 2. </a:t>
            </a:r>
          </a:p>
        </p:txBody>
      </p:sp>
      <p:sp>
        <p:nvSpPr>
          <p:cNvPr id="4" name="Slide Number Placeholder 3">
            <a:extLst>
              <a:ext uri="{FF2B5EF4-FFF2-40B4-BE49-F238E27FC236}">
                <a16:creationId xmlns:a16="http://schemas.microsoft.com/office/drawing/2014/main" id="{27D4C005-028C-B53C-39F7-F5F057120ADE}"/>
              </a:ext>
            </a:extLst>
          </p:cNvPr>
          <p:cNvSpPr>
            <a:spLocks noGrp="1"/>
          </p:cNvSpPr>
          <p:nvPr>
            <p:ph type="sldNum" sz="quarter" idx="5"/>
          </p:nvPr>
        </p:nvSpPr>
        <p:spPr/>
        <p:txBody>
          <a:bodyPr/>
          <a:lstStyle/>
          <a:p>
            <a:fld id="{D1EC9309-185D-B241-857D-6AB647741F6D}" type="slidenum">
              <a:rPr lang="en-US" smtClean="0"/>
              <a:t>60</a:t>
            </a:fld>
            <a:endParaRPr lang="en-US"/>
          </a:p>
        </p:txBody>
      </p:sp>
    </p:spTree>
    <p:extLst>
      <p:ext uri="{BB962C8B-B14F-4D97-AF65-F5344CB8AC3E}">
        <p14:creationId xmlns:p14="http://schemas.microsoft.com/office/powerpoint/2010/main" val="3057483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F23AC-1E35-9921-2E6C-DBAF9F4783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CA18A9-852B-0320-C121-26F7863EFA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4D1499-80D4-2FB0-32C9-9A879F3A6E5A}"/>
              </a:ext>
            </a:extLst>
          </p:cNvPr>
          <p:cNvSpPr>
            <a:spLocks noGrp="1"/>
          </p:cNvSpPr>
          <p:nvPr>
            <p:ph type="body" idx="1"/>
          </p:nvPr>
        </p:nvSpPr>
        <p:spPr/>
        <p:txBody>
          <a:bodyPr/>
          <a:lstStyle/>
          <a:p>
            <a:r>
              <a:rPr lang="en-US" b="0" i="0" dirty="0">
                <a:solidFill>
                  <a:srgbClr val="202122"/>
                </a:solidFill>
                <a:effectLst/>
                <a:latin typeface="Arial" panose="020B0604020202020204" pitchFamily="34" charset="0"/>
              </a:rPr>
              <a:t>5/2=2 with a remainder of 1. So 1 goes to the 16s column. We next divide 2 by 2. </a:t>
            </a:r>
          </a:p>
        </p:txBody>
      </p:sp>
      <p:sp>
        <p:nvSpPr>
          <p:cNvPr id="4" name="Slide Number Placeholder 3">
            <a:extLst>
              <a:ext uri="{FF2B5EF4-FFF2-40B4-BE49-F238E27FC236}">
                <a16:creationId xmlns:a16="http://schemas.microsoft.com/office/drawing/2014/main" id="{336EFBD7-5E1D-FD3A-90BC-3966034CAA2D}"/>
              </a:ext>
            </a:extLst>
          </p:cNvPr>
          <p:cNvSpPr>
            <a:spLocks noGrp="1"/>
          </p:cNvSpPr>
          <p:nvPr>
            <p:ph type="sldNum" sz="quarter" idx="5"/>
          </p:nvPr>
        </p:nvSpPr>
        <p:spPr/>
        <p:txBody>
          <a:bodyPr/>
          <a:lstStyle/>
          <a:p>
            <a:fld id="{D1EC9309-185D-B241-857D-6AB647741F6D}" type="slidenum">
              <a:rPr lang="en-US" smtClean="0"/>
              <a:t>61</a:t>
            </a:fld>
            <a:endParaRPr lang="en-US"/>
          </a:p>
        </p:txBody>
      </p:sp>
    </p:spTree>
    <p:extLst>
      <p:ext uri="{BB962C8B-B14F-4D97-AF65-F5344CB8AC3E}">
        <p14:creationId xmlns:p14="http://schemas.microsoft.com/office/powerpoint/2010/main" val="14129696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39AC-3F1C-15DC-B195-9336AE9A2D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F28C89-10B5-5037-3B63-306FD33BAB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FD4119-BC5F-74AA-5DB7-2979D508ED7E}"/>
              </a:ext>
            </a:extLst>
          </p:cNvPr>
          <p:cNvSpPr>
            <a:spLocks noGrp="1"/>
          </p:cNvSpPr>
          <p:nvPr>
            <p:ph type="body" idx="1"/>
          </p:nvPr>
        </p:nvSpPr>
        <p:spPr/>
        <p:txBody>
          <a:bodyPr/>
          <a:lstStyle/>
          <a:p>
            <a:r>
              <a:rPr lang="en-US" b="0" i="0" dirty="0">
                <a:solidFill>
                  <a:srgbClr val="202122"/>
                </a:solidFill>
                <a:effectLst/>
                <a:latin typeface="Arial" panose="020B0604020202020204" pitchFamily="34" charset="0"/>
              </a:rPr>
              <a:t>2/2 = 1, with a remainder of 0. So 0 goes in the 32s column. We next divide 1 by 2.</a:t>
            </a:r>
          </a:p>
        </p:txBody>
      </p:sp>
      <p:sp>
        <p:nvSpPr>
          <p:cNvPr id="4" name="Slide Number Placeholder 3">
            <a:extLst>
              <a:ext uri="{FF2B5EF4-FFF2-40B4-BE49-F238E27FC236}">
                <a16:creationId xmlns:a16="http://schemas.microsoft.com/office/drawing/2014/main" id="{D5CA6076-A749-8EA5-1FBD-FC1EA3171301}"/>
              </a:ext>
            </a:extLst>
          </p:cNvPr>
          <p:cNvSpPr>
            <a:spLocks noGrp="1"/>
          </p:cNvSpPr>
          <p:nvPr>
            <p:ph type="sldNum" sz="quarter" idx="5"/>
          </p:nvPr>
        </p:nvSpPr>
        <p:spPr/>
        <p:txBody>
          <a:bodyPr/>
          <a:lstStyle/>
          <a:p>
            <a:fld id="{D1EC9309-185D-B241-857D-6AB647741F6D}" type="slidenum">
              <a:rPr lang="en-US" smtClean="0"/>
              <a:t>62</a:t>
            </a:fld>
            <a:endParaRPr lang="en-US"/>
          </a:p>
        </p:txBody>
      </p:sp>
    </p:spTree>
    <p:extLst>
      <p:ext uri="{BB962C8B-B14F-4D97-AF65-F5344CB8AC3E}">
        <p14:creationId xmlns:p14="http://schemas.microsoft.com/office/powerpoint/2010/main" val="10156368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69263-2EB1-71C4-3552-4D5EB9A476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7A1D4B-E757-02EF-3B89-B457770445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AC99D5-9467-19BB-FB89-F913EBA476BF}"/>
              </a:ext>
            </a:extLst>
          </p:cNvPr>
          <p:cNvSpPr>
            <a:spLocks noGrp="1"/>
          </p:cNvSpPr>
          <p:nvPr>
            <p:ph type="body" idx="1"/>
          </p:nvPr>
        </p:nvSpPr>
        <p:spPr/>
        <p:txBody>
          <a:bodyPr/>
          <a:lstStyle/>
          <a:p>
            <a:r>
              <a:rPr lang="en-US" b="0" i="0" dirty="0">
                <a:solidFill>
                  <a:srgbClr val="202122"/>
                </a:solidFill>
                <a:effectLst/>
                <a:latin typeface="Arial" panose="020B0604020202020204" pitchFamily="34" charset="0"/>
              </a:rPr>
              <a:t>½=0 with a remainder of 1, so 1 goes in the 64s column.</a:t>
            </a:r>
          </a:p>
        </p:txBody>
      </p:sp>
      <p:sp>
        <p:nvSpPr>
          <p:cNvPr id="4" name="Slide Number Placeholder 3">
            <a:extLst>
              <a:ext uri="{FF2B5EF4-FFF2-40B4-BE49-F238E27FC236}">
                <a16:creationId xmlns:a16="http://schemas.microsoft.com/office/drawing/2014/main" id="{3D82D859-D869-F50B-BC02-250F923B43BD}"/>
              </a:ext>
            </a:extLst>
          </p:cNvPr>
          <p:cNvSpPr>
            <a:spLocks noGrp="1"/>
          </p:cNvSpPr>
          <p:nvPr>
            <p:ph type="sldNum" sz="quarter" idx="5"/>
          </p:nvPr>
        </p:nvSpPr>
        <p:spPr/>
        <p:txBody>
          <a:bodyPr/>
          <a:lstStyle/>
          <a:p>
            <a:fld id="{D1EC9309-185D-B241-857D-6AB647741F6D}" type="slidenum">
              <a:rPr lang="en-US" smtClean="0"/>
              <a:t>63</a:t>
            </a:fld>
            <a:endParaRPr lang="en-US"/>
          </a:p>
        </p:txBody>
      </p:sp>
    </p:spTree>
    <p:extLst>
      <p:ext uri="{BB962C8B-B14F-4D97-AF65-F5344CB8AC3E}">
        <p14:creationId xmlns:p14="http://schemas.microsoft.com/office/powerpoint/2010/main" val="320279769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98DBA-A98E-7E98-9EE2-51C95F7846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BB94D2-734D-5FB1-38F6-BBCC16740083}"/>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C39435C3-14FC-CA63-B58F-28B3F88FDAF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Putting this all together,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84</m:t>
                        </m:r>
                      </m:e>
                      <m:sub>
                        <m:r>
                          <a:rPr lang="en-US" b="0" i="1" dirty="0" smtClean="0">
                            <a:latin typeface="Cambria Math" panose="02040503050406030204" pitchFamily="18" charset="0"/>
                          </a:rPr>
                          <m:t>10</m:t>
                        </m:r>
                      </m:sub>
                    </m:sSub>
                    <m:r>
                      <a:rPr lang="en-US" i="1" dirty="0" smtClean="0">
                        <a:latin typeface="Cambria Math" panose="02040503050406030204" pitchFamily="18" charset="0"/>
                      </a:rPr>
                      <m:t> =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1010100</m:t>
                        </m:r>
                      </m:e>
                      <m:sub>
                        <m:r>
                          <a:rPr lang="en-US" b="0" i="1" dirty="0" smtClean="0">
                            <a:latin typeface="Cambria Math" panose="02040503050406030204" pitchFamily="18" charset="0"/>
                          </a:rPr>
                          <m:t>2</m:t>
                        </m:r>
                      </m:sub>
                    </m:sSub>
                  </m:oMath>
                </a14:m>
                <a:r>
                  <a:rPr lang="en-US" dirty="0"/>
                  <a:t>. </a:t>
                </a:r>
              </a:p>
              <a:p>
                <a:endParaRPr lang="en-US" b="0" i="0" dirty="0">
                  <a:solidFill>
                    <a:srgbClr val="202122"/>
                  </a:solidFill>
                  <a:effectLst/>
                  <a:latin typeface="Arial" panose="020B0604020202020204" pitchFamily="34" charset="0"/>
                </a:endParaRPr>
              </a:p>
            </p:txBody>
          </p:sp>
        </mc:Choice>
        <mc:Fallback xmlns="">
          <p:sp>
            <p:nvSpPr>
              <p:cNvPr id="3" name="Notes Placeholder 2">
                <a:extLst>
                  <a:ext uri="{FF2B5EF4-FFF2-40B4-BE49-F238E27FC236}">
                    <a16:creationId xmlns:a16="http://schemas.microsoft.com/office/drawing/2014/main" id="{C39435C3-14FC-CA63-B58F-28B3F88FDAF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Putting this all together, </a:t>
                </a:r>
                <a:r>
                  <a:rPr lang="en-US" i="0" dirty="0">
                    <a:latin typeface="Cambria Math" panose="02040503050406030204" pitchFamily="18" charset="0"/>
                  </a:rPr>
                  <a:t>84</a:t>
                </a:r>
                <a:r>
                  <a:rPr lang="en-US" b="0" i="0" dirty="0">
                    <a:latin typeface="Cambria Math" panose="02040503050406030204" pitchFamily="18" charset="0"/>
                  </a:rPr>
                  <a:t>_10 </a:t>
                </a:r>
                <a:r>
                  <a:rPr lang="en-US" i="0" dirty="0">
                    <a:latin typeface="Cambria Math" panose="02040503050406030204" pitchFamily="18" charset="0"/>
                  </a:rPr>
                  <a:t> = 1010100</a:t>
                </a:r>
                <a:r>
                  <a:rPr lang="en-US" b="0" i="0" dirty="0">
                    <a:latin typeface="Cambria Math" panose="02040503050406030204" pitchFamily="18" charset="0"/>
                  </a:rPr>
                  <a:t>_2</a:t>
                </a:r>
                <a:r>
                  <a:rPr lang="en-US" dirty="0"/>
                  <a:t>. </a:t>
                </a:r>
              </a:p>
              <a:p>
                <a:endParaRPr lang="en-US" b="0" i="0" dirty="0">
                  <a:solidFill>
                    <a:srgbClr val="202122"/>
                  </a:solidFill>
                  <a:effectLst/>
                  <a:latin typeface="Arial" panose="020B0604020202020204" pitchFamily="34" charset="0"/>
                </a:endParaRPr>
              </a:p>
            </p:txBody>
          </p:sp>
        </mc:Fallback>
      </mc:AlternateContent>
      <p:sp>
        <p:nvSpPr>
          <p:cNvPr id="4" name="Slide Number Placeholder 3">
            <a:extLst>
              <a:ext uri="{FF2B5EF4-FFF2-40B4-BE49-F238E27FC236}">
                <a16:creationId xmlns:a16="http://schemas.microsoft.com/office/drawing/2014/main" id="{41882096-C1B1-7E9A-D6CF-783322379634}"/>
              </a:ext>
            </a:extLst>
          </p:cNvPr>
          <p:cNvSpPr>
            <a:spLocks noGrp="1"/>
          </p:cNvSpPr>
          <p:nvPr>
            <p:ph type="sldNum" sz="quarter" idx="5"/>
          </p:nvPr>
        </p:nvSpPr>
        <p:spPr/>
        <p:txBody>
          <a:bodyPr/>
          <a:lstStyle/>
          <a:p>
            <a:fld id="{D1EC9309-185D-B241-857D-6AB647741F6D}" type="slidenum">
              <a:rPr lang="en-US" smtClean="0"/>
              <a:t>64</a:t>
            </a:fld>
            <a:endParaRPr lang="en-US"/>
          </a:p>
        </p:txBody>
      </p:sp>
    </p:spTree>
    <p:extLst>
      <p:ext uri="{BB962C8B-B14F-4D97-AF65-F5344CB8AC3E}">
        <p14:creationId xmlns:p14="http://schemas.microsoft.com/office/powerpoint/2010/main" val="119554270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7A69F-D4E3-2FA8-06B7-8E792658B6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F32D42-5B94-B4C7-C63B-9586FD69F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EFA031-2411-5593-EF09-C0DAF5B1A66E}"/>
              </a:ext>
            </a:extLst>
          </p:cNvPr>
          <p:cNvSpPr>
            <a:spLocks noGrp="1"/>
          </p:cNvSpPr>
          <p:nvPr>
            <p:ph type="body" idx="1"/>
          </p:nvPr>
        </p:nvSpPr>
        <p:spPr/>
        <p:txBody>
          <a:bodyPr/>
          <a:lstStyle/>
          <a:p>
            <a:r>
              <a:rPr lang="en-US" b="0" i="0" dirty="0">
                <a:solidFill>
                  <a:srgbClr val="202122"/>
                </a:solidFill>
                <a:effectLst/>
                <a:latin typeface="Arial" panose="020B0604020202020204" pitchFamily="34" charset="0"/>
              </a:rPr>
              <a:t>Practice converting the following decimal numbers to binary.</a:t>
            </a:r>
          </a:p>
        </p:txBody>
      </p:sp>
      <p:sp>
        <p:nvSpPr>
          <p:cNvPr id="4" name="Slide Number Placeholder 3">
            <a:extLst>
              <a:ext uri="{FF2B5EF4-FFF2-40B4-BE49-F238E27FC236}">
                <a16:creationId xmlns:a16="http://schemas.microsoft.com/office/drawing/2014/main" id="{B5FD26DA-2710-4360-48F0-E61C65B4E65E}"/>
              </a:ext>
            </a:extLst>
          </p:cNvPr>
          <p:cNvSpPr>
            <a:spLocks noGrp="1"/>
          </p:cNvSpPr>
          <p:nvPr>
            <p:ph type="sldNum" sz="quarter" idx="5"/>
          </p:nvPr>
        </p:nvSpPr>
        <p:spPr/>
        <p:txBody>
          <a:bodyPr/>
          <a:lstStyle/>
          <a:p>
            <a:fld id="{D1EC9309-185D-B241-857D-6AB647741F6D}" type="slidenum">
              <a:rPr lang="en-US" smtClean="0"/>
              <a:t>65</a:t>
            </a:fld>
            <a:endParaRPr lang="en-US"/>
          </a:p>
        </p:txBody>
      </p:sp>
    </p:spTree>
    <p:extLst>
      <p:ext uri="{BB962C8B-B14F-4D97-AF65-F5344CB8AC3E}">
        <p14:creationId xmlns:p14="http://schemas.microsoft.com/office/powerpoint/2010/main" val="24225473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8B5011-5BC5-E3B7-770A-6A59079389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77F933-F189-4825-157B-FF3F08D442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69AAB9-31A7-BDFC-0F7C-8C615ED7442C}"/>
              </a:ext>
            </a:extLst>
          </p:cNvPr>
          <p:cNvSpPr>
            <a:spLocks noGrp="1"/>
          </p:cNvSpPr>
          <p:nvPr>
            <p:ph type="body" idx="1"/>
          </p:nvPr>
        </p:nvSpPr>
        <p:spPr/>
        <p:txBody>
          <a:bodyPr/>
          <a:lstStyle/>
          <a:p>
            <a:r>
              <a:rPr lang="en-US" b="0" i="0" dirty="0">
                <a:solidFill>
                  <a:srgbClr val="202122"/>
                </a:solidFill>
                <a:effectLst/>
                <a:latin typeface="Arial" panose="020B0604020202020204" pitchFamily="34" charset="0"/>
              </a:rPr>
              <a:t>Practice converting the following decimal numbers to binary.</a:t>
            </a:r>
          </a:p>
        </p:txBody>
      </p:sp>
      <p:sp>
        <p:nvSpPr>
          <p:cNvPr id="4" name="Slide Number Placeholder 3">
            <a:extLst>
              <a:ext uri="{FF2B5EF4-FFF2-40B4-BE49-F238E27FC236}">
                <a16:creationId xmlns:a16="http://schemas.microsoft.com/office/drawing/2014/main" id="{666C07B0-DA09-ECD7-3765-CC7A8E43AD0E}"/>
              </a:ext>
            </a:extLst>
          </p:cNvPr>
          <p:cNvSpPr>
            <a:spLocks noGrp="1"/>
          </p:cNvSpPr>
          <p:nvPr>
            <p:ph type="sldNum" sz="quarter" idx="5"/>
          </p:nvPr>
        </p:nvSpPr>
        <p:spPr/>
        <p:txBody>
          <a:bodyPr/>
          <a:lstStyle/>
          <a:p>
            <a:fld id="{D1EC9309-185D-B241-857D-6AB647741F6D}" type="slidenum">
              <a:rPr lang="en-US" smtClean="0"/>
              <a:t>66</a:t>
            </a:fld>
            <a:endParaRPr lang="en-US"/>
          </a:p>
        </p:txBody>
      </p:sp>
    </p:spTree>
    <p:extLst>
      <p:ext uri="{BB962C8B-B14F-4D97-AF65-F5344CB8AC3E}">
        <p14:creationId xmlns:p14="http://schemas.microsoft.com/office/powerpoint/2010/main" val="16811896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C6D4AB-F367-140C-70B5-93A90455E1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89AF0D-3412-9750-6551-5390E6006B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7FE930-5FE7-C6CC-A775-A393AAD229DE}"/>
              </a:ext>
            </a:extLst>
          </p:cNvPr>
          <p:cNvSpPr>
            <a:spLocks noGrp="1"/>
          </p:cNvSpPr>
          <p:nvPr>
            <p:ph type="body" idx="1"/>
          </p:nvPr>
        </p:nvSpPr>
        <p:spPr/>
        <p:txBody>
          <a:bodyPr/>
          <a:lstStyle/>
          <a:p>
            <a:r>
              <a:rPr lang="en-US" b="0" i="0" dirty="0">
                <a:solidFill>
                  <a:srgbClr val="202122"/>
                </a:solidFill>
                <a:effectLst/>
                <a:latin typeface="Arial" panose="020B0604020202020204" pitchFamily="34" charset="0"/>
              </a:rPr>
              <a:t>This is what you should have gotten.</a:t>
            </a:r>
          </a:p>
        </p:txBody>
      </p:sp>
      <p:sp>
        <p:nvSpPr>
          <p:cNvPr id="4" name="Slide Number Placeholder 3">
            <a:extLst>
              <a:ext uri="{FF2B5EF4-FFF2-40B4-BE49-F238E27FC236}">
                <a16:creationId xmlns:a16="http://schemas.microsoft.com/office/drawing/2014/main" id="{CF709F5F-858C-6D3A-6110-0DC2EDA582F6}"/>
              </a:ext>
            </a:extLst>
          </p:cNvPr>
          <p:cNvSpPr>
            <a:spLocks noGrp="1"/>
          </p:cNvSpPr>
          <p:nvPr>
            <p:ph type="sldNum" sz="quarter" idx="5"/>
          </p:nvPr>
        </p:nvSpPr>
        <p:spPr/>
        <p:txBody>
          <a:bodyPr/>
          <a:lstStyle/>
          <a:p>
            <a:fld id="{D1EC9309-185D-B241-857D-6AB647741F6D}" type="slidenum">
              <a:rPr lang="en-US" smtClean="0"/>
              <a:t>67</a:t>
            </a:fld>
            <a:endParaRPr lang="en-US"/>
          </a:p>
        </p:txBody>
      </p:sp>
    </p:spTree>
    <p:extLst>
      <p:ext uri="{BB962C8B-B14F-4D97-AF65-F5344CB8AC3E}">
        <p14:creationId xmlns:p14="http://schemas.microsoft.com/office/powerpoint/2010/main" val="1700387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3DDA6-8E56-9662-9C32-B3D420A9D3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FDBE0E-7028-3659-A28B-76D9BFA686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C733B2-C6FC-6019-8195-85B74C35C91C}"/>
              </a:ext>
            </a:extLst>
          </p:cNvPr>
          <p:cNvSpPr>
            <a:spLocks noGrp="1"/>
          </p:cNvSpPr>
          <p:nvPr>
            <p:ph type="body" idx="1"/>
          </p:nvPr>
        </p:nvSpPr>
        <p:spPr/>
        <p:txBody>
          <a:bodyPr/>
          <a:lstStyle/>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35D898C0-9748-7CDC-1946-A4542EBA4FB5}"/>
              </a:ext>
            </a:extLst>
          </p:cNvPr>
          <p:cNvSpPr>
            <a:spLocks noGrp="1"/>
          </p:cNvSpPr>
          <p:nvPr>
            <p:ph type="sldNum" sz="quarter" idx="5"/>
          </p:nvPr>
        </p:nvSpPr>
        <p:spPr/>
        <p:txBody>
          <a:bodyPr/>
          <a:lstStyle/>
          <a:p>
            <a:fld id="{D1EC9309-185D-B241-857D-6AB647741F6D}" type="slidenum">
              <a:rPr lang="en-US" smtClean="0"/>
              <a:t>7</a:t>
            </a:fld>
            <a:endParaRPr lang="en-US"/>
          </a:p>
        </p:txBody>
      </p:sp>
    </p:spTree>
    <p:extLst>
      <p:ext uri="{BB962C8B-B14F-4D97-AF65-F5344CB8AC3E}">
        <p14:creationId xmlns:p14="http://schemas.microsoft.com/office/powerpoint/2010/main" val="283453383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9D0E1-710F-AEA4-925A-8432AD5C83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9AA34B-49C4-A7BD-ACCA-E169D31F7D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0E6274-1234-0D0D-4441-688C08E8D017}"/>
              </a:ext>
            </a:extLst>
          </p:cNvPr>
          <p:cNvSpPr>
            <a:spLocks noGrp="1"/>
          </p:cNvSpPr>
          <p:nvPr>
            <p:ph type="body" idx="1"/>
          </p:nvPr>
        </p:nvSpPr>
        <p:spPr/>
        <p:txBody>
          <a:bodyPr/>
          <a:lstStyle/>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E38BEAA2-790E-4DA3-FFFD-C3F6554CDDBE}"/>
              </a:ext>
            </a:extLst>
          </p:cNvPr>
          <p:cNvSpPr>
            <a:spLocks noGrp="1"/>
          </p:cNvSpPr>
          <p:nvPr>
            <p:ph type="sldNum" sz="quarter" idx="5"/>
          </p:nvPr>
        </p:nvSpPr>
        <p:spPr/>
        <p:txBody>
          <a:bodyPr/>
          <a:lstStyle/>
          <a:p>
            <a:fld id="{D1EC9309-185D-B241-857D-6AB647741F6D}" type="slidenum">
              <a:rPr lang="en-US" smtClean="0"/>
              <a:t>69</a:t>
            </a:fld>
            <a:endParaRPr lang="en-US"/>
          </a:p>
        </p:txBody>
      </p:sp>
    </p:spTree>
    <p:extLst>
      <p:ext uri="{BB962C8B-B14F-4D97-AF65-F5344CB8AC3E}">
        <p14:creationId xmlns:p14="http://schemas.microsoft.com/office/powerpoint/2010/main" val="39701753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DCBF4-5092-BFF6-BE66-3A049D6EEF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FC45B8-E837-B068-91A4-7F36A85C6F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779AC3-C491-C9E9-6EA9-50FDE0D4C4B4}"/>
              </a:ext>
            </a:extLst>
          </p:cNvPr>
          <p:cNvSpPr>
            <a:spLocks noGrp="1"/>
          </p:cNvSpPr>
          <p:nvPr>
            <p:ph type="body" idx="1"/>
          </p:nvPr>
        </p:nvSpPr>
        <p:spPr/>
        <p:txBody>
          <a:bodyPr/>
          <a:lstStyle/>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F0C7C10A-E462-58EE-E120-B5807E3B1E7A}"/>
              </a:ext>
            </a:extLst>
          </p:cNvPr>
          <p:cNvSpPr>
            <a:spLocks noGrp="1"/>
          </p:cNvSpPr>
          <p:nvPr>
            <p:ph type="sldNum" sz="quarter" idx="5"/>
          </p:nvPr>
        </p:nvSpPr>
        <p:spPr/>
        <p:txBody>
          <a:bodyPr/>
          <a:lstStyle/>
          <a:p>
            <a:fld id="{D1EC9309-185D-B241-857D-6AB647741F6D}" type="slidenum">
              <a:rPr lang="en-US" smtClean="0"/>
              <a:t>70</a:t>
            </a:fld>
            <a:endParaRPr lang="en-US"/>
          </a:p>
        </p:txBody>
      </p:sp>
    </p:spTree>
    <p:extLst>
      <p:ext uri="{BB962C8B-B14F-4D97-AF65-F5344CB8AC3E}">
        <p14:creationId xmlns:p14="http://schemas.microsoft.com/office/powerpoint/2010/main" val="16598778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D7A33-0F99-D4FF-4884-B4AF8C51E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D0615D-D9BF-F674-2960-F63FE199BC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A83D45-0381-5C5A-A8E9-3C6EAAF3DA83}"/>
              </a:ext>
            </a:extLst>
          </p:cNvPr>
          <p:cNvSpPr>
            <a:spLocks noGrp="1"/>
          </p:cNvSpPr>
          <p:nvPr>
            <p:ph type="body" idx="1"/>
          </p:nvPr>
        </p:nvSpPr>
        <p:spPr/>
        <p:txBody>
          <a:bodyPr/>
          <a:lstStyle/>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057516FD-6B77-C7D7-8FEF-F7669ECB478C}"/>
              </a:ext>
            </a:extLst>
          </p:cNvPr>
          <p:cNvSpPr>
            <a:spLocks noGrp="1"/>
          </p:cNvSpPr>
          <p:nvPr>
            <p:ph type="sldNum" sz="quarter" idx="5"/>
          </p:nvPr>
        </p:nvSpPr>
        <p:spPr/>
        <p:txBody>
          <a:bodyPr/>
          <a:lstStyle/>
          <a:p>
            <a:fld id="{D1EC9309-185D-B241-857D-6AB647741F6D}" type="slidenum">
              <a:rPr lang="en-US" smtClean="0"/>
              <a:t>71</a:t>
            </a:fld>
            <a:endParaRPr lang="en-US"/>
          </a:p>
        </p:txBody>
      </p:sp>
    </p:spTree>
    <p:extLst>
      <p:ext uri="{BB962C8B-B14F-4D97-AF65-F5344CB8AC3E}">
        <p14:creationId xmlns:p14="http://schemas.microsoft.com/office/powerpoint/2010/main" val="135412196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F4D11-DC61-CB49-1D43-0144FC2A3C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661F86-54D1-6B31-1BAA-033B0A676B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D15CB4-D921-3B6E-7B36-F8F7ABB11BD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6CB94C0-907D-4E0C-FD38-C744A434B968}"/>
              </a:ext>
            </a:extLst>
          </p:cNvPr>
          <p:cNvSpPr>
            <a:spLocks noGrp="1"/>
          </p:cNvSpPr>
          <p:nvPr>
            <p:ph type="sldNum" sz="quarter" idx="5"/>
          </p:nvPr>
        </p:nvSpPr>
        <p:spPr/>
        <p:txBody>
          <a:bodyPr/>
          <a:lstStyle/>
          <a:p>
            <a:fld id="{D1EC9309-185D-B241-857D-6AB647741F6D}" type="slidenum">
              <a:rPr lang="en-US" smtClean="0"/>
              <a:t>72</a:t>
            </a:fld>
            <a:endParaRPr lang="en-US"/>
          </a:p>
        </p:txBody>
      </p:sp>
    </p:spTree>
    <p:extLst>
      <p:ext uri="{BB962C8B-B14F-4D97-AF65-F5344CB8AC3E}">
        <p14:creationId xmlns:p14="http://schemas.microsoft.com/office/powerpoint/2010/main" val="121621631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47421-D85B-CBA8-FCA7-949559AE09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410EFE-62E8-3560-36D5-2DA8C6C085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A1CF81-F984-AC3D-5604-B72009D70A7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76FCF7-9652-9C5E-79C4-72DBB1FF0449}"/>
              </a:ext>
            </a:extLst>
          </p:cNvPr>
          <p:cNvSpPr>
            <a:spLocks noGrp="1"/>
          </p:cNvSpPr>
          <p:nvPr>
            <p:ph type="sldNum" sz="quarter" idx="5"/>
          </p:nvPr>
        </p:nvSpPr>
        <p:spPr/>
        <p:txBody>
          <a:bodyPr/>
          <a:lstStyle/>
          <a:p>
            <a:fld id="{D1EC9309-185D-B241-857D-6AB647741F6D}" type="slidenum">
              <a:rPr lang="en-US" smtClean="0"/>
              <a:t>73</a:t>
            </a:fld>
            <a:endParaRPr lang="en-US"/>
          </a:p>
        </p:txBody>
      </p:sp>
    </p:spTree>
    <p:extLst>
      <p:ext uri="{BB962C8B-B14F-4D97-AF65-F5344CB8AC3E}">
        <p14:creationId xmlns:p14="http://schemas.microsoft.com/office/powerpoint/2010/main" val="252191297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0FC24-7F6F-9617-2477-756967048B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AECEAE-6955-C28D-61E7-46EA9B3B59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BC21A9-AA9A-8A61-93AE-7604E292E34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D9A39B9-088C-2626-DD4D-426EBFE66AC4}"/>
              </a:ext>
            </a:extLst>
          </p:cNvPr>
          <p:cNvSpPr>
            <a:spLocks noGrp="1"/>
          </p:cNvSpPr>
          <p:nvPr>
            <p:ph type="sldNum" sz="quarter" idx="5"/>
          </p:nvPr>
        </p:nvSpPr>
        <p:spPr/>
        <p:txBody>
          <a:bodyPr/>
          <a:lstStyle/>
          <a:p>
            <a:fld id="{D1EC9309-185D-B241-857D-6AB647741F6D}" type="slidenum">
              <a:rPr lang="en-US" smtClean="0"/>
              <a:t>74</a:t>
            </a:fld>
            <a:endParaRPr lang="en-US"/>
          </a:p>
        </p:txBody>
      </p:sp>
    </p:spTree>
    <p:extLst>
      <p:ext uri="{BB962C8B-B14F-4D97-AF65-F5344CB8AC3E}">
        <p14:creationId xmlns:p14="http://schemas.microsoft.com/office/powerpoint/2010/main" val="97847199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6ED776-8DC4-AC49-6BFF-1C38C7A871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2E1B9C-23BA-B13A-545D-315C809FA9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B01EDD-A10E-2F58-BA1C-EB207B40BD9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25F08AB-464A-8D62-AD51-BA09E129C6C1}"/>
              </a:ext>
            </a:extLst>
          </p:cNvPr>
          <p:cNvSpPr>
            <a:spLocks noGrp="1"/>
          </p:cNvSpPr>
          <p:nvPr>
            <p:ph type="sldNum" sz="quarter" idx="5"/>
          </p:nvPr>
        </p:nvSpPr>
        <p:spPr/>
        <p:txBody>
          <a:bodyPr/>
          <a:lstStyle/>
          <a:p>
            <a:fld id="{D1EC9309-185D-B241-857D-6AB647741F6D}" type="slidenum">
              <a:rPr lang="en-US" smtClean="0"/>
              <a:t>75</a:t>
            </a:fld>
            <a:endParaRPr lang="en-US"/>
          </a:p>
        </p:txBody>
      </p:sp>
    </p:spTree>
    <p:extLst>
      <p:ext uri="{BB962C8B-B14F-4D97-AF65-F5344CB8AC3E}">
        <p14:creationId xmlns:p14="http://schemas.microsoft.com/office/powerpoint/2010/main" val="118890667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B2A97-8993-EB34-A17D-215812FFF7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D3F5DC-D544-9A0F-2978-0BF29C3FD9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218ECF-4FEA-5D62-FAC9-C223239057CD}"/>
              </a:ext>
            </a:extLst>
          </p:cNvPr>
          <p:cNvSpPr>
            <a:spLocks noGrp="1"/>
          </p:cNvSpPr>
          <p:nvPr>
            <p:ph type="body" idx="1"/>
          </p:nvPr>
        </p:nvSpPr>
        <p:spPr/>
        <p:txBody>
          <a:bodyPr/>
          <a:lstStyle/>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136BC599-97B4-C955-EF30-F91C05612DEC}"/>
              </a:ext>
            </a:extLst>
          </p:cNvPr>
          <p:cNvSpPr>
            <a:spLocks noGrp="1"/>
          </p:cNvSpPr>
          <p:nvPr>
            <p:ph type="sldNum" sz="quarter" idx="5"/>
          </p:nvPr>
        </p:nvSpPr>
        <p:spPr/>
        <p:txBody>
          <a:bodyPr/>
          <a:lstStyle/>
          <a:p>
            <a:fld id="{D1EC9309-185D-B241-857D-6AB647741F6D}" type="slidenum">
              <a:rPr lang="en-US" smtClean="0"/>
              <a:t>76</a:t>
            </a:fld>
            <a:endParaRPr lang="en-US"/>
          </a:p>
        </p:txBody>
      </p:sp>
    </p:spTree>
    <p:extLst>
      <p:ext uri="{BB962C8B-B14F-4D97-AF65-F5344CB8AC3E}">
        <p14:creationId xmlns:p14="http://schemas.microsoft.com/office/powerpoint/2010/main" val="418967935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4DCEF-5A54-206A-377A-398A43A846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157226-76D7-A184-669A-F185830812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DA1E55-CA2E-71C4-3101-DF3F91B4B9BB}"/>
              </a:ext>
            </a:extLst>
          </p:cNvPr>
          <p:cNvSpPr>
            <a:spLocks noGrp="1"/>
          </p:cNvSpPr>
          <p:nvPr>
            <p:ph type="body" idx="1"/>
          </p:nvPr>
        </p:nvSpPr>
        <p:spPr/>
        <p:txBody>
          <a:bodyPr/>
          <a:lstStyle/>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91929069-0A0D-47C7-B15C-7DF3724BD0F8}"/>
              </a:ext>
            </a:extLst>
          </p:cNvPr>
          <p:cNvSpPr>
            <a:spLocks noGrp="1"/>
          </p:cNvSpPr>
          <p:nvPr>
            <p:ph type="sldNum" sz="quarter" idx="5"/>
          </p:nvPr>
        </p:nvSpPr>
        <p:spPr/>
        <p:txBody>
          <a:bodyPr/>
          <a:lstStyle/>
          <a:p>
            <a:fld id="{D1EC9309-185D-B241-857D-6AB647741F6D}" type="slidenum">
              <a:rPr lang="en-US" smtClean="0"/>
              <a:t>77</a:t>
            </a:fld>
            <a:endParaRPr lang="en-US"/>
          </a:p>
        </p:txBody>
      </p:sp>
    </p:spTree>
    <p:extLst>
      <p:ext uri="{BB962C8B-B14F-4D97-AF65-F5344CB8AC3E}">
        <p14:creationId xmlns:p14="http://schemas.microsoft.com/office/powerpoint/2010/main" val="338529512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F095A-2B5E-C54C-BD5A-F520385666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91365E-99D8-CA54-3561-2CD8159E1D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B614FC-C1F0-412B-F9AF-CA2D25C1C21F}"/>
              </a:ext>
            </a:extLst>
          </p:cNvPr>
          <p:cNvSpPr>
            <a:spLocks noGrp="1"/>
          </p:cNvSpPr>
          <p:nvPr>
            <p:ph type="body" idx="1"/>
          </p:nvPr>
        </p:nvSpPr>
        <p:spPr/>
        <p:txBody>
          <a:bodyPr/>
          <a:lstStyle/>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EFE4DA5E-53D5-91EC-459F-0316AC339801}"/>
              </a:ext>
            </a:extLst>
          </p:cNvPr>
          <p:cNvSpPr>
            <a:spLocks noGrp="1"/>
          </p:cNvSpPr>
          <p:nvPr>
            <p:ph type="sldNum" sz="quarter" idx="5"/>
          </p:nvPr>
        </p:nvSpPr>
        <p:spPr/>
        <p:txBody>
          <a:bodyPr/>
          <a:lstStyle/>
          <a:p>
            <a:fld id="{D1EC9309-185D-B241-857D-6AB647741F6D}" type="slidenum">
              <a:rPr lang="en-US" smtClean="0"/>
              <a:t>78</a:t>
            </a:fld>
            <a:endParaRPr lang="en-US"/>
          </a:p>
        </p:txBody>
      </p:sp>
    </p:spTree>
    <p:extLst>
      <p:ext uri="{BB962C8B-B14F-4D97-AF65-F5344CB8AC3E}">
        <p14:creationId xmlns:p14="http://schemas.microsoft.com/office/powerpoint/2010/main" val="1886166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5EB2B-5B23-D70B-ACAC-64B894D6B6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8781EB-B6F2-BD5F-AD0A-5095FC8FBD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5E8536-B87E-34B0-143B-C52C4B48D0DD}"/>
              </a:ext>
            </a:extLst>
          </p:cNvPr>
          <p:cNvSpPr>
            <a:spLocks noGrp="1"/>
          </p:cNvSpPr>
          <p:nvPr>
            <p:ph type="body" idx="1"/>
          </p:nvPr>
        </p:nvSpPr>
        <p:spPr/>
        <p:txBody>
          <a:bodyPr/>
          <a:lstStyle/>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9A578778-E2B1-9E4E-EE15-18DF28EAA56B}"/>
              </a:ext>
            </a:extLst>
          </p:cNvPr>
          <p:cNvSpPr>
            <a:spLocks noGrp="1"/>
          </p:cNvSpPr>
          <p:nvPr>
            <p:ph type="sldNum" sz="quarter" idx="5"/>
          </p:nvPr>
        </p:nvSpPr>
        <p:spPr/>
        <p:txBody>
          <a:bodyPr/>
          <a:lstStyle/>
          <a:p>
            <a:fld id="{D1EC9309-185D-B241-857D-6AB647741F6D}" type="slidenum">
              <a:rPr lang="en-US" smtClean="0"/>
              <a:t>8</a:t>
            </a:fld>
            <a:endParaRPr lang="en-US"/>
          </a:p>
        </p:txBody>
      </p:sp>
    </p:spTree>
    <p:extLst>
      <p:ext uri="{BB962C8B-B14F-4D97-AF65-F5344CB8AC3E}">
        <p14:creationId xmlns:p14="http://schemas.microsoft.com/office/powerpoint/2010/main" val="235361404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1CE6C-0F45-EEFF-AD7C-791E10DE74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7974F1-FA1C-0156-AA39-E452795FFA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B5DDF3-FF6E-6405-0F20-139282BC4B10}"/>
              </a:ext>
            </a:extLst>
          </p:cNvPr>
          <p:cNvSpPr>
            <a:spLocks noGrp="1"/>
          </p:cNvSpPr>
          <p:nvPr>
            <p:ph type="body" idx="1"/>
          </p:nvPr>
        </p:nvSpPr>
        <p:spPr/>
        <p:txBody>
          <a:bodyPr/>
          <a:lstStyle/>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9101621C-7711-7B1F-F20D-20755CE2D48B}"/>
              </a:ext>
            </a:extLst>
          </p:cNvPr>
          <p:cNvSpPr>
            <a:spLocks noGrp="1"/>
          </p:cNvSpPr>
          <p:nvPr>
            <p:ph type="sldNum" sz="quarter" idx="5"/>
          </p:nvPr>
        </p:nvSpPr>
        <p:spPr/>
        <p:txBody>
          <a:bodyPr/>
          <a:lstStyle/>
          <a:p>
            <a:fld id="{D1EC9309-185D-B241-857D-6AB647741F6D}" type="slidenum">
              <a:rPr lang="en-US" smtClean="0"/>
              <a:t>79</a:t>
            </a:fld>
            <a:endParaRPr lang="en-US"/>
          </a:p>
        </p:txBody>
      </p:sp>
    </p:spTree>
    <p:extLst>
      <p:ext uri="{BB962C8B-B14F-4D97-AF65-F5344CB8AC3E}">
        <p14:creationId xmlns:p14="http://schemas.microsoft.com/office/powerpoint/2010/main" val="340906910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AA899-F31E-D929-55FF-E6DEDB3F13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67AE5F-BB81-AED2-00D2-0CD338BE33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13FF35-6C9E-FF3F-8FC4-5911A1DEB1D6}"/>
              </a:ext>
            </a:extLst>
          </p:cNvPr>
          <p:cNvSpPr>
            <a:spLocks noGrp="1"/>
          </p:cNvSpPr>
          <p:nvPr>
            <p:ph type="body" idx="1"/>
          </p:nvPr>
        </p:nvSpPr>
        <p:spPr/>
        <p:txBody>
          <a:bodyPr/>
          <a:lstStyle/>
          <a:p>
            <a:r>
              <a:rPr lang="en-US" b="0" i="0" dirty="0">
                <a:solidFill>
                  <a:srgbClr val="202122"/>
                </a:solidFill>
                <a:effectLst/>
                <a:latin typeface="Arial" panose="020B0604020202020204" pitchFamily="34" charset="0"/>
              </a:rPr>
              <a:t>Let's practice by converting the hexadecimal numbers to decimal.</a:t>
            </a:r>
          </a:p>
        </p:txBody>
      </p:sp>
      <p:sp>
        <p:nvSpPr>
          <p:cNvPr id="4" name="Slide Number Placeholder 3">
            <a:extLst>
              <a:ext uri="{FF2B5EF4-FFF2-40B4-BE49-F238E27FC236}">
                <a16:creationId xmlns:a16="http://schemas.microsoft.com/office/drawing/2014/main" id="{3A91B642-D869-38D0-FD81-E092F2F53D22}"/>
              </a:ext>
            </a:extLst>
          </p:cNvPr>
          <p:cNvSpPr>
            <a:spLocks noGrp="1"/>
          </p:cNvSpPr>
          <p:nvPr>
            <p:ph type="sldNum" sz="quarter" idx="5"/>
          </p:nvPr>
        </p:nvSpPr>
        <p:spPr/>
        <p:txBody>
          <a:bodyPr/>
          <a:lstStyle/>
          <a:p>
            <a:fld id="{D1EC9309-185D-B241-857D-6AB647741F6D}" type="slidenum">
              <a:rPr lang="en-US" smtClean="0"/>
              <a:t>80</a:t>
            </a:fld>
            <a:endParaRPr lang="en-US"/>
          </a:p>
        </p:txBody>
      </p:sp>
    </p:spTree>
    <p:extLst>
      <p:ext uri="{BB962C8B-B14F-4D97-AF65-F5344CB8AC3E}">
        <p14:creationId xmlns:p14="http://schemas.microsoft.com/office/powerpoint/2010/main" val="170820375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C8A26-BCB7-87B5-FF36-A56C0FB614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A1A2C5-7F64-12F6-6EB6-29CF7DDF7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410CA8-DC0A-9F5D-10F8-573DA004A188}"/>
              </a:ext>
            </a:extLst>
          </p:cNvPr>
          <p:cNvSpPr>
            <a:spLocks noGrp="1"/>
          </p:cNvSpPr>
          <p:nvPr>
            <p:ph type="body" idx="1"/>
          </p:nvPr>
        </p:nvSpPr>
        <p:spPr/>
        <p:txBody>
          <a:bodyPr/>
          <a:lstStyle/>
          <a:p>
            <a:r>
              <a:rPr lang="en-US" b="0" i="0" dirty="0">
                <a:solidFill>
                  <a:srgbClr val="202122"/>
                </a:solidFill>
                <a:effectLst/>
                <a:latin typeface="Arial" panose="020B0604020202020204" pitchFamily="34" charset="0"/>
              </a:rPr>
              <a:t>Is this what you got?</a:t>
            </a:r>
          </a:p>
        </p:txBody>
      </p:sp>
      <p:sp>
        <p:nvSpPr>
          <p:cNvPr id="4" name="Slide Number Placeholder 3">
            <a:extLst>
              <a:ext uri="{FF2B5EF4-FFF2-40B4-BE49-F238E27FC236}">
                <a16:creationId xmlns:a16="http://schemas.microsoft.com/office/drawing/2014/main" id="{3D083AA4-B6F8-8460-BEDE-DFD99EB92CB3}"/>
              </a:ext>
            </a:extLst>
          </p:cNvPr>
          <p:cNvSpPr>
            <a:spLocks noGrp="1"/>
          </p:cNvSpPr>
          <p:nvPr>
            <p:ph type="sldNum" sz="quarter" idx="5"/>
          </p:nvPr>
        </p:nvSpPr>
        <p:spPr/>
        <p:txBody>
          <a:bodyPr/>
          <a:lstStyle/>
          <a:p>
            <a:fld id="{D1EC9309-185D-B241-857D-6AB647741F6D}" type="slidenum">
              <a:rPr lang="en-US" smtClean="0"/>
              <a:t>81</a:t>
            </a:fld>
            <a:endParaRPr lang="en-US"/>
          </a:p>
        </p:txBody>
      </p:sp>
    </p:spTree>
    <p:extLst>
      <p:ext uri="{BB962C8B-B14F-4D97-AF65-F5344CB8AC3E}">
        <p14:creationId xmlns:p14="http://schemas.microsoft.com/office/powerpoint/2010/main" val="142744140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796C2-DA4A-3982-1835-9D04763E2F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E41593-DBCC-0AE5-F548-F30C86535C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3E2B8B-162D-DEF5-D549-3C1638253F6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Similarly to converting from decimal to binary, we will now repeatedly divide by 16 and the remainder is converted to hexadecimal and goes to the corresponding column from right to left.</a:t>
            </a:r>
          </a:p>
          <a:p>
            <a:r>
              <a:rPr lang="en-US" b="0" i="0" dirty="0">
                <a:solidFill>
                  <a:srgbClr val="202122"/>
                </a:solidFill>
                <a:effectLst/>
                <a:latin typeface="Arial" panose="020B0604020202020204" pitchFamily="34" charset="0"/>
              </a:rPr>
              <a:t>Let's see an example of converting the decimal number 333 to hex. We start by dividing it by 16. </a:t>
            </a:r>
          </a:p>
        </p:txBody>
      </p:sp>
      <p:sp>
        <p:nvSpPr>
          <p:cNvPr id="4" name="Slide Number Placeholder 3">
            <a:extLst>
              <a:ext uri="{FF2B5EF4-FFF2-40B4-BE49-F238E27FC236}">
                <a16:creationId xmlns:a16="http://schemas.microsoft.com/office/drawing/2014/main" id="{3CE3ED76-BC65-2200-F8B2-BFF0799D251E}"/>
              </a:ext>
            </a:extLst>
          </p:cNvPr>
          <p:cNvSpPr>
            <a:spLocks noGrp="1"/>
          </p:cNvSpPr>
          <p:nvPr>
            <p:ph type="sldNum" sz="quarter" idx="5"/>
          </p:nvPr>
        </p:nvSpPr>
        <p:spPr/>
        <p:txBody>
          <a:bodyPr/>
          <a:lstStyle/>
          <a:p>
            <a:fld id="{D1EC9309-185D-B241-857D-6AB647741F6D}" type="slidenum">
              <a:rPr lang="en-US" smtClean="0"/>
              <a:t>82</a:t>
            </a:fld>
            <a:endParaRPr lang="en-US"/>
          </a:p>
        </p:txBody>
      </p:sp>
    </p:spTree>
    <p:extLst>
      <p:ext uri="{BB962C8B-B14F-4D97-AF65-F5344CB8AC3E}">
        <p14:creationId xmlns:p14="http://schemas.microsoft.com/office/powerpoint/2010/main" val="225338491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19F2B-E4AE-0304-A3CC-E0ED036768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F4E7D5-1E02-C856-6B5D-3FD7671FF0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99EA6E-567A-9927-C077-3AEE2605D73E}"/>
              </a:ext>
            </a:extLst>
          </p:cNvPr>
          <p:cNvSpPr>
            <a:spLocks noGrp="1"/>
          </p:cNvSpPr>
          <p:nvPr>
            <p:ph type="body" idx="1"/>
          </p:nvPr>
        </p:nvSpPr>
        <p:spPr/>
        <p:txBody>
          <a:bodyPr/>
          <a:lstStyle/>
          <a:p>
            <a:r>
              <a:rPr lang="en-US" b="0" i="0" dirty="0">
                <a:solidFill>
                  <a:srgbClr val="202122"/>
                </a:solidFill>
                <a:effectLst/>
                <a:latin typeface="Arial" panose="020B0604020202020204" pitchFamily="34" charset="0"/>
              </a:rPr>
              <a:t>333/16=20 </a:t>
            </a:r>
            <a:r>
              <a:rPr lang="en-US" sz="1200" dirty="0"/>
              <a:t>with a remainder of 13 (in decimal) or D in hex. So we put D in the 1s column. We next divide 20 by 16.</a:t>
            </a:r>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496553D8-34F7-4A80-C304-AE99E14A389E}"/>
              </a:ext>
            </a:extLst>
          </p:cNvPr>
          <p:cNvSpPr>
            <a:spLocks noGrp="1"/>
          </p:cNvSpPr>
          <p:nvPr>
            <p:ph type="sldNum" sz="quarter" idx="5"/>
          </p:nvPr>
        </p:nvSpPr>
        <p:spPr/>
        <p:txBody>
          <a:bodyPr/>
          <a:lstStyle/>
          <a:p>
            <a:fld id="{D1EC9309-185D-B241-857D-6AB647741F6D}" type="slidenum">
              <a:rPr lang="en-US" smtClean="0"/>
              <a:t>83</a:t>
            </a:fld>
            <a:endParaRPr lang="en-US"/>
          </a:p>
        </p:txBody>
      </p:sp>
    </p:spTree>
    <p:extLst>
      <p:ext uri="{BB962C8B-B14F-4D97-AF65-F5344CB8AC3E}">
        <p14:creationId xmlns:p14="http://schemas.microsoft.com/office/powerpoint/2010/main" val="357624328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9925C-5AE1-91B3-B6E2-E97B3406F9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A14B22-D7BA-2282-A9C1-6924C5BEF1EB}"/>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12E7DD0C-E963-A29C-C82B-1FE393624F27}"/>
                  </a:ext>
                </a:extLst>
              </p:cNvPr>
              <p:cNvSpPr>
                <a:spLocks noGrp="1"/>
              </p:cNvSpPr>
              <p:nvPr>
                <p:ph type="body" idx="1"/>
              </p:nvPr>
            </p:nvSpPr>
            <p:spPr/>
            <p:txBody>
              <a:bodyPr/>
              <a:lstStyle/>
              <a:p>
                <a:r>
                  <a:rPr lang="en-US" b="0" i="0" dirty="0">
                    <a:solidFill>
                      <a:srgbClr val="202122"/>
                    </a:solidFill>
                    <a:effectLst/>
                    <a:latin typeface="Arial" panose="020B0604020202020204" pitchFamily="34" charset="0"/>
                  </a:rPr>
                  <a:t>20/16</a:t>
                </a:r>
                <a14:m>
                  <m:oMath xmlns:m="http://schemas.openxmlformats.org/officeDocument/2006/math">
                    <m:r>
                      <a:rPr lang="en-US" sz="1200" b="0" i="1" dirty="0" smtClean="0">
                        <a:latin typeface="Cambria Math" panose="02040503050406030204" pitchFamily="18" charset="0"/>
                      </a:rPr>
                      <m:t>=1</m:t>
                    </m:r>
                  </m:oMath>
                </a14:m>
                <a:r>
                  <a:rPr lang="en-US" sz="1200" dirty="0"/>
                  <a:t> with a remainder of 4 (same in decimal and hex), so 4 goes in the 16’s column. We next divide 1 by 16.</a:t>
                </a:r>
                <a:endParaRPr lang="en-US" b="0" i="0" dirty="0">
                  <a:solidFill>
                    <a:srgbClr val="202122"/>
                  </a:solidFill>
                  <a:effectLst/>
                  <a:latin typeface="Arial" panose="020B0604020202020204" pitchFamily="34" charset="0"/>
                </a:endParaRPr>
              </a:p>
            </p:txBody>
          </p:sp>
        </mc:Choice>
        <mc:Fallback xmlns="">
          <p:sp>
            <p:nvSpPr>
              <p:cNvPr id="3" name="Notes Placeholder 2">
                <a:extLst>
                  <a:ext uri="{FF2B5EF4-FFF2-40B4-BE49-F238E27FC236}">
                    <a16:creationId xmlns:a16="http://schemas.microsoft.com/office/drawing/2014/main" id="{12E7DD0C-E963-A29C-C82B-1FE393624F27}"/>
                  </a:ext>
                </a:extLst>
              </p:cNvPr>
              <p:cNvSpPr>
                <a:spLocks noGrp="1"/>
              </p:cNvSpPr>
              <p:nvPr>
                <p:ph type="body" idx="1"/>
              </p:nvPr>
            </p:nvSpPr>
            <p:spPr/>
            <p:txBody>
              <a:bodyPr/>
              <a:lstStyle/>
              <a:p>
                <a:r>
                  <a:rPr lang="en-US" b="0" i="0" dirty="0">
                    <a:solidFill>
                      <a:srgbClr val="202122"/>
                    </a:solidFill>
                    <a:effectLst/>
                    <a:latin typeface="Arial" panose="020B0604020202020204" pitchFamily="34" charset="0"/>
                  </a:rPr>
                  <a:t>20/16</a:t>
                </a:r>
                <a:r>
                  <a:rPr lang="en-US" sz="1200" b="0" i="0" dirty="0">
                    <a:latin typeface="Cambria Math" panose="02040503050406030204" pitchFamily="18" charset="0"/>
                  </a:rPr>
                  <a:t>=1</a:t>
                </a:r>
                <a:r>
                  <a:rPr lang="en-US" sz="1200" dirty="0"/>
                  <a:t> with a remainder of 4 (same in decimal and hex), so 4 goes in the 16’s column. We next divide 1 by 16.</a:t>
                </a:r>
                <a:endParaRPr lang="en-US" b="0" i="0" dirty="0">
                  <a:solidFill>
                    <a:srgbClr val="202122"/>
                  </a:solidFill>
                  <a:effectLst/>
                  <a:latin typeface="Arial" panose="020B0604020202020204" pitchFamily="34" charset="0"/>
                </a:endParaRPr>
              </a:p>
            </p:txBody>
          </p:sp>
        </mc:Fallback>
      </mc:AlternateContent>
      <p:sp>
        <p:nvSpPr>
          <p:cNvPr id="4" name="Slide Number Placeholder 3">
            <a:extLst>
              <a:ext uri="{FF2B5EF4-FFF2-40B4-BE49-F238E27FC236}">
                <a16:creationId xmlns:a16="http://schemas.microsoft.com/office/drawing/2014/main" id="{2E2DA298-CE65-AA32-E65F-114AA3D8B565}"/>
              </a:ext>
            </a:extLst>
          </p:cNvPr>
          <p:cNvSpPr>
            <a:spLocks noGrp="1"/>
          </p:cNvSpPr>
          <p:nvPr>
            <p:ph type="sldNum" sz="quarter" idx="5"/>
          </p:nvPr>
        </p:nvSpPr>
        <p:spPr/>
        <p:txBody>
          <a:bodyPr/>
          <a:lstStyle/>
          <a:p>
            <a:fld id="{D1EC9309-185D-B241-857D-6AB647741F6D}" type="slidenum">
              <a:rPr lang="en-US" smtClean="0"/>
              <a:t>84</a:t>
            </a:fld>
            <a:endParaRPr lang="en-US"/>
          </a:p>
        </p:txBody>
      </p:sp>
    </p:spTree>
    <p:extLst>
      <p:ext uri="{BB962C8B-B14F-4D97-AF65-F5344CB8AC3E}">
        <p14:creationId xmlns:p14="http://schemas.microsoft.com/office/powerpoint/2010/main" val="295469397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5706A-8382-668B-5C39-49F96F3F0B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22536F-A8DC-449D-85A9-0ADBBEB5654C}"/>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07C458E9-91AB-8992-7438-5A2A699D86F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lang="en-US" sz="1200" b="0" i="1" dirty="0" smtClean="0">
                            <a:latin typeface="Cambria Math" panose="02040503050406030204" pitchFamily="18" charset="0"/>
                          </a:rPr>
                        </m:ctrlPr>
                      </m:fPr>
                      <m:num>
                        <m:r>
                          <a:rPr lang="en-US" sz="1200" i="1" dirty="0" smtClean="0">
                            <a:latin typeface="Cambria Math" panose="02040503050406030204" pitchFamily="18" charset="0"/>
                          </a:rPr>
                          <m:t>1</m:t>
                        </m:r>
                      </m:num>
                      <m:den>
                        <m:r>
                          <a:rPr lang="en-US" sz="1200" b="0" i="1" dirty="0" smtClean="0">
                            <a:latin typeface="Cambria Math" panose="02040503050406030204" pitchFamily="18" charset="0"/>
                          </a:rPr>
                          <m:t>16</m:t>
                        </m:r>
                      </m:den>
                    </m:f>
                    <m:r>
                      <a:rPr lang="en-US" sz="1200" b="0" i="1" dirty="0" smtClean="0">
                        <a:latin typeface="Cambria Math" panose="02040503050406030204" pitchFamily="18" charset="0"/>
                      </a:rPr>
                      <m:t>=0</m:t>
                    </m:r>
                  </m:oMath>
                </a14:m>
                <a:r>
                  <a:rPr lang="en-US" sz="1200" dirty="0"/>
                  <a:t> with a remainder of 1 (same in decimal and hex), so there is a 1 going to the 256s column.</a:t>
                </a:r>
              </a:p>
              <a:p>
                <a:endParaRPr lang="en-US" b="0" i="0" dirty="0">
                  <a:solidFill>
                    <a:srgbClr val="202122"/>
                  </a:solidFill>
                  <a:effectLst/>
                  <a:latin typeface="Arial" panose="020B0604020202020204" pitchFamily="34" charset="0"/>
                </a:endParaRPr>
              </a:p>
            </p:txBody>
          </p:sp>
        </mc:Choice>
        <mc:Fallback xmlns="">
          <p:sp>
            <p:nvSpPr>
              <p:cNvPr id="3" name="Notes Placeholder 2">
                <a:extLst>
                  <a:ext uri="{FF2B5EF4-FFF2-40B4-BE49-F238E27FC236}">
                    <a16:creationId xmlns:a16="http://schemas.microsoft.com/office/drawing/2014/main" id="{07C458E9-91AB-8992-7438-5A2A699D86F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latin typeface="Cambria Math" panose="02040503050406030204" pitchFamily="18" charset="0"/>
                  </a:rPr>
                  <a:t>1</a:t>
                </a:r>
                <a:r>
                  <a:rPr lang="en-US" sz="1200" b="0" i="0" dirty="0">
                    <a:latin typeface="Cambria Math" panose="02040503050406030204" pitchFamily="18" charset="0"/>
                  </a:rPr>
                  <a:t>/16=0</a:t>
                </a:r>
                <a:r>
                  <a:rPr lang="en-US" sz="1200" dirty="0"/>
                  <a:t> with a remainder of 1 (same in decimal and hex), so there is a 1 going to the 256s column.</a:t>
                </a:r>
              </a:p>
              <a:p>
                <a:endParaRPr lang="en-US" b="0" i="0" dirty="0">
                  <a:solidFill>
                    <a:srgbClr val="202122"/>
                  </a:solidFill>
                  <a:effectLst/>
                  <a:latin typeface="Arial" panose="020B0604020202020204" pitchFamily="34" charset="0"/>
                </a:endParaRPr>
              </a:p>
            </p:txBody>
          </p:sp>
        </mc:Fallback>
      </mc:AlternateContent>
      <p:sp>
        <p:nvSpPr>
          <p:cNvPr id="4" name="Slide Number Placeholder 3">
            <a:extLst>
              <a:ext uri="{FF2B5EF4-FFF2-40B4-BE49-F238E27FC236}">
                <a16:creationId xmlns:a16="http://schemas.microsoft.com/office/drawing/2014/main" id="{82E6B3AB-B76B-3A8A-1269-CBC6408A5715}"/>
              </a:ext>
            </a:extLst>
          </p:cNvPr>
          <p:cNvSpPr>
            <a:spLocks noGrp="1"/>
          </p:cNvSpPr>
          <p:nvPr>
            <p:ph type="sldNum" sz="quarter" idx="5"/>
          </p:nvPr>
        </p:nvSpPr>
        <p:spPr/>
        <p:txBody>
          <a:bodyPr/>
          <a:lstStyle/>
          <a:p>
            <a:fld id="{D1EC9309-185D-B241-857D-6AB647741F6D}" type="slidenum">
              <a:rPr lang="en-US" smtClean="0"/>
              <a:t>85</a:t>
            </a:fld>
            <a:endParaRPr lang="en-US"/>
          </a:p>
        </p:txBody>
      </p:sp>
    </p:spTree>
    <p:extLst>
      <p:ext uri="{BB962C8B-B14F-4D97-AF65-F5344CB8AC3E}">
        <p14:creationId xmlns:p14="http://schemas.microsoft.com/office/powerpoint/2010/main" val="365066317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B6F40-0DFD-667F-0445-4A126DB0C3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D605EE-A7A7-DB33-5D9C-7A0DA50144E1}"/>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E08C8465-6090-B33E-7C6A-E0968A3FF17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Putting this all together, </a:t>
                </a:r>
                <a14:m>
                  <m:oMath xmlns:m="http://schemas.openxmlformats.org/officeDocument/2006/math">
                    <m:sSub>
                      <m:sSubPr>
                        <m:ctrlPr>
                          <a:rPr lang="en-US" sz="1200" b="0" i="1" dirty="0" smtClean="0">
                            <a:latin typeface="Cambria Math" panose="02040503050406030204" pitchFamily="18" charset="0"/>
                          </a:rPr>
                        </m:ctrlPr>
                      </m:sSubPr>
                      <m:e>
                        <m:r>
                          <a:rPr lang="en-US" sz="1200" b="0" i="1" dirty="0" smtClean="0">
                            <a:latin typeface="Cambria Math" panose="02040503050406030204" pitchFamily="18" charset="0"/>
                          </a:rPr>
                          <m:t>333</m:t>
                        </m:r>
                      </m:e>
                      <m:sub>
                        <m:r>
                          <a:rPr lang="en-US" sz="1200" b="0" i="1" dirty="0" smtClean="0">
                            <a:latin typeface="Cambria Math" panose="02040503050406030204" pitchFamily="18" charset="0"/>
                          </a:rPr>
                          <m:t>10</m:t>
                        </m:r>
                      </m:sub>
                    </m:sSub>
                    <m:r>
                      <a:rPr lang="en-US" sz="1200" i="1" dirty="0" smtClean="0">
                        <a:latin typeface="Cambria Math" panose="02040503050406030204" pitchFamily="18" charset="0"/>
                      </a:rPr>
                      <m:t> = </m:t>
                    </m:r>
                    <m:sSub>
                      <m:sSubPr>
                        <m:ctrlPr>
                          <a:rPr lang="en-US" sz="1200" b="0" i="1" dirty="0" smtClean="0">
                            <a:latin typeface="Cambria Math" panose="02040503050406030204" pitchFamily="18" charset="0"/>
                          </a:rPr>
                        </m:ctrlPr>
                      </m:sSubPr>
                      <m:e>
                        <m:r>
                          <a:rPr lang="en-US" sz="1200" b="0" i="1" dirty="0" smtClean="0">
                            <a:latin typeface="Cambria Math" panose="02040503050406030204" pitchFamily="18" charset="0"/>
                          </a:rPr>
                          <m:t>14</m:t>
                        </m:r>
                        <m:r>
                          <a:rPr lang="en-US" sz="1200" b="0" i="1" dirty="0" smtClean="0">
                            <a:latin typeface="Cambria Math" panose="02040503050406030204" pitchFamily="18" charset="0"/>
                          </a:rPr>
                          <m:t>𝐷</m:t>
                        </m:r>
                      </m:e>
                      <m:sub>
                        <m:r>
                          <a:rPr lang="en-US" sz="1200" b="0" i="1" dirty="0" smtClean="0">
                            <a:latin typeface="Cambria Math" panose="02040503050406030204" pitchFamily="18" charset="0"/>
                          </a:rPr>
                          <m:t>16</m:t>
                        </m:r>
                      </m:sub>
                    </m:sSub>
                  </m:oMath>
                </a14:m>
                <a:r>
                  <a:rPr lang="en-US" sz="1200" dirty="0"/>
                  <a:t>.</a:t>
                </a:r>
              </a:p>
              <a:p>
                <a:endParaRPr lang="en-US" b="0" i="0" dirty="0">
                  <a:solidFill>
                    <a:srgbClr val="202122"/>
                  </a:solidFill>
                  <a:effectLst/>
                  <a:latin typeface="Arial" panose="020B0604020202020204" pitchFamily="34" charset="0"/>
                </a:endParaRPr>
              </a:p>
            </p:txBody>
          </p:sp>
        </mc:Choice>
        <mc:Fallback xmlns="">
          <p:sp>
            <p:nvSpPr>
              <p:cNvPr id="3" name="Notes Placeholder 2">
                <a:extLst>
                  <a:ext uri="{FF2B5EF4-FFF2-40B4-BE49-F238E27FC236}">
                    <a16:creationId xmlns:a16="http://schemas.microsoft.com/office/drawing/2014/main" id="{E08C8465-6090-B33E-7C6A-E0968A3FF17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Putting this all together, </a:t>
                </a:r>
                <a:r>
                  <a:rPr lang="en-US" sz="1200" b="0" i="0" dirty="0">
                    <a:latin typeface="Cambria Math" panose="02040503050406030204" pitchFamily="18" charset="0"/>
                  </a:rPr>
                  <a:t>333_10 </a:t>
                </a:r>
                <a:r>
                  <a:rPr lang="en-US" sz="1200" i="0" dirty="0">
                    <a:latin typeface="Cambria Math" panose="02040503050406030204" pitchFamily="18" charset="0"/>
                  </a:rPr>
                  <a:t> = </a:t>
                </a:r>
                <a:r>
                  <a:rPr lang="en-US" sz="1200" b="0" i="0" dirty="0">
                    <a:latin typeface="Cambria Math" panose="02040503050406030204" pitchFamily="18" charset="0"/>
                  </a:rPr>
                  <a:t>〖14𝐷〗_16</a:t>
                </a:r>
                <a:r>
                  <a:rPr lang="en-US" sz="1200" dirty="0"/>
                  <a:t>.</a:t>
                </a:r>
              </a:p>
              <a:p>
                <a:endParaRPr lang="en-US" b="0" i="0" dirty="0">
                  <a:solidFill>
                    <a:srgbClr val="202122"/>
                  </a:solidFill>
                  <a:effectLst/>
                  <a:latin typeface="Arial" panose="020B0604020202020204" pitchFamily="34" charset="0"/>
                </a:endParaRPr>
              </a:p>
            </p:txBody>
          </p:sp>
        </mc:Fallback>
      </mc:AlternateContent>
      <p:sp>
        <p:nvSpPr>
          <p:cNvPr id="4" name="Slide Number Placeholder 3">
            <a:extLst>
              <a:ext uri="{FF2B5EF4-FFF2-40B4-BE49-F238E27FC236}">
                <a16:creationId xmlns:a16="http://schemas.microsoft.com/office/drawing/2014/main" id="{DCD2DA8A-EE2B-0158-C38E-F660F731F911}"/>
              </a:ext>
            </a:extLst>
          </p:cNvPr>
          <p:cNvSpPr>
            <a:spLocks noGrp="1"/>
          </p:cNvSpPr>
          <p:nvPr>
            <p:ph type="sldNum" sz="quarter" idx="5"/>
          </p:nvPr>
        </p:nvSpPr>
        <p:spPr/>
        <p:txBody>
          <a:bodyPr/>
          <a:lstStyle/>
          <a:p>
            <a:fld id="{D1EC9309-185D-B241-857D-6AB647741F6D}" type="slidenum">
              <a:rPr lang="en-US" smtClean="0"/>
              <a:t>86</a:t>
            </a:fld>
            <a:endParaRPr lang="en-US"/>
          </a:p>
        </p:txBody>
      </p:sp>
    </p:spTree>
    <p:extLst>
      <p:ext uri="{BB962C8B-B14F-4D97-AF65-F5344CB8AC3E}">
        <p14:creationId xmlns:p14="http://schemas.microsoft.com/office/powerpoint/2010/main" val="151357122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BD2B9-AF8F-87A9-1218-D6D0699D5F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7C2916-83E7-EF28-8B60-F029CF8708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B40214-B0D2-655B-4B2E-EEA6CD0434A6}"/>
              </a:ext>
            </a:extLst>
          </p:cNvPr>
          <p:cNvSpPr>
            <a:spLocks noGrp="1"/>
          </p:cNvSpPr>
          <p:nvPr>
            <p:ph type="body" idx="1"/>
          </p:nvPr>
        </p:nvSpPr>
        <p:spPr/>
        <p:txBody>
          <a:bodyPr/>
          <a:lstStyle/>
          <a:p>
            <a:r>
              <a:rPr lang="en-US" b="0" i="0" dirty="0">
                <a:solidFill>
                  <a:srgbClr val="202122"/>
                </a:solidFill>
                <a:effectLst/>
                <a:latin typeface="Arial" panose="020B0604020202020204" pitchFamily="34" charset="0"/>
              </a:rPr>
              <a:t>Let's practice by converting the following decimal numbers to their hex representation.</a:t>
            </a:r>
          </a:p>
        </p:txBody>
      </p:sp>
      <p:sp>
        <p:nvSpPr>
          <p:cNvPr id="4" name="Slide Number Placeholder 3">
            <a:extLst>
              <a:ext uri="{FF2B5EF4-FFF2-40B4-BE49-F238E27FC236}">
                <a16:creationId xmlns:a16="http://schemas.microsoft.com/office/drawing/2014/main" id="{70D5FACE-5C88-4BA1-51B4-F3DDF264EA2E}"/>
              </a:ext>
            </a:extLst>
          </p:cNvPr>
          <p:cNvSpPr>
            <a:spLocks noGrp="1"/>
          </p:cNvSpPr>
          <p:nvPr>
            <p:ph type="sldNum" sz="quarter" idx="5"/>
          </p:nvPr>
        </p:nvSpPr>
        <p:spPr/>
        <p:txBody>
          <a:bodyPr/>
          <a:lstStyle/>
          <a:p>
            <a:fld id="{D1EC9309-185D-B241-857D-6AB647741F6D}" type="slidenum">
              <a:rPr lang="en-US" smtClean="0"/>
              <a:t>87</a:t>
            </a:fld>
            <a:endParaRPr lang="en-US"/>
          </a:p>
        </p:txBody>
      </p:sp>
    </p:spTree>
    <p:extLst>
      <p:ext uri="{BB962C8B-B14F-4D97-AF65-F5344CB8AC3E}">
        <p14:creationId xmlns:p14="http://schemas.microsoft.com/office/powerpoint/2010/main" val="322559542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D9D41-E00C-73E9-7C87-163157FDC2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17FCD3-51BD-9284-41DB-1F62147586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7751C3-D234-E7AB-40E4-BBD9DCF53E48}"/>
              </a:ext>
            </a:extLst>
          </p:cNvPr>
          <p:cNvSpPr>
            <a:spLocks noGrp="1"/>
          </p:cNvSpPr>
          <p:nvPr>
            <p:ph type="body" idx="1"/>
          </p:nvPr>
        </p:nvSpPr>
        <p:spPr/>
        <p:txBody>
          <a:bodyPr/>
          <a:lstStyle/>
          <a:p>
            <a:r>
              <a:rPr lang="en-US" b="0" i="0" dirty="0">
                <a:solidFill>
                  <a:srgbClr val="202122"/>
                </a:solidFill>
                <a:effectLst/>
                <a:latin typeface="Arial" panose="020B0604020202020204" pitchFamily="34" charset="0"/>
              </a:rPr>
              <a:t>Is this what you got?</a:t>
            </a:r>
          </a:p>
        </p:txBody>
      </p:sp>
      <p:sp>
        <p:nvSpPr>
          <p:cNvPr id="4" name="Slide Number Placeholder 3">
            <a:extLst>
              <a:ext uri="{FF2B5EF4-FFF2-40B4-BE49-F238E27FC236}">
                <a16:creationId xmlns:a16="http://schemas.microsoft.com/office/drawing/2014/main" id="{C71098E8-1DBB-B349-397D-7F6D7F9A2611}"/>
              </a:ext>
            </a:extLst>
          </p:cNvPr>
          <p:cNvSpPr>
            <a:spLocks noGrp="1"/>
          </p:cNvSpPr>
          <p:nvPr>
            <p:ph type="sldNum" sz="quarter" idx="5"/>
          </p:nvPr>
        </p:nvSpPr>
        <p:spPr/>
        <p:txBody>
          <a:bodyPr/>
          <a:lstStyle/>
          <a:p>
            <a:fld id="{D1EC9309-185D-B241-857D-6AB647741F6D}" type="slidenum">
              <a:rPr lang="en-US" smtClean="0"/>
              <a:t>88</a:t>
            </a:fld>
            <a:endParaRPr lang="en-US"/>
          </a:p>
        </p:txBody>
      </p:sp>
    </p:spTree>
    <p:extLst>
      <p:ext uri="{BB962C8B-B14F-4D97-AF65-F5344CB8AC3E}">
        <p14:creationId xmlns:p14="http://schemas.microsoft.com/office/powerpoint/2010/main" val="1721622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F83C0-04B3-DB09-7964-C0FBF261EC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3437F5-624D-F962-0D6C-5D4CC94E6B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7C0693-FEA5-3179-C301-4E56AEB6FD7A}"/>
              </a:ext>
            </a:extLst>
          </p:cNvPr>
          <p:cNvSpPr>
            <a:spLocks noGrp="1"/>
          </p:cNvSpPr>
          <p:nvPr>
            <p:ph type="body" idx="1"/>
          </p:nvPr>
        </p:nvSpPr>
        <p:spPr/>
        <p:txBody>
          <a:bodyPr/>
          <a:lstStyle/>
          <a:p>
            <a:r>
              <a:rPr lang="en-US" b="0" i="0" dirty="0">
                <a:solidFill>
                  <a:srgbClr val="202122"/>
                </a:solidFill>
                <a:effectLst/>
                <a:latin typeface="Arial" panose="020B0604020202020204" pitchFamily="34" charset="0"/>
              </a:rPr>
              <a:t>Short-circuiting allows us to write more condensed if statements or even make our code faster. </a:t>
            </a:r>
          </a:p>
        </p:txBody>
      </p:sp>
      <p:sp>
        <p:nvSpPr>
          <p:cNvPr id="4" name="Slide Number Placeholder 3">
            <a:extLst>
              <a:ext uri="{FF2B5EF4-FFF2-40B4-BE49-F238E27FC236}">
                <a16:creationId xmlns:a16="http://schemas.microsoft.com/office/drawing/2014/main" id="{6842147C-0811-567F-EFD8-B1B79B0C71A4}"/>
              </a:ext>
            </a:extLst>
          </p:cNvPr>
          <p:cNvSpPr>
            <a:spLocks noGrp="1"/>
          </p:cNvSpPr>
          <p:nvPr>
            <p:ph type="sldNum" sz="quarter" idx="5"/>
          </p:nvPr>
        </p:nvSpPr>
        <p:spPr/>
        <p:txBody>
          <a:bodyPr/>
          <a:lstStyle/>
          <a:p>
            <a:fld id="{D1EC9309-185D-B241-857D-6AB647741F6D}" type="slidenum">
              <a:rPr lang="en-US" smtClean="0"/>
              <a:t>9</a:t>
            </a:fld>
            <a:endParaRPr lang="en-US"/>
          </a:p>
        </p:txBody>
      </p:sp>
    </p:spTree>
    <p:extLst>
      <p:ext uri="{BB962C8B-B14F-4D97-AF65-F5344CB8AC3E}">
        <p14:creationId xmlns:p14="http://schemas.microsoft.com/office/powerpoint/2010/main" val="3302962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F6634-11A4-D6D1-85D5-DE5181ADBE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58F3AC-C99E-8C26-F422-83ABA975C4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E1F85C-7CB8-38EA-7847-266CB17FC0E9}"/>
              </a:ext>
            </a:extLst>
          </p:cNvPr>
          <p:cNvSpPr>
            <a:spLocks noGrp="1"/>
          </p:cNvSpPr>
          <p:nvPr>
            <p:ph type="body" idx="1"/>
          </p:nvPr>
        </p:nvSpPr>
        <p:spPr/>
        <p:txBody>
          <a:bodyPr/>
          <a:lstStyle/>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6D4816A9-45EB-9233-CD81-D860677B9B33}"/>
              </a:ext>
            </a:extLst>
          </p:cNvPr>
          <p:cNvSpPr>
            <a:spLocks noGrp="1"/>
          </p:cNvSpPr>
          <p:nvPr>
            <p:ph type="sldNum" sz="quarter" idx="5"/>
          </p:nvPr>
        </p:nvSpPr>
        <p:spPr/>
        <p:txBody>
          <a:bodyPr/>
          <a:lstStyle/>
          <a:p>
            <a:fld id="{D1EC9309-185D-B241-857D-6AB647741F6D}" type="slidenum">
              <a:rPr lang="en-US" smtClean="0"/>
              <a:t>90</a:t>
            </a:fld>
            <a:endParaRPr lang="en-US"/>
          </a:p>
        </p:txBody>
      </p:sp>
    </p:spTree>
    <p:extLst>
      <p:ext uri="{BB962C8B-B14F-4D97-AF65-F5344CB8AC3E}">
        <p14:creationId xmlns:p14="http://schemas.microsoft.com/office/powerpoint/2010/main" val="97597295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EC9309-185D-B241-857D-6AB647741F6D}" type="slidenum">
              <a:rPr lang="en-US" smtClean="0"/>
              <a:t>91</a:t>
            </a:fld>
            <a:endParaRPr lang="en-US"/>
          </a:p>
        </p:txBody>
      </p:sp>
    </p:spTree>
    <p:extLst>
      <p:ext uri="{BB962C8B-B14F-4D97-AF65-F5344CB8AC3E}">
        <p14:creationId xmlns:p14="http://schemas.microsoft.com/office/powerpoint/2010/main" val="272343955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128C1E-F85A-F502-71E0-34E40F7FAA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2F3B2-733E-E7E1-E3C4-0DCD024CB0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EFD8BE-CD35-AB48-104B-3961C5719B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0DB2398-ECB2-6E8A-3351-6BB4271E632D}"/>
              </a:ext>
            </a:extLst>
          </p:cNvPr>
          <p:cNvSpPr>
            <a:spLocks noGrp="1"/>
          </p:cNvSpPr>
          <p:nvPr>
            <p:ph type="sldNum" sz="quarter" idx="5"/>
          </p:nvPr>
        </p:nvSpPr>
        <p:spPr/>
        <p:txBody>
          <a:bodyPr/>
          <a:lstStyle/>
          <a:p>
            <a:fld id="{D1EC9309-185D-B241-857D-6AB647741F6D}" type="slidenum">
              <a:rPr lang="en-US" smtClean="0"/>
              <a:t>92</a:t>
            </a:fld>
            <a:endParaRPr lang="en-US"/>
          </a:p>
        </p:txBody>
      </p:sp>
    </p:spTree>
    <p:extLst>
      <p:ext uri="{BB962C8B-B14F-4D97-AF65-F5344CB8AC3E}">
        <p14:creationId xmlns:p14="http://schemas.microsoft.com/office/powerpoint/2010/main" val="322490716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D83C07-CB7B-5CC5-8CFA-F2D6827A6D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2E5A34-3822-B3A9-BE72-C29EAC44F7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6EC979-A8F2-7A86-BF23-B31BF8C2111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AD7FCD4-3FC4-8AAA-2B2F-BF50FD1991F7}"/>
              </a:ext>
            </a:extLst>
          </p:cNvPr>
          <p:cNvSpPr>
            <a:spLocks noGrp="1"/>
          </p:cNvSpPr>
          <p:nvPr>
            <p:ph type="sldNum" sz="quarter" idx="5"/>
          </p:nvPr>
        </p:nvSpPr>
        <p:spPr/>
        <p:txBody>
          <a:bodyPr/>
          <a:lstStyle/>
          <a:p>
            <a:fld id="{D1EC9309-185D-B241-857D-6AB647741F6D}" type="slidenum">
              <a:rPr lang="en-US" smtClean="0"/>
              <a:t>93</a:t>
            </a:fld>
            <a:endParaRPr lang="en-US"/>
          </a:p>
        </p:txBody>
      </p:sp>
    </p:spTree>
    <p:extLst>
      <p:ext uri="{BB962C8B-B14F-4D97-AF65-F5344CB8AC3E}">
        <p14:creationId xmlns:p14="http://schemas.microsoft.com/office/powerpoint/2010/main" val="335337577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C59E5-7744-FE6C-5601-9D6F494018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F155C2-8F30-7C8D-3CE2-E655D20C9A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BF13AD-C3D3-97A7-D842-FAACAF290EFA}"/>
              </a:ext>
            </a:extLst>
          </p:cNvPr>
          <p:cNvSpPr>
            <a:spLocks noGrp="1"/>
          </p:cNvSpPr>
          <p:nvPr>
            <p:ph type="body" idx="1"/>
          </p:nvPr>
        </p:nvSpPr>
        <p:spPr/>
        <p:txBody>
          <a:bodyPr/>
          <a:lstStyle/>
          <a:p>
            <a:r>
              <a:rPr lang="en-US" b="0" i="0" dirty="0">
                <a:solidFill>
                  <a:srgbClr val="202122"/>
                </a:solidFill>
                <a:effectLst/>
                <a:latin typeface="Arial" panose="020B0604020202020204" pitchFamily="34" charset="0"/>
              </a:rPr>
              <a:t>Can you give it a try?</a:t>
            </a:r>
          </a:p>
        </p:txBody>
      </p:sp>
      <p:sp>
        <p:nvSpPr>
          <p:cNvPr id="4" name="Slide Number Placeholder 3">
            <a:extLst>
              <a:ext uri="{FF2B5EF4-FFF2-40B4-BE49-F238E27FC236}">
                <a16:creationId xmlns:a16="http://schemas.microsoft.com/office/drawing/2014/main" id="{A0ABF458-ECD9-5AB4-3FCA-F41C80621D00}"/>
              </a:ext>
            </a:extLst>
          </p:cNvPr>
          <p:cNvSpPr>
            <a:spLocks noGrp="1"/>
          </p:cNvSpPr>
          <p:nvPr>
            <p:ph type="sldNum" sz="quarter" idx="5"/>
          </p:nvPr>
        </p:nvSpPr>
        <p:spPr/>
        <p:txBody>
          <a:bodyPr/>
          <a:lstStyle/>
          <a:p>
            <a:fld id="{D1EC9309-185D-B241-857D-6AB647741F6D}" type="slidenum">
              <a:rPr lang="en-US" smtClean="0"/>
              <a:t>94</a:t>
            </a:fld>
            <a:endParaRPr lang="en-US"/>
          </a:p>
        </p:txBody>
      </p:sp>
    </p:spTree>
    <p:extLst>
      <p:ext uri="{BB962C8B-B14F-4D97-AF65-F5344CB8AC3E}">
        <p14:creationId xmlns:p14="http://schemas.microsoft.com/office/powerpoint/2010/main" val="69484331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E5F4A-15BE-7255-FFE0-A8B9157EAF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4E09E4-FBD0-C8ED-7397-CBC017FDCD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CB9AE0-D96F-4D1B-841F-20054B5D631A}"/>
              </a:ext>
            </a:extLst>
          </p:cNvPr>
          <p:cNvSpPr>
            <a:spLocks noGrp="1"/>
          </p:cNvSpPr>
          <p:nvPr>
            <p:ph type="body" idx="1"/>
          </p:nvPr>
        </p:nvSpPr>
        <p:spPr/>
        <p:txBody>
          <a:bodyPr/>
          <a:lstStyle/>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BD953055-474C-63CC-3964-4232913CCE6A}"/>
              </a:ext>
            </a:extLst>
          </p:cNvPr>
          <p:cNvSpPr>
            <a:spLocks noGrp="1"/>
          </p:cNvSpPr>
          <p:nvPr>
            <p:ph type="sldNum" sz="quarter" idx="5"/>
          </p:nvPr>
        </p:nvSpPr>
        <p:spPr/>
        <p:txBody>
          <a:bodyPr/>
          <a:lstStyle/>
          <a:p>
            <a:fld id="{D1EC9309-185D-B241-857D-6AB647741F6D}" type="slidenum">
              <a:rPr lang="en-US" smtClean="0"/>
              <a:t>95</a:t>
            </a:fld>
            <a:endParaRPr lang="en-US"/>
          </a:p>
        </p:txBody>
      </p:sp>
    </p:spTree>
    <p:extLst>
      <p:ext uri="{BB962C8B-B14F-4D97-AF65-F5344CB8AC3E}">
        <p14:creationId xmlns:p14="http://schemas.microsoft.com/office/powerpoint/2010/main" val="268591232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1BF4A-F8FE-C096-3445-8DB2E59897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E9F9C4-1230-9E48-4A72-4FE33BF907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E3EB00-10E9-FFF4-9011-BF06468F696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2"/>
                </a:solidFill>
                <a:effectLst/>
                <a:latin typeface="Arial" panose="020B0604020202020204" pitchFamily="34" charset="0"/>
              </a:rPr>
              <a:t>To go from hex to binary, we replace </a:t>
            </a:r>
            <a:r>
              <a:rPr lang="en-US" dirty="0"/>
              <a:t>each hex digit with the four binary bits that correspond to its value. </a:t>
            </a:r>
          </a:p>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9C5203E3-FDDE-5683-A662-9D3FDA9F13B8}"/>
              </a:ext>
            </a:extLst>
          </p:cNvPr>
          <p:cNvSpPr>
            <a:spLocks noGrp="1"/>
          </p:cNvSpPr>
          <p:nvPr>
            <p:ph type="sldNum" sz="quarter" idx="5"/>
          </p:nvPr>
        </p:nvSpPr>
        <p:spPr/>
        <p:txBody>
          <a:bodyPr/>
          <a:lstStyle/>
          <a:p>
            <a:fld id="{D1EC9309-185D-B241-857D-6AB647741F6D}" type="slidenum">
              <a:rPr lang="en-US" smtClean="0"/>
              <a:t>96</a:t>
            </a:fld>
            <a:endParaRPr lang="en-US"/>
          </a:p>
        </p:txBody>
      </p:sp>
    </p:spTree>
    <p:extLst>
      <p:ext uri="{BB962C8B-B14F-4D97-AF65-F5344CB8AC3E}">
        <p14:creationId xmlns:p14="http://schemas.microsoft.com/office/powerpoint/2010/main" val="231704483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555DD-3531-072C-8354-C4C310D0C6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D196EE-CA1F-2CCB-9338-7711CB0027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3CDE73-A1CF-A9E5-9AEB-F78B3A8EF95B}"/>
              </a:ext>
            </a:extLst>
          </p:cNvPr>
          <p:cNvSpPr>
            <a:spLocks noGrp="1"/>
          </p:cNvSpPr>
          <p:nvPr>
            <p:ph type="body" idx="1"/>
          </p:nvPr>
        </p:nvSpPr>
        <p:spPr/>
        <p:txBody>
          <a:bodyPr/>
          <a:lstStyle/>
          <a:p>
            <a:r>
              <a:rPr lang="en-US" b="0" i="0" dirty="0">
                <a:solidFill>
                  <a:srgbClr val="202122"/>
                </a:solidFill>
                <a:effectLst/>
                <a:latin typeface="Arial" panose="020B0604020202020204" pitchFamily="34" charset="0"/>
              </a:rPr>
              <a:t>Let's try it</a:t>
            </a:r>
          </a:p>
        </p:txBody>
      </p:sp>
      <p:sp>
        <p:nvSpPr>
          <p:cNvPr id="4" name="Slide Number Placeholder 3">
            <a:extLst>
              <a:ext uri="{FF2B5EF4-FFF2-40B4-BE49-F238E27FC236}">
                <a16:creationId xmlns:a16="http://schemas.microsoft.com/office/drawing/2014/main" id="{57430979-179F-3063-4884-59B15040CD98}"/>
              </a:ext>
            </a:extLst>
          </p:cNvPr>
          <p:cNvSpPr>
            <a:spLocks noGrp="1"/>
          </p:cNvSpPr>
          <p:nvPr>
            <p:ph type="sldNum" sz="quarter" idx="5"/>
          </p:nvPr>
        </p:nvSpPr>
        <p:spPr/>
        <p:txBody>
          <a:bodyPr/>
          <a:lstStyle/>
          <a:p>
            <a:fld id="{D1EC9309-185D-B241-857D-6AB647741F6D}" type="slidenum">
              <a:rPr lang="en-US" smtClean="0"/>
              <a:t>97</a:t>
            </a:fld>
            <a:endParaRPr lang="en-US"/>
          </a:p>
        </p:txBody>
      </p:sp>
    </p:spTree>
    <p:extLst>
      <p:ext uri="{BB962C8B-B14F-4D97-AF65-F5344CB8AC3E}">
        <p14:creationId xmlns:p14="http://schemas.microsoft.com/office/powerpoint/2010/main" val="143074627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A696C-DF21-50AC-8210-7FD037A7E2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6B82C5-2544-EF35-FB29-E99675B7E1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859F26-A6C2-4E47-2646-F193525CE448}"/>
              </a:ext>
            </a:extLst>
          </p:cNvPr>
          <p:cNvSpPr>
            <a:spLocks noGrp="1"/>
          </p:cNvSpPr>
          <p:nvPr>
            <p:ph type="body" idx="1"/>
          </p:nvPr>
        </p:nvSpPr>
        <p:spPr/>
        <p:txBody>
          <a:bodyPr/>
          <a:lstStyle/>
          <a:p>
            <a:r>
              <a:rPr lang="en-US" b="0" i="0" dirty="0">
                <a:solidFill>
                  <a:srgbClr val="202122"/>
                </a:solidFill>
                <a:effectLst/>
                <a:latin typeface="Arial" panose="020B0604020202020204" pitchFamily="34" charset="0"/>
              </a:rPr>
              <a:t>Fun, huh?</a:t>
            </a:r>
          </a:p>
        </p:txBody>
      </p:sp>
      <p:sp>
        <p:nvSpPr>
          <p:cNvPr id="4" name="Slide Number Placeholder 3">
            <a:extLst>
              <a:ext uri="{FF2B5EF4-FFF2-40B4-BE49-F238E27FC236}">
                <a16:creationId xmlns:a16="http://schemas.microsoft.com/office/drawing/2014/main" id="{17DB0C3F-AE03-9115-6C77-BF5C8E024E76}"/>
              </a:ext>
            </a:extLst>
          </p:cNvPr>
          <p:cNvSpPr>
            <a:spLocks noGrp="1"/>
          </p:cNvSpPr>
          <p:nvPr>
            <p:ph type="sldNum" sz="quarter" idx="5"/>
          </p:nvPr>
        </p:nvSpPr>
        <p:spPr/>
        <p:txBody>
          <a:bodyPr/>
          <a:lstStyle/>
          <a:p>
            <a:fld id="{D1EC9309-185D-B241-857D-6AB647741F6D}" type="slidenum">
              <a:rPr lang="en-US" smtClean="0"/>
              <a:t>98</a:t>
            </a:fld>
            <a:endParaRPr lang="en-US"/>
          </a:p>
        </p:txBody>
      </p:sp>
    </p:spTree>
    <p:extLst>
      <p:ext uri="{BB962C8B-B14F-4D97-AF65-F5344CB8AC3E}">
        <p14:creationId xmlns:p14="http://schemas.microsoft.com/office/powerpoint/2010/main" val="279747243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63A1B-0C3B-1376-F4B2-EC7F73DFDC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D96680-3524-61B5-DE3B-6C23286322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926290-1934-D5A3-A1AE-EBED0D31F8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7CECCB8-2D8A-9BF7-FA6E-7FA9DAABC23C}"/>
              </a:ext>
            </a:extLst>
          </p:cNvPr>
          <p:cNvSpPr>
            <a:spLocks noGrp="1"/>
          </p:cNvSpPr>
          <p:nvPr>
            <p:ph type="sldNum" sz="quarter" idx="5"/>
          </p:nvPr>
        </p:nvSpPr>
        <p:spPr/>
        <p:txBody>
          <a:bodyPr/>
          <a:lstStyle/>
          <a:p>
            <a:fld id="{D1EC9309-185D-B241-857D-6AB647741F6D}" type="slidenum">
              <a:rPr lang="en-US" smtClean="0"/>
              <a:t>99</a:t>
            </a:fld>
            <a:endParaRPr lang="en-US"/>
          </a:p>
        </p:txBody>
      </p:sp>
    </p:spTree>
    <p:extLst>
      <p:ext uri="{BB962C8B-B14F-4D97-AF65-F5344CB8AC3E}">
        <p14:creationId xmlns:p14="http://schemas.microsoft.com/office/powerpoint/2010/main" val="3834269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01DA8-3173-0BFC-5F18-989B388131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30BDA3-A7A8-E1F3-BC5C-B930C73239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AA9EC0-2A6B-16F0-DDA6-C5B26453DDF2}"/>
              </a:ext>
            </a:extLst>
          </p:cNvPr>
          <p:cNvSpPr>
            <a:spLocks noGrp="1"/>
          </p:cNvSpPr>
          <p:nvPr>
            <p:ph type="body" idx="1"/>
          </p:nvPr>
        </p:nvSpPr>
        <p:spPr/>
        <p:txBody>
          <a:bodyPr/>
          <a:lstStyle/>
          <a:p>
            <a:r>
              <a:rPr lang="en-US" b="0" i="0" dirty="0">
                <a:solidFill>
                  <a:srgbClr val="202122"/>
                </a:solidFill>
                <a:effectLst/>
                <a:latin typeface="Arial" panose="020B0604020202020204" pitchFamily="34" charset="0"/>
              </a:rPr>
              <a:t>Short-circuiting allows us to write more condensed if statements or even make our code faster. </a:t>
            </a:r>
          </a:p>
        </p:txBody>
      </p:sp>
      <p:sp>
        <p:nvSpPr>
          <p:cNvPr id="4" name="Slide Number Placeholder 3">
            <a:extLst>
              <a:ext uri="{FF2B5EF4-FFF2-40B4-BE49-F238E27FC236}">
                <a16:creationId xmlns:a16="http://schemas.microsoft.com/office/drawing/2014/main" id="{4D537E65-78BE-9C2A-6049-32F63F4983F0}"/>
              </a:ext>
            </a:extLst>
          </p:cNvPr>
          <p:cNvSpPr>
            <a:spLocks noGrp="1"/>
          </p:cNvSpPr>
          <p:nvPr>
            <p:ph type="sldNum" sz="quarter" idx="5"/>
          </p:nvPr>
        </p:nvSpPr>
        <p:spPr/>
        <p:txBody>
          <a:bodyPr/>
          <a:lstStyle/>
          <a:p>
            <a:fld id="{D1EC9309-185D-B241-857D-6AB647741F6D}" type="slidenum">
              <a:rPr lang="en-US" smtClean="0"/>
              <a:t>10</a:t>
            </a:fld>
            <a:endParaRPr lang="en-US"/>
          </a:p>
        </p:txBody>
      </p:sp>
    </p:spTree>
    <p:extLst>
      <p:ext uri="{BB962C8B-B14F-4D97-AF65-F5344CB8AC3E}">
        <p14:creationId xmlns:p14="http://schemas.microsoft.com/office/powerpoint/2010/main" val="58919432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86E3D-A8DB-17CD-BC98-1A062633CE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63B82D-952A-66B2-FD70-D037D365F5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2F6F1E-8DDA-0C3D-92FA-F704DBA7B6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B8E7B39-BF66-7DDB-9CEB-5502EF962C55}"/>
              </a:ext>
            </a:extLst>
          </p:cNvPr>
          <p:cNvSpPr>
            <a:spLocks noGrp="1"/>
          </p:cNvSpPr>
          <p:nvPr>
            <p:ph type="sldNum" sz="quarter" idx="5"/>
          </p:nvPr>
        </p:nvSpPr>
        <p:spPr/>
        <p:txBody>
          <a:bodyPr/>
          <a:lstStyle/>
          <a:p>
            <a:fld id="{D1EC9309-185D-B241-857D-6AB647741F6D}" type="slidenum">
              <a:rPr lang="en-US" smtClean="0"/>
              <a:t>100</a:t>
            </a:fld>
            <a:endParaRPr lang="en-US"/>
          </a:p>
        </p:txBody>
      </p:sp>
    </p:spTree>
    <p:extLst>
      <p:ext uri="{BB962C8B-B14F-4D97-AF65-F5344CB8AC3E}">
        <p14:creationId xmlns:p14="http://schemas.microsoft.com/office/powerpoint/2010/main" val="2864264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4844443D-EB41-0E4B-9199-7070F6E90ED2}" type="datetime1">
              <a:rPr lang="en-US" smtClean="0"/>
              <a:t>1/29/26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983930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B31EFA83-F244-5343-BB18-993A36B4F493}" type="datetime1">
              <a:rPr lang="en-US" smtClean="0"/>
              <a:t>1/29/26</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721739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D9932B89-1C08-124C-A818-4A226C9F6271}" type="datetime1">
              <a:rPr lang="en-US" smtClean="0"/>
              <a:t>1/29/26</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642506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677F5C59-1998-9841-AEAE-EAACED0CEF34}" type="datetime1">
              <a:rPr lang="en-US" smtClean="0"/>
              <a:t>1/29/26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081870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FA9BFD55-DE59-EA44-B02F-6DE9BFFB3E31}" type="datetime1">
              <a:rPr lang="en-US" smtClean="0"/>
              <a:t>1/29/26</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61482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84741594-637E-8D48-9FDF-668DFC83BD98}" type="datetime1">
              <a:rPr lang="en-US" smtClean="0"/>
              <a:t>1/29/26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152669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770B3330-7ECC-7045-AE22-C708889960F4}" type="datetime1">
              <a:rPr lang="en-US" smtClean="0"/>
              <a:t>1/29/26</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808247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62010638-B5CB-F74F-93C4-B73DD9CD1A25}" type="datetime1">
              <a:rPr lang="en-US" smtClean="0"/>
              <a:t>1/29/26</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704063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19A173C5-0D32-4446-97DB-44F61BE88692}" type="datetime1">
              <a:rPr lang="en-US" smtClean="0"/>
              <a:t>1/29/26</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988379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47CA7D7E-3769-3D4C-A8F3-5C7A88FE5F2C}" type="datetime1">
              <a:rPr lang="en-US" smtClean="0"/>
              <a:t>1/29/26</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351372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D77748DF-A835-9F46-A06F-C97E0D4C5357}" type="datetime1">
              <a:rPr lang="en-US" smtClean="0"/>
              <a:t>1/29/26</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515846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ED21E448-AF3A-0844-8572-89C25B065DCC}" type="datetime1">
              <a:rPr lang="en-US" smtClean="0"/>
              <a:t>1/29/26</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843159155"/>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5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6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6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7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7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190.png"/></Relationships>
</file>

<file path=ppt/slides/_rels/slide8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210.png"/></Relationships>
</file>

<file path=ppt/slides/_rels/slide8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230.png"/></Relationships>
</file>

<file path=ppt/slides/_rels/slide8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230.png"/></Relationships>
</file>

<file path=ppt/slides/_rels/slide87.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50.png"/><Relationship Id="rId7" Type="http://schemas.openxmlformats.org/officeDocument/2006/relationships/image" Target="../media/image260.png"/><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image" Target="../media/image180.png"/><Relationship Id="rId5" Type="http://schemas.openxmlformats.org/officeDocument/2006/relationships/image" Target="../media/image170.png"/><Relationship Id="rId4" Type="http://schemas.openxmlformats.org/officeDocument/2006/relationships/image" Target="../media/image250.png"/></Relationships>
</file>

<file path=ppt/slides/_rels/slide8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9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9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3.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9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E448DB1-4196-18A6-15DA-C72635C1B1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7" name="Rectangle 6">
            <a:extLst>
              <a:ext uri="{FF2B5EF4-FFF2-40B4-BE49-F238E27FC236}">
                <a16:creationId xmlns:a16="http://schemas.microsoft.com/office/drawing/2014/main" id="{D7551D26-5243-C494-9A9F-4C01704584F5}"/>
              </a:ext>
            </a:extLst>
          </p:cNvPr>
          <p:cNvSpPr/>
          <p:nvPr/>
        </p:nvSpPr>
        <p:spPr>
          <a:xfrm>
            <a:off x="-165828" y="0"/>
            <a:ext cx="12357828" cy="6858000"/>
          </a:xfrm>
          <a:prstGeom prst="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5C4B8E4-632E-A145-F0A7-F220374669E5}"/>
              </a:ext>
            </a:extLst>
          </p:cNvPr>
          <p:cNvPicPr>
            <a:picLocks noChangeAspect="1"/>
          </p:cNvPicPr>
          <p:nvPr/>
        </p:nvPicPr>
        <p:blipFill>
          <a:blip r:embed="rId3"/>
          <a:srcRect t="12500" r="37500" b="12500"/>
          <a:stretch>
            <a:fillRect/>
          </a:stretch>
        </p:blipFill>
        <p:spPr>
          <a:xfrm>
            <a:off x="-248751" y="10"/>
            <a:ext cx="7619981" cy="6857990"/>
          </a:xfrm>
          <a:prstGeom prst="rect">
            <a:avLst/>
          </a:prstGeom>
        </p:spPr>
      </p:pic>
      <p:sp>
        <p:nvSpPr>
          <p:cNvPr id="11" name="Rectangle 10">
            <a:extLst>
              <a:ext uri="{FF2B5EF4-FFF2-40B4-BE49-F238E27FC236}">
                <a16:creationId xmlns:a16="http://schemas.microsoft.com/office/drawing/2014/main" id="{B7D064F0-6D2A-219C-C000-14ABD99ECE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06" y="0"/>
            <a:ext cx="4903694" cy="6858001"/>
          </a:xfrm>
          <a:prstGeom prst="rect">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3ED4C87-DDD8-E2D6-C886-62FD45C0D764}"/>
              </a:ext>
            </a:extLst>
          </p:cNvPr>
          <p:cNvSpPr/>
          <p:nvPr/>
        </p:nvSpPr>
        <p:spPr>
          <a:xfrm>
            <a:off x="7371230" y="0"/>
            <a:ext cx="4820770"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7EAC8BB-F578-EFD8-5186-4ECA15E076FF}"/>
              </a:ext>
            </a:extLst>
          </p:cNvPr>
          <p:cNvSpPr/>
          <p:nvPr/>
        </p:nvSpPr>
        <p:spPr>
          <a:xfrm>
            <a:off x="7371230" y="0"/>
            <a:ext cx="4820770" cy="6858000"/>
          </a:xfrm>
          <a:prstGeom prst="rect">
            <a:avLst/>
          </a:prstGeom>
          <a:solidFill>
            <a:srgbClr val="0089E5">
              <a:alpha val="82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87D07FA-19A2-9519-3A07-2572285E7C63}"/>
              </a:ext>
            </a:extLst>
          </p:cNvPr>
          <p:cNvSpPr>
            <a:spLocks noGrp="1"/>
          </p:cNvSpPr>
          <p:nvPr>
            <p:ph type="ctrTitle"/>
          </p:nvPr>
        </p:nvSpPr>
        <p:spPr>
          <a:xfrm>
            <a:off x="7620001" y="822960"/>
            <a:ext cx="4286054" cy="3474720"/>
          </a:xfrm>
        </p:spPr>
        <p:txBody>
          <a:bodyPr anchor="b">
            <a:normAutofit/>
          </a:bodyPr>
          <a:lstStyle/>
          <a:p>
            <a:pPr algn="l"/>
            <a:r>
              <a:rPr lang="en-US" sz="5200" dirty="0"/>
              <a:t>Numeral Systems</a:t>
            </a:r>
          </a:p>
        </p:txBody>
      </p:sp>
      <p:sp>
        <p:nvSpPr>
          <p:cNvPr id="3" name="Subtitle 2">
            <a:extLst>
              <a:ext uri="{FF2B5EF4-FFF2-40B4-BE49-F238E27FC236}">
                <a16:creationId xmlns:a16="http://schemas.microsoft.com/office/drawing/2014/main" id="{4DC3AA49-8991-E970-8924-4D274A1997A3}"/>
              </a:ext>
            </a:extLst>
          </p:cNvPr>
          <p:cNvSpPr>
            <a:spLocks noGrp="1"/>
          </p:cNvSpPr>
          <p:nvPr>
            <p:ph type="subTitle" idx="1"/>
          </p:nvPr>
        </p:nvSpPr>
        <p:spPr>
          <a:xfrm>
            <a:off x="7620001" y="4419600"/>
            <a:ext cx="3931920" cy="1386840"/>
          </a:xfrm>
        </p:spPr>
        <p:txBody>
          <a:bodyPr anchor="t">
            <a:normAutofit/>
          </a:bodyPr>
          <a:lstStyle/>
          <a:p>
            <a:pPr algn="l"/>
            <a:r>
              <a:rPr lang="en-US" sz="2200" dirty="0"/>
              <a:t>CS51 </a:t>
            </a:r>
            <a:r>
              <a:rPr lang="en-US" sz="2200"/>
              <a:t>– Spring 2026</a:t>
            </a:r>
            <a:endParaRPr lang="en-US" sz="2200" dirty="0"/>
          </a:p>
        </p:txBody>
      </p:sp>
      <p:sp>
        <p:nvSpPr>
          <p:cNvPr id="10" name="Rectangle 9">
            <a:extLst>
              <a:ext uri="{FF2B5EF4-FFF2-40B4-BE49-F238E27FC236}">
                <a16:creationId xmlns:a16="http://schemas.microsoft.com/office/drawing/2014/main" id="{513C66D7-03C1-D1A5-20EA-CDB68A6BD0EA}"/>
              </a:ext>
            </a:extLst>
          </p:cNvPr>
          <p:cNvSpPr/>
          <p:nvPr/>
        </p:nvSpPr>
        <p:spPr>
          <a:xfrm>
            <a:off x="9101138" y="357188"/>
            <a:ext cx="3090862" cy="465772"/>
          </a:xfrm>
          <a:prstGeom prst="rect">
            <a:avLst/>
          </a:prstGeom>
          <a:solidFill>
            <a:srgbClr val="FE95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Computer Systems</a:t>
            </a:r>
          </a:p>
        </p:txBody>
      </p:sp>
    </p:spTree>
    <p:extLst>
      <p:ext uri="{BB962C8B-B14F-4D97-AF65-F5344CB8AC3E}">
        <p14:creationId xmlns:p14="http://schemas.microsoft.com/office/powerpoint/2010/main" val="276552907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15345-BAEE-AFC2-EAD4-354A3DB40DC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87DAA4-8112-6181-B893-BE4DBFFD2BE7}"/>
              </a:ext>
            </a:extLst>
          </p:cNvPr>
          <p:cNvSpPr>
            <a:spLocks noGrp="1"/>
          </p:cNvSpPr>
          <p:nvPr>
            <p:ph idx="1"/>
          </p:nvPr>
        </p:nvSpPr>
        <p:spPr>
          <a:xfrm>
            <a:off x="612648" y="1387779"/>
            <a:ext cx="10781066" cy="5247785"/>
          </a:xfrm>
        </p:spPr>
        <p:txBody>
          <a:bodyPr vert="horz" lIns="91440" tIns="45720" rIns="91440" bIns="45720" rtlCol="0">
            <a:noAutofit/>
          </a:bodyPr>
          <a:lstStyle/>
          <a:p>
            <a:pPr marL="0" indent="0">
              <a:lnSpc>
                <a:spcPct val="110000"/>
              </a:lnSpc>
              <a:buNone/>
            </a:pPr>
            <a:r>
              <a:rPr lang="en-US" sz="3200" dirty="0"/>
              <a:t>It also can be computationally faster:</a:t>
            </a:r>
          </a:p>
          <a:p>
            <a:pPr marL="0" indent="0">
              <a:lnSpc>
                <a:spcPct val="110000"/>
              </a:lnSpc>
              <a:buNone/>
            </a:pPr>
            <a:endParaRPr lang="en-US" sz="3200" dirty="0">
              <a:latin typeface="Monaco" pitchFamily="2" charset="77"/>
            </a:endParaRPr>
          </a:p>
          <a:p>
            <a:pPr marL="0" indent="0">
              <a:lnSpc>
                <a:spcPct val="110000"/>
              </a:lnSpc>
              <a:buNone/>
            </a:pPr>
            <a:endParaRPr lang="en-US" sz="3200" dirty="0">
              <a:latin typeface="Monaco" pitchFamily="2" charset="77"/>
            </a:endParaRPr>
          </a:p>
          <a:p>
            <a:pPr marL="0" indent="0">
              <a:lnSpc>
                <a:spcPct val="110000"/>
              </a:lnSpc>
              <a:buNone/>
            </a:pPr>
            <a:r>
              <a:rPr lang="en-US" sz="2400" dirty="0">
                <a:latin typeface="Monaco" pitchFamily="2" charset="77"/>
              </a:rPr>
              <a:t>if (</a:t>
            </a:r>
            <a:r>
              <a:rPr lang="en-US" sz="2400" dirty="0" err="1">
                <a:latin typeface="Monaco" pitchFamily="2" charset="77"/>
              </a:rPr>
              <a:t>simpleOrOftenFalse</a:t>
            </a:r>
            <a:r>
              <a:rPr lang="en-US" sz="2400" dirty="0">
                <a:latin typeface="Monaco" pitchFamily="2" charset="77"/>
              </a:rPr>
              <a:t>() and </a:t>
            </a:r>
            <a:r>
              <a:rPr lang="en-US" sz="2400" dirty="0" err="1">
                <a:latin typeface="Monaco" pitchFamily="2" charset="77"/>
              </a:rPr>
              <a:t>complexOrOftenTrue</a:t>
            </a:r>
            <a:r>
              <a:rPr lang="en-US" sz="2400" dirty="0">
                <a:latin typeface="Monaco" pitchFamily="2" charset="77"/>
              </a:rPr>
              <a:t>()):…</a:t>
            </a:r>
          </a:p>
        </p:txBody>
      </p:sp>
      <p:sp>
        <p:nvSpPr>
          <p:cNvPr id="10" name="Title 1">
            <a:extLst>
              <a:ext uri="{FF2B5EF4-FFF2-40B4-BE49-F238E27FC236}">
                <a16:creationId xmlns:a16="http://schemas.microsoft.com/office/drawing/2014/main" id="{F350B1A3-6DA4-C435-6AFE-4B925FCD7B74}"/>
              </a:ext>
            </a:extLst>
          </p:cNvPr>
          <p:cNvSpPr txBox="1">
            <a:spLocks/>
          </p:cNvSpPr>
          <p:nvPr/>
        </p:nvSpPr>
        <p:spPr>
          <a:xfrm>
            <a:off x="612648" y="548640"/>
            <a:ext cx="10653578"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Short-circuit evaluation and optimization</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160311E3-D0B4-A853-59C6-2C9A3AFB5FC2}"/>
              </a:ext>
            </a:extLst>
          </p:cNvPr>
          <p:cNvSpPr>
            <a:spLocks noGrp="1"/>
          </p:cNvSpPr>
          <p:nvPr>
            <p:ph type="sldNum" sz="quarter" idx="12"/>
          </p:nvPr>
        </p:nvSpPr>
        <p:spPr/>
        <p:txBody>
          <a:bodyPr/>
          <a:lstStyle/>
          <a:p>
            <a:fld id="{CC057153-B650-4DEB-B370-79DDCFDCE934}" type="slidenum">
              <a:rPr lang="en-US" smtClean="0"/>
              <a:t>10</a:t>
            </a:fld>
            <a:endParaRPr lang="en-US"/>
          </a:p>
        </p:txBody>
      </p:sp>
    </p:spTree>
    <p:extLst>
      <p:ext uri="{BB962C8B-B14F-4D97-AF65-F5344CB8AC3E}">
        <p14:creationId xmlns:p14="http://schemas.microsoft.com/office/powerpoint/2010/main" val="107842829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CF526-344A-3DA0-3CE3-AF0A5CEE99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6C3418-E9F4-0E5F-56BC-C51EC2EC04E2}"/>
              </a:ext>
            </a:extLst>
          </p:cNvPr>
          <p:cNvSpPr>
            <a:spLocks noGrp="1"/>
          </p:cNvSpPr>
          <p:nvPr>
            <p:ph type="title"/>
          </p:nvPr>
        </p:nvSpPr>
        <p:spPr/>
        <p:txBody>
          <a:bodyPr/>
          <a:lstStyle/>
          <a:p>
            <a:r>
              <a:rPr lang="en-US" dirty="0"/>
              <a:t>Practice Problem - ANSWER</a:t>
            </a:r>
          </a:p>
        </p:txBody>
      </p:sp>
      <p:sp>
        <p:nvSpPr>
          <p:cNvPr id="3" name="Content Placeholder 2">
            <a:extLst>
              <a:ext uri="{FF2B5EF4-FFF2-40B4-BE49-F238E27FC236}">
                <a16:creationId xmlns:a16="http://schemas.microsoft.com/office/drawing/2014/main" id="{A666FAF4-513A-4D84-4D98-4127B2882C60}"/>
              </a:ext>
            </a:extLst>
          </p:cNvPr>
          <p:cNvSpPr>
            <a:spLocks noGrp="1"/>
          </p:cNvSpPr>
          <p:nvPr>
            <p:ph idx="1"/>
          </p:nvPr>
        </p:nvSpPr>
        <p:spPr>
          <a:xfrm>
            <a:off x="612647" y="1715532"/>
            <a:ext cx="10917366" cy="4593828"/>
          </a:xfrm>
        </p:spPr>
        <p:txBody>
          <a:bodyPr>
            <a:normAutofit/>
          </a:bodyPr>
          <a:lstStyle/>
          <a:p>
            <a:pPr lvl="1"/>
            <a:r>
              <a:rPr lang="en-US" dirty="0"/>
              <a:t>For each row, fill in the missing entries by converting the given number from its representation to every other equivalent representation.</a:t>
            </a:r>
          </a:p>
        </p:txBody>
      </p:sp>
      <p:sp>
        <p:nvSpPr>
          <p:cNvPr id="30" name="Slide Number Placeholder 29">
            <a:extLst>
              <a:ext uri="{FF2B5EF4-FFF2-40B4-BE49-F238E27FC236}">
                <a16:creationId xmlns:a16="http://schemas.microsoft.com/office/drawing/2014/main" id="{43229BD7-9310-4D8D-EE93-604344CDBCE4}"/>
              </a:ext>
            </a:extLst>
          </p:cNvPr>
          <p:cNvSpPr>
            <a:spLocks noGrp="1"/>
          </p:cNvSpPr>
          <p:nvPr>
            <p:ph type="sldNum" sz="quarter" idx="12"/>
          </p:nvPr>
        </p:nvSpPr>
        <p:spPr/>
        <p:txBody>
          <a:bodyPr/>
          <a:lstStyle/>
          <a:p>
            <a:fld id="{CC057153-B650-4DEB-B370-79DDCFDCE934}" type="slidenum">
              <a:rPr lang="en-US" smtClean="0"/>
              <a:t>100</a:t>
            </a:fld>
            <a:endParaRPr lang="en-US"/>
          </a:p>
        </p:txBody>
      </p:sp>
      <p:sp>
        <p:nvSpPr>
          <p:cNvPr id="31" name="TextBox 30">
            <a:extLst>
              <a:ext uri="{FF2B5EF4-FFF2-40B4-BE49-F238E27FC236}">
                <a16:creationId xmlns:a16="http://schemas.microsoft.com/office/drawing/2014/main" id="{970A4C96-06D8-4EAA-9282-2801E08BC9E8}"/>
              </a:ext>
            </a:extLst>
          </p:cNvPr>
          <p:cNvSpPr txBox="1"/>
          <p:nvPr/>
        </p:nvSpPr>
        <p:spPr>
          <a:xfrm>
            <a:off x="1997612" y="1097280"/>
            <a:ext cx="184731" cy="369332"/>
          </a:xfrm>
          <a:prstGeom prst="rect">
            <a:avLst/>
          </a:prstGeom>
          <a:noFill/>
        </p:spPr>
        <p:txBody>
          <a:bodyPr wrap="none" rtlCol="0">
            <a:spAutoFit/>
          </a:bodyPr>
          <a:lstStyle/>
          <a:p>
            <a:endParaRPr lang="en-US" dirty="0"/>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E8733FAE-D50A-99F2-FB1A-DF0C90BF71F0}"/>
                  </a:ext>
                </a:extLst>
              </p:cNvPr>
              <p:cNvGraphicFramePr>
                <a:graphicFrameLocks noGrp="1"/>
              </p:cNvGraphicFramePr>
              <p:nvPr>
                <p:extLst>
                  <p:ext uri="{D42A27DB-BD31-4B8C-83A1-F6EECF244321}">
                    <p14:modId xmlns:p14="http://schemas.microsoft.com/office/powerpoint/2010/main" val="2016982875"/>
                  </p:ext>
                </p:extLst>
              </p:nvPr>
            </p:nvGraphicFramePr>
            <p:xfrm>
              <a:off x="2532186" y="2962111"/>
              <a:ext cx="6527736" cy="2170812"/>
            </p:xfrm>
            <a:graphic>
              <a:graphicData uri="http://schemas.openxmlformats.org/drawingml/2006/table">
                <a:tbl>
                  <a:tblPr firstRow="1" bandRow="1">
                    <a:tableStyleId>{00A15C55-8517-42AA-B614-E9B94910E393}</a:tableStyleId>
                  </a:tblPr>
                  <a:tblGrid>
                    <a:gridCol w="2175912">
                      <a:extLst>
                        <a:ext uri="{9D8B030D-6E8A-4147-A177-3AD203B41FA5}">
                          <a16:colId xmlns:a16="http://schemas.microsoft.com/office/drawing/2014/main" val="1396284860"/>
                        </a:ext>
                      </a:extLst>
                    </a:gridCol>
                    <a:gridCol w="2175912">
                      <a:extLst>
                        <a:ext uri="{9D8B030D-6E8A-4147-A177-3AD203B41FA5}">
                          <a16:colId xmlns:a16="http://schemas.microsoft.com/office/drawing/2014/main" val="2466899368"/>
                        </a:ext>
                      </a:extLst>
                    </a:gridCol>
                    <a:gridCol w="2175912">
                      <a:extLst>
                        <a:ext uri="{9D8B030D-6E8A-4147-A177-3AD203B41FA5}">
                          <a16:colId xmlns:a16="http://schemas.microsoft.com/office/drawing/2014/main" val="1472037275"/>
                        </a:ext>
                      </a:extLst>
                    </a:gridCol>
                  </a:tblGrid>
                  <a:tr h="310116">
                    <a:tc>
                      <a:txBody>
                        <a:bodyPr/>
                        <a:lstStyle/>
                        <a:p>
                          <a:pPr algn="ctr"/>
                          <a:r>
                            <a:rPr lang="en-US" sz="1200" dirty="0"/>
                            <a:t>Binary</a:t>
                          </a:r>
                        </a:p>
                      </a:txBody>
                      <a:tcPr/>
                    </a:tc>
                    <a:tc>
                      <a:txBody>
                        <a:bodyPr/>
                        <a:lstStyle/>
                        <a:p>
                          <a:pPr algn="ctr"/>
                          <a:r>
                            <a:rPr lang="en-US" sz="1200" dirty="0"/>
                            <a:t>Decimal</a:t>
                          </a:r>
                        </a:p>
                      </a:txBody>
                      <a:tcPr/>
                    </a:tc>
                    <a:tc>
                      <a:txBody>
                        <a:bodyPr/>
                        <a:lstStyle/>
                        <a:p>
                          <a:pPr algn="ctr"/>
                          <a:r>
                            <a:rPr lang="en-US" sz="1200" dirty="0"/>
                            <a:t>Hexadecimal</a:t>
                          </a:r>
                        </a:p>
                      </a:txBody>
                      <a:tcPr/>
                    </a:tc>
                    <a:extLst>
                      <a:ext uri="{0D108BD9-81ED-4DB2-BD59-A6C34878D82A}">
                        <a16:rowId xmlns:a16="http://schemas.microsoft.com/office/drawing/2014/main" val="2131602632"/>
                      </a:ext>
                    </a:extLst>
                  </a:tr>
                  <a:tr h="310116">
                    <a:tc>
                      <a:txBody>
                        <a:bodyPr/>
                        <a:lstStyle/>
                        <a:p>
                          <a:pPr algn="ct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i="1" smtClean="0">
                                        <a:latin typeface="Cambria Math" panose="02040503050406030204" pitchFamily="18" charset="0"/>
                                      </a:rPr>
                                      <m:t>100111</m:t>
                                    </m:r>
                                  </m:e>
                                  <m:sub>
                                    <m:r>
                                      <a:rPr lang="en-US" sz="1200" b="0" i="1" smtClean="0">
                                        <a:latin typeface="Cambria Math" panose="02040503050406030204" pitchFamily="18" charset="0"/>
                                      </a:rPr>
                                      <m:t>2</m:t>
                                    </m:r>
                                  </m:sub>
                                </m:sSub>
                              </m:oMath>
                            </m:oMathPara>
                          </a14:m>
                          <a:endParaRPr lang="en-US" sz="12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200" b="0" i="1" dirty="0" smtClean="0">
                                        <a:latin typeface="Cambria Math" panose="02040503050406030204" pitchFamily="18" charset="0"/>
                                      </a:rPr>
                                    </m:ctrlPr>
                                  </m:sSubPr>
                                  <m:e>
                                    <m:r>
                                      <a:rPr lang="en-US" sz="1200" i="1" dirty="0" smtClean="0">
                                        <a:latin typeface="Cambria Math" panose="02040503050406030204" pitchFamily="18" charset="0"/>
                                      </a:rPr>
                                      <m:t>39</m:t>
                                    </m:r>
                                  </m:e>
                                  <m:sub>
                                    <m:r>
                                      <a:rPr lang="en-US" sz="1200" b="0" i="1" dirty="0" smtClean="0">
                                        <a:latin typeface="Cambria Math" panose="02040503050406030204" pitchFamily="18" charset="0"/>
                                      </a:rPr>
                                      <m:t>10</m:t>
                                    </m:r>
                                  </m:sub>
                                </m:sSub>
                              </m:oMath>
                            </m:oMathPara>
                          </a14:m>
                          <a:endParaRPr lang="en-US" sz="12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27</m:t>
                                    </m:r>
                                  </m:e>
                                  <m:sub>
                                    <m:r>
                                      <a:rPr lang="en-US" sz="1200" b="0" i="1" smtClean="0">
                                        <a:latin typeface="Cambria Math" panose="02040503050406030204" pitchFamily="18" charset="0"/>
                                      </a:rPr>
                                      <m:t>16</m:t>
                                    </m:r>
                                  </m:sub>
                                </m:sSub>
                              </m:oMath>
                            </m:oMathPara>
                          </a14:m>
                          <a:endParaRPr lang="en-US" sz="1200" dirty="0"/>
                        </a:p>
                      </a:txBody>
                      <a:tcPr/>
                    </a:tc>
                    <a:extLst>
                      <a:ext uri="{0D108BD9-81ED-4DB2-BD59-A6C34878D82A}">
                        <a16:rowId xmlns:a16="http://schemas.microsoft.com/office/drawing/2014/main" val="614114445"/>
                      </a:ext>
                    </a:extLst>
                  </a:tr>
                  <a:tr h="310116">
                    <a:tc>
                      <a:txBody>
                        <a:bodyPr/>
                        <a:lstStyle/>
                        <a:p>
                          <a:pPr algn="ctr"/>
                          <a14:m>
                            <m:oMathPara xmlns:m="http://schemas.openxmlformats.org/officeDocument/2006/math">
                              <m:oMathParaPr>
                                <m:jc m:val="centerGroup"/>
                              </m:oMathParaPr>
                              <m:oMath xmlns:m="http://schemas.openxmlformats.org/officeDocument/2006/math">
                                <m:sSub>
                                  <m:sSubPr>
                                    <m:ctrlPr>
                                      <a:rPr lang="en-US" sz="1200" b="0" i="1" dirty="0" smtClean="0">
                                        <a:latin typeface="Cambria Math" panose="02040503050406030204" pitchFamily="18" charset="0"/>
                                      </a:rPr>
                                    </m:ctrlPr>
                                  </m:sSubPr>
                                  <m:e>
                                    <m:r>
                                      <a:rPr lang="en-US" sz="1200" i="1" dirty="0" smtClean="0">
                                        <a:latin typeface="Cambria Math" panose="02040503050406030204" pitchFamily="18" charset="0"/>
                                      </a:rPr>
                                      <m:t>100111010</m:t>
                                    </m:r>
                                  </m:e>
                                  <m:sub>
                                    <m:r>
                                      <a:rPr lang="en-US" sz="1200" b="0" i="1" dirty="0" smtClean="0">
                                        <a:latin typeface="Cambria Math" panose="02040503050406030204" pitchFamily="18" charset="0"/>
                                      </a:rPr>
                                      <m:t>2</m:t>
                                    </m:r>
                                  </m:sub>
                                </m:sSub>
                              </m:oMath>
                            </m:oMathPara>
                          </a14:m>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314</m:t>
                                    </m:r>
                                  </m:e>
                                  <m:sub>
                                    <m:r>
                                      <a:rPr lang="en-US" sz="1200" b="0" i="1" smtClean="0">
                                        <a:latin typeface="Cambria Math" panose="02040503050406030204" pitchFamily="18" charset="0"/>
                                      </a:rPr>
                                      <m:t>10</m:t>
                                    </m:r>
                                  </m:sub>
                                </m:sSub>
                              </m:oMath>
                            </m:oMathPara>
                          </a14:m>
                          <a:endParaRPr lang="en-US" sz="1200" dirty="0"/>
                        </a:p>
                      </a:txBody>
                      <a:tcPr/>
                    </a:tc>
                    <a:tc>
                      <a:txBody>
                        <a:bodyPr/>
                        <a:lstStyle/>
                        <a:p>
                          <a:pPr algn="ct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13</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𝐴</m:t>
                                    </m:r>
                                  </m:e>
                                  <m:sub>
                                    <m:r>
                                      <a:rPr lang="en-US" sz="1200" b="0" i="1" smtClean="0">
                                        <a:latin typeface="Cambria Math" panose="02040503050406030204" pitchFamily="18" charset="0"/>
                                      </a:rPr>
                                      <m:t>16</m:t>
                                    </m:r>
                                  </m:sub>
                                </m:sSub>
                              </m:oMath>
                            </m:oMathPara>
                          </a14:m>
                          <a:endParaRPr lang="en-US" sz="1200" dirty="0"/>
                        </a:p>
                      </a:txBody>
                      <a:tcPr/>
                    </a:tc>
                    <a:extLst>
                      <a:ext uri="{0D108BD9-81ED-4DB2-BD59-A6C34878D82A}">
                        <a16:rowId xmlns:a16="http://schemas.microsoft.com/office/drawing/2014/main" val="3063228719"/>
                      </a:ext>
                    </a:extLst>
                  </a:tr>
                  <a:tr h="310116">
                    <a:tc>
                      <a:txBody>
                        <a:bodyPr/>
                        <a:lstStyle/>
                        <a:p>
                          <a:pPr algn="ct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i="1" smtClean="0">
                                        <a:latin typeface="Cambria Math" panose="02040503050406030204" pitchFamily="18" charset="0"/>
                                      </a:rPr>
                                      <m:t>1011101011011110</m:t>
                                    </m:r>
                                  </m:e>
                                  <m:sub>
                                    <m:r>
                                      <a:rPr lang="en-US" sz="1200" b="0" i="1" smtClean="0">
                                        <a:latin typeface="Cambria Math" panose="02040503050406030204" pitchFamily="18" charset="0"/>
                                      </a:rPr>
                                      <m:t>2</m:t>
                                    </m:r>
                                  </m:sub>
                                </m:sSub>
                              </m:oMath>
                            </m:oMathPara>
                          </a14:m>
                          <a:endParaRPr lang="en-US" sz="12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47838</m:t>
                                    </m:r>
                                  </m:e>
                                  <m:sub>
                                    <m:r>
                                      <a:rPr lang="en-US" sz="1200" b="0" i="1" smtClean="0">
                                        <a:latin typeface="Cambria Math" panose="02040503050406030204" pitchFamily="18" charset="0"/>
                                      </a:rPr>
                                      <m:t>10</m:t>
                                    </m:r>
                                  </m:sub>
                                </m:sSub>
                              </m:oMath>
                            </m:oMathPara>
                          </a14:m>
                          <a:endParaRPr lang="en-US"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200" i="1" dirty="0" smtClean="0">
                                    <a:latin typeface="Cambria Math" panose="02040503050406030204" pitchFamily="18" charset="0"/>
                                  </a:rPr>
                                  <m:t>𝐵𝐴𝐷</m:t>
                                </m:r>
                                <m:sSub>
                                  <m:sSubPr>
                                    <m:ctrlPr>
                                      <a:rPr lang="en-US" sz="1200" b="0" i="1" dirty="0" smtClean="0">
                                        <a:latin typeface="Cambria Math" panose="02040503050406030204" pitchFamily="18" charset="0"/>
                                      </a:rPr>
                                    </m:ctrlPr>
                                  </m:sSubPr>
                                  <m:e>
                                    <m:r>
                                      <a:rPr lang="en-US" sz="1200" b="0" i="1" dirty="0" smtClean="0">
                                        <a:latin typeface="Cambria Math" panose="02040503050406030204" pitchFamily="18" charset="0"/>
                                      </a:rPr>
                                      <m:t>𝐸</m:t>
                                    </m:r>
                                  </m:e>
                                  <m:sub>
                                    <m:r>
                                      <a:rPr lang="en-US" sz="1200" b="0" i="1" dirty="0" smtClean="0">
                                        <a:latin typeface="Cambria Math" panose="02040503050406030204" pitchFamily="18" charset="0"/>
                                      </a:rPr>
                                      <m:t>16</m:t>
                                    </m:r>
                                  </m:sub>
                                </m:sSub>
                              </m:oMath>
                            </m:oMathPara>
                          </a14:m>
                          <a:endParaRPr lang="en-US" sz="1200" dirty="0"/>
                        </a:p>
                      </a:txBody>
                      <a:tcPr/>
                    </a:tc>
                    <a:extLst>
                      <a:ext uri="{0D108BD9-81ED-4DB2-BD59-A6C34878D82A}">
                        <a16:rowId xmlns:a16="http://schemas.microsoft.com/office/drawing/2014/main" val="1068365532"/>
                      </a:ext>
                    </a:extLst>
                  </a:tr>
                  <a:tr h="310116">
                    <a:tc>
                      <a:txBody>
                        <a:bodyPr/>
                        <a:lstStyle/>
                        <a:p>
                          <a:pPr algn="ct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i="1" smtClean="0">
                                        <a:latin typeface="Cambria Math" panose="02040503050406030204" pitchFamily="18" charset="0"/>
                                      </a:rPr>
                                      <m:t>101111</m:t>
                                    </m:r>
                                  </m:e>
                                  <m:sub>
                                    <m:r>
                                      <a:rPr lang="en-US" sz="1200" b="0" i="1" smtClean="0">
                                        <a:latin typeface="Cambria Math" panose="02040503050406030204" pitchFamily="18" charset="0"/>
                                      </a:rPr>
                                      <m:t>2</m:t>
                                    </m:r>
                                  </m:sub>
                                </m:sSub>
                              </m:oMath>
                            </m:oMathPara>
                          </a14:m>
                          <a:endParaRPr lang="en-US" sz="12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200" b="0" i="1" dirty="0" smtClean="0">
                                        <a:latin typeface="Cambria Math" panose="02040503050406030204" pitchFamily="18" charset="0"/>
                                      </a:rPr>
                                    </m:ctrlPr>
                                  </m:sSubPr>
                                  <m:e>
                                    <m:r>
                                      <a:rPr lang="en-US" sz="1200" i="1" dirty="0" smtClean="0">
                                        <a:latin typeface="Cambria Math" panose="02040503050406030204" pitchFamily="18" charset="0"/>
                                      </a:rPr>
                                      <m:t>47</m:t>
                                    </m:r>
                                  </m:e>
                                  <m:sub>
                                    <m:r>
                                      <a:rPr lang="en-US" sz="1200" b="0" i="1" dirty="0" smtClean="0">
                                        <a:latin typeface="Cambria Math" panose="02040503050406030204" pitchFamily="18" charset="0"/>
                                      </a:rPr>
                                      <m:t>10</m:t>
                                    </m:r>
                                  </m:sub>
                                </m:sSub>
                              </m:oMath>
                            </m:oMathPara>
                          </a14:m>
                          <a:endParaRPr lang="en-US" sz="1200" b="0" dirty="0"/>
                        </a:p>
                      </a:txBody>
                      <a:tcPr/>
                    </a:tc>
                    <a:tc>
                      <a:txBody>
                        <a:bodyPr/>
                        <a:lstStyle/>
                        <a:p>
                          <a:pPr algn="ct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2</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𝐹</m:t>
                                    </m:r>
                                  </m:e>
                                  <m:sub>
                                    <m:r>
                                      <a:rPr lang="en-US" sz="1200" b="0" i="1" smtClean="0">
                                        <a:latin typeface="Cambria Math" panose="02040503050406030204" pitchFamily="18" charset="0"/>
                                      </a:rPr>
                                      <m:t>16</m:t>
                                    </m:r>
                                  </m:sub>
                                </m:sSub>
                              </m:oMath>
                            </m:oMathPara>
                          </a14:m>
                          <a:endParaRPr lang="en-US" sz="1200" dirty="0"/>
                        </a:p>
                      </a:txBody>
                      <a:tcPr/>
                    </a:tc>
                    <a:extLst>
                      <a:ext uri="{0D108BD9-81ED-4DB2-BD59-A6C34878D82A}">
                        <a16:rowId xmlns:a16="http://schemas.microsoft.com/office/drawing/2014/main" val="1316670216"/>
                      </a:ext>
                    </a:extLst>
                  </a:tr>
                  <a:tr h="310116">
                    <a:tc>
                      <a:txBody>
                        <a:bodyPr/>
                        <a:lstStyle/>
                        <a:p>
                          <a:pPr algn="ctr"/>
                          <a14:m>
                            <m:oMathPara xmlns:m="http://schemas.openxmlformats.org/officeDocument/2006/math">
                              <m:oMathParaPr>
                                <m:jc m:val="centerGroup"/>
                              </m:oMathParaPr>
                              <m:oMath xmlns:m="http://schemas.openxmlformats.org/officeDocument/2006/math">
                                <m:sSub>
                                  <m:sSubPr>
                                    <m:ctrlPr>
                                      <a:rPr lang="en-US" sz="1200" b="0" i="1" dirty="0" smtClean="0">
                                        <a:latin typeface="Cambria Math" panose="02040503050406030204" pitchFamily="18" charset="0"/>
                                      </a:rPr>
                                    </m:ctrlPr>
                                  </m:sSubPr>
                                  <m:e>
                                    <m:r>
                                      <a:rPr lang="en-US" sz="1200" i="1" dirty="0" smtClean="0">
                                        <a:latin typeface="Cambria Math" panose="02040503050406030204" pitchFamily="18" charset="0"/>
                                      </a:rPr>
                                      <m:t>101100111</m:t>
                                    </m:r>
                                  </m:e>
                                  <m:sub>
                                    <m:r>
                                      <a:rPr lang="en-US" sz="1200" b="0" i="1" dirty="0" smtClean="0">
                                        <a:latin typeface="Cambria Math" panose="02040503050406030204" pitchFamily="18" charset="0"/>
                                      </a:rPr>
                                      <m:t>2</m:t>
                                    </m:r>
                                  </m:sub>
                                </m:sSub>
                              </m:oMath>
                            </m:oMathPara>
                          </a14:m>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359</m:t>
                                    </m:r>
                                  </m:e>
                                  <m:sub>
                                    <m:r>
                                      <a:rPr lang="en-US" sz="1200" b="0" i="1" smtClean="0">
                                        <a:latin typeface="Cambria Math" panose="02040503050406030204" pitchFamily="18" charset="0"/>
                                      </a:rPr>
                                      <m:t>10</m:t>
                                    </m:r>
                                  </m:sub>
                                </m:sSub>
                              </m:oMath>
                            </m:oMathPara>
                          </a14:m>
                          <a:endParaRPr lang="en-US" sz="12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167</m:t>
                                    </m:r>
                                  </m:e>
                                  <m:sub>
                                    <m:r>
                                      <a:rPr lang="en-US" sz="1200" b="0" i="1" smtClean="0">
                                        <a:latin typeface="Cambria Math" panose="02040503050406030204" pitchFamily="18" charset="0"/>
                                      </a:rPr>
                                      <m:t>16</m:t>
                                    </m:r>
                                  </m:sub>
                                </m:sSub>
                              </m:oMath>
                            </m:oMathPara>
                          </a14:m>
                          <a:endParaRPr lang="en-US" sz="1200" dirty="0"/>
                        </a:p>
                      </a:txBody>
                      <a:tcPr/>
                    </a:tc>
                    <a:extLst>
                      <a:ext uri="{0D108BD9-81ED-4DB2-BD59-A6C34878D82A}">
                        <a16:rowId xmlns:a16="http://schemas.microsoft.com/office/drawing/2014/main" val="1472130258"/>
                      </a:ext>
                    </a:extLst>
                  </a:tr>
                  <a:tr h="310116">
                    <a:tc>
                      <a:txBody>
                        <a:bodyPr/>
                        <a:lstStyle/>
                        <a:p>
                          <a:pPr algn="ct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i="1" smtClean="0">
                                        <a:latin typeface="Cambria Math" panose="02040503050406030204" pitchFamily="18" charset="0"/>
                                      </a:rPr>
                                      <m:t>110000001111111111101110</m:t>
                                    </m:r>
                                  </m:e>
                                  <m:sub>
                                    <m:r>
                                      <a:rPr lang="en-US" sz="1200" b="0" i="1" smtClean="0">
                                        <a:latin typeface="Cambria Math" panose="02040503050406030204" pitchFamily="18" charset="0"/>
                                      </a:rPr>
                                      <m:t>2</m:t>
                                    </m:r>
                                  </m:sub>
                                </m:sSub>
                              </m:oMath>
                            </m:oMathPara>
                          </a14:m>
                          <a:endParaRPr lang="en-US" sz="12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i="1" smtClean="0">
                                        <a:latin typeface="Cambria Math" panose="02040503050406030204" pitchFamily="18" charset="0"/>
                                      </a:rPr>
                                      <m:t>12648430</m:t>
                                    </m:r>
                                  </m:e>
                                  <m:sub>
                                    <m:r>
                                      <a:rPr lang="en-US" sz="1200" b="0" i="1" smtClean="0">
                                        <a:latin typeface="Cambria Math" panose="02040503050406030204" pitchFamily="18" charset="0"/>
                                      </a:rPr>
                                      <m:t>10</m:t>
                                    </m:r>
                                  </m:sub>
                                </m:sSub>
                              </m:oMath>
                            </m:oMathPara>
                          </a14:m>
                          <a:endParaRPr lang="en-US" sz="1200" dirty="0"/>
                        </a:p>
                      </a:txBody>
                      <a:tcPr/>
                    </a:tc>
                    <a:tc>
                      <a:txBody>
                        <a:bodyPr/>
                        <a:lstStyle/>
                        <a:p>
                          <a:pPr algn="ctr"/>
                          <a14:m>
                            <m:oMathPara xmlns:m="http://schemas.openxmlformats.org/officeDocument/2006/math">
                              <m:oMathParaPr>
                                <m:jc m:val="centerGroup"/>
                              </m:oMathParaPr>
                              <m:oMath xmlns:m="http://schemas.openxmlformats.org/officeDocument/2006/math">
                                <m:r>
                                  <a:rPr lang="en-US" sz="1200" i="1" dirty="0" smtClean="0">
                                    <a:latin typeface="Cambria Math" panose="02040503050406030204" pitchFamily="18" charset="0"/>
                                  </a:rPr>
                                  <m:t>𝐶</m:t>
                                </m:r>
                                <m:r>
                                  <a:rPr lang="en-US" sz="1200" i="1" dirty="0" smtClean="0">
                                    <a:latin typeface="Cambria Math" panose="02040503050406030204" pitchFamily="18" charset="0"/>
                                  </a:rPr>
                                  <m:t>0</m:t>
                                </m:r>
                                <m:r>
                                  <a:rPr lang="en-US" sz="1200" i="1" dirty="0" smtClean="0">
                                    <a:latin typeface="Cambria Math" panose="02040503050406030204" pitchFamily="18" charset="0"/>
                                  </a:rPr>
                                  <m:t>𝐹𝐹𝐸</m:t>
                                </m:r>
                                <m:sSub>
                                  <m:sSubPr>
                                    <m:ctrlPr>
                                      <a:rPr lang="en-US" sz="1200" b="0" i="1" dirty="0" smtClean="0">
                                        <a:latin typeface="Cambria Math" panose="02040503050406030204" pitchFamily="18" charset="0"/>
                                      </a:rPr>
                                    </m:ctrlPr>
                                  </m:sSubPr>
                                  <m:e>
                                    <m:r>
                                      <a:rPr lang="en-US" sz="1200" i="1" dirty="0" smtClean="0">
                                        <a:latin typeface="Cambria Math" panose="02040503050406030204" pitchFamily="18" charset="0"/>
                                      </a:rPr>
                                      <m:t>𝐸</m:t>
                                    </m:r>
                                  </m:e>
                                  <m:sub>
                                    <m:r>
                                      <a:rPr lang="en-US" sz="1200" b="0" i="1" dirty="0" smtClean="0">
                                        <a:latin typeface="Cambria Math" panose="02040503050406030204" pitchFamily="18" charset="0"/>
                                      </a:rPr>
                                      <m:t>16</m:t>
                                    </m:r>
                                  </m:sub>
                                </m:sSub>
                              </m:oMath>
                            </m:oMathPara>
                          </a14:m>
                          <a:endParaRPr lang="en-US" sz="1200" dirty="0"/>
                        </a:p>
                      </a:txBody>
                      <a:tcPr/>
                    </a:tc>
                    <a:extLst>
                      <a:ext uri="{0D108BD9-81ED-4DB2-BD59-A6C34878D82A}">
                        <a16:rowId xmlns:a16="http://schemas.microsoft.com/office/drawing/2014/main" val="1838910750"/>
                      </a:ext>
                    </a:extLst>
                  </a:tr>
                </a:tbl>
              </a:graphicData>
            </a:graphic>
          </p:graphicFrame>
        </mc:Choice>
        <mc:Fallback xmlns="">
          <p:graphicFrame>
            <p:nvGraphicFramePr>
              <p:cNvPr id="4" name="Table 3">
                <a:extLst>
                  <a:ext uri="{FF2B5EF4-FFF2-40B4-BE49-F238E27FC236}">
                    <a16:creationId xmlns:a16="http://schemas.microsoft.com/office/drawing/2014/main" id="{E8733FAE-D50A-99F2-FB1A-DF0C90BF71F0}"/>
                  </a:ext>
                </a:extLst>
              </p:cNvPr>
              <p:cNvGraphicFramePr>
                <a:graphicFrameLocks noGrp="1"/>
              </p:cNvGraphicFramePr>
              <p:nvPr>
                <p:extLst>
                  <p:ext uri="{D42A27DB-BD31-4B8C-83A1-F6EECF244321}">
                    <p14:modId xmlns:p14="http://schemas.microsoft.com/office/powerpoint/2010/main" val="2016982875"/>
                  </p:ext>
                </p:extLst>
              </p:nvPr>
            </p:nvGraphicFramePr>
            <p:xfrm>
              <a:off x="2532186" y="2962111"/>
              <a:ext cx="6527736" cy="2170812"/>
            </p:xfrm>
            <a:graphic>
              <a:graphicData uri="http://schemas.openxmlformats.org/drawingml/2006/table">
                <a:tbl>
                  <a:tblPr firstRow="1" bandRow="1">
                    <a:tableStyleId>{00A15C55-8517-42AA-B614-E9B94910E393}</a:tableStyleId>
                  </a:tblPr>
                  <a:tblGrid>
                    <a:gridCol w="2175912">
                      <a:extLst>
                        <a:ext uri="{9D8B030D-6E8A-4147-A177-3AD203B41FA5}">
                          <a16:colId xmlns:a16="http://schemas.microsoft.com/office/drawing/2014/main" val="1396284860"/>
                        </a:ext>
                      </a:extLst>
                    </a:gridCol>
                    <a:gridCol w="2175912">
                      <a:extLst>
                        <a:ext uri="{9D8B030D-6E8A-4147-A177-3AD203B41FA5}">
                          <a16:colId xmlns:a16="http://schemas.microsoft.com/office/drawing/2014/main" val="2466899368"/>
                        </a:ext>
                      </a:extLst>
                    </a:gridCol>
                    <a:gridCol w="2175912">
                      <a:extLst>
                        <a:ext uri="{9D8B030D-6E8A-4147-A177-3AD203B41FA5}">
                          <a16:colId xmlns:a16="http://schemas.microsoft.com/office/drawing/2014/main" val="1472037275"/>
                        </a:ext>
                      </a:extLst>
                    </a:gridCol>
                  </a:tblGrid>
                  <a:tr h="310116">
                    <a:tc>
                      <a:txBody>
                        <a:bodyPr/>
                        <a:lstStyle/>
                        <a:p>
                          <a:pPr algn="ctr"/>
                          <a:r>
                            <a:rPr lang="en-US" sz="1200" dirty="0"/>
                            <a:t>Binary</a:t>
                          </a:r>
                        </a:p>
                      </a:txBody>
                      <a:tcPr/>
                    </a:tc>
                    <a:tc>
                      <a:txBody>
                        <a:bodyPr/>
                        <a:lstStyle/>
                        <a:p>
                          <a:pPr algn="ctr"/>
                          <a:r>
                            <a:rPr lang="en-US" sz="1200" dirty="0"/>
                            <a:t>Decimal</a:t>
                          </a:r>
                        </a:p>
                      </a:txBody>
                      <a:tcPr/>
                    </a:tc>
                    <a:tc>
                      <a:txBody>
                        <a:bodyPr/>
                        <a:lstStyle/>
                        <a:p>
                          <a:pPr algn="ctr"/>
                          <a:r>
                            <a:rPr lang="en-US" sz="1200" dirty="0"/>
                            <a:t>Hexadecimal</a:t>
                          </a:r>
                        </a:p>
                      </a:txBody>
                      <a:tcPr/>
                    </a:tc>
                    <a:extLst>
                      <a:ext uri="{0D108BD9-81ED-4DB2-BD59-A6C34878D82A}">
                        <a16:rowId xmlns:a16="http://schemas.microsoft.com/office/drawing/2014/main" val="2131602632"/>
                      </a:ext>
                    </a:extLst>
                  </a:tr>
                  <a:tr h="310116">
                    <a:tc>
                      <a:txBody>
                        <a:bodyPr/>
                        <a:lstStyle/>
                        <a:p>
                          <a:endParaRPr lang="en-US"/>
                        </a:p>
                      </a:txBody>
                      <a:tcPr>
                        <a:blipFill>
                          <a:blip r:embed="rId3"/>
                          <a:stretch>
                            <a:fillRect l="-581" t="-108333" r="-200581" b="-516667"/>
                          </a:stretch>
                        </a:blipFill>
                      </a:tcPr>
                    </a:tc>
                    <a:tc>
                      <a:txBody>
                        <a:bodyPr/>
                        <a:lstStyle/>
                        <a:p>
                          <a:endParaRPr lang="en-US"/>
                        </a:p>
                      </a:txBody>
                      <a:tcPr>
                        <a:blipFill>
                          <a:blip r:embed="rId3"/>
                          <a:stretch>
                            <a:fillRect l="-101170" t="-108333" r="-101754" b="-516667"/>
                          </a:stretch>
                        </a:blipFill>
                      </a:tcPr>
                    </a:tc>
                    <a:tc>
                      <a:txBody>
                        <a:bodyPr/>
                        <a:lstStyle/>
                        <a:p>
                          <a:endParaRPr lang="en-US"/>
                        </a:p>
                      </a:txBody>
                      <a:tcPr>
                        <a:blipFill>
                          <a:blip r:embed="rId3"/>
                          <a:stretch>
                            <a:fillRect l="-200000" t="-108333" r="-1163" b="-516667"/>
                          </a:stretch>
                        </a:blipFill>
                      </a:tcPr>
                    </a:tc>
                    <a:extLst>
                      <a:ext uri="{0D108BD9-81ED-4DB2-BD59-A6C34878D82A}">
                        <a16:rowId xmlns:a16="http://schemas.microsoft.com/office/drawing/2014/main" val="614114445"/>
                      </a:ext>
                    </a:extLst>
                  </a:tr>
                  <a:tr h="310116">
                    <a:tc>
                      <a:txBody>
                        <a:bodyPr/>
                        <a:lstStyle/>
                        <a:p>
                          <a:endParaRPr lang="en-US"/>
                        </a:p>
                      </a:txBody>
                      <a:tcPr>
                        <a:blipFill>
                          <a:blip r:embed="rId3"/>
                          <a:stretch>
                            <a:fillRect l="-581" t="-200000" r="-200581" b="-396000"/>
                          </a:stretch>
                        </a:blipFill>
                      </a:tcPr>
                    </a:tc>
                    <a:tc>
                      <a:txBody>
                        <a:bodyPr/>
                        <a:lstStyle/>
                        <a:p>
                          <a:endParaRPr lang="en-US"/>
                        </a:p>
                      </a:txBody>
                      <a:tcPr>
                        <a:blipFill>
                          <a:blip r:embed="rId3"/>
                          <a:stretch>
                            <a:fillRect l="-101170" t="-200000" r="-101754" b="-396000"/>
                          </a:stretch>
                        </a:blipFill>
                      </a:tcPr>
                    </a:tc>
                    <a:tc>
                      <a:txBody>
                        <a:bodyPr/>
                        <a:lstStyle/>
                        <a:p>
                          <a:endParaRPr lang="en-US"/>
                        </a:p>
                      </a:txBody>
                      <a:tcPr>
                        <a:blipFill>
                          <a:blip r:embed="rId3"/>
                          <a:stretch>
                            <a:fillRect l="-200000" t="-200000" r="-1163" b="-396000"/>
                          </a:stretch>
                        </a:blipFill>
                      </a:tcPr>
                    </a:tc>
                    <a:extLst>
                      <a:ext uri="{0D108BD9-81ED-4DB2-BD59-A6C34878D82A}">
                        <a16:rowId xmlns:a16="http://schemas.microsoft.com/office/drawing/2014/main" val="3063228719"/>
                      </a:ext>
                    </a:extLst>
                  </a:tr>
                  <a:tr h="310116">
                    <a:tc>
                      <a:txBody>
                        <a:bodyPr/>
                        <a:lstStyle/>
                        <a:p>
                          <a:endParaRPr lang="en-US"/>
                        </a:p>
                      </a:txBody>
                      <a:tcPr>
                        <a:blipFill>
                          <a:blip r:embed="rId3"/>
                          <a:stretch>
                            <a:fillRect l="-581" t="-312500" r="-200581" b="-312500"/>
                          </a:stretch>
                        </a:blipFill>
                      </a:tcPr>
                    </a:tc>
                    <a:tc>
                      <a:txBody>
                        <a:bodyPr/>
                        <a:lstStyle/>
                        <a:p>
                          <a:endParaRPr lang="en-US"/>
                        </a:p>
                      </a:txBody>
                      <a:tcPr>
                        <a:blipFill>
                          <a:blip r:embed="rId3"/>
                          <a:stretch>
                            <a:fillRect l="-101170" t="-312500" r="-101754" b="-312500"/>
                          </a:stretch>
                        </a:blipFill>
                      </a:tcPr>
                    </a:tc>
                    <a:tc>
                      <a:txBody>
                        <a:bodyPr/>
                        <a:lstStyle/>
                        <a:p>
                          <a:endParaRPr lang="en-US"/>
                        </a:p>
                      </a:txBody>
                      <a:tcPr>
                        <a:blipFill>
                          <a:blip r:embed="rId3"/>
                          <a:stretch>
                            <a:fillRect l="-200000" t="-312500" r="-1163" b="-312500"/>
                          </a:stretch>
                        </a:blipFill>
                      </a:tcPr>
                    </a:tc>
                    <a:extLst>
                      <a:ext uri="{0D108BD9-81ED-4DB2-BD59-A6C34878D82A}">
                        <a16:rowId xmlns:a16="http://schemas.microsoft.com/office/drawing/2014/main" val="1068365532"/>
                      </a:ext>
                    </a:extLst>
                  </a:tr>
                  <a:tr h="310116">
                    <a:tc>
                      <a:txBody>
                        <a:bodyPr/>
                        <a:lstStyle/>
                        <a:p>
                          <a:endParaRPr lang="en-US"/>
                        </a:p>
                      </a:txBody>
                      <a:tcPr>
                        <a:blipFill>
                          <a:blip r:embed="rId3"/>
                          <a:stretch>
                            <a:fillRect l="-581" t="-396000" r="-200581" b="-200000"/>
                          </a:stretch>
                        </a:blipFill>
                      </a:tcPr>
                    </a:tc>
                    <a:tc>
                      <a:txBody>
                        <a:bodyPr/>
                        <a:lstStyle/>
                        <a:p>
                          <a:endParaRPr lang="en-US"/>
                        </a:p>
                      </a:txBody>
                      <a:tcPr>
                        <a:blipFill>
                          <a:blip r:embed="rId3"/>
                          <a:stretch>
                            <a:fillRect l="-101170" t="-396000" r="-101754" b="-200000"/>
                          </a:stretch>
                        </a:blipFill>
                      </a:tcPr>
                    </a:tc>
                    <a:tc>
                      <a:txBody>
                        <a:bodyPr/>
                        <a:lstStyle/>
                        <a:p>
                          <a:endParaRPr lang="en-US"/>
                        </a:p>
                      </a:txBody>
                      <a:tcPr>
                        <a:blipFill>
                          <a:blip r:embed="rId3"/>
                          <a:stretch>
                            <a:fillRect l="-200000" t="-396000" r="-1163" b="-200000"/>
                          </a:stretch>
                        </a:blipFill>
                      </a:tcPr>
                    </a:tc>
                    <a:extLst>
                      <a:ext uri="{0D108BD9-81ED-4DB2-BD59-A6C34878D82A}">
                        <a16:rowId xmlns:a16="http://schemas.microsoft.com/office/drawing/2014/main" val="1316670216"/>
                      </a:ext>
                    </a:extLst>
                  </a:tr>
                  <a:tr h="310116">
                    <a:tc>
                      <a:txBody>
                        <a:bodyPr/>
                        <a:lstStyle/>
                        <a:p>
                          <a:endParaRPr lang="en-US"/>
                        </a:p>
                      </a:txBody>
                      <a:tcPr>
                        <a:blipFill>
                          <a:blip r:embed="rId3"/>
                          <a:stretch>
                            <a:fillRect l="-581" t="-516667" r="-200581" b="-108333"/>
                          </a:stretch>
                        </a:blipFill>
                      </a:tcPr>
                    </a:tc>
                    <a:tc>
                      <a:txBody>
                        <a:bodyPr/>
                        <a:lstStyle/>
                        <a:p>
                          <a:endParaRPr lang="en-US"/>
                        </a:p>
                      </a:txBody>
                      <a:tcPr>
                        <a:blipFill>
                          <a:blip r:embed="rId3"/>
                          <a:stretch>
                            <a:fillRect l="-101170" t="-516667" r="-101754" b="-108333"/>
                          </a:stretch>
                        </a:blipFill>
                      </a:tcPr>
                    </a:tc>
                    <a:tc>
                      <a:txBody>
                        <a:bodyPr/>
                        <a:lstStyle/>
                        <a:p>
                          <a:endParaRPr lang="en-US"/>
                        </a:p>
                      </a:txBody>
                      <a:tcPr>
                        <a:blipFill>
                          <a:blip r:embed="rId3"/>
                          <a:stretch>
                            <a:fillRect l="-200000" t="-516667" r="-1163" b="-108333"/>
                          </a:stretch>
                        </a:blipFill>
                      </a:tcPr>
                    </a:tc>
                    <a:extLst>
                      <a:ext uri="{0D108BD9-81ED-4DB2-BD59-A6C34878D82A}">
                        <a16:rowId xmlns:a16="http://schemas.microsoft.com/office/drawing/2014/main" val="1472130258"/>
                      </a:ext>
                    </a:extLst>
                  </a:tr>
                  <a:tr h="310116">
                    <a:tc>
                      <a:txBody>
                        <a:bodyPr/>
                        <a:lstStyle/>
                        <a:p>
                          <a:endParaRPr lang="en-US"/>
                        </a:p>
                      </a:txBody>
                      <a:tcPr>
                        <a:blipFill>
                          <a:blip r:embed="rId3"/>
                          <a:stretch>
                            <a:fillRect l="-581" t="-592000" r="-200581" b="-4000"/>
                          </a:stretch>
                        </a:blipFill>
                      </a:tcPr>
                    </a:tc>
                    <a:tc>
                      <a:txBody>
                        <a:bodyPr/>
                        <a:lstStyle/>
                        <a:p>
                          <a:endParaRPr lang="en-US"/>
                        </a:p>
                      </a:txBody>
                      <a:tcPr>
                        <a:blipFill>
                          <a:blip r:embed="rId3"/>
                          <a:stretch>
                            <a:fillRect l="-101170" t="-592000" r="-101754" b="-4000"/>
                          </a:stretch>
                        </a:blipFill>
                      </a:tcPr>
                    </a:tc>
                    <a:tc>
                      <a:txBody>
                        <a:bodyPr/>
                        <a:lstStyle/>
                        <a:p>
                          <a:endParaRPr lang="en-US"/>
                        </a:p>
                      </a:txBody>
                      <a:tcPr>
                        <a:blipFill>
                          <a:blip r:embed="rId3"/>
                          <a:stretch>
                            <a:fillRect l="-200000" t="-592000" r="-1163" b="-4000"/>
                          </a:stretch>
                        </a:blipFill>
                      </a:tcPr>
                    </a:tc>
                    <a:extLst>
                      <a:ext uri="{0D108BD9-81ED-4DB2-BD59-A6C34878D82A}">
                        <a16:rowId xmlns:a16="http://schemas.microsoft.com/office/drawing/2014/main" val="1838910750"/>
                      </a:ext>
                    </a:extLst>
                  </a:tr>
                </a:tbl>
              </a:graphicData>
            </a:graphic>
          </p:graphicFrame>
        </mc:Fallback>
      </mc:AlternateContent>
    </p:spTree>
    <p:extLst>
      <p:ext uri="{BB962C8B-B14F-4D97-AF65-F5344CB8AC3E}">
        <p14:creationId xmlns:p14="http://schemas.microsoft.com/office/powerpoint/2010/main" val="2933012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172E6-C2A0-06B1-1889-24D529D1AA6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D85983-48C3-5201-29D2-3739FBFD2B93}"/>
              </a:ext>
            </a:extLst>
          </p:cNvPr>
          <p:cNvSpPr>
            <a:spLocks noGrp="1"/>
          </p:cNvSpPr>
          <p:nvPr>
            <p:ph idx="1"/>
          </p:nvPr>
        </p:nvSpPr>
        <p:spPr>
          <a:xfrm>
            <a:off x="612648" y="1524040"/>
            <a:ext cx="10653578" cy="5247785"/>
          </a:xfrm>
        </p:spPr>
        <p:txBody>
          <a:bodyPr vert="horz" lIns="91440" tIns="45720" rIns="91440" bIns="45720" rtlCol="0">
            <a:noAutofit/>
          </a:bodyPr>
          <a:lstStyle/>
          <a:p>
            <a:pPr marL="0" indent="0">
              <a:lnSpc>
                <a:spcPct val="110000"/>
              </a:lnSpc>
              <a:buNone/>
            </a:pPr>
            <a:r>
              <a:rPr lang="en-US" dirty="0"/>
              <a:t>Assume the variable x currently stores the value 47. What will the following expressions evaluate to?</a:t>
            </a:r>
          </a:p>
          <a:p>
            <a:pPr lvl="1">
              <a:lnSpc>
                <a:spcPct val="110000"/>
              </a:lnSpc>
            </a:pPr>
            <a:r>
              <a:rPr lang="en-US" sz="2000" dirty="0">
                <a:latin typeface="Monaco" pitchFamily="2" charset="77"/>
              </a:rPr>
              <a:t>True and not False</a:t>
            </a:r>
          </a:p>
          <a:p>
            <a:pPr lvl="1">
              <a:lnSpc>
                <a:spcPct val="110000"/>
              </a:lnSpc>
            </a:pPr>
            <a:r>
              <a:rPr lang="en-US" sz="2000" dirty="0">
                <a:latin typeface="Monaco" pitchFamily="2" charset="77"/>
              </a:rPr>
              <a:t>not True or not False</a:t>
            </a:r>
          </a:p>
          <a:p>
            <a:pPr lvl="1">
              <a:lnSpc>
                <a:spcPct val="110000"/>
              </a:lnSpc>
            </a:pPr>
            <a:r>
              <a:rPr lang="en-US" sz="2000" dirty="0">
                <a:latin typeface="Monaco" pitchFamily="2" charset="77"/>
              </a:rPr>
              <a:t>True and not 0</a:t>
            </a:r>
          </a:p>
          <a:p>
            <a:pPr lvl="1">
              <a:lnSpc>
                <a:spcPct val="110000"/>
              </a:lnSpc>
            </a:pPr>
            <a:r>
              <a:rPr lang="en-US" sz="2000" dirty="0">
                <a:latin typeface="Monaco" pitchFamily="2" charset="77"/>
              </a:rPr>
              <a:t>False or not 1</a:t>
            </a:r>
          </a:p>
          <a:p>
            <a:pPr lvl="1">
              <a:lnSpc>
                <a:spcPct val="110000"/>
              </a:lnSpc>
            </a:pPr>
            <a:r>
              <a:rPr lang="en-US" sz="2000" dirty="0">
                <a:latin typeface="Monaco" pitchFamily="2" charset="77"/>
              </a:rPr>
              <a:t>2 &lt; x and x &lt; 50</a:t>
            </a:r>
          </a:p>
          <a:p>
            <a:pPr lvl="1">
              <a:lnSpc>
                <a:spcPct val="110000"/>
              </a:lnSpc>
            </a:pPr>
            <a:r>
              <a:rPr lang="en-US" sz="2000" dirty="0">
                <a:latin typeface="Monaco" pitchFamily="2" charset="77"/>
              </a:rPr>
              <a:t>x &gt; 2 and &lt; 20</a:t>
            </a:r>
          </a:p>
          <a:p>
            <a:pPr lvl="1">
              <a:lnSpc>
                <a:spcPct val="110000"/>
              </a:lnSpc>
            </a:pPr>
            <a:r>
              <a:rPr lang="en-US" sz="2000" dirty="0">
                <a:latin typeface="Monaco" pitchFamily="2" charset="77"/>
              </a:rPr>
              <a:t>(2 &gt; x) or (x == 47)</a:t>
            </a:r>
          </a:p>
          <a:p>
            <a:pPr lvl="1">
              <a:lnSpc>
                <a:spcPct val="110000"/>
              </a:lnSpc>
            </a:pPr>
            <a:r>
              <a:rPr lang="en-US" sz="2000" dirty="0">
                <a:latin typeface="Monaco" pitchFamily="2" charset="77"/>
              </a:rPr>
              <a:t>not (x == x)</a:t>
            </a:r>
          </a:p>
          <a:p>
            <a:pPr lvl="1">
              <a:lnSpc>
                <a:spcPct val="110000"/>
              </a:lnSpc>
            </a:pPr>
            <a:r>
              <a:rPr lang="en-US" sz="2000" dirty="0">
                <a:latin typeface="Monaco" pitchFamily="2" charset="77"/>
              </a:rPr>
              <a:t>not (x != 3)</a:t>
            </a:r>
          </a:p>
          <a:p>
            <a:pPr lvl="1">
              <a:lnSpc>
                <a:spcPct val="110000"/>
              </a:lnSpc>
            </a:pPr>
            <a:r>
              <a:rPr lang="en-US" sz="2000" dirty="0">
                <a:latin typeface="Monaco" pitchFamily="2" charset="77"/>
              </a:rPr>
              <a:t>x &lt; 0 and (y/x) == 3</a:t>
            </a:r>
          </a:p>
          <a:p>
            <a:pPr lvl="1">
              <a:lnSpc>
                <a:spcPct val="110000"/>
              </a:lnSpc>
            </a:pPr>
            <a:r>
              <a:rPr lang="en-US" sz="2000" dirty="0">
                <a:latin typeface="Monaco" pitchFamily="2" charset="77"/>
              </a:rPr>
              <a:t>x &gt; 0 or (y/x) == 3 </a:t>
            </a:r>
          </a:p>
          <a:p>
            <a:pPr marL="228600" lvl="1" indent="0">
              <a:lnSpc>
                <a:spcPct val="110000"/>
              </a:lnSpc>
              <a:buNone/>
            </a:pPr>
            <a:endParaRPr lang="en-US" sz="2000" dirty="0">
              <a:latin typeface="Monaco" pitchFamily="2" charset="77"/>
            </a:endParaRPr>
          </a:p>
          <a:p>
            <a:pPr>
              <a:lnSpc>
                <a:spcPct val="110000"/>
              </a:lnSpc>
            </a:pPr>
            <a:endParaRPr lang="en-US" dirty="0"/>
          </a:p>
          <a:p>
            <a:pPr>
              <a:lnSpc>
                <a:spcPct val="110000"/>
              </a:lnSpc>
            </a:pPr>
            <a:endParaRPr lang="en-US" dirty="0"/>
          </a:p>
          <a:p>
            <a:pPr>
              <a:lnSpc>
                <a:spcPct val="110000"/>
              </a:lnSpc>
            </a:pPr>
            <a:endParaRPr lang="en-US" dirty="0"/>
          </a:p>
          <a:p>
            <a:pPr>
              <a:lnSpc>
                <a:spcPct val="110000"/>
              </a:lnSpc>
            </a:pPr>
            <a:endParaRPr lang="en-US" dirty="0"/>
          </a:p>
        </p:txBody>
      </p:sp>
      <p:sp>
        <p:nvSpPr>
          <p:cNvPr id="10" name="Title 1">
            <a:extLst>
              <a:ext uri="{FF2B5EF4-FFF2-40B4-BE49-F238E27FC236}">
                <a16:creationId xmlns:a16="http://schemas.microsoft.com/office/drawing/2014/main" id="{7E694371-BD47-4D1B-A1A4-91A2D47217D1}"/>
              </a:ext>
            </a:extLst>
          </p:cNvPr>
          <p:cNvSpPr txBox="1">
            <a:spLocks/>
          </p:cNvSpPr>
          <p:nvPr/>
        </p:nvSpPr>
        <p:spPr>
          <a:xfrm>
            <a:off x="612648" y="548640"/>
            <a:ext cx="10653578"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PRACTICE TIME – Boolean expressions</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AB9F1FA3-32A0-5574-A10F-FD9EEA67B5CD}"/>
              </a:ext>
            </a:extLst>
          </p:cNvPr>
          <p:cNvSpPr>
            <a:spLocks noGrp="1"/>
          </p:cNvSpPr>
          <p:nvPr>
            <p:ph type="sldNum" sz="quarter" idx="12"/>
          </p:nvPr>
        </p:nvSpPr>
        <p:spPr/>
        <p:txBody>
          <a:bodyPr/>
          <a:lstStyle/>
          <a:p>
            <a:fld id="{CC057153-B650-4DEB-B370-79DDCFDCE934}" type="slidenum">
              <a:rPr lang="en-US" smtClean="0"/>
              <a:t>11</a:t>
            </a:fld>
            <a:endParaRPr lang="en-US"/>
          </a:p>
        </p:txBody>
      </p:sp>
    </p:spTree>
    <p:extLst>
      <p:ext uri="{BB962C8B-B14F-4D97-AF65-F5344CB8AC3E}">
        <p14:creationId xmlns:p14="http://schemas.microsoft.com/office/powerpoint/2010/main" val="4267992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D8796-EC49-F88E-3CDC-85C542DCCB7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A41F32-70E9-293C-094A-36EA301A389C}"/>
              </a:ext>
            </a:extLst>
          </p:cNvPr>
          <p:cNvSpPr>
            <a:spLocks noGrp="1"/>
          </p:cNvSpPr>
          <p:nvPr>
            <p:ph idx="1"/>
          </p:nvPr>
        </p:nvSpPr>
        <p:spPr>
          <a:xfrm>
            <a:off x="612648" y="1524040"/>
            <a:ext cx="10653578" cy="5247785"/>
          </a:xfrm>
        </p:spPr>
        <p:txBody>
          <a:bodyPr vert="horz" lIns="91440" tIns="45720" rIns="91440" bIns="45720" rtlCol="0">
            <a:noAutofit/>
          </a:bodyPr>
          <a:lstStyle/>
          <a:p>
            <a:pPr marL="0" indent="0">
              <a:lnSpc>
                <a:spcPct val="110000"/>
              </a:lnSpc>
              <a:buNone/>
            </a:pPr>
            <a:r>
              <a:rPr lang="en-US" dirty="0"/>
              <a:t>Assume the variable x currently stores the value 47. What will the following expressions evaluate to?</a:t>
            </a:r>
          </a:p>
          <a:p>
            <a:pPr lvl="1">
              <a:lnSpc>
                <a:spcPct val="110000"/>
              </a:lnSpc>
            </a:pPr>
            <a:r>
              <a:rPr lang="en-US" sz="2000" dirty="0">
                <a:latin typeface="Monaco" pitchFamily="2" charset="77"/>
              </a:rPr>
              <a:t>True and not False - True</a:t>
            </a:r>
          </a:p>
          <a:p>
            <a:pPr lvl="1">
              <a:lnSpc>
                <a:spcPct val="110000"/>
              </a:lnSpc>
            </a:pPr>
            <a:r>
              <a:rPr lang="en-US" sz="2000" dirty="0">
                <a:latin typeface="Monaco" pitchFamily="2" charset="77"/>
              </a:rPr>
              <a:t>not True or not False - True</a:t>
            </a:r>
          </a:p>
          <a:p>
            <a:pPr lvl="1">
              <a:lnSpc>
                <a:spcPct val="110000"/>
              </a:lnSpc>
            </a:pPr>
            <a:r>
              <a:rPr lang="en-US" sz="2000" dirty="0">
                <a:latin typeface="Monaco" pitchFamily="2" charset="77"/>
              </a:rPr>
              <a:t>True and not 0 – True</a:t>
            </a:r>
          </a:p>
          <a:p>
            <a:pPr lvl="1">
              <a:lnSpc>
                <a:spcPct val="110000"/>
              </a:lnSpc>
            </a:pPr>
            <a:r>
              <a:rPr lang="en-US" sz="2000" dirty="0">
                <a:latin typeface="Monaco" pitchFamily="2" charset="77"/>
              </a:rPr>
              <a:t>False or not 1 - False</a:t>
            </a:r>
          </a:p>
          <a:p>
            <a:pPr lvl="1">
              <a:lnSpc>
                <a:spcPct val="110000"/>
              </a:lnSpc>
            </a:pPr>
            <a:r>
              <a:rPr lang="en-US" sz="2000" dirty="0">
                <a:latin typeface="Monaco" pitchFamily="2" charset="77"/>
              </a:rPr>
              <a:t>2 &lt; x and x &lt; 50 - True</a:t>
            </a:r>
          </a:p>
          <a:p>
            <a:pPr lvl="1">
              <a:lnSpc>
                <a:spcPct val="110000"/>
              </a:lnSpc>
            </a:pPr>
            <a:r>
              <a:rPr lang="en-US" sz="2000" dirty="0">
                <a:latin typeface="Monaco" pitchFamily="2" charset="77"/>
              </a:rPr>
              <a:t>x &gt; 2 and &lt; 20 – Invalid syntax</a:t>
            </a:r>
          </a:p>
          <a:p>
            <a:pPr lvl="1">
              <a:lnSpc>
                <a:spcPct val="110000"/>
              </a:lnSpc>
            </a:pPr>
            <a:r>
              <a:rPr lang="en-US" sz="2000" dirty="0">
                <a:latin typeface="Monaco" pitchFamily="2" charset="77"/>
              </a:rPr>
              <a:t>(2 &gt; x) or (x == 47) - True</a:t>
            </a:r>
          </a:p>
          <a:p>
            <a:pPr lvl="1">
              <a:lnSpc>
                <a:spcPct val="110000"/>
              </a:lnSpc>
            </a:pPr>
            <a:r>
              <a:rPr lang="en-US" sz="2000" dirty="0">
                <a:latin typeface="Monaco" pitchFamily="2" charset="77"/>
              </a:rPr>
              <a:t>not (x == x) - False</a:t>
            </a:r>
          </a:p>
          <a:p>
            <a:pPr lvl="1">
              <a:lnSpc>
                <a:spcPct val="110000"/>
              </a:lnSpc>
            </a:pPr>
            <a:r>
              <a:rPr lang="en-US" sz="2000" dirty="0">
                <a:latin typeface="Monaco" pitchFamily="2" charset="77"/>
              </a:rPr>
              <a:t>not (x != 3) – False</a:t>
            </a:r>
          </a:p>
          <a:p>
            <a:pPr lvl="1">
              <a:lnSpc>
                <a:spcPct val="110000"/>
              </a:lnSpc>
            </a:pPr>
            <a:r>
              <a:rPr lang="en-US" sz="2000" dirty="0">
                <a:latin typeface="Monaco" pitchFamily="2" charset="77"/>
              </a:rPr>
              <a:t>x &lt; 0 and (y/x) == 3 – False</a:t>
            </a:r>
          </a:p>
          <a:p>
            <a:pPr lvl="1">
              <a:lnSpc>
                <a:spcPct val="110000"/>
              </a:lnSpc>
            </a:pPr>
            <a:r>
              <a:rPr lang="en-US" sz="2000" dirty="0">
                <a:latin typeface="Monaco" pitchFamily="2" charset="77"/>
              </a:rPr>
              <a:t>x &gt; 0 or (y/x) == 3 - True</a:t>
            </a:r>
          </a:p>
          <a:p>
            <a:pPr>
              <a:lnSpc>
                <a:spcPct val="110000"/>
              </a:lnSpc>
            </a:pPr>
            <a:endParaRPr lang="en-US" dirty="0"/>
          </a:p>
          <a:p>
            <a:pPr>
              <a:lnSpc>
                <a:spcPct val="110000"/>
              </a:lnSpc>
            </a:pPr>
            <a:endParaRPr lang="en-US" dirty="0"/>
          </a:p>
          <a:p>
            <a:pPr>
              <a:lnSpc>
                <a:spcPct val="110000"/>
              </a:lnSpc>
            </a:pPr>
            <a:endParaRPr lang="en-US" dirty="0"/>
          </a:p>
          <a:p>
            <a:pPr>
              <a:lnSpc>
                <a:spcPct val="110000"/>
              </a:lnSpc>
            </a:pPr>
            <a:endParaRPr lang="en-US" dirty="0"/>
          </a:p>
        </p:txBody>
      </p:sp>
      <p:sp>
        <p:nvSpPr>
          <p:cNvPr id="10" name="Title 1">
            <a:extLst>
              <a:ext uri="{FF2B5EF4-FFF2-40B4-BE49-F238E27FC236}">
                <a16:creationId xmlns:a16="http://schemas.microsoft.com/office/drawing/2014/main" id="{32C40525-5F98-6E17-2DFF-588742407FB4}"/>
              </a:ext>
            </a:extLst>
          </p:cNvPr>
          <p:cNvSpPr txBox="1">
            <a:spLocks/>
          </p:cNvSpPr>
          <p:nvPr/>
        </p:nvSpPr>
        <p:spPr>
          <a:xfrm>
            <a:off x="612648" y="548640"/>
            <a:ext cx="10653578"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ANSWER – Boolean expressions</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DB9C4CE3-37D1-5A29-F087-3CB759637DDC}"/>
              </a:ext>
            </a:extLst>
          </p:cNvPr>
          <p:cNvSpPr>
            <a:spLocks noGrp="1"/>
          </p:cNvSpPr>
          <p:nvPr>
            <p:ph type="sldNum" sz="quarter" idx="12"/>
          </p:nvPr>
        </p:nvSpPr>
        <p:spPr/>
        <p:txBody>
          <a:bodyPr/>
          <a:lstStyle/>
          <a:p>
            <a:fld id="{CC057153-B650-4DEB-B370-79DDCFDCE934}" type="slidenum">
              <a:rPr lang="en-US" smtClean="0"/>
              <a:t>12</a:t>
            </a:fld>
            <a:endParaRPr lang="en-US"/>
          </a:p>
        </p:txBody>
      </p:sp>
    </p:spTree>
    <p:extLst>
      <p:ext uri="{BB962C8B-B14F-4D97-AF65-F5344CB8AC3E}">
        <p14:creationId xmlns:p14="http://schemas.microsoft.com/office/powerpoint/2010/main" val="3950927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70F8D-912D-6247-520E-2E829C24DCC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C79957-18D8-FA12-A507-B75347AD5E2E}"/>
              </a:ext>
            </a:extLst>
          </p:cNvPr>
          <p:cNvSpPr>
            <a:spLocks noGrp="1"/>
          </p:cNvSpPr>
          <p:nvPr>
            <p:ph idx="1"/>
          </p:nvPr>
        </p:nvSpPr>
        <p:spPr>
          <a:xfrm>
            <a:off x="612648" y="1387779"/>
            <a:ext cx="11187466" cy="5247785"/>
          </a:xfrm>
        </p:spPr>
        <p:txBody>
          <a:bodyPr vert="horz" lIns="91440" tIns="45720" rIns="91440" bIns="45720" rtlCol="0">
            <a:noAutofit/>
          </a:bodyPr>
          <a:lstStyle/>
          <a:p>
            <a:pPr marL="0" indent="0">
              <a:lnSpc>
                <a:spcPct val="110000"/>
              </a:lnSpc>
              <a:buNone/>
            </a:pPr>
            <a:r>
              <a:rPr lang="en-US" dirty="0"/>
              <a:t>Rewrite the following code to make it cleaner and avoid the use of nested if statements:</a:t>
            </a:r>
            <a:endParaRPr lang="en-US" sz="1800" dirty="0"/>
          </a:p>
          <a:p>
            <a:pPr marL="0" indent="0">
              <a:lnSpc>
                <a:spcPct val="110000"/>
              </a:lnSpc>
              <a:buNone/>
            </a:pPr>
            <a:r>
              <a:rPr lang="en-US" sz="1800" dirty="0">
                <a:solidFill>
                  <a:prstClr val="black"/>
                </a:solidFill>
                <a:latin typeface="Monaco" pitchFamily="2" charset="77"/>
              </a:rPr>
              <a:t>def </a:t>
            </a:r>
            <a:r>
              <a:rPr lang="en-US" sz="1800" dirty="0" err="1">
                <a:solidFill>
                  <a:prstClr val="black"/>
                </a:solidFill>
                <a:latin typeface="Monaco" pitchFamily="2" charset="77"/>
              </a:rPr>
              <a:t>get_discount</a:t>
            </a:r>
            <a:r>
              <a:rPr lang="en-US" sz="1800" dirty="0">
                <a:solidFill>
                  <a:prstClr val="black"/>
                </a:solidFill>
                <a:latin typeface="Monaco" pitchFamily="2" charset="77"/>
              </a:rPr>
              <a:t>(member, </a:t>
            </a:r>
            <a:r>
              <a:rPr lang="en-US" sz="1800" dirty="0" err="1">
                <a:solidFill>
                  <a:prstClr val="black"/>
                </a:solidFill>
                <a:latin typeface="Monaco" pitchFamily="2" charset="77"/>
              </a:rPr>
              <a:t>purchase_amount</a:t>
            </a:r>
            <a:r>
              <a:rPr lang="en-US" sz="1800" dirty="0">
                <a:solidFill>
                  <a:prstClr val="black"/>
                </a:solidFill>
                <a:latin typeface="Monaco" pitchFamily="2" charset="77"/>
              </a:rPr>
              <a:t>): </a:t>
            </a:r>
            <a:br>
              <a:rPr lang="en-US" sz="1800" dirty="0">
                <a:solidFill>
                  <a:prstClr val="black"/>
                </a:solidFill>
                <a:latin typeface="Monaco" pitchFamily="2" charset="77"/>
              </a:rPr>
            </a:br>
            <a:r>
              <a:rPr lang="en-US" sz="1800" dirty="0">
                <a:solidFill>
                  <a:prstClr val="black"/>
                </a:solidFill>
                <a:latin typeface="Monaco" pitchFamily="2" charset="77"/>
              </a:rPr>
              <a:t>	if member == True:</a:t>
            </a:r>
            <a:br>
              <a:rPr lang="en-US" sz="1800" dirty="0">
                <a:solidFill>
                  <a:prstClr val="black"/>
                </a:solidFill>
                <a:latin typeface="Monaco" pitchFamily="2" charset="77"/>
              </a:rPr>
            </a:br>
            <a:r>
              <a:rPr lang="en-US" sz="1800" dirty="0">
                <a:solidFill>
                  <a:prstClr val="black"/>
                </a:solidFill>
                <a:latin typeface="Monaco" pitchFamily="2" charset="77"/>
              </a:rPr>
              <a:t>		if </a:t>
            </a:r>
            <a:r>
              <a:rPr lang="en-US" sz="1800" dirty="0" err="1">
                <a:solidFill>
                  <a:prstClr val="black"/>
                </a:solidFill>
                <a:latin typeface="Monaco" pitchFamily="2" charset="77"/>
              </a:rPr>
              <a:t>purchase_amount</a:t>
            </a:r>
            <a:r>
              <a:rPr lang="en-US" sz="1800" dirty="0">
                <a:solidFill>
                  <a:prstClr val="black"/>
                </a:solidFill>
                <a:latin typeface="Monaco" pitchFamily="2" charset="77"/>
              </a:rPr>
              <a:t> &gt; 100:</a:t>
            </a:r>
            <a:br>
              <a:rPr lang="en-US" sz="1800" dirty="0">
                <a:solidFill>
                  <a:prstClr val="black"/>
                </a:solidFill>
                <a:latin typeface="Monaco" pitchFamily="2" charset="77"/>
              </a:rPr>
            </a:br>
            <a:r>
              <a:rPr lang="en-US" sz="1800" dirty="0">
                <a:solidFill>
                  <a:prstClr val="black"/>
                </a:solidFill>
                <a:latin typeface="Monaco" pitchFamily="2" charset="77"/>
              </a:rPr>
              <a:t>			return "Discount applied"</a:t>
            </a:r>
            <a:br>
              <a:rPr lang="en-US" sz="1800" dirty="0">
                <a:solidFill>
                  <a:prstClr val="black"/>
                </a:solidFill>
                <a:latin typeface="Monaco" pitchFamily="2" charset="77"/>
              </a:rPr>
            </a:br>
            <a:r>
              <a:rPr lang="en-US" sz="1800" dirty="0">
                <a:solidFill>
                  <a:prstClr val="black"/>
                </a:solidFill>
                <a:latin typeface="Monaco" pitchFamily="2" charset="77"/>
              </a:rPr>
              <a:t>		else:</a:t>
            </a:r>
            <a:br>
              <a:rPr lang="en-US" sz="1800" dirty="0">
                <a:solidFill>
                  <a:prstClr val="black"/>
                </a:solidFill>
                <a:latin typeface="Monaco" pitchFamily="2" charset="77"/>
              </a:rPr>
            </a:br>
            <a:r>
              <a:rPr lang="en-US" sz="1800" dirty="0">
                <a:solidFill>
                  <a:prstClr val="black"/>
                </a:solidFill>
                <a:latin typeface="Monaco" pitchFamily="2" charset="77"/>
              </a:rPr>
              <a:t>			return "No discount"</a:t>
            </a:r>
            <a:br>
              <a:rPr lang="en-US" sz="1800" dirty="0">
                <a:solidFill>
                  <a:prstClr val="black"/>
                </a:solidFill>
                <a:latin typeface="Monaco" pitchFamily="2" charset="77"/>
              </a:rPr>
            </a:br>
            <a:r>
              <a:rPr lang="en-US" sz="1800" dirty="0">
                <a:solidFill>
                  <a:prstClr val="black"/>
                </a:solidFill>
                <a:latin typeface="Monaco" pitchFamily="2" charset="77"/>
              </a:rPr>
              <a:t>	else:</a:t>
            </a:r>
            <a:br>
              <a:rPr lang="en-US" sz="1800" dirty="0">
                <a:solidFill>
                  <a:prstClr val="black"/>
                </a:solidFill>
                <a:latin typeface="Monaco" pitchFamily="2" charset="77"/>
              </a:rPr>
            </a:br>
            <a:r>
              <a:rPr lang="en-US" sz="1800" dirty="0">
                <a:solidFill>
                  <a:prstClr val="black"/>
                </a:solidFill>
                <a:latin typeface="Monaco" pitchFamily="2" charset="77"/>
              </a:rPr>
              <a:t>		if </a:t>
            </a:r>
            <a:r>
              <a:rPr lang="en-US" sz="1800" dirty="0" err="1">
                <a:solidFill>
                  <a:prstClr val="black"/>
                </a:solidFill>
                <a:latin typeface="Monaco" pitchFamily="2" charset="77"/>
              </a:rPr>
              <a:t>purchase_amount</a:t>
            </a:r>
            <a:r>
              <a:rPr lang="en-US" sz="1800" dirty="0">
                <a:solidFill>
                  <a:prstClr val="black"/>
                </a:solidFill>
                <a:latin typeface="Monaco" pitchFamily="2" charset="77"/>
              </a:rPr>
              <a:t> &gt; 200:</a:t>
            </a:r>
            <a:br>
              <a:rPr lang="en-US" sz="1800" dirty="0">
                <a:solidFill>
                  <a:prstClr val="black"/>
                </a:solidFill>
                <a:latin typeface="Monaco" pitchFamily="2" charset="77"/>
              </a:rPr>
            </a:br>
            <a:r>
              <a:rPr lang="en-US" sz="1800" dirty="0">
                <a:solidFill>
                  <a:prstClr val="black"/>
                </a:solidFill>
                <a:latin typeface="Monaco" pitchFamily="2" charset="77"/>
              </a:rPr>
              <a:t>			return "Discount applied"</a:t>
            </a:r>
            <a:br>
              <a:rPr lang="en-US" sz="1800" dirty="0">
                <a:solidFill>
                  <a:prstClr val="black"/>
                </a:solidFill>
                <a:latin typeface="Monaco" pitchFamily="2" charset="77"/>
              </a:rPr>
            </a:br>
            <a:r>
              <a:rPr lang="en-US" sz="1800" dirty="0">
                <a:solidFill>
                  <a:prstClr val="black"/>
                </a:solidFill>
                <a:latin typeface="Monaco" pitchFamily="2" charset="77"/>
              </a:rPr>
              <a:t>		else:</a:t>
            </a:r>
            <a:br>
              <a:rPr lang="en-US" sz="1800" dirty="0">
                <a:solidFill>
                  <a:prstClr val="black"/>
                </a:solidFill>
                <a:latin typeface="Monaco" pitchFamily="2" charset="77"/>
              </a:rPr>
            </a:br>
            <a:r>
              <a:rPr lang="en-US" sz="1800" dirty="0">
                <a:solidFill>
                  <a:prstClr val="black"/>
                </a:solidFill>
                <a:latin typeface="Monaco" pitchFamily="2" charset="77"/>
              </a:rPr>
              <a:t>			return "No discount" </a:t>
            </a:r>
          </a:p>
          <a:p>
            <a:pPr marL="0" indent="0">
              <a:lnSpc>
                <a:spcPct val="110000"/>
              </a:lnSpc>
              <a:buNone/>
            </a:pPr>
            <a:r>
              <a:rPr lang="en-US" sz="1800" dirty="0">
                <a:solidFill>
                  <a:prstClr val="black"/>
                </a:solidFill>
                <a:latin typeface="Monaco" pitchFamily="2" charset="77"/>
              </a:rPr>
              <a:t>print(</a:t>
            </a:r>
            <a:r>
              <a:rPr lang="en-US" sz="1800" dirty="0" err="1">
                <a:solidFill>
                  <a:prstClr val="black"/>
                </a:solidFill>
                <a:latin typeface="Monaco" pitchFamily="2" charset="77"/>
              </a:rPr>
              <a:t>get_discount</a:t>
            </a:r>
            <a:r>
              <a:rPr lang="en-US" sz="1800" dirty="0">
                <a:solidFill>
                  <a:prstClr val="black"/>
                </a:solidFill>
                <a:latin typeface="Monaco" pitchFamily="2" charset="77"/>
              </a:rPr>
              <a:t>(True, 120)) # Expected: "Discount applied" print(</a:t>
            </a:r>
            <a:r>
              <a:rPr lang="en-US" sz="1800" dirty="0" err="1">
                <a:solidFill>
                  <a:prstClr val="black"/>
                </a:solidFill>
                <a:latin typeface="Monaco" pitchFamily="2" charset="77"/>
              </a:rPr>
              <a:t>get_discount</a:t>
            </a:r>
            <a:r>
              <a:rPr lang="en-US" sz="1800" dirty="0">
                <a:solidFill>
                  <a:prstClr val="black"/>
                </a:solidFill>
                <a:latin typeface="Monaco" pitchFamily="2" charset="77"/>
              </a:rPr>
              <a:t>(True, 80)) # Expected: "No discount" print(</a:t>
            </a:r>
            <a:r>
              <a:rPr lang="en-US" sz="1800" dirty="0" err="1">
                <a:solidFill>
                  <a:prstClr val="black"/>
                </a:solidFill>
                <a:latin typeface="Monaco" pitchFamily="2" charset="77"/>
              </a:rPr>
              <a:t>get_discount</a:t>
            </a:r>
            <a:r>
              <a:rPr lang="en-US" sz="1800" dirty="0">
                <a:solidFill>
                  <a:prstClr val="black"/>
                </a:solidFill>
                <a:latin typeface="Monaco" pitchFamily="2" charset="77"/>
              </a:rPr>
              <a:t>(False, 220)) # Expected: "Discount applied" print(</a:t>
            </a:r>
            <a:r>
              <a:rPr lang="en-US" sz="1800" dirty="0" err="1">
                <a:solidFill>
                  <a:prstClr val="black"/>
                </a:solidFill>
                <a:latin typeface="Monaco" pitchFamily="2" charset="77"/>
              </a:rPr>
              <a:t>get_discount</a:t>
            </a:r>
            <a:r>
              <a:rPr lang="en-US" sz="1800" dirty="0">
                <a:solidFill>
                  <a:prstClr val="black"/>
                </a:solidFill>
                <a:latin typeface="Monaco" pitchFamily="2" charset="77"/>
              </a:rPr>
              <a:t>(False, 50)) # Expected: "No discount"</a:t>
            </a:r>
            <a:endParaRPr lang="en-US" dirty="0"/>
          </a:p>
        </p:txBody>
      </p:sp>
      <p:sp>
        <p:nvSpPr>
          <p:cNvPr id="10" name="Title 1">
            <a:extLst>
              <a:ext uri="{FF2B5EF4-FFF2-40B4-BE49-F238E27FC236}">
                <a16:creationId xmlns:a16="http://schemas.microsoft.com/office/drawing/2014/main" id="{7DDD5D1C-CE47-37F9-E8E0-6D97B84D54DC}"/>
              </a:ext>
            </a:extLst>
          </p:cNvPr>
          <p:cNvSpPr txBox="1">
            <a:spLocks/>
          </p:cNvSpPr>
          <p:nvPr/>
        </p:nvSpPr>
        <p:spPr>
          <a:xfrm>
            <a:off x="612648" y="548640"/>
            <a:ext cx="10653578"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PRACTICE TIME – Conditionals</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37222AF0-7A66-641E-1ACE-64672F907191}"/>
              </a:ext>
            </a:extLst>
          </p:cNvPr>
          <p:cNvSpPr>
            <a:spLocks noGrp="1"/>
          </p:cNvSpPr>
          <p:nvPr>
            <p:ph type="sldNum" sz="quarter" idx="12"/>
          </p:nvPr>
        </p:nvSpPr>
        <p:spPr/>
        <p:txBody>
          <a:bodyPr/>
          <a:lstStyle/>
          <a:p>
            <a:fld id="{CC057153-B650-4DEB-B370-79DDCFDCE934}" type="slidenum">
              <a:rPr lang="en-US" smtClean="0"/>
              <a:t>13</a:t>
            </a:fld>
            <a:endParaRPr lang="en-US"/>
          </a:p>
        </p:txBody>
      </p:sp>
    </p:spTree>
    <p:extLst>
      <p:ext uri="{BB962C8B-B14F-4D97-AF65-F5344CB8AC3E}">
        <p14:creationId xmlns:p14="http://schemas.microsoft.com/office/powerpoint/2010/main" val="1009284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6D17F-7BBF-59C0-6835-9ECFFE8CBE3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77650D-F91D-9F94-7790-DA9D1DC6AD98}"/>
              </a:ext>
            </a:extLst>
          </p:cNvPr>
          <p:cNvSpPr>
            <a:spLocks noGrp="1"/>
          </p:cNvSpPr>
          <p:nvPr>
            <p:ph idx="1"/>
          </p:nvPr>
        </p:nvSpPr>
        <p:spPr>
          <a:xfrm>
            <a:off x="612648" y="1387779"/>
            <a:ext cx="10966704" cy="5247785"/>
          </a:xfrm>
        </p:spPr>
        <p:txBody>
          <a:bodyPr vert="horz" lIns="91440" tIns="45720" rIns="91440" bIns="45720" rtlCol="0">
            <a:noAutofit/>
          </a:bodyPr>
          <a:lstStyle/>
          <a:p>
            <a:pPr>
              <a:lnSpc>
                <a:spcPct val="110000"/>
              </a:lnSpc>
            </a:pPr>
            <a:r>
              <a:rPr lang="en-US" dirty="0"/>
              <a:t>Rewrite the following code to make it cleaner and avoid the use of nested if statements:</a:t>
            </a:r>
            <a:endParaRPr lang="en-US" sz="1800" dirty="0"/>
          </a:p>
          <a:p>
            <a:pPr marL="0" indent="0">
              <a:lnSpc>
                <a:spcPct val="110000"/>
              </a:lnSpc>
              <a:buNone/>
            </a:pPr>
            <a:r>
              <a:rPr lang="en-US" sz="1800" dirty="0">
                <a:solidFill>
                  <a:prstClr val="black"/>
                </a:solidFill>
                <a:latin typeface="Monaco" pitchFamily="2" charset="77"/>
              </a:rPr>
              <a:t>def </a:t>
            </a:r>
            <a:r>
              <a:rPr lang="en-US" sz="1800" dirty="0" err="1">
                <a:solidFill>
                  <a:prstClr val="black"/>
                </a:solidFill>
                <a:latin typeface="Monaco" pitchFamily="2" charset="77"/>
              </a:rPr>
              <a:t>get_discount</a:t>
            </a:r>
            <a:r>
              <a:rPr lang="en-US" sz="1800" dirty="0">
                <a:solidFill>
                  <a:prstClr val="black"/>
                </a:solidFill>
                <a:latin typeface="Monaco" pitchFamily="2" charset="77"/>
              </a:rPr>
              <a:t>(member, </a:t>
            </a:r>
            <a:r>
              <a:rPr lang="en-US" sz="1800" dirty="0" err="1">
                <a:solidFill>
                  <a:prstClr val="black"/>
                </a:solidFill>
                <a:latin typeface="Monaco" pitchFamily="2" charset="77"/>
              </a:rPr>
              <a:t>purchase_amount</a:t>
            </a:r>
            <a:r>
              <a:rPr lang="en-US" sz="1800" dirty="0">
                <a:solidFill>
                  <a:prstClr val="black"/>
                </a:solidFill>
                <a:latin typeface="Monaco" pitchFamily="2" charset="77"/>
              </a:rPr>
              <a:t>): </a:t>
            </a:r>
            <a:br>
              <a:rPr lang="en-US" sz="1800" dirty="0">
                <a:solidFill>
                  <a:prstClr val="black"/>
                </a:solidFill>
                <a:latin typeface="Monaco" pitchFamily="2" charset="77"/>
              </a:rPr>
            </a:br>
            <a:r>
              <a:rPr lang="en-US" sz="1800" dirty="0">
                <a:solidFill>
                  <a:prstClr val="black"/>
                </a:solidFill>
                <a:latin typeface="Monaco" pitchFamily="2" charset="77"/>
              </a:rPr>
              <a:t>	if (</a:t>
            </a:r>
            <a:r>
              <a:rPr lang="en-US" sz="1800" dirty="0" err="1">
                <a:solidFill>
                  <a:prstClr val="black"/>
                </a:solidFill>
                <a:latin typeface="Monaco" pitchFamily="2" charset="77"/>
              </a:rPr>
              <a:t>purchase_amount</a:t>
            </a:r>
            <a:r>
              <a:rPr lang="en-US" sz="1800" dirty="0">
                <a:solidFill>
                  <a:prstClr val="black"/>
                </a:solidFill>
                <a:latin typeface="Monaco" pitchFamily="2" charset="77"/>
              </a:rPr>
              <a:t> &gt; 200) or (member and </a:t>
            </a:r>
            <a:r>
              <a:rPr lang="en-US" sz="1800" dirty="0" err="1">
                <a:solidFill>
                  <a:prstClr val="black"/>
                </a:solidFill>
                <a:latin typeface="Monaco" pitchFamily="2" charset="77"/>
              </a:rPr>
              <a:t>purchase_amount</a:t>
            </a:r>
            <a:r>
              <a:rPr lang="en-US" sz="1800" dirty="0">
                <a:solidFill>
                  <a:prstClr val="black"/>
                </a:solidFill>
                <a:latin typeface="Monaco" pitchFamily="2" charset="77"/>
              </a:rPr>
              <a:t> &gt; 100):</a:t>
            </a:r>
            <a:br>
              <a:rPr lang="en-US" sz="1800" dirty="0">
                <a:solidFill>
                  <a:prstClr val="black"/>
                </a:solidFill>
                <a:latin typeface="Monaco" pitchFamily="2" charset="77"/>
              </a:rPr>
            </a:br>
            <a:r>
              <a:rPr lang="en-US" sz="1800" dirty="0">
                <a:solidFill>
                  <a:prstClr val="black"/>
                </a:solidFill>
                <a:latin typeface="Monaco" pitchFamily="2" charset="77"/>
              </a:rPr>
              <a:t>		return "Discount applied"</a:t>
            </a:r>
            <a:br>
              <a:rPr lang="en-US" sz="1800" dirty="0">
                <a:solidFill>
                  <a:prstClr val="black"/>
                </a:solidFill>
                <a:latin typeface="Monaco" pitchFamily="2" charset="77"/>
              </a:rPr>
            </a:br>
            <a:r>
              <a:rPr lang="en-US" sz="1800" dirty="0">
                <a:solidFill>
                  <a:prstClr val="black"/>
                </a:solidFill>
                <a:latin typeface="Monaco" pitchFamily="2" charset="77"/>
              </a:rPr>
              <a:t>	else:</a:t>
            </a:r>
            <a:br>
              <a:rPr lang="en-US" sz="1800" dirty="0">
                <a:solidFill>
                  <a:prstClr val="black"/>
                </a:solidFill>
                <a:latin typeface="Monaco" pitchFamily="2" charset="77"/>
              </a:rPr>
            </a:br>
            <a:r>
              <a:rPr lang="en-US" sz="1800" dirty="0">
                <a:solidFill>
                  <a:prstClr val="black"/>
                </a:solidFill>
                <a:latin typeface="Monaco" pitchFamily="2" charset="77"/>
              </a:rPr>
              <a:t>		return "No discount"</a:t>
            </a:r>
          </a:p>
          <a:p>
            <a:pPr marL="0" indent="0">
              <a:lnSpc>
                <a:spcPct val="110000"/>
              </a:lnSpc>
              <a:buNone/>
            </a:pPr>
            <a:r>
              <a:rPr lang="en-US" sz="1800" dirty="0">
                <a:solidFill>
                  <a:prstClr val="black"/>
                </a:solidFill>
                <a:latin typeface="Monaco" pitchFamily="2" charset="77"/>
              </a:rPr>
              <a:t>print(</a:t>
            </a:r>
            <a:r>
              <a:rPr lang="en-US" sz="1800" dirty="0" err="1">
                <a:solidFill>
                  <a:prstClr val="black"/>
                </a:solidFill>
                <a:latin typeface="Monaco" pitchFamily="2" charset="77"/>
              </a:rPr>
              <a:t>get_discount</a:t>
            </a:r>
            <a:r>
              <a:rPr lang="en-US" sz="1800" dirty="0">
                <a:solidFill>
                  <a:prstClr val="black"/>
                </a:solidFill>
                <a:latin typeface="Monaco" pitchFamily="2" charset="77"/>
              </a:rPr>
              <a:t>(True, 120)) # Expected: "Discount applied" print(</a:t>
            </a:r>
            <a:r>
              <a:rPr lang="en-US" sz="1800" dirty="0" err="1">
                <a:solidFill>
                  <a:prstClr val="black"/>
                </a:solidFill>
                <a:latin typeface="Monaco" pitchFamily="2" charset="77"/>
              </a:rPr>
              <a:t>get_discount</a:t>
            </a:r>
            <a:r>
              <a:rPr lang="en-US" sz="1800" dirty="0">
                <a:solidFill>
                  <a:prstClr val="black"/>
                </a:solidFill>
                <a:latin typeface="Monaco" pitchFamily="2" charset="77"/>
              </a:rPr>
              <a:t>(True, 80)) # Expected: "No discount" print(</a:t>
            </a:r>
            <a:r>
              <a:rPr lang="en-US" sz="1800" dirty="0" err="1">
                <a:solidFill>
                  <a:prstClr val="black"/>
                </a:solidFill>
                <a:latin typeface="Monaco" pitchFamily="2" charset="77"/>
              </a:rPr>
              <a:t>get_discount</a:t>
            </a:r>
            <a:r>
              <a:rPr lang="en-US" sz="1800" dirty="0">
                <a:solidFill>
                  <a:prstClr val="black"/>
                </a:solidFill>
                <a:latin typeface="Monaco" pitchFamily="2" charset="77"/>
              </a:rPr>
              <a:t>(False, 220)) # Expected: "Discount applied" print(</a:t>
            </a:r>
            <a:r>
              <a:rPr lang="en-US" sz="1800" dirty="0" err="1">
                <a:solidFill>
                  <a:prstClr val="black"/>
                </a:solidFill>
                <a:latin typeface="Monaco" pitchFamily="2" charset="77"/>
              </a:rPr>
              <a:t>get_discount</a:t>
            </a:r>
            <a:r>
              <a:rPr lang="en-US" sz="1800" dirty="0">
                <a:solidFill>
                  <a:prstClr val="black"/>
                </a:solidFill>
                <a:latin typeface="Monaco" pitchFamily="2" charset="77"/>
              </a:rPr>
              <a:t>(False, 50)) # Expected: "No discount"</a:t>
            </a:r>
            <a:endParaRPr lang="en-US" dirty="0"/>
          </a:p>
        </p:txBody>
      </p:sp>
      <p:sp>
        <p:nvSpPr>
          <p:cNvPr id="10" name="Title 1">
            <a:extLst>
              <a:ext uri="{FF2B5EF4-FFF2-40B4-BE49-F238E27FC236}">
                <a16:creationId xmlns:a16="http://schemas.microsoft.com/office/drawing/2014/main" id="{D3E406FD-8565-8AE6-2BE1-A9CDADF41584}"/>
              </a:ext>
            </a:extLst>
          </p:cNvPr>
          <p:cNvSpPr txBox="1">
            <a:spLocks/>
          </p:cNvSpPr>
          <p:nvPr/>
        </p:nvSpPr>
        <p:spPr>
          <a:xfrm>
            <a:off x="612648" y="548640"/>
            <a:ext cx="10653578"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ANSWER – Conditionals</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38ACD4F6-91E6-F79A-4DC3-5D57A4239BFD}"/>
              </a:ext>
            </a:extLst>
          </p:cNvPr>
          <p:cNvSpPr>
            <a:spLocks noGrp="1"/>
          </p:cNvSpPr>
          <p:nvPr>
            <p:ph type="sldNum" sz="quarter" idx="12"/>
          </p:nvPr>
        </p:nvSpPr>
        <p:spPr/>
        <p:txBody>
          <a:bodyPr/>
          <a:lstStyle/>
          <a:p>
            <a:fld id="{CC057153-B650-4DEB-B370-79DDCFDCE934}" type="slidenum">
              <a:rPr lang="en-US" smtClean="0"/>
              <a:t>14</a:t>
            </a:fld>
            <a:endParaRPr lang="en-US"/>
          </a:p>
        </p:txBody>
      </p:sp>
    </p:spTree>
    <p:extLst>
      <p:ext uri="{BB962C8B-B14F-4D97-AF65-F5344CB8AC3E}">
        <p14:creationId xmlns:p14="http://schemas.microsoft.com/office/powerpoint/2010/main" val="1232059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039CA-2F2A-DA2D-A273-9F3BD9172A14}"/>
              </a:ext>
            </a:extLst>
          </p:cNvPr>
          <p:cNvSpPr>
            <a:spLocks noGrp="1"/>
          </p:cNvSpPr>
          <p:nvPr>
            <p:ph type="title"/>
          </p:nvPr>
        </p:nvSpPr>
        <p:spPr/>
        <p:txBody>
          <a:bodyPr/>
          <a:lstStyle/>
          <a:p>
            <a:r>
              <a:rPr lang="en-US" dirty="0"/>
              <a:t>Numbers</a:t>
            </a:r>
          </a:p>
        </p:txBody>
      </p:sp>
      <p:sp>
        <p:nvSpPr>
          <p:cNvPr id="3" name="Content Placeholder 2">
            <a:extLst>
              <a:ext uri="{FF2B5EF4-FFF2-40B4-BE49-F238E27FC236}">
                <a16:creationId xmlns:a16="http://schemas.microsoft.com/office/drawing/2014/main" id="{5080E377-938E-EB3E-8DE9-479D36E710F9}"/>
              </a:ext>
            </a:extLst>
          </p:cNvPr>
          <p:cNvSpPr>
            <a:spLocks noGrp="1"/>
          </p:cNvSpPr>
          <p:nvPr>
            <p:ph idx="1"/>
          </p:nvPr>
        </p:nvSpPr>
        <p:spPr>
          <a:xfrm>
            <a:off x="612648" y="1680898"/>
            <a:ext cx="7307237" cy="2414016"/>
          </a:xfrm>
        </p:spPr>
        <p:txBody>
          <a:bodyPr>
            <a:normAutofit/>
          </a:bodyPr>
          <a:lstStyle/>
          <a:p>
            <a:pPr marL="0" indent="0">
              <a:buNone/>
            </a:pPr>
            <a:r>
              <a:rPr lang="en-US" sz="3600" dirty="0">
                <a:solidFill>
                  <a:srgbClr val="FF0000"/>
                </a:solidFill>
              </a:rPr>
              <a:t>What number is 9247?</a:t>
            </a:r>
          </a:p>
        </p:txBody>
      </p:sp>
      <p:sp>
        <p:nvSpPr>
          <p:cNvPr id="4" name="Slide Number Placeholder 3">
            <a:extLst>
              <a:ext uri="{FF2B5EF4-FFF2-40B4-BE49-F238E27FC236}">
                <a16:creationId xmlns:a16="http://schemas.microsoft.com/office/drawing/2014/main" id="{00748185-4F33-EB82-CC95-76E357D56B78}"/>
              </a:ext>
            </a:extLst>
          </p:cNvPr>
          <p:cNvSpPr>
            <a:spLocks noGrp="1"/>
          </p:cNvSpPr>
          <p:nvPr>
            <p:ph type="sldNum" sz="quarter" idx="12"/>
          </p:nvPr>
        </p:nvSpPr>
        <p:spPr/>
        <p:txBody>
          <a:bodyPr/>
          <a:lstStyle/>
          <a:p>
            <a:fld id="{CC057153-B650-4DEB-B370-79DDCFDCE934}" type="slidenum">
              <a:rPr lang="en-US" smtClean="0"/>
              <a:t>15</a:t>
            </a:fld>
            <a:endParaRPr lang="en-US"/>
          </a:p>
        </p:txBody>
      </p:sp>
    </p:spTree>
    <p:extLst>
      <p:ext uri="{BB962C8B-B14F-4D97-AF65-F5344CB8AC3E}">
        <p14:creationId xmlns:p14="http://schemas.microsoft.com/office/powerpoint/2010/main" val="1259642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40088-33B3-E0C8-DF3E-B6E2425556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42B204-A640-FC01-D748-6D92F1300C32}"/>
              </a:ext>
            </a:extLst>
          </p:cNvPr>
          <p:cNvSpPr>
            <a:spLocks noGrp="1"/>
          </p:cNvSpPr>
          <p:nvPr>
            <p:ph type="title"/>
          </p:nvPr>
        </p:nvSpPr>
        <p:spPr/>
        <p:txBody>
          <a:bodyPr/>
          <a:lstStyle/>
          <a:p>
            <a:r>
              <a:rPr lang="en-US" dirty="0"/>
              <a:t>Numbers</a:t>
            </a:r>
          </a:p>
        </p:txBody>
      </p:sp>
      <p:sp>
        <p:nvSpPr>
          <p:cNvPr id="3" name="Content Placeholder 2">
            <a:extLst>
              <a:ext uri="{FF2B5EF4-FFF2-40B4-BE49-F238E27FC236}">
                <a16:creationId xmlns:a16="http://schemas.microsoft.com/office/drawing/2014/main" id="{033CFC86-16E5-8062-E9A3-8AD462BE6CF2}"/>
              </a:ext>
            </a:extLst>
          </p:cNvPr>
          <p:cNvSpPr>
            <a:spLocks noGrp="1"/>
          </p:cNvSpPr>
          <p:nvPr>
            <p:ph idx="1"/>
          </p:nvPr>
        </p:nvSpPr>
        <p:spPr>
          <a:xfrm>
            <a:off x="612647" y="1715532"/>
            <a:ext cx="5483353" cy="1263642"/>
          </a:xfrm>
        </p:spPr>
        <p:txBody>
          <a:bodyPr>
            <a:normAutofit/>
          </a:bodyPr>
          <a:lstStyle/>
          <a:p>
            <a:pPr marL="0" indent="0">
              <a:buNone/>
            </a:pPr>
            <a:r>
              <a:rPr lang="en-US" sz="3600" dirty="0"/>
              <a:t>What number is 9247</a:t>
            </a:r>
            <a:r>
              <a:rPr lang="en-US" sz="3200" baseline="-25000" dirty="0"/>
              <a:t>10</a:t>
            </a:r>
            <a:r>
              <a:rPr lang="en-US" sz="3200" dirty="0"/>
              <a:t> = </a:t>
            </a:r>
            <a:endParaRPr lang="en-US" sz="3600" baseline="-25000" dirty="0"/>
          </a:p>
        </p:txBody>
      </p:sp>
      <p:sp>
        <p:nvSpPr>
          <p:cNvPr id="4" name="Slide Number Placeholder 3">
            <a:extLst>
              <a:ext uri="{FF2B5EF4-FFF2-40B4-BE49-F238E27FC236}">
                <a16:creationId xmlns:a16="http://schemas.microsoft.com/office/drawing/2014/main" id="{3A42C2A6-6FBD-5F02-3310-A12BE164A4C3}"/>
              </a:ext>
            </a:extLst>
          </p:cNvPr>
          <p:cNvSpPr>
            <a:spLocks noGrp="1"/>
          </p:cNvSpPr>
          <p:nvPr>
            <p:ph type="sldNum" sz="quarter" idx="12"/>
          </p:nvPr>
        </p:nvSpPr>
        <p:spPr/>
        <p:txBody>
          <a:bodyPr/>
          <a:lstStyle/>
          <a:p>
            <a:fld id="{CC057153-B650-4DEB-B370-79DDCFDCE934}" type="slidenum">
              <a:rPr lang="en-US" smtClean="0"/>
              <a:t>16</a:t>
            </a:fld>
            <a:endParaRPr lang="en-US"/>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C636AF04-0365-36FB-C088-5C58525A3AAD}"/>
                  </a:ext>
                </a:extLst>
              </p:cNvPr>
              <p:cNvSpPr txBox="1">
                <a:spLocks/>
              </p:cNvSpPr>
              <p:nvPr/>
            </p:nvSpPr>
            <p:spPr>
              <a:xfrm>
                <a:off x="1506612" y="2604438"/>
                <a:ext cx="8865650" cy="380431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dirty="0"/>
                  <a:t>= 9000 + 200 + 40 + 7 </a:t>
                </a:r>
              </a:p>
              <a:p>
                <a:pPr marL="0" indent="0">
                  <a:buNone/>
                </a:pPr>
                <a:r>
                  <a:rPr lang="en-US" sz="3600" dirty="0"/>
                  <a:t>= 9 </a:t>
                </a:r>
                <a14:m>
                  <m:oMath xmlns:m="http://schemas.openxmlformats.org/officeDocument/2006/math">
                    <m:r>
                      <a:rPr lang="en-US" sz="3600" i="1">
                        <a:latin typeface="Cambria Math" panose="02040503050406030204" pitchFamily="18" charset="0"/>
                        <a:ea typeface="Cambria Math" panose="02040503050406030204" pitchFamily="18" charset="0"/>
                      </a:rPr>
                      <m:t>×</m:t>
                    </m:r>
                  </m:oMath>
                </a14:m>
                <a:r>
                  <a:rPr lang="en-US" sz="3600" dirty="0"/>
                  <a:t> 10</a:t>
                </a:r>
                <a:r>
                  <a:rPr lang="en-US" sz="3600" baseline="30000" dirty="0"/>
                  <a:t>3</a:t>
                </a:r>
                <a:r>
                  <a:rPr lang="en-US" sz="3600" dirty="0"/>
                  <a:t> + 2 </a:t>
                </a:r>
                <a14:m>
                  <m:oMath xmlns:m="http://schemas.openxmlformats.org/officeDocument/2006/math">
                    <m:r>
                      <a:rPr lang="en-US" sz="3600" i="1">
                        <a:latin typeface="Cambria Math" panose="02040503050406030204" pitchFamily="18" charset="0"/>
                        <a:ea typeface="Cambria Math" panose="02040503050406030204" pitchFamily="18" charset="0"/>
                      </a:rPr>
                      <m:t>×</m:t>
                    </m:r>
                  </m:oMath>
                </a14:m>
                <a:r>
                  <a:rPr lang="en-US" sz="3600" dirty="0"/>
                  <a:t> 10</a:t>
                </a:r>
                <a:r>
                  <a:rPr lang="en-US" sz="3600" baseline="30000" dirty="0"/>
                  <a:t>2</a:t>
                </a:r>
                <a:r>
                  <a:rPr lang="en-US" sz="3600" dirty="0"/>
                  <a:t> + 4 </a:t>
                </a:r>
                <a14:m>
                  <m:oMath xmlns:m="http://schemas.openxmlformats.org/officeDocument/2006/math">
                    <m:r>
                      <a:rPr lang="en-US" sz="3600" i="1">
                        <a:latin typeface="Cambria Math" panose="02040503050406030204" pitchFamily="18" charset="0"/>
                        <a:ea typeface="Cambria Math" panose="02040503050406030204" pitchFamily="18" charset="0"/>
                      </a:rPr>
                      <m:t>×</m:t>
                    </m:r>
                  </m:oMath>
                </a14:m>
                <a:r>
                  <a:rPr lang="en-US" sz="3600" dirty="0"/>
                  <a:t> 10</a:t>
                </a:r>
                <a:r>
                  <a:rPr lang="en-US" sz="3600" baseline="30000" dirty="0"/>
                  <a:t>1</a:t>
                </a:r>
                <a:r>
                  <a:rPr lang="en-US" sz="3600" dirty="0"/>
                  <a:t> + 7 </a:t>
                </a:r>
                <a14:m>
                  <m:oMath xmlns:m="http://schemas.openxmlformats.org/officeDocument/2006/math">
                    <m:r>
                      <a:rPr lang="en-US" sz="3600" i="1">
                        <a:latin typeface="Cambria Math" panose="02040503050406030204" pitchFamily="18" charset="0"/>
                        <a:ea typeface="Cambria Math" panose="02040503050406030204" pitchFamily="18" charset="0"/>
                      </a:rPr>
                      <m:t>×</m:t>
                    </m:r>
                  </m:oMath>
                </a14:m>
                <a:r>
                  <a:rPr lang="en-US" sz="3600" dirty="0"/>
                  <a:t> 10</a:t>
                </a:r>
                <a:r>
                  <a:rPr lang="en-US" sz="3600" baseline="30000" dirty="0"/>
                  <a:t>0</a:t>
                </a:r>
              </a:p>
            </p:txBody>
          </p:sp>
        </mc:Choice>
        <mc:Fallback xmlns="">
          <p:sp>
            <p:nvSpPr>
              <p:cNvPr id="5" name="Content Placeholder 2">
                <a:extLst>
                  <a:ext uri="{FF2B5EF4-FFF2-40B4-BE49-F238E27FC236}">
                    <a16:creationId xmlns:a16="http://schemas.microsoft.com/office/drawing/2014/main" id="{C636AF04-0365-36FB-C088-5C58525A3AAD}"/>
                  </a:ext>
                </a:extLst>
              </p:cNvPr>
              <p:cNvSpPr txBox="1">
                <a:spLocks noRot="1" noChangeAspect="1" noMove="1" noResize="1" noEditPoints="1" noAdjustHandles="1" noChangeArrowheads="1" noChangeShapeType="1" noTextEdit="1"/>
              </p:cNvSpPr>
              <p:nvPr/>
            </p:nvSpPr>
            <p:spPr>
              <a:xfrm>
                <a:off x="1506612" y="2604438"/>
                <a:ext cx="8865650" cy="3804319"/>
              </a:xfrm>
              <a:prstGeom prst="rect">
                <a:avLst/>
              </a:prstGeom>
              <a:blipFill>
                <a:blip r:embed="rId3"/>
                <a:stretch>
                  <a:fillRect l="-2003" t="-997"/>
                </a:stretch>
              </a:blipFill>
            </p:spPr>
            <p:txBody>
              <a:bodyPr/>
              <a:lstStyle/>
              <a:p>
                <a:r>
                  <a:rPr lang="en-US">
                    <a:noFill/>
                  </a:rPr>
                  <a:t> </a:t>
                </a:r>
              </a:p>
            </p:txBody>
          </p:sp>
        </mc:Fallback>
      </mc:AlternateContent>
    </p:spTree>
    <p:extLst>
      <p:ext uri="{BB962C8B-B14F-4D97-AF65-F5344CB8AC3E}">
        <p14:creationId xmlns:p14="http://schemas.microsoft.com/office/powerpoint/2010/main" val="104204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357A7-30D3-7B59-D9DE-D2E03898F435}"/>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E78BA7D9-052E-FD23-3C6E-C8482603F122}"/>
              </a:ext>
            </a:extLst>
          </p:cNvPr>
          <p:cNvSpPr txBox="1">
            <a:spLocks/>
          </p:cNvSpPr>
          <p:nvPr/>
        </p:nvSpPr>
        <p:spPr>
          <a:xfrm>
            <a:off x="612648" y="548640"/>
            <a:ext cx="10653578"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b="1" kern="1200" dirty="0">
                <a:solidFill>
                  <a:schemeClr val="tx1"/>
                </a:solidFill>
                <a:latin typeface="+mj-lt"/>
                <a:ea typeface="+mj-ea"/>
                <a:cs typeface="+mj-cs"/>
              </a:rPr>
              <a:t>Decimal numbers: base 10</a:t>
            </a:r>
          </a:p>
        </p:txBody>
      </p:sp>
      <p:sp>
        <p:nvSpPr>
          <p:cNvPr id="11" name="Slide Number Placeholder 10">
            <a:extLst>
              <a:ext uri="{FF2B5EF4-FFF2-40B4-BE49-F238E27FC236}">
                <a16:creationId xmlns:a16="http://schemas.microsoft.com/office/drawing/2014/main" id="{1C25E86C-B284-0187-4B21-3A2DD1BE7D3F}"/>
              </a:ext>
            </a:extLst>
          </p:cNvPr>
          <p:cNvSpPr>
            <a:spLocks noGrp="1"/>
          </p:cNvSpPr>
          <p:nvPr>
            <p:ph type="sldNum" sz="quarter" idx="12"/>
          </p:nvPr>
        </p:nvSpPr>
        <p:spPr/>
        <p:txBody>
          <a:bodyPr/>
          <a:lstStyle/>
          <a:p>
            <a:fld id="{CC057153-B650-4DEB-B370-79DDCFDCE934}" type="slidenum">
              <a:rPr lang="en-US" smtClean="0"/>
              <a:t>17</a:t>
            </a:fld>
            <a:endParaRPr lang="en-US"/>
          </a:p>
        </p:txBody>
      </p:sp>
      <p:sp>
        <p:nvSpPr>
          <p:cNvPr id="4" name="Content Placeholder 3">
            <a:extLst>
              <a:ext uri="{FF2B5EF4-FFF2-40B4-BE49-F238E27FC236}">
                <a16:creationId xmlns:a16="http://schemas.microsoft.com/office/drawing/2014/main" id="{8505D2F8-6E30-AAB1-73AF-8A7B081C1B5F}"/>
              </a:ext>
            </a:extLst>
          </p:cNvPr>
          <p:cNvSpPr>
            <a:spLocks noGrp="1"/>
          </p:cNvSpPr>
          <p:nvPr>
            <p:ph idx="1"/>
          </p:nvPr>
        </p:nvSpPr>
        <p:spPr>
          <a:xfrm>
            <a:off x="612647" y="1715532"/>
            <a:ext cx="10817353" cy="4593828"/>
          </a:xfrm>
        </p:spPr>
        <p:txBody>
          <a:bodyPr>
            <a:noAutofit/>
          </a:bodyPr>
          <a:lstStyle/>
          <a:p>
            <a:pPr marL="0" indent="0">
              <a:buNone/>
            </a:pPr>
            <a:r>
              <a:rPr lang="en-US" sz="2800" dirty="0"/>
              <a:t>For any base, the digits (individual numbers in the number) range from 0 to base - 1</a:t>
            </a:r>
          </a:p>
          <a:p>
            <a:pPr marL="0" indent="0">
              <a:buNone/>
            </a:pPr>
            <a:endParaRPr lang="en-US" sz="2800" dirty="0"/>
          </a:p>
          <a:p>
            <a:pPr marL="0" indent="0">
              <a:buNone/>
            </a:pPr>
            <a:r>
              <a:rPr lang="en-US" sz="2800" dirty="0"/>
              <a:t>Base 10 digits: </a:t>
            </a:r>
            <a:r>
              <a:rPr lang="en-US" sz="2800" dirty="0">
                <a:latin typeface="Cambria Math" panose="02040503050406030204" pitchFamily="18" charset="0"/>
                <a:ea typeface="Cambria Math" panose="02040503050406030204" pitchFamily="18" charset="0"/>
              </a:rPr>
              <a:t>0, 1, 2, 3, 4, 5, 6, 7, 8, 9</a:t>
            </a:r>
            <a:endParaRPr lang="en-US" sz="2800" dirty="0"/>
          </a:p>
        </p:txBody>
      </p:sp>
    </p:spTree>
    <p:extLst>
      <p:ext uri="{BB962C8B-B14F-4D97-AF65-F5344CB8AC3E}">
        <p14:creationId xmlns:p14="http://schemas.microsoft.com/office/powerpoint/2010/main" val="929042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C674A-EC36-4CB3-20AB-BC95056DE13E}"/>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0DCD649F-A9C9-587D-350D-AFEE8C4FC39C}"/>
              </a:ext>
            </a:extLst>
          </p:cNvPr>
          <p:cNvSpPr txBox="1">
            <a:spLocks/>
          </p:cNvSpPr>
          <p:nvPr/>
        </p:nvSpPr>
        <p:spPr>
          <a:xfrm>
            <a:off x="612648" y="548640"/>
            <a:ext cx="10653578"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b="1" kern="1200" dirty="0">
                <a:solidFill>
                  <a:schemeClr val="tx1"/>
                </a:solidFill>
                <a:latin typeface="+mj-lt"/>
                <a:ea typeface="+mj-ea"/>
                <a:cs typeface="+mj-cs"/>
              </a:rPr>
              <a:t>Decimal numbers: base 10</a:t>
            </a:r>
          </a:p>
        </p:txBody>
      </p:sp>
      <p:sp>
        <p:nvSpPr>
          <p:cNvPr id="11" name="Slide Number Placeholder 10">
            <a:extLst>
              <a:ext uri="{FF2B5EF4-FFF2-40B4-BE49-F238E27FC236}">
                <a16:creationId xmlns:a16="http://schemas.microsoft.com/office/drawing/2014/main" id="{180A071F-AB5B-9B3C-0ED2-73B03D68A2CD}"/>
              </a:ext>
            </a:extLst>
          </p:cNvPr>
          <p:cNvSpPr>
            <a:spLocks noGrp="1"/>
          </p:cNvSpPr>
          <p:nvPr>
            <p:ph type="sldNum" sz="quarter" idx="12"/>
          </p:nvPr>
        </p:nvSpPr>
        <p:spPr/>
        <p:txBody>
          <a:bodyPr/>
          <a:lstStyle/>
          <a:p>
            <a:fld id="{CC057153-B650-4DEB-B370-79DDCFDCE934}" type="slidenum">
              <a:rPr lang="en-US" smtClean="0"/>
              <a:t>18</a:t>
            </a:fld>
            <a:endParaRPr lang="en-US"/>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C84DD9B9-F528-C47C-42D6-ADB64C6D7626}"/>
                  </a:ext>
                </a:extLst>
              </p:cNvPr>
              <p:cNvSpPr>
                <a:spLocks noGrp="1"/>
              </p:cNvSpPr>
              <p:nvPr>
                <p:ph idx="1"/>
              </p:nvPr>
            </p:nvSpPr>
            <p:spPr>
              <a:xfrm>
                <a:off x="612647" y="1715532"/>
                <a:ext cx="10817353" cy="4593828"/>
              </a:xfrm>
            </p:spPr>
            <p:txBody>
              <a:bodyPr>
                <a:noAutofit/>
              </a:bodyPr>
              <a:lstStyle/>
              <a:p>
                <a:pPr marL="0" indent="0">
                  <a:buNone/>
                </a:pP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𝑑</m:t>
                        </m:r>
                      </m:e>
                      <m:sub>
                        <m:r>
                          <a:rPr lang="en-US" sz="2800" b="0" i="1" smtClean="0">
                            <a:latin typeface="Cambria Math" panose="02040503050406030204" pitchFamily="18" charset="0"/>
                          </a:rPr>
                          <m:t>𝑛</m:t>
                        </m:r>
                        <m:r>
                          <a:rPr lang="en-US" sz="2800" b="0" i="1" smtClean="0">
                            <a:latin typeface="Cambria Math" panose="02040503050406030204" pitchFamily="18" charset="0"/>
                          </a:rPr>
                          <m:t>−1</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m:t>
                        </m:r>
                        <m:r>
                          <a:rPr lang="en-US" sz="2800" b="0" i="1" smtClean="0">
                            <a:latin typeface="Cambria Math" panose="02040503050406030204" pitchFamily="18" charset="0"/>
                          </a:rPr>
                          <m:t>𝑑</m:t>
                        </m:r>
                      </m:e>
                      <m:sub>
                        <m:r>
                          <a:rPr lang="en-US" sz="2800" b="0" i="1" smtClean="0">
                            <a:latin typeface="Cambria Math" panose="02040503050406030204" pitchFamily="18" charset="0"/>
                          </a:rPr>
                          <m:t>2</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𝑑</m:t>
                        </m:r>
                      </m:e>
                      <m:sub>
                        <m:r>
                          <a:rPr lang="en-US" sz="2800" b="0" i="1" smtClean="0">
                            <a:latin typeface="Cambria Math" panose="02040503050406030204" pitchFamily="18" charset="0"/>
                          </a:rPr>
                          <m:t>1</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𝑑</m:t>
                        </m:r>
                      </m:e>
                      <m:sub>
                        <m:r>
                          <a:rPr lang="en-US" sz="2800" b="0" i="1" smtClean="0">
                            <a:latin typeface="Cambria Math" panose="02040503050406030204" pitchFamily="18" charset="0"/>
                          </a:rPr>
                          <m:t>0</m:t>
                        </m:r>
                      </m:sub>
                    </m:sSub>
                  </m:oMath>
                </a14:m>
                <a:r>
                  <a:rPr lang="en-US" sz="2800" dirty="0"/>
                  <a:t> represents the integer </a:t>
                </a:r>
                <a:br>
                  <a:rPr lang="en-US" sz="2800" dirty="0"/>
                </a:br>
                <a:endParaRPr lang="en-US" sz="2800" dirty="0"/>
              </a:p>
              <a:p>
                <a:pPr marL="0" indent="0">
                  <a:buNone/>
                </a:pPr>
                <a14:m>
                  <m:oMathPara xmlns:m="http://schemas.openxmlformats.org/officeDocument/2006/math">
                    <m:oMathParaPr>
                      <m:jc m:val="left"/>
                    </m:oMathParaPr>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𝑑</m:t>
                          </m:r>
                        </m:e>
                        <m:sub>
                          <m:r>
                            <a:rPr lang="en-US" sz="2800" i="1">
                              <a:latin typeface="Cambria Math" panose="02040503050406030204" pitchFamily="18" charset="0"/>
                            </a:rPr>
                            <m:t>𝑛</m:t>
                          </m:r>
                          <m:r>
                            <a:rPr lang="en-US" sz="2800" i="1">
                              <a:latin typeface="Cambria Math" panose="02040503050406030204" pitchFamily="18" charset="0"/>
                            </a:rPr>
                            <m:t>−1</m:t>
                          </m:r>
                        </m:sub>
                      </m:sSub>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10</m:t>
                          </m:r>
                        </m:e>
                        <m:sup>
                          <m:r>
                            <a:rPr lang="en-US" sz="2800" b="0" i="1" smtClean="0">
                              <a:latin typeface="Cambria Math" panose="02040503050406030204" pitchFamily="18" charset="0"/>
                            </a:rPr>
                            <m:t>𝑛</m:t>
                          </m:r>
                          <m:r>
                            <a:rPr lang="en-US" sz="2800" b="0" i="1" smtClean="0">
                              <a:latin typeface="Cambria Math" panose="02040503050406030204" pitchFamily="18" charset="0"/>
                            </a:rPr>
                            <m:t>−1</m:t>
                          </m:r>
                        </m:sup>
                      </m:sSup>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m:t>
                          </m:r>
                          <m:r>
                            <a:rPr lang="en-US" sz="2800" b="0" i="1" smtClean="0">
                              <a:latin typeface="Cambria Math" panose="02040503050406030204" pitchFamily="18" charset="0"/>
                            </a:rPr>
                            <m:t>+</m:t>
                          </m:r>
                          <m:r>
                            <a:rPr lang="en-US" sz="2800" i="1">
                              <a:latin typeface="Cambria Math" panose="02040503050406030204" pitchFamily="18" charset="0"/>
                            </a:rPr>
                            <m:t>𝑑</m:t>
                          </m:r>
                        </m:e>
                        <m:sub>
                          <m:r>
                            <a:rPr lang="en-US" sz="2800" i="1">
                              <a:latin typeface="Cambria Math" panose="02040503050406030204" pitchFamily="18" charset="0"/>
                            </a:rPr>
                            <m:t>2</m:t>
                          </m:r>
                        </m:sub>
                      </m:sSub>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10</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𝑑</m:t>
                          </m:r>
                        </m:e>
                        <m:sub>
                          <m:r>
                            <a:rPr lang="en-US" sz="2800" i="1">
                              <a:latin typeface="Cambria Math" panose="02040503050406030204" pitchFamily="18" charset="0"/>
                            </a:rPr>
                            <m:t>1</m:t>
                          </m:r>
                        </m:sub>
                      </m:sSub>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10</m:t>
                          </m:r>
                        </m:e>
                        <m:sup>
                          <m:r>
                            <a:rPr lang="en-US" sz="2800" b="0" i="1" smtClean="0">
                              <a:latin typeface="Cambria Math" panose="02040503050406030204" pitchFamily="18" charset="0"/>
                            </a:rPr>
                            <m:t>1</m:t>
                          </m:r>
                        </m:sup>
                      </m:sSup>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𝑑</m:t>
                          </m:r>
                        </m:e>
                        <m:sub>
                          <m:r>
                            <a:rPr lang="en-US" sz="2800" i="1">
                              <a:latin typeface="Cambria Math" panose="02040503050406030204" pitchFamily="18" charset="0"/>
                            </a:rPr>
                            <m:t>0</m:t>
                          </m:r>
                        </m:sub>
                      </m:sSub>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10</m:t>
                          </m:r>
                        </m:e>
                        <m:sup>
                          <m:r>
                            <a:rPr lang="en-US" sz="2800" b="0" i="1" smtClean="0">
                              <a:latin typeface="Cambria Math" panose="02040503050406030204" pitchFamily="18" charset="0"/>
                            </a:rPr>
                            <m:t>0</m:t>
                          </m:r>
                        </m:sup>
                      </m:sSup>
                    </m:oMath>
                  </m:oMathPara>
                </a14:m>
                <a:endParaRPr lang="en-US" sz="2800" dirty="0"/>
              </a:p>
              <a:p>
                <a:endParaRPr lang="en-US" sz="2800" dirty="0"/>
              </a:p>
              <a:p>
                <a:endParaRPr lang="en-US" sz="2800" dirty="0"/>
              </a:p>
              <a:p>
                <a:pPr marL="0" indent="0">
                  <a:buNone/>
                </a:pPr>
                <a:endParaRPr lang="en-US" sz="2800" dirty="0"/>
              </a:p>
            </p:txBody>
          </p:sp>
        </mc:Choice>
        <mc:Fallback xmlns="">
          <p:sp>
            <p:nvSpPr>
              <p:cNvPr id="4" name="Content Placeholder 3">
                <a:extLst>
                  <a:ext uri="{FF2B5EF4-FFF2-40B4-BE49-F238E27FC236}">
                    <a16:creationId xmlns:a16="http://schemas.microsoft.com/office/drawing/2014/main" id="{C84DD9B9-F528-C47C-42D6-ADB64C6D7626}"/>
                  </a:ext>
                </a:extLst>
              </p:cNvPr>
              <p:cNvSpPr>
                <a:spLocks noGrp="1" noRot="1" noChangeAspect="1" noMove="1" noResize="1" noEditPoints="1" noAdjustHandles="1" noChangeArrowheads="1" noChangeShapeType="1" noTextEdit="1"/>
              </p:cNvSpPr>
              <p:nvPr>
                <p:ph idx="1"/>
              </p:nvPr>
            </p:nvSpPr>
            <p:spPr>
              <a:xfrm>
                <a:off x="612647" y="1715532"/>
                <a:ext cx="10817353" cy="4593828"/>
              </a:xfrm>
              <a:blipFill>
                <a:blip r:embed="rId3"/>
                <a:stretch>
                  <a:fillRect l="-352" t="-5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8BA4F25C-D568-8E8F-F108-A2436F7B6E93}"/>
                  </a:ext>
                </a:extLst>
              </p:cNvPr>
              <p:cNvGraphicFramePr>
                <a:graphicFrameLocks noGrp="1"/>
              </p:cNvGraphicFramePr>
              <p:nvPr>
                <p:extLst>
                  <p:ext uri="{D42A27DB-BD31-4B8C-83A1-F6EECF244321}">
                    <p14:modId xmlns:p14="http://schemas.microsoft.com/office/powerpoint/2010/main" val="1357880139"/>
                  </p:ext>
                </p:extLst>
              </p:nvPr>
            </p:nvGraphicFramePr>
            <p:xfrm>
              <a:off x="1319275" y="3901751"/>
              <a:ext cx="7470764" cy="914400"/>
            </p:xfrm>
            <a:graphic>
              <a:graphicData uri="http://schemas.openxmlformats.org/drawingml/2006/table">
                <a:tbl>
                  <a:tblPr firstRow="1" bandRow="1">
                    <a:tableStyleId>{5940675A-B579-460E-94D1-54222C63F5DA}</a:tableStyleId>
                  </a:tblPr>
                  <a:tblGrid>
                    <a:gridCol w="1867691">
                      <a:extLst>
                        <a:ext uri="{9D8B030D-6E8A-4147-A177-3AD203B41FA5}">
                          <a16:colId xmlns:a16="http://schemas.microsoft.com/office/drawing/2014/main" val="4282650382"/>
                        </a:ext>
                      </a:extLst>
                    </a:gridCol>
                    <a:gridCol w="1867691">
                      <a:extLst>
                        <a:ext uri="{9D8B030D-6E8A-4147-A177-3AD203B41FA5}">
                          <a16:colId xmlns:a16="http://schemas.microsoft.com/office/drawing/2014/main" val="1500213618"/>
                        </a:ext>
                      </a:extLst>
                    </a:gridCol>
                    <a:gridCol w="1867691">
                      <a:extLst>
                        <a:ext uri="{9D8B030D-6E8A-4147-A177-3AD203B41FA5}">
                          <a16:colId xmlns:a16="http://schemas.microsoft.com/office/drawing/2014/main" val="2324606823"/>
                        </a:ext>
                      </a:extLst>
                    </a:gridCol>
                    <a:gridCol w="1867691">
                      <a:extLst>
                        <a:ext uri="{9D8B030D-6E8A-4147-A177-3AD203B41FA5}">
                          <a16:colId xmlns:a16="http://schemas.microsoft.com/office/drawing/2014/main" val="3306935064"/>
                        </a:ext>
                      </a:extLst>
                    </a:gridCol>
                  </a:tblGrid>
                  <a:tr h="370840">
                    <a:tc>
                      <a:txBody>
                        <a:bodyPr/>
                        <a:lstStyle/>
                        <a:p>
                          <a:pPr algn="ctr"/>
                          <a14:m>
                            <m:oMathPara xmlns:m="http://schemas.openxmlformats.org/officeDocument/2006/math">
                              <m:oMathParaPr>
                                <m:jc m:val="centerGroup"/>
                              </m:oMathParaPr>
                              <m:oMath xmlns:m="http://schemas.openxmlformats.org/officeDocument/2006/math">
                                <m:sSup>
                                  <m:sSupPr>
                                    <m:ctrlPr>
                                      <a:rPr lang="en-US" sz="2400" i="1" dirty="0" smtClean="0">
                                        <a:latin typeface="Cambria Math" panose="02040503050406030204" pitchFamily="18" charset="0"/>
                                        <a:ea typeface="Cambria Math" panose="02040503050406030204" pitchFamily="18" charset="0"/>
                                      </a:rPr>
                                    </m:ctrlPr>
                                  </m:sSupPr>
                                  <m:e>
                                    <m:r>
                                      <a:rPr lang="en-US" sz="2400" i="1" dirty="0" smtClean="0">
                                        <a:latin typeface="Cambria Math" panose="02040503050406030204" pitchFamily="18" charset="0"/>
                                        <a:ea typeface="Cambria Math" panose="02040503050406030204" pitchFamily="18" charset="0"/>
                                      </a:rPr>
                                      <m:t>10</m:t>
                                    </m:r>
                                  </m:e>
                                  <m:sup>
                                    <m:r>
                                      <a:rPr lang="en-US" sz="2400" b="0" i="1" dirty="0" smtClean="0">
                                        <a:latin typeface="Cambria Math" panose="02040503050406030204" pitchFamily="18" charset="0"/>
                                        <a:ea typeface="Cambria Math" panose="02040503050406030204" pitchFamily="18" charset="0"/>
                                      </a:rPr>
                                      <m:t>3</m:t>
                                    </m:r>
                                  </m:sup>
                                </m:sSup>
                                <m:r>
                                  <a:rPr lang="en-US" sz="2400" b="0" i="1" dirty="0" smtClean="0">
                                    <a:latin typeface="Cambria Math" panose="02040503050406030204" pitchFamily="18" charset="0"/>
                                    <a:ea typeface="Cambria Math" panose="02040503050406030204" pitchFamily="18" charset="0"/>
                                  </a:rPr>
                                  <m:t>=</m:t>
                                </m:r>
                                <m:r>
                                  <a:rPr lang="en-US" sz="2400" i="1" dirty="0" smtClean="0">
                                    <a:latin typeface="Cambria Math" panose="02040503050406030204" pitchFamily="18" charset="0"/>
                                    <a:ea typeface="Cambria Math" panose="02040503050406030204" pitchFamily="18" charset="0"/>
                                  </a:rPr>
                                  <m:t> 1000</m:t>
                                </m:r>
                              </m:oMath>
                            </m:oMathPara>
                          </a14:m>
                          <a:endParaRPr lang="en-US" sz="2400" dirty="0">
                            <a:latin typeface="Cambria Math" panose="02040503050406030204" pitchFamily="18" charset="0"/>
                            <a:ea typeface="Cambria Math"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2400" i="1" dirty="0" smtClean="0">
                                        <a:latin typeface="Cambria Math" panose="02040503050406030204" pitchFamily="18" charset="0"/>
                                        <a:ea typeface="Cambria Math" panose="02040503050406030204" pitchFamily="18" charset="0"/>
                                      </a:rPr>
                                    </m:ctrlPr>
                                  </m:sSupPr>
                                  <m:e>
                                    <m:r>
                                      <a:rPr lang="en-US" sz="2400" i="1" dirty="0" smtClean="0">
                                        <a:latin typeface="Cambria Math" panose="02040503050406030204" pitchFamily="18" charset="0"/>
                                        <a:ea typeface="Cambria Math" panose="02040503050406030204" pitchFamily="18" charset="0"/>
                                      </a:rPr>
                                      <m:t>10</m:t>
                                    </m:r>
                                  </m:e>
                                  <m:sup>
                                    <m:r>
                                      <a:rPr lang="en-US" sz="2400" b="0" i="1" dirty="0" smtClean="0">
                                        <a:latin typeface="Cambria Math" panose="02040503050406030204" pitchFamily="18" charset="0"/>
                                        <a:ea typeface="Cambria Math" panose="02040503050406030204" pitchFamily="18" charset="0"/>
                                      </a:rPr>
                                      <m:t>2</m:t>
                                    </m:r>
                                  </m:sup>
                                </m:sSup>
                                <m:r>
                                  <a:rPr lang="en-US" sz="2400" b="0" i="1" dirty="0" smtClean="0">
                                    <a:latin typeface="Cambria Math" panose="02040503050406030204" pitchFamily="18" charset="0"/>
                                    <a:ea typeface="Cambria Math" panose="02040503050406030204" pitchFamily="18" charset="0"/>
                                  </a:rPr>
                                  <m:t>=</m:t>
                                </m:r>
                                <m:r>
                                  <a:rPr lang="en-US" sz="2400" i="1" dirty="0" smtClean="0">
                                    <a:latin typeface="Cambria Math" panose="02040503050406030204" pitchFamily="18" charset="0"/>
                                    <a:ea typeface="Cambria Math" panose="02040503050406030204" pitchFamily="18" charset="0"/>
                                  </a:rPr>
                                  <m:t> 100</m:t>
                                </m:r>
                              </m:oMath>
                            </m:oMathPara>
                          </a14:m>
                          <a:endParaRPr lang="en-US" sz="2400" dirty="0">
                            <a:latin typeface="Cambria Math" panose="02040503050406030204" pitchFamily="18" charset="0"/>
                            <a:ea typeface="Cambria Math"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2400" i="1" dirty="0" smtClean="0">
                                        <a:latin typeface="Cambria Math" panose="02040503050406030204" pitchFamily="18" charset="0"/>
                                        <a:ea typeface="Cambria Math" panose="02040503050406030204" pitchFamily="18" charset="0"/>
                                      </a:rPr>
                                    </m:ctrlPr>
                                  </m:sSupPr>
                                  <m:e>
                                    <m:r>
                                      <a:rPr lang="en-US" sz="2400" i="1" dirty="0" smtClean="0">
                                        <a:latin typeface="Cambria Math" panose="02040503050406030204" pitchFamily="18" charset="0"/>
                                        <a:ea typeface="Cambria Math" panose="02040503050406030204" pitchFamily="18" charset="0"/>
                                      </a:rPr>
                                      <m:t>10</m:t>
                                    </m:r>
                                  </m:e>
                                  <m:sup>
                                    <m:r>
                                      <a:rPr lang="en-US" sz="2400" b="0" i="1" dirty="0" smtClean="0">
                                        <a:latin typeface="Cambria Math" panose="02040503050406030204" pitchFamily="18" charset="0"/>
                                        <a:ea typeface="Cambria Math" panose="02040503050406030204" pitchFamily="18" charset="0"/>
                                      </a:rPr>
                                      <m:t>1</m:t>
                                    </m:r>
                                  </m:sup>
                                </m:sSup>
                                <m:r>
                                  <a:rPr lang="en-US" sz="2400" b="0" i="1" dirty="0" smtClean="0">
                                    <a:latin typeface="Cambria Math" panose="02040503050406030204" pitchFamily="18" charset="0"/>
                                    <a:ea typeface="Cambria Math" panose="02040503050406030204" pitchFamily="18" charset="0"/>
                                  </a:rPr>
                                  <m:t>=</m:t>
                                </m:r>
                                <m:r>
                                  <a:rPr lang="en-US" sz="2400" i="1" dirty="0" smtClean="0">
                                    <a:latin typeface="Cambria Math" panose="02040503050406030204" pitchFamily="18" charset="0"/>
                                    <a:ea typeface="Cambria Math" panose="02040503050406030204" pitchFamily="18" charset="0"/>
                                  </a:rPr>
                                  <m:t> 10</m:t>
                                </m:r>
                              </m:oMath>
                            </m:oMathPara>
                          </a14:m>
                          <a:endParaRPr lang="en-US" sz="2400" dirty="0">
                            <a:latin typeface="Cambria Math" panose="02040503050406030204" pitchFamily="18" charset="0"/>
                            <a:ea typeface="Cambria Math"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2400" i="1" dirty="0" smtClean="0">
                                        <a:latin typeface="Cambria Math" panose="02040503050406030204" pitchFamily="18" charset="0"/>
                                        <a:ea typeface="Cambria Math" panose="02040503050406030204" pitchFamily="18" charset="0"/>
                                      </a:rPr>
                                    </m:ctrlPr>
                                  </m:sSupPr>
                                  <m:e>
                                    <m:r>
                                      <a:rPr lang="en-US" sz="2400" i="1" dirty="0" smtClean="0">
                                        <a:latin typeface="Cambria Math" panose="02040503050406030204" pitchFamily="18" charset="0"/>
                                        <a:ea typeface="Cambria Math" panose="02040503050406030204" pitchFamily="18" charset="0"/>
                                      </a:rPr>
                                      <m:t>10</m:t>
                                    </m:r>
                                  </m:e>
                                  <m:sup>
                                    <m:r>
                                      <a:rPr lang="en-US" sz="2400" b="0" i="1" dirty="0" smtClean="0">
                                        <a:latin typeface="Cambria Math" panose="02040503050406030204" pitchFamily="18" charset="0"/>
                                        <a:ea typeface="Cambria Math" panose="02040503050406030204" pitchFamily="18" charset="0"/>
                                      </a:rPr>
                                      <m:t>0</m:t>
                                    </m:r>
                                  </m:sup>
                                </m:sSup>
                                <m:r>
                                  <a:rPr lang="en-US" sz="2400" b="0" i="1" dirty="0" smtClean="0">
                                    <a:latin typeface="Cambria Math" panose="02040503050406030204" pitchFamily="18" charset="0"/>
                                    <a:ea typeface="Cambria Math" panose="02040503050406030204" pitchFamily="18" charset="0"/>
                                  </a:rPr>
                                  <m:t>=</m:t>
                                </m:r>
                                <m:r>
                                  <a:rPr lang="en-US" sz="2400" i="1" dirty="0" smtClean="0">
                                    <a:latin typeface="Cambria Math" panose="02040503050406030204" pitchFamily="18" charset="0"/>
                                    <a:ea typeface="Cambria Math" panose="02040503050406030204" pitchFamily="18" charset="0"/>
                                  </a:rPr>
                                  <m:t> 1</m:t>
                                </m:r>
                              </m:oMath>
                            </m:oMathPara>
                          </a14:m>
                          <a:endParaRPr lang="en-US" sz="2400" dirty="0">
                            <a:latin typeface="Cambria Math" panose="02040503050406030204" pitchFamily="18" charset="0"/>
                            <a:ea typeface="Cambria Math" panose="02040503050406030204" pitchFamily="18" charset="0"/>
                          </a:endParaRPr>
                        </a:p>
                      </a:txBody>
                      <a:tcPr/>
                    </a:tc>
                    <a:extLst>
                      <a:ext uri="{0D108BD9-81ED-4DB2-BD59-A6C34878D82A}">
                        <a16:rowId xmlns:a16="http://schemas.microsoft.com/office/drawing/2014/main" val="1002001436"/>
                      </a:ext>
                    </a:extLst>
                  </a:tr>
                  <a:tr h="370840">
                    <a:tc>
                      <a:txBody>
                        <a:bodyPr/>
                        <a:lstStyle/>
                        <a:p>
                          <a:pPr algn="ctr"/>
                          <a:r>
                            <a:rPr lang="en-US" sz="2400" dirty="0">
                              <a:latin typeface="Cambria Math" panose="02040503050406030204" pitchFamily="18" charset="0"/>
                              <a:ea typeface="Cambria Math" panose="02040503050406030204" pitchFamily="18" charset="0"/>
                            </a:rPr>
                            <a:t>9</a:t>
                          </a:r>
                        </a:p>
                      </a:txBody>
                      <a:tcPr/>
                    </a:tc>
                    <a:tc>
                      <a:txBody>
                        <a:bodyPr/>
                        <a:lstStyle/>
                        <a:p>
                          <a:pPr algn="ctr"/>
                          <a:r>
                            <a:rPr lang="en-US" sz="2400" dirty="0">
                              <a:latin typeface="Cambria Math" panose="02040503050406030204" pitchFamily="18" charset="0"/>
                              <a:ea typeface="Cambria Math" panose="02040503050406030204" pitchFamily="18" charset="0"/>
                            </a:rPr>
                            <a:t>2</a:t>
                          </a:r>
                        </a:p>
                      </a:txBody>
                      <a:tcPr/>
                    </a:tc>
                    <a:tc>
                      <a:txBody>
                        <a:bodyPr/>
                        <a:lstStyle/>
                        <a:p>
                          <a:pPr algn="ctr"/>
                          <a:r>
                            <a:rPr lang="en-US" sz="2400" dirty="0">
                              <a:latin typeface="Cambria Math" panose="02040503050406030204" pitchFamily="18" charset="0"/>
                              <a:ea typeface="Cambria Math" panose="02040503050406030204" pitchFamily="18" charset="0"/>
                            </a:rPr>
                            <a:t>4</a:t>
                          </a:r>
                        </a:p>
                      </a:txBody>
                      <a:tcPr/>
                    </a:tc>
                    <a:tc>
                      <a:txBody>
                        <a:bodyPr/>
                        <a:lstStyle/>
                        <a:p>
                          <a:pPr algn="ctr"/>
                          <a:r>
                            <a:rPr lang="en-US" sz="2400" dirty="0">
                              <a:latin typeface="Cambria Math" panose="02040503050406030204" pitchFamily="18" charset="0"/>
                              <a:ea typeface="Cambria Math" panose="02040503050406030204" pitchFamily="18" charset="0"/>
                            </a:rPr>
                            <a:t>7</a:t>
                          </a:r>
                        </a:p>
                      </a:txBody>
                      <a:tcPr/>
                    </a:tc>
                    <a:extLst>
                      <a:ext uri="{0D108BD9-81ED-4DB2-BD59-A6C34878D82A}">
                        <a16:rowId xmlns:a16="http://schemas.microsoft.com/office/drawing/2014/main" val="806367913"/>
                      </a:ext>
                    </a:extLst>
                  </a:tr>
                </a:tbl>
              </a:graphicData>
            </a:graphic>
          </p:graphicFrame>
        </mc:Choice>
        <mc:Fallback xmlns="">
          <p:graphicFrame>
            <p:nvGraphicFramePr>
              <p:cNvPr id="7" name="Table 6">
                <a:extLst>
                  <a:ext uri="{FF2B5EF4-FFF2-40B4-BE49-F238E27FC236}">
                    <a16:creationId xmlns:a16="http://schemas.microsoft.com/office/drawing/2014/main" id="{8BA4F25C-D568-8E8F-F108-A2436F7B6E93}"/>
                  </a:ext>
                </a:extLst>
              </p:cNvPr>
              <p:cNvGraphicFramePr>
                <a:graphicFrameLocks noGrp="1"/>
              </p:cNvGraphicFramePr>
              <p:nvPr>
                <p:extLst>
                  <p:ext uri="{D42A27DB-BD31-4B8C-83A1-F6EECF244321}">
                    <p14:modId xmlns:p14="http://schemas.microsoft.com/office/powerpoint/2010/main" val="1357880139"/>
                  </p:ext>
                </p:extLst>
              </p:nvPr>
            </p:nvGraphicFramePr>
            <p:xfrm>
              <a:off x="1319275" y="3901751"/>
              <a:ext cx="7470764" cy="914400"/>
            </p:xfrm>
            <a:graphic>
              <a:graphicData uri="http://schemas.openxmlformats.org/drawingml/2006/table">
                <a:tbl>
                  <a:tblPr firstRow="1" bandRow="1">
                    <a:tableStyleId>{5940675A-B579-460E-94D1-54222C63F5DA}</a:tableStyleId>
                  </a:tblPr>
                  <a:tblGrid>
                    <a:gridCol w="1867691">
                      <a:extLst>
                        <a:ext uri="{9D8B030D-6E8A-4147-A177-3AD203B41FA5}">
                          <a16:colId xmlns:a16="http://schemas.microsoft.com/office/drawing/2014/main" val="4282650382"/>
                        </a:ext>
                      </a:extLst>
                    </a:gridCol>
                    <a:gridCol w="1867691">
                      <a:extLst>
                        <a:ext uri="{9D8B030D-6E8A-4147-A177-3AD203B41FA5}">
                          <a16:colId xmlns:a16="http://schemas.microsoft.com/office/drawing/2014/main" val="1500213618"/>
                        </a:ext>
                      </a:extLst>
                    </a:gridCol>
                    <a:gridCol w="1867691">
                      <a:extLst>
                        <a:ext uri="{9D8B030D-6E8A-4147-A177-3AD203B41FA5}">
                          <a16:colId xmlns:a16="http://schemas.microsoft.com/office/drawing/2014/main" val="2324606823"/>
                        </a:ext>
                      </a:extLst>
                    </a:gridCol>
                    <a:gridCol w="1867691">
                      <a:extLst>
                        <a:ext uri="{9D8B030D-6E8A-4147-A177-3AD203B41FA5}">
                          <a16:colId xmlns:a16="http://schemas.microsoft.com/office/drawing/2014/main" val="3306935064"/>
                        </a:ext>
                      </a:extLst>
                    </a:gridCol>
                  </a:tblGrid>
                  <a:tr h="457200">
                    <a:tc>
                      <a:txBody>
                        <a:bodyPr/>
                        <a:lstStyle/>
                        <a:p>
                          <a:endParaRPr lang="en-US"/>
                        </a:p>
                      </a:txBody>
                      <a:tcPr>
                        <a:blipFill>
                          <a:blip r:embed="rId4"/>
                          <a:stretch>
                            <a:fillRect t="-2703" r="-299324" b="-124324"/>
                          </a:stretch>
                        </a:blipFill>
                      </a:tcPr>
                    </a:tc>
                    <a:tc>
                      <a:txBody>
                        <a:bodyPr/>
                        <a:lstStyle/>
                        <a:p>
                          <a:endParaRPr lang="en-US"/>
                        </a:p>
                      </a:txBody>
                      <a:tcPr>
                        <a:blipFill>
                          <a:blip r:embed="rId4"/>
                          <a:stretch>
                            <a:fillRect l="-100680" t="-2703" r="-201361" b="-124324"/>
                          </a:stretch>
                        </a:blipFill>
                      </a:tcPr>
                    </a:tc>
                    <a:tc>
                      <a:txBody>
                        <a:bodyPr/>
                        <a:lstStyle/>
                        <a:p>
                          <a:endParaRPr lang="en-US"/>
                        </a:p>
                      </a:txBody>
                      <a:tcPr>
                        <a:blipFill>
                          <a:blip r:embed="rId4"/>
                          <a:stretch>
                            <a:fillRect l="-199324" t="-2703" r="-100000" b="-124324"/>
                          </a:stretch>
                        </a:blipFill>
                      </a:tcPr>
                    </a:tc>
                    <a:tc>
                      <a:txBody>
                        <a:bodyPr/>
                        <a:lstStyle/>
                        <a:p>
                          <a:endParaRPr lang="en-US"/>
                        </a:p>
                      </a:txBody>
                      <a:tcPr>
                        <a:blipFill>
                          <a:blip r:embed="rId4"/>
                          <a:stretch>
                            <a:fillRect l="-301361" t="-2703" r="-680" b="-124324"/>
                          </a:stretch>
                        </a:blipFill>
                      </a:tcPr>
                    </a:tc>
                    <a:extLst>
                      <a:ext uri="{0D108BD9-81ED-4DB2-BD59-A6C34878D82A}">
                        <a16:rowId xmlns:a16="http://schemas.microsoft.com/office/drawing/2014/main" val="1002001436"/>
                      </a:ext>
                    </a:extLst>
                  </a:tr>
                  <a:tr h="457200">
                    <a:tc>
                      <a:txBody>
                        <a:bodyPr/>
                        <a:lstStyle/>
                        <a:p>
                          <a:pPr algn="ctr"/>
                          <a:r>
                            <a:rPr lang="en-US" sz="2400" dirty="0">
                              <a:latin typeface="Cambria Math" panose="02040503050406030204" pitchFamily="18" charset="0"/>
                              <a:ea typeface="Cambria Math" panose="02040503050406030204" pitchFamily="18" charset="0"/>
                            </a:rPr>
                            <a:t>9</a:t>
                          </a:r>
                        </a:p>
                      </a:txBody>
                      <a:tcPr/>
                    </a:tc>
                    <a:tc>
                      <a:txBody>
                        <a:bodyPr/>
                        <a:lstStyle/>
                        <a:p>
                          <a:pPr algn="ctr"/>
                          <a:r>
                            <a:rPr lang="en-US" sz="2400" dirty="0">
                              <a:latin typeface="Cambria Math" panose="02040503050406030204" pitchFamily="18" charset="0"/>
                              <a:ea typeface="Cambria Math" panose="02040503050406030204" pitchFamily="18" charset="0"/>
                            </a:rPr>
                            <a:t>2</a:t>
                          </a:r>
                        </a:p>
                      </a:txBody>
                      <a:tcPr/>
                    </a:tc>
                    <a:tc>
                      <a:txBody>
                        <a:bodyPr/>
                        <a:lstStyle/>
                        <a:p>
                          <a:pPr algn="ctr"/>
                          <a:r>
                            <a:rPr lang="en-US" sz="2400" dirty="0">
                              <a:latin typeface="Cambria Math" panose="02040503050406030204" pitchFamily="18" charset="0"/>
                              <a:ea typeface="Cambria Math" panose="02040503050406030204" pitchFamily="18" charset="0"/>
                            </a:rPr>
                            <a:t>4</a:t>
                          </a:r>
                        </a:p>
                      </a:txBody>
                      <a:tcPr/>
                    </a:tc>
                    <a:tc>
                      <a:txBody>
                        <a:bodyPr/>
                        <a:lstStyle/>
                        <a:p>
                          <a:pPr algn="ctr"/>
                          <a:r>
                            <a:rPr lang="en-US" sz="2400" dirty="0">
                              <a:latin typeface="Cambria Math" panose="02040503050406030204" pitchFamily="18" charset="0"/>
                              <a:ea typeface="Cambria Math" panose="02040503050406030204" pitchFamily="18" charset="0"/>
                            </a:rPr>
                            <a:t>7</a:t>
                          </a:r>
                        </a:p>
                      </a:txBody>
                      <a:tcPr/>
                    </a:tc>
                    <a:extLst>
                      <a:ext uri="{0D108BD9-81ED-4DB2-BD59-A6C34878D82A}">
                        <a16:rowId xmlns:a16="http://schemas.microsoft.com/office/drawing/2014/main" val="806367913"/>
                      </a:ext>
                    </a:extLst>
                  </a:tr>
                </a:tbl>
              </a:graphicData>
            </a:graphic>
          </p:graphicFrame>
        </mc:Fallback>
      </mc:AlternateContent>
      <p:sp>
        <p:nvSpPr>
          <p:cNvPr id="2" name="TextBox 1">
            <a:extLst>
              <a:ext uri="{FF2B5EF4-FFF2-40B4-BE49-F238E27FC236}">
                <a16:creationId xmlns:a16="http://schemas.microsoft.com/office/drawing/2014/main" id="{6A1B00EC-BEED-A449-B30F-5C340FB939F9}"/>
              </a:ext>
            </a:extLst>
          </p:cNvPr>
          <p:cNvSpPr txBox="1"/>
          <p:nvPr/>
        </p:nvSpPr>
        <p:spPr>
          <a:xfrm>
            <a:off x="1205992" y="1434688"/>
            <a:ext cx="1741182" cy="369332"/>
          </a:xfrm>
          <a:prstGeom prst="rect">
            <a:avLst/>
          </a:prstGeom>
          <a:noFill/>
        </p:spPr>
        <p:txBody>
          <a:bodyPr wrap="none" rtlCol="0">
            <a:spAutoFit/>
          </a:bodyPr>
          <a:lstStyle/>
          <a:p>
            <a:r>
              <a:rPr lang="en-US" dirty="0"/>
              <a:t>n-digit number</a:t>
            </a:r>
          </a:p>
        </p:txBody>
      </p:sp>
    </p:spTree>
    <p:extLst>
      <p:ext uri="{BB962C8B-B14F-4D97-AF65-F5344CB8AC3E}">
        <p14:creationId xmlns:p14="http://schemas.microsoft.com/office/powerpoint/2010/main" val="4086494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E66E8-3897-692D-69B9-769CF77D3E9B}"/>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4CBD8567-0BBB-4DDB-E57A-569529577F85}"/>
              </a:ext>
            </a:extLst>
          </p:cNvPr>
          <p:cNvSpPr txBox="1">
            <a:spLocks/>
          </p:cNvSpPr>
          <p:nvPr/>
        </p:nvSpPr>
        <p:spPr>
          <a:xfrm>
            <a:off x="612648" y="548640"/>
            <a:ext cx="10653578"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b="1" kern="1200" dirty="0">
                <a:solidFill>
                  <a:schemeClr val="tx1"/>
                </a:solidFill>
                <a:latin typeface="+mj-lt"/>
                <a:ea typeface="+mj-ea"/>
                <a:cs typeface="+mj-cs"/>
              </a:rPr>
              <a:t>Decimal numbers: base 10</a:t>
            </a:r>
          </a:p>
        </p:txBody>
      </p:sp>
      <p:sp>
        <p:nvSpPr>
          <p:cNvPr id="11" name="Slide Number Placeholder 10">
            <a:extLst>
              <a:ext uri="{FF2B5EF4-FFF2-40B4-BE49-F238E27FC236}">
                <a16:creationId xmlns:a16="http://schemas.microsoft.com/office/drawing/2014/main" id="{A9890E06-BABF-ADBF-4F2D-7BA35F98F66F}"/>
              </a:ext>
            </a:extLst>
          </p:cNvPr>
          <p:cNvSpPr>
            <a:spLocks noGrp="1"/>
          </p:cNvSpPr>
          <p:nvPr>
            <p:ph type="sldNum" sz="quarter" idx="12"/>
          </p:nvPr>
        </p:nvSpPr>
        <p:spPr/>
        <p:txBody>
          <a:bodyPr/>
          <a:lstStyle/>
          <a:p>
            <a:fld id="{CC057153-B650-4DEB-B370-79DDCFDCE934}" type="slidenum">
              <a:rPr lang="en-US" smtClean="0"/>
              <a:t>19</a:t>
            </a:fld>
            <a:endParaRPr lang="en-US"/>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8E948259-EBCB-75C2-11D5-2BFFC48EE1C3}"/>
                  </a:ext>
                </a:extLst>
              </p:cNvPr>
              <p:cNvSpPr>
                <a:spLocks noGrp="1"/>
              </p:cNvSpPr>
              <p:nvPr>
                <p:ph idx="1"/>
              </p:nvPr>
            </p:nvSpPr>
            <p:spPr>
              <a:xfrm>
                <a:off x="612647" y="1715532"/>
                <a:ext cx="10817353" cy="4593828"/>
              </a:xfrm>
            </p:spPr>
            <p:txBody>
              <a:bodyPr>
                <a:noAutofit/>
              </a:bodyPr>
              <a:lstStyle/>
              <a:p>
                <a:pPr marL="0" indent="0">
                  <a:buNone/>
                </a:pP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𝑑</m:t>
                        </m:r>
                      </m:e>
                      <m:sub>
                        <m:r>
                          <a:rPr lang="en-US" sz="2800" b="0" i="1" smtClean="0">
                            <a:latin typeface="Cambria Math" panose="02040503050406030204" pitchFamily="18" charset="0"/>
                          </a:rPr>
                          <m:t>𝑛</m:t>
                        </m:r>
                        <m:r>
                          <a:rPr lang="en-US" sz="2800" b="0" i="1" smtClean="0">
                            <a:latin typeface="Cambria Math" panose="02040503050406030204" pitchFamily="18" charset="0"/>
                          </a:rPr>
                          <m:t>−1</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m:t>
                        </m:r>
                        <m:r>
                          <a:rPr lang="en-US" sz="2800" b="0" i="1" smtClean="0">
                            <a:latin typeface="Cambria Math" panose="02040503050406030204" pitchFamily="18" charset="0"/>
                          </a:rPr>
                          <m:t>𝑑</m:t>
                        </m:r>
                      </m:e>
                      <m:sub>
                        <m:r>
                          <a:rPr lang="en-US" sz="2800" b="0" i="1" smtClean="0">
                            <a:latin typeface="Cambria Math" panose="02040503050406030204" pitchFamily="18" charset="0"/>
                          </a:rPr>
                          <m:t>2</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𝑑</m:t>
                        </m:r>
                      </m:e>
                      <m:sub>
                        <m:r>
                          <a:rPr lang="en-US" sz="2800" b="0" i="1" smtClean="0">
                            <a:latin typeface="Cambria Math" panose="02040503050406030204" pitchFamily="18" charset="0"/>
                          </a:rPr>
                          <m:t>1</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𝑑</m:t>
                        </m:r>
                      </m:e>
                      <m:sub>
                        <m:r>
                          <a:rPr lang="en-US" sz="2800" b="0" i="1" smtClean="0">
                            <a:latin typeface="Cambria Math" panose="02040503050406030204" pitchFamily="18" charset="0"/>
                          </a:rPr>
                          <m:t>0</m:t>
                        </m:r>
                      </m:sub>
                    </m:sSub>
                  </m:oMath>
                </a14:m>
                <a:r>
                  <a:rPr lang="en-US" sz="2800" dirty="0"/>
                  <a:t> represents the integer </a:t>
                </a:r>
                <a:br>
                  <a:rPr lang="en-US" sz="2800" dirty="0"/>
                </a:br>
                <a:endParaRPr lang="en-US" sz="2800" dirty="0"/>
              </a:p>
              <a:p>
                <a:pPr marL="0" indent="0">
                  <a:buNone/>
                </a:pPr>
                <a14:m>
                  <m:oMathPara xmlns:m="http://schemas.openxmlformats.org/officeDocument/2006/math">
                    <m:oMathParaPr>
                      <m:jc m:val="left"/>
                    </m:oMathParaPr>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𝑑</m:t>
                          </m:r>
                        </m:e>
                        <m:sub>
                          <m:r>
                            <a:rPr lang="en-US" sz="2800" i="1">
                              <a:latin typeface="Cambria Math" panose="02040503050406030204" pitchFamily="18" charset="0"/>
                            </a:rPr>
                            <m:t>𝑛</m:t>
                          </m:r>
                          <m:r>
                            <a:rPr lang="en-US" sz="2800" i="1">
                              <a:latin typeface="Cambria Math" panose="02040503050406030204" pitchFamily="18" charset="0"/>
                            </a:rPr>
                            <m:t>−1</m:t>
                          </m:r>
                        </m:sub>
                      </m:sSub>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10</m:t>
                          </m:r>
                        </m:e>
                        <m:sup>
                          <m:r>
                            <a:rPr lang="en-US" sz="2800" b="0" i="1" smtClean="0">
                              <a:latin typeface="Cambria Math" panose="02040503050406030204" pitchFamily="18" charset="0"/>
                            </a:rPr>
                            <m:t>𝑛</m:t>
                          </m:r>
                          <m:r>
                            <a:rPr lang="en-US" sz="2800" b="0" i="1" smtClean="0">
                              <a:latin typeface="Cambria Math" panose="02040503050406030204" pitchFamily="18" charset="0"/>
                            </a:rPr>
                            <m:t>−1</m:t>
                          </m:r>
                        </m:sup>
                      </m:sSup>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m:t>
                          </m:r>
                          <m:r>
                            <a:rPr lang="en-US" sz="2800" b="0" i="1" smtClean="0">
                              <a:latin typeface="Cambria Math" panose="02040503050406030204" pitchFamily="18" charset="0"/>
                            </a:rPr>
                            <m:t>+</m:t>
                          </m:r>
                          <m:r>
                            <a:rPr lang="en-US" sz="2800" i="1">
                              <a:latin typeface="Cambria Math" panose="02040503050406030204" pitchFamily="18" charset="0"/>
                            </a:rPr>
                            <m:t>𝑑</m:t>
                          </m:r>
                        </m:e>
                        <m:sub>
                          <m:r>
                            <a:rPr lang="en-US" sz="2800" i="1">
                              <a:latin typeface="Cambria Math" panose="02040503050406030204" pitchFamily="18" charset="0"/>
                            </a:rPr>
                            <m:t>2</m:t>
                          </m:r>
                        </m:sub>
                      </m:sSub>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10</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𝑑</m:t>
                          </m:r>
                        </m:e>
                        <m:sub>
                          <m:r>
                            <a:rPr lang="en-US" sz="2800" i="1">
                              <a:latin typeface="Cambria Math" panose="02040503050406030204" pitchFamily="18" charset="0"/>
                            </a:rPr>
                            <m:t>1</m:t>
                          </m:r>
                        </m:sub>
                      </m:sSub>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10</m:t>
                          </m:r>
                        </m:e>
                        <m:sup>
                          <m:r>
                            <a:rPr lang="en-US" sz="2800" b="0" i="1" smtClean="0">
                              <a:latin typeface="Cambria Math" panose="02040503050406030204" pitchFamily="18" charset="0"/>
                            </a:rPr>
                            <m:t>1</m:t>
                          </m:r>
                        </m:sup>
                      </m:sSup>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𝑑</m:t>
                          </m:r>
                        </m:e>
                        <m:sub>
                          <m:r>
                            <a:rPr lang="en-US" sz="2800" i="1">
                              <a:latin typeface="Cambria Math" panose="02040503050406030204" pitchFamily="18" charset="0"/>
                            </a:rPr>
                            <m:t>0</m:t>
                          </m:r>
                        </m:sub>
                      </m:sSub>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10</m:t>
                          </m:r>
                        </m:e>
                        <m:sup>
                          <m:r>
                            <a:rPr lang="en-US" sz="2800" b="0" i="1" smtClean="0">
                              <a:latin typeface="Cambria Math" panose="02040503050406030204" pitchFamily="18" charset="0"/>
                            </a:rPr>
                            <m:t>0</m:t>
                          </m:r>
                        </m:sup>
                      </m:sSup>
                    </m:oMath>
                  </m:oMathPara>
                </a14:m>
                <a:endParaRPr lang="en-US" sz="2800" dirty="0"/>
              </a:p>
              <a:p>
                <a:endParaRPr lang="en-US" sz="2800" dirty="0"/>
              </a:p>
              <a:p>
                <a:endParaRPr lang="en-US" sz="2800" dirty="0"/>
              </a:p>
              <a:p>
                <a:pPr marL="0" indent="0">
                  <a:buNone/>
                </a:pPr>
                <a:endParaRPr lang="en-US" sz="2800" dirty="0"/>
              </a:p>
            </p:txBody>
          </p:sp>
        </mc:Choice>
        <mc:Fallback xmlns="">
          <p:sp>
            <p:nvSpPr>
              <p:cNvPr id="4" name="Content Placeholder 3">
                <a:extLst>
                  <a:ext uri="{FF2B5EF4-FFF2-40B4-BE49-F238E27FC236}">
                    <a16:creationId xmlns:a16="http://schemas.microsoft.com/office/drawing/2014/main" id="{8E948259-EBCB-75C2-11D5-2BFFC48EE1C3}"/>
                  </a:ext>
                </a:extLst>
              </p:cNvPr>
              <p:cNvSpPr>
                <a:spLocks noGrp="1" noRot="1" noChangeAspect="1" noMove="1" noResize="1" noEditPoints="1" noAdjustHandles="1" noChangeArrowheads="1" noChangeShapeType="1" noTextEdit="1"/>
              </p:cNvSpPr>
              <p:nvPr>
                <p:ph idx="1"/>
              </p:nvPr>
            </p:nvSpPr>
            <p:spPr>
              <a:xfrm>
                <a:off x="612647" y="1715532"/>
                <a:ext cx="10817353" cy="4593828"/>
              </a:xfrm>
              <a:blipFill>
                <a:blip r:embed="rId3"/>
                <a:stretch>
                  <a:fillRect l="-352" t="-5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0B3F668B-AA40-F70A-CBA1-6C523BDD2DD9}"/>
                  </a:ext>
                </a:extLst>
              </p:cNvPr>
              <p:cNvGraphicFramePr>
                <a:graphicFrameLocks noGrp="1"/>
              </p:cNvGraphicFramePr>
              <p:nvPr/>
            </p:nvGraphicFramePr>
            <p:xfrm>
              <a:off x="1319275" y="3901751"/>
              <a:ext cx="7470764" cy="914400"/>
            </p:xfrm>
            <a:graphic>
              <a:graphicData uri="http://schemas.openxmlformats.org/drawingml/2006/table">
                <a:tbl>
                  <a:tblPr firstRow="1" bandRow="1">
                    <a:tableStyleId>{5940675A-B579-460E-94D1-54222C63F5DA}</a:tableStyleId>
                  </a:tblPr>
                  <a:tblGrid>
                    <a:gridCol w="1867691">
                      <a:extLst>
                        <a:ext uri="{9D8B030D-6E8A-4147-A177-3AD203B41FA5}">
                          <a16:colId xmlns:a16="http://schemas.microsoft.com/office/drawing/2014/main" val="4282650382"/>
                        </a:ext>
                      </a:extLst>
                    </a:gridCol>
                    <a:gridCol w="1867691">
                      <a:extLst>
                        <a:ext uri="{9D8B030D-6E8A-4147-A177-3AD203B41FA5}">
                          <a16:colId xmlns:a16="http://schemas.microsoft.com/office/drawing/2014/main" val="1500213618"/>
                        </a:ext>
                      </a:extLst>
                    </a:gridCol>
                    <a:gridCol w="1867691">
                      <a:extLst>
                        <a:ext uri="{9D8B030D-6E8A-4147-A177-3AD203B41FA5}">
                          <a16:colId xmlns:a16="http://schemas.microsoft.com/office/drawing/2014/main" val="2324606823"/>
                        </a:ext>
                      </a:extLst>
                    </a:gridCol>
                    <a:gridCol w="1867691">
                      <a:extLst>
                        <a:ext uri="{9D8B030D-6E8A-4147-A177-3AD203B41FA5}">
                          <a16:colId xmlns:a16="http://schemas.microsoft.com/office/drawing/2014/main" val="3306935064"/>
                        </a:ext>
                      </a:extLst>
                    </a:gridCol>
                  </a:tblGrid>
                  <a:tr h="370840">
                    <a:tc>
                      <a:txBody>
                        <a:bodyPr/>
                        <a:lstStyle/>
                        <a:p>
                          <a:pPr algn="ctr"/>
                          <a14:m>
                            <m:oMathPara xmlns:m="http://schemas.openxmlformats.org/officeDocument/2006/math">
                              <m:oMathParaPr>
                                <m:jc m:val="centerGroup"/>
                              </m:oMathParaPr>
                              <m:oMath xmlns:m="http://schemas.openxmlformats.org/officeDocument/2006/math">
                                <m:sSup>
                                  <m:sSupPr>
                                    <m:ctrlPr>
                                      <a:rPr lang="en-US" sz="2400" i="1" dirty="0" smtClean="0">
                                        <a:latin typeface="Cambria Math" panose="02040503050406030204" pitchFamily="18" charset="0"/>
                                        <a:ea typeface="Cambria Math" panose="02040503050406030204" pitchFamily="18" charset="0"/>
                                      </a:rPr>
                                    </m:ctrlPr>
                                  </m:sSupPr>
                                  <m:e>
                                    <m:r>
                                      <a:rPr lang="en-US" sz="2400" i="1" dirty="0" smtClean="0">
                                        <a:latin typeface="Cambria Math" panose="02040503050406030204" pitchFamily="18" charset="0"/>
                                        <a:ea typeface="Cambria Math" panose="02040503050406030204" pitchFamily="18" charset="0"/>
                                      </a:rPr>
                                      <m:t>10</m:t>
                                    </m:r>
                                  </m:e>
                                  <m:sup>
                                    <m:r>
                                      <a:rPr lang="en-US" sz="2400" b="0" i="1" dirty="0" smtClean="0">
                                        <a:latin typeface="Cambria Math" panose="02040503050406030204" pitchFamily="18" charset="0"/>
                                        <a:ea typeface="Cambria Math" panose="02040503050406030204" pitchFamily="18" charset="0"/>
                                      </a:rPr>
                                      <m:t>3</m:t>
                                    </m:r>
                                  </m:sup>
                                </m:sSup>
                                <m:r>
                                  <a:rPr lang="en-US" sz="2400" b="0" i="1" dirty="0" smtClean="0">
                                    <a:latin typeface="Cambria Math" panose="02040503050406030204" pitchFamily="18" charset="0"/>
                                    <a:ea typeface="Cambria Math" panose="02040503050406030204" pitchFamily="18" charset="0"/>
                                  </a:rPr>
                                  <m:t>=</m:t>
                                </m:r>
                                <m:r>
                                  <a:rPr lang="en-US" sz="2400" i="1" dirty="0" smtClean="0">
                                    <a:latin typeface="Cambria Math" panose="02040503050406030204" pitchFamily="18" charset="0"/>
                                    <a:ea typeface="Cambria Math" panose="02040503050406030204" pitchFamily="18" charset="0"/>
                                  </a:rPr>
                                  <m:t> 1000</m:t>
                                </m:r>
                              </m:oMath>
                            </m:oMathPara>
                          </a14:m>
                          <a:endParaRPr lang="en-US" sz="2400" dirty="0">
                            <a:latin typeface="Cambria Math" panose="02040503050406030204" pitchFamily="18" charset="0"/>
                            <a:ea typeface="Cambria Math"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2400" i="1" dirty="0" smtClean="0">
                                        <a:latin typeface="Cambria Math" panose="02040503050406030204" pitchFamily="18" charset="0"/>
                                        <a:ea typeface="Cambria Math" panose="02040503050406030204" pitchFamily="18" charset="0"/>
                                      </a:rPr>
                                    </m:ctrlPr>
                                  </m:sSupPr>
                                  <m:e>
                                    <m:r>
                                      <a:rPr lang="en-US" sz="2400" i="1" dirty="0" smtClean="0">
                                        <a:latin typeface="Cambria Math" panose="02040503050406030204" pitchFamily="18" charset="0"/>
                                        <a:ea typeface="Cambria Math" panose="02040503050406030204" pitchFamily="18" charset="0"/>
                                      </a:rPr>
                                      <m:t>10</m:t>
                                    </m:r>
                                  </m:e>
                                  <m:sup>
                                    <m:r>
                                      <a:rPr lang="en-US" sz="2400" b="0" i="1" dirty="0" smtClean="0">
                                        <a:latin typeface="Cambria Math" panose="02040503050406030204" pitchFamily="18" charset="0"/>
                                        <a:ea typeface="Cambria Math" panose="02040503050406030204" pitchFamily="18" charset="0"/>
                                      </a:rPr>
                                      <m:t>2</m:t>
                                    </m:r>
                                  </m:sup>
                                </m:sSup>
                                <m:r>
                                  <a:rPr lang="en-US" sz="2400" b="0" i="1" dirty="0" smtClean="0">
                                    <a:latin typeface="Cambria Math" panose="02040503050406030204" pitchFamily="18" charset="0"/>
                                    <a:ea typeface="Cambria Math" panose="02040503050406030204" pitchFamily="18" charset="0"/>
                                  </a:rPr>
                                  <m:t>=</m:t>
                                </m:r>
                                <m:r>
                                  <a:rPr lang="en-US" sz="2400" i="1" dirty="0" smtClean="0">
                                    <a:latin typeface="Cambria Math" panose="02040503050406030204" pitchFamily="18" charset="0"/>
                                    <a:ea typeface="Cambria Math" panose="02040503050406030204" pitchFamily="18" charset="0"/>
                                  </a:rPr>
                                  <m:t> 100</m:t>
                                </m:r>
                              </m:oMath>
                            </m:oMathPara>
                          </a14:m>
                          <a:endParaRPr lang="en-US" sz="2400" dirty="0">
                            <a:latin typeface="Cambria Math" panose="02040503050406030204" pitchFamily="18" charset="0"/>
                            <a:ea typeface="Cambria Math"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2400" i="1" dirty="0" smtClean="0">
                                        <a:latin typeface="Cambria Math" panose="02040503050406030204" pitchFamily="18" charset="0"/>
                                        <a:ea typeface="Cambria Math" panose="02040503050406030204" pitchFamily="18" charset="0"/>
                                      </a:rPr>
                                    </m:ctrlPr>
                                  </m:sSupPr>
                                  <m:e>
                                    <m:r>
                                      <a:rPr lang="en-US" sz="2400" i="1" dirty="0" smtClean="0">
                                        <a:latin typeface="Cambria Math" panose="02040503050406030204" pitchFamily="18" charset="0"/>
                                        <a:ea typeface="Cambria Math" panose="02040503050406030204" pitchFamily="18" charset="0"/>
                                      </a:rPr>
                                      <m:t>10</m:t>
                                    </m:r>
                                  </m:e>
                                  <m:sup>
                                    <m:r>
                                      <a:rPr lang="en-US" sz="2400" b="0" i="1" dirty="0" smtClean="0">
                                        <a:latin typeface="Cambria Math" panose="02040503050406030204" pitchFamily="18" charset="0"/>
                                        <a:ea typeface="Cambria Math" panose="02040503050406030204" pitchFamily="18" charset="0"/>
                                      </a:rPr>
                                      <m:t>1</m:t>
                                    </m:r>
                                  </m:sup>
                                </m:sSup>
                                <m:r>
                                  <a:rPr lang="en-US" sz="2400" b="0" i="1" dirty="0" smtClean="0">
                                    <a:latin typeface="Cambria Math" panose="02040503050406030204" pitchFamily="18" charset="0"/>
                                    <a:ea typeface="Cambria Math" panose="02040503050406030204" pitchFamily="18" charset="0"/>
                                  </a:rPr>
                                  <m:t>=</m:t>
                                </m:r>
                                <m:r>
                                  <a:rPr lang="en-US" sz="2400" i="1" dirty="0" smtClean="0">
                                    <a:latin typeface="Cambria Math" panose="02040503050406030204" pitchFamily="18" charset="0"/>
                                    <a:ea typeface="Cambria Math" panose="02040503050406030204" pitchFamily="18" charset="0"/>
                                  </a:rPr>
                                  <m:t> 10</m:t>
                                </m:r>
                              </m:oMath>
                            </m:oMathPara>
                          </a14:m>
                          <a:endParaRPr lang="en-US" sz="2400" dirty="0">
                            <a:latin typeface="Cambria Math" panose="02040503050406030204" pitchFamily="18" charset="0"/>
                            <a:ea typeface="Cambria Math"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2400" i="1" dirty="0" smtClean="0">
                                        <a:latin typeface="Cambria Math" panose="02040503050406030204" pitchFamily="18" charset="0"/>
                                        <a:ea typeface="Cambria Math" panose="02040503050406030204" pitchFamily="18" charset="0"/>
                                      </a:rPr>
                                    </m:ctrlPr>
                                  </m:sSupPr>
                                  <m:e>
                                    <m:r>
                                      <a:rPr lang="en-US" sz="2400" i="1" dirty="0" smtClean="0">
                                        <a:latin typeface="Cambria Math" panose="02040503050406030204" pitchFamily="18" charset="0"/>
                                        <a:ea typeface="Cambria Math" panose="02040503050406030204" pitchFamily="18" charset="0"/>
                                      </a:rPr>
                                      <m:t>10</m:t>
                                    </m:r>
                                  </m:e>
                                  <m:sup>
                                    <m:r>
                                      <a:rPr lang="en-US" sz="2400" b="0" i="1" dirty="0" smtClean="0">
                                        <a:latin typeface="Cambria Math" panose="02040503050406030204" pitchFamily="18" charset="0"/>
                                        <a:ea typeface="Cambria Math" panose="02040503050406030204" pitchFamily="18" charset="0"/>
                                      </a:rPr>
                                      <m:t>0</m:t>
                                    </m:r>
                                  </m:sup>
                                </m:sSup>
                                <m:r>
                                  <a:rPr lang="en-US" sz="2400" b="0" i="1" dirty="0" smtClean="0">
                                    <a:latin typeface="Cambria Math" panose="02040503050406030204" pitchFamily="18" charset="0"/>
                                    <a:ea typeface="Cambria Math" panose="02040503050406030204" pitchFamily="18" charset="0"/>
                                  </a:rPr>
                                  <m:t>=</m:t>
                                </m:r>
                                <m:r>
                                  <a:rPr lang="en-US" sz="2400" i="1" dirty="0" smtClean="0">
                                    <a:latin typeface="Cambria Math" panose="02040503050406030204" pitchFamily="18" charset="0"/>
                                    <a:ea typeface="Cambria Math" panose="02040503050406030204" pitchFamily="18" charset="0"/>
                                  </a:rPr>
                                  <m:t> 1</m:t>
                                </m:r>
                              </m:oMath>
                            </m:oMathPara>
                          </a14:m>
                          <a:endParaRPr lang="en-US" sz="2400" dirty="0">
                            <a:latin typeface="Cambria Math" panose="02040503050406030204" pitchFamily="18" charset="0"/>
                            <a:ea typeface="Cambria Math" panose="02040503050406030204" pitchFamily="18" charset="0"/>
                          </a:endParaRPr>
                        </a:p>
                      </a:txBody>
                      <a:tcPr/>
                    </a:tc>
                    <a:extLst>
                      <a:ext uri="{0D108BD9-81ED-4DB2-BD59-A6C34878D82A}">
                        <a16:rowId xmlns:a16="http://schemas.microsoft.com/office/drawing/2014/main" val="1002001436"/>
                      </a:ext>
                    </a:extLst>
                  </a:tr>
                  <a:tr h="370840">
                    <a:tc>
                      <a:txBody>
                        <a:bodyPr/>
                        <a:lstStyle/>
                        <a:p>
                          <a:pPr algn="ctr"/>
                          <a:r>
                            <a:rPr lang="en-US" sz="2400" dirty="0">
                              <a:latin typeface="Cambria Math" panose="02040503050406030204" pitchFamily="18" charset="0"/>
                              <a:ea typeface="Cambria Math" panose="02040503050406030204" pitchFamily="18" charset="0"/>
                            </a:rPr>
                            <a:t>9</a:t>
                          </a:r>
                        </a:p>
                      </a:txBody>
                      <a:tcPr/>
                    </a:tc>
                    <a:tc>
                      <a:txBody>
                        <a:bodyPr/>
                        <a:lstStyle/>
                        <a:p>
                          <a:pPr algn="ctr"/>
                          <a:r>
                            <a:rPr lang="en-US" sz="2400" dirty="0">
                              <a:latin typeface="Cambria Math" panose="02040503050406030204" pitchFamily="18" charset="0"/>
                              <a:ea typeface="Cambria Math" panose="02040503050406030204" pitchFamily="18" charset="0"/>
                            </a:rPr>
                            <a:t>2</a:t>
                          </a:r>
                        </a:p>
                      </a:txBody>
                      <a:tcPr/>
                    </a:tc>
                    <a:tc>
                      <a:txBody>
                        <a:bodyPr/>
                        <a:lstStyle/>
                        <a:p>
                          <a:pPr algn="ctr"/>
                          <a:r>
                            <a:rPr lang="en-US" sz="2400" dirty="0">
                              <a:latin typeface="Cambria Math" panose="02040503050406030204" pitchFamily="18" charset="0"/>
                              <a:ea typeface="Cambria Math" panose="02040503050406030204" pitchFamily="18" charset="0"/>
                            </a:rPr>
                            <a:t>4</a:t>
                          </a:r>
                        </a:p>
                      </a:txBody>
                      <a:tcPr/>
                    </a:tc>
                    <a:tc>
                      <a:txBody>
                        <a:bodyPr/>
                        <a:lstStyle/>
                        <a:p>
                          <a:pPr algn="ctr"/>
                          <a:r>
                            <a:rPr lang="en-US" sz="2400" dirty="0">
                              <a:latin typeface="Cambria Math" panose="02040503050406030204" pitchFamily="18" charset="0"/>
                              <a:ea typeface="Cambria Math" panose="02040503050406030204" pitchFamily="18" charset="0"/>
                            </a:rPr>
                            <a:t>7</a:t>
                          </a:r>
                        </a:p>
                      </a:txBody>
                      <a:tcPr/>
                    </a:tc>
                    <a:extLst>
                      <a:ext uri="{0D108BD9-81ED-4DB2-BD59-A6C34878D82A}">
                        <a16:rowId xmlns:a16="http://schemas.microsoft.com/office/drawing/2014/main" val="806367913"/>
                      </a:ext>
                    </a:extLst>
                  </a:tr>
                </a:tbl>
              </a:graphicData>
            </a:graphic>
          </p:graphicFrame>
        </mc:Choice>
        <mc:Fallback xmlns="">
          <p:graphicFrame>
            <p:nvGraphicFramePr>
              <p:cNvPr id="7" name="Table 6">
                <a:extLst>
                  <a:ext uri="{FF2B5EF4-FFF2-40B4-BE49-F238E27FC236}">
                    <a16:creationId xmlns:a16="http://schemas.microsoft.com/office/drawing/2014/main" id="{0B3F668B-AA40-F70A-CBA1-6C523BDD2DD9}"/>
                  </a:ext>
                </a:extLst>
              </p:cNvPr>
              <p:cNvGraphicFramePr>
                <a:graphicFrameLocks noGrp="1"/>
              </p:cNvGraphicFramePr>
              <p:nvPr/>
            </p:nvGraphicFramePr>
            <p:xfrm>
              <a:off x="1319275" y="3901751"/>
              <a:ext cx="7470764" cy="914400"/>
            </p:xfrm>
            <a:graphic>
              <a:graphicData uri="http://schemas.openxmlformats.org/drawingml/2006/table">
                <a:tbl>
                  <a:tblPr firstRow="1" bandRow="1">
                    <a:tableStyleId>{5940675A-B579-460E-94D1-54222C63F5DA}</a:tableStyleId>
                  </a:tblPr>
                  <a:tblGrid>
                    <a:gridCol w="1867691">
                      <a:extLst>
                        <a:ext uri="{9D8B030D-6E8A-4147-A177-3AD203B41FA5}">
                          <a16:colId xmlns:a16="http://schemas.microsoft.com/office/drawing/2014/main" val="4282650382"/>
                        </a:ext>
                      </a:extLst>
                    </a:gridCol>
                    <a:gridCol w="1867691">
                      <a:extLst>
                        <a:ext uri="{9D8B030D-6E8A-4147-A177-3AD203B41FA5}">
                          <a16:colId xmlns:a16="http://schemas.microsoft.com/office/drawing/2014/main" val="1500213618"/>
                        </a:ext>
                      </a:extLst>
                    </a:gridCol>
                    <a:gridCol w="1867691">
                      <a:extLst>
                        <a:ext uri="{9D8B030D-6E8A-4147-A177-3AD203B41FA5}">
                          <a16:colId xmlns:a16="http://schemas.microsoft.com/office/drawing/2014/main" val="2324606823"/>
                        </a:ext>
                      </a:extLst>
                    </a:gridCol>
                    <a:gridCol w="1867691">
                      <a:extLst>
                        <a:ext uri="{9D8B030D-6E8A-4147-A177-3AD203B41FA5}">
                          <a16:colId xmlns:a16="http://schemas.microsoft.com/office/drawing/2014/main" val="3306935064"/>
                        </a:ext>
                      </a:extLst>
                    </a:gridCol>
                  </a:tblGrid>
                  <a:tr h="457200">
                    <a:tc>
                      <a:txBody>
                        <a:bodyPr/>
                        <a:lstStyle/>
                        <a:p>
                          <a:endParaRPr lang="en-US"/>
                        </a:p>
                      </a:txBody>
                      <a:tcPr>
                        <a:blipFill>
                          <a:blip r:embed="rId4"/>
                          <a:stretch>
                            <a:fillRect t="-2703" r="-299324" b="-124324"/>
                          </a:stretch>
                        </a:blipFill>
                      </a:tcPr>
                    </a:tc>
                    <a:tc>
                      <a:txBody>
                        <a:bodyPr/>
                        <a:lstStyle/>
                        <a:p>
                          <a:endParaRPr lang="en-US"/>
                        </a:p>
                      </a:txBody>
                      <a:tcPr>
                        <a:blipFill>
                          <a:blip r:embed="rId4"/>
                          <a:stretch>
                            <a:fillRect l="-100680" t="-2703" r="-201361" b="-124324"/>
                          </a:stretch>
                        </a:blipFill>
                      </a:tcPr>
                    </a:tc>
                    <a:tc>
                      <a:txBody>
                        <a:bodyPr/>
                        <a:lstStyle/>
                        <a:p>
                          <a:endParaRPr lang="en-US"/>
                        </a:p>
                      </a:txBody>
                      <a:tcPr>
                        <a:blipFill>
                          <a:blip r:embed="rId4"/>
                          <a:stretch>
                            <a:fillRect l="-199324" t="-2703" r="-100000" b="-124324"/>
                          </a:stretch>
                        </a:blipFill>
                      </a:tcPr>
                    </a:tc>
                    <a:tc>
                      <a:txBody>
                        <a:bodyPr/>
                        <a:lstStyle/>
                        <a:p>
                          <a:endParaRPr lang="en-US"/>
                        </a:p>
                      </a:txBody>
                      <a:tcPr>
                        <a:blipFill>
                          <a:blip r:embed="rId4"/>
                          <a:stretch>
                            <a:fillRect l="-301361" t="-2703" r="-680" b="-124324"/>
                          </a:stretch>
                        </a:blipFill>
                      </a:tcPr>
                    </a:tc>
                    <a:extLst>
                      <a:ext uri="{0D108BD9-81ED-4DB2-BD59-A6C34878D82A}">
                        <a16:rowId xmlns:a16="http://schemas.microsoft.com/office/drawing/2014/main" val="1002001436"/>
                      </a:ext>
                    </a:extLst>
                  </a:tr>
                  <a:tr h="457200">
                    <a:tc>
                      <a:txBody>
                        <a:bodyPr/>
                        <a:lstStyle/>
                        <a:p>
                          <a:pPr algn="ctr"/>
                          <a:r>
                            <a:rPr lang="en-US" sz="2400" dirty="0">
                              <a:latin typeface="Cambria Math" panose="02040503050406030204" pitchFamily="18" charset="0"/>
                              <a:ea typeface="Cambria Math" panose="02040503050406030204" pitchFamily="18" charset="0"/>
                            </a:rPr>
                            <a:t>9</a:t>
                          </a:r>
                        </a:p>
                      </a:txBody>
                      <a:tcPr/>
                    </a:tc>
                    <a:tc>
                      <a:txBody>
                        <a:bodyPr/>
                        <a:lstStyle/>
                        <a:p>
                          <a:pPr algn="ctr"/>
                          <a:r>
                            <a:rPr lang="en-US" sz="2400" dirty="0">
                              <a:latin typeface="Cambria Math" panose="02040503050406030204" pitchFamily="18" charset="0"/>
                              <a:ea typeface="Cambria Math" panose="02040503050406030204" pitchFamily="18" charset="0"/>
                            </a:rPr>
                            <a:t>2</a:t>
                          </a:r>
                        </a:p>
                      </a:txBody>
                      <a:tcPr/>
                    </a:tc>
                    <a:tc>
                      <a:txBody>
                        <a:bodyPr/>
                        <a:lstStyle/>
                        <a:p>
                          <a:pPr algn="ctr"/>
                          <a:r>
                            <a:rPr lang="en-US" sz="2400" dirty="0">
                              <a:latin typeface="Cambria Math" panose="02040503050406030204" pitchFamily="18" charset="0"/>
                              <a:ea typeface="Cambria Math" panose="02040503050406030204" pitchFamily="18" charset="0"/>
                            </a:rPr>
                            <a:t>4</a:t>
                          </a:r>
                        </a:p>
                      </a:txBody>
                      <a:tcPr/>
                    </a:tc>
                    <a:tc>
                      <a:txBody>
                        <a:bodyPr/>
                        <a:lstStyle/>
                        <a:p>
                          <a:pPr algn="ctr"/>
                          <a:r>
                            <a:rPr lang="en-US" sz="2400" dirty="0">
                              <a:latin typeface="Cambria Math" panose="02040503050406030204" pitchFamily="18" charset="0"/>
                              <a:ea typeface="Cambria Math" panose="02040503050406030204" pitchFamily="18" charset="0"/>
                            </a:rPr>
                            <a:t>7</a:t>
                          </a:r>
                        </a:p>
                      </a:txBody>
                      <a:tcPr/>
                    </a:tc>
                    <a:extLst>
                      <a:ext uri="{0D108BD9-81ED-4DB2-BD59-A6C34878D82A}">
                        <a16:rowId xmlns:a16="http://schemas.microsoft.com/office/drawing/2014/main" val="806367913"/>
                      </a:ext>
                    </a:extLst>
                  </a:tr>
                </a:tbl>
              </a:graphicData>
            </a:graphic>
          </p:graphicFrame>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F9A02A6-6A74-5B4E-100F-8710FF540D6E}"/>
                  </a:ext>
                </a:extLst>
              </p:cNvPr>
              <p:cNvSpPr txBox="1"/>
              <p:nvPr/>
            </p:nvSpPr>
            <p:spPr>
              <a:xfrm>
                <a:off x="365022" y="5471341"/>
                <a:ext cx="8425017" cy="523220"/>
              </a:xfrm>
              <a:prstGeom prst="rect">
                <a:avLst/>
              </a:prstGeom>
              <a:noFill/>
            </p:spPr>
            <p:txBody>
              <a:bodyPr wrap="square">
                <a:spAutoFit/>
              </a:bodyPr>
              <a:lstStyle/>
              <a:p>
                <a:pPr lvl="2"/>
                <a14:m>
                  <m:oMathPara xmlns:m="http://schemas.openxmlformats.org/officeDocument/2006/math">
                    <m:oMathParaPr>
                      <m:jc m:val="centerGroup"/>
                    </m:oMathParaPr>
                    <m:oMath xmlns:m="http://schemas.openxmlformats.org/officeDocument/2006/math">
                      <m:r>
                        <m:rPr>
                          <m:nor/>
                        </m:rPr>
                        <a:rPr lang="en-US" sz="2800" dirty="0" smtClean="0">
                          <a:latin typeface="Cambria Math" panose="02040503050406030204" pitchFamily="18" charset="0"/>
                          <a:ea typeface="Cambria Math" panose="02040503050406030204" pitchFamily="18" charset="0"/>
                        </a:rPr>
                        <m:t>9247</m:t>
                      </m:r>
                      <m:r>
                        <m:rPr>
                          <m:nor/>
                        </m:rPr>
                        <a:rPr lang="en-US" sz="2800" baseline="-25000" dirty="0" smtClean="0">
                          <a:latin typeface="Cambria Math" panose="02040503050406030204" pitchFamily="18" charset="0"/>
                          <a:ea typeface="Cambria Math" panose="02040503050406030204" pitchFamily="18" charset="0"/>
                        </a:rPr>
                        <m:t>10</m:t>
                      </m:r>
                      <m:r>
                        <a:rPr lang="en-US" sz="2800" b="0" i="1" smtClean="0">
                          <a:latin typeface="Cambria Math" panose="02040503050406030204" pitchFamily="18" charset="0"/>
                          <a:ea typeface="Cambria Math" panose="02040503050406030204" pitchFamily="18" charset="0"/>
                        </a:rPr>
                        <m:t>=9×</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10</m:t>
                          </m:r>
                        </m:e>
                        <m:sup>
                          <m:r>
                            <a:rPr lang="en-US" sz="2800" b="0" i="1" smtClean="0">
                              <a:latin typeface="Cambria Math" panose="02040503050406030204" pitchFamily="18" charset="0"/>
                              <a:ea typeface="Cambria Math" panose="02040503050406030204" pitchFamily="18" charset="0"/>
                            </a:rPr>
                            <m:t>3</m:t>
                          </m:r>
                        </m:sup>
                      </m:sSup>
                      <m:r>
                        <a:rPr lang="en-US" sz="2800" b="0" i="1" smtClean="0">
                          <a:latin typeface="Cambria Math" panose="02040503050406030204" pitchFamily="18" charset="0"/>
                          <a:ea typeface="Cambria Math" panose="02040503050406030204" pitchFamily="18" charset="0"/>
                        </a:rPr>
                        <m:t>+2×</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10</m:t>
                          </m:r>
                        </m:e>
                        <m:sup>
                          <m:r>
                            <a:rPr lang="en-US" sz="2800" b="0" i="1" smtClean="0">
                              <a:latin typeface="Cambria Math" panose="02040503050406030204" pitchFamily="18" charset="0"/>
                              <a:ea typeface="Cambria Math" panose="02040503050406030204" pitchFamily="18" charset="0"/>
                            </a:rPr>
                            <m:t>2</m:t>
                          </m:r>
                        </m:sup>
                      </m:sSup>
                      <m:r>
                        <a:rPr lang="en-US" sz="2800" b="0" i="1" smtClean="0">
                          <a:latin typeface="Cambria Math" panose="02040503050406030204" pitchFamily="18" charset="0"/>
                          <a:ea typeface="Cambria Math" panose="02040503050406030204" pitchFamily="18" charset="0"/>
                        </a:rPr>
                        <m:t>+4×</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10</m:t>
                          </m:r>
                        </m:e>
                        <m:sup>
                          <m:r>
                            <a:rPr lang="en-US" sz="2800" b="0" i="1" smtClean="0">
                              <a:latin typeface="Cambria Math" panose="02040503050406030204" pitchFamily="18" charset="0"/>
                              <a:ea typeface="Cambria Math" panose="02040503050406030204" pitchFamily="18" charset="0"/>
                            </a:rPr>
                            <m:t>1</m:t>
                          </m:r>
                        </m:sup>
                      </m:sSup>
                      <m:r>
                        <a:rPr lang="en-US" sz="2800" b="0" i="1" smtClean="0">
                          <a:latin typeface="Cambria Math" panose="02040503050406030204" pitchFamily="18" charset="0"/>
                          <a:ea typeface="Cambria Math" panose="02040503050406030204" pitchFamily="18" charset="0"/>
                        </a:rPr>
                        <m:t>+7×</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10</m:t>
                          </m:r>
                        </m:e>
                        <m:sup>
                          <m:r>
                            <a:rPr lang="en-US" sz="2800" b="0" i="1" smtClean="0">
                              <a:latin typeface="Cambria Math" panose="02040503050406030204" pitchFamily="18" charset="0"/>
                              <a:ea typeface="Cambria Math" panose="02040503050406030204" pitchFamily="18" charset="0"/>
                            </a:rPr>
                            <m:t>0</m:t>
                          </m:r>
                        </m:sup>
                      </m:sSup>
                    </m:oMath>
                  </m:oMathPara>
                </a14:m>
                <a:endParaRPr lang="en-US" sz="2800" dirty="0">
                  <a:latin typeface="Cambria Math" panose="02040503050406030204" pitchFamily="18" charset="0"/>
                  <a:ea typeface="Cambria Math" panose="02040503050406030204" pitchFamily="18" charset="0"/>
                </a:endParaRPr>
              </a:p>
            </p:txBody>
          </p:sp>
        </mc:Choice>
        <mc:Fallback xmlns="">
          <p:sp>
            <p:nvSpPr>
              <p:cNvPr id="3" name="TextBox 2">
                <a:extLst>
                  <a:ext uri="{FF2B5EF4-FFF2-40B4-BE49-F238E27FC236}">
                    <a16:creationId xmlns:a16="http://schemas.microsoft.com/office/drawing/2014/main" id="{0F9A02A6-6A74-5B4E-100F-8710FF540D6E}"/>
                  </a:ext>
                </a:extLst>
              </p:cNvPr>
              <p:cNvSpPr txBox="1">
                <a:spLocks noRot="1" noChangeAspect="1" noMove="1" noResize="1" noEditPoints="1" noAdjustHandles="1" noChangeArrowheads="1" noChangeShapeType="1" noTextEdit="1"/>
              </p:cNvSpPr>
              <p:nvPr/>
            </p:nvSpPr>
            <p:spPr>
              <a:xfrm>
                <a:off x="365022" y="5471341"/>
                <a:ext cx="8425017" cy="523220"/>
              </a:xfrm>
              <a:prstGeom prst="rect">
                <a:avLst/>
              </a:prstGeom>
              <a:blipFill>
                <a:blip r:embed="rId5"/>
                <a:stretch>
                  <a:fillRect b="-4878"/>
                </a:stretch>
              </a:blipFill>
            </p:spPr>
            <p:txBody>
              <a:bodyPr/>
              <a:lstStyle/>
              <a:p>
                <a:r>
                  <a:rPr lang="en-US">
                    <a:noFill/>
                  </a:rPr>
                  <a:t> </a:t>
                </a:r>
              </a:p>
            </p:txBody>
          </p:sp>
        </mc:Fallback>
      </mc:AlternateContent>
    </p:spTree>
    <p:extLst>
      <p:ext uri="{BB962C8B-B14F-4D97-AF65-F5344CB8AC3E}">
        <p14:creationId xmlns:p14="http://schemas.microsoft.com/office/powerpoint/2010/main" val="2567862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880BA-5A8F-CDAB-F9B3-3AD5356E707B}"/>
              </a:ext>
            </a:extLst>
          </p:cNvPr>
          <p:cNvSpPr>
            <a:spLocks noGrp="1"/>
          </p:cNvSpPr>
          <p:nvPr>
            <p:ph type="title"/>
          </p:nvPr>
        </p:nvSpPr>
        <p:spPr/>
        <p:txBody>
          <a:bodyPr/>
          <a:lstStyle/>
          <a:p>
            <a:r>
              <a:rPr lang="en-US" dirty="0"/>
              <a:t>Administrative</a:t>
            </a:r>
          </a:p>
        </p:txBody>
      </p:sp>
      <p:sp>
        <p:nvSpPr>
          <p:cNvPr id="3" name="Content Placeholder 2">
            <a:extLst>
              <a:ext uri="{FF2B5EF4-FFF2-40B4-BE49-F238E27FC236}">
                <a16:creationId xmlns:a16="http://schemas.microsoft.com/office/drawing/2014/main" id="{E0D59674-5DC9-6819-4434-FF00C2AD35CE}"/>
              </a:ext>
            </a:extLst>
          </p:cNvPr>
          <p:cNvSpPr>
            <a:spLocks noGrp="1"/>
          </p:cNvSpPr>
          <p:nvPr>
            <p:ph idx="1"/>
          </p:nvPr>
        </p:nvSpPr>
        <p:spPr/>
        <p:txBody>
          <a:bodyPr>
            <a:normAutofit fontScale="77500" lnSpcReduction="20000"/>
          </a:bodyPr>
          <a:lstStyle/>
          <a:p>
            <a:pPr marL="0" indent="0">
              <a:buNone/>
            </a:pPr>
            <a:r>
              <a:rPr lang="en-US" sz="3200" dirty="0"/>
              <a:t>Assignment 1</a:t>
            </a:r>
          </a:p>
          <a:p>
            <a:pPr marL="0" indent="0">
              <a:buNone/>
            </a:pPr>
            <a:endParaRPr lang="en-US" sz="3200" dirty="0"/>
          </a:p>
          <a:p>
            <a:pPr marL="0" indent="0">
              <a:buNone/>
            </a:pPr>
            <a:r>
              <a:rPr lang="en-US" sz="3200" dirty="0"/>
              <a:t>Assignment 2</a:t>
            </a:r>
          </a:p>
          <a:p>
            <a:pPr marL="0" indent="0">
              <a:buNone/>
            </a:pPr>
            <a:endParaRPr lang="en-US" sz="3200" dirty="0"/>
          </a:p>
          <a:p>
            <a:pPr marL="0" indent="0">
              <a:buNone/>
            </a:pPr>
            <a:r>
              <a:rPr lang="en-US" sz="3200" dirty="0"/>
              <a:t>Lab tomorrow</a:t>
            </a:r>
          </a:p>
          <a:p>
            <a:pPr marL="0" indent="0">
              <a:buNone/>
            </a:pPr>
            <a:endParaRPr lang="en-US" sz="3200" dirty="0"/>
          </a:p>
          <a:p>
            <a:pPr marL="0" indent="0">
              <a:buNone/>
            </a:pPr>
            <a:r>
              <a:rPr lang="en-US" sz="3200" dirty="0"/>
              <a:t>Practice problems at the end of slides</a:t>
            </a:r>
          </a:p>
          <a:p>
            <a:pPr marL="0" indent="0">
              <a:buNone/>
            </a:pPr>
            <a:endParaRPr lang="en-US" sz="3200" dirty="0"/>
          </a:p>
          <a:p>
            <a:pPr marL="0" indent="0">
              <a:buNone/>
            </a:pPr>
            <a:r>
              <a:rPr lang="en-US" sz="3200" dirty="0"/>
              <a:t>Slack/canvas</a:t>
            </a:r>
          </a:p>
        </p:txBody>
      </p:sp>
      <p:sp>
        <p:nvSpPr>
          <p:cNvPr id="4" name="Slide Number Placeholder 3">
            <a:extLst>
              <a:ext uri="{FF2B5EF4-FFF2-40B4-BE49-F238E27FC236}">
                <a16:creationId xmlns:a16="http://schemas.microsoft.com/office/drawing/2014/main" id="{4B2753C1-CFC9-AB61-7338-B0C870B48B93}"/>
              </a:ext>
            </a:extLst>
          </p:cNvPr>
          <p:cNvSpPr>
            <a:spLocks noGrp="1"/>
          </p:cNvSpPr>
          <p:nvPr>
            <p:ph type="sldNum" sz="quarter" idx="12"/>
          </p:nvPr>
        </p:nvSpPr>
        <p:spPr/>
        <p:txBody>
          <a:bodyPr/>
          <a:lstStyle/>
          <a:p>
            <a:fld id="{CC057153-B650-4DEB-B370-79DDCFDCE934}" type="slidenum">
              <a:rPr lang="en-US" smtClean="0"/>
              <a:t>2</a:t>
            </a:fld>
            <a:endParaRPr lang="en-US"/>
          </a:p>
        </p:txBody>
      </p:sp>
    </p:spTree>
    <p:extLst>
      <p:ext uri="{BB962C8B-B14F-4D97-AF65-F5344CB8AC3E}">
        <p14:creationId xmlns:p14="http://schemas.microsoft.com/office/powerpoint/2010/main" val="4065779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05623-1A46-E6E8-732C-EB9B5116B48A}"/>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B32415E2-DF47-FE55-E7B7-48879BB237E8}"/>
              </a:ext>
            </a:extLst>
          </p:cNvPr>
          <p:cNvSpPr txBox="1">
            <a:spLocks/>
          </p:cNvSpPr>
          <p:nvPr/>
        </p:nvSpPr>
        <p:spPr>
          <a:xfrm>
            <a:off x="612648" y="548640"/>
            <a:ext cx="10653578"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b="1" kern="1200" dirty="0">
                <a:solidFill>
                  <a:schemeClr val="tx1"/>
                </a:solidFill>
                <a:latin typeface="+mj-lt"/>
                <a:ea typeface="+mj-ea"/>
                <a:cs typeface="+mj-cs"/>
              </a:rPr>
              <a:t>Decimal numbers: base 10</a:t>
            </a:r>
          </a:p>
        </p:txBody>
      </p:sp>
      <p:sp>
        <p:nvSpPr>
          <p:cNvPr id="11" name="Slide Number Placeholder 10">
            <a:extLst>
              <a:ext uri="{FF2B5EF4-FFF2-40B4-BE49-F238E27FC236}">
                <a16:creationId xmlns:a16="http://schemas.microsoft.com/office/drawing/2014/main" id="{83BF9312-1DC9-1C3D-DE08-285F872DC792}"/>
              </a:ext>
            </a:extLst>
          </p:cNvPr>
          <p:cNvSpPr>
            <a:spLocks noGrp="1"/>
          </p:cNvSpPr>
          <p:nvPr>
            <p:ph type="sldNum" sz="quarter" idx="12"/>
          </p:nvPr>
        </p:nvSpPr>
        <p:spPr/>
        <p:txBody>
          <a:bodyPr/>
          <a:lstStyle/>
          <a:p>
            <a:fld id="{CC057153-B650-4DEB-B370-79DDCFDCE934}" type="slidenum">
              <a:rPr lang="en-US" smtClean="0"/>
              <a:t>20</a:t>
            </a:fld>
            <a:endParaRPr lang="en-US"/>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FA5CD125-B2DD-E248-9505-E73C8E5DC5C2}"/>
                  </a:ext>
                </a:extLst>
              </p:cNvPr>
              <p:cNvSpPr>
                <a:spLocks noGrp="1"/>
              </p:cNvSpPr>
              <p:nvPr>
                <p:ph idx="1"/>
              </p:nvPr>
            </p:nvSpPr>
            <p:spPr>
              <a:xfrm>
                <a:off x="612647" y="1715532"/>
                <a:ext cx="10817353" cy="4593828"/>
              </a:xfrm>
            </p:spPr>
            <p:txBody>
              <a:bodyPr>
                <a:noAutofit/>
              </a:bodyPr>
              <a:lstStyle/>
              <a:p>
                <a:pPr marL="0" indent="0">
                  <a:buNone/>
                </a:pP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𝑑</m:t>
                        </m:r>
                      </m:e>
                      <m:sub>
                        <m:r>
                          <a:rPr lang="en-US" sz="2800" b="0" i="1" smtClean="0">
                            <a:latin typeface="Cambria Math" panose="02040503050406030204" pitchFamily="18" charset="0"/>
                          </a:rPr>
                          <m:t>𝑛</m:t>
                        </m:r>
                        <m:r>
                          <a:rPr lang="en-US" sz="2800" b="0" i="1" smtClean="0">
                            <a:latin typeface="Cambria Math" panose="02040503050406030204" pitchFamily="18" charset="0"/>
                          </a:rPr>
                          <m:t>−1</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m:t>
                        </m:r>
                        <m:r>
                          <a:rPr lang="en-US" sz="2800" b="0" i="1" smtClean="0">
                            <a:latin typeface="Cambria Math" panose="02040503050406030204" pitchFamily="18" charset="0"/>
                          </a:rPr>
                          <m:t>𝑑</m:t>
                        </m:r>
                      </m:e>
                      <m:sub>
                        <m:r>
                          <a:rPr lang="en-US" sz="2800" b="0" i="1" smtClean="0">
                            <a:latin typeface="Cambria Math" panose="02040503050406030204" pitchFamily="18" charset="0"/>
                          </a:rPr>
                          <m:t>2</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𝑑</m:t>
                        </m:r>
                      </m:e>
                      <m:sub>
                        <m:r>
                          <a:rPr lang="en-US" sz="2800" b="0" i="1" smtClean="0">
                            <a:latin typeface="Cambria Math" panose="02040503050406030204" pitchFamily="18" charset="0"/>
                          </a:rPr>
                          <m:t>1</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𝑑</m:t>
                        </m:r>
                      </m:e>
                      <m:sub>
                        <m:r>
                          <a:rPr lang="en-US" sz="2800" b="0" i="1" smtClean="0">
                            <a:latin typeface="Cambria Math" panose="02040503050406030204" pitchFamily="18" charset="0"/>
                          </a:rPr>
                          <m:t>0</m:t>
                        </m:r>
                      </m:sub>
                    </m:sSub>
                  </m:oMath>
                </a14:m>
                <a:r>
                  <a:rPr lang="en-US" sz="2800" dirty="0"/>
                  <a:t> represents the integer </a:t>
                </a:r>
                <a:br>
                  <a:rPr lang="en-US" sz="2800" dirty="0"/>
                </a:br>
                <a:endParaRPr lang="en-US" sz="2800" dirty="0"/>
              </a:p>
              <a:p>
                <a:pPr marL="0" indent="0">
                  <a:buNone/>
                </a:pPr>
                <a14:m>
                  <m:oMathPara xmlns:m="http://schemas.openxmlformats.org/officeDocument/2006/math">
                    <m:oMathParaPr>
                      <m:jc m:val="left"/>
                    </m:oMathParaPr>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𝑑</m:t>
                          </m:r>
                        </m:e>
                        <m:sub>
                          <m:r>
                            <a:rPr lang="en-US" sz="2800" i="1">
                              <a:latin typeface="Cambria Math" panose="02040503050406030204" pitchFamily="18" charset="0"/>
                            </a:rPr>
                            <m:t>𝑛</m:t>
                          </m:r>
                          <m:r>
                            <a:rPr lang="en-US" sz="2800" i="1">
                              <a:latin typeface="Cambria Math" panose="02040503050406030204" pitchFamily="18" charset="0"/>
                            </a:rPr>
                            <m:t>−1</m:t>
                          </m:r>
                        </m:sub>
                      </m:sSub>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10</m:t>
                          </m:r>
                        </m:e>
                        <m:sup>
                          <m:r>
                            <a:rPr lang="en-US" sz="2800" b="0" i="1" smtClean="0">
                              <a:latin typeface="Cambria Math" panose="02040503050406030204" pitchFamily="18" charset="0"/>
                            </a:rPr>
                            <m:t>𝑛</m:t>
                          </m:r>
                          <m:r>
                            <a:rPr lang="en-US" sz="2800" b="0" i="1" smtClean="0">
                              <a:latin typeface="Cambria Math" panose="02040503050406030204" pitchFamily="18" charset="0"/>
                            </a:rPr>
                            <m:t>−1</m:t>
                          </m:r>
                        </m:sup>
                      </m:sSup>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m:t>
                          </m:r>
                          <m:r>
                            <a:rPr lang="en-US" sz="2800" b="0" i="1" smtClean="0">
                              <a:latin typeface="Cambria Math" panose="02040503050406030204" pitchFamily="18" charset="0"/>
                            </a:rPr>
                            <m:t>+</m:t>
                          </m:r>
                          <m:r>
                            <a:rPr lang="en-US" sz="2800" i="1">
                              <a:latin typeface="Cambria Math" panose="02040503050406030204" pitchFamily="18" charset="0"/>
                            </a:rPr>
                            <m:t>𝑑</m:t>
                          </m:r>
                        </m:e>
                        <m:sub>
                          <m:r>
                            <a:rPr lang="en-US" sz="2800" i="1">
                              <a:latin typeface="Cambria Math" panose="02040503050406030204" pitchFamily="18" charset="0"/>
                            </a:rPr>
                            <m:t>2</m:t>
                          </m:r>
                        </m:sub>
                      </m:sSub>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10</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𝑑</m:t>
                          </m:r>
                        </m:e>
                        <m:sub>
                          <m:r>
                            <a:rPr lang="en-US" sz="2800" i="1">
                              <a:latin typeface="Cambria Math" panose="02040503050406030204" pitchFamily="18" charset="0"/>
                            </a:rPr>
                            <m:t>1</m:t>
                          </m:r>
                        </m:sub>
                      </m:sSub>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10</m:t>
                          </m:r>
                        </m:e>
                        <m:sup>
                          <m:r>
                            <a:rPr lang="en-US" sz="2800" b="0" i="1" smtClean="0">
                              <a:latin typeface="Cambria Math" panose="02040503050406030204" pitchFamily="18" charset="0"/>
                            </a:rPr>
                            <m:t>1</m:t>
                          </m:r>
                        </m:sup>
                      </m:sSup>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𝑑</m:t>
                          </m:r>
                        </m:e>
                        <m:sub>
                          <m:r>
                            <a:rPr lang="en-US" sz="2800" i="1">
                              <a:latin typeface="Cambria Math" panose="02040503050406030204" pitchFamily="18" charset="0"/>
                            </a:rPr>
                            <m:t>0</m:t>
                          </m:r>
                        </m:sub>
                      </m:sSub>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10</m:t>
                          </m:r>
                        </m:e>
                        <m:sup>
                          <m:r>
                            <a:rPr lang="en-US" sz="2800" b="0" i="1" smtClean="0">
                              <a:latin typeface="Cambria Math" panose="02040503050406030204" pitchFamily="18" charset="0"/>
                            </a:rPr>
                            <m:t>0</m:t>
                          </m:r>
                        </m:sup>
                      </m:sSup>
                    </m:oMath>
                  </m:oMathPara>
                </a14:m>
                <a:endParaRPr lang="en-US" sz="2800" dirty="0"/>
              </a:p>
              <a:p>
                <a:endParaRPr lang="en-US" sz="2800" dirty="0"/>
              </a:p>
              <a:p>
                <a:endParaRPr lang="en-US" sz="2800" dirty="0"/>
              </a:p>
              <a:p>
                <a:pPr marL="0" indent="0">
                  <a:buNone/>
                </a:pPr>
                <a:endParaRPr lang="en-US" sz="2800" dirty="0"/>
              </a:p>
            </p:txBody>
          </p:sp>
        </mc:Choice>
        <mc:Fallback xmlns="">
          <p:sp>
            <p:nvSpPr>
              <p:cNvPr id="4" name="Content Placeholder 3">
                <a:extLst>
                  <a:ext uri="{FF2B5EF4-FFF2-40B4-BE49-F238E27FC236}">
                    <a16:creationId xmlns:a16="http://schemas.microsoft.com/office/drawing/2014/main" id="{FA5CD125-B2DD-E248-9505-E73C8E5DC5C2}"/>
                  </a:ext>
                </a:extLst>
              </p:cNvPr>
              <p:cNvSpPr>
                <a:spLocks noGrp="1" noRot="1" noChangeAspect="1" noMove="1" noResize="1" noEditPoints="1" noAdjustHandles="1" noChangeArrowheads="1" noChangeShapeType="1" noTextEdit="1"/>
              </p:cNvSpPr>
              <p:nvPr>
                <p:ph idx="1"/>
              </p:nvPr>
            </p:nvSpPr>
            <p:spPr>
              <a:xfrm>
                <a:off x="612647" y="1715532"/>
                <a:ext cx="10817353" cy="4593828"/>
              </a:xfrm>
              <a:blipFill>
                <a:blip r:embed="rId3"/>
                <a:stretch>
                  <a:fillRect l="-352" t="-551"/>
                </a:stretch>
              </a:blipFill>
            </p:spPr>
            <p:txBody>
              <a:bodyPr/>
              <a:lstStyle/>
              <a:p>
                <a:r>
                  <a:rPr lang="en-US">
                    <a:noFill/>
                  </a:rPr>
                  <a:t> </a:t>
                </a:r>
              </a:p>
            </p:txBody>
          </p:sp>
        </mc:Fallback>
      </mc:AlternateContent>
      <p:sp>
        <p:nvSpPr>
          <p:cNvPr id="2" name="Content Placeholder 2">
            <a:extLst>
              <a:ext uri="{FF2B5EF4-FFF2-40B4-BE49-F238E27FC236}">
                <a16:creationId xmlns:a16="http://schemas.microsoft.com/office/drawing/2014/main" id="{90BAA9C4-36A5-73B2-273C-695776DBF78E}"/>
              </a:ext>
            </a:extLst>
          </p:cNvPr>
          <p:cNvSpPr txBox="1">
            <a:spLocks/>
          </p:cNvSpPr>
          <p:nvPr/>
        </p:nvSpPr>
        <p:spPr>
          <a:xfrm>
            <a:off x="612647" y="4012446"/>
            <a:ext cx="10653579" cy="127839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a:solidFill>
                  <a:srgbClr val="FF0000"/>
                </a:solidFill>
              </a:rPr>
              <a:t>For a </a:t>
            </a:r>
            <a:r>
              <a:rPr lang="en-US" sz="3200">
                <a:solidFill>
                  <a:srgbClr val="FF0000"/>
                </a:solidFill>
                <a:latin typeface="Monaco" pitchFamily="2" charset="77"/>
              </a:rPr>
              <a:t>d</a:t>
            </a:r>
            <a:r>
              <a:rPr lang="en-US" sz="3200">
                <a:solidFill>
                  <a:srgbClr val="FF0000"/>
                </a:solidFill>
              </a:rPr>
              <a:t> digit decimal number, what are the range of values? E.g., three digits?</a:t>
            </a:r>
            <a:endParaRPr lang="en-US" sz="3200" dirty="0">
              <a:solidFill>
                <a:srgbClr val="FF0000"/>
              </a:solidFill>
            </a:endParaRPr>
          </a:p>
        </p:txBody>
      </p:sp>
    </p:spTree>
    <p:extLst>
      <p:ext uri="{BB962C8B-B14F-4D97-AF65-F5344CB8AC3E}">
        <p14:creationId xmlns:p14="http://schemas.microsoft.com/office/powerpoint/2010/main" val="773321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E06B3-AD64-C6D4-CE4A-E88069230E39}"/>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193FC9A7-B962-9035-66DE-4843EECD936C}"/>
              </a:ext>
            </a:extLst>
          </p:cNvPr>
          <p:cNvSpPr txBox="1">
            <a:spLocks/>
          </p:cNvSpPr>
          <p:nvPr/>
        </p:nvSpPr>
        <p:spPr>
          <a:xfrm>
            <a:off x="612648" y="548640"/>
            <a:ext cx="10653578"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b="1" kern="1200" dirty="0">
                <a:solidFill>
                  <a:schemeClr val="tx1"/>
                </a:solidFill>
                <a:latin typeface="+mj-lt"/>
                <a:ea typeface="+mj-ea"/>
                <a:cs typeface="+mj-cs"/>
              </a:rPr>
              <a:t>Decimal numbers: base 10</a:t>
            </a:r>
          </a:p>
        </p:txBody>
      </p:sp>
      <p:sp>
        <p:nvSpPr>
          <p:cNvPr id="11" name="Slide Number Placeholder 10">
            <a:extLst>
              <a:ext uri="{FF2B5EF4-FFF2-40B4-BE49-F238E27FC236}">
                <a16:creationId xmlns:a16="http://schemas.microsoft.com/office/drawing/2014/main" id="{D14DF30D-186D-21D8-2C8E-E0FA84C5487C}"/>
              </a:ext>
            </a:extLst>
          </p:cNvPr>
          <p:cNvSpPr>
            <a:spLocks noGrp="1"/>
          </p:cNvSpPr>
          <p:nvPr>
            <p:ph type="sldNum" sz="quarter" idx="12"/>
          </p:nvPr>
        </p:nvSpPr>
        <p:spPr/>
        <p:txBody>
          <a:bodyPr/>
          <a:lstStyle/>
          <a:p>
            <a:fld id="{CC057153-B650-4DEB-B370-79DDCFDCE934}" type="slidenum">
              <a:rPr lang="en-US" smtClean="0"/>
              <a:t>21</a:t>
            </a:fld>
            <a:endParaRPr lang="en-US"/>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3376D291-1D84-EFBA-BF54-D560D5F67899}"/>
                  </a:ext>
                </a:extLst>
              </p:cNvPr>
              <p:cNvSpPr>
                <a:spLocks noGrp="1"/>
              </p:cNvSpPr>
              <p:nvPr>
                <p:ph idx="1"/>
              </p:nvPr>
            </p:nvSpPr>
            <p:spPr>
              <a:xfrm>
                <a:off x="612647" y="1715532"/>
                <a:ext cx="10817353" cy="1971565"/>
              </a:xfrm>
            </p:spPr>
            <p:txBody>
              <a:bodyPr>
                <a:noAutofit/>
              </a:bodyPr>
              <a:lstStyle/>
              <a:p>
                <a:pPr marL="0" indent="0">
                  <a:buNone/>
                </a:pP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𝑑</m:t>
                        </m:r>
                      </m:e>
                      <m:sub>
                        <m:r>
                          <a:rPr lang="en-US" sz="2800" b="0" i="1" smtClean="0">
                            <a:latin typeface="Cambria Math" panose="02040503050406030204" pitchFamily="18" charset="0"/>
                          </a:rPr>
                          <m:t>𝑛</m:t>
                        </m:r>
                        <m:r>
                          <a:rPr lang="en-US" sz="2800" b="0" i="1" smtClean="0">
                            <a:latin typeface="Cambria Math" panose="02040503050406030204" pitchFamily="18" charset="0"/>
                          </a:rPr>
                          <m:t>−1</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m:t>
                        </m:r>
                        <m:r>
                          <a:rPr lang="en-US" sz="2800" b="0" i="1" smtClean="0">
                            <a:latin typeface="Cambria Math" panose="02040503050406030204" pitchFamily="18" charset="0"/>
                          </a:rPr>
                          <m:t>𝑑</m:t>
                        </m:r>
                      </m:e>
                      <m:sub>
                        <m:r>
                          <a:rPr lang="en-US" sz="2800" b="0" i="1" smtClean="0">
                            <a:latin typeface="Cambria Math" panose="02040503050406030204" pitchFamily="18" charset="0"/>
                          </a:rPr>
                          <m:t>2</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𝑑</m:t>
                        </m:r>
                      </m:e>
                      <m:sub>
                        <m:r>
                          <a:rPr lang="en-US" sz="2800" b="0" i="1" smtClean="0">
                            <a:latin typeface="Cambria Math" panose="02040503050406030204" pitchFamily="18" charset="0"/>
                          </a:rPr>
                          <m:t>1</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𝑑</m:t>
                        </m:r>
                      </m:e>
                      <m:sub>
                        <m:r>
                          <a:rPr lang="en-US" sz="2800" b="0" i="1" smtClean="0">
                            <a:latin typeface="Cambria Math" panose="02040503050406030204" pitchFamily="18" charset="0"/>
                          </a:rPr>
                          <m:t>0</m:t>
                        </m:r>
                      </m:sub>
                    </m:sSub>
                  </m:oMath>
                </a14:m>
                <a:r>
                  <a:rPr lang="en-US" sz="2800" dirty="0"/>
                  <a:t> represents the integer </a:t>
                </a:r>
                <a:br>
                  <a:rPr lang="en-US" sz="2800" dirty="0"/>
                </a:br>
                <a:endParaRPr lang="en-US" sz="2800" dirty="0"/>
              </a:p>
              <a:p>
                <a:pPr marL="0" indent="0">
                  <a:buNone/>
                </a:pPr>
                <a14:m>
                  <m:oMathPara xmlns:m="http://schemas.openxmlformats.org/officeDocument/2006/math">
                    <m:oMathParaPr>
                      <m:jc m:val="left"/>
                    </m:oMathParaPr>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𝑑</m:t>
                          </m:r>
                        </m:e>
                        <m:sub>
                          <m:r>
                            <a:rPr lang="en-US" sz="2800" i="1">
                              <a:latin typeface="Cambria Math" panose="02040503050406030204" pitchFamily="18" charset="0"/>
                            </a:rPr>
                            <m:t>𝑛</m:t>
                          </m:r>
                          <m:r>
                            <a:rPr lang="en-US" sz="2800" i="1">
                              <a:latin typeface="Cambria Math" panose="02040503050406030204" pitchFamily="18" charset="0"/>
                            </a:rPr>
                            <m:t>−1</m:t>
                          </m:r>
                        </m:sub>
                      </m:sSub>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10</m:t>
                          </m:r>
                        </m:e>
                        <m:sup>
                          <m:r>
                            <a:rPr lang="en-US" sz="2800" b="0" i="1" smtClean="0">
                              <a:latin typeface="Cambria Math" panose="02040503050406030204" pitchFamily="18" charset="0"/>
                            </a:rPr>
                            <m:t>𝑛</m:t>
                          </m:r>
                          <m:r>
                            <a:rPr lang="en-US" sz="2800" b="0" i="1" smtClean="0">
                              <a:latin typeface="Cambria Math" panose="02040503050406030204" pitchFamily="18" charset="0"/>
                            </a:rPr>
                            <m:t>−1</m:t>
                          </m:r>
                        </m:sup>
                      </m:sSup>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m:t>
                          </m:r>
                          <m:r>
                            <a:rPr lang="en-US" sz="2800" b="0" i="1" smtClean="0">
                              <a:latin typeface="Cambria Math" panose="02040503050406030204" pitchFamily="18" charset="0"/>
                            </a:rPr>
                            <m:t>+</m:t>
                          </m:r>
                          <m:r>
                            <a:rPr lang="en-US" sz="2800" i="1">
                              <a:latin typeface="Cambria Math" panose="02040503050406030204" pitchFamily="18" charset="0"/>
                            </a:rPr>
                            <m:t>𝑑</m:t>
                          </m:r>
                        </m:e>
                        <m:sub>
                          <m:r>
                            <a:rPr lang="en-US" sz="2800" i="1">
                              <a:latin typeface="Cambria Math" panose="02040503050406030204" pitchFamily="18" charset="0"/>
                            </a:rPr>
                            <m:t>2</m:t>
                          </m:r>
                        </m:sub>
                      </m:sSub>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10</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𝑑</m:t>
                          </m:r>
                        </m:e>
                        <m:sub>
                          <m:r>
                            <a:rPr lang="en-US" sz="2800" i="1">
                              <a:latin typeface="Cambria Math" panose="02040503050406030204" pitchFamily="18" charset="0"/>
                            </a:rPr>
                            <m:t>1</m:t>
                          </m:r>
                        </m:sub>
                      </m:sSub>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10</m:t>
                          </m:r>
                        </m:e>
                        <m:sup>
                          <m:r>
                            <a:rPr lang="en-US" sz="2800" b="0" i="1" smtClean="0">
                              <a:latin typeface="Cambria Math" panose="02040503050406030204" pitchFamily="18" charset="0"/>
                            </a:rPr>
                            <m:t>1</m:t>
                          </m:r>
                        </m:sup>
                      </m:sSup>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𝑑</m:t>
                          </m:r>
                        </m:e>
                        <m:sub>
                          <m:r>
                            <a:rPr lang="en-US" sz="2800" i="1">
                              <a:latin typeface="Cambria Math" panose="02040503050406030204" pitchFamily="18" charset="0"/>
                            </a:rPr>
                            <m:t>0</m:t>
                          </m:r>
                        </m:sub>
                      </m:sSub>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10</m:t>
                          </m:r>
                        </m:e>
                        <m:sup>
                          <m:r>
                            <a:rPr lang="en-US" sz="2800" b="0" i="1" smtClean="0">
                              <a:latin typeface="Cambria Math" panose="02040503050406030204" pitchFamily="18" charset="0"/>
                            </a:rPr>
                            <m:t>0</m:t>
                          </m:r>
                        </m:sup>
                      </m:sSup>
                    </m:oMath>
                  </m:oMathPara>
                </a14:m>
                <a:endParaRPr lang="en-US" sz="2800" dirty="0"/>
              </a:p>
              <a:p>
                <a:endParaRPr lang="en-US" sz="2800" dirty="0"/>
              </a:p>
              <a:p>
                <a:endParaRPr lang="en-US" sz="2800" dirty="0"/>
              </a:p>
            </p:txBody>
          </p:sp>
        </mc:Choice>
        <mc:Fallback xmlns="">
          <p:sp>
            <p:nvSpPr>
              <p:cNvPr id="4" name="Content Placeholder 3">
                <a:extLst>
                  <a:ext uri="{FF2B5EF4-FFF2-40B4-BE49-F238E27FC236}">
                    <a16:creationId xmlns:a16="http://schemas.microsoft.com/office/drawing/2014/main" id="{3376D291-1D84-EFBA-BF54-D560D5F67899}"/>
                  </a:ext>
                </a:extLst>
              </p:cNvPr>
              <p:cNvSpPr>
                <a:spLocks noGrp="1" noRot="1" noChangeAspect="1" noMove="1" noResize="1" noEditPoints="1" noAdjustHandles="1" noChangeArrowheads="1" noChangeShapeType="1" noTextEdit="1"/>
              </p:cNvSpPr>
              <p:nvPr>
                <p:ph idx="1"/>
              </p:nvPr>
            </p:nvSpPr>
            <p:spPr>
              <a:xfrm>
                <a:off x="612647" y="1715532"/>
                <a:ext cx="10817353" cy="1971565"/>
              </a:xfrm>
              <a:blipFill>
                <a:blip r:embed="rId3"/>
                <a:stretch>
                  <a:fillRect l="-352" t="-12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Content Placeholder 2">
                <a:extLst>
                  <a:ext uri="{FF2B5EF4-FFF2-40B4-BE49-F238E27FC236}">
                    <a16:creationId xmlns:a16="http://schemas.microsoft.com/office/drawing/2014/main" id="{7DC86045-7188-DA46-7C15-543FABD89AE2}"/>
                  </a:ext>
                </a:extLst>
              </p:cNvPr>
              <p:cNvSpPr txBox="1">
                <a:spLocks/>
              </p:cNvSpPr>
              <p:nvPr/>
            </p:nvSpPr>
            <p:spPr>
              <a:xfrm>
                <a:off x="612647" y="4027194"/>
                <a:ext cx="9209779" cy="2425808"/>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left"/>
                    </m:oMathParaPr>
                    <m:oMath xmlns:m="http://schemas.openxmlformats.org/officeDocument/2006/math">
                      <m:r>
                        <a:rPr lang="en-US" sz="2800" i="1" dirty="0" smtClean="0">
                          <a:latin typeface="Cambria Math" panose="02040503050406030204" pitchFamily="18" charset="0"/>
                        </a:rPr>
                        <m:t>0, 1, 2, 3, …, </m:t>
                      </m:r>
                      <m:sSup>
                        <m:sSupPr>
                          <m:ctrlPr>
                            <a:rPr lang="en-US" sz="2800" i="1" dirty="0">
                              <a:latin typeface="Cambria Math" panose="02040503050406030204" pitchFamily="18" charset="0"/>
                            </a:rPr>
                          </m:ctrlPr>
                        </m:sSupPr>
                        <m:e>
                          <m:r>
                            <a:rPr lang="en-US" sz="2800" i="1" dirty="0">
                              <a:latin typeface="Cambria Math" panose="02040503050406030204" pitchFamily="18" charset="0"/>
                            </a:rPr>
                            <m:t>10</m:t>
                          </m:r>
                        </m:e>
                        <m:sup>
                          <m:r>
                            <a:rPr lang="en-US" sz="2800" i="1" dirty="0">
                              <a:latin typeface="Cambria Math" panose="02040503050406030204" pitchFamily="18" charset="0"/>
                            </a:rPr>
                            <m:t>𝑛</m:t>
                          </m:r>
                        </m:sup>
                      </m:sSup>
                      <m:r>
                        <a:rPr lang="en-US" sz="2800" i="1" dirty="0">
                          <a:latin typeface="Cambria Math" panose="02040503050406030204" pitchFamily="18" charset="0"/>
                        </a:rPr>
                        <m:t>−1</m:t>
                      </m:r>
                    </m:oMath>
                  </m:oMathPara>
                </a14:m>
                <a:endParaRPr lang="en-US" sz="2800" dirty="0">
                  <a:solidFill>
                    <a:srgbClr val="FF0000"/>
                  </a:solidFill>
                </a:endParaRPr>
              </a:p>
              <a:p>
                <a:pPr marL="0" indent="0">
                  <a:buNone/>
                </a:pPr>
                <a:endParaRPr lang="en-US" sz="2800" dirty="0">
                  <a:solidFill>
                    <a:srgbClr val="FF0000"/>
                  </a:solidFill>
                </a:endParaRPr>
              </a:p>
              <a:p>
                <a:pPr marL="0" indent="0">
                  <a:buNone/>
                </a:pPr>
                <a:r>
                  <a:rPr lang="en-US" sz="2800" dirty="0"/>
                  <a:t>E.g., for 3 digit numbers: </a:t>
                </a:r>
                <a14:m>
                  <m:oMath xmlns:m="http://schemas.openxmlformats.org/officeDocument/2006/math">
                    <m:r>
                      <a:rPr lang="en-US" sz="2800" i="1" dirty="0">
                        <a:latin typeface="Cambria Math" panose="02040503050406030204" pitchFamily="18" charset="0"/>
                      </a:rPr>
                      <m:t>0, 1, 2, 3, …, </m:t>
                    </m:r>
                    <m:sSup>
                      <m:sSupPr>
                        <m:ctrlPr>
                          <a:rPr lang="en-US" sz="2800" i="1" dirty="0">
                            <a:latin typeface="Cambria Math" panose="02040503050406030204" pitchFamily="18" charset="0"/>
                          </a:rPr>
                        </m:ctrlPr>
                      </m:sSupPr>
                      <m:e>
                        <m:r>
                          <a:rPr lang="en-US" sz="2800" i="1" dirty="0">
                            <a:latin typeface="Cambria Math" panose="02040503050406030204" pitchFamily="18" charset="0"/>
                          </a:rPr>
                          <m:t>10</m:t>
                        </m:r>
                      </m:e>
                      <m:sup>
                        <m:r>
                          <a:rPr lang="en-US" sz="2800" b="0" i="1" dirty="0" smtClean="0">
                            <a:latin typeface="Cambria Math" panose="02040503050406030204" pitchFamily="18" charset="0"/>
                          </a:rPr>
                          <m:t>3</m:t>
                        </m:r>
                      </m:sup>
                    </m:sSup>
                    <m:r>
                      <a:rPr lang="en-US" sz="2800" i="1" dirty="0">
                        <a:latin typeface="Cambria Math" panose="02040503050406030204" pitchFamily="18" charset="0"/>
                      </a:rPr>
                      <m:t>−1</m:t>
                    </m:r>
                    <m:r>
                      <a:rPr lang="en-US" sz="2800" b="0" i="1" dirty="0" smtClean="0">
                        <a:latin typeface="Cambria Math" panose="02040503050406030204" pitchFamily="18" charset="0"/>
                      </a:rPr>
                      <m:t>=0…999</m:t>
                    </m:r>
                  </m:oMath>
                </a14:m>
                <a:endParaRPr lang="en-US" sz="2800" dirty="0"/>
              </a:p>
              <a:p>
                <a:pPr marL="0" indent="0">
                  <a:buNone/>
                </a:pPr>
                <a:endParaRPr lang="en-US" sz="2800" dirty="0">
                  <a:solidFill>
                    <a:srgbClr val="FF0000"/>
                  </a:solidFill>
                </a:endParaRPr>
              </a:p>
            </p:txBody>
          </p:sp>
        </mc:Choice>
        <mc:Fallback xmlns="">
          <p:sp>
            <p:nvSpPr>
              <p:cNvPr id="2" name="Content Placeholder 2">
                <a:extLst>
                  <a:ext uri="{FF2B5EF4-FFF2-40B4-BE49-F238E27FC236}">
                    <a16:creationId xmlns:a16="http://schemas.microsoft.com/office/drawing/2014/main" id="{7DC86045-7188-DA46-7C15-543FABD89AE2}"/>
                  </a:ext>
                </a:extLst>
              </p:cNvPr>
              <p:cNvSpPr txBox="1">
                <a:spLocks noRot="1" noChangeAspect="1" noMove="1" noResize="1" noEditPoints="1" noAdjustHandles="1" noChangeArrowheads="1" noChangeShapeType="1" noTextEdit="1"/>
              </p:cNvSpPr>
              <p:nvPr/>
            </p:nvSpPr>
            <p:spPr>
              <a:xfrm>
                <a:off x="612647" y="4027194"/>
                <a:ext cx="9209779" cy="2425808"/>
              </a:xfrm>
              <a:prstGeom prst="rect">
                <a:avLst/>
              </a:prstGeom>
              <a:blipFill>
                <a:blip r:embed="rId4"/>
                <a:stretch>
                  <a:fillRect l="-1377"/>
                </a:stretch>
              </a:blipFill>
            </p:spPr>
            <p:txBody>
              <a:bodyPr/>
              <a:lstStyle/>
              <a:p>
                <a:r>
                  <a:rPr lang="en-US">
                    <a:noFill/>
                  </a:rPr>
                  <a:t> </a:t>
                </a:r>
              </a:p>
            </p:txBody>
          </p:sp>
        </mc:Fallback>
      </mc:AlternateContent>
    </p:spTree>
    <p:extLst>
      <p:ext uri="{BB962C8B-B14F-4D97-AF65-F5344CB8AC3E}">
        <p14:creationId xmlns:p14="http://schemas.microsoft.com/office/powerpoint/2010/main" val="3121335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0780-99C2-C8D0-A8A4-2BE9941AF1B3}"/>
              </a:ext>
            </a:extLst>
          </p:cNvPr>
          <p:cNvSpPr>
            <a:spLocks noGrp="1"/>
          </p:cNvSpPr>
          <p:nvPr>
            <p:ph type="title"/>
          </p:nvPr>
        </p:nvSpPr>
        <p:spPr/>
        <p:txBody>
          <a:bodyPr/>
          <a:lstStyle/>
          <a:p>
            <a:r>
              <a:rPr lang="en-US" dirty="0"/>
              <a:t>Numbers in other bases</a:t>
            </a:r>
          </a:p>
        </p:txBody>
      </p:sp>
      <p:sp>
        <p:nvSpPr>
          <p:cNvPr id="3" name="Content Placeholder 2">
            <a:extLst>
              <a:ext uri="{FF2B5EF4-FFF2-40B4-BE49-F238E27FC236}">
                <a16:creationId xmlns:a16="http://schemas.microsoft.com/office/drawing/2014/main" id="{555A0783-FDCA-A78F-EC55-064A3AD8CC08}"/>
              </a:ext>
            </a:extLst>
          </p:cNvPr>
          <p:cNvSpPr>
            <a:spLocks noGrp="1"/>
          </p:cNvSpPr>
          <p:nvPr>
            <p:ph idx="1"/>
          </p:nvPr>
        </p:nvSpPr>
        <p:spPr/>
        <p:txBody>
          <a:bodyPr>
            <a:normAutofit/>
          </a:bodyPr>
          <a:lstStyle/>
          <a:p>
            <a:pPr marL="0" indent="0">
              <a:buNone/>
            </a:pPr>
            <a:r>
              <a:rPr lang="en-US" sz="3200" dirty="0">
                <a:solidFill>
                  <a:srgbClr val="FF0000"/>
                </a:solidFill>
              </a:rPr>
              <a:t>What are valid digits for base 5 numbers?</a:t>
            </a:r>
          </a:p>
          <a:p>
            <a:pPr marL="0" indent="0">
              <a:buNone/>
            </a:pPr>
            <a:endParaRPr lang="en-US" sz="3200" dirty="0"/>
          </a:p>
        </p:txBody>
      </p:sp>
      <p:sp>
        <p:nvSpPr>
          <p:cNvPr id="4" name="Slide Number Placeholder 3">
            <a:extLst>
              <a:ext uri="{FF2B5EF4-FFF2-40B4-BE49-F238E27FC236}">
                <a16:creationId xmlns:a16="http://schemas.microsoft.com/office/drawing/2014/main" id="{2D235214-E349-7F1B-F1B6-A861A032141A}"/>
              </a:ext>
            </a:extLst>
          </p:cNvPr>
          <p:cNvSpPr>
            <a:spLocks noGrp="1"/>
          </p:cNvSpPr>
          <p:nvPr>
            <p:ph type="sldNum" sz="quarter" idx="12"/>
          </p:nvPr>
        </p:nvSpPr>
        <p:spPr/>
        <p:txBody>
          <a:bodyPr/>
          <a:lstStyle/>
          <a:p>
            <a:fld id="{CC057153-B650-4DEB-B370-79DDCFDCE934}" type="slidenum">
              <a:rPr lang="en-US" smtClean="0"/>
              <a:t>22</a:t>
            </a:fld>
            <a:endParaRPr lang="en-US"/>
          </a:p>
        </p:txBody>
      </p:sp>
    </p:spTree>
    <p:extLst>
      <p:ext uri="{BB962C8B-B14F-4D97-AF65-F5344CB8AC3E}">
        <p14:creationId xmlns:p14="http://schemas.microsoft.com/office/powerpoint/2010/main" val="184084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DCB9B-FFC0-743B-F37B-E9AAB45C6856}"/>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63E8B0EE-9D3C-E317-09AC-1F336721A058}"/>
              </a:ext>
            </a:extLst>
          </p:cNvPr>
          <p:cNvSpPr txBox="1">
            <a:spLocks/>
          </p:cNvSpPr>
          <p:nvPr/>
        </p:nvSpPr>
        <p:spPr>
          <a:xfrm>
            <a:off x="612648" y="548640"/>
            <a:ext cx="10653578"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b="1" kern="1200" dirty="0">
                <a:solidFill>
                  <a:schemeClr val="tx1"/>
                </a:solidFill>
                <a:latin typeface="+mj-lt"/>
                <a:ea typeface="+mj-ea"/>
                <a:cs typeface="+mj-cs"/>
              </a:rPr>
              <a:t>Number </a:t>
            </a:r>
            <a:r>
              <a:rPr lang="en-US" dirty="0"/>
              <a:t>in other bases</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66CC07F1-43D2-3467-90DA-6753050BA002}"/>
              </a:ext>
            </a:extLst>
          </p:cNvPr>
          <p:cNvSpPr>
            <a:spLocks noGrp="1"/>
          </p:cNvSpPr>
          <p:nvPr>
            <p:ph type="sldNum" sz="quarter" idx="12"/>
          </p:nvPr>
        </p:nvSpPr>
        <p:spPr/>
        <p:txBody>
          <a:bodyPr/>
          <a:lstStyle/>
          <a:p>
            <a:fld id="{CC057153-B650-4DEB-B370-79DDCFDCE934}" type="slidenum">
              <a:rPr lang="en-US" smtClean="0"/>
              <a:t>23</a:t>
            </a:fld>
            <a:endParaRPr lang="en-US"/>
          </a:p>
        </p:txBody>
      </p:sp>
      <p:sp>
        <p:nvSpPr>
          <p:cNvPr id="4" name="Content Placeholder 3">
            <a:extLst>
              <a:ext uri="{FF2B5EF4-FFF2-40B4-BE49-F238E27FC236}">
                <a16:creationId xmlns:a16="http://schemas.microsoft.com/office/drawing/2014/main" id="{E868B093-766C-6E90-3ED3-A462C19712A9}"/>
              </a:ext>
            </a:extLst>
          </p:cNvPr>
          <p:cNvSpPr>
            <a:spLocks noGrp="1"/>
          </p:cNvSpPr>
          <p:nvPr>
            <p:ph idx="1"/>
          </p:nvPr>
        </p:nvSpPr>
        <p:spPr>
          <a:xfrm>
            <a:off x="612647" y="1715532"/>
            <a:ext cx="10817353" cy="4593828"/>
          </a:xfrm>
        </p:spPr>
        <p:txBody>
          <a:bodyPr>
            <a:noAutofit/>
          </a:bodyPr>
          <a:lstStyle/>
          <a:p>
            <a:pPr marL="0" indent="0">
              <a:buNone/>
            </a:pPr>
            <a:r>
              <a:rPr lang="en-US" sz="2800" dirty="0"/>
              <a:t>For any base, the digits (individual numbers in the number) range from 0 to base - 1</a:t>
            </a:r>
          </a:p>
          <a:p>
            <a:pPr marL="0" indent="0">
              <a:buNone/>
            </a:pPr>
            <a:endParaRPr lang="en-US" sz="2800" dirty="0"/>
          </a:p>
          <a:p>
            <a:pPr marL="0" indent="0">
              <a:buNone/>
            </a:pPr>
            <a:r>
              <a:rPr lang="en-US" sz="2800" dirty="0"/>
              <a:t>Base 5 digits: </a:t>
            </a:r>
            <a:r>
              <a:rPr lang="en-US" sz="2800" dirty="0">
                <a:latin typeface="Cambria Math" panose="02040503050406030204" pitchFamily="18" charset="0"/>
                <a:ea typeface="Cambria Math" panose="02040503050406030204" pitchFamily="18" charset="0"/>
              </a:rPr>
              <a:t>0, 1, 2, 3, 4</a:t>
            </a:r>
            <a:endParaRPr lang="en-US" sz="2800" dirty="0"/>
          </a:p>
        </p:txBody>
      </p:sp>
    </p:spTree>
    <p:extLst>
      <p:ext uri="{BB962C8B-B14F-4D97-AF65-F5344CB8AC3E}">
        <p14:creationId xmlns:p14="http://schemas.microsoft.com/office/powerpoint/2010/main" val="3598255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BD620-6E00-4761-6B5E-74A6A7FCE5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AB2998-5727-7120-9D3D-2334681CCFB8}"/>
              </a:ext>
            </a:extLst>
          </p:cNvPr>
          <p:cNvSpPr>
            <a:spLocks noGrp="1"/>
          </p:cNvSpPr>
          <p:nvPr>
            <p:ph type="title"/>
          </p:nvPr>
        </p:nvSpPr>
        <p:spPr/>
        <p:txBody>
          <a:bodyPr/>
          <a:lstStyle/>
          <a:p>
            <a:r>
              <a:rPr lang="en-US" dirty="0"/>
              <a:t>Numbers in other bases</a:t>
            </a:r>
          </a:p>
        </p:txBody>
      </p:sp>
      <p:sp>
        <p:nvSpPr>
          <p:cNvPr id="3" name="Content Placeholder 2">
            <a:extLst>
              <a:ext uri="{FF2B5EF4-FFF2-40B4-BE49-F238E27FC236}">
                <a16:creationId xmlns:a16="http://schemas.microsoft.com/office/drawing/2014/main" id="{474D2464-9A72-DFC2-3F3E-B79D40077911}"/>
              </a:ext>
            </a:extLst>
          </p:cNvPr>
          <p:cNvSpPr>
            <a:spLocks noGrp="1"/>
          </p:cNvSpPr>
          <p:nvPr>
            <p:ph idx="1"/>
          </p:nvPr>
        </p:nvSpPr>
        <p:spPr>
          <a:xfrm>
            <a:off x="612647" y="1715532"/>
            <a:ext cx="7307237" cy="2414016"/>
          </a:xfrm>
        </p:spPr>
        <p:txBody>
          <a:bodyPr>
            <a:normAutofit/>
          </a:bodyPr>
          <a:lstStyle/>
          <a:p>
            <a:pPr marL="0" indent="0">
              <a:buNone/>
            </a:pPr>
            <a:r>
              <a:rPr lang="en-US" sz="3600" dirty="0">
                <a:solidFill>
                  <a:srgbClr val="FF0000"/>
                </a:solidFill>
              </a:rPr>
              <a:t>What number is 243</a:t>
            </a:r>
            <a:r>
              <a:rPr lang="en-US" sz="3600" baseline="-25000" dirty="0">
                <a:solidFill>
                  <a:srgbClr val="FF0000"/>
                </a:solidFill>
              </a:rPr>
              <a:t>5</a:t>
            </a:r>
            <a:r>
              <a:rPr lang="en-US" sz="3600" dirty="0">
                <a:solidFill>
                  <a:srgbClr val="FF0000"/>
                </a:solidFill>
              </a:rPr>
              <a:t>?</a:t>
            </a:r>
          </a:p>
        </p:txBody>
      </p:sp>
      <p:sp>
        <p:nvSpPr>
          <p:cNvPr id="4" name="Slide Number Placeholder 3">
            <a:extLst>
              <a:ext uri="{FF2B5EF4-FFF2-40B4-BE49-F238E27FC236}">
                <a16:creationId xmlns:a16="http://schemas.microsoft.com/office/drawing/2014/main" id="{BA71AB6A-8D3E-4CBE-07C0-89EF6C1CA670}"/>
              </a:ext>
            </a:extLst>
          </p:cNvPr>
          <p:cNvSpPr>
            <a:spLocks noGrp="1"/>
          </p:cNvSpPr>
          <p:nvPr>
            <p:ph type="sldNum" sz="quarter" idx="12"/>
          </p:nvPr>
        </p:nvSpPr>
        <p:spPr/>
        <p:txBody>
          <a:bodyPr/>
          <a:lstStyle/>
          <a:p>
            <a:fld id="{CC057153-B650-4DEB-B370-79DDCFDCE934}" type="slidenum">
              <a:rPr lang="en-US" smtClean="0"/>
              <a:t>24</a:t>
            </a:fld>
            <a:endParaRPr lang="en-US"/>
          </a:p>
        </p:txBody>
      </p:sp>
    </p:spTree>
    <p:extLst>
      <p:ext uri="{BB962C8B-B14F-4D97-AF65-F5344CB8AC3E}">
        <p14:creationId xmlns:p14="http://schemas.microsoft.com/office/powerpoint/2010/main" val="1224841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206F63-A8A8-49FB-381E-E07D59EE82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87849A-B474-5010-5FFB-658D72F68ECD}"/>
              </a:ext>
            </a:extLst>
          </p:cNvPr>
          <p:cNvSpPr>
            <a:spLocks noGrp="1"/>
          </p:cNvSpPr>
          <p:nvPr>
            <p:ph type="title"/>
          </p:nvPr>
        </p:nvSpPr>
        <p:spPr/>
        <p:txBody>
          <a:bodyPr/>
          <a:lstStyle/>
          <a:p>
            <a:r>
              <a:rPr lang="en-US" dirty="0"/>
              <a:t>Numbers in other bases</a:t>
            </a:r>
          </a:p>
        </p:txBody>
      </p:sp>
      <p:sp>
        <p:nvSpPr>
          <p:cNvPr id="3" name="Content Placeholder 2">
            <a:extLst>
              <a:ext uri="{FF2B5EF4-FFF2-40B4-BE49-F238E27FC236}">
                <a16:creationId xmlns:a16="http://schemas.microsoft.com/office/drawing/2014/main" id="{FD7D34A7-9CB8-78E5-4877-4727EBDA91AE}"/>
              </a:ext>
            </a:extLst>
          </p:cNvPr>
          <p:cNvSpPr>
            <a:spLocks noGrp="1"/>
          </p:cNvSpPr>
          <p:nvPr>
            <p:ph idx="1"/>
          </p:nvPr>
        </p:nvSpPr>
        <p:spPr>
          <a:xfrm>
            <a:off x="612647" y="1715532"/>
            <a:ext cx="7307237" cy="2414016"/>
          </a:xfrm>
        </p:spPr>
        <p:txBody>
          <a:bodyPr>
            <a:normAutofit/>
          </a:bodyPr>
          <a:lstStyle/>
          <a:p>
            <a:pPr marL="0" indent="0">
              <a:buNone/>
            </a:pPr>
            <a:r>
              <a:rPr lang="en-US" sz="3600" dirty="0">
                <a:solidFill>
                  <a:srgbClr val="FF0000"/>
                </a:solidFill>
              </a:rPr>
              <a:t>What number is 243</a:t>
            </a:r>
            <a:r>
              <a:rPr lang="en-US" sz="3600" baseline="-25000" dirty="0">
                <a:solidFill>
                  <a:srgbClr val="FF0000"/>
                </a:solidFill>
              </a:rPr>
              <a:t>5</a:t>
            </a:r>
            <a:r>
              <a:rPr lang="en-US" sz="3600" dirty="0">
                <a:solidFill>
                  <a:srgbClr val="FF0000"/>
                </a:solidFill>
              </a:rPr>
              <a:t>?</a:t>
            </a:r>
          </a:p>
        </p:txBody>
      </p:sp>
      <p:sp>
        <p:nvSpPr>
          <p:cNvPr id="4" name="Slide Number Placeholder 3">
            <a:extLst>
              <a:ext uri="{FF2B5EF4-FFF2-40B4-BE49-F238E27FC236}">
                <a16:creationId xmlns:a16="http://schemas.microsoft.com/office/drawing/2014/main" id="{41344172-79BA-39F6-BC71-981CEE13AA0C}"/>
              </a:ext>
            </a:extLst>
          </p:cNvPr>
          <p:cNvSpPr>
            <a:spLocks noGrp="1"/>
          </p:cNvSpPr>
          <p:nvPr>
            <p:ph type="sldNum" sz="quarter" idx="12"/>
          </p:nvPr>
        </p:nvSpPr>
        <p:spPr/>
        <p:txBody>
          <a:bodyPr/>
          <a:lstStyle/>
          <a:p>
            <a:fld id="{CC057153-B650-4DEB-B370-79DDCFDCE934}" type="slidenum">
              <a:rPr lang="en-US" smtClean="0"/>
              <a:t>25</a:t>
            </a:fld>
            <a:endParaRPr lang="en-US"/>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5DA3FBE5-CD51-ADD8-9DCD-B402097D6C2D}"/>
                  </a:ext>
                </a:extLst>
              </p:cNvPr>
              <p:cNvGraphicFramePr>
                <a:graphicFrameLocks noGrp="1"/>
              </p:cNvGraphicFramePr>
              <p:nvPr>
                <p:extLst>
                  <p:ext uri="{D42A27DB-BD31-4B8C-83A1-F6EECF244321}">
                    <p14:modId xmlns:p14="http://schemas.microsoft.com/office/powerpoint/2010/main" val="3151677198"/>
                  </p:ext>
                </p:extLst>
              </p:nvPr>
            </p:nvGraphicFramePr>
            <p:xfrm>
              <a:off x="1717481" y="2922540"/>
              <a:ext cx="5603073" cy="914400"/>
            </p:xfrm>
            <a:graphic>
              <a:graphicData uri="http://schemas.openxmlformats.org/drawingml/2006/table">
                <a:tbl>
                  <a:tblPr firstRow="1" bandRow="1">
                    <a:tableStyleId>{5940675A-B579-460E-94D1-54222C63F5DA}</a:tableStyleId>
                  </a:tblPr>
                  <a:tblGrid>
                    <a:gridCol w="1867691">
                      <a:extLst>
                        <a:ext uri="{9D8B030D-6E8A-4147-A177-3AD203B41FA5}">
                          <a16:colId xmlns:a16="http://schemas.microsoft.com/office/drawing/2014/main" val="1500213618"/>
                        </a:ext>
                      </a:extLst>
                    </a:gridCol>
                    <a:gridCol w="1867691">
                      <a:extLst>
                        <a:ext uri="{9D8B030D-6E8A-4147-A177-3AD203B41FA5}">
                          <a16:colId xmlns:a16="http://schemas.microsoft.com/office/drawing/2014/main" val="2324606823"/>
                        </a:ext>
                      </a:extLst>
                    </a:gridCol>
                    <a:gridCol w="1867691">
                      <a:extLst>
                        <a:ext uri="{9D8B030D-6E8A-4147-A177-3AD203B41FA5}">
                          <a16:colId xmlns:a16="http://schemas.microsoft.com/office/drawing/2014/main" val="3306935064"/>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240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5</m:t>
                                    </m:r>
                                  </m:e>
                                  <m:sup>
                                    <m:r>
                                      <a:rPr lang="en-US" sz="2400" b="0" i="1" dirty="0" smtClean="0">
                                        <a:latin typeface="Cambria Math" panose="02040503050406030204" pitchFamily="18" charset="0"/>
                                        <a:ea typeface="Cambria Math" panose="02040503050406030204" pitchFamily="18" charset="0"/>
                                      </a:rPr>
                                      <m:t>2</m:t>
                                    </m:r>
                                  </m:sup>
                                </m:sSup>
                                <m:r>
                                  <a:rPr lang="en-US" sz="2400" b="0" i="1" dirty="0" smtClean="0">
                                    <a:latin typeface="Cambria Math" panose="02040503050406030204" pitchFamily="18" charset="0"/>
                                    <a:ea typeface="Cambria Math" panose="02040503050406030204" pitchFamily="18" charset="0"/>
                                  </a:rPr>
                                  <m:t>=25</m:t>
                                </m:r>
                              </m:oMath>
                            </m:oMathPara>
                          </a14:m>
                          <a:endParaRPr lang="en-US" sz="2400" dirty="0">
                            <a:latin typeface="Cambria Math" panose="02040503050406030204" pitchFamily="18" charset="0"/>
                            <a:ea typeface="Cambria Math"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240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5</m:t>
                                    </m:r>
                                  </m:e>
                                  <m:sup>
                                    <m:r>
                                      <a:rPr lang="en-US" sz="2400" b="0" i="1" dirty="0" smtClean="0">
                                        <a:latin typeface="Cambria Math" panose="02040503050406030204" pitchFamily="18" charset="0"/>
                                        <a:ea typeface="Cambria Math" panose="02040503050406030204" pitchFamily="18" charset="0"/>
                                      </a:rPr>
                                      <m:t>1</m:t>
                                    </m:r>
                                  </m:sup>
                                </m:sSup>
                                <m:r>
                                  <a:rPr lang="en-US" sz="2400" b="0" i="1" dirty="0" smtClean="0">
                                    <a:latin typeface="Cambria Math" panose="02040503050406030204" pitchFamily="18" charset="0"/>
                                    <a:ea typeface="Cambria Math" panose="02040503050406030204" pitchFamily="18" charset="0"/>
                                  </a:rPr>
                                  <m:t>=5</m:t>
                                </m:r>
                              </m:oMath>
                            </m:oMathPara>
                          </a14:m>
                          <a:endParaRPr lang="en-US" sz="2400" dirty="0">
                            <a:latin typeface="Cambria Math" panose="02040503050406030204" pitchFamily="18" charset="0"/>
                            <a:ea typeface="Cambria Math"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240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5</m:t>
                                    </m:r>
                                  </m:e>
                                  <m:sup>
                                    <m:r>
                                      <a:rPr lang="en-US" sz="2400" b="0" i="1" dirty="0" smtClean="0">
                                        <a:latin typeface="Cambria Math" panose="02040503050406030204" pitchFamily="18" charset="0"/>
                                        <a:ea typeface="Cambria Math" panose="02040503050406030204" pitchFamily="18" charset="0"/>
                                      </a:rPr>
                                      <m:t>0</m:t>
                                    </m:r>
                                  </m:sup>
                                </m:sSup>
                                <m:r>
                                  <a:rPr lang="en-US" sz="2400" b="0" i="1" dirty="0" smtClean="0">
                                    <a:latin typeface="Cambria Math" panose="02040503050406030204" pitchFamily="18" charset="0"/>
                                    <a:ea typeface="Cambria Math" panose="02040503050406030204" pitchFamily="18" charset="0"/>
                                  </a:rPr>
                                  <m:t>=</m:t>
                                </m:r>
                                <m:r>
                                  <a:rPr lang="en-US" sz="2400" i="1" dirty="0" smtClean="0">
                                    <a:latin typeface="Cambria Math" panose="02040503050406030204" pitchFamily="18" charset="0"/>
                                    <a:ea typeface="Cambria Math" panose="02040503050406030204" pitchFamily="18" charset="0"/>
                                  </a:rPr>
                                  <m:t> 1</m:t>
                                </m:r>
                              </m:oMath>
                            </m:oMathPara>
                          </a14:m>
                          <a:endParaRPr lang="en-US" sz="2400" dirty="0">
                            <a:latin typeface="Cambria Math" panose="02040503050406030204" pitchFamily="18" charset="0"/>
                            <a:ea typeface="Cambria Math" panose="02040503050406030204" pitchFamily="18" charset="0"/>
                          </a:endParaRPr>
                        </a:p>
                      </a:txBody>
                      <a:tcPr/>
                    </a:tc>
                    <a:extLst>
                      <a:ext uri="{0D108BD9-81ED-4DB2-BD59-A6C34878D82A}">
                        <a16:rowId xmlns:a16="http://schemas.microsoft.com/office/drawing/2014/main" val="1002001436"/>
                      </a:ext>
                    </a:extLst>
                  </a:tr>
                  <a:tr h="370840">
                    <a:tc>
                      <a:txBody>
                        <a:bodyPr/>
                        <a:lstStyle/>
                        <a:p>
                          <a:pPr algn="ctr"/>
                          <a:r>
                            <a:rPr lang="en-US" sz="2400" dirty="0">
                              <a:latin typeface="Cambria Math" panose="02040503050406030204" pitchFamily="18" charset="0"/>
                              <a:ea typeface="Cambria Math" panose="02040503050406030204" pitchFamily="18" charset="0"/>
                            </a:rPr>
                            <a:t>2</a:t>
                          </a:r>
                        </a:p>
                      </a:txBody>
                      <a:tcPr/>
                    </a:tc>
                    <a:tc>
                      <a:txBody>
                        <a:bodyPr/>
                        <a:lstStyle/>
                        <a:p>
                          <a:pPr algn="ctr"/>
                          <a:r>
                            <a:rPr lang="en-US" sz="2400" dirty="0">
                              <a:latin typeface="Cambria Math" panose="02040503050406030204" pitchFamily="18" charset="0"/>
                              <a:ea typeface="Cambria Math" panose="02040503050406030204" pitchFamily="18" charset="0"/>
                            </a:rPr>
                            <a:t>4</a:t>
                          </a:r>
                        </a:p>
                      </a:txBody>
                      <a:tcPr/>
                    </a:tc>
                    <a:tc>
                      <a:txBody>
                        <a:bodyPr/>
                        <a:lstStyle/>
                        <a:p>
                          <a:pPr algn="ctr"/>
                          <a:r>
                            <a:rPr lang="en-US" sz="2400" dirty="0">
                              <a:latin typeface="Cambria Math" panose="02040503050406030204" pitchFamily="18" charset="0"/>
                              <a:ea typeface="Cambria Math" panose="02040503050406030204" pitchFamily="18" charset="0"/>
                            </a:rPr>
                            <a:t>3</a:t>
                          </a:r>
                        </a:p>
                      </a:txBody>
                      <a:tcPr/>
                    </a:tc>
                    <a:extLst>
                      <a:ext uri="{0D108BD9-81ED-4DB2-BD59-A6C34878D82A}">
                        <a16:rowId xmlns:a16="http://schemas.microsoft.com/office/drawing/2014/main" val="806367913"/>
                      </a:ext>
                    </a:extLst>
                  </a:tr>
                </a:tbl>
              </a:graphicData>
            </a:graphic>
          </p:graphicFrame>
        </mc:Choice>
        <mc:Fallback xmlns="">
          <p:graphicFrame>
            <p:nvGraphicFramePr>
              <p:cNvPr id="5" name="Table 4">
                <a:extLst>
                  <a:ext uri="{FF2B5EF4-FFF2-40B4-BE49-F238E27FC236}">
                    <a16:creationId xmlns:a16="http://schemas.microsoft.com/office/drawing/2014/main" id="{5DA3FBE5-CD51-ADD8-9DCD-B402097D6C2D}"/>
                  </a:ext>
                </a:extLst>
              </p:cNvPr>
              <p:cNvGraphicFramePr>
                <a:graphicFrameLocks noGrp="1"/>
              </p:cNvGraphicFramePr>
              <p:nvPr>
                <p:extLst>
                  <p:ext uri="{D42A27DB-BD31-4B8C-83A1-F6EECF244321}">
                    <p14:modId xmlns:p14="http://schemas.microsoft.com/office/powerpoint/2010/main" val="3151677198"/>
                  </p:ext>
                </p:extLst>
              </p:nvPr>
            </p:nvGraphicFramePr>
            <p:xfrm>
              <a:off x="1717481" y="2922540"/>
              <a:ext cx="5603073" cy="914400"/>
            </p:xfrm>
            <a:graphic>
              <a:graphicData uri="http://schemas.openxmlformats.org/drawingml/2006/table">
                <a:tbl>
                  <a:tblPr firstRow="1" bandRow="1">
                    <a:tableStyleId>{5940675A-B579-460E-94D1-54222C63F5DA}</a:tableStyleId>
                  </a:tblPr>
                  <a:tblGrid>
                    <a:gridCol w="1867691">
                      <a:extLst>
                        <a:ext uri="{9D8B030D-6E8A-4147-A177-3AD203B41FA5}">
                          <a16:colId xmlns:a16="http://schemas.microsoft.com/office/drawing/2014/main" val="1500213618"/>
                        </a:ext>
                      </a:extLst>
                    </a:gridCol>
                    <a:gridCol w="1867691">
                      <a:extLst>
                        <a:ext uri="{9D8B030D-6E8A-4147-A177-3AD203B41FA5}">
                          <a16:colId xmlns:a16="http://schemas.microsoft.com/office/drawing/2014/main" val="2324606823"/>
                        </a:ext>
                      </a:extLst>
                    </a:gridCol>
                    <a:gridCol w="1867691">
                      <a:extLst>
                        <a:ext uri="{9D8B030D-6E8A-4147-A177-3AD203B41FA5}">
                          <a16:colId xmlns:a16="http://schemas.microsoft.com/office/drawing/2014/main" val="3306935064"/>
                        </a:ext>
                      </a:extLst>
                    </a:gridCol>
                  </a:tblGrid>
                  <a:tr h="457200">
                    <a:tc>
                      <a:txBody>
                        <a:bodyPr/>
                        <a:lstStyle/>
                        <a:p>
                          <a:endParaRPr lang="en-US"/>
                        </a:p>
                      </a:txBody>
                      <a:tcPr>
                        <a:blipFill>
                          <a:blip r:embed="rId3"/>
                          <a:stretch>
                            <a:fillRect l="-680" t="-2703" r="-201361" b="-124324"/>
                          </a:stretch>
                        </a:blipFill>
                      </a:tcPr>
                    </a:tc>
                    <a:tc>
                      <a:txBody>
                        <a:bodyPr/>
                        <a:lstStyle/>
                        <a:p>
                          <a:endParaRPr lang="en-US"/>
                        </a:p>
                      </a:txBody>
                      <a:tcPr>
                        <a:blipFill>
                          <a:blip r:embed="rId3"/>
                          <a:stretch>
                            <a:fillRect l="-100000" t="-2703" r="-100000" b="-124324"/>
                          </a:stretch>
                        </a:blipFill>
                      </a:tcPr>
                    </a:tc>
                    <a:tc>
                      <a:txBody>
                        <a:bodyPr/>
                        <a:lstStyle/>
                        <a:p>
                          <a:endParaRPr lang="en-US"/>
                        </a:p>
                      </a:txBody>
                      <a:tcPr>
                        <a:blipFill>
                          <a:blip r:embed="rId3"/>
                          <a:stretch>
                            <a:fillRect l="-201361" t="-2703" r="-680" b="-124324"/>
                          </a:stretch>
                        </a:blipFill>
                      </a:tcPr>
                    </a:tc>
                    <a:extLst>
                      <a:ext uri="{0D108BD9-81ED-4DB2-BD59-A6C34878D82A}">
                        <a16:rowId xmlns:a16="http://schemas.microsoft.com/office/drawing/2014/main" val="1002001436"/>
                      </a:ext>
                    </a:extLst>
                  </a:tr>
                  <a:tr h="457200">
                    <a:tc>
                      <a:txBody>
                        <a:bodyPr/>
                        <a:lstStyle/>
                        <a:p>
                          <a:pPr algn="ctr"/>
                          <a:r>
                            <a:rPr lang="en-US" sz="2400" dirty="0">
                              <a:latin typeface="Cambria Math" panose="02040503050406030204" pitchFamily="18" charset="0"/>
                              <a:ea typeface="Cambria Math" panose="02040503050406030204" pitchFamily="18" charset="0"/>
                            </a:rPr>
                            <a:t>2</a:t>
                          </a:r>
                        </a:p>
                      </a:txBody>
                      <a:tcPr/>
                    </a:tc>
                    <a:tc>
                      <a:txBody>
                        <a:bodyPr/>
                        <a:lstStyle/>
                        <a:p>
                          <a:pPr algn="ctr"/>
                          <a:r>
                            <a:rPr lang="en-US" sz="2400" dirty="0">
                              <a:latin typeface="Cambria Math" panose="02040503050406030204" pitchFamily="18" charset="0"/>
                              <a:ea typeface="Cambria Math" panose="02040503050406030204" pitchFamily="18" charset="0"/>
                            </a:rPr>
                            <a:t>4</a:t>
                          </a:r>
                        </a:p>
                      </a:txBody>
                      <a:tcPr/>
                    </a:tc>
                    <a:tc>
                      <a:txBody>
                        <a:bodyPr/>
                        <a:lstStyle/>
                        <a:p>
                          <a:pPr algn="ctr"/>
                          <a:r>
                            <a:rPr lang="en-US" sz="2400" dirty="0">
                              <a:latin typeface="Cambria Math" panose="02040503050406030204" pitchFamily="18" charset="0"/>
                              <a:ea typeface="Cambria Math" panose="02040503050406030204" pitchFamily="18" charset="0"/>
                            </a:rPr>
                            <a:t>3</a:t>
                          </a:r>
                        </a:p>
                      </a:txBody>
                      <a:tcPr/>
                    </a:tc>
                    <a:extLst>
                      <a:ext uri="{0D108BD9-81ED-4DB2-BD59-A6C34878D82A}">
                        <a16:rowId xmlns:a16="http://schemas.microsoft.com/office/drawing/2014/main" val="806367913"/>
                      </a:ext>
                    </a:extLst>
                  </a:tr>
                </a:tbl>
              </a:graphicData>
            </a:graphic>
          </p:graphicFrame>
        </mc:Fallback>
      </mc:AlternateContent>
    </p:spTree>
    <p:extLst>
      <p:ext uri="{BB962C8B-B14F-4D97-AF65-F5344CB8AC3E}">
        <p14:creationId xmlns:p14="http://schemas.microsoft.com/office/powerpoint/2010/main" val="2430087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91D79-DB93-7310-A01D-D926B17255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86BEAA-D5B0-7CB5-9401-A7FE68CE02BE}"/>
              </a:ext>
            </a:extLst>
          </p:cNvPr>
          <p:cNvSpPr>
            <a:spLocks noGrp="1"/>
          </p:cNvSpPr>
          <p:nvPr>
            <p:ph type="title"/>
          </p:nvPr>
        </p:nvSpPr>
        <p:spPr/>
        <p:txBody>
          <a:bodyPr/>
          <a:lstStyle/>
          <a:p>
            <a:r>
              <a:rPr lang="en-US" dirty="0"/>
              <a:t>Numbers in other bases</a:t>
            </a:r>
          </a:p>
        </p:txBody>
      </p:sp>
      <p:sp>
        <p:nvSpPr>
          <p:cNvPr id="3" name="Content Placeholder 2">
            <a:extLst>
              <a:ext uri="{FF2B5EF4-FFF2-40B4-BE49-F238E27FC236}">
                <a16:creationId xmlns:a16="http://schemas.microsoft.com/office/drawing/2014/main" id="{6E06B4D9-0711-93DD-32C9-014100EA3909}"/>
              </a:ext>
            </a:extLst>
          </p:cNvPr>
          <p:cNvSpPr>
            <a:spLocks noGrp="1"/>
          </p:cNvSpPr>
          <p:nvPr>
            <p:ph idx="1"/>
          </p:nvPr>
        </p:nvSpPr>
        <p:spPr>
          <a:xfrm>
            <a:off x="612647" y="1715532"/>
            <a:ext cx="7307237" cy="2414016"/>
          </a:xfrm>
        </p:spPr>
        <p:txBody>
          <a:bodyPr>
            <a:normAutofit/>
          </a:bodyPr>
          <a:lstStyle/>
          <a:p>
            <a:pPr marL="0" indent="0">
              <a:buNone/>
            </a:pPr>
            <a:r>
              <a:rPr lang="en-US" sz="3600" dirty="0">
                <a:solidFill>
                  <a:srgbClr val="FF0000"/>
                </a:solidFill>
              </a:rPr>
              <a:t>What number is 243</a:t>
            </a:r>
            <a:r>
              <a:rPr lang="en-US" sz="3600" baseline="-25000" dirty="0">
                <a:solidFill>
                  <a:srgbClr val="FF0000"/>
                </a:solidFill>
              </a:rPr>
              <a:t>5</a:t>
            </a:r>
            <a:r>
              <a:rPr lang="en-US" sz="3600" dirty="0">
                <a:solidFill>
                  <a:srgbClr val="FF0000"/>
                </a:solidFill>
              </a:rPr>
              <a:t>?</a:t>
            </a:r>
          </a:p>
        </p:txBody>
      </p:sp>
      <p:sp>
        <p:nvSpPr>
          <p:cNvPr id="4" name="Slide Number Placeholder 3">
            <a:extLst>
              <a:ext uri="{FF2B5EF4-FFF2-40B4-BE49-F238E27FC236}">
                <a16:creationId xmlns:a16="http://schemas.microsoft.com/office/drawing/2014/main" id="{465A3ADE-B78A-0F28-418C-44058DFF7488}"/>
              </a:ext>
            </a:extLst>
          </p:cNvPr>
          <p:cNvSpPr>
            <a:spLocks noGrp="1"/>
          </p:cNvSpPr>
          <p:nvPr>
            <p:ph type="sldNum" sz="quarter" idx="12"/>
          </p:nvPr>
        </p:nvSpPr>
        <p:spPr/>
        <p:txBody>
          <a:bodyPr/>
          <a:lstStyle/>
          <a:p>
            <a:fld id="{CC057153-B650-4DEB-B370-79DDCFDCE934}" type="slidenum">
              <a:rPr lang="en-US" smtClean="0"/>
              <a:t>26</a:t>
            </a:fld>
            <a:endParaRPr lang="en-US"/>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F54EA140-75C3-E0B2-01B0-2531CAF1D0B0}"/>
                  </a:ext>
                </a:extLst>
              </p:cNvPr>
              <p:cNvGraphicFramePr>
                <a:graphicFrameLocks noGrp="1"/>
              </p:cNvGraphicFramePr>
              <p:nvPr/>
            </p:nvGraphicFramePr>
            <p:xfrm>
              <a:off x="1717481" y="2922540"/>
              <a:ext cx="5603073" cy="914400"/>
            </p:xfrm>
            <a:graphic>
              <a:graphicData uri="http://schemas.openxmlformats.org/drawingml/2006/table">
                <a:tbl>
                  <a:tblPr firstRow="1" bandRow="1">
                    <a:tableStyleId>{5940675A-B579-460E-94D1-54222C63F5DA}</a:tableStyleId>
                  </a:tblPr>
                  <a:tblGrid>
                    <a:gridCol w="1867691">
                      <a:extLst>
                        <a:ext uri="{9D8B030D-6E8A-4147-A177-3AD203B41FA5}">
                          <a16:colId xmlns:a16="http://schemas.microsoft.com/office/drawing/2014/main" val="1500213618"/>
                        </a:ext>
                      </a:extLst>
                    </a:gridCol>
                    <a:gridCol w="1867691">
                      <a:extLst>
                        <a:ext uri="{9D8B030D-6E8A-4147-A177-3AD203B41FA5}">
                          <a16:colId xmlns:a16="http://schemas.microsoft.com/office/drawing/2014/main" val="2324606823"/>
                        </a:ext>
                      </a:extLst>
                    </a:gridCol>
                    <a:gridCol w="1867691">
                      <a:extLst>
                        <a:ext uri="{9D8B030D-6E8A-4147-A177-3AD203B41FA5}">
                          <a16:colId xmlns:a16="http://schemas.microsoft.com/office/drawing/2014/main" val="3306935064"/>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240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5</m:t>
                                    </m:r>
                                  </m:e>
                                  <m:sup>
                                    <m:r>
                                      <a:rPr lang="en-US" sz="2400" b="0" i="1" dirty="0" smtClean="0">
                                        <a:latin typeface="Cambria Math" panose="02040503050406030204" pitchFamily="18" charset="0"/>
                                        <a:ea typeface="Cambria Math" panose="02040503050406030204" pitchFamily="18" charset="0"/>
                                      </a:rPr>
                                      <m:t>2</m:t>
                                    </m:r>
                                  </m:sup>
                                </m:sSup>
                                <m:r>
                                  <a:rPr lang="en-US" sz="2400" b="0" i="1" dirty="0" smtClean="0">
                                    <a:latin typeface="Cambria Math" panose="02040503050406030204" pitchFamily="18" charset="0"/>
                                    <a:ea typeface="Cambria Math" panose="02040503050406030204" pitchFamily="18" charset="0"/>
                                  </a:rPr>
                                  <m:t>=25</m:t>
                                </m:r>
                              </m:oMath>
                            </m:oMathPara>
                          </a14:m>
                          <a:endParaRPr lang="en-US" sz="2400" dirty="0">
                            <a:latin typeface="Cambria Math" panose="02040503050406030204" pitchFamily="18" charset="0"/>
                            <a:ea typeface="Cambria Math"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240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5</m:t>
                                    </m:r>
                                  </m:e>
                                  <m:sup>
                                    <m:r>
                                      <a:rPr lang="en-US" sz="2400" b="0" i="1" dirty="0" smtClean="0">
                                        <a:latin typeface="Cambria Math" panose="02040503050406030204" pitchFamily="18" charset="0"/>
                                        <a:ea typeface="Cambria Math" panose="02040503050406030204" pitchFamily="18" charset="0"/>
                                      </a:rPr>
                                      <m:t>1</m:t>
                                    </m:r>
                                  </m:sup>
                                </m:sSup>
                                <m:r>
                                  <a:rPr lang="en-US" sz="2400" b="0" i="1" dirty="0" smtClean="0">
                                    <a:latin typeface="Cambria Math" panose="02040503050406030204" pitchFamily="18" charset="0"/>
                                    <a:ea typeface="Cambria Math" panose="02040503050406030204" pitchFamily="18" charset="0"/>
                                  </a:rPr>
                                  <m:t>=5</m:t>
                                </m:r>
                              </m:oMath>
                            </m:oMathPara>
                          </a14:m>
                          <a:endParaRPr lang="en-US" sz="2400" dirty="0">
                            <a:latin typeface="Cambria Math" panose="02040503050406030204" pitchFamily="18" charset="0"/>
                            <a:ea typeface="Cambria Math"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240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5</m:t>
                                    </m:r>
                                  </m:e>
                                  <m:sup>
                                    <m:r>
                                      <a:rPr lang="en-US" sz="2400" b="0" i="1" dirty="0" smtClean="0">
                                        <a:latin typeface="Cambria Math" panose="02040503050406030204" pitchFamily="18" charset="0"/>
                                        <a:ea typeface="Cambria Math" panose="02040503050406030204" pitchFamily="18" charset="0"/>
                                      </a:rPr>
                                      <m:t>0</m:t>
                                    </m:r>
                                  </m:sup>
                                </m:sSup>
                                <m:r>
                                  <a:rPr lang="en-US" sz="2400" b="0" i="1" dirty="0" smtClean="0">
                                    <a:latin typeface="Cambria Math" panose="02040503050406030204" pitchFamily="18" charset="0"/>
                                    <a:ea typeface="Cambria Math" panose="02040503050406030204" pitchFamily="18" charset="0"/>
                                  </a:rPr>
                                  <m:t>=</m:t>
                                </m:r>
                                <m:r>
                                  <a:rPr lang="en-US" sz="2400" i="1" dirty="0" smtClean="0">
                                    <a:latin typeface="Cambria Math" panose="02040503050406030204" pitchFamily="18" charset="0"/>
                                    <a:ea typeface="Cambria Math" panose="02040503050406030204" pitchFamily="18" charset="0"/>
                                  </a:rPr>
                                  <m:t> 1</m:t>
                                </m:r>
                              </m:oMath>
                            </m:oMathPara>
                          </a14:m>
                          <a:endParaRPr lang="en-US" sz="2400" dirty="0">
                            <a:latin typeface="Cambria Math" panose="02040503050406030204" pitchFamily="18" charset="0"/>
                            <a:ea typeface="Cambria Math" panose="02040503050406030204" pitchFamily="18" charset="0"/>
                          </a:endParaRPr>
                        </a:p>
                      </a:txBody>
                      <a:tcPr/>
                    </a:tc>
                    <a:extLst>
                      <a:ext uri="{0D108BD9-81ED-4DB2-BD59-A6C34878D82A}">
                        <a16:rowId xmlns:a16="http://schemas.microsoft.com/office/drawing/2014/main" val="1002001436"/>
                      </a:ext>
                    </a:extLst>
                  </a:tr>
                  <a:tr h="370840">
                    <a:tc>
                      <a:txBody>
                        <a:bodyPr/>
                        <a:lstStyle/>
                        <a:p>
                          <a:pPr algn="ctr"/>
                          <a:r>
                            <a:rPr lang="en-US" sz="2400" dirty="0">
                              <a:latin typeface="Cambria Math" panose="02040503050406030204" pitchFamily="18" charset="0"/>
                              <a:ea typeface="Cambria Math" panose="02040503050406030204" pitchFamily="18" charset="0"/>
                            </a:rPr>
                            <a:t>2</a:t>
                          </a:r>
                        </a:p>
                      </a:txBody>
                      <a:tcPr/>
                    </a:tc>
                    <a:tc>
                      <a:txBody>
                        <a:bodyPr/>
                        <a:lstStyle/>
                        <a:p>
                          <a:pPr algn="ctr"/>
                          <a:r>
                            <a:rPr lang="en-US" sz="2400" dirty="0">
                              <a:latin typeface="Cambria Math" panose="02040503050406030204" pitchFamily="18" charset="0"/>
                              <a:ea typeface="Cambria Math" panose="02040503050406030204" pitchFamily="18" charset="0"/>
                            </a:rPr>
                            <a:t>4</a:t>
                          </a:r>
                        </a:p>
                      </a:txBody>
                      <a:tcPr/>
                    </a:tc>
                    <a:tc>
                      <a:txBody>
                        <a:bodyPr/>
                        <a:lstStyle/>
                        <a:p>
                          <a:pPr algn="ctr"/>
                          <a:r>
                            <a:rPr lang="en-US" sz="2400" dirty="0">
                              <a:latin typeface="Cambria Math" panose="02040503050406030204" pitchFamily="18" charset="0"/>
                              <a:ea typeface="Cambria Math" panose="02040503050406030204" pitchFamily="18" charset="0"/>
                            </a:rPr>
                            <a:t>3</a:t>
                          </a:r>
                        </a:p>
                      </a:txBody>
                      <a:tcPr/>
                    </a:tc>
                    <a:extLst>
                      <a:ext uri="{0D108BD9-81ED-4DB2-BD59-A6C34878D82A}">
                        <a16:rowId xmlns:a16="http://schemas.microsoft.com/office/drawing/2014/main" val="806367913"/>
                      </a:ext>
                    </a:extLst>
                  </a:tr>
                </a:tbl>
              </a:graphicData>
            </a:graphic>
          </p:graphicFrame>
        </mc:Choice>
        <mc:Fallback xmlns="">
          <p:graphicFrame>
            <p:nvGraphicFramePr>
              <p:cNvPr id="5" name="Table 4">
                <a:extLst>
                  <a:ext uri="{FF2B5EF4-FFF2-40B4-BE49-F238E27FC236}">
                    <a16:creationId xmlns:a16="http://schemas.microsoft.com/office/drawing/2014/main" id="{F54EA140-75C3-E0B2-01B0-2531CAF1D0B0}"/>
                  </a:ext>
                </a:extLst>
              </p:cNvPr>
              <p:cNvGraphicFramePr>
                <a:graphicFrameLocks noGrp="1"/>
              </p:cNvGraphicFramePr>
              <p:nvPr/>
            </p:nvGraphicFramePr>
            <p:xfrm>
              <a:off x="1717481" y="2922540"/>
              <a:ext cx="5603073" cy="914400"/>
            </p:xfrm>
            <a:graphic>
              <a:graphicData uri="http://schemas.openxmlformats.org/drawingml/2006/table">
                <a:tbl>
                  <a:tblPr firstRow="1" bandRow="1">
                    <a:tableStyleId>{5940675A-B579-460E-94D1-54222C63F5DA}</a:tableStyleId>
                  </a:tblPr>
                  <a:tblGrid>
                    <a:gridCol w="1867691">
                      <a:extLst>
                        <a:ext uri="{9D8B030D-6E8A-4147-A177-3AD203B41FA5}">
                          <a16:colId xmlns:a16="http://schemas.microsoft.com/office/drawing/2014/main" val="1500213618"/>
                        </a:ext>
                      </a:extLst>
                    </a:gridCol>
                    <a:gridCol w="1867691">
                      <a:extLst>
                        <a:ext uri="{9D8B030D-6E8A-4147-A177-3AD203B41FA5}">
                          <a16:colId xmlns:a16="http://schemas.microsoft.com/office/drawing/2014/main" val="2324606823"/>
                        </a:ext>
                      </a:extLst>
                    </a:gridCol>
                    <a:gridCol w="1867691">
                      <a:extLst>
                        <a:ext uri="{9D8B030D-6E8A-4147-A177-3AD203B41FA5}">
                          <a16:colId xmlns:a16="http://schemas.microsoft.com/office/drawing/2014/main" val="3306935064"/>
                        </a:ext>
                      </a:extLst>
                    </a:gridCol>
                  </a:tblGrid>
                  <a:tr h="457200">
                    <a:tc>
                      <a:txBody>
                        <a:bodyPr/>
                        <a:lstStyle/>
                        <a:p>
                          <a:endParaRPr lang="en-US"/>
                        </a:p>
                      </a:txBody>
                      <a:tcPr>
                        <a:blipFill>
                          <a:blip r:embed="rId3"/>
                          <a:stretch>
                            <a:fillRect l="-680" t="-2703" r="-201361" b="-124324"/>
                          </a:stretch>
                        </a:blipFill>
                      </a:tcPr>
                    </a:tc>
                    <a:tc>
                      <a:txBody>
                        <a:bodyPr/>
                        <a:lstStyle/>
                        <a:p>
                          <a:endParaRPr lang="en-US"/>
                        </a:p>
                      </a:txBody>
                      <a:tcPr>
                        <a:blipFill>
                          <a:blip r:embed="rId3"/>
                          <a:stretch>
                            <a:fillRect l="-100000" t="-2703" r="-100000" b="-124324"/>
                          </a:stretch>
                        </a:blipFill>
                      </a:tcPr>
                    </a:tc>
                    <a:tc>
                      <a:txBody>
                        <a:bodyPr/>
                        <a:lstStyle/>
                        <a:p>
                          <a:endParaRPr lang="en-US"/>
                        </a:p>
                      </a:txBody>
                      <a:tcPr>
                        <a:blipFill>
                          <a:blip r:embed="rId3"/>
                          <a:stretch>
                            <a:fillRect l="-201361" t="-2703" r="-680" b="-124324"/>
                          </a:stretch>
                        </a:blipFill>
                      </a:tcPr>
                    </a:tc>
                    <a:extLst>
                      <a:ext uri="{0D108BD9-81ED-4DB2-BD59-A6C34878D82A}">
                        <a16:rowId xmlns:a16="http://schemas.microsoft.com/office/drawing/2014/main" val="1002001436"/>
                      </a:ext>
                    </a:extLst>
                  </a:tr>
                  <a:tr h="457200">
                    <a:tc>
                      <a:txBody>
                        <a:bodyPr/>
                        <a:lstStyle/>
                        <a:p>
                          <a:pPr algn="ctr"/>
                          <a:r>
                            <a:rPr lang="en-US" sz="2400" dirty="0">
                              <a:latin typeface="Cambria Math" panose="02040503050406030204" pitchFamily="18" charset="0"/>
                              <a:ea typeface="Cambria Math" panose="02040503050406030204" pitchFamily="18" charset="0"/>
                            </a:rPr>
                            <a:t>2</a:t>
                          </a:r>
                        </a:p>
                      </a:txBody>
                      <a:tcPr/>
                    </a:tc>
                    <a:tc>
                      <a:txBody>
                        <a:bodyPr/>
                        <a:lstStyle/>
                        <a:p>
                          <a:pPr algn="ctr"/>
                          <a:r>
                            <a:rPr lang="en-US" sz="2400" dirty="0">
                              <a:latin typeface="Cambria Math" panose="02040503050406030204" pitchFamily="18" charset="0"/>
                              <a:ea typeface="Cambria Math" panose="02040503050406030204" pitchFamily="18" charset="0"/>
                            </a:rPr>
                            <a:t>4</a:t>
                          </a:r>
                        </a:p>
                      </a:txBody>
                      <a:tcPr/>
                    </a:tc>
                    <a:tc>
                      <a:txBody>
                        <a:bodyPr/>
                        <a:lstStyle/>
                        <a:p>
                          <a:pPr algn="ctr"/>
                          <a:r>
                            <a:rPr lang="en-US" sz="2400" dirty="0">
                              <a:latin typeface="Cambria Math" panose="02040503050406030204" pitchFamily="18" charset="0"/>
                              <a:ea typeface="Cambria Math" panose="02040503050406030204" pitchFamily="18" charset="0"/>
                            </a:rPr>
                            <a:t>3</a:t>
                          </a:r>
                        </a:p>
                      </a:txBody>
                      <a:tcPr/>
                    </a:tc>
                    <a:extLst>
                      <a:ext uri="{0D108BD9-81ED-4DB2-BD59-A6C34878D82A}">
                        <a16:rowId xmlns:a16="http://schemas.microsoft.com/office/drawing/2014/main" val="806367913"/>
                      </a:ext>
                    </a:extLst>
                  </a:tr>
                </a:tbl>
              </a:graphicData>
            </a:graphic>
          </p:graphicFrame>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04057B4-F082-1E65-1D84-E3E11B5FD1DF}"/>
                  </a:ext>
                </a:extLst>
              </p:cNvPr>
              <p:cNvSpPr txBox="1"/>
              <p:nvPr/>
            </p:nvSpPr>
            <p:spPr>
              <a:xfrm>
                <a:off x="612647" y="4164182"/>
                <a:ext cx="8425017" cy="523220"/>
              </a:xfrm>
              <a:prstGeom prst="rect">
                <a:avLst/>
              </a:prstGeom>
              <a:noFill/>
            </p:spPr>
            <p:txBody>
              <a:bodyPr wrap="square">
                <a:spAutoFit/>
              </a:bodyPr>
              <a:lstStyle/>
              <a:p>
                <a:pPr lvl="2"/>
                <a14:m>
                  <m:oMathPara xmlns:m="http://schemas.openxmlformats.org/officeDocument/2006/math">
                    <m:oMathParaPr>
                      <m:jc m:val="centerGroup"/>
                    </m:oMathParaPr>
                    <m:oMath xmlns:m="http://schemas.openxmlformats.org/officeDocument/2006/math">
                      <m:r>
                        <m:rPr>
                          <m:nor/>
                        </m:rPr>
                        <a:rPr lang="en-US" sz="2800" dirty="0" smtClean="0">
                          <a:latin typeface="Cambria Math" panose="02040503050406030204" pitchFamily="18" charset="0"/>
                          <a:ea typeface="Cambria Math" panose="02040503050406030204" pitchFamily="18" charset="0"/>
                        </a:rPr>
                        <m:t>2</m:t>
                      </m:r>
                      <m:r>
                        <m:rPr>
                          <m:nor/>
                        </m:rPr>
                        <a:rPr lang="en-US" sz="2800" b="0" i="0" dirty="0" smtClean="0">
                          <a:latin typeface="Cambria Math" panose="02040503050406030204" pitchFamily="18" charset="0"/>
                          <a:ea typeface="Cambria Math" panose="02040503050406030204" pitchFamily="18" charset="0"/>
                        </a:rPr>
                        <m:t>43</m:t>
                      </m:r>
                      <m:r>
                        <a:rPr lang="en-US" sz="2800" b="0" i="1" baseline="-25000" dirty="0" smtClean="0">
                          <a:latin typeface="Cambria Math" panose="02040503050406030204" pitchFamily="18" charset="0"/>
                          <a:ea typeface="Cambria Math" panose="02040503050406030204" pitchFamily="18" charset="0"/>
                        </a:rPr>
                        <m:t>5</m:t>
                      </m:r>
                      <m:r>
                        <a:rPr lang="en-US" sz="2800" b="0" i="1" smtClean="0">
                          <a:latin typeface="Cambria Math" panose="02040503050406030204" pitchFamily="18" charset="0"/>
                          <a:ea typeface="Cambria Math" panose="02040503050406030204" pitchFamily="18" charset="0"/>
                        </a:rPr>
                        <m:t>=2×</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5</m:t>
                          </m:r>
                        </m:e>
                        <m:sup>
                          <m:r>
                            <a:rPr lang="en-US" sz="2800" b="0" i="1" smtClean="0">
                              <a:latin typeface="Cambria Math" panose="02040503050406030204" pitchFamily="18" charset="0"/>
                              <a:ea typeface="Cambria Math" panose="02040503050406030204" pitchFamily="18" charset="0"/>
                            </a:rPr>
                            <m:t>2</m:t>
                          </m:r>
                        </m:sup>
                      </m:sSup>
                      <m:r>
                        <a:rPr lang="en-US" sz="2800" b="0" i="1" smtClean="0">
                          <a:latin typeface="Cambria Math" panose="02040503050406030204" pitchFamily="18" charset="0"/>
                          <a:ea typeface="Cambria Math" panose="02040503050406030204" pitchFamily="18" charset="0"/>
                        </a:rPr>
                        <m:t>+4×</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5</m:t>
                          </m:r>
                        </m:e>
                        <m:sup>
                          <m:r>
                            <a:rPr lang="en-US" sz="2800" b="0" i="1" smtClean="0">
                              <a:latin typeface="Cambria Math" panose="02040503050406030204" pitchFamily="18" charset="0"/>
                              <a:ea typeface="Cambria Math" panose="02040503050406030204" pitchFamily="18" charset="0"/>
                            </a:rPr>
                            <m:t>1</m:t>
                          </m:r>
                        </m:sup>
                      </m:sSup>
                      <m:r>
                        <a:rPr lang="en-US" sz="2800" b="0" i="1" smtClean="0">
                          <a:latin typeface="Cambria Math" panose="02040503050406030204" pitchFamily="18" charset="0"/>
                          <a:ea typeface="Cambria Math" panose="02040503050406030204" pitchFamily="18" charset="0"/>
                        </a:rPr>
                        <m:t>+3×</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5</m:t>
                          </m:r>
                        </m:e>
                        <m:sup>
                          <m:r>
                            <a:rPr lang="en-US" sz="2800" b="0" i="1" smtClean="0">
                              <a:latin typeface="Cambria Math" panose="02040503050406030204" pitchFamily="18" charset="0"/>
                              <a:ea typeface="Cambria Math" panose="02040503050406030204" pitchFamily="18" charset="0"/>
                            </a:rPr>
                            <m:t>0</m:t>
                          </m:r>
                        </m:sup>
                      </m:sSup>
                    </m:oMath>
                  </m:oMathPara>
                </a14:m>
                <a:endParaRPr lang="en-US" sz="2800" dirty="0">
                  <a:latin typeface="Cambria Math" panose="02040503050406030204" pitchFamily="18" charset="0"/>
                  <a:ea typeface="Cambria Math" panose="02040503050406030204" pitchFamily="18" charset="0"/>
                </a:endParaRPr>
              </a:p>
            </p:txBody>
          </p:sp>
        </mc:Choice>
        <mc:Fallback xmlns="">
          <p:sp>
            <p:nvSpPr>
              <p:cNvPr id="6" name="TextBox 5">
                <a:extLst>
                  <a:ext uri="{FF2B5EF4-FFF2-40B4-BE49-F238E27FC236}">
                    <a16:creationId xmlns:a16="http://schemas.microsoft.com/office/drawing/2014/main" id="{304057B4-F082-1E65-1D84-E3E11B5FD1DF}"/>
                  </a:ext>
                </a:extLst>
              </p:cNvPr>
              <p:cNvSpPr txBox="1">
                <a:spLocks noRot="1" noChangeAspect="1" noMove="1" noResize="1" noEditPoints="1" noAdjustHandles="1" noChangeArrowheads="1" noChangeShapeType="1" noTextEdit="1"/>
              </p:cNvSpPr>
              <p:nvPr/>
            </p:nvSpPr>
            <p:spPr>
              <a:xfrm>
                <a:off x="612647" y="4164182"/>
                <a:ext cx="8425017" cy="523220"/>
              </a:xfrm>
              <a:prstGeom prst="rect">
                <a:avLst/>
              </a:prstGeom>
              <a:blipFill>
                <a:blip r:embed="rId4"/>
                <a:stretch>
                  <a:fillRect b="-23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86C45FD-52B2-F07A-16D7-145E8673A928}"/>
                  </a:ext>
                </a:extLst>
              </p:cNvPr>
              <p:cNvSpPr txBox="1"/>
              <p:nvPr/>
            </p:nvSpPr>
            <p:spPr>
              <a:xfrm>
                <a:off x="1232078" y="4931323"/>
                <a:ext cx="8425017" cy="523220"/>
              </a:xfrm>
              <a:prstGeom prst="rect">
                <a:avLst/>
              </a:prstGeom>
              <a:noFill/>
            </p:spPr>
            <p:txBody>
              <a:bodyPr wrap="square">
                <a:spAutoFit/>
              </a:bodyPr>
              <a:lstStyle/>
              <a:p>
                <a:pPr lvl="2"/>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ea typeface="Cambria Math" panose="02040503050406030204" pitchFamily="18" charset="0"/>
                        </a:rPr>
                        <m:t>=2×25+4×5+3=73</m:t>
                      </m:r>
                      <m:r>
                        <a:rPr lang="en-US" sz="2800" b="0" i="1" baseline="-25000" smtClean="0">
                          <a:latin typeface="Cambria Math" panose="02040503050406030204" pitchFamily="18" charset="0"/>
                          <a:ea typeface="Cambria Math" panose="02040503050406030204" pitchFamily="18" charset="0"/>
                        </a:rPr>
                        <m:t>10</m:t>
                      </m:r>
                    </m:oMath>
                  </m:oMathPara>
                </a14:m>
                <a:endParaRPr lang="en-US" sz="2800" baseline="-25000" dirty="0">
                  <a:latin typeface="Cambria Math" panose="02040503050406030204" pitchFamily="18" charset="0"/>
                  <a:ea typeface="Cambria Math" panose="02040503050406030204" pitchFamily="18" charset="0"/>
                </a:endParaRPr>
              </a:p>
            </p:txBody>
          </p:sp>
        </mc:Choice>
        <mc:Fallback xmlns="">
          <p:sp>
            <p:nvSpPr>
              <p:cNvPr id="7" name="TextBox 6">
                <a:extLst>
                  <a:ext uri="{FF2B5EF4-FFF2-40B4-BE49-F238E27FC236}">
                    <a16:creationId xmlns:a16="http://schemas.microsoft.com/office/drawing/2014/main" id="{886C45FD-52B2-F07A-16D7-145E8673A928}"/>
                  </a:ext>
                </a:extLst>
              </p:cNvPr>
              <p:cNvSpPr txBox="1">
                <a:spLocks noRot="1" noChangeAspect="1" noMove="1" noResize="1" noEditPoints="1" noAdjustHandles="1" noChangeArrowheads="1" noChangeShapeType="1" noTextEdit="1"/>
              </p:cNvSpPr>
              <p:nvPr/>
            </p:nvSpPr>
            <p:spPr>
              <a:xfrm>
                <a:off x="1232078" y="4931323"/>
                <a:ext cx="8425017" cy="523220"/>
              </a:xfrm>
              <a:prstGeom prst="rect">
                <a:avLst/>
              </a:prstGeom>
              <a:blipFill>
                <a:blip r:embed="rId5"/>
                <a:stretch>
                  <a:fillRect b="-4762"/>
                </a:stretch>
              </a:blipFill>
            </p:spPr>
            <p:txBody>
              <a:bodyPr/>
              <a:lstStyle/>
              <a:p>
                <a:r>
                  <a:rPr lang="en-US">
                    <a:noFill/>
                  </a:rPr>
                  <a:t> </a:t>
                </a:r>
              </a:p>
            </p:txBody>
          </p:sp>
        </mc:Fallback>
      </mc:AlternateContent>
    </p:spTree>
    <p:extLst>
      <p:ext uri="{BB962C8B-B14F-4D97-AF65-F5344CB8AC3E}">
        <p14:creationId xmlns:p14="http://schemas.microsoft.com/office/powerpoint/2010/main" val="5449158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9399AF-10F6-6FDC-BEC6-37A943E1A22F}"/>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DDE31782-FFD7-69D6-2C86-07E1888208CD}"/>
              </a:ext>
            </a:extLst>
          </p:cNvPr>
          <p:cNvSpPr txBox="1">
            <a:spLocks/>
          </p:cNvSpPr>
          <p:nvPr/>
        </p:nvSpPr>
        <p:spPr>
          <a:xfrm>
            <a:off x="612648" y="548640"/>
            <a:ext cx="10653578"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Numbers in other bases</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F417F7AB-7F4C-869D-3457-6B5DDA840986}"/>
              </a:ext>
            </a:extLst>
          </p:cNvPr>
          <p:cNvSpPr>
            <a:spLocks noGrp="1"/>
          </p:cNvSpPr>
          <p:nvPr>
            <p:ph type="sldNum" sz="quarter" idx="12"/>
          </p:nvPr>
        </p:nvSpPr>
        <p:spPr/>
        <p:txBody>
          <a:bodyPr/>
          <a:lstStyle/>
          <a:p>
            <a:fld id="{CC057153-B650-4DEB-B370-79DDCFDCE934}" type="slidenum">
              <a:rPr lang="en-US" smtClean="0"/>
              <a:t>27</a:t>
            </a:fld>
            <a:endParaRPr lang="en-US"/>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71ABEB18-29E2-0628-8AAD-0BDE18EBB51A}"/>
                  </a:ext>
                </a:extLst>
              </p:cNvPr>
              <p:cNvSpPr>
                <a:spLocks noGrp="1"/>
              </p:cNvSpPr>
              <p:nvPr>
                <p:ph idx="1"/>
              </p:nvPr>
            </p:nvSpPr>
            <p:spPr>
              <a:xfrm>
                <a:off x="612647" y="1715532"/>
                <a:ext cx="10817353" cy="4593828"/>
              </a:xfrm>
            </p:spPr>
            <p:txBody>
              <a:bodyPr>
                <a:noAutofit/>
              </a:bodyPr>
              <a:lstStyle/>
              <a:p>
                <a:pPr marL="0" indent="0">
                  <a:buNone/>
                </a:pP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𝑑</m:t>
                        </m:r>
                      </m:e>
                      <m:sub>
                        <m:r>
                          <a:rPr lang="en-US" sz="2800" b="0" i="1" smtClean="0">
                            <a:latin typeface="Cambria Math" panose="02040503050406030204" pitchFamily="18" charset="0"/>
                          </a:rPr>
                          <m:t>𝑛</m:t>
                        </m:r>
                        <m:r>
                          <a:rPr lang="en-US" sz="2800" b="0" i="1" smtClean="0">
                            <a:latin typeface="Cambria Math" panose="02040503050406030204" pitchFamily="18" charset="0"/>
                          </a:rPr>
                          <m:t>−1</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m:t>
                        </m:r>
                        <m:r>
                          <a:rPr lang="en-US" sz="2800" b="0" i="1" smtClean="0">
                            <a:latin typeface="Cambria Math" panose="02040503050406030204" pitchFamily="18" charset="0"/>
                          </a:rPr>
                          <m:t>𝑑</m:t>
                        </m:r>
                      </m:e>
                      <m:sub>
                        <m:r>
                          <a:rPr lang="en-US" sz="2800" b="0" i="1" smtClean="0">
                            <a:latin typeface="Cambria Math" panose="02040503050406030204" pitchFamily="18" charset="0"/>
                          </a:rPr>
                          <m:t>2</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𝑑</m:t>
                        </m:r>
                      </m:e>
                      <m:sub>
                        <m:r>
                          <a:rPr lang="en-US" sz="2800" b="0" i="1" smtClean="0">
                            <a:latin typeface="Cambria Math" panose="02040503050406030204" pitchFamily="18" charset="0"/>
                          </a:rPr>
                          <m:t>1</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𝑑</m:t>
                        </m:r>
                      </m:e>
                      <m:sub>
                        <m:r>
                          <a:rPr lang="en-US" sz="2800" b="0" i="1" smtClean="0">
                            <a:latin typeface="Cambria Math" panose="02040503050406030204" pitchFamily="18" charset="0"/>
                          </a:rPr>
                          <m:t>0</m:t>
                        </m:r>
                      </m:sub>
                    </m:sSub>
                  </m:oMath>
                </a14:m>
                <a:r>
                  <a:rPr lang="en-US" sz="2800" dirty="0"/>
                  <a:t> represents the integer </a:t>
                </a:r>
                <a:br>
                  <a:rPr lang="en-US" sz="2800" dirty="0"/>
                </a:br>
                <a:endParaRPr lang="en-US" sz="2800" dirty="0"/>
              </a:p>
              <a:p>
                <a:pPr marL="0" indent="0">
                  <a:buNone/>
                </a:pPr>
                <a14:m>
                  <m:oMathPara xmlns:m="http://schemas.openxmlformats.org/officeDocument/2006/math">
                    <m:oMathParaPr>
                      <m:jc m:val="left"/>
                    </m:oMathParaPr>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𝑑</m:t>
                          </m:r>
                        </m:e>
                        <m:sub>
                          <m:r>
                            <a:rPr lang="en-US" sz="2800" i="1">
                              <a:latin typeface="Cambria Math" panose="02040503050406030204" pitchFamily="18" charset="0"/>
                            </a:rPr>
                            <m:t>𝑛</m:t>
                          </m:r>
                          <m:r>
                            <a:rPr lang="en-US" sz="2800" i="1">
                              <a:latin typeface="Cambria Math" panose="02040503050406030204" pitchFamily="18" charset="0"/>
                            </a:rPr>
                            <m:t>−1</m:t>
                          </m:r>
                        </m:sub>
                      </m:sSub>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5</m:t>
                          </m:r>
                        </m:e>
                        <m:sup>
                          <m:r>
                            <a:rPr lang="en-US" sz="2800" b="0" i="1" smtClean="0">
                              <a:latin typeface="Cambria Math" panose="02040503050406030204" pitchFamily="18" charset="0"/>
                            </a:rPr>
                            <m:t>𝑛</m:t>
                          </m:r>
                          <m:r>
                            <a:rPr lang="en-US" sz="2800" b="0" i="1" smtClean="0">
                              <a:latin typeface="Cambria Math" panose="02040503050406030204" pitchFamily="18" charset="0"/>
                            </a:rPr>
                            <m:t>−1</m:t>
                          </m:r>
                        </m:sup>
                      </m:sSup>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m:t>
                          </m:r>
                          <m:r>
                            <a:rPr lang="en-US" sz="2800" b="0" i="1" smtClean="0">
                              <a:latin typeface="Cambria Math" panose="02040503050406030204" pitchFamily="18" charset="0"/>
                            </a:rPr>
                            <m:t>+</m:t>
                          </m:r>
                          <m:r>
                            <a:rPr lang="en-US" sz="2800" i="1">
                              <a:latin typeface="Cambria Math" panose="02040503050406030204" pitchFamily="18" charset="0"/>
                            </a:rPr>
                            <m:t>𝑑</m:t>
                          </m:r>
                        </m:e>
                        <m:sub>
                          <m:r>
                            <a:rPr lang="en-US" sz="2800" i="1">
                              <a:latin typeface="Cambria Math" panose="02040503050406030204" pitchFamily="18" charset="0"/>
                            </a:rPr>
                            <m:t>2</m:t>
                          </m:r>
                        </m:sub>
                      </m:sSub>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5</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𝑑</m:t>
                          </m:r>
                        </m:e>
                        <m:sub>
                          <m:r>
                            <a:rPr lang="en-US" sz="2800" i="1">
                              <a:latin typeface="Cambria Math" panose="02040503050406030204" pitchFamily="18" charset="0"/>
                            </a:rPr>
                            <m:t>1</m:t>
                          </m:r>
                        </m:sub>
                      </m:sSub>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5</m:t>
                          </m:r>
                        </m:e>
                        <m:sup>
                          <m:r>
                            <a:rPr lang="en-US" sz="2800" b="0" i="1" smtClean="0">
                              <a:latin typeface="Cambria Math" panose="02040503050406030204" pitchFamily="18" charset="0"/>
                            </a:rPr>
                            <m:t>1</m:t>
                          </m:r>
                        </m:sup>
                      </m:sSup>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𝑑</m:t>
                          </m:r>
                        </m:e>
                        <m:sub>
                          <m:r>
                            <a:rPr lang="en-US" sz="2800" i="1">
                              <a:latin typeface="Cambria Math" panose="02040503050406030204" pitchFamily="18" charset="0"/>
                            </a:rPr>
                            <m:t>0</m:t>
                          </m:r>
                        </m:sub>
                      </m:sSub>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5</m:t>
                          </m:r>
                        </m:e>
                        <m:sup>
                          <m:r>
                            <a:rPr lang="en-US" sz="2800" b="0" i="1" smtClean="0">
                              <a:latin typeface="Cambria Math" panose="02040503050406030204" pitchFamily="18" charset="0"/>
                            </a:rPr>
                            <m:t>0</m:t>
                          </m:r>
                        </m:sup>
                      </m:sSup>
                    </m:oMath>
                  </m:oMathPara>
                </a14:m>
                <a:endParaRPr lang="en-US" sz="2800" dirty="0"/>
              </a:p>
              <a:p>
                <a:endParaRPr lang="en-US" sz="2800" dirty="0"/>
              </a:p>
              <a:p>
                <a:endParaRPr lang="en-US" sz="2800" dirty="0"/>
              </a:p>
              <a:p>
                <a:pPr marL="0" indent="0">
                  <a:buNone/>
                </a:pPr>
                <a:endParaRPr lang="en-US" sz="2800" dirty="0"/>
              </a:p>
            </p:txBody>
          </p:sp>
        </mc:Choice>
        <mc:Fallback xmlns="">
          <p:sp>
            <p:nvSpPr>
              <p:cNvPr id="4" name="Content Placeholder 3">
                <a:extLst>
                  <a:ext uri="{FF2B5EF4-FFF2-40B4-BE49-F238E27FC236}">
                    <a16:creationId xmlns:a16="http://schemas.microsoft.com/office/drawing/2014/main" id="{71ABEB18-29E2-0628-8AAD-0BDE18EBB51A}"/>
                  </a:ext>
                </a:extLst>
              </p:cNvPr>
              <p:cNvSpPr>
                <a:spLocks noGrp="1" noRot="1" noChangeAspect="1" noMove="1" noResize="1" noEditPoints="1" noAdjustHandles="1" noChangeArrowheads="1" noChangeShapeType="1" noTextEdit="1"/>
              </p:cNvSpPr>
              <p:nvPr>
                <p:ph idx="1"/>
              </p:nvPr>
            </p:nvSpPr>
            <p:spPr>
              <a:xfrm>
                <a:off x="612647" y="1715532"/>
                <a:ext cx="10817353" cy="4593828"/>
              </a:xfrm>
              <a:blipFill>
                <a:blip r:embed="rId3"/>
                <a:stretch>
                  <a:fillRect l="-352" t="-551"/>
                </a:stretch>
              </a:blipFill>
            </p:spPr>
            <p:txBody>
              <a:bodyPr/>
              <a:lstStyle/>
              <a:p>
                <a:r>
                  <a:rPr lang="en-US">
                    <a:noFill/>
                  </a:rPr>
                  <a:t> </a:t>
                </a:r>
              </a:p>
            </p:txBody>
          </p:sp>
        </mc:Fallback>
      </mc:AlternateContent>
      <p:sp>
        <p:nvSpPr>
          <p:cNvPr id="2" name="Content Placeholder 2">
            <a:extLst>
              <a:ext uri="{FF2B5EF4-FFF2-40B4-BE49-F238E27FC236}">
                <a16:creationId xmlns:a16="http://schemas.microsoft.com/office/drawing/2014/main" id="{0D451C4E-6B4B-BF42-EA80-CB730079126A}"/>
              </a:ext>
            </a:extLst>
          </p:cNvPr>
          <p:cNvSpPr txBox="1">
            <a:spLocks/>
          </p:cNvSpPr>
          <p:nvPr/>
        </p:nvSpPr>
        <p:spPr>
          <a:xfrm>
            <a:off x="612647" y="4012446"/>
            <a:ext cx="10653579" cy="127839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rgbClr val="FF0000"/>
                </a:solidFill>
              </a:rPr>
              <a:t>For a </a:t>
            </a:r>
            <a:r>
              <a:rPr lang="en-US" sz="3200" dirty="0">
                <a:solidFill>
                  <a:srgbClr val="FF0000"/>
                </a:solidFill>
                <a:latin typeface="Monaco" pitchFamily="2" charset="77"/>
              </a:rPr>
              <a:t>d</a:t>
            </a:r>
            <a:r>
              <a:rPr lang="en-US" sz="3200" dirty="0">
                <a:solidFill>
                  <a:srgbClr val="FF0000"/>
                </a:solidFill>
              </a:rPr>
              <a:t> digit base 5 number, what are the range of values? E.g., three digits?</a:t>
            </a:r>
          </a:p>
        </p:txBody>
      </p:sp>
    </p:spTree>
    <p:extLst>
      <p:ext uri="{BB962C8B-B14F-4D97-AF65-F5344CB8AC3E}">
        <p14:creationId xmlns:p14="http://schemas.microsoft.com/office/powerpoint/2010/main" val="14251824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40B81-01D6-85D6-8224-4474FC47D401}"/>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B777E1B7-7D5E-CC2E-9439-450ECB969BD6}"/>
              </a:ext>
            </a:extLst>
          </p:cNvPr>
          <p:cNvSpPr txBox="1">
            <a:spLocks/>
          </p:cNvSpPr>
          <p:nvPr/>
        </p:nvSpPr>
        <p:spPr>
          <a:xfrm>
            <a:off x="612648" y="548640"/>
            <a:ext cx="10653578"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Numbers in other bases</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86825D2B-A5F1-C332-FE23-324618346E22}"/>
              </a:ext>
            </a:extLst>
          </p:cNvPr>
          <p:cNvSpPr>
            <a:spLocks noGrp="1"/>
          </p:cNvSpPr>
          <p:nvPr>
            <p:ph type="sldNum" sz="quarter" idx="12"/>
          </p:nvPr>
        </p:nvSpPr>
        <p:spPr/>
        <p:txBody>
          <a:bodyPr/>
          <a:lstStyle/>
          <a:p>
            <a:fld id="{CC057153-B650-4DEB-B370-79DDCFDCE934}" type="slidenum">
              <a:rPr lang="en-US" smtClean="0"/>
              <a:t>28</a:t>
            </a:fld>
            <a:endParaRPr lang="en-US"/>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933C2F7F-F270-D21E-C18E-F7067BE50480}"/>
                  </a:ext>
                </a:extLst>
              </p:cNvPr>
              <p:cNvSpPr>
                <a:spLocks noGrp="1"/>
              </p:cNvSpPr>
              <p:nvPr>
                <p:ph idx="1"/>
              </p:nvPr>
            </p:nvSpPr>
            <p:spPr>
              <a:xfrm>
                <a:off x="612647" y="1715532"/>
                <a:ext cx="10817353" cy="4593828"/>
              </a:xfrm>
            </p:spPr>
            <p:txBody>
              <a:bodyPr>
                <a:noAutofit/>
              </a:bodyPr>
              <a:lstStyle/>
              <a:p>
                <a:pPr marL="0" indent="0">
                  <a:buNone/>
                </a:pP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𝑑</m:t>
                        </m:r>
                      </m:e>
                      <m:sub>
                        <m:r>
                          <a:rPr lang="en-US" sz="2800" b="0" i="1" smtClean="0">
                            <a:latin typeface="Cambria Math" panose="02040503050406030204" pitchFamily="18" charset="0"/>
                          </a:rPr>
                          <m:t>𝑛</m:t>
                        </m:r>
                        <m:r>
                          <a:rPr lang="en-US" sz="2800" b="0" i="1" smtClean="0">
                            <a:latin typeface="Cambria Math" panose="02040503050406030204" pitchFamily="18" charset="0"/>
                          </a:rPr>
                          <m:t>−1</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m:t>
                        </m:r>
                        <m:r>
                          <a:rPr lang="en-US" sz="2800" b="0" i="1" smtClean="0">
                            <a:latin typeface="Cambria Math" panose="02040503050406030204" pitchFamily="18" charset="0"/>
                          </a:rPr>
                          <m:t>𝑑</m:t>
                        </m:r>
                      </m:e>
                      <m:sub>
                        <m:r>
                          <a:rPr lang="en-US" sz="2800" b="0" i="1" smtClean="0">
                            <a:latin typeface="Cambria Math" panose="02040503050406030204" pitchFamily="18" charset="0"/>
                          </a:rPr>
                          <m:t>2</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𝑑</m:t>
                        </m:r>
                      </m:e>
                      <m:sub>
                        <m:r>
                          <a:rPr lang="en-US" sz="2800" b="0" i="1" smtClean="0">
                            <a:latin typeface="Cambria Math" panose="02040503050406030204" pitchFamily="18" charset="0"/>
                          </a:rPr>
                          <m:t>1</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𝑑</m:t>
                        </m:r>
                      </m:e>
                      <m:sub>
                        <m:r>
                          <a:rPr lang="en-US" sz="2800" b="0" i="1" smtClean="0">
                            <a:latin typeface="Cambria Math" panose="02040503050406030204" pitchFamily="18" charset="0"/>
                          </a:rPr>
                          <m:t>0</m:t>
                        </m:r>
                      </m:sub>
                    </m:sSub>
                  </m:oMath>
                </a14:m>
                <a:r>
                  <a:rPr lang="en-US" sz="2800" dirty="0"/>
                  <a:t> represents the integer </a:t>
                </a:r>
                <a:br>
                  <a:rPr lang="en-US" sz="2800" dirty="0"/>
                </a:br>
                <a:endParaRPr lang="en-US" sz="2800" dirty="0"/>
              </a:p>
              <a:p>
                <a:pPr marL="0" indent="0">
                  <a:buNone/>
                </a:pPr>
                <a14:m>
                  <m:oMathPara xmlns:m="http://schemas.openxmlformats.org/officeDocument/2006/math">
                    <m:oMathParaPr>
                      <m:jc m:val="left"/>
                    </m:oMathParaPr>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𝑑</m:t>
                          </m:r>
                        </m:e>
                        <m:sub>
                          <m:r>
                            <a:rPr lang="en-US" sz="2800" i="1">
                              <a:latin typeface="Cambria Math" panose="02040503050406030204" pitchFamily="18" charset="0"/>
                            </a:rPr>
                            <m:t>𝑛</m:t>
                          </m:r>
                          <m:r>
                            <a:rPr lang="en-US" sz="2800" i="1">
                              <a:latin typeface="Cambria Math" panose="02040503050406030204" pitchFamily="18" charset="0"/>
                            </a:rPr>
                            <m:t>−1</m:t>
                          </m:r>
                        </m:sub>
                      </m:sSub>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5</m:t>
                          </m:r>
                        </m:e>
                        <m:sup>
                          <m:r>
                            <a:rPr lang="en-US" sz="2800" b="0" i="1" smtClean="0">
                              <a:latin typeface="Cambria Math" panose="02040503050406030204" pitchFamily="18" charset="0"/>
                            </a:rPr>
                            <m:t>𝑛</m:t>
                          </m:r>
                          <m:r>
                            <a:rPr lang="en-US" sz="2800" b="0" i="1" smtClean="0">
                              <a:latin typeface="Cambria Math" panose="02040503050406030204" pitchFamily="18" charset="0"/>
                            </a:rPr>
                            <m:t>−1</m:t>
                          </m:r>
                        </m:sup>
                      </m:sSup>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m:t>
                          </m:r>
                          <m:r>
                            <a:rPr lang="en-US" sz="2800" b="0" i="1" smtClean="0">
                              <a:latin typeface="Cambria Math" panose="02040503050406030204" pitchFamily="18" charset="0"/>
                            </a:rPr>
                            <m:t>+</m:t>
                          </m:r>
                          <m:r>
                            <a:rPr lang="en-US" sz="2800" i="1">
                              <a:latin typeface="Cambria Math" panose="02040503050406030204" pitchFamily="18" charset="0"/>
                            </a:rPr>
                            <m:t>𝑑</m:t>
                          </m:r>
                        </m:e>
                        <m:sub>
                          <m:r>
                            <a:rPr lang="en-US" sz="2800" i="1">
                              <a:latin typeface="Cambria Math" panose="02040503050406030204" pitchFamily="18" charset="0"/>
                            </a:rPr>
                            <m:t>2</m:t>
                          </m:r>
                        </m:sub>
                      </m:sSub>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5</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𝑑</m:t>
                          </m:r>
                        </m:e>
                        <m:sub>
                          <m:r>
                            <a:rPr lang="en-US" sz="2800" i="1">
                              <a:latin typeface="Cambria Math" panose="02040503050406030204" pitchFamily="18" charset="0"/>
                            </a:rPr>
                            <m:t>1</m:t>
                          </m:r>
                        </m:sub>
                      </m:sSub>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5</m:t>
                          </m:r>
                        </m:e>
                        <m:sup>
                          <m:r>
                            <a:rPr lang="en-US" sz="2800" b="0" i="1" smtClean="0">
                              <a:latin typeface="Cambria Math" panose="02040503050406030204" pitchFamily="18" charset="0"/>
                            </a:rPr>
                            <m:t>1</m:t>
                          </m:r>
                        </m:sup>
                      </m:sSup>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𝑑</m:t>
                          </m:r>
                        </m:e>
                        <m:sub>
                          <m:r>
                            <a:rPr lang="en-US" sz="2800" i="1">
                              <a:latin typeface="Cambria Math" panose="02040503050406030204" pitchFamily="18" charset="0"/>
                            </a:rPr>
                            <m:t>0</m:t>
                          </m:r>
                        </m:sub>
                      </m:sSub>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5</m:t>
                          </m:r>
                        </m:e>
                        <m:sup>
                          <m:r>
                            <a:rPr lang="en-US" sz="2800" b="0" i="1" smtClean="0">
                              <a:latin typeface="Cambria Math" panose="02040503050406030204" pitchFamily="18" charset="0"/>
                            </a:rPr>
                            <m:t>0</m:t>
                          </m:r>
                        </m:sup>
                      </m:sSup>
                    </m:oMath>
                  </m:oMathPara>
                </a14:m>
                <a:endParaRPr lang="en-US" sz="2800" dirty="0"/>
              </a:p>
              <a:p>
                <a:endParaRPr lang="en-US" sz="2800" dirty="0"/>
              </a:p>
              <a:p>
                <a:endParaRPr lang="en-US" sz="2800" dirty="0"/>
              </a:p>
              <a:p>
                <a:pPr marL="0" indent="0">
                  <a:buNone/>
                </a:pPr>
                <a:endParaRPr lang="en-US" sz="2800" dirty="0"/>
              </a:p>
            </p:txBody>
          </p:sp>
        </mc:Choice>
        <mc:Fallback xmlns="">
          <p:sp>
            <p:nvSpPr>
              <p:cNvPr id="4" name="Content Placeholder 3">
                <a:extLst>
                  <a:ext uri="{FF2B5EF4-FFF2-40B4-BE49-F238E27FC236}">
                    <a16:creationId xmlns:a16="http://schemas.microsoft.com/office/drawing/2014/main" id="{933C2F7F-F270-D21E-C18E-F7067BE50480}"/>
                  </a:ext>
                </a:extLst>
              </p:cNvPr>
              <p:cNvSpPr>
                <a:spLocks noGrp="1" noRot="1" noChangeAspect="1" noMove="1" noResize="1" noEditPoints="1" noAdjustHandles="1" noChangeArrowheads="1" noChangeShapeType="1" noTextEdit="1"/>
              </p:cNvSpPr>
              <p:nvPr>
                <p:ph idx="1"/>
              </p:nvPr>
            </p:nvSpPr>
            <p:spPr>
              <a:xfrm>
                <a:off x="612647" y="1715532"/>
                <a:ext cx="10817353" cy="4593828"/>
              </a:xfrm>
              <a:blipFill>
                <a:blip r:embed="rId3"/>
                <a:stretch>
                  <a:fillRect l="-352" t="-5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092126D-3132-3C9A-CD2B-788DC1CD6F89}"/>
                  </a:ext>
                </a:extLst>
              </p:cNvPr>
              <p:cNvSpPr txBox="1">
                <a:spLocks/>
              </p:cNvSpPr>
              <p:nvPr/>
            </p:nvSpPr>
            <p:spPr>
              <a:xfrm>
                <a:off x="612647" y="4027194"/>
                <a:ext cx="9209779" cy="2425808"/>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left"/>
                    </m:oMathParaPr>
                    <m:oMath xmlns:m="http://schemas.openxmlformats.org/officeDocument/2006/math">
                      <m:r>
                        <a:rPr lang="en-US" sz="2800" i="1" dirty="0" smtClean="0">
                          <a:latin typeface="Cambria Math" panose="02040503050406030204" pitchFamily="18" charset="0"/>
                        </a:rPr>
                        <m:t>0, 1, 2, 3, …, </m:t>
                      </m:r>
                      <m:sSup>
                        <m:sSupPr>
                          <m:ctrlPr>
                            <a:rPr lang="en-US" sz="2800" i="1" dirty="0">
                              <a:latin typeface="Cambria Math" panose="02040503050406030204" pitchFamily="18" charset="0"/>
                            </a:rPr>
                          </m:ctrlPr>
                        </m:sSupPr>
                        <m:e>
                          <m:r>
                            <a:rPr lang="en-US" sz="2800" b="0" i="1" dirty="0" smtClean="0">
                              <a:latin typeface="Cambria Math" panose="02040503050406030204" pitchFamily="18" charset="0"/>
                            </a:rPr>
                            <m:t>5</m:t>
                          </m:r>
                        </m:e>
                        <m:sup>
                          <m:r>
                            <a:rPr lang="en-US" sz="2800" i="1" dirty="0">
                              <a:latin typeface="Cambria Math" panose="02040503050406030204" pitchFamily="18" charset="0"/>
                            </a:rPr>
                            <m:t>𝑛</m:t>
                          </m:r>
                        </m:sup>
                      </m:sSup>
                      <m:r>
                        <a:rPr lang="en-US" sz="2800" i="1" dirty="0">
                          <a:latin typeface="Cambria Math" panose="02040503050406030204" pitchFamily="18" charset="0"/>
                        </a:rPr>
                        <m:t>−1</m:t>
                      </m:r>
                    </m:oMath>
                  </m:oMathPara>
                </a14:m>
                <a:endParaRPr lang="en-US" sz="2800" dirty="0">
                  <a:solidFill>
                    <a:srgbClr val="FF0000"/>
                  </a:solidFill>
                </a:endParaRPr>
              </a:p>
              <a:p>
                <a:pPr marL="0" indent="0">
                  <a:buNone/>
                </a:pPr>
                <a:endParaRPr lang="en-US" sz="2800" dirty="0">
                  <a:solidFill>
                    <a:srgbClr val="FF0000"/>
                  </a:solidFill>
                </a:endParaRPr>
              </a:p>
              <a:p>
                <a:pPr marL="0" indent="0">
                  <a:buNone/>
                </a:pPr>
                <a:r>
                  <a:rPr lang="en-US" sz="2800" dirty="0"/>
                  <a:t>E.g., for 3 digit numbers: </a:t>
                </a:r>
                <a14:m>
                  <m:oMath xmlns:m="http://schemas.openxmlformats.org/officeDocument/2006/math">
                    <m:r>
                      <a:rPr lang="en-US" sz="2800" i="1" dirty="0">
                        <a:latin typeface="Cambria Math" panose="02040503050406030204" pitchFamily="18" charset="0"/>
                      </a:rPr>
                      <m:t>0, 1, 2, 3, …, </m:t>
                    </m:r>
                    <m:sSup>
                      <m:sSupPr>
                        <m:ctrlPr>
                          <a:rPr lang="en-US" sz="2800" i="1" dirty="0">
                            <a:latin typeface="Cambria Math" panose="02040503050406030204" pitchFamily="18" charset="0"/>
                          </a:rPr>
                        </m:ctrlPr>
                      </m:sSupPr>
                      <m:e>
                        <m:r>
                          <a:rPr lang="en-US" sz="2800" b="0" i="1" dirty="0" smtClean="0">
                            <a:latin typeface="Cambria Math" panose="02040503050406030204" pitchFamily="18" charset="0"/>
                          </a:rPr>
                          <m:t>5</m:t>
                        </m:r>
                      </m:e>
                      <m:sup>
                        <m:r>
                          <a:rPr lang="en-US" sz="2800" b="0" i="1" dirty="0" smtClean="0">
                            <a:latin typeface="Cambria Math" panose="02040503050406030204" pitchFamily="18" charset="0"/>
                          </a:rPr>
                          <m:t>3</m:t>
                        </m:r>
                      </m:sup>
                    </m:sSup>
                    <m:r>
                      <a:rPr lang="en-US" sz="2800" i="1" dirty="0">
                        <a:latin typeface="Cambria Math" panose="02040503050406030204" pitchFamily="18" charset="0"/>
                      </a:rPr>
                      <m:t>−1</m:t>
                    </m:r>
                    <m:r>
                      <a:rPr lang="en-US" sz="2800" b="0" i="1" dirty="0" smtClean="0">
                        <a:latin typeface="Cambria Math" panose="02040503050406030204" pitchFamily="18" charset="0"/>
                      </a:rPr>
                      <m:t>=0…124</m:t>
                    </m:r>
                  </m:oMath>
                </a14:m>
                <a:endParaRPr lang="en-US" sz="2800" dirty="0"/>
              </a:p>
              <a:p>
                <a:pPr marL="0" indent="0">
                  <a:buNone/>
                </a:pPr>
                <a:endParaRPr lang="en-US" sz="2800" dirty="0">
                  <a:solidFill>
                    <a:srgbClr val="FF0000"/>
                  </a:solidFill>
                </a:endParaRPr>
              </a:p>
            </p:txBody>
          </p:sp>
        </mc:Choice>
        <mc:Fallback xmlns="">
          <p:sp>
            <p:nvSpPr>
              <p:cNvPr id="3" name="Content Placeholder 2">
                <a:extLst>
                  <a:ext uri="{FF2B5EF4-FFF2-40B4-BE49-F238E27FC236}">
                    <a16:creationId xmlns:a16="http://schemas.microsoft.com/office/drawing/2014/main" id="{D092126D-3132-3C9A-CD2B-788DC1CD6F89}"/>
                  </a:ext>
                </a:extLst>
              </p:cNvPr>
              <p:cNvSpPr txBox="1">
                <a:spLocks noRot="1" noChangeAspect="1" noMove="1" noResize="1" noEditPoints="1" noAdjustHandles="1" noChangeArrowheads="1" noChangeShapeType="1" noTextEdit="1"/>
              </p:cNvSpPr>
              <p:nvPr/>
            </p:nvSpPr>
            <p:spPr>
              <a:xfrm>
                <a:off x="612647" y="4027194"/>
                <a:ext cx="9209779" cy="2425808"/>
              </a:xfrm>
              <a:prstGeom prst="rect">
                <a:avLst/>
              </a:prstGeom>
              <a:blipFill>
                <a:blip r:embed="rId4"/>
                <a:stretch>
                  <a:fillRect l="-1377"/>
                </a:stretch>
              </a:blipFill>
            </p:spPr>
            <p:txBody>
              <a:bodyPr/>
              <a:lstStyle/>
              <a:p>
                <a:r>
                  <a:rPr lang="en-US">
                    <a:noFill/>
                  </a:rPr>
                  <a:t> </a:t>
                </a:r>
              </a:p>
            </p:txBody>
          </p:sp>
        </mc:Fallback>
      </mc:AlternateContent>
    </p:spTree>
    <p:extLst>
      <p:ext uri="{BB962C8B-B14F-4D97-AF65-F5344CB8AC3E}">
        <p14:creationId xmlns:p14="http://schemas.microsoft.com/office/powerpoint/2010/main" val="4609641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889F8-DE68-9445-FB41-62D3A2387921}"/>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CEF7E14A-83C0-13AF-784B-45281B2D203C}"/>
              </a:ext>
            </a:extLst>
          </p:cNvPr>
          <p:cNvSpPr txBox="1">
            <a:spLocks/>
          </p:cNvSpPr>
          <p:nvPr/>
        </p:nvSpPr>
        <p:spPr>
          <a:xfrm>
            <a:off x="612648" y="548640"/>
            <a:ext cx="10653578"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Numbers in other bases</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6E636169-154E-8303-E54D-75DD4F3F539F}"/>
              </a:ext>
            </a:extLst>
          </p:cNvPr>
          <p:cNvSpPr>
            <a:spLocks noGrp="1"/>
          </p:cNvSpPr>
          <p:nvPr>
            <p:ph type="sldNum" sz="quarter" idx="12"/>
          </p:nvPr>
        </p:nvSpPr>
        <p:spPr/>
        <p:txBody>
          <a:bodyPr/>
          <a:lstStyle/>
          <a:p>
            <a:fld id="{CC057153-B650-4DEB-B370-79DDCFDCE934}" type="slidenum">
              <a:rPr lang="en-US" smtClean="0"/>
              <a:t>29</a:t>
            </a:fld>
            <a:endParaRPr lang="en-US"/>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ABB1495B-9FFB-0CD1-B095-320AF7E16BAA}"/>
                  </a:ext>
                </a:extLst>
              </p:cNvPr>
              <p:cNvSpPr>
                <a:spLocks noGrp="1"/>
              </p:cNvSpPr>
              <p:nvPr>
                <p:ph idx="1"/>
              </p:nvPr>
            </p:nvSpPr>
            <p:spPr>
              <a:xfrm>
                <a:off x="612647" y="1715532"/>
                <a:ext cx="10817353" cy="4593828"/>
              </a:xfrm>
            </p:spPr>
            <p:txBody>
              <a:bodyPr>
                <a:noAutofit/>
              </a:bodyPr>
              <a:lstStyle/>
              <a:p>
                <a:pPr marL="0" indent="0">
                  <a:buNone/>
                </a:pP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𝑑</m:t>
                        </m:r>
                      </m:e>
                      <m:sub>
                        <m:r>
                          <a:rPr lang="en-US" sz="2800" b="0" i="1" smtClean="0">
                            <a:latin typeface="Cambria Math" panose="02040503050406030204" pitchFamily="18" charset="0"/>
                          </a:rPr>
                          <m:t>𝑛</m:t>
                        </m:r>
                        <m:r>
                          <a:rPr lang="en-US" sz="2800" b="0" i="1" smtClean="0">
                            <a:latin typeface="Cambria Math" panose="02040503050406030204" pitchFamily="18" charset="0"/>
                          </a:rPr>
                          <m:t>−1</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m:t>
                        </m:r>
                        <m:r>
                          <a:rPr lang="en-US" sz="2800" b="0" i="1" smtClean="0">
                            <a:latin typeface="Cambria Math" panose="02040503050406030204" pitchFamily="18" charset="0"/>
                          </a:rPr>
                          <m:t>𝑑</m:t>
                        </m:r>
                      </m:e>
                      <m:sub>
                        <m:r>
                          <a:rPr lang="en-US" sz="2800" b="0" i="1" smtClean="0">
                            <a:latin typeface="Cambria Math" panose="02040503050406030204" pitchFamily="18" charset="0"/>
                          </a:rPr>
                          <m:t>2</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𝑑</m:t>
                        </m:r>
                      </m:e>
                      <m:sub>
                        <m:r>
                          <a:rPr lang="en-US" sz="2800" b="0" i="1" smtClean="0">
                            <a:latin typeface="Cambria Math" panose="02040503050406030204" pitchFamily="18" charset="0"/>
                          </a:rPr>
                          <m:t>1</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𝑑</m:t>
                        </m:r>
                      </m:e>
                      <m:sub>
                        <m:r>
                          <a:rPr lang="en-US" sz="2800" b="0" i="1" smtClean="0">
                            <a:latin typeface="Cambria Math" panose="02040503050406030204" pitchFamily="18" charset="0"/>
                          </a:rPr>
                          <m:t>0</m:t>
                        </m:r>
                      </m:sub>
                    </m:sSub>
                  </m:oMath>
                </a14:m>
                <a:r>
                  <a:rPr lang="en-US" sz="2800" dirty="0"/>
                  <a:t> represents the integer </a:t>
                </a:r>
                <a:br>
                  <a:rPr lang="en-US" sz="2800" dirty="0"/>
                </a:br>
                <a:endParaRPr lang="en-US" sz="2800" dirty="0"/>
              </a:p>
              <a:p>
                <a:pPr marL="0" indent="0">
                  <a:buNone/>
                </a:pPr>
                <a14:m>
                  <m:oMathPara xmlns:m="http://schemas.openxmlformats.org/officeDocument/2006/math">
                    <m:oMathParaPr>
                      <m:jc m:val="left"/>
                    </m:oMathParaPr>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𝑑</m:t>
                          </m:r>
                        </m:e>
                        <m:sub>
                          <m:r>
                            <a:rPr lang="en-US" sz="2800" i="1">
                              <a:latin typeface="Cambria Math" panose="02040503050406030204" pitchFamily="18" charset="0"/>
                            </a:rPr>
                            <m:t>𝑛</m:t>
                          </m:r>
                          <m:r>
                            <a:rPr lang="en-US" sz="2800" i="1">
                              <a:latin typeface="Cambria Math" panose="02040503050406030204" pitchFamily="18" charset="0"/>
                            </a:rPr>
                            <m:t>−1</m:t>
                          </m:r>
                        </m:sub>
                      </m:sSub>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𝑏</m:t>
                          </m:r>
                        </m:e>
                        <m:sup>
                          <m:r>
                            <a:rPr lang="en-US" sz="2800" b="0" i="1" smtClean="0">
                              <a:latin typeface="Cambria Math" panose="02040503050406030204" pitchFamily="18" charset="0"/>
                            </a:rPr>
                            <m:t>𝑛</m:t>
                          </m:r>
                          <m:r>
                            <a:rPr lang="en-US" sz="2800" b="0" i="1" smtClean="0">
                              <a:latin typeface="Cambria Math" panose="02040503050406030204" pitchFamily="18" charset="0"/>
                            </a:rPr>
                            <m:t>−1</m:t>
                          </m:r>
                        </m:sup>
                      </m:sSup>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m:t>
                          </m:r>
                          <m:r>
                            <a:rPr lang="en-US" sz="2800" b="0" i="1" smtClean="0">
                              <a:latin typeface="Cambria Math" panose="02040503050406030204" pitchFamily="18" charset="0"/>
                            </a:rPr>
                            <m:t>+</m:t>
                          </m:r>
                          <m:r>
                            <a:rPr lang="en-US" sz="2800" i="1">
                              <a:latin typeface="Cambria Math" panose="02040503050406030204" pitchFamily="18" charset="0"/>
                            </a:rPr>
                            <m:t>𝑑</m:t>
                          </m:r>
                        </m:e>
                        <m:sub>
                          <m:r>
                            <a:rPr lang="en-US" sz="2800" i="1">
                              <a:latin typeface="Cambria Math" panose="02040503050406030204" pitchFamily="18" charset="0"/>
                            </a:rPr>
                            <m:t>2</m:t>
                          </m:r>
                        </m:sub>
                      </m:sSub>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𝑏</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𝑑</m:t>
                          </m:r>
                        </m:e>
                        <m:sub>
                          <m:r>
                            <a:rPr lang="en-US" sz="2800" i="1">
                              <a:latin typeface="Cambria Math" panose="02040503050406030204" pitchFamily="18" charset="0"/>
                            </a:rPr>
                            <m:t>1</m:t>
                          </m:r>
                        </m:sub>
                      </m:sSub>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𝑏</m:t>
                          </m:r>
                        </m:e>
                        <m:sup>
                          <m:r>
                            <a:rPr lang="en-US" sz="2800" b="0" i="1" smtClean="0">
                              <a:latin typeface="Cambria Math" panose="02040503050406030204" pitchFamily="18" charset="0"/>
                            </a:rPr>
                            <m:t>1</m:t>
                          </m:r>
                        </m:sup>
                      </m:sSup>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𝑑</m:t>
                          </m:r>
                        </m:e>
                        <m:sub>
                          <m:r>
                            <a:rPr lang="en-US" sz="2800" i="1">
                              <a:latin typeface="Cambria Math" panose="02040503050406030204" pitchFamily="18" charset="0"/>
                            </a:rPr>
                            <m:t>0</m:t>
                          </m:r>
                        </m:sub>
                      </m:sSub>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𝑏</m:t>
                          </m:r>
                        </m:e>
                        <m:sup>
                          <m:r>
                            <a:rPr lang="en-US" sz="2800" b="0" i="1" smtClean="0">
                              <a:latin typeface="Cambria Math" panose="02040503050406030204" pitchFamily="18" charset="0"/>
                            </a:rPr>
                            <m:t>0</m:t>
                          </m:r>
                        </m:sup>
                      </m:sSup>
                    </m:oMath>
                  </m:oMathPara>
                </a14:m>
                <a:endParaRPr lang="en-US" sz="2800" dirty="0"/>
              </a:p>
              <a:p>
                <a:endParaRPr lang="en-US" sz="2800" dirty="0"/>
              </a:p>
              <a:p>
                <a:endParaRPr lang="en-US" sz="2800" dirty="0"/>
              </a:p>
              <a:p>
                <a:pPr marL="0" indent="0">
                  <a:buNone/>
                </a:pPr>
                <a:endParaRPr lang="en-US" sz="2800" dirty="0"/>
              </a:p>
            </p:txBody>
          </p:sp>
        </mc:Choice>
        <mc:Fallback xmlns="">
          <p:sp>
            <p:nvSpPr>
              <p:cNvPr id="4" name="Content Placeholder 3">
                <a:extLst>
                  <a:ext uri="{FF2B5EF4-FFF2-40B4-BE49-F238E27FC236}">
                    <a16:creationId xmlns:a16="http://schemas.microsoft.com/office/drawing/2014/main" id="{ABB1495B-9FFB-0CD1-B095-320AF7E16BAA}"/>
                  </a:ext>
                </a:extLst>
              </p:cNvPr>
              <p:cNvSpPr>
                <a:spLocks noGrp="1" noRot="1" noChangeAspect="1" noMove="1" noResize="1" noEditPoints="1" noAdjustHandles="1" noChangeArrowheads="1" noChangeShapeType="1" noTextEdit="1"/>
              </p:cNvSpPr>
              <p:nvPr>
                <p:ph idx="1"/>
              </p:nvPr>
            </p:nvSpPr>
            <p:spPr>
              <a:xfrm>
                <a:off x="612647" y="1715532"/>
                <a:ext cx="10817353" cy="4593828"/>
              </a:xfrm>
              <a:blipFill>
                <a:blip r:embed="rId3"/>
                <a:stretch>
                  <a:fillRect l="-352" t="-551"/>
                </a:stretch>
              </a:blipFill>
            </p:spPr>
            <p:txBody>
              <a:bodyPr/>
              <a:lstStyle/>
              <a:p>
                <a:r>
                  <a:rPr lang="en-US">
                    <a:noFill/>
                  </a:rPr>
                  <a:t> </a:t>
                </a:r>
              </a:p>
            </p:txBody>
          </p:sp>
        </mc:Fallback>
      </mc:AlternateContent>
      <p:sp>
        <p:nvSpPr>
          <p:cNvPr id="2" name="Content Placeholder 2">
            <a:extLst>
              <a:ext uri="{FF2B5EF4-FFF2-40B4-BE49-F238E27FC236}">
                <a16:creationId xmlns:a16="http://schemas.microsoft.com/office/drawing/2014/main" id="{5CDBF3D3-98BE-8949-C241-347105936562}"/>
              </a:ext>
            </a:extLst>
          </p:cNvPr>
          <p:cNvSpPr txBox="1">
            <a:spLocks/>
          </p:cNvSpPr>
          <p:nvPr/>
        </p:nvSpPr>
        <p:spPr>
          <a:xfrm>
            <a:off x="612647" y="4012446"/>
            <a:ext cx="10653579" cy="127839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rgbClr val="FF0000"/>
                </a:solidFill>
              </a:rPr>
              <a:t>For a </a:t>
            </a:r>
            <a:r>
              <a:rPr lang="en-US" sz="3200" dirty="0">
                <a:solidFill>
                  <a:srgbClr val="FF0000"/>
                </a:solidFill>
                <a:latin typeface="Monaco" pitchFamily="2" charset="77"/>
              </a:rPr>
              <a:t>d</a:t>
            </a:r>
            <a:r>
              <a:rPr lang="en-US" sz="3200" dirty="0">
                <a:solidFill>
                  <a:srgbClr val="FF0000"/>
                </a:solidFill>
              </a:rPr>
              <a:t> digit base </a:t>
            </a:r>
            <a:r>
              <a:rPr lang="en-US" sz="3200" dirty="0">
                <a:solidFill>
                  <a:srgbClr val="FF0000"/>
                </a:solidFill>
                <a:latin typeface="Monaco" pitchFamily="2" charset="77"/>
              </a:rPr>
              <a:t>b</a:t>
            </a:r>
            <a:r>
              <a:rPr lang="en-US" sz="3200" dirty="0">
                <a:solidFill>
                  <a:srgbClr val="FF0000"/>
                </a:solidFill>
              </a:rPr>
              <a:t> number, what are the range of values? E.g., three digits?</a:t>
            </a:r>
          </a:p>
        </p:txBody>
      </p:sp>
    </p:spTree>
    <p:extLst>
      <p:ext uri="{BB962C8B-B14F-4D97-AF65-F5344CB8AC3E}">
        <p14:creationId xmlns:p14="http://schemas.microsoft.com/office/powerpoint/2010/main" val="2843165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AC25C-2CE7-44DB-F2D9-3E46E030FE7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3A225E-6C70-7689-6BBE-B5D39C5052D7}"/>
              </a:ext>
            </a:extLst>
          </p:cNvPr>
          <p:cNvSpPr>
            <a:spLocks noGrp="1"/>
          </p:cNvSpPr>
          <p:nvPr>
            <p:ph idx="1"/>
          </p:nvPr>
        </p:nvSpPr>
        <p:spPr>
          <a:xfrm>
            <a:off x="612648" y="1524040"/>
            <a:ext cx="10653578" cy="5247785"/>
          </a:xfrm>
        </p:spPr>
        <p:txBody>
          <a:bodyPr vert="horz" lIns="91440" tIns="45720" rIns="91440" bIns="45720" rtlCol="0">
            <a:noAutofit/>
          </a:bodyPr>
          <a:lstStyle/>
          <a:p>
            <a:pPr marL="0" indent="0">
              <a:lnSpc>
                <a:spcPct val="110000"/>
              </a:lnSpc>
              <a:buNone/>
            </a:pPr>
            <a:r>
              <a:rPr lang="en-US" sz="2400" dirty="0">
                <a:latin typeface="Monaco" pitchFamily="2" charset="77"/>
              </a:rPr>
              <a:t>bool</a:t>
            </a:r>
            <a:r>
              <a:rPr lang="en-US" sz="2400" dirty="0"/>
              <a:t> type in python: </a:t>
            </a:r>
            <a:r>
              <a:rPr lang="en-US" sz="2400" dirty="0">
                <a:latin typeface="Monaco" pitchFamily="2" charset="77"/>
              </a:rPr>
              <a:t>True</a:t>
            </a:r>
            <a:r>
              <a:rPr lang="en-US" sz="2400" dirty="0"/>
              <a:t> or </a:t>
            </a:r>
            <a:r>
              <a:rPr lang="en-US" sz="2400" dirty="0">
                <a:latin typeface="Monaco" pitchFamily="2" charset="77"/>
              </a:rPr>
              <a:t>False</a:t>
            </a:r>
          </a:p>
          <a:p>
            <a:pPr marL="0" indent="0">
              <a:lnSpc>
                <a:spcPct val="110000"/>
              </a:lnSpc>
              <a:buNone/>
            </a:pPr>
            <a:endParaRPr lang="en-US" sz="2400" dirty="0"/>
          </a:p>
          <a:p>
            <a:pPr marL="0" indent="0">
              <a:lnSpc>
                <a:spcPct val="110000"/>
              </a:lnSpc>
              <a:buNone/>
            </a:pPr>
            <a:r>
              <a:rPr lang="en-US" sz="2400" dirty="0"/>
              <a:t>The comparison operators </a:t>
            </a:r>
            <a:r>
              <a:rPr lang="en-US" sz="2400" dirty="0">
                <a:latin typeface="Monaco" pitchFamily="2" charset="77"/>
              </a:rPr>
              <a:t>==</a:t>
            </a:r>
            <a:r>
              <a:rPr lang="en-US" sz="2400" dirty="0"/>
              <a:t>, </a:t>
            </a:r>
            <a:r>
              <a:rPr lang="en-US" sz="2400" dirty="0">
                <a:latin typeface="Monaco" pitchFamily="2" charset="77"/>
              </a:rPr>
              <a:t>!=</a:t>
            </a:r>
            <a:r>
              <a:rPr lang="en-US" sz="2400" dirty="0"/>
              <a:t>, </a:t>
            </a:r>
            <a:r>
              <a:rPr lang="en-US" sz="2400" dirty="0">
                <a:latin typeface="Monaco" pitchFamily="2" charset="77"/>
              </a:rPr>
              <a:t>&gt;</a:t>
            </a:r>
            <a:r>
              <a:rPr lang="en-US" sz="2400" dirty="0"/>
              <a:t>, </a:t>
            </a:r>
            <a:r>
              <a:rPr lang="en-US" sz="2400" dirty="0">
                <a:latin typeface="Monaco" pitchFamily="2" charset="77"/>
              </a:rPr>
              <a:t>&lt;</a:t>
            </a:r>
            <a:r>
              <a:rPr lang="en-US" sz="2400" dirty="0"/>
              <a:t>, </a:t>
            </a:r>
            <a:r>
              <a:rPr lang="en-US" sz="2400" dirty="0">
                <a:latin typeface="Monaco" pitchFamily="2" charset="77"/>
              </a:rPr>
              <a:t>&gt;=</a:t>
            </a:r>
            <a:r>
              <a:rPr lang="en-US" sz="2400" dirty="0"/>
              <a:t>, </a:t>
            </a:r>
            <a:r>
              <a:rPr lang="en-US" sz="2400" dirty="0">
                <a:latin typeface="Monaco" pitchFamily="2" charset="77"/>
              </a:rPr>
              <a:t>&lt;=</a:t>
            </a:r>
            <a:r>
              <a:rPr lang="en-US" sz="2400" dirty="0"/>
              <a:t> return </a:t>
            </a:r>
            <a:r>
              <a:rPr lang="en-US" sz="2400" dirty="0">
                <a:latin typeface="Monaco" pitchFamily="2" charset="77"/>
              </a:rPr>
              <a:t>bool</a:t>
            </a:r>
            <a:r>
              <a:rPr lang="en-US" sz="2400" dirty="0"/>
              <a:t>s. For example,</a:t>
            </a:r>
          </a:p>
          <a:p>
            <a:pPr lvl="1">
              <a:lnSpc>
                <a:spcPct val="110000"/>
              </a:lnSpc>
            </a:pPr>
            <a:r>
              <a:rPr lang="en-US" sz="2400" dirty="0">
                <a:latin typeface="Monaco" pitchFamily="2" charset="77"/>
              </a:rPr>
              <a:t>10 &lt; 0 </a:t>
            </a:r>
            <a:r>
              <a:rPr lang="en-US" sz="2400" dirty="0"/>
              <a:t>evaluates to </a:t>
            </a:r>
            <a:r>
              <a:rPr lang="en-US" sz="2400" dirty="0">
                <a:latin typeface="Monaco" pitchFamily="2" charset="77"/>
              </a:rPr>
              <a:t>False</a:t>
            </a:r>
          </a:p>
          <a:p>
            <a:pPr lvl="1">
              <a:lnSpc>
                <a:spcPct val="110000"/>
              </a:lnSpc>
            </a:pPr>
            <a:r>
              <a:rPr lang="en-US" sz="2400" dirty="0">
                <a:latin typeface="Monaco" pitchFamily="2" charset="77"/>
              </a:rPr>
              <a:t>11 &gt;= 11 </a:t>
            </a:r>
            <a:r>
              <a:rPr lang="en-US" sz="2400" dirty="0"/>
              <a:t>evaluates to </a:t>
            </a:r>
            <a:r>
              <a:rPr lang="en-US" sz="2400" dirty="0">
                <a:latin typeface="Monaco" pitchFamily="2" charset="77"/>
              </a:rPr>
              <a:t>True</a:t>
            </a:r>
          </a:p>
          <a:p>
            <a:pPr lvl="1">
              <a:lnSpc>
                <a:spcPct val="110000"/>
              </a:lnSpc>
            </a:pPr>
            <a:r>
              <a:rPr lang="en-US" sz="2400" dirty="0">
                <a:latin typeface="Monaco" pitchFamily="2" charset="77"/>
              </a:rPr>
              <a:t>11 &gt; 11.0 </a:t>
            </a:r>
            <a:r>
              <a:rPr lang="en-US" sz="2400" dirty="0"/>
              <a:t>evaluates to </a:t>
            </a:r>
            <a:r>
              <a:rPr lang="en-US" sz="2400" dirty="0">
                <a:latin typeface="Monaco" pitchFamily="2" charset="77"/>
              </a:rPr>
              <a:t>False</a:t>
            </a:r>
            <a:endParaRPr lang="en-US" sz="2400" dirty="0"/>
          </a:p>
          <a:p>
            <a:pPr lvl="1">
              <a:lnSpc>
                <a:spcPct val="110000"/>
              </a:lnSpc>
            </a:pPr>
            <a:r>
              <a:rPr lang="en-US" sz="2400" dirty="0">
                <a:latin typeface="Monaco" pitchFamily="2" charset="77"/>
              </a:rPr>
              <a:t>10 == 10.0 </a:t>
            </a:r>
            <a:r>
              <a:rPr lang="en-US" sz="2400" dirty="0"/>
              <a:t>evaluates to </a:t>
            </a:r>
            <a:r>
              <a:rPr lang="en-US" sz="2400" dirty="0">
                <a:latin typeface="Monaco" pitchFamily="2" charset="77"/>
              </a:rPr>
              <a:t>True</a:t>
            </a:r>
          </a:p>
          <a:p>
            <a:pPr lvl="1">
              <a:lnSpc>
                <a:spcPct val="110000"/>
              </a:lnSpc>
            </a:pPr>
            <a:r>
              <a:rPr lang="en-US" sz="2400" dirty="0">
                <a:latin typeface="Monaco" pitchFamily="2" charset="77"/>
              </a:rPr>
              <a:t>10 != 10.0</a:t>
            </a:r>
            <a:r>
              <a:rPr lang="en-US" sz="2400" dirty="0"/>
              <a:t> evaluates to </a:t>
            </a:r>
            <a:r>
              <a:rPr lang="en-US" sz="2400" dirty="0">
                <a:latin typeface="Monaco" pitchFamily="2" charset="77"/>
              </a:rPr>
              <a:t>False</a:t>
            </a:r>
            <a:endParaRPr lang="en-US" sz="2400" b="1" dirty="0"/>
          </a:p>
        </p:txBody>
      </p:sp>
      <p:sp>
        <p:nvSpPr>
          <p:cNvPr id="10" name="Title 1">
            <a:extLst>
              <a:ext uri="{FF2B5EF4-FFF2-40B4-BE49-F238E27FC236}">
                <a16:creationId xmlns:a16="http://schemas.microsoft.com/office/drawing/2014/main" id="{3998973E-2D12-9925-3732-E547DFBE2C29}"/>
              </a:ext>
            </a:extLst>
          </p:cNvPr>
          <p:cNvSpPr txBox="1">
            <a:spLocks/>
          </p:cNvSpPr>
          <p:nvPr/>
        </p:nvSpPr>
        <p:spPr>
          <a:xfrm>
            <a:off x="612648" y="548640"/>
            <a:ext cx="10653578"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Booleans in Python</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5E48764C-285A-667B-4206-73B517EB9BED}"/>
              </a:ext>
            </a:extLst>
          </p:cNvPr>
          <p:cNvSpPr>
            <a:spLocks noGrp="1"/>
          </p:cNvSpPr>
          <p:nvPr>
            <p:ph type="sldNum" sz="quarter" idx="12"/>
          </p:nvPr>
        </p:nvSpPr>
        <p:spPr/>
        <p:txBody>
          <a:bodyPr/>
          <a:lstStyle/>
          <a:p>
            <a:fld id="{CC057153-B650-4DEB-B370-79DDCFDCE934}" type="slidenum">
              <a:rPr lang="en-US" smtClean="0"/>
              <a:t>3</a:t>
            </a:fld>
            <a:endParaRPr lang="en-US"/>
          </a:p>
        </p:txBody>
      </p:sp>
    </p:spTree>
    <p:extLst>
      <p:ext uri="{BB962C8B-B14F-4D97-AF65-F5344CB8AC3E}">
        <p14:creationId xmlns:p14="http://schemas.microsoft.com/office/powerpoint/2010/main" val="38686035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C7F8B-87AF-44D4-217D-A2E60DEF7173}"/>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306FE288-4F79-B76B-4C18-5E2FD451B9E5}"/>
              </a:ext>
            </a:extLst>
          </p:cNvPr>
          <p:cNvSpPr txBox="1">
            <a:spLocks/>
          </p:cNvSpPr>
          <p:nvPr/>
        </p:nvSpPr>
        <p:spPr>
          <a:xfrm>
            <a:off x="612648" y="548640"/>
            <a:ext cx="10653578"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Numbers in other bases</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09DC255B-44CE-2CF3-58F9-9C8D68A1E967}"/>
              </a:ext>
            </a:extLst>
          </p:cNvPr>
          <p:cNvSpPr>
            <a:spLocks noGrp="1"/>
          </p:cNvSpPr>
          <p:nvPr>
            <p:ph type="sldNum" sz="quarter" idx="12"/>
          </p:nvPr>
        </p:nvSpPr>
        <p:spPr/>
        <p:txBody>
          <a:bodyPr/>
          <a:lstStyle/>
          <a:p>
            <a:fld id="{CC057153-B650-4DEB-B370-79DDCFDCE934}" type="slidenum">
              <a:rPr lang="en-US" smtClean="0"/>
              <a:t>30</a:t>
            </a:fld>
            <a:endParaRPr lang="en-US"/>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58D6F065-E295-125B-4124-46DDF36412CF}"/>
                  </a:ext>
                </a:extLst>
              </p:cNvPr>
              <p:cNvSpPr>
                <a:spLocks noGrp="1"/>
              </p:cNvSpPr>
              <p:nvPr>
                <p:ph idx="1"/>
              </p:nvPr>
            </p:nvSpPr>
            <p:spPr>
              <a:xfrm>
                <a:off x="612647" y="1715532"/>
                <a:ext cx="10817353" cy="4593828"/>
              </a:xfrm>
            </p:spPr>
            <p:txBody>
              <a:bodyPr>
                <a:noAutofit/>
              </a:bodyPr>
              <a:lstStyle/>
              <a:p>
                <a:pPr marL="0" indent="0">
                  <a:buNone/>
                </a:pP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𝑑</m:t>
                        </m:r>
                      </m:e>
                      <m:sub>
                        <m:r>
                          <a:rPr lang="en-US" sz="2800" b="0" i="1" smtClean="0">
                            <a:latin typeface="Cambria Math" panose="02040503050406030204" pitchFamily="18" charset="0"/>
                          </a:rPr>
                          <m:t>𝑛</m:t>
                        </m:r>
                        <m:r>
                          <a:rPr lang="en-US" sz="2800" b="0" i="1" smtClean="0">
                            <a:latin typeface="Cambria Math" panose="02040503050406030204" pitchFamily="18" charset="0"/>
                          </a:rPr>
                          <m:t>−1</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m:t>
                        </m:r>
                        <m:r>
                          <a:rPr lang="en-US" sz="2800" b="0" i="1" smtClean="0">
                            <a:latin typeface="Cambria Math" panose="02040503050406030204" pitchFamily="18" charset="0"/>
                          </a:rPr>
                          <m:t>𝑑</m:t>
                        </m:r>
                      </m:e>
                      <m:sub>
                        <m:r>
                          <a:rPr lang="en-US" sz="2800" b="0" i="1" smtClean="0">
                            <a:latin typeface="Cambria Math" panose="02040503050406030204" pitchFamily="18" charset="0"/>
                          </a:rPr>
                          <m:t>2</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𝑑</m:t>
                        </m:r>
                      </m:e>
                      <m:sub>
                        <m:r>
                          <a:rPr lang="en-US" sz="2800" b="0" i="1" smtClean="0">
                            <a:latin typeface="Cambria Math" panose="02040503050406030204" pitchFamily="18" charset="0"/>
                          </a:rPr>
                          <m:t>1</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𝑑</m:t>
                        </m:r>
                      </m:e>
                      <m:sub>
                        <m:r>
                          <a:rPr lang="en-US" sz="2800" b="0" i="1" smtClean="0">
                            <a:latin typeface="Cambria Math" panose="02040503050406030204" pitchFamily="18" charset="0"/>
                          </a:rPr>
                          <m:t>0</m:t>
                        </m:r>
                      </m:sub>
                    </m:sSub>
                  </m:oMath>
                </a14:m>
                <a:r>
                  <a:rPr lang="en-US" sz="2800" dirty="0"/>
                  <a:t> represents the integer </a:t>
                </a:r>
                <a:br>
                  <a:rPr lang="en-US" sz="2800" dirty="0"/>
                </a:br>
                <a:endParaRPr lang="en-US" sz="2800" dirty="0"/>
              </a:p>
              <a:p>
                <a:pPr marL="0" indent="0">
                  <a:buNone/>
                </a:pPr>
                <a14:m>
                  <m:oMathPara xmlns:m="http://schemas.openxmlformats.org/officeDocument/2006/math">
                    <m:oMathParaPr>
                      <m:jc m:val="left"/>
                    </m:oMathParaPr>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𝑑</m:t>
                          </m:r>
                        </m:e>
                        <m:sub>
                          <m:r>
                            <a:rPr lang="en-US" sz="2800" i="1">
                              <a:latin typeface="Cambria Math" panose="02040503050406030204" pitchFamily="18" charset="0"/>
                            </a:rPr>
                            <m:t>𝑛</m:t>
                          </m:r>
                          <m:r>
                            <a:rPr lang="en-US" sz="2800" i="1">
                              <a:latin typeface="Cambria Math" panose="02040503050406030204" pitchFamily="18" charset="0"/>
                            </a:rPr>
                            <m:t>−1</m:t>
                          </m:r>
                        </m:sub>
                      </m:sSub>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𝑏</m:t>
                          </m:r>
                        </m:e>
                        <m:sup>
                          <m:r>
                            <a:rPr lang="en-US" sz="2800" b="0" i="1" smtClean="0">
                              <a:latin typeface="Cambria Math" panose="02040503050406030204" pitchFamily="18" charset="0"/>
                            </a:rPr>
                            <m:t>𝑛</m:t>
                          </m:r>
                          <m:r>
                            <a:rPr lang="en-US" sz="2800" b="0" i="1" smtClean="0">
                              <a:latin typeface="Cambria Math" panose="02040503050406030204" pitchFamily="18" charset="0"/>
                            </a:rPr>
                            <m:t>−1</m:t>
                          </m:r>
                        </m:sup>
                      </m:sSup>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m:t>
                          </m:r>
                          <m:r>
                            <a:rPr lang="en-US" sz="2800" b="0" i="1" smtClean="0">
                              <a:latin typeface="Cambria Math" panose="02040503050406030204" pitchFamily="18" charset="0"/>
                            </a:rPr>
                            <m:t>+</m:t>
                          </m:r>
                          <m:r>
                            <a:rPr lang="en-US" sz="2800" i="1">
                              <a:latin typeface="Cambria Math" panose="02040503050406030204" pitchFamily="18" charset="0"/>
                            </a:rPr>
                            <m:t>𝑑</m:t>
                          </m:r>
                        </m:e>
                        <m:sub>
                          <m:r>
                            <a:rPr lang="en-US" sz="2800" i="1">
                              <a:latin typeface="Cambria Math" panose="02040503050406030204" pitchFamily="18" charset="0"/>
                            </a:rPr>
                            <m:t>2</m:t>
                          </m:r>
                        </m:sub>
                      </m:sSub>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𝑏</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𝑑</m:t>
                          </m:r>
                        </m:e>
                        <m:sub>
                          <m:r>
                            <a:rPr lang="en-US" sz="2800" i="1">
                              <a:latin typeface="Cambria Math" panose="02040503050406030204" pitchFamily="18" charset="0"/>
                            </a:rPr>
                            <m:t>1</m:t>
                          </m:r>
                        </m:sub>
                      </m:sSub>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𝑏</m:t>
                          </m:r>
                        </m:e>
                        <m:sup>
                          <m:r>
                            <a:rPr lang="en-US" sz="2800" b="0" i="1" smtClean="0">
                              <a:latin typeface="Cambria Math" panose="02040503050406030204" pitchFamily="18" charset="0"/>
                            </a:rPr>
                            <m:t>1</m:t>
                          </m:r>
                        </m:sup>
                      </m:sSup>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𝑑</m:t>
                          </m:r>
                        </m:e>
                        <m:sub>
                          <m:r>
                            <a:rPr lang="en-US" sz="2800" i="1">
                              <a:latin typeface="Cambria Math" panose="02040503050406030204" pitchFamily="18" charset="0"/>
                            </a:rPr>
                            <m:t>0</m:t>
                          </m:r>
                        </m:sub>
                      </m:sSub>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𝑏</m:t>
                          </m:r>
                        </m:e>
                        <m:sup>
                          <m:r>
                            <a:rPr lang="en-US" sz="2800" b="0" i="1" smtClean="0">
                              <a:latin typeface="Cambria Math" panose="02040503050406030204" pitchFamily="18" charset="0"/>
                            </a:rPr>
                            <m:t>0</m:t>
                          </m:r>
                        </m:sup>
                      </m:sSup>
                    </m:oMath>
                  </m:oMathPara>
                </a14:m>
                <a:endParaRPr lang="en-US" sz="2800" dirty="0"/>
              </a:p>
              <a:p>
                <a:endParaRPr lang="en-US" sz="2800" dirty="0"/>
              </a:p>
              <a:p>
                <a:endParaRPr lang="en-US" sz="2800" dirty="0"/>
              </a:p>
              <a:p>
                <a:pPr marL="0" indent="0">
                  <a:buNone/>
                </a:pPr>
                <a:endParaRPr lang="en-US" sz="2800" dirty="0"/>
              </a:p>
            </p:txBody>
          </p:sp>
        </mc:Choice>
        <mc:Fallback xmlns="">
          <p:sp>
            <p:nvSpPr>
              <p:cNvPr id="4" name="Content Placeholder 3">
                <a:extLst>
                  <a:ext uri="{FF2B5EF4-FFF2-40B4-BE49-F238E27FC236}">
                    <a16:creationId xmlns:a16="http://schemas.microsoft.com/office/drawing/2014/main" id="{58D6F065-E295-125B-4124-46DDF36412CF}"/>
                  </a:ext>
                </a:extLst>
              </p:cNvPr>
              <p:cNvSpPr>
                <a:spLocks noGrp="1" noRot="1" noChangeAspect="1" noMove="1" noResize="1" noEditPoints="1" noAdjustHandles="1" noChangeArrowheads="1" noChangeShapeType="1" noTextEdit="1"/>
              </p:cNvSpPr>
              <p:nvPr>
                <p:ph idx="1"/>
              </p:nvPr>
            </p:nvSpPr>
            <p:spPr>
              <a:xfrm>
                <a:off x="612647" y="1715532"/>
                <a:ext cx="10817353" cy="4593828"/>
              </a:xfrm>
              <a:blipFill>
                <a:blip r:embed="rId3"/>
                <a:stretch>
                  <a:fillRect l="-352" t="-5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563D91C-D806-7F41-9312-8E108AD160AD}"/>
                  </a:ext>
                </a:extLst>
              </p:cNvPr>
              <p:cNvSpPr txBox="1">
                <a:spLocks/>
              </p:cNvSpPr>
              <p:nvPr/>
            </p:nvSpPr>
            <p:spPr>
              <a:xfrm>
                <a:off x="612647" y="4027194"/>
                <a:ext cx="9209779" cy="2425808"/>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left"/>
                    </m:oMathParaPr>
                    <m:oMath xmlns:m="http://schemas.openxmlformats.org/officeDocument/2006/math">
                      <m:r>
                        <a:rPr lang="en-US" sz="2800" i="1" dirty="0" smtClean="0">
                          <a:latin typeface="Cambria Math" panose="02040503050406030204" pitchFamily="18" charset="0"/>
                        </a:rPr>
                        <m:t>0, 1, 2, 3, …, </m:t>
                      </m:r>
                      <m:sSup>
                        <m:sSupPr>
                          <m:ctrlPr>
                            <a:rPr lang="en-US" sz="2800" i="1" dirty="0" smtClean="0">
                              <a:latin typeface="Cambria Math" panose="02040503050406030204" pitchFamily="18" charset="0"/>
                            </a:rPr>
                          </m:ctrlPr>
                        </m:sSupPr>
                        <m:e>
                          <m:r>
                            <a:rPr lang="en-US" sz="2800" b="0" i="1" dirty="0" smtClean="0">
                              <a:latin typeface="Cambria Math" panose="02040503050406030204" pitchFamily="18" charset="0"/>
                            </a:rPr>
                            <m:t>𝑏</m:t>
                          </m:r>
                        </m:e>
                        <m:sup>
                          <m:r>
                            <a:rPr lang="en-US" sz="2800" i="1" dirty="0">
                              <a:latin typeface="Cambria Math" panose="02040503050406030204" pitchFamily="18" charset="0"/>
                            </a:rPr>
                            <m:t>𝑛</m:t>
                          </m:r>
                        </m:sup>
                      </m:sSup>
                      <m:r>
                        <a:rPr lang="en-US" sz="2800" i="1" dirty="0">
                          <a:latin typeface="Cambria Math" panose="02040503050406030204" pitchFamily="18" charset="0"/>
                        </a:rPr>
                        <m:t>−1</m:t>
                      </m:r>
                    </m:oMath>
                  </m:oMathPara>
                </a14:m>
                <a:endParaRPr lang="en-US" sz="2800" dirty="0">
                  <a:solidFill>
                    <a:srgbClr val="FF0000"/>
                  </a:solidFill>
                </a:endParaRPr>
              </a:p>
              <a:p>
                <a:pPr marL="0" indent="0">
                  <a:buNone/>
                </a:pPr>
                <a:endParaRPr lang="en-US" sz="2800" dirty="0">
                  <a:solidFill>
                    <a:srgbClr val="FF0000"/>
                  </a:solidFill>
                </a:endParaRPr>
              </a:p>
              <a:p>
                <a:pPr marL="0" indent="0">
                  <a:buNone/>
                </a:pPr>
                <a:r>
                  <a:rPr lang="en-US" sz="2800" dirty="0"/>
                  <a:t>E.g., for 3 digit numbers: </a:t>
                </a:r>
                <a14:m>
                  <m:oMath xmlns:m="http://schemas.openxmlformats.org/officeDocument/2006/math">
                    <m:r>
                      <a:rPr lang="en-US" sz="2800" i="1" dirty="0">
                        <a:latin typeface="Cambria Math" panose="02040503050406030204" pitchFamily="18" charset="0"/>
                      </a:rPr>
                      <m:t>0, 1, 2, 3, …, </m:t>
                    </m:r>
                    <m:sSup>
                      <m:sSupPr>
                        <m:ctrlPr>
                          <a:rPr lang="en-US" sz="2800" i="1" dirty="0">
                            <a:latin typeface="Cambria Math" panose="02040503050406030204" pitchFamily="18" charset="0"/>
                          </a:rPr>
                        </m:ctrlPr>
                      </m:sSupPr>
                      <m:e>
                        <m:r>
                          <a:rPr lang="en-US" sz="2800" b="0" i="1" dirty="0" smtClean="0">
                            <a:latin typeface="Cambria Math" panose="02040503050406030204" pitchFamily="18" charset="0"/>
                          </a:rPr>
                          <m:t>𝑏</m:t>
                        </m:r>
                      </m:e>
                      <m:sup>
                        <m:r>
                          <a:rPr lang="en-US" sz="2800" b="0" i="1" dirty="0" smtClean="0">
                            <a:latin typeface="Cambria Math" panose="02040503050406030204" pitchFamily="18" charset="0"/>
                          </a:rPr>
                          <m:t>3</m:t>
                        </m:r>
                      </m:sup>
                    </m:sSup>
                    <m:r>
                      <a:rPr lang="en-US" sz="2800" i="1" dirty="0">
                        <a:latin typeface="Cambria Math" panose="02040503050406030204" pitchFamily="18" charset="0"/>
                      </a:rPr>
                      <m:t>−1</m:t>
                    </m:r>
                  </m:oMath>
                </a14:m>
                <a:endParaRPr lang="en-US" sz="2800" dirty="0"/>
              </a:p>
              <a:p>
                <a:pPr marL="0" indent="0">
                  <a:buNone/>
                </a:pPr>
                <a:endParaRPr lang="en-US" sz="2800" dirty="0">
                  <a:solidFill>
                    <a:srgbClr val="FF0000"/>
                  </a:solidFill>
                </a:endParaRPr>
              </a:p>
            </p:txBody>
          </p:sp>
        </mc:Choice>
        <mc:Fallback xmlns="">
          <p:sp>
            <p:nvSpPr>
              <p:cNvPr id="3" name="Content Placeholder 2">
                <a:extLst>
                  <a:ext uri="{FF2B5EF4-FFF2-40B4-BE49-F238E27FC236}">
                    <a16:creationId xmlns:a16="http://schemas.microsoft.com/office/drawing/2014/main" id="{4563D91C-D806-7F41-9312-8E108AD160AD}"/>
                  </a:ext>
                </a:extLst>
              </p:cNvPr>
              <p:cNvSpPr txBox="1">
                <a:spLocks noRot="1" noChangeAspect="1" noMove="1" noResize="1" noEditPoints="1" noAdjustHandles="1" noChangeArrowheads="1" noChangeShapeType="1" noTextEdit="1"/>
              </p:cNvSpPr>
              <p:nvPr/>
            </p:nvSpPr>
            <p:spPr>
              <a:xfrm>
                <a:off x="612647" y="4027194"/>
                <a:ext cx="9209779" cy="2425808"/>
              </a:xfrm>
              <a:prstGeom prst="rect">
                <a:avLst/>
              </a:prstGeom>
              <a:blipFill>
                <a:blip r:embed="rId4"/>
                <a:stretch>
                  <a:fillRect l="-1377"/>
                </a:stretch>
              </a:blipFill>
            </p:spPr>
            <p:txBody>
              <a:bodyPr/>
              <a:lstStyle/>
              <a:p>
                <a:r>
                  <a:rPr lang="en-US">
                    <a:noFill/>
                  </a:rPr>
                  <a:t> </a:t>
                </a:r>
              </a:p>
            </p:txBody>
          </p:sp>
        </mc:Fallback>
      </mc:AlternateContent>
    </p:spTree>
    <p:extLst>
      <p:ext uri="{BB962C8B-B14F-4D97-AF65-F5344CB8AC3E}">
        <p14:creationId xmlns:p14="http://schemas.microsoft.com/office/powerpoint/2010/main" val="20912413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DD098-81C1-E10B-1008-6748067232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FA4928-50BD-E5CF-F352-A5F9CBCE5B58}"/>
              </a:ext>
            </a:extLst>
          </p:cNvPr>
          <p:cNvSpPr>
            <a:spLocks noGrp="1"/>
          </p:cNvSpPr>
          <p:nvPr>
            <p:ph type="title"/>
          </p:nvPr>
        </p:nvSpPr>
        <p:spPr/>
        <p:txBody>
          <a:bodyPr/>
          <a:lstStyle/>
          <a:p>
            <a:r>
              <a:rPr lang="en-US" dirty="0"/>
              <a:t>Numbers in other bases</a:t>
            </a:r>
          </a:p>
        </p:txBody>
      </p:sp>
      <p:sp>
        <p:nvSpPr>
          <p:cNvPr id="3" name="Content Placeholder 2">
            <a:extLst>
              <a:ext uri="{FF2B5EF4-FFF2-40B4-BE49-F238E27FC236}">
                <a16:creationId xmlns:a16="http://schemas.microsoft.com/office/drawing/2014/main" id="{D8A0F0AF-5BCB-09F8-4D8F-8420DE83C79C}"/>
              </a:ext>
            </a:extLst>
          </p:cNvPr>
          <p:cNvSpPr>
            <a:spLocks noGrp="1"/>
          </p:cNvSpPr>
          <p:nvPr>
            <p:ph idx="1"/>
          </p:nvPr>
        </p:nvSpPr>
        <p:spPr/>
        <p:txBody>
          <a:bodyPr>
            <a:normAutofit/>
          </a:bodyPr>
          <a:lstStyle/>
          <a:p>
            <a:pPr marL="0" indent="0">
              <a:buNone/>
            </a:pPr>
            <a:r>
              <a:rPr lang="en-US" sz="3200" dirty="0">
                <a:solidFill>
                  <a:srgbClr val="FF0000"/>
                </a:solidFill>
              </a:rPr>
              <a:t>What are valid digits for base 2 numbers?</a:t>
            </a:r>
          </a:p>
          <a:p>
            <a:pPr marL="0" indent="0">
              <a:buNone/>
            </a:pPr>
            <a:endParaRPr lang="en-US" sz="3200" dirty="0"/>
          </a:p>
        </p:txBody>
      </p:sp>
      <p:sp>
        <p:nvSpPr>
          <p:cNvPr id="4" name="Slide Number Placeholder 3">
            <a:extLst>
              <a:ext uri="{FF2B5EF4-FFF2-40B4-BE49-F238E27FC236}">
                <a16:creationId xmlns:a16="http://schemas.microsoft.com/office/drawing/2014/main" id="{AA3579DA-DE1D-9B67-977E-84BD9FCDCE9C}"/>
              </a:ext>
            </a:extLst>
          </p:cNvPr>
          <p:cNvSpPr>
            <a:spLocks noGrp="1"/>
          </p:cNvSpPr>
          <p:nvPr>
            <p:ph type="sldNum" sz="quarter" idx="12"/>
          </p:nvPr>
        </p:nvSpPr>
        <p:spPr/>
        <p:txBody>
          <a:bodyPr/>
          <a:lstStyle/>
          <a:p>
            <a:fld id="{CC057153-B650-4DEB-B370-79DDCFDCE934}" type="slidenum">
              <a:rPr lang="en-US" smtClean="0"/>
              <a:t>31</a:t>
            </a:fld>
            <a:endParaRPr lang="en-US"/>
          </a:p>
        </p:txBody>
      </p:sp>
    </p:spTree>
    <p:extLst>
      <p:ext uri="{BB962C8B-B14F-4D97-AF65-F5344CB8AC3E}">
        <p14:creationId xmlns:p14="http://schemas.microsoft.com/office/powerpoint/2010/main" val="17396636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08FE3D-B927-5BC3-CBF0-CE95E3916A34}"/>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8883CE29-494F-F833-5456-D29F07B4D085}"/>
              </a:ext>
            </a:extLst>
          </p:cNvPr>
          <p:cNvSpPr txBox="1">
            <a:spLocks/>
          </p:cNvSpPr>
          <p:nvPr/>
        </p:nvSpPr>
        <p:spPr>
          <a:xfrm>
            <a:off x="612648" y="548640"/>
            <a:ext cx="10653578"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b="1" kern="1200" dirty="0">
                <a:solidFill>
                  <a:schemeClr val="tx1"/>
                </a:solidFill>
                <a:latin typeface="+mj-lt"/>
                <a:ea typeface="+mj-ea"/>
                <a:cs typeface="+mj-cs"/>
              </a:rPr>
              <a:t>Number </a:t>
            </a:r>
            <a:r>
              <a:rPr lang="en-US" dirty="0"/>
              <a:t>in other bases</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56098587-9FCE-26DE-20EE-FB340AF69C3F}"/>
              </a:ext>
            </a:extLst>
          </p:cNvPr>
          <p:cNvSpPr>
            <a:spLocks noGrp="1"/>
          </p:cNvSpPr>
          <p:nvPr>
            <p:ph type="sldNum" sz="quarter" idx="12"/>
          </p:nvPr>
        </p:nvSpPr>
        <p:spPr/>
        <p:txBody>
          <a:bodyPr/>
          <a:lstStyle/>
          <a:p>
            <a:fld id="{CC057153-B650-4DEB-B370-79DDCFDCE934}" type="slidenum">
              <a:rPr lang="en-US" smtClean="0"/>
              <a:t>32</a:t>
            </a:fld>
            <a:endParaRPr lang="en-US"/>
          </a:p>
        </p:txBody>
      </p:sp>
      <p:sp>
        <p:nvSpPr>
          <p:cNvPr id="4" name="Content Placeholder 3">
            <a:extLst>
              <a:ext uri="{FF2B5EF4-FFF2-40B4-BE49-F238E27FC236}">
                <a16:creationId xmlns:a16="http://schemas.microsoft.com/office/drawing/2014/main" id="{08884C6F-90A7-42C4-79B8-981375BEE0A1}"/>
              </a:ext>
            </a:extLst>
          </p:cNvPr>
          <p:cNvSpPr>
            <a:spLocks noGrp="1"/>
          </p:cNvSpPr>
          <p:nvPr>
            <p:ph idx="1"/>
          </p:nvPr>
        </p:nvSpPr>
        <p:spPr>
          <a:xfrm>
            <a:off x="612647" y="1715532"/>
            <a:ext cx="10817353" cy="4593828"/>
          </a:xfrm>
        </p:spPr>
        <p:txBody>
          <a:bodyPr>
            <a:noAutofit/>
          </a:bodyPr>
          <a:lstStyle/>
          <a:p>
            <a:pPr marL="0" indent="0">
              <a:buNone/>
            </a:pPr>
            <a:r>
              <a:rPr lang="en-US" sz="2800" dirty="0"/>
              <a:t>For any base, the digits (individual numbers in the number) range from 0 to base - 1</a:t>
            </a:r>
          </a:p>
          <a:p>
            <a:pPr marL="0" indent="0">
              <a:buNone/>
            </a:pPr>
            <a:endParaRPr lang="en-US" sz="2800" dirty="0"/>
          </a:p>
          <a:p>
            <a:pPr marL="0" indent="0">
              <a:buNone/>
            </a:pPr>
            <a:r>
              <a:rPr lang="en-US" sz="2800" dirty="0"/>
              <a:t>Base 2 digits: </a:t>
            </a:r>
            <a:r>
              <a:rPr lang="en-US" sz="2800" dirty="0">
                <a:latin typeface="Cambria Math" panose="02040503050406030204" pitchFamily="18" charset="0"/>
                <a:ea typeface="Cambria Math" panose="02040503050406030204" pitchFamily="18" charset="0"/>
              </a:rPr>
              <a:t>0, 1</a:t>
            </a:r>
            <a:endParaRPr lang="en-US" sz="2800" dirty="0"/>
          </a:p>
        </p:txBody>
      </p:sp>
    </p:spTree>
    <p:extLst>
      <p:ext uri="{BB962C8B-B14F-4D97-AF65-F5344CB8AC3E}">
        <p14:creationId xmlns:p14="http://schemas.microsoft.com/office/powerpoint/2010/main" val="23653638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4A5E2-C211-97E3-77E6-C31CDAA8A3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E2236F-E565-7507-8419-1831B6FC0328}"/>
              </a:ext>
            </a:extLst>
          </p:cNvPr>
          <p:cNvSpPr>
            <a:spLocks noGrp="1"/>
          </p:cNvSpPr>
          <p:nvPr>
            <p:ph type="title"/>
          </p:nvPr>
        </p:nvSpPr>
        <p:spPr/>
        <p:txBody>
          <a:bodyPr/>
          <a:lstStyle/>
          <a:p>
            <a:r>
              <a:rPr lang="en-US" dirty="0"/>
              <a:t>Numbers in other bases</a:t>
            </a:r>
          </a:p>
        </p:txBody>
      </p:sp>
      <p:sp>
        <p:nvSpPr>
          <p:cNvPr id="3" name="Content Placeholder 2">
            <a:extLst>
              <a:ext uri="{FF2B5EF4-FFF2-40B4-BE49-F238E27FC236}">
                <a16:creationId xmlns:a16="http://schemas.microsoft.com/office/drawing/2014/main" id="{54169E00-B10B-010F-9565-6683291A1827}"/>
              </a:ext>
            </a:extLst>
          </p:cNvPr>
          <p:cNvSpPr>
            <a:spLocks noGrp="1"/>
          </p:cNvSpPr>
          <p:nvPr>
            <p:ph idx="1"/>
          </p:nvPr>
        </p:nvSpPr>
        <p:spPr>
          <a:xfrm>
            <a:off x="612647" y="1715532"/>
            <a:ext cx="7307237" cy="2414016"/>
          </a:xfrm>
        </p:spPr>
        <p:txBody>
          <a:bodyPr>
            <a:normAutofit/>
          </a:bodyPr>
          <a:lstStyle/>
          <a:p>
            <a:pPr marL="0" indent="0">
              <a:buNone/>
            </a:pPr>
            <a:r>
              <a:rPr lang="en-US" sz="3600" dirty="0">
                <a:solidFill>
                  <a:srgbClr val="FF0000"/>
                </a:solidFill>
              </a:rPr>
              <a:t>What number is 1101</a:t>
            </a:r>
            <a:r>
              <a:rPr lang="en-US" sz="3600" baseline="-25000" dirty="0">
                <a:solidFill>
                  <a:srgbClr val="FF0000"/>
                </a:solidFill>
              </a:rPr>
              <a:t>2</a:t>
            </a:r>
            <a:r>
              <a:rPr lang="en-US" sz="3600" dirty="0">
                <a:solidFill>
                  <a:srgbClr val="FF0000"/>
                </a:solidFill>
              </a:rPr>
              <a:t>?</a:t>
            </a:r>
          </a:p>
        </p:txBody>
      </p:sp>
      <p:sp>
        <p:nvSpPr>
          <p:cNvPr id="4" name="Slide Number Placeholder 3">
            <a:extLst>
              <a:ext uri="{FF2B5EF4-FFF2-40B4-BE49-F238E27FC236}">
                <a16:creationId xmlns:a16="http://schemas.microsoft.com/office/drawing/2014/main" id="{3448CC60-0988-E2B6-4077-FDD68F9DE3A9}"/>
              </a:ext>
            </a:extLst>
          </p:cNvPr>
          <p:cNvSpPr>
            <a:spLocks noGrp="1"/>
          </p:cNvSpPr>
          <p:nvPr>
            <p:ph type="sldNum" sz="quarter" idx="12"/>
          </p:nvPr>
        </p:nvSpPr>
        <p:spPr/>
        <p:txBody>
          <a:bodyPr/>
          <a:lstStyle/>
          <a:p>
            <a:fld id="{CC057153-B650-4DEB-B370-79DDCFDCE934}" type="slidenum">
              <a:rPr lang="en-US" smtClean="0"/>
              <a:t>33</a:t>
            </a:fld>
            <a:endParaRPr lang="en-US"/>
          </a:p>
        </p:txBody>
      </p:sp>
    </p:spTree>
    <p:extLst>
      <p:ext uri="{BB962C8B-B14F-4D97-AF65-F5344CB8AC3E}">
        <p14:creationId xmlns:p14="http://schemas.microsoft.com/office/powerpoint/2010/main" val="42818787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A5726-A4D1-B4BA-897D-596CB98D0E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559E20-B059-E106-37EA-06C75A8A77B5}"/>
              </a:ext>
            </a:extLst>
          </p:cNvPr>
          <p:cNvSpPr>
            <a:spLocks noGrp="1"/>
          </p:cNvSpPr>
          <p:nvPr>
            <p:ph type="title"/>
          </p:nvPr>
        </p:nvSpPr>
        <p:spPr/>
        <p:txBody>
          <a:bodyPr/>
          <a:lstStyle/>
          <a:p>
            <a:r>
              <a:rPr lang="en-US" dirty="0"/>
              <a:t>Numbers in other bases</a:t>
            </a:r>
          </a:p>
        </p:txBody>
      </p:sp>
      <p:sp>
        <p:nvSpPr>
          <p:cNvPr id="3" name="Content Placeholder 2">
            <a:extLst>
              <a:ext uri="{FF2B5EF4-FFF2-40B4-BE49-F238E27FC236}">
                <a16:creationId xmlns:a16="http://schemas.microsoft.com/office/drawing/2014/main" id="{5F746FD3-61BD-3E87-F8E6-464D24A1EBB7}"/>
              </a:ext>
            </a:extLst>
          </p:cNvPr>
          <p:cNvSpPr>
            <a:spLocks noGrp="1"/>
          </p:cNvSpPr>
          <p:nvPr>
            <p:ph idx="1"/>
          </p:nvPr>
        </p:nvSpPr>
        <p:spPr>
          <a:xfrm>
            <a:off x="612647" y="1715532"/>
            <a:ext cx="7307237" cy="2414016"/>
          </a:xfrm>
        </p:spPr>
        <p:txBody>
          <a:bodyPr>
            <a:normAutofit/>
          </a:bodyPr>
          <a:lstStyle/>
          <a:p>
            <a:pPr marL="0" indent="0">
              <a:buNone/>
            </a:pPr>
            <a:r>
              <a:rPr lang="en-US" sz="3600" dirty="0">
                <a:solidFill>
                  <a:srgbClr val="FF0000"/>
                </a:solidFill>
              </a:rPr>
              <a:t>What number is 1101</a:t>
            </a:r>
            <a:r>
              <a:rPr lang="en-US" sz="3600" baseline="-25000" dirty="0">
                <a:solidFill>
                  <a:srgbClr val="FF0000"/>
                </a:solidFill>
              </a:rPr>
              <a:t>2</a:t>
            </a:r>
            <a:r>
              <a:rPr lang="en-US" sz="3600" dirty="0">
                <a:solidFill>
                  <a:srgbClr val="FF0000"/>
                </a:solidFill>
              </a:rPr>
              <a:t>?</a:t>
            </a:r>
          </a:p>
        </p:txBody>
      </p:sp>
      <p:sp>
        <p:nvSpPr>
          <p:cNvPr id="4" name="Slide Number Placeholder 3">
            <a:extLst>
              <a:ext uri="{FF2B5EF4-FFF2-40B4-BE49-F238E27FC236}">
                <a16:creationId xmlns:a16="http://schemas.microsoft.com/office/drawing/2014/main" id="{A4EEE105-E790-E893-8AD1-91AC5CF2C271}"/>
              </a:ext>
            </a:extLst>
          </p:cNvPr>
          <p:cNvSpPr>
            <a:spLocks noGrp="1"/>
          </p:cNvSpPr>
          <p:nvPr>
            <p:ph type="sldNum" sz="quarter" idx="12"/>
          </p:nvPr>
        </p:nvSpPr>
        <p:spPr/>
        <p:txBody>
          <a:bodyPr/>
          <a:lstStyle/>
          <a:p>
            <a:fld id="{CC057153-B650-4DEB-B370-79DDCFDCE934}" type="slidenum">
              <a:rPr lang="en-US" smtClean="0"/>
              <a:t>34</a:t>
            </a:fld>
            <a:endParaRPr lang="en-US"/>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44522F93-AB4A-FF68-5E4E-DA0F10AD7513}"/>
                  </a:ext>
                </a:extLst>
              </p:cNvPr>
              <p:cNvGraphicFramePr>
                <a:graphicFrameLocks noGrp="1"/>
              </p:cNvGraphicFramePr>
              <p:nvPr>
                <p:extLst>
                  <p:ext uri="{D42A27DB-BD31-4B8C-83A1-F6EECF244321}">
                    <p14:modId xmlns:p14="http://schemas.microsoft.com/office/powerpoint/2010/main" val="754139250"/>
                  </p:ext>
                </p:extLst>
              </p:nvPr>
            </p:nvGraphicFramePr>
            <p:xfrm>
              <a:off x="1525752" y="2922540"/>
              <a:ext cx="7470764" cy="914400"/>
            </p:xfrm>
            <a:graphic>
              <a:graphicData uri="http://schemas.openxmlformats.org/drawingml/2006/table">
                <a:tbl>
                  <a:tblPr firstRow="1" bandRow="1">
                    <a:tableStyleId>{5940675A-B579-460E-94D1-54222C63F5DA}</a:tableStyleId>
                  </a:tblPr>
                  <a:tblGrid>
                    <a:gridCol w="1867691">
                      <a:extLst>
                        <a:ext uri="{9D8B030D-6E8A-4147-A177-3AD203B41FA5}">
                          <a16:colId xmlns:a16="http://schemas.microsoft.com/office/drawing/2014/main" val="4282650382"/>
                        </a:ext>
                      </a:extLst>
                    </a:gridCol>
                    <a:gridCol w="1867691">
                      <a:extLst>
                        <a:ext uri="{9D8B030D-6E8A-4147-A177-3AD203B41FA5}">
                          <a16:colId xmlns:a16="http://schemas.microsoft.com/office/drawing/2014/main" val="1500213618"/>
                        </a:ext>
                      </a:extLst>
                    </a:gridCol>
                    <a:gridCol w="1867691">
                      <a:extLst>
                        <a:ext uri="{9D8B030D-6E8A-4147-A177-3AD203B41FA5}">
                          <a16:colId xmlns:a16="http://schemas.microsoft.com/office/drawing/2014/main" val="2324606823"/>
                        </a:ext>
                      </a:extLst>
                    </a:gridCol>
                    <a:gridCol w="1867691">
                      <a:extLst>
                        <a:ext uri="{9D8B030D-6E8A-4147-A177-3AD203B41FA5}">
                          <a16:colId xmlns:a16="http://schemas.microsoft.com/office/drawing/2014/main" val="3306935064"/>
                        </a:ext>
                      </a:extLst>
                    </a:gridCol>
                  </a:tblGrid>
                  <a:tr h="370840">
                    <a:tc>
                      <a:txBody>
                        <a:bodyPr/>
                        <a:lstStyle/>
                        <a:p>
                          <a:pPr algn="ctr"/>
                          <a14:m>
                            <m:oMathPara xmlns:m="http://schemas.openxmlformats.org/officeDocument/2006/math">
                              <m:oMathParaPr>
                                <m:jc m:val="centerGroup"/>
                              </m:oMathParaPr>
                              <m:oMath xmlns:m="http://schemas.openxmlformats.org/officeDocument/2006/math">
                                <m:sSup>
                                  <m:sSupPr>
                                    <m:ctrlPr>
                                      <a:rPr lang="en-US" sz="240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2</m:t>
                                    </m:r>
                                  </m:e>
                                  <m:sup>
                                    <m:r>
                                      <a:rPr lang="en-US" sz="2400" b="0" i="1" dirty="0" smtClean="0">
                                        <a:latin typeface="Cambria Math" panose="02040503050406030204" pitchFamily="18" charset="0"/>
                                        <a:ea typeface="Cambria Math" panose="02040503050406030204" pitchFamily="18" charset="0"/>
                                      </a:rPr>
                                      <m:t>3</m:t>
                                    </m:r>
                                  </m:sup>
                                </m:sSup>
                                <m:r>
                                  <a:rPr lang="en-US" sz="2400" b="0" i="1" dirty="0" smtClean="0">
                                    <a:latin typeface="Cambria Math" panose="02040503050406030204" pitchFamily="18" charset="0"/>
                                    <a:ea typeface="Cambria Math" panose="02040503050406030204" pitchFamily="18" charset="0"/>
                                  </a:rPr>
                                  <m:t>=8</m:t>
                                </m:r>
                              </m:oMath>
                            </m:oMathPara>
                          </a14:m>
                          <a:endParaRPr lang="en-US" sz="2400" dirty="0">
                            <a:latin typeface="Cambria Math" panose="02040503050406030204" pitchFamily="18" charset="0"/>
                            <a:ea typeface="Cambria Math"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240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2</m:t>
                                    </m:r>
                                  </m:e>
                                  <m:sup>
                                    <m:r>
                                      <a:rPr lang="en-US" sz="2400" b="0" i="1" dirty="0" smtClean="0">
                                        <a:latin typeface="Cambria Math" panose="02040503050406030204" pitchFamily="18" charset="0"/>
                                        <a:ea typeface="Cambria Math" panose="02040503050406030204" pitchFamily="18" charset="0"/>
                                      </a:rPr>
                                      <m:t>2</m:t>
                                    </m:r>
                                  </m:sup>
                                </m:sSup>
                                <m:r>
                                  <a:rPr lang="en-US" sz="2400" b="0" i="1" dirty="0" smtClean="0">
                                    <a:latin typeface="Cambria Math" panose="02040503050406030204" pitchFamily="18" charset="0"/>
                                    <a:ea typeface="Cambria Math" panose="02040503050406030204" pitchFamily="18" charset="0"/>
                                  </a:rPr>
                                  <m:t>=4</m:t>
                                </m:r>
                              </m:oMath>
                            </m:oMathPara>
                          </a14:m>
                          <a:endParaRPr lang="en-US" sz="2400" dirty="0">
                            <a:latin typeface="Cambria Math" panose="02040503050406030204" pitchFamily="18" charset="0"/>
                            <a:ea typeface="Cambria Math"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240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2</m:t>
                                    </m:r>
                                  </m:e>
                                  <m:sup>
                                    <m:r>
                                      <a:rPr lang="en-US" sz="2400" b="0" i="1" dirty="0" smtClean="0">
                                        <a:latin typeface="Cambria Math" panose="02040503050406030204" pitchFamily="18" charset="0"/>
                                        <a:ea typeface="Cambria Math" panose="02040503050406030204" pitchFamily="18" charset="0"/>
                                      </a:rPr>
                                      <m:t>1</m:t>
                                    </m:r>
                                  </m:sup>
                                </m:sSup>
                                <m:r>
                                  <a:rPr lang="en-US" sz="2400" b="0" i="1" dirty="0" smtClean="0">
                                    <a:latin typeface="Cambria Math" panose="02040503050406030204" pitchFamily="18" charset="0"/>
                                    <a:ea typeface="Cambria Math" panose="02040503050406030204" pitchFamily="18" charset="0"/>
                                  </a:rPr>
                                  <m:t>=</m:t>
                                </m:r>
                                <m:r>
                                  <a:rPr lang="en-US" sz="2400" i="1" dirty="0" smtClean="0">
                                    <a:latin typeface="Cambria Math" panose="02040503050406030204" pitchFamily="18" charset="0"/>
                                    <a:ea typeface="Cambria Math" panose="02040503050406030204" pitchFamily="18" charset="0"/>
                                  </a:rPr>
                                  <m:t> 10</m:t>
                                </m:r>
                              </m:oMath>
                            </m:oMathPara>
                          </a14:m>
                          <a:endParaRPr lang="en-US" sz="2400" dirty="0">
                            <a:latin typeface="Cambria Math" panose="02040503050406030204" pitchFamily="18" charset="0"/>
                            <a:ea typeface="Cambria Math"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240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2</m:t>
                                    </m:r>
                                  </m:e>
                                  <m:sup>
                                    <m:r>
                                      <a:rPr lang="en-US" sz="2400" b="0" i="1" dirty="0" smtClean="0">
                                        <a:latin typeface="Cambria Math" panose="02040503050406030204" pitchFamily="18" charset="0"/>
                                        <a:ea typeface="Cambria Math" panose="02040503050406030204" pitchFamily="18" charset="0"/>
                                      </a:rPr>
                                      <m:t>0</m:t>
                                    </m:r>
                                  </m:sup>
                                </m:sSup>
                                <m:r>
                                  <a:rPr lang="en-US" sz="2400" b="0" i="1" dirty="0" smtClean="0">
                                    <a:latin typeface="Cambria Math" panose="02040503050406030204" pitchFamily="18" charset="0"/>
                                    <a:ea typeface="Cambria Math" panose="02040503050406030204" pitchFamily="18" charset="0"/>
                                  </a:rPr>
                                  <m:t>=</m:t>
                                </m:r>
                                <m:r>
                                  <a:rPr lang="en-US" sz="2400" i="1" dirty="0" smtClean="0">
                                    <a:latin typeface="Cambria Math" panose="02040503050406030204" pitchFamily="18" charset="0"/>
                                    <a:ea typeface="Cambria Math" panose="02040503050406030204" pitchFamily="18" charset="0"/>
                                  </a:rPr>
                                  <m:t> 1</m:t>
                                </m:r>
                              </m:oMath>
                            </m:oMathPara>
                          </a14:m>
                          <a:endParaRPr lang="en-US" sz="2400" dirty="0">
                            <a:latin typeface="Cambria Math" panose="02040503050406030204" pitchFamily="18" charset="0"/>
                            <a:ea typeface="Cambria Math" panose="02040503050406030204" pitchFamily="18" charset="0"/>
                          </a:endParaRPr>
                        </a:p>
                      </a:txBody>
                      <a:tcPr/>
                    </a:tc>
                    <a:extLst>
                      <a:ext uri="{0D108BD9-81ED-4DB2-BD59-A6C34878D82A}">
                        <a16:rowId xmlns:a16="http://schemas.microsoft.com/office/drawing/2014/main" val="1002001436"/>
                      </a:ext>
                    </a:extLst>
                  </a:tr>
                  <a:tr h="370840">
                    <a:tc>
                      <a:txBody>
                        <a:bodyPr/>
                        <a:lstStyle/>
                        <a:p>
                          <a:pPr algn="ctr"/>
                          <a:r>
                            <a:rPr lang="en-US" sz="2400" dirty="0">
                              <a:latin typeface="Cambria Math" panose="02040503050406030204" pitchFamily="18" charset="0"/>
                              <a:ea typeface="Cambria Math" panose="02040503050406030204" pitchFamily="18" charset="0"/>
                            </a:rPr>
                            <a:t>1</a:t>
                          </a:r>
                        </a:p>
                      </a:txBody>
                      <a:tcPr/>
                    </a:tc>
                    <a:tc>
                      <a:txBody>
                        <a:bodyPr/>
                        <a:lstStyle/>
                        <a:p>
                          <a:pPr algn="ctr"/>
                          <a:r>
                            <a:rPr lang="en-US" sz="2400" dirty="0">
                              <a:latin typeface="Cambria Math" panose="02040503050406030204" pitchFamily="18" charset="0"/>
                              <a:ea typeface="Cambria Math" panose="02040503050406030204" pitchFamily="18" charset="0"/>
                            </a:rPr>
                            <a:t>1</a:t>
                          </a:r>
                        </a:p>
                      </a:txBody>
                      <a:tcPr/>
                    </a:tc>
                    <a:tc>
                      <a:txBody>
                        <a:bodyPr/>
                        <a:lstStyle/>
                        <a:p>
                          <a:pPr algn="ctr"/>
                          <a:r>
                            <a:rPr lang="en-US" sz="2400" dirty="0">
                              <a:latin typeface="Cambria Math" panose="02040503050406030204" pitchFamily="18" charset="0"/>
                              <a:ea typeface="Cambria Math" panose="02040503050406030204" pitchFamily="18" charset="0"/>
                            </a:rPr>
                            <a:t>0</a:t>
                          </a:r>
                        </a:p>
                      </a:txBody>
                      <a:tcPr/>
                    </a:tc>
                    <a:tc>
                      <a:txBody>
                        <a:bodyPr/>
                        <a:lstStyle/>
                        <a:p>
                          <a:pPr algn="ctr"/>
                          <a:r>
                            <a:rPr lang="en-US" sz="2400" dirty="0">
                              <a:latin typeface="Cambria Math" panose="02040503050406030204" pitchFamily="18" charset="0"/>
                              <a:ea typeface="Cambria Math" panose="02040503050406030204" pitchFamily="18" charset="0"/>
                            </a:rPr>
                            <a:t>1</a:t>
                          </a:r>
                        </a:p>
                      </a:txBody>
                      <a:tcPr/>
                    </a:tc>
                    <a:extLst>
                      <a:ext uri="{0D108BD9-81ED-4DB2-BD59-A6C34878D82A}">
                        <a16:rowId xmlns:a16="http://schemas.microsoft.com/office/drawing/2014/main" val="806367913"/>
                      </a:ext>
                    </a:extLst>
                  </a:tr>
                </a:tbl>
              </a:graphicData>
            </a:graphic>
          </p:graphicFrame>
        </mc:Choice>
        <mc:Fallback xmlns="">
          <p:graphicFrame>
            <p:nvGraphicFramePr>
              <p:cNvPr id="6" name="Table 5">
                <a:extLst>
                  <a:ext uri="{FF2B5EF4-FFF2-40B4-BE49-F238E27FC236}">
                    <a16:creationId xmlns:a16="http://schemas.microsoft.com/office/drawing/2014/main" id="{44522F93-AB4A-FF68-5E4E-DA0F10AD7513}"/>
                  </a:ext>
                </a:extLst>
              </p:cNvPr>
              <p:cNvGraphicFramePr>
                <a:graphicFrameLocks noGrp="1"/>
              </p:cNvGraphicFramePr>
              <p:nvPr>
                <p:extLst>
                  <p:ext uri="{D42A27DB-BD31-4B8C-83A1-F6EECF244321}">
                    <p14:modId xmlns:p14="http://schemas.microsoft.com/office/powerpoint/2010/main" val="754139250"/>
                  </p:ext>
                </p:extLst>
              </p:nvPr>
            </p:nvGraphicFramePr>
            <p:xfrm>
              <a:off x="1525752" y="2922540"/>
              <a:ext cx="7470764" cy="914400"/>
            </p:xfrm>
            <a:graphic>
              <a:graphicData uri="http://schemas.openxmlformats.org/drawingml/2006/table">
                <a:tbl>
                  <a:tblPr firstRow="1" bandRow="1">
                    <a:tableStyleId>{5940675A-B579-460E-94D1-54222C63F5DA}</a:tableStyleId>
                  </a:tblPr>
                  <a:tblGrid>
                    <a:gridCol w="1867691">
                      <a:extLst>
                        <a:ext uri="{9D8B030D-6E8A-4147-A177-3AD203B41FA5}">
                          <a16:colId xmlns:a16="http://schemas.microsoft.com/office/drawing/2014/main" val="4282650382"/>
                        </a:ext>
                      </a:extLst>
                    </a:gridCol>
                    <a:gridCol w="1867691">
                      <a:extLst>
                        <a:ext uri="{9D8B030D-6E8A-4147-A177-3AD203B41FA5}">
                          <a16:colId xmlns:a16="http://schemas.microsoft.com/office/drawing/2014/main" val="1500213618"/>
                        </a:ext>
                      </a:extLst>
                    </a:gridCol>
                    <a:gridCol w="1867691">
                      <a:extLst>
                        <a:ext uri="{9D8B030D-6E8A-4147-A177-3AD203B41FA5}">
                          <a16:colId xmlns:a16="http://schemas.microsoft.com/office/drawing/2014/main" val="2324606823"/>
                        </a:ext>
                      </a:extLst>
                    </a:gridCol>
                    <a:gridCol w="1867691">
                      <a:extLst>
                        <a:ext uri="{9D8B030D-6E8A-4147-A177-3AD203B41FA5}">
                          <a16:colId xmlns:a16="http://schemas.microsoft.com/office/drawing/2014/main" val="3306935064"/>
                        </a:ext>
                      </a:extLst>
                    </a:gridCol>
                  </a:tblGrid>
                  <a:tr h="457200">
                    <a:tc>
                      <a:txBody>
                        <a:bodyPr/>
                        <a:lstStyle/>
                        <a:p>
                          <a:endParaRPr lang="en-US"/>
                        </a:p>
                      </a:txBody>
                      <a:tcPr>
                        <a:blipFill>
                          <a:blip r:embed="rId3"/>
                          <a:stretch>
                            <a:fillRect l="-680" t="-2703" r="-301361" b="-124324"/>
                          </a:stretch>
                        </a:blipFill>
                      </a:tcPr>
                    </a:tc>
                    <a:tc>
                      <a:txBody>
                        <a:bodyPr/>
                        <a:lstStyle/>
                        <a:p>
                          <a:endParaRPr lang="en-US"/>
                        </a:p>
                      </a:txBody>
                      <a:tcPr>
                        <a:blipFill>
                          <a:blip r:embed="rId3"/>
                          <a:stretch>
                            <a:fillRect l="-100000" t="-2703" r="-199324" b="-124324"/>
                          </a:stretch>
                        </a:blipFill>
                      </a:tcPr>
                    </a:tc>
                    <a:tc>
                      <a:txBody>
                        <a:bodyPr/>
                        <a:lstStyle/>
                        <a:p>
                          <a:endParaRPr lang="en-US"/>
                        </a:p>
                      </a:txBody>
                      <a:tcPr>
                        <a:blipFill>
                          <a:blip r:embed="rId3"/>
                          <a:stretch>
                            <a:fillRect l="-201361" t="-2703" r="-100680" b="-124324"/>
                          </a:stretch>
                        </a:blipFill>
                      </a:tcPr>
                    </a:tc>
                    <a:tc>
                      <a:txBody>
                        <a:bodyPr/>
                        <a:lstStyle/>
                        <a:p>
                          <a:endParaRPr lang="en-US"/>
                        </a:p>
                      </a:txBody>
                      <a:tcPr>
                        <a:blipFill>
                          <a:blip r:embed="rId3"/>
                          <a:stretch>
                            <a:fillRect l="-301361" t="-2703" r="-680" b="-124324"/>
                          </a:stretch>
                        </a:blipFill>
                      </a:tcPr>
                    </a:tc>
                    <a:extLst>
                      <a:ext uri="{0D108BD9-81ED-4DB2-BD59-A6C34878D82A}">
                        <a16:rowId xmlns:a16="http://schemas.microsoft.com/office/drawing/2014/main" val="1002001436"/>
                      </a:ext>
                    </a:extLst>
                  </a:tr>
                  <a:tr h="457200">
                    <a:tc>
                      <a:txBody>
                        <a:bodyPr/>
                        <a:lstStyle/>
                        <a:p>
                          <a:pPr algn="ctr"/>
                          <a:r>
                            <a:rPr lang="en-US" sz="2400" dirty="0">
                              <a:latin typeface="Cambria Math" panose="02040503050406030204" pitchFamily="18" charset="0"/>
                              <a:ea typeface="Cambria Math" panose="02040503050406030204" pitchFamily="18" charset="0"/>
                            </a:rPr>
                            <a:t>1</a:t>
                          </a:r>
                        </a:p>
                      </a:txBody>
                      <a:tcPr/>
                    </a:tc>
                    <a:tc>
                      <a:txBody>
                        <a:bodyPr/>
                        <a:lstStyle/>
                        <a:p>
                          <a:pPr algn="ctr"/>
                          <a:r>
                            <a:rPr lang="en-US" sz="2400" dirty="0">
                              <a:latin typeface="Cambria Math" panose="02040503050406030204" pitchFamily="18" charset="0"/>
                              <a:ea typeface="Cambria Math" panose="02040503050406030204" pitchFamily="18" charset="0"/>
                            </a:rPr>
                            <a:t>1</a:t>
                          </a:r>
                        </a:p>
                      </a:txBody>
                      <a:tcPr/>
                    </a:tc>
                    <a:tc>
                      <a:txBody>
                        <a:bodyPr/>
                        <a:lstStyle/>
                        <a:p>
                          <a:pPr algn="ctr"/>
                          <a:r>
                            <a:rPr lang="en-US" sz="2400" dirty="0">
                              <a:latin typeface="Cambria Math" panose="02040503050406030204" pitchFamily="18" charset="0"/>
                              <a:ea typeface="Cambria Math" panose="02040503050406030204" pitchFamily="18" charset="0"/>
                            </a:rPr>
                            <a:t>0</a:t>
                          </a:r>
                        </a:p>
                      </a:txBody>
                      <a:tcPr/>
                    </a:tc>
                    <a:tc>
                      <a:txBody>
                        <a:bodyPr/>
                        <a:lstStyle/>
                        <a:p>
                          <a:pPr algn="ctr"/>
                          <a:r>
                            <a:rPr lang="en-US" sz="2400" dirty="0">
                              <a:latin typeface="Cambria Math" panose="02040503050406030204" pitchFamily="18" charset="0"/>
                              <a:ea typeface="Cambria Math" panose="02040503050406030204" pitchFamily="18" charset="0"/>
                            </a:rPr>
                            <a:t>1</a:t>
                          </a:r>
                        </a:p>
                      </a:txBody>
                      <a:tcPr/>
                    </a:tc>
                    <a:extLst>
                      <a:ext uri="{0D108BD9-81ED-4DB2-BD59-A6C34878D82A}">
                        <a16:rowId xmlns:a16="http://schemas.microsoft.com/office/drawing/2014/main" val="806367913"/>
                      </a:ext>
                    </a:extLst>
                  </a:tr>
                </a:tbl>
              </a:graphicData>
            </a:graphic>
          </p:graphicFrame>
        </mc:Fallback>
      </mc:AlternateContent>
    </p:spTree>
    <p:extLst>
      <p:ext uri="{BB962C8B-B14F-4D97-AF65-F5344CB8AC3E}">
        <p14:creationId xmlns:p14="http://schemas.microsoft.com/office/powerpoint/2010/main" val="1698975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58D53-163D-6F22-23B9-DA1CF39A5F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27B71E-E4D3-E5F7-5D09-0CCDFBB1A5A2}"/>
              </a:ext>
            </a:extLst>
          </p:cNvPr>
          <p:cNvSpPr>
            <a:spLocks noGrp="1"/>
          </p:cNvSpPr>
          <p:nvPr>
            <p:ph type="title"/>
          </p:nvPr>
        </p:nvSpPr>
        <p:spPr/>
        <p:txBody>
          <a:bodyPr/>
          <a:lstStyle/>
          <a:p>
            <a:r>
              <a:rPr lang="en-US" dirty="0"/>
              <a:t>Numbers in other bases</a:t>
            </a:r>
          </a:p>
        </p:txBody>
      </p:sp>
      <p:sp>
        <p:nvSpPr>
          <p:cNvPr id="3" name="Content Placeholder 2">
            <a:extLst>
              <a:ext uri="{FF2B5EF4-FFF2-40B4-BE49-F238E27FC236}">
                <a16:creationId xmlns:a16="http://schemas.microsoft.com/office/drawing/2014/main" id="{3C600988-E89E-7871-3C8F-B8BF9809BA94}"/>
              </a:ext>
            </a:extLst>
          </p:cNvPr>
          <p:cNvSpPr>
            <a:spLocks noGrp="1"/>
          </p:cNvSpPr>
          <p:nvPr>
            <p:ph idx="1"/>
          </p:nvPr>
        </p:nvSpPr>
        <p:spPr>
          <a:xfrm>
            <a:off x="612647" y="1715532"/>
            <a:ext cx="7307237" cy="2414016"/>
          </a:xfrm>
        </p:spPr>
        <p:txBody>
          <a:bodyPr>
            <a:normAutofit/>
          </a:bodyPr>
          <a:lstStyle/>
          <a:p>
            <a:pPr marL="0" indent="0">
              <a:buNone/>
            </a:pPr>
            <a:r>
              <a:rPr lang="en-US" sz="3600" dirty="0">
                <a:solidFill>
                  <a:srgbClr val="FF0000"/>
                </a:solidFill>
              </a:rPr>
              <a:t>What number is 1101</a:t>
            </a:r>
            <a:r>
              <a:rPr lang="en-US" sz="3600" baseline="-25000" dirty="0">
                <a:solidFill>
                  <a:srgbClr val="FF0000"/>
                </a:solidFill>
              </a:rPr>
              <a:t>2</a:t>
            </a:r>
            <a:r>
              <a:rPr lang="en-US" sz="3600" dirty="0">
                <a:solidFill>
                  <a:srgbClr val="FF0000"/>
                </a:solidFill>
              </a:rPr>
              <a:t>?</a:t>
            </a:r>
          </a:p>
        </p:txBody>
      </p:sp>
      <p:sp>
        <p:nvSpPr>
          <p:cNvPr id="4" name="Slide Number Placeholder 3">
            <a:extLst>
              <a:ext uri="{FF2B5EF4-FFF2-40B4-BE49-F238E27FC236}">
                <a16:creationId xmlns:a16="http://schemas.microsoft.com/office/drawing/2014/main" id="{48C4F2D5-D2E7-CF6C-08B1-9A209D7A9CCF}"/>
              </a:ext>
            </a:extLst>
          </p:cNvPr>
          <p:cNvSpPr>
            <a:spLocks noGrp="1"/>
          </p:cNvSpPr>
          <p:nvPr>
            <p:ph type="sldNum" sz="quarter" idx="12"/>
          </p:nvPr>
        </p:nvSpPr>
        <p:spPr/>
        <p:txBody>
          <a:bodyPr/>
          <a:lstStyle/>
          <a:p>
            <a:fld id="{CC057153-B650-4DEB-B370-79DDCFDCE934}" type="slidenum">
              <a:rPr lang="en-US" smtClean="0"/>
              <a:t>35</a:t>
            </a:fld>
            <a:endParaRPr lang="en-US"/>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96A96747-A0D2-4B89-F62B-52B07CE5E1A0}"/>
                  </a:ext>
                </a:extLst>
              </p:cNvPr>
              <p:cNvGraphicFramePr>
                <a:graphicFrameLocks noGrp="1"/>
              </p:cNvGraphicFramePr>
              <p:nvPr/>
            </p:nvGraphicFramePr>
            <p:xfrm>
              <a:off x="1525752" y="2922540"/>
              <a:ext cx="7470764" cy="914400"/>
            </p:xfrm>
            <a:graphic>
              <a:graphicData uri="http://schemas.openxmlformats.org/drawingml/2006/table">
                <a:tbl>
                  <a:tblPr firstRow="1" bandRow="1">
                    <a:tableStyleId>{5940675A-B579-460E-94D1-54222C63F5DA}</a:tableStyleId>
                  </a:tblPr>
                  <a:tblGrid>
                    <a:gridCol w="1867691">
                      <a:extLst>
                        <a:ext uri="{9D8B030D-6E8A-4147-A177-3AD203B41FA5}">
                          <a16:colId xmlns:a16="http://schemas.microsoft.com/office/drawing/2014/main" val="4282650382"/>
                        </a:ext>
                      </a:extLst>
                    </a:gridCol>
                    <a:gridCol w="1867691">
                      <a:extLst>
                        <a:ext uri="{9D8B030D-6E8A-4147-A177-3AD203B41FA5}">
                          <a16:colId xmlns:a16="http://schemas.microsoft.com/office/drawing/2014/main" val="1500213618"/>
                        </a:ext>
                      </a:extLst>
                    </a:gridCol>
                    <a:gridCol w="1867691">
                      <a:extLst>
                        <a:ext uri="{9D8B030D-6E8A-4147-A177-3AD203B41FA5}">
                          <a16:colId xmlns:a16="http://schemas.microsoft.com/office/drawing/2014/main" val="2324606823"/>
                        </a:ext>
                      </a:extLst>
                    </a:gridCol>
                    <a:gridCol w="1867691">
                      <a:extLst>
                        <a:ext uri="{9D8B030D-6E8A-4147-A177-3AD203B41FA5}">
                          <a16:colId xmlns:a16="http://schemas.microsoft.com/office/drawing/2014/main" val="3306935064"/>
                        </a:ext>
                      </a:extLst>
                    </a:gridCol>
                  </a:tblGrid>
                  <a:tr h="370840">
                    <a:tc>
                      <a:txBody>
                        <a:bodyPr/>
                        <a:lstStyle/>
                        <a:p>
                          <a:pPr algn="ctr"/>
                          <a14:m>
                            <m:oMathPara xmlns:m="http://schemas.openxmlformats.org/officeDocument/2006/math">
                              <m:oMathParaPr>
                                <m:jc m:val="centerGroup"/>
                              </m:oMathParaPr>
                              <m:oMath xmlns:m="http://schemas.openxmlformats.org/officeDocument/2006/math">
                                <m:sSup>
                                  <m:sSupPr>
                                    <m:ctrlPr>
                                      <a:rPr lang="en-US" sz="240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2</m:t>
                                    </m:r>
                                  </m:e>
                                  <m:sup>
                                    <m:r>
                                      <a:rPr lang="en-US" sz="2400" b="0" i="1" dirty="0" smtClean="0">
                                        <a:latin typeface="Cambria Math" panose="02040503050406030204" pitchFamily="18" charset="0"/>
                                        <a:ea typeface="Cambria Math" panose="02040503050406030204" pitchFamily="18" charset="0"/>
                                      </a:rPr>
                                      <m:t>3</m:t>
                                    </m:r>
                                  </m:sup>
                                </m:sSup>
                                <m:r>
                                  <a:rPr lang="en-US" sz="2400" b="0" i="1" dirty="0" smtClean="0">
                                    <a:latin typeface="Cambria Math" panose="02040503050406030204" pitchFamily="18" charset="0"/>
                                    <a:ea typeface="Cambria Math" panose="02040503050406030204" pitchFamily="18" charset="0"/>
                                  </a:rPr>
                                  <m:t>=8</m:t>
                                </m:r>
                              </m:oMath>
                            </m:oMathPara>
                          </a14:m>
                          <a:endParaRPr lang="en-US" sz="2400" dirty="0">
                            <a:latin typeface="Cambria Math" panose="02040503050406030204" pitchFamily="18" charset="0"/>
                            <a:ea typeface="Cambria Math"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240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2</m:t>
                                    </m:r>
                                  </m:e>
                                  <m:sup>
                                    <m:r>
                                      <a:rPr lang="en-US" sz="2400" b="0" i="1" dirty="0" smtClean="0">
                                        <a:latin typeface="Cambria Math" panose="02040503050406030204" pitchFamily="18" charset="0"/>
                                        <a:ea typeface="Cambria Math" panose="02040503050406030204" pitchFamily="18" charset="0"/>
                                      </a:rPr>
                                      <m:t>2</m:t>
                                    </m:r>
                                  </m:sup>
                                </m:sSup>
                                <m:r>
                                  <a:rPr lang="en-US" sz="2400" b="0" i="1" dirty="0" smtClean="0">
                                    <a:latin typeface="Cambria Math" panose="02040503050406030204" pitchFamily="18" charset="0"/>
                                    <a:ea typeface="Cambria Math" panose="02040503050406030204" pitchFamily="18" charset="0"/>
                                  </a:rPr>
                                  <m:t>=4</m:t>
                                </m:r>
                              </m:oMath>
                            </m:oMathPara>
                          </a14:m>
                          <a:endParaRPr lang="en-US" sz="2400" dirty="0">
                            <a:latin typeface="Cambria Math" panose="02040503050406030204" pitchFamily="18" charset="0"/>
                            <a:ea typeface="Cambria Math"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240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2</m:t>
                                    </m:r>
                                  </m:e>
                                  <m:sup>
                                    <m:r>
                                      <a:rPr lang="en-US" sz="2400" b="0" i="1" dirty="0" smtClean="0">
                                        <a:latin typeface="Cambria Math" panose="02040503050406030204" pitchFamily="18" charset="0"/>
                                        <a:ea typeface="Cambria Math" panose="02040503050406030204" pitchFamily="18" charset="0"/>
                                      </a:rPr>
                                      <m:t>1</m:t>
                                    </m:r>
                                  </m:sup>
                                </m:sSup>
                                <m:r>
                                  <a:rPr lang="en-US" sz="2400" b="0" i="1" dirty="0" smtClean="0">
                                    <a:latin typeface="Cambria Math" panose="02040503050406030204" pitchFamily="18" charset="0"/>
                                    <a:ea typeface="Cambria Math" panose="02040503050406030204" pitchFamily="18" charset="0"/>
                                  </a:rPr>
                                  <m:t>=</m:t>
                                </m:r>
                                <m:r>
                                  <a:rPr lang="en-US" sz="2400" i="1" dirty="0" smtClean="0">
                                    <a:latin typeface="Cambria Math" panose="02040503050406030204" pitchFamily="18" charset="0"/>
                                    <a:ea typeface="Cambria Math" panose="02040503050406030204" pitchFamily="18" charset="0"/>
                                  </a:rPr>
                                  <m:t> 10</m:t>
                                </m:r>
                              </m:oMath>
                            </m:oMathPara>
                          </a14:m>
                          <a:endParaRPr lang="en-US" sz="2400" dirty="0">
                            <a:latin typeface="Cambria Math" panose="02040503050406030204" pitchFamily="18" charset="0"/>
                            <a:ea typeface="Cambria Math"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240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2</m:t>
                                    </m:r>
                                  </m:e>
                                  <m:sup>
                                    <m:r>
                                      <a:rPr lang="en-US" sz="2400" b="0" i="1" dirty="0" smtClean="0">
                                        <a:latin typeface="Cambria Math" panose="02040503050406030204" pitchFamily="18" charset="0"/>
                                        <a:ea typeface="Cambria Math" panose="02040503050406030204" pitchFamily="18" charset="0"/>
                                      </a:rPr>
                                      <m:t>0</m:t>
                                    </m:r>
                                  </m:sup>
                                </m:sSup>
                                <m:r>
                                  <a:rPr lang="en-US" sz="2400" b="0" i="1" dirty="0" smtClean="0">
                                    <a:latin typeface="Cambria Math" panose="02040503050406030204" pitchFamily="18" charset="0"/>
                                    <a:ea typeface="Cambria Math" panose="02040503050406030204" pitchFamily="18" charset="0"/>
                                  </a:rPr>
                                  <m:t>=</m:t>
                                </m:r>
                                <m:r>
                                  <a:rPr lang="en-US" sz="2400" i="1" dirty="0" smtClean="0">
                                    <a:latin typeface="Cambria Math" panose="02040503050406030204" pitchFamily="18" charset="0"/>
                                    <a:ea typeface="Cambria Math" panose="02040503050406030204" pitchFamily="18" charset="0"/>
                                  </a:rPr>
                                  <m:t> 1</m:t>
                                </m:r>
                              </m:oMath>
                            </m:oMathPara>
                          </a14:m>
                          <a:endParaRPr lang="en-US" sz="2400" dirty="0">
                            <a:latin typeface="Cambria Math" panose="02040503050406030204" pitchFamily="18" charset="0"/>
                            <a:ea typeface="Cambria Math" panose="02040503050406030204" pitchFamily="18" charset="0"/>
                          </a:endParaRPr>
                        </a:p>
                      </a:txBody>
                      <a:tcPr/>
                    </a:tc>
                    <a:extLst>
                      <a:ext uri="{0D108BD9-81ED-4DB2-BD59-A6C34878D82A}">
                        <a16:rowId xmlns:a16="http://schemas.microsoft.com/office/drawing/2014/main" val="1002001436"/>
                      </a:ext>
                    </a:extLst>
                  </a:tr>
                  <a:tr h="370840">
                    <a:tc>
                      <a:txBody>
                        <a:bodyPr/>
                        <a:lstStyle/>
                        <a:p>
                          <a:pPr algn="ctr"/>
                          <a:r>
                            <a:rPr lang="en-US" sz="2400" dirty="0">
                              <a:latin typeface="Cambria Math" panose="02040503050406030204" pitchFamily="18" charset="0"/>
                              <a:ea typeface="Cambria Math" panose="02040503050406030204" pitchFamily="18" charset="0"/>
                            </a:rPr>
                            <a:t>1</a:t>
                          </a:r>
                        </a:p>
                      </a:txBody>
                      <a:tcPr/>
                    </a:tc>
                    <a:tc>
                      <a:txBody>
                        <a:bodyPr/>
                        <a:lstStyle/>
                        <a:p>
                          <a:pPr algn="ctr"/>
                          <a:r>
                            <a:rPr lang="en-US" sz="2400" dirty="0">
                              <a:latin typeface="Cambria Math" panose="02040503050406030204" pitchFamily="18" charset="0"/>
                              <a:ea typeface="Cambria Math" panose="02040503050406030204" pitchFamily="18" charset="0"/>
                            </a:rPr>
                            <a:t>1</a:t>
                          </a:r>
                        </a:p>
                      </a:txBody>
                      <a:tcPr/>
                    </a:tc>
                    <a:tc>
                      <a:txBody>
                        <a:bodyPr/>
                        <a:lstStyle/>
                        <a:p>
                          <a:pPr algn="ctr"/>
                          <a:r>
                            <a:rPr lang="en-US" sz="2400" dirty="0">
                              <a:latin typeface="Cambria Math" panose="02040503050406030204" pitchFamily="18" charset="0"/>
                              <a:ea typeface="Cambria Math" panose="02040503050406030204" pitchFamily="18" charset="0"/>
                            </a:rPr>
                            <a:t>0</a:t>
                          </a:r>
                        </a:p>
                      </a:txBody>
                      <a:tcPr/>
                    </a:tc>
                    <a:tc>
                      <a:txBody>
                        <a:bodyPr/>
                        <a:lstStyle/>
                        <a:p>
                          <a:pPr algn="ctr"/>
                          <a:r>
                            <a:rPr lang="en-US" sz="2400" dirty="0">
                              <a:latin typeface="Cambria Math" panose="02040503050406030204" pitchFamily="18" charset="0"/>
                              <a:ea typeface="Cambria Math" panose="02040503050406030204" pitchFamily="18" charset="0"/>
                            </a:rPr>
                            <a:t>1</a:t>
                          </a:r>
                        </a:p>
                      </a:txBody>
                      <a:tcPr/>
                    </a:tc>
                    <a:extLst>
                      <a:ext uri="{0D108BD9-81ED-4DB2-BD59-A6C34878D82A}">
                        <a16:rowId xmlns:a16="http://schemas.microsoft.com/office/drawing/2014/main" val="806367913"/>
                      </a:ext>
                    </a:extLst>
                  </a:tr>
                </a:tbl>
              </a:graphicData>
            </a:graphic>
          </p:graphicFrame>
        </mc:Choice>
        <mc:Fallback xmlns="">
          <p:graphicFrame>
            <p:nvGraphicFramePr>
              <p:cNvPr id="6" name="Table 5">
                <a:extLst>
                  <a:ext uri="{FF2B5EF4-FFF2-40B4-BE49-F238E27FC236}">
                    <a16:creationId xmlns:a16="http://schemas.microsoft.com/office/drawing/2014/main" id="{96A96747-A0D2-4B89-F62B-52B07CE5E1A0}"/>
                  </a:ext>
                </a:extLst>
              </p:cNvPr>
              <p:cNvGraphicFramePr>
                <a:graphicFrameLocks noGrp="1"/>
              </p:cNvGraphicFramePr>
              <p:nvPr/>
            </p:nvGraphicFramePr>
            <p:xfrm>
              <a:off x="1525752" y="2922540"/>
              <a:ext cx="7470764" cy="914400"/>
            </p:xfrm>
            <a:graphic>
              <a:graphicData uri="http://schemas.openxmlformats.org/drawingml/2006/table">
                <a:tbl>
                  <a:tblPr firstRow="1" bandRow="1">
                    <a:tableStyleId>{5940675A-B579-460E-94D1-54222C63F5DA}</a:tableStyleId>
                  </a:tblPr>
                  <a:tblGrid>
                    <a:gridCol w="1867691">
                      <a:extLst>
                        <a:ext uri="{9D8B030D-6E8A-4147-A177-3AD203B41FA5}">
                          <a16:colId xmlns:a16="http://schemas.microsoft.com/office/drawing/2014/main" val="4282650382"/>
                        </a:ext>
                      </a:extLst>
                    </a:gridCol>
                    <a:gridCol w="1867691">
                      <a:extLst>
                        <a:ext uri="{9D8B030D-6E8A-4147-A177-3AD203B41FA5}">
                          <a16:colId xmlns:a16="http://schemas.microsoft.com/office/drawing/2014/main" val="1500213618"/>
                        </a:ext>
                      </a:extLst>
                    </a:gridCol>
                    <a:gridCol w="1867691">
                      <a:extLst>
                        <a:ext uri="{9D8B030D-6E8A-4147-A177-3AD203B41FA5}">
                          <a16:colId xmlns:a16="http://schemas.microsoft.com/office/drawing/2014/main" val="2324606823"/>
                        </a:ext>
                      </a:extLst>
                    </a:gridCol>
                    <a:gridCol w="1867691">
                      <a:extLst>
                        <a:ext uri="{9D8B030D-6E8A-4147-A177-3AD203B41FA5}">
                          <a16:colId xmlns:a16="http://schemas.microsoft.com/office/drawing/2014/main" val="3306935064"/>
                        </a:ext>
                      </a:extLst>
                    </a:gridCol>
                  </a:tblGrid>
                  <a:tr h="457200">
                    <a:tc>
                      <a:txBody>
                        <a:bodyPr/>
                        <a:lstStyle/>
                        <a:p>
                          <a:endParaRPr lang="en-US"/>
                        </a:p>
                      </a:txBody>
                      <a:tcPr>
                        <a:blipFill>
                          <a:blip r:embed="rId3"/>
                          <a:stretch>
                            <a:fillRect l="-680" t="-2703" r="-301361" b="-124324"/>
                          </a:stretch>
                        </a:blipFill>
                      </a:tcPr>
                    </a:tc>
                    <a:tc>
                      <a:txBody>
                        <a:bodyPr/>
                        <a:lstStyle/>
                        <a:p>
                          <a:endParaRPr lang="en-US"/>
                        </a:p>
                      </a:txBody>
                      <a:tcPr>
                        <a:blipFill>
                          <a:blip r:embed="rId3"/>
                          <a:stretch>
                            <a:fillRect l="-100000" t="-2703" r="-199324" b="-124324"/>
                          </a:stretch>
                        </a:blipFill>
                      </a:tcPr>
                    </a:tc>
                    <a:tc>
                      <a:txBody>
                        <a:bodyPr/>
                        <a:lstStyle/>
                        <a:p>
                          <a:endParaRPr lang="en-US"/>
                        </a:p>
                      </a:txBody>
                      <a:tcPr>
                        <a:blipFill>
                          <a:blip r:embed="rId3"/>
                          <a:stretch>
                            <a:fillRect l="-201361" t="-2703" r="-100680" b="-124324"/>
                          </a:stretch>
                        </a:blipFill>
                      </a:tcPr>
                    </a:tc>
                    <a:tc>
                      <a:txBody>
                        <a:bodyPr/>
                        <a:lstStyle/>
                        <a:p>
                          <a:endParaRPr lang="en-US"/>
                        </a:p>
                      </a:txBody>
                      <a:tcPr>
                        <a:blipFill>
                          <a:blip r:embed="rId3"/>
                          <a:stretch>
                            <a:fillRect l="-301361" t="-2703" r="-680" b="-124324"/>
                          </a:stretch>
                        </a:blipFill>
                      </a:tcPr>
                    </a:tc>
                    <a:extLst>
                      <a:ext uri="{0D108BD9-81ED-4DB2-BD59-A6C34878D82A}">
                        <a16:rowId xmlns:a16="http://schemas.microsoft.com/office/drawing/2014/main" val="1002001436"/>
                      </a:ext>
                    </a:extLst>
                  </a:tr>
                  <a:tr h="457200">
                    <a:tc>
                      <a:txBody>
                        <a:bodyPr/>
                        <a:lstStyle/>
                        <a:p>
                          <a:pPr algn="ctr"/>
                          <a:r>
                            <a:rPr lang="en-US" sz="2400" dirty="0">
                              <a:latin typeface="Cambria Math" panose="02040503050406030204" pitchFamily="18" charset="0"/>
                              <a:ea typeface="Cambria Math" panose="02040503050406030204" pitchFamily="18" charset="0"/>
                            </a:rPr>
                            <a:t>1</a:t>
                          </a:r>
                        </a:p>
                      </a:txBody>
                      <a:tcPr/>
                    </a:tc>
                    <a:tc>
                      <a:txBody>
                        <a:bodyPr/>
                        <a:lstStyle/>
                        <a:p>
                          <a:pPr algn="ctr"/>
                          <a:r>
                            <a:rPr lang="en-US" sz="2400" dirty="0">
                              <a:latin typeface="Cambria Math" panose="02040503050406030204" pitchFamily="18" charset="0"/>
                              <a:ea typeface="Cambria Math" panose="02040503050406030204" pitchFamily="18" charset="0"/>
                            </a:rPr>
                            <a:t>1</a:t>
                          </a:r>
                        </a:p>
                      </a:txBody>
                      <a:tcPr/>
                    </a:tc>
                    <a:tc>
                      <a:txBody>
                        <a:bodyPr/>
                        <a:lstStyle/>
                        <a:p>
                          <a:pPr algn="ctr"/>
                          <a:r>
                            <a:rPr lang="en-US" sz="2400" dirty="0">
                              <a:latin typeface="Cambria Math" panose="02040503050406030204" pitchFamily="18" charset="0"/>
                              <a:ea typeface="Cambria Math" panose="02040503050406030204" pitchFamily="18" charset="0"/>
                            </a:rPr>
                            <a:t>0</a:t>
                          </a:r>
                        </a:p>
                      </a:txBody>
                      <a:tcPr/>
                    </a:tc>
                    <a:tc>
                      <a:txBody>
                        <a:bodyPr/>
                        <a:lstStyle/>
                        <a:p>
                          <a:pPr algn="ctr"/>
                          <a:r>
                            <a:rPr lang="en-US" sz="2400" dirty="0">
                              <a:latin typeface="Cambria Math" panose="02040503050406030204" pitchFamily="18" charset="0"/>
                              <a:ea typeface="Cambria Math" panose="02040503050406030204" pitchFamily="18" charset="0"/>
                            </a:rPr>
                            <a:t>1</a:t>
                          </a:r>
                        </a:p>
                      </a:txBody>
                      <a:tcPr/>
                    </a:tc>
                    <a:extLst>
                      <a:ext uri="{0D108BD9-81ED-4DB2-BD59-A6C34878D82A}">
                        <a16:rowId xmlns:a16="http://schemas.microsoft.com/office/drawing/2014/main" val="806367913"/>
                      </a:ext>
                    </a:extLst>
                  </a:tr>
                </a:tbl>
              </a:graphicData>
            </a:graphic>
          </p:graphicFrame>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6EFD09F-D057-F19C-F651-985DF8CB9BF4}"/>
                  </a:ext>
                </a:extLst>
              </p:cNvPr>
              <p:cNvSpPr txBox="1"/>
              <p:nvPr/>
            </p:nvSpPr>
            <p:spPr>
              <a:xfrm>
                <a:off x="612647" y="4164182"/>
                <a:ext cx="8425017" cy="523220"/>
              </a:xfrm>
              <a:prstGeom prst="rect">
                <a:avLst/>
              </a:prstGeom>
              <a:noFill/>
            </p:spPr>
            <p:txBody>
              <a:bodyPr wrap="square">
                <a:spAutoFit/>
              </a:bodyPr>
              <a:lstStyle/>
              <a:p>
                <a:pPr lvl="2"/>
                <a14:m>
                  <m:oMathPara xmlns:m="http://schemas.openxmlformats.org/officeDocument/2006/math">
                    <m:oMathParaPr>
                      <m:jc m:val="centerGroup"/>
                    </m:oMathParaPr>
                    <m:oMath xmlns:m="http://schemas.openxmlformats.org/officeDocument/2006/math">
                      <m:r>
                        <m:rPr>
                          <m:nor/>
                        </m:rPr>
                        <a:rPr lang="en-US" sz="2800" dirty="0" smtClean="0">
                          <a:latin typeface="Cambria Math" panose="02040503050406030204" pitchFamily="18" charset="0"/>
                          <a:ea typeface="Cambria Math" panose="02040503050406030204" pitchFamily="18" charset="0"/>
                        </a:rPr>
                        <m:t>1</m:t>
                      </m:r>
                      <m:r>
                        <m:rPr>
                          <m:nor/>
                        </m:rPr>
                        <a:rPr lang="en-US" sz="2800" b="0" i="0" dirty="0" smtClean="0">
                          <a:latin typeface="Cambria Math" panose="02040503050406030204" pitchFamily="18" charset="0"/>
                          <a:ea typeface="Cambria Math" panose="02040503050406030204" pitchFamily="18" charset="0"/>
                        </a:rPr>
                        <m:t>1</m:t>
                      </m:r>
                      <m:r>
                        <a:rPr lang="en-US" sz="2800" b="0" i="1" dirty="0" smtClean="0">
                          <a:latin typeface="Cambria Math" panose="02040503050406030204" pitchFamily="18" charset="0"/>
                          <a:ea typeface="Cambria Math" panose="02040503050406030204" pitchFamily="18" charset="0"/>
                        </a:rPr>
                        <m:t>01</m:t>
                      </m:r>
                      <m:r>
                        <a:rPr lang="en-US" sz="2800" b="0" i="1" baseline="-25000" dirty="0" smtClean="0">
                          <a:latin typeface="Cambria Math" panose="02040503050406030204" pitchFamily="18" charset="0"/>
                          <a:ea typeface="Cambria Math" panose="02040503050406030204" pitchFamily="18" charset="0"/>
                        </a:rPr>
                        <m:t>2</m:t>
                      </m:r>
                      <m:r>
                        <a:rPr lang="en-US" sz="2800" b="0" i="1" smtClean="0">
                          <a:latin typeface="Cambria Math" panose="02040503050406030204" pitchFamily="18" charset="0"/>
                          <a:ea typeface="Cambria Math" panose="02040503050406030204" pitchFamily="18" charset="0"/>
                        </a:rPr>
                        <m:t>=1×</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2</m:t>
                          </m:r>
                        </m:e>
                        <m:sup>
                          <m:r>
                            <a:rPr lang="en-US" sz="2800" b="0" i="1" smtClean="0">
                              <a:latin typeface="Cambria Math" panose="02040503050406030204" pitchFamily="18" charset="0"/>
                              <a:ea typeface="Cambria Math" panose="02040503050406030204" pitchFamily="18" charset="0"/>
                            </a:rPr>
                            <m:t>3</m:t>
                          </m:r>
                        </m:sup>
                      </m:sSup>
                      <m:r>
                        <a:rPr lang="en-US" sz="2800" i="1">
                          <a:latin typeface="Cambria Math" panose="02040503050406030204" pitchFamily="18" charset="0"/>
                          <a:ea typeface="Cambria Math" panose="02040503050406030204" pitchFamily="18" charset="0"/>
                        </a:rPr>
                        <m:t>+1×</m:t>
                      </m:r>
                      <m:sSup>
                        <m:sSupPr>
                          <m:ctrlPr>
                            <a:rPr lang="en-US" sz="2800" i="1">
                              <a:latin typeface="Cambria Math" panose="02040503050406030204" pitchFamily="18" charset="0"/>
                              <a:ea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2</m:t>
                          </m:r>
                        </m:e>
                        <m:sup>
                          <m:r>
                            <a:rPr lang="en-US" sz="2800" b="0" i="1" smtClean="0">
                              <a:latin typeface="Cambria Math" panose="02040503050406030204" pitchFamily="18" charset="0"/>
                              <a:ea typeface="Cambria Math" panose="02040503050406030204" pitchFamily="18" charset="0"/>
                            </a:rPr>
                            <m:t>2</m:t>
                          </m:r>
                        </m:sup>
                      </m:sSup>
                      <m:r>
                        <a:rPr lang="en-US" sz="2800" b="0" i="1" smtClean="0">
                          <a:latin typeface="Cambria Math" panose="02040503050406030204" pitchFamily="18" charset="0"/>
                          <a:ea typeface="Cambria Math" panose="02040503050406030204" pitchFamily="18" charset="0"/>
                        </a:rPr>
                        <m:t>+0×</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2</m:t>
                          </m:r>
                        </m:e>
                        <m:sup>
                          <m:r>
                            <a:rPr lang="en-US" sz="2800" b="0" i="1" smtClean="0">
                              <a:latin typeface="Cambria Math" panose="02040503050406030204" pitchFamily="18" charset="0"/>
                              <a:ea typeface="Cambria Math" panose="02040503050406030204" pitchFamily="18" charset="0"/>
                            </a:rPr>
                            <m:t>1</m:t>
                          </m:r>
                        </m:sup>
                      </m:sSup>
                      <m:r>
                        <a:rPr lang="en-US" sz="2800" b="0" i="1" smtClean="0">
                          <a:latin typeface="Cambria Math" panose="02040503050406030204" pitchFamily="18" charset="0"/>
                          <a:ea typeface="Cambria Math" panose="02040503050406030204" pitchFamily="18" charset="0"/>
                        </a:rPr>
                        <m:t>+1×</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5</m:t>
                          </m:r>
                        </m:e>
                        <m:sup>
                          <m:r>
                            <a:rPr lang="en-US" sz="2800" b="0" i="1" smtClean="0">
                              <a:latin typeface="Cambria Math" panose="02040503050406030204" pitchFamily="18" charset="0"/>
                              <a:ea typeface="Cambria Math" panose="02040503050406030204" pitchFamily="18" charset="0"/>
                            </a:rPr>
                            <m:t>0</m:t>
                          </m:r>
                        </m:sup>
                      </m:sSup>
                    </m:oMath>
                  </m:oMathPara>
                </a14:m>
                <a:endParaRPr lang="en-US" sz="2800" dirty="0">
                  <a:latin typeface="Cambria Math" panose="02040503050406030204" pitchFamily="18" charset="0"/>
                  <a:ea typeface="Cambria Math" panose="02040503050406030204" pitchFamily="18" charset="0"/>
                </a:endParaRPr>
              </a:p>
            </p:txBody>
          </p:sp>
        </mc:Choice>
        <mc:Fallback xmlns="">
          <p:sp>
            <p:nvSpPr>
              <p:cNvPr id="7" name="TextBox 6">
                <a:extLst>
                  <a:ext uri="{FF2B5EF4-FFF2-40B4-BE49-F238E27FC236}">
                    <a16:creationId xmlns:a16="http://schemas.microsoft.com/office/drawing/2014/main" id="{46EFD09F-D057-F19C-F651-985DF8CB9BF4}"/>
                  </a:ext>
                </a:extLst>
              </p:cNvPr>
              <p:cNvSpPr txBox="1">
                <a:spLocks noRot="1" noChangeAspect="1" noMove="1" noResize="1" noEditPoints="1" noAdjustHandles="1" noChangeArrowheads="1" noChangeShapeType="1" noTextEdit="1"/>
              </p:cNvSpPr>
              <p:nvPr/>
            </p:nvSpPr>
            <p:spPr>
              <a:xfrm>
                <a:off x="612647" y="4164182"/>
                <a:ext cx="8425017" cy="523220"/>
              </a:xfrm>
              <a:prstGeom prst="rect">
                <a:avLst/>
              </a:prstGeom>
              <a:blipFill>
                <a:blip r:embed="rId4"/>
                <a:stretch>
                  <a:fillRect b="-23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BC80CA3-6F64-1CD8-2EB3-843831853B40}"/>
                  </a:ext>
                </a:extLst>
              </p:cNvPr>
              <p:cNvSpPr txBox="1"/>
              <p:nvPr/>
            </p:nvSpPr>
            <p:spPr>
              <a:xfrm>
                <a:off x="361923" y="4847970"/>
                <a:ext cx="8425017" cy="523220"/>
              </a:xfrm>
              <a:prstGeom prst="rect">
                <a:avLst/>
              </a:prstGeom>
              <a:noFill/>
            </p:spPr>
            <p:txBody>
              <a:bodyPr wrap="square">
                <a:spAutoFit/>
              </a:bodyPr>
              <a:lstStyle/>
              <a:p>
                <a:pPr lvl="2"/>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ea typeface="Cambria Math" panose="02040503050406030204" pitchFamily="18" charset="0"/>
                        </a:rPr>
                        <m:t>=8+4+1=13</m:t>
                      </m:r>
                      <m:r>
                        <a:rPr lang="en-US" sz="2800" b="0" i="1" baseline="-25000" smtClean="0">
                          <a:latin typeface="Cambria Math" panose="02040503050406030204" pitchFamily="18" charset="0"/>
                          <a:ea typeface="Cambria Math" panose="02040503050406030204" pitchFamily="18" charset="0"/>
                        </a:rPr>
                        <m:t>10</m:t>
                      </m:r>
                    </m:oMath>
                  </m:oMathPara>
                </a14:m>
                <a:endParaRPr lang="en-US" sz="2800" baseline="-25000" dirty="0">
                  <a:latin typeface="Cambria Math" panose="02040503050406030204" pitchFamily="18" charset="0"/>
                  <a:ea typeface="Cambria Math" panose="02040503050406030204" pitchFamily="18" charset="0"/>
                </a:endParaRPr>
              </a:p>
            </p:txBody>
          </p:sp>
        </mc:Choice>
        <mc:Fallback xmlns="">
          <p:sp>
            <p:nvSpPr>
              <p:cNvPr id="8" name="TextBox 7">
                <a:extLst>
                  <a:ext uri="{FF2B5EF4-FFF2-40B4-BE49-F238E27FC236}">
                    <a16:creationId xmlns:a16="http://schemas.microsoft.com/office/drawing/2014/main" id="{8BC80CA3-6F64-1CD8-2EB3-843831853B40}"/>
                  </a:ext>
                </a:extLst>
              </p:cNvPr>
              <p:cNvSpPr txBox="1">
                <a:spLocks noRot="1" noChangeAspect="1" noMove="1" noResize="1" noEditPoints="1" noAdjustHandles="1" noChangeArrowheads="1" noChangeShapeType="1" noTextEdit="1"/>
              </p:cNvSpPr>
              <p:nvPr/>
            </p:nvSpPr>
            <p:spPr>
              <a:xfrm>
                <a:off x="361923" y="4847970"/>
                <a:ext cx="8425017" cy="523220"/>
              </a:xfrm>
              <a:prstGeom prst="rect">
                <a:avLst/>
              </a:prstGeom>
              <a:blipFill>
                <a:blip r:embed="rId5"/>
                <a:stretch>
                  <a:fillRect b="-7143"/>
                </a:stretch>
              </a:blipFill>
            </p:spPr>
            <p:txBody>
              <a:bodyPr/>
              <a:lstStyle/>
              <a:p>
                <a:r>
                  <a:rPr lang="en-US">
                    <a:noFill/>
                  </a:rPr>
                  <a:t> </a:t>
                </a:r>
              </a:p>
            </p:txBody>
          </p:sp>
        </mc:Fallback>
      </mc:AlternateContent>
    </p:spTree>
    <p:extLst>
      <p:ext uri="{BB962C8B-B14F-4D97-AF65-F5344CB8AC3E}">
        <p14:creationId xmlns:p14="http://schemas.microsoft.com/office/powerpoint/2010/main" val="26076587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3C5F6-A07E-0CD9-7086-8B5094E95A2D}"/>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EF54979E-D792-CF30-C178-CBDE5729580A}"/>
              </a:ext>
            </a:extLst>
          </p:cNvPr>
          <p:cNvSpPr txBox="1">
            <a:spLocks/>
          </p:cNvSpPr>
          <p:nvPr/>
        </p:nvSpPr>
        <p:spPr>
          <a:xfrm>
            <a:off x="612648" y="548640"/>
            <a:ext cx="10653578"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b="1" kern="1200" dirty="0">
                <a:solidFill>
                  <a:schemeClr val="tx1"/>
                </a:solidFill>
                <a:latin typeface="+mj-lt"/>
                <a:ea typeface="+mj-ea"/>
                <a:cs typeface="+mj-cs"/>
              </a:rPr>
              <a:t>Binary numbers</a:t>
            </a:r>
          </a:p>
        </p:txBody>
      </p:sp>
      <p:sp>
        <p:nvSpPr>
          <p:cNvPr id="11" name="Slide Number Placeholder 10">
            <a:extLst>
              <a:ext uri="{FF2B5EF4-FFF2-40B4-BE49-F238E27FC236}">
                <a16:creationId xmlns:a16="http://schemas.microsoft.com/office/drawing/2014/main" id="{CFB21D86-319B-17B2-6E6A-9560D026FE33}"/>
              </a:ext>
            </a:extLst>
          </p:cNvPr>
          <p:cNvSpPr>
            <a:spLocks noGrp="1"/>
          </p:cNvSpPr>
          <p:nvPr>
            <p:ph type="sldNum" sz="quarter" idx="12"/>
          </p:nvPr>
        </p:nvSpPr>
        <p:spPr/>
        <p:txBody>
          <a:bodyPr/>
          <a:lstStyle/>
          <a:p>
            <a:fld id="{CC057153-B650-4DEB-B370-79DDCFDCE934}" type="slidenum">
              <a:rPr lang="en-US" smtClean="0"/>
              <a:t>36</a:t>
            </a:fld>
            <a:endParaRPr lang="en-US"/>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68079E9A-1224-6783-A2AD-B164F5A5476E}"/>
                  </a:ext>
                </a:extLst>
              </p:cNvPr>
              <p:cNvSpPr>
                <a:spLocks noGrp="1"/>
              </p:cNvSpPr>
              <p:nvPr>
                <p:ph idx="1"/>
              </p:nvPr>
            </p:nvSpPr>
            <p:spPr>
              <a:xfrm>
                <a:off x="471489" y="1357312"/>
                <a:ext cx="11720512" cy="5500687"/>
              </a:xfrm>
            </p:spPr>
            <p:txBody>
              <a:bodyPr>
                <a:normAutofit/>
              </a:bodyPr>
              <a:lstStyle/>
              <a:p>
                <a:pPr marL="0" indent="0">
                  <a:buNone/>
                </a:pP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𝑏</m:t>
                        </m:r>
                      </m:e>
                      <m:sub>
                        <m:r>
                          <a:rPr lang="en-US" sz="2400" b="0" i="1" smtClean="0">
                            <a:latin typeface="Cambria Math" panose="02040503050406030204" pitchFamily="18" charset="0"/>
                          </a:rPr>
                          <m:t>𝑛</m:t>
                        </m:r>
                        <m:r>
                          <a:rPr lang="en-US" sz="2400" b="0" i="1" smtClean="0">
                            <a:latin typeface="Cambria Math" panose="02040503050406030204" pitchFamily="18" charset="0"/>
                          </a:rPr>
                          <m:t>−1</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m:t>
                        </m:r>
                        <m:r>
                          <a:rPr lang="en-US" sz="2400" b="0" i="1" smtClean="0">
                            <a:latin typeface="Cambria Math" panose="02040503050406030204" pitchFamily="18" charset="0"/>
                          </a:rPr>
                          <m:t>𝑏</m:t>
                        </m:r>
                      </m:e>
                      <m:sub>
                        <m:r>
                          <a:rPr lang="en-US" sz="2400" b="0" i="1" smtClean="0">
                            <a:latin typeface="Cambria Math" panose="02040503050406030204" pitchFamily="18" charset="0"/>
                          </a:rPr>
                          <m:t>2</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𝑏</m:t>
                        </m:r>
                      </m:e>
                      <m:sub>
                        <m:r>
                          <a:rPr lang="en-US" sz="2400" b="0" i="1" smtClean="0">
                            <a:latin typeface="Cambria Math" panose="02040503050406030204" pitchFamily="18" charset="0"/>
                          </a:rPr>
                          <m:t>1</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𝑏</m:t>
                        </m:r>
                      </m:e>
                      <m:sub>
                        <m:r>
                          <a:rPr lang="en-US" sz="2400" b="0" i="1" smtClean="0">
                            <a:latin typeface="Cambria Math" panose="02040503050406030204" pitchFamily="18" charset="0"/>
                          </a:rPr>
                          <m:t>0</m:t>
                        </m:r>
                      </m:sub>
                    </m:sSub>
                  </m:oMath>
                </a14:m>
                <a:r>
                  <a:rPr lang="en-US" sz="2400" dirty="0"/>
                  <a:t> represents the integer </a:t>
                </a:r>
                <a14:m>
                  <m:oMath xmlns:m="http://schemas.openxmlformats.org/officeDocument/2006/math">
                    <m:sSub>
                      <m:sSubPr>
                        <m:ctrlPr>
                          <a:rPr lang="en-US" sz="2400" i="1">
                            <a:latin typeface="Cambria Math" panose="02040503050406030204" pitchFamily="18" charset="0"/>
                          </a:rPr>
                        </m:ctrlPr>
                      </m:sSubPr>
                      <m:e>
                        <m:r>
                          <a:rPr lang="en-US" sz="2400" b="0" i="1" smtClean="0">
                            <a:latin typeface="Cambria Math" panose="02040503050406030204" pitchFamily="18" charset="0"/>
                          </a:rPr>
                          <m:t>𝑏</m:t>
                        </m:r>
                      </m:e>
                      <m:sub>
                        <m:r>
                          <a:rPr lang="en-US" sz="2400" i="1">
                            <a:latin typeface="Cambria Math" panose="02040503050406030204" pitchFamily="18" charset="0"/>
                          </a:rPr>
                          <m:t>𝑛</m:t>
                        </m:r>
                        <m:r>
                          <a:rPr lang="en-US" sz="2400" i="1">
                            <a:latin typeface="Cambria Math" panose="02040503050406030204" pitchFamily="18" charset="0"/>
                          </a:rPr>
                          <m:t>−1</m:t>
                        </m:r>
                      </m:sub>
                    </m:sSub>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2</m:t>
                        </m:r>
                      </m:e>
                      <m:sup>
                        <m:r>
                          <a:rPr lang="en-US" sz="2400" b="0" i="1" smtClean="0">
                            <a:latin typeface="Cambria Math" panose="02040503050406030204" pitchFamily="18" charset="0"/>
                          </a:rPr>
                          <m:t>𝑛</m:t>
                        </m:r>
                        <m:r>
                          <a:rPr lang="en-US" sz="2400" b="0" i="1" smtClean="0">
                            <a:latin typeface="Cambria Math" panose="02040503050406030204" pitchFamily="18" charset="0"/>
                          </a:rPr>
                          <m:t>−1</m:t>
                        </m:r>
                      </m:sup>
                    </m:sSup>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m:t>
                        </m:r>
                        <m:r>
                          <a:rPr lang="en-US" sz="2400" b="0" i="1" smtClean="0">
                            <a:latin typeface="Cambria Math" panose="02040503050406030204" pitchFamily="18" charset="0"/>
                          </a:rPr>
                          <m:t>+</m:t>
                        </m:r>
                        <m:r>
                          <a:rPr lang="en-US" sz="2400" b="0" i="1" smtClean="0">
                            <a:latin typeface="Cambria Math" panose="02040503050406030204" pitchFamily="18" charset="0"/>
                          </a:rPr>
                          <m:t>𝑏</m:t>
                        </m:r>
                      </m:e>
                      <m:sub>
                        <m:r>
                          <a:rPr lang="en-US" sz="2400" i="1">
                            <a:latin typeface="Cambria Math" panose="02040503050406030204" pitchFamily="18" charset="0"/>
                          </a:rPr>
                          <m:t>2</m:t>
                        </m:r>
                      </m:sub>
                    </m:sSub>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2</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𝑏</m:t>
                        </m:r>
                      </m:e>
                      <m:sub>
                        <m:r>
                          <a:rPr lang="en-US" sz="2400" b="0" i="1" smtClean="0">
                            <a:latin typeface="Cambria Math" panose="02040503050406030204" pitchFamily="18" charset="0"/>
                          </a:rPr>
                          <m:t>1</m:t>
                        </m:r>
                      </m:sub>
                    </m:sSub>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2</m:t>
                        </m:r>
                      </m:e>
                      <m:sup>
                        <m:r>
                          <a:rPr lang="en-US" sz="2400" b="0" i="1" smtClean="0">
                            <a:latin typeface="Cambria Math" panose="02040503050406030204" pitchFamily="18" charset="0"/>
                          </a:rPr>
                          <m:t>1</m:t>
                        </m:r>
                      </m:sup>
                    </m:sSup>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b="0" i="1" smtClean="0">
                            <a:latin typeface="Cambria Math" panose="02040503050406030204" pitchFamily="18" charset="0"/>
                          </a:rPr>
                          <m:t>𝑏</m:t>
                        </m:r>
                      </m:e>
                      <m:sub>
                        <m:r>
                          <a:rPr lang="en-US" sz="2400" i="1">
                            <a:latin typeface="Cambria Math" panose="02040503050406030204" pitchFamily="18" charset="0"/>
                          </a:rPr>
                          <m:t>0</m:t>
                        </m:r>
                      </m:sub>
                    </m:sSub>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2</m:t>
                        </m:r>
                      </m:e>
                      <m:sup>
                        <m:r>
                          <a:rPr lang="en-US" sz="2400" b="0" i="1" smtClean="0">
                            <a:latin typeface="Cambria Math" panose="02040503050406030204" pitchFamily="18" charset="0"/>
                          </a:rPr>
                          <m:t>0</m:t>
                        </m:r>
                      </m:sup>
                    </m:sSup>
                  </m:oMath>
                </a14:m>
                <a:endParaRPr lang="en-US" sz="2400" dirty="0"/>
              </a:p>
              <a:p>
                <a:pPr marL="0" indent="0">
                  <a:buNone/>
                </a:pPr>
                <a:endParaRPr lang="en-US" sz="2400" dirty="0"/>
              </a:p>
              <a:p>
                <a:pPr marL="0" indent="0">
                  <a:buNone/>
                </a:pPr>
                <a:r>
                  <a:rPr lang="en-US" sz="2400" dirty="0"/>
                  <a:t>For example, the binary number </a:t>
                </a:r>
                <a14:m>
                  <m:oMath xmlns:m="http://schemas.openxmlformats.org/officeDocument/2006/math">
                    <m:sSub>
                      <m:sSubPr>
                        <m:ctrlPr>
                          <a:rPr lang="en-US" sz="2400" b="0" i="1" dirty="0" smtClean="0">
                            <a:latin typeface="Cambria Math" panose="02040503050406030204" pitchFamily="18" charset="0"/>
                          </a:rPr>
                        </m:ctrlPr>
                      </m:sSubPr>
                      <m:e>
                        <m:r>
                          <a:rPr lang="en-US" sz="2400" i="1" dirty="0" smtClean="0">
                            <a:latin typeface="Cambria Math" panose="02040503050406030204" pitchFamily="18" charset="0"/>
                          </a:rPr>
                          <m:t>101</m:t>
                        </m:r>
                        <m:r>
                          <a:rPr lang="en-US" sz="2400" b="0" i="1" dirty="0" smtClean="0">
                            <a:latin typeface="Cambria Math" panose="02040503050406030204" pitchFamily="18" charset="0"/>
                          </a:rPr>
                          <m:t>00111</m:t>
                        </m:r>
                      </m:e>
                      <m:sub>
                        <m:r>
                          <a:rPr lang="en-US" sz="2400" b="0" i="1" dirty="0" smtClean="0">
                            <a:latin typeface="Cambria Math" panose="02040503050406030204" pitchFamily="18" charset="0"/>
                          </a:rPr>
                          <m:t>2</m:t>
                        </m:r>
                      </m:sub>
                    </m:sSub>
                  </m:oMath>
                </a14:m>
                <a:r>
                  <a:rPr lang="en-US" sz="2400" dirty="0"/>
                  <a:t> can be written as:</a:t>
                </a:r>
              </a:p>
              <a:p>
                <a:pPr lvl="1"/>
                <a:endParaRPr lang="en-US" sz="2400" dirty="0"/>
              </a:p>
              <a:p>
                <a:pPr lvl="1"/>
                <a:endParaRPr lang="en-US" sz="2400" dirty="0"/>
              </a:p>
              <a:p>
                <a:pPr lvl="2"/>
                <a:endParaRPr lang="en-US" sz="2400" dirty="0"/>
              </a:p>
              <a:p>
                <a:pPr marL="228600" lvl="1" indent="0">
                  <a:buNone/>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1×</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2</m:t>
                          </m:r>
                        </m:e>
                        <m:sup>
                          <m:r>
                            <a:rPr lang="en-US" sz="2400" b="0" i="1" smtClean="0">
                              <a:latin typeface="Cambria Math" panose="02040503050406030204" pitchFamily="18" charset="0"/>
                              <a:ea typeface="Cambria Math" panose="02040503050406030204" pitchFamily="18" charset="0"/>
                            </a:rPr>
                            <m:t>7</m:t>
                          </m:r>
                        </m:sup>
                      </m:sSup>
                      <m:r>
                        <a:rPr lang="en-US" sz="2400" b="0" i="1" smtClean="0">
                          <a:latin typeface="Cambria Math" panose="02040503050406030204" pitchFamily="18" charset="0"/>
                          <a:ea typeface="Cambria Math" panose="02040503050406030204" pitchFamily="18" charset="0"/>
                        </a:rPr>
                        <m:t>+0×</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2</m:t>
                          </m:r>
                        </m:e>
                        <m:sup>
                          <m:r>
                            <a:rPr lang="en-US" sz="2400" b="0" i="1" smtClean="0">
                              <a:latin typeface="Cambria Math" panose="02040503050406030204" pitchFamily="18" charset="0"/>
                              <a:ea typeface="Cambria Math" panose="02040503050406030204" pitchFamily="18" charset="0"/>
                            </a:rPr>
                            <m:t>6</m:t>
                          </m:r>
                        </m:sup>
                      </m:sSup>
                      <m:r>
                        <a:rPr lang="en-US" sz="2400" b="0" i="1" smtClean="0">
                          <a:latin typeface="Cambria Math" panose="02040503050406030204" pitchFamily="18" charset="0"/>
                          <a:ea typeface="Cambria Math" panose="02040503050406030204" pitchFamily="18" charset="0"/>
                        </a:rPr>
                        <m:t>+1×</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2</m:t>
                          </m:r>
                        </m:e>
                        <m:sup>
                          <m:r>
                            <a:rPr lang="en-US" sz="2400" b="0" i="1" smtClean="0">
                              <a:latin typeface="Cambria Math" panose="02040503050406030204" pitchFamily="18" charset="0"/>
                              <a:ea typeface="Cambria Math" panose="02040503050406030204" pitchFamily="18" charset="0"/>
                            </a:rPr>
                            <m:t>5</m:t>
                          </m:r>
                        </m:sup>
                      </m:sSup>
                      <m:r>
                        <a:rPr lang="en-US" sz="2400" b="0" i="1" smtClean="0">
                          <a:latin typeface="Cambria Math" panose="02040503050406030204" pitchFamily="18" charset="0"/>
                          <a:ea typeface="Cambria Math" panose="02040503050406030204" pitchFamily="18" charset="0"/>
                        </a:rPr>
                        <m:t>+0×</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2</m:t>
                          </m:r>
                        </m:e>
                        <m:sup>
                          <m:r>
                            <a:rPr lang="en-US" sz="2400" b="0" i="1" smtClean="0">
                              <a:latin typeface="Cambria Math" panose="02040503050406030204" pitchFamily="18" charset="0"/>
                              <a:ea typeface="Cambria Math" panose="02040503050406030204" pitchFamily="18" charset="0"/>
                            </a:rPr>
                            <m:t>4</m:t>
                          </m:r>
                        </m:sup>
                      </m:sSup>
                      <m:r>
                        <a:rPr lang="en-US" sz="2400" b="0" i="1" smtClean="0">
                          <a:latin typeface="Cambria Math" panose="02040503050406030204" pitchFamily="18" charset="0"/>
                          <a:ea typeface="Cambria Math" panose="02040503050406030204" pitchFamily="18" charset="0"/>
                        </a:rPr>
                        <m:t>+0×</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2</m:t>
                          </m:r>
                        </m:e>
                        <m:sup>
                          <m:r>
                            <a:rPr lang="en-US" sz="2400" b="0" i="1" smtClean="0">
                              <a:latin typeface="Cambria Math" panose="02040503050406030204" pitchFamily="18" charset="0"/>
                              <a:ea typeface="Cambria Math" panose="02040503050406030204" pitchFamily="18" charset="0"/>
                            </a:rPr>
                            <m:t>3</m:t>
                          </m:r>
                        </m:sup>
                      </m:sSup>
                      <m:r>
                        <a:rPr lang="en-US" sz="2400" b="0" i="1" smtClean="0">
                          <a:latin typeface="Cambria Math" panose="02040503050406030204" pitchFamily="18" charset="0"/>
                          <a:ea typeface="Cambria Math" panose="02040503050406030204" pitchFamily="18" charset="0"/>
                        </a:rPr>
                        <m:t>+1×</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2</m:t>
                          </m:r>
                        </m:e>
                        <m:sup>
                          <m:r>
                            <a:rPr lang="en-US" sz="2400" b="0" i="1" smtClean="0">
                              <a:latin typeface="Cambria Math" panose="02040503050406030204" pitchFamily="18" charset="0"/>
                              <a:ea typeface="Cambria Math" panose="02040503050406030204" pitchFamily="18" charset="0"/>
                            </a:rPr>
                            <m:t>2</m:t>
                          </m:r>
                        </m:sup>
                      </m:sSup>
                      <m:r>
                        <a:rPr lang="en-US" sz="2400" b="0" i="1" smtClean="0">
                          <a:latin typeface="Cambria Math" panose="02040503050406030204" pitchFamily="18" charset="0"/>
                          <a:ea typeface="Cambria Math" panose="02040503050406030204" pitchFamily="18" charset="0"/>
                        </a:rPr>
                        <m:t>+1×</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2</m:t>
                          </m:r>
                        </m:e>
                        <m:sup>
                          <m:r>
                            <a:rPr lang="en-US" sz="2400" b="0" i="1" smtClean="0">
                              <a:latin typeface="Cambria Math" panose="02040503050406030204" pitchFamily="18" charset="0"/>
                              <a:ea typeface="Cambria Math" panose="02040503050406030204" pitchFamily="18" charset="0"/>
                            </a:rPr>
                            <m:t>1</m:t>
                          </m:r>
                        </m:sup>
                      </m:sSup>
                      <m:r>
                        <a:rPr lang="en-US" sz="2400" b="0" i="1" smtClean="0">
                          <a:latin typeface="Cambria Math" panose="02040503050406030204" pitchFamily="18" charset="0"/>
                          <a:ea typeface="Cambria Math" panose="02040503050406030204" pitchFamily="18" charset="0"/>
                        </a:rPr>
                        <m:t>+1×</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2</m:t>
                          </m:r>
                        </m:e>
                        <m:sup>
                          <m:r>
                            <a:rPr lang="en-US" sz="2400" b="0" i="1" smtClean="0">
                              <a:latin typeface="Cambria Math" panose="02040503050406030204" pitchFamily="18" charset="0"/>
                              <a:ea typeface="Cambria Math" panose="02040503050406030204" pitchFamily="18" charset="0"/>
                            </a:rPr>
                            <m:t>0</m:t>
                          </m:r>
                        </m:sup>
                      </m:sSup>
                    </m:oMath>
                  </m:oMathPara>
                </a14:m>
                <a:endParaRPr lang="en-US" sz="2400" b="0" dirty="0">
                  <a:ea typeface="Cambria Math" panose="02040503050406030204" pitchFamily="18" charset="0"/>
                </a:endParaRPr>
              </a:p>
              <a:p>
                <a:pPr marL="228600" lvl="1" indent="0">
                  <a:buNone/>
                </a:pPr>
                <a:endParaRPr lang="en-US" sz="2400" dirty="0"/>
              </a:p>
              <a:p>
                <a:pPr marL="228600" lvl="1" indent="0">
                  <a:buNone/>
                </a:pPr>
                <a:r>
                  <a:rPr lang="en-US" sz="2400" dirty="0"/>
                  <a:t>This is equal to the decimal representation </a:t>
                </a:r>
                <a14:m>
                  <m:oMath xmlns:m="http://schemas.openxmlformats.org/officeDocument/2006/math">
                    <m:r>
                      <a:rPr lang="en-US" sz="2400" i="1">
                        <a:latin typeface="Cambria Math" panose="02040503050406030204" pitchFamily="18" charset="0"/>
                      </a:rPr>
                      <m:t>1</m:t>
                    </m:r>
                    <m:r>
                      <a:rPr lang="en-US" sz="2400" b="0" i="1" smtClean="0">
                        <a:latin typeface="Cambria Math" panose="02040503050406030204" pitchFamily="18" charset="0"/>
                      </a:rPr>
                      <m:t>28+32+4+2+1=</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167</m:t>
                        </m:r>
                      </m:e>
                      <m:sub>
                        <m:r>
                          <a:rPr lang="en-US" sz="2400" b="0" i="1" smtClean="0">
                            <a:latin typeface="Cambria Math" panose="02040503050406030204" pitchFamily="18" charset="0"/>
                          </a:rPr>
                          <m:t>10</m:t>
                        </m:r>
                      </m:sub>
                    </m:sSub>
                  </m:oMath>
                </a14:m>
                <a:endParaRPr lang="en-US" sz="2400" dirty="0"/>
              </a:p>
            </p:txBody>
          </p:sp>
        </mc:Choice>
        <mc:Fallback xmlns="">
          <p:sp>
            <p:nvSpPr>
              <p:cNvPr id="4" name="Content Placeholder 3">
                <a:extLst>
                  <a:ext uri="{FF2B5EF4-FFF2-40B4-BE49-F238E27FC236}">
                    <a16:creationId xmlns:a16="http://schemas.microsoft.com/office/drawing/2014/main" id="{68079E9A-1224-6783-A2AD-B164F5A5476E}"/>
                  </a:ext>
                </a:extLst>
              </p:cNvPr>
              <p:cNvSpPr>
                <a:spLocks noGrp="1" noRot="1" noChangeAspect="1" noMove="1" noResize="1" noEditPoints="1" noAdjustHandles="1" noChangeArrowheads="1" noChangeShapeType="1" noTextEdit="1"/>
              </p:cNvSpPr>
              <p:nvPr>
                <p:ph idx="1"/>
              </p:nvPr>
            </p:nvSpPr>
            <p:spPr>
              <a:xfrm>
                <a:off x="471489" y="1357312"/>
                <a:ext cx="11720512" cy="5500687"/>
              </a:xfrm>
              <a:blipFill>
                <a:blip r:embed="rId3"/>
                <a:stretch>
                  <a:fillRect l="-757" t="-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269E5736-22BE-7267-8C2A-B3CDC626CFE2}"/>
                  </a:ext>
                </a:extLst>
              </p:cNvPr>
              <p:cNvGraphicFramePr>
                <a:graphicFrameLocks noGrp="1"/>
              </p:cNvGraphicFramePr>
              <p:nvPr>
                <p:extLst>
                  <p:ext uri="{D42A27DB-BD31-4B8C-83A1-F6EECF244321}">
                    <p14:modId xmlns:p14="http://schemas.microsoft.com/office/powerpoint/2010/main" val="2402450282"/>
                  </p:ext>
                </p:extLst>
              </p:nvPr>
            </p:nvGraphicFramePr>
            <p:xfrm>
              <a:off x="612648" y="3365975"/>
              <a:ext cx="9551136" cy="741680"/>
            </p:xfrm>
            <a:graphic>
              <a:graphicData uri="http://schemas.openxmlformats.org/drawingml/2006/table">
                <a:tbl>
                  <a:tblPr firstRow="1" bandRow="1">
                    <a:tableStyleId>{5940675A-B579-460E-94D1-54222C63F5DA}</a:tableStyleId>
                  </a:tblPr>
                  <a:tblGrid>
                    <a:gridCol w="1193892">
                      <a:extLst>
                        <a:ext uri="{9D8B030D-6E8A-4147-A177-3AD203B41FA5}">
                          <a16:colId xmlns:a16="http://schemas.microsoft.com/office/drawing/2014/main" val="221434893"/>
                        </a:ext>
                      </a:extLst>
                    </a:gridCol>
                    <a:gridCol w="1193892">
                      <a:extLst>
                        <a:ext uri="{9D8B030D-6E8A-4147-A177-3AD203B41FA5}">
                          <a16:colId xmlns:a16="http://schemas.microsoft.com/office/drawing/2014/main" val="492200816"/>
                        </a:ext>
                      </a:extLst>
                    </a:gridCol>
                    <a:gridCol w="1193892">
                      <a:extLst>
                        <a:ext uri="{9D8B030D-6E8A-4147-A177-3AD203B41FA5}">
                          <a16:colId xmlns:a16="http://schemas.microsoft.com/office/drawing/2014/main" val="2924573515"/>
                        </a:ext>
                      </a:extLst>
                    </a:gridCol>
                    <a:gridCol w="1193892">
                      <a:extLst>
                        <a:ext uri="{9D8B030D-6E8A-4147-A177-3AD203B41FA5}">
                          <a16:colId xmlns:a16="http://schemas.microsoft.com/office/drawing/2014/main" val="3372391196"/>
                        </a:ext>
                      </a:extLst>
                    </a:gridCol>
                    <a:gridCol w="1193892">
                      <a:extLst>
                        <a:ext uri="{9D8B030D-6E8A-4147-A177-3AD203B41FA5}">
                          <a16:colId xmlns:a16="http://schemas.microsoft.com/office/drawing/2014/main" val="385389857"/>
                        </a:ext>
                      </a:extLst>
                    </a:gridCol>
                    <a:gridCol w="1193892">
                      <a:extLst>
                        <a:ext uri="{9D8B030D-6E8A-4147-A177-3AD203B41FA5}">
                          <a16:colId xmlns:a16="http://schemas.microsoft.com/office/drawing/2014/main" val="1500213618"/>
                        </a:ext>
                      </a:extLst>
                    </a:gridCol>
                    <a:gridCol w="1193892">
                      <a:extLst>
                        <a:ext uri="{9D8B030D-6E8A-4147-A177-3AD203B41FA5}">
                          <a16:colId xmlns:a16="http://schemas.microsoft.com/office/drawing/2014/main" val="2324606823"/>
                        </a:ext>
                      </a:extLst>
                    </a:gridCol>
                    <a:gridCol w="1193892">
                      <a:extLst>
                        <a:ext uri="{9D8B030D-6E8A-4147-A177-3AD203B41FA5}">
                          <a16:colId xmlns:a16="http://schemas.microsoft.com/office/drawing/2014/main" val="3306935064"/>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b="0" i="1" dirty="0" smtClean="0">
                                        <a:latin typeface="Cambria Math" panose="02040503050406030204" pitchFamily="18" charset="0"/>
                                        <a:ea typeface="Cambria Math" panose="02040503050406030204" pitchFamily="18" charset="0"/>
                                      </a:rPr>
                                    </m:ctrlPr>
                                  </m:sSupPr>
                                  <m:e>
                                    <m:r>
                                      <a:rPr lang="en-US" b="0" i="1" dirty="0" smtClean="0">
                                        <a:latin typeface="Cambria Math" panose="02040503050406030204" pitchFamily="18" charset="0"/>
                                        <a:ea typeface="Cambria Math" panose="02040503050406030204" pitchFamily="18" charset="0"/>
                                      </a:rPr>
                                      <m:t>2</m:t>
                                    </m:r>
                                  </m:e>
                                  <m:sup>
                                    <m:r>
                                      <a:rPr lang="en-US" b="0" i="1" dirty="0" smtClean="0">
                                        <a:latin typeface="Cambria Math" panose="02040503050406030204" pitchFamily="18" charset="0"/>
                                        <a:ea typeface="Cambria Math" panose="02040503050406030204" pitchFamily="18" charset="0"/>
                                      </a:rPr>
                                      <m:t>7</m:t>
                                    </m:r>
                                  </m:sup>
                                </m:sSup>
                                <m:r>
                                  <a:rPr lang="en-US" b="0" i="1" dirty="0" smtClean="0">
                                    <a:latin typeface="Cambria Math" panose="02040503050406030204" pitchFamily="18" charset="0"/>
                                    <a:ea typeface="Cambria Math" panose="02040503050406030204" pitchFamily="18" charset="0"/>
                                  </a:rPr>
                                  <m:t>=128</m:t>
                                </m:r>
                              </m:oMath>
                            </m:oMathPara>
                          </a14:m>
                          <a:endParaRPr lang="en-US" dirty="0">
                            <a:latin typeface="Cambria Math" panose="02040503050406030204" pitchFamily="18" charset="0"/>
                            <a:ea typeface="Cambria Math"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b="0" i="1" dirty="0" smtClean="0">
                                        <a:latin typeface="Cambria Math" panose="02040503050406030204" pitchFamily="18" charset="0"/>
                                        <a:ea typeface="Cambria Math" panose="02040503050406030204" pitchFamily="18" charset="0"/>
                                      </a:rPr>
                                    </m:ctrlPr>
                                  </m:sSupPr>
                                  <m:e>
                                    <m:r>
                                      <a:rPr lang="en-US" b="0" i="1" dirty="0" smtClean="0">
                                        <a:latin typeface="Cambria Math" panose="02040503050406030204" pitchFamily="18" charset="0"/>
                                        <a:ea typeface="Cambria Math" panose="02040503050406030204" pitchFamily="18" charset="0"/>
                                      </a:rPr>
                                      <m:t>2</m:t>
                                    </m:r>
                                  </m:e>
                                  <m:sup>
                                    <m:r>
                                      <a:rPr lang="en-US" b="0" i="1" dirty="0" smtClean="0">
                                        <a:latin typeface="Cambria Math" panose="02040503050406030204" pitchFamily="18" charset="0"/>
                                        <a:ea typeface="Cambria Math" panose="02040503050406030204" pitchFamily="18" charset="0"/>
                                      </a:rPr>
                                      <m:t>6</m:t>
                                    </m:r>
                                  </m:sup>
                                </m:sSup>
                                <m:r>
                                  <a:rPr lang="en-US" b="0" i="1" dirty="0" smtClean="0">
                                    <a:latin typeface="Cambria Math" panose="02040503050406030204" pitchFamily="18" charset="0"/>
                                    <a:ea typeface="Cambria Math" panose="02040503050406030204" pitchFamily="18" charset="0"/>
                                  </a:rPr>
                                  <m:t>=64</m:t>
                                </m:r>
                              </m:oMath>
                            </m:oMathPara>
                          </a14:m>
                          <a:endParaRPr lang="en-US" dirty="0">
                            <a:latin typeface="Cambria Math" panose="02040503050406030204" pitchFamily="18" charset="0"/>
                            <a:ea typeface="Cambria Math"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b="0" i="1" dirty="0" smtClean="0">
                                        <a:latin typeface="Cambria Math" panose="02040503050406030204" pitchFamily="18" charset="0"/>
                                        <a:ea typeface="Cambria Math" panose="02040503050406030204" pitchFamily="18" charset="0"/>
                                      </a:rPr>
                                    </m:ctrlPr>
                                  </m:sSupPr>
                                  <m:e>
                                    <m:r>
                                      <a:rPr lang="en-US" b="0" i="1" dirty="0" smtClean="0">
                                        <a:latin typeface="Cambria Math" panose="02040503050406030204" pitchFamily="18" charset="0"/>
                                        <a:ea typeface="Cambria Math" panose="02040503050406030204" pitchFamily="18" charset="0"/>
                                      </a:rPr>
                                      <m:t>2</m:t>
                                    </m:r>
                                  </m:e>
                                  <m:sup>
                                    <m:r>
                                      <a:rPr lang="en-US" b="0" i="1" dirty="0" smtClean="0">
                                        <a:latin typeface="Cambria Math" panose="02040503050406030204" pitchFamily="18" charset="0"/>
                                        <a:ea typeface="Cambria Math" panose="02040503050406030204" pitchFamily="18" charset="0"/>
                                      </a:rPr>
                                      <m:t>5</m:t>
                                    </m:r>
                                  </m:sup>
                                </m:sSup>
                                <m:r>
                                  <a:rPr lang="en-US" b="0" i="1" dirty="0" smtClean="0">
                                    <a:latin typeface="Cambria Math" panose="02040503050406030204" pitchFamily="18" charset="0"/>
                                    <a:ea typeface="Cambria Math" panose="02040503050406030204" pitchFamily="18" charset="0"/>
                                  </a:rPr>
                                  <m:t>=32</m:t>
                                </m:r>
                              </m:oMath>
                            </m:oMathPara>
                          </a14:m>
                          <a:endParaRPr lang="en-US" dirty="0">
                            <a:latin typeface="Cambria Math" panose="02040503050406030204" pitchFamily="18" charset="0"/>
                            <a:ea typeface="Cambria Math"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b="0" i="1" dirty="0" smtClean="0">
                                        <a:latin typeface="Cambria Math" panose="02040503050406030204" pitchFamily="18" charset="0"/>
                                        <a:ea typeface="Cambria Math" panose="02040503050406030204" pitchFamily="18" charset="0"/>
                                      </a:rPr>
                                    </m:ctrlPr>
                                  </m:sSupPr>
                                  <m:e>
                                    <m:r>
                                      <a:rPr lang="en-US" b="0" i="1" dirty="0" smtClean="0">
                                        <a:latin typeface="Cambria Math" panose="02040503050406030204" pitchFamily="18" charset="0"/>
                                        <a:ea typeface="Cambria Math" panose="02040503050406030204" pitchFamily="18" charset="0"/>
                                      </a:rPr>
                                      <m:t>2</m:t>
                                    </m:r>
                                  </m:e>
                                  <m:sup>
                                    <m:r>
                                      <a:rPr lang="en-US" b="0" i="1" dirty="0" smtClean="0">
                                        <a:latin typeface="Cambria Math" panose="02040503050406030204" pitchFamily="18" charset="0"/>
                                        <a:ea typeface="Cambria Math" panose="02040503050406030204" pitchFamily="18" charset="0"/>
                                      </a:rPr>
                                      <m:t>4</m:t>
                                    </m:r>
                                  </m:sup>
                                </m:sSup>
                                <m:r>
                                  <a:rPr lang="en-US" b="0" i="1" dirty="0" smtClean="0">
                                    <a:latin typeface="Cambria Math" panose="02040503050406030204" pitchFamily="18" charset="0"/>
                                    <a:ea typeface="Cambria Math" panose="02040503050406030204" pitchFamily="18" charset="0"/>
                                  </a:rPr>
                                  <m:t>=16</m:t>
                                </m:r>
                              </m:oMath>
                            </m:oMathPara>
                          </a14:m>
                          <a:endParaRPr lang="en-US" dirty="0">
                            <a:latin typeface="Cambria Math" panose="02040503050406030204" pitchFamily="18" charset="0"/>
                            <a:ea typeface="Cambria Math"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b="0" i="1" dirty="0" smtClean="0">
                                        <a:latin typeface="Cambria Math" panose="02040503050406030204" pitchFamily="18" charset="0"/>
                                        <a:ea typeface="Cambria Math" panose="02040503050406030204" pitchFamily="18" charset="0"/>
                                      </a:rPr>
                                    </m:ctrlPr>
                                  </m:sSupPr>
                                  <m:e>
                                    <m:r>
                                      <a:rPr lang="en-US" b="0" i="1" dirty="0" smtClean="0">
                                        <a:latin typeface="Cambria Math" panose="02040503050406030204" pitchFamily="18" charset="0"/>
                                        <a:ea typeface="Cambria Math" panose="02040503050406030204" pitchFamily="18" charset="0"/>
                                      </a:rPr>
                                      <m:t>2</m:t>
                                    </m:r>
                                  </m:e>
                                  <m:sup>
                                    <m:r>
                                      <a:rPr lang="en-US" b="0" i="1" dirty="0" smtClean="0">
                                        <a:latin typeface="Cambria Math" panose="02040503050406030204" pitchFamily="18" charset="0"/>
                                        <a:ea typeface="Cambria Math" panose="02040503050406030204" pitchFamily="18" charset="0"/>
                                      </a:rPr>
                                      <m:t>3</m:t>
                                    </m:r>
                                  </m:sup>
                                </m:sSup>
                                <m:r>
                                  <a:rPr lang="en-US" b="0" i="1" dirty="0" smtClean="0">
                                    <a:latin typeface="Cambria Math" panose="02040503050406030204" pitchFamily="18" charset="0"/>
                                    <a:ea typeface="Cambria Math" panose="02040503050406030204" pitchFamily="18" charset="0"/>
                                  </a:rPr>
                                  <m:t>=8</m:t>
                                </m:r>
                              </m:oMath>
                            </m:oMathPara>
                          </a14:m>
                          <a:endParaRPr lang="en-US" dirty="0">
                            <a:latin typeface="Cambria Math" panose="02040503050406030204" pitchFamily="18" charset="0"/>
                            <a:ea typeface="Cambria Math"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b="0" i="1" dirty="0" smtClean="0">
                                        <a:latin typeface="Cambria Math" panose="02040503050406030204" pitchFamily="18" charset="0"/>
                                        <a:ea typeface="Cambria Math" panose="02040503050406030204" pitchFamily="18" charset="0"/>
                                      </a:rPr>
                                    </m:ctrlPr>
                                  </m:sSupPr>
                                  <m:e>
                                    <m:r>
                                      <a:rPr lang="en-US" b="0" i="1" dirty="0" smtClean="0">
                                        <a:latin typeface="Cambria Math" panose="02040503050406030204" pitchFamily="18" charset="0"/>
                                        <a:ea typeface="Cambria Math" panose="02040503050406030204" pitchFamily="18" charset="0"/>
                                      </a:rPr>
                                      <m:t>2</m:t>
                                    </m:r>
                                  </m:e>
                                  <m:sup>
                                    <m:r>
                                      <a:rPr lang="en-US" b="0" i="1" dirty="0" smtClean="0">
                                        <a:latin typeface="Cambria Math" panose="02040503050406030204" pitchFamily="18" charset="0"/>
                                        <a:ea typeface="Cambria Math" panose="02040503050406030204" pitchFamily="18" charset="0"/>
                                      </a:rPr>
                                      <m:t>2</m:t>
                                    </m:r>
                                  </m:sup>
                                </m:sSup>
                                <m:r>
                                  <a:rPr lang="en-US" b="0" i="1" dirty="0" smtClean="0">
                                    <a:latin typeface="Cambria Math" panose="02040503050406030204" pitchFamily="18" charset="0"/>
                                    <a:ea typeface="Cambria Math" panose="02040503050406030204" pitchFamily="18" charset="0"/>
                                  </a:rPr>
                                  <m:t>=4</m:t>
                                </m:r>
                              </m:oMath>
                            </m:oMathPara>
                          </a14:m>
                          <a:endParaRPr lang="en-US" dirty="0">
                            <a:latin typeface="Cambria Math" panose="02040503050406030204" pitchFamily="18" charset="0"/>
                            <a:ea typeface="Cambria Math"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b="0" i="1" dirty="0" smtClean="0">
                                        <a:latin typeface="Cambria Math" panose="02040503050406030204" pitchFamily="18" charset="0"/>
                                        <a:ea typeface="Cambria Math" panose="02040503050406030204" pitchFamily="18" charset="0"/>
                                      </a:rPr>
                                    </m:ctrlPr>
                                  </m:sSupPr>
                                  <m:e>
                                    <m:r>
                                      <a:rPr lang="en-US" b="0" i="1" dirty="0" smtClean="0">
                                        <a:latin typeface="Cambria Math" panose="02040503050406030204" pitchFamily="18" charset="0"/>
                                        <a:ea typeface="Cambria Math" panose="02040503050406030204" pitchFamily="18" charset="0"/>
                                      </a:rPr>
                                      <m:t>2</m:t>
                                    </m:r>
                                  </m:e>
                                  <m:sup>
                                    <m:r>
                                      <a:rPr lang="en-US" b="0" i="1" dirty="0" smtClean="0">
                                        <a:latin typeface="Cambria Math" panose="02040503050406030204" pitchFamily="18" charset="0"/>
                                        <a:ea typeface="Cambria Math" panose="02040503050406030204" pitchFamily="18" charset="0"/>
                                      </a:rPr>
                                      <m:t>1</m:t>
                                    </m:r>
                                  </m:sup>
                                </m:sSup>
                                <m:r>
                                  <a:rPr lang="en-US" b="0" i="1" dirty="0" smtClean="0">
                                    <a:latin typeface="Cambria Math" panose="02040503050406030204" pitchFamily="18" charset="0"/>
                                    <a:ea typeface="Cambria Math" panose="02040503050406030204" pitchFamily="18" charset="0"/>
                                  </a:rPr>
                                  <m:t>=2</m:t>
                                </m:r>
                              </m:oMath>
                            </m:oMathPara>
                          </a14:m>
                          <a:endParaRPr lang="en-US" dirty="0">
                            <a:latin typeface="Cambria Math" panose="02040503050406030204" pitchFamily="18" charset="0"/>
                            <a:ea typeface="Cambria Math" panose="020405030504060302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b="0" i="1" dirty="0" smtClean="0">
                                        <a:latin typeface="Cambria Math" panose="02040503050406030204" pitchFamily="18" charset="0"/>
                                        <a:ea typeface="Cambria Math" panose="02040503050406030204" pitchFamily="18" charset="0"/>
                                      </a:rPr>
                                    </m:ctrlPr>
                                  </m:sSupPr>
                                  <m:e>
                                    <m:r>
                                      <a:rPr lang="en-US" b="0" i="1" dirty="0" smtClean="0">
                                        <a:latin typeface="Cambria Math" panose="02040503050406030204" pitchFamily="18" charset="0"/>
                                        <a:ea typeface="Cambria Math" panose="02040503050406030204" pitchFamily="18" charset="0"/>
                                      </a:rPr>
                                      <m:t>2</m:t>
                                    </m:r>
                                  </m:e>
                                  <m:sup>
                                    <m:r>
                                      <a:rPr lang="en-US" b="0" i="1" dirty="0" smtClean="0">
                                        <a:latin typeface="Cambria Math" panose="02040503050406030204" pitchFamily="18" charset="0"/>
                                        <a:ea typeface="Cambria Math" panose="02040503050406030204" pitchFamily="18" charset="0"/>
                                      </a:rPr>
                                      <m:t>0</m:t>
                                    </m:r>
                                  </m:sup>
                                </m:sSup>
                                <m:r>
                                  <a:rPr lang="en-US" b="0" i="1" dirty="0" smtClean="0">
                                    <a:latin typeface="Cambria Math" panose="02040503050406030204" pitchFamily="18" charset="0"/>
                                    <a:ea typeface="Cambria Math" panose="02040503050406030204" pitchFamily="18" charset="0"/>
                                  </a:rPr>
                                  <m:t>= </m:t>
                                </m:r>
                                <m:r>
                                  <a:rPr lang="en-US" i="1" dirty="0" smtClean="0">
                                    <a:latin typeface="Cambria Math" panose="02040503050406030204" pitchFamily="18" charset="0"/>
                                    <a:ea typeface="Cambria Math" panose="02040503050406030204" pitchFamily="18" charset="0"/>
                                  </a:rPr>
                                  <m:t>1</m:t>
                                </m:r>
                              </m:oMath>
                            </m:oMathPara>
                          </a14:m>
                          <a:endParaRPr lang="en-US" dirty="0">
                            <a:latin typeface="Cambria Math" panose="02040503050406030204" pitchFamily="18" charset="0"/>
                            <a:ea typeface="Cambria Math" panose="02040503050406030204" pitchFamily="18" charset="0"/>
                          </a:endParaRPr>
                        </a:p>
                      </a:txBody>
                      <a:tcPr/>
                    </a:tc>
                    <a:extLst>
                      <a:ext uri="{0D108BD9-81ED-4DB2-BD59-A6C34878D82A}">
                        <a16:rowId xmlns:a16="http://schemas.microsoft.com/office/drawing/2014/main" val="1002001436"/>
                      </a:ext>
                    </a:extLst>
                  </a:tr>
                  <a:tr h="370840">
                    <a:tc>
                      <a:txBody>
                        <a:bodyPr/>
                        <a:lstStyle/>
                        <a:p>
                          <a:pPr algn="ctr"/>
                          <a:r>
                            <a:rPr lang="en-US" dirty="0">
                              <a:latin typeface="Cambria Math" panose="02040503050406030204" pitchFamily="18" charset="0"/>
                              <a:ea typeface="Cambria Math" panose="02040503050406030204" pitchFamily="18" charset="0"/>
                            </a:rPr>
                            <a:t>1</a:t>
                          </a:r>
                        </a:p>
                      </a:txBody>
                      <a:tcPr/>
                    </a:tc>
                    <a:tc>
                      <a:txBody>
                        <a:bodyPr/>
                        <a:lstStyle/>
                        <a:p>
                          <a:pPr algn="ctr"/>
                          <a:r>
                            <a:rPr lang="en-US" dirty="0">
                              <a:latin typeface="Cambria Math" panose="02040503050406030204" pitchFamily="18" charset="0"/>
                              <a:ea typeface="Cambria Math" panose="02040503050406030204" pitchFamily="18" charset="0"/>
                            </a:rPr>
                            <a:t>0</a:t>
                          </a:r>
                        </a:p>
                      </a:txBody>
                      <a:tcPr/>
                    </a:tc>
                    <a:tc>
                      <a:txBody>
                        <a:bodyPr/>
                        <a:lstStyle/>
                        <a:p>
                          <a:pPr algn="ctr"/>
                          <a:r>
                            <a:rPr lang="en-US" dirty="0">
                              <a:latin typeface="Cambria Math" panose="02040503050406030204" pitchFamily="18" charset="0"/>
                              <a:ea typeface="Cambria Math" panose="02040503050406030204" pitchFamily="18" charset="0"/>
                            </a:rPr>
                            <a:t>1</a:t>
                          </a:r>
                        </a:p>
                      </a:txBody>
                      <a:tcPr/>
                    </a:tc>
                    <a:tc>
                      <a:txBody>
                        <a:bodyPr/>
                        <a:lstStyle/>
                        <a:p>
                          <a:pPr algn="ctr"/>
                          <a:r>
                            <a:rPr lang="en-US" dirty="0">
                              <a:latin typeface="Cambria Math" panose="02040503050406030204" pitchFamily="18" charset="0"/>
                              <a:ea typeface="Cambria Math" panose="02040503050406030204" pitchFamily="18" charset="0"/>
                            </a:rPr>
                            <a:t>0</a:t>
                          </a:r>
                        </a:p>
                      </a:txBody>
                      <a:tcPr/>
                    </a:tc>
                    <a:tc>
                      <a:txBody>
                        <a:bodyPr/>
                        <a:lstStyle/>
                        <a:p>
                          <a:pPr algn="ctr"/>
                          <a:r>
                            <a:rPr lang="en-US" dirty="0">
                              <a:latin typeface="Cambria Math" panose="02040503050406030204" pitchFamily="18" charset="0"/>
                              <a:ea typeface="Cambria Math" panose="02040503050406030204" pitchFamily="18" charset="0"/>
                            </a:rPr>
                            <a:t>0</a:t>
                          </a:r>
                        </a:p>
                      </a:txBody>
                      <a:tcPr/>
                    </a:tc>
                    <a:tc>
                      <a:txBody>
                        <a:bodyPr/>
                        <a:lstStyle/>
                        <a:p>
                          <a:pPr algn="ctr"/>
                          <a:r>
                            <a:rPr lang="en-US" dirty="0">
                              <a:latin typeface="Cambria Math" panose="02040503050406030204" pitchFamily="18" charset="0"/>
                              <a:ea typeface="Cambria Math" panose="02040503050406030204" pitchFamily="18" charset="0"/>
                            </a:rPr>
                            <a:t>1</a:t>
                          </a:r>
                        </a:p>
                      </a:txBody>
                      <a:tcPr/>
                    </a:tc>
                    <a:tc>
                      <a:txBody>
                        <a:bodyPr/>
                        <a:lstStyle/>
                        <a:p>
                          <a:pPr algn="ctr"/>
                          <a:r>
                            <a:rPr lang="en-US" dirty="0">
                              <a:latin typeface="Cambria Math" panose="02040503050406030204" pitchFamily="18" charset="0"/>
                              <a:ea typeface="Cambria Math" panose="02040503050406030204" pitchFamily="18" charset="0"/>
                            </a:rPr>
                            <a:t>1</a:t>
                          </a:r>
                        </a:p>
                      </a:txBody>
                      <a:tcPr/>
                    </a:tc>
                    <a:tc>
                      <a:txBody>
                        <a:bodyPr/>
                        <a:lstStyle/>
                        <a:p>
                          <a:pPr algn="ctr"/>
                          <a:r>
                            <a:rPr lang="en-US" dirty="0">
                              <a:latin typeface="Cambria Math" panose="02040503050406030204" pitchFamily="18" charset="0"/>
                              <a:ea typeface="Cambria Math" panose="02040503050406030204" pitchFamily="18" charset="0"/>
                            </a:rPr>
                            <a:t>1</a:t>
                          </a:r>
                        </a:p>
                      </a:txBody>
                      <a:tcPr/>
                    </a:tc>
                    <a:extLst>
                      <a:ext uri="{0D108BD9-81ED-4DB2-BD59-A6C34878D82A}">
                        <a16:rowId xmlns:a16="http://schemas.microsoft.com/office/drawing/2014/main" val="806367913"/>
                      </a:ext>
                    </a:extLst>
                  </a:tr>
                </a:tbl>
              </a:graphicData>
            </a:graphic>
          </p:graphicFrame>
        </mc:Choice>
        <mc:Fallback xmlns="">
          <p:graphicFrame>
            <p:nvGraphicFramePr>
              <p:cNvPr id="2" name="Table 1">
                <a:extLst>
                  <a:ext uri="{FF2B5EF4-FFF2-40B4-BE49-F238E27FC236}">
                    <a16:creationId xmlns:a16="http://schemas.microsoft.com/office/drawing/2014/main" id="{269E5736-22BE-7267-8C2A-B3CDC626CFE2}"/>
                  </a:ext>
                </a:extLst>
              </p:cNvPr>
              <p:cNvGraphicFramePr>
                <a:graphicFrameLocks noGrp="1"/>
              </p:cNvGraphicFramePr>
              <p:nvPr>
                <p:extLst>
                  <p:ext uri="{D42A27DB-BD31-4B8C-83A1-F6EECF244321}">
                    <p14:modId xmlns:p14="http://schemas.microsoft.com/office/powerpoint/2010/main" val="2402450282"/>
                  </p:ext>
                </p:extLst>
              </p:nvPr>
            </p:nvGraphicFramePr>
            <p:xfrm>
              <a:off x="612648" y="3365975"/>
              <a:ext cx="9551136" cy="741680"/>
            </p:xfrm>
            <a:graphic>
              <a:graphicData uri="http://schemas.openxmlformats.org/drawingml/2006/table">
                <a:tbl>
                  <a:tblPr firstRow="1" bandRow="1">
                    <a:tableStyleId>{5940675A-B579-460E-94D1-54222C63F5DA}</a:tableStyleId>
                  </a:tblPr>
                  <a:tblGrid>
                    <a:gridCol w="1193892">
                      <a:extLst>
                        <a:ext uri="{9D8B030D-6E8A-4147-A177-3AD203B41FA5}">
                          <a16:colId xmlns:a16="http://schemas.microsoft.com/office/drawing/2014/main" val="221434893"/>
                        </a:ext>
                      </a:extLst>
                    </a:gridCol>
                    <a:gridCol w="1193892">
                      <a:extLst>
                        <a:ext uri="{9D8B030D-6E8A-4147-A177-3AD203B41FA5}">
                          <a16:colId xmlns:a16="http://schemas.microsoft.com/office/drawing/2014/main" val="492200816"/>
                        </a:ext>
                      </a:extLst>
                    </a:gridCol>
                    <a:gridCol w="1193892">
                      <a:extLst>
                        <a:ext uri="{9D8B030D-6E8A-4147-A177-3AD203B41FA5}">
                          <a16:colId xmlns:a16="http://schemas.microsoft.com/office/drawing/2014/main" val="2924573515"/>
                        </a:ext>
                      </a:extLst>
                    </a:gridCol>
                    <a:gridCol w="1193892">
                      <a:extLst>
                        <a:ext uri="{9D8B030D-6E8A-4147-A177-3AD203B41FA5}">
                          <a16:colId xmlns:a16="http://schemas.microsoft.com/office/drawing/2014/main" val="3372391196"/>
                        </a:ext>
                      </a:extLst>
                    </a:gridCol>
                    <a:gridCol w="1193892">
                      <a:extLst>
                        <a:ext uri="{9D8B030D-6E8A-4147-A177-3AD203B41FA5}">
                          <a16:colId xmlns:a16="http://schemas.microsoft.com/office/drawing/2014/main" val="385389857"/>
                        </a:ext>
                      </a:extLst>
                    </a:gridCol>
                    <a:gridCol w="1193892">
                      <a:extLst>
                        <a:ext uri="{9D8B030D-6E8A-4147-A177-3AD203B41FA5}">
                          <a16:colId xmlns:a16="http://schemas.microsoft.com/office/drawing/2014/main" val="1500213618"/>
                        </a:ext>
                      </a:extLst>
                    </a:gridCol>
                    <a:gridCol w="1193892">
                      <a:extLst>
                        <a:ext uri="{9D8B030D-6E8A-4147-A177-3AD203B41FA5}">
                          <a16:colId xmlns:a16="http://schemas.microsoft.com/office/drawing/2014/main" val="2324606823"/>
                        </a:ext>
                      </a:extLst>
                    </a:gridCol>
                    <a:gridCol w="1193892">
                      <a:extLst>
                        <a:ext uri="{9D8B030D-6E8A-4147-A177-3AD203B41FA5}">
                          <a16:colId xmlns:a16="http://schemas.microsoft.com/office/drawing/2014/main" val="3306935064"/>
                        </a:ext>
                      </a:extLst>
                    </a:gridCol>
                  </a:tblGrid>
                  <a:tr h="370840">
                    <a:tc>
                      <a:txBody>
                        <a:bodyPr/>
                        <a:lstStyle/>
                        <a:p>
                          <a:endParaRPr lang="en-US"/>
                        </a:p>
                      </a:txBody>
                      <a:tcPr>
                        <a:blipFill>
                          <a:blip r:embed="rId4"/>
                          <a:stretch>
                            <a:fillRect l="-1064" t="-3333" r="-702128" b="-123333"/>
                          </a:stretch>
                        </a:blipFill>
                      </a:tcPr>
                    </a:tc>
                    <a:tc>
                      <a:txBody>
                        <a:bodyPr/>
                        <a:lstStyle/>
                        <a:p>
                          <a:endParaRPr lang="en-US"/>
                        </a:p>
                      </a:txBody>
                      <a:tcPr>
                        <a:blipFill>
                          <a:blip r:embed="rId4"/>
                          <a:stretch>
                            <a:fillRect l="-101064" t="-3333" r="-602128" b="-123333"/>
                          </a:stretch>
                        </a:blipFill>
                      </a:tcPr>
                    </a:tc>
                    <a:tc>
                      <a:txBody>
                        <a:bodyPr/>
                        <a:lstStyle/>
                        <a:p>
                          <a:endParaRPr lang="en-US"/>
                        </a:p>
                      </a:txBody>
                      <a:tcPr>
                        <a:blipFill>
                          <a:blip r:embed="rId4"/>
                          <a:stretch>
                            <a:fillRect l="-201064" t="-3333" r="-502128" b="-123333"/>
                          </a:stretch>
                        </a:blipFill>
                      </a:tcPr>
                    </a:tc>
                    <a:tc>
                      <a:txBody>
                        <a:bodyPr/>
                        <a:lstStyle/>
                        <a:p>
                          <a:endParaRPr lang="en-US"/>
                        </a:p>
                      </a:txBody>
                      <a:tcPr>
                        <a:blipFill>
                          <a:blip r:embed="rId4"/>
                          <a:stretch>
                            <a:fillRect l="-297895" t="-3333" r="-396842" b="-123333"/>
                          </a:stretch>
                        </a:blipFill>
                      </a:tcPr>
                    </a:tc>
                    <a:tc>
                      <a:txBody>
                        <a:bodyPr/>
                        <a:lstStyle/>
                        <a:p>
                          <a:endParaRPr lang="en-US"/>
                        </a:p>
                      </a:txBody>
                      <a:tcPr>
                        <a:blipFill>
                          <a:blip r:embed="rId4"/>
                          <a:stretch>
                            <a:fillRect l="-402128" t="-3333" r="-301064" b="-123333"/>
                          </a:stretch>
                        </a:blipFill>
                      </a:tcPr>
                    </a:tc>
                    <a:tc>
                      <a:txBody>
                        <a:bodyPr/>
                        <a:lstStyle/>
                        <a:p>
                          <a:endParaRPr lang="en-US"/>
                        </a:p>
                      </a:txBody>
                      <a:tcPr>
                        <a:blipFill>
                          <a:blip r:embed="rId4"/>
                          <a:stretch>
                            <a:fillRect l="-502128" t="-3333" r="-201064" b="-123333"/>
                          </a:stretch>
                        </a:blipFill>
                      </a:tcPr>
                    </a:tc>
                    <a:tc>
                      <a:txBody>
                        <a:bodyPr/>
                        <a:lstStyle/>
                        <a:p>
                          <a:endParaRPr lang="en-US"/>
                        </a:p>
                      </a:txBody>
                      <a:tcPr>
                        <a:blipFill>
                          <a:blip r:embed="rId4"/>
                          <a:stretch>
                            <a:fillRect l="-602128" t="-3333" r="-101064" b="-123333"/>
                          </a:stretch>
                        </a:blipFill>
                      </a:tcPr>
                    </a:tc>
                    <a:tc>
                      <a:txBody>
                        <a:bodyPr/>
                        <a:lstStyle/>
                        <a:p>
                          <a:endParaRPr lang="en-US"/>
                        </a:p>
                      </a:txBody>
                      <a:tcPr>
                        <a:blipFill>
                          <a:blip r:embed="rId4"/>
                          <a:stretch>
                            <a:fillRect l="-702128" t="-3333" r="-1064" b="-123333"/>
                          </a:stretch>
                        </a:blipFill>
                      </a:tcPr>
                    </a:tc>
                    <a:extLst>
                      <a:ext uri="{0D108BD9-81ED-4DB2-BD59-A6C34878D82A}">
                        <a16:rowId xmlns:a16="http://schemas.microsoft.com/office/drawing/2014/main" val="1002001436"/>
                      </a:ext>
                    </a:extLst>
                  </a:tr>
                  <a:tr h="370840">
                    <a:tc>
                      <a:txBody>
                        <a:bodyPr/>
                        <a:lstStyle/>
                        <a:p>
                          <a:pPr algn="ctr"/>
                          <a:r>
                            <a:rPr lang="en-US" dirty="0">
                              <a:latin typeface="Cambria Math" panose="02040503050406030204" pitchFamily="18" charset="0"/>
                              <a:ea typeface="Cambria Math" panose="02040503050406030204" pitchFamily="18" charset="0"/>
                            </a:rPr>
                            <a:t>1</a:t>
                          </a:r>
                        </a:p>
                      </a:txBody>
                      <a:tcPr/>
                    </a:tc>
                    <a:tc>
                      <a:txBody>
                        <a:bodyPr/>
                        <a:lstStyle/>
                        <a:p>
                          <a:pPr algn="ctr"/>
                          <a:r>
                            <a:rPr lang="en-US" dirty="0">
                              <a:latin typeface="Cambria Math" panose="02040503050406030204" pitchFamily="18" charset="0"/>
                              <a:ea typeface="Cambria Math" panose="02040503050406030204" pitchFamily="18" charset="0"/>
                            </a:rPr>
                            <a:t>0</a:t>
                          </a:r>
                        </a:p>
                      </a:txBody>
                      <a:tcPr/>
                    </a:tc>
                    <a:tc>
                      <a:txBody>
                        <a:bodyPr/>
                        <a:lstStyle/>
                        <a:p>
                          <a:pPr algn="ctr"/>
                          <a:r>
                            <a:rPr lang="en-US" dirty="0">
                              <a:latin typeface="Cambria Math" panose="02040503050406030204" pitchFamily="18" charset="0"/>
                              <a:ea typeface="Cambria Math" panose="02040503050406030204" pitchFamily="18" charset="0"/>
                            </a:rPr>
                            <a:t>1</a:t>
                          </a:r>
                        </a:p>
                      </a:txBody>
                      <a:tcPr/>
                    </a:tc>
                    <a:tc>
                      <a:txBody>
                        <a:bodyPr/>
                        <a:lstStyle/>
                        <a:p>
                          <a:pPr algn="ctr"/>
                          <a:r>
                            <a:rPr lang="en-US" dirty="0">
                              <a:latin typeface="Cambria Math" panose="02040503050406030204" pitchFamily="18" charset="0"/>
                              <a:ea typeface="Cambria Math" panose="02040503050406030204" pitchFamily="18" charset="0"/>
                            </a:rPr>
                            <a:t>0</a:t>
                          </a:r>
                        </a:p>
                      </a:txBody>
                      <a:tcPr/>
                    </a:tc>
                    <a:tc>
                      <a:txBody>
                        <a:bodyPr/>
                        <a:lstStyle/>
                        <a:p>
                          <a:pPr algn="ctr"/>
                          <a:r>
                            <a:rPr lang="en-US" dirty="0">
                              <a:latin typeface="Cambria Math" panose="02040503050406030204" pitchFamily="18" charset="0"/>
                              <a:ea typeface="Cambria Math" panose="02040503050406030204" pitchFamily="18" charset="0"/>
                            </a:rPr>
                            <a:t>0</a:t>
                          </a:r>
                        </a:p>
                      </a:txBody>
                      <a:tcPr/>
                    </a:tc>
                    <a:tc>
                      <a:txBody>
                        <a:bodyPr/>
                        <a:lstStyle/>
                        <a:p>
                          <a:pPr algn="ctr"/>
                          <a:r>
                            <a:rPr lang="en-US" dirty="0">
                              <a:latin typeface="Cambria Math" panose="02040503050406030204" pitchFamily="18" charset="0"/>
                              <a:ea typeface="Cambria Math" panose="02040503050406030204" pitchFamily="18" charset="0"/>
                            </a:rPr>
                            <a:t>1</a:t>
                          </a:r>
                        </a:p>
                      </a:txBody>
                      <a:tcPr/>
                    </a:tc>
                    <a:tc>
                      <a:txBody>
                        <a:bodyPr/>
                        <a:lstStyle/>
                        <a:p>
                          <a:pPr algn="ctr"/>
                          <a:r>
                            <a:rPr lang="en-US" dirty="0">
                              <a:latin typeface="Cambria Math" panose="02040503050406030204" pitchFamily="18" charset="0"/>
                              <a:ea typeface="Cambria Math" panose="02040503050406030204" pitchFamily="18" charset="0"/>
                            </a:rPr>
                            <a:t>1</a:t>
                          </a:r>
                        </a:p>
                      </a:txBody>
                      <a:tcPr/>
                    </a:tc>
                    <a:tc>
                      <a:txBody>
                        <a:bodyPr/>
                        <a:lstStyle/>
                        <a:p>
                          <a:pPr algn="ctr"/>
                          <a:r>
                            <a:rPr lang="en-US" dirty="0">
                              <a:latin typeface="Cambria Math" panose="02040503050406030204" pitchFamily="18" charset="0"/>
                              <a:ea typeface="Cambria Math" panose="02040503050406030204" pitchFamily="18" charset="0"/>
                            </a:rPr>
                            <a:t>1</a:t>
                          </a:r>
                        </a:p>
                      </a:txBody>
                      <a:tcPr/>
                    </a:tc>
                    <a:extLst>
                      <a:ext uri="{0D108BD9-81ED-4DB2-BD59-A6C34878D82A}">
                        <a16:rowId xmlns:a16="http://schemas.microsoft.com/office/drawing/2014/main" val="806367913"/>
                      </a:ext>
                    </a:extLst>
                  </a:tr>
                </a:tbl>
              </a:graphicData>
            </a:graphic>
          </p:graphicFrame>
        </mc:Fallback>
      </mc:AlternateContent>
    </p:spTree>
    <p:extLst>
      <p:ext uri="{BB962C8B-B14F-4D97-AF65-F5344CB8AC3E}">
        <p14:creationId xmlns:p14="http://schemas.microsoft.com/office/powerpoint/2010/main" val="42806884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F7EC3-12C0-F5E7-5B58-C26B100B5AB5}"/>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0069F2E2-8A7B-5489-E32D-65A7FB40E92E}"/>
              </a:ext>
            </a:extLst>
          </p:cNvPr>
          <p:cNvSpPr txBox="1">
            <a:spLocks/>
          </p:cNvSpPr>
          <p:nvPr/>
        </p:nvSpPr>
        <p:spPr>
          <a:xfrm>
            <a:off x="612648" y="548640"/>
            <a:ext cx="10653578"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b="1" kern="1200" dirty="0">
                <a:solidFill>
                  <a:schemeClr val="tx1"/>
                </a:solidFill>
                <a:latin typeface="+mj-lt"/>
                <a:ea typeface="+mj-ea"/>
                <a:cs typeface="+mj-cs"/>
              </a:rPr>
              <a:t>binary numbers</a:t>
            </a:r>
          </a:p>
        </p:txBody>
      </p:sp>
      <p:sp>
        <p:nvSpPr>
          <p:cNvPr id="11" name="Slide Number Placeholder 10">
            <a:extLst>
              <a:ext uri="{FF2B5EF4-FFF2-40B4-BE49-F238E27FC236}">
                <a16:creationId xmlns:a16="http://schemas.microsoft.com/office/drawing/2014/main" id="{DDAE7300-C0FA-1895-BB05-27DD0FD088F9}"/>
              </a:ext>
            </a:extLst>
          </p:cNvPr>
          <p:cNvSpPr>
            <a:spLocks noGrp="1"/>
          </p:cNvSpPr>
          <p:nvPr>
            <p:ph type="sldNum" sz="quarter" idx="12"/>
          </p:nvPr>
        </p:nvSpPr>
        <p:spPr/>
        <p:txBody>
          <a:bodyPr/>
          <a:lstStyle/>
          <a:p>
            <a:fld id="{CC057153-B650-4DEB-B370-79DDCFDCE934}" type="slidenum">
              <a:rPr lang="en-US" smtClean="0"/>
              <a:t>37</a:t>
            </a:fld>
            <a:endParaRPr lang="en-US"/>
          </a:p>
        </p:txBody>
      </p:sp>
      <p:sp>
        <p:nvSpPr>
          <p:cNvPr id="2" name="Content Placeholder 2">
            <a:extLst>
              <a:ext uri="{FF2B5EF4-FFF2-40B4-BE49-F238E27FC236}">
                <a16:creationId xmlns:a16="http://schemas.microsoft.com/office/drawing/2014/main" id="{200C5976-07B2-CB85-8D93-B4016E3ACB6C}"/>
              </a:ext>
            </a:extLst>
          </p:cNvPr>
          <p:cNvSpPr txBox="1">
            <a:spLocks/>
          </p:cNvSpPr>
          <p:nvPr/>
        </p:nvSpPr>
        <p:spPr>
          <a:xfrm>
            <a:off x="612647" y="1680898"/>
            <a:ext cx="10653579" cy="127839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rgbClr val="FF0000"/>
                </a:solidFill>
              </a:rPr>
              <a:t>For a </a:t>
            </a:r>
            <a:r>
              <a:rPr lang="en-US" sz="3200" dirty="0">
                <a:solidFill>
                  <a:srgbClr val="FF0000"/>
                </a:solidFill>
                <a:latin typeface="Monaco" pitchFamily="2" charset="77"/>
              </a:rPr>
              <a:t>d</a:t>
            </a:r>
            <a:r>
              <a:rPr lang="en-US" sz="3200" dirty="0">
                <a:solidFill>
                  <a:srgbClr val="FF0000"/>
                </a:solidFill>
              </a:rPr>
              <a:t> digit base </a:t>
            </a:r>
            <a:r>
              <a:rPr lang="en-US" sz="3200" dirty="0">
                <a:solidFill>
                  <a:srgbClr val="FF0000"/>
                </a:solidFill>
                <a:latin typeface="Monaco" pitchFamily="2" charset="77"/>
              </a:rPr>
              <a:t>b</a:t>
            </a:r>
            <a:r>
              <a:rPr lang="en-US" sz="3200" dirty="0">
                <a:solidFill>
                  <a:srgbClr val="FF0000"/>
                </a:solidFill>
              </a:rPr>
              <a:t> number, what are the range of values? E.g., three digits?</a:t>
            </a:r>
          </a:p>
        </p:txBody>
      </p:sp>
    </p:spTree>
    <p:extLst>
      <p:ext uri="{BB962C8B-B14F-4D97-AF65-F5344CB8AC3E}">
        <p14:creationId xmlns:p14="http://schemas.microsoft.com/office/powerpoint/2010/main" val="1072335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B257F-C331-4189-9614-6ED211C36057}"/>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A3207A79-95E8-00BD-0550-9163BDCD6222}"/>
              </a:ext>
            </a:extLst>
          </p:cNvPr>
          <p:cNvSpPr txBox="1">
            <a:spLocks/>
          </p:cNvSpPr>
          <p:nvPr/>
        </p:nvSpPr>
        <p:spPr>
          <a:xfrm>
            <a:off x="612648" y="548640"/>
            <a:ext cx="10653578"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b="1" kern="1200" dirty="0">
                <a:solidFill>
                  <a:schemeClr val="tx1"/>
                </a:solidFill>
                <a:latin typeface="+mj-lt"/>
                <a:ea typeface="+mj-ea"/>
                <a:cs typeface="+mj-cs"/>
              </a:rPr>
              <a:t>binary numbers</a:t>
            </a:r>
          </a:p>
        </p:txBody>
      </p:sp>
      <p:sp>
        <p:nvSpPr>
          <p:cNvPr id="11" name="Slide Number Placeholder 10">
            <a:extLst>
              <a:ext uri="{FF2B5EF4-FFF2-40B4-BE49-F238E27FC236}">
                <a16:creationId xmlns:a16="http://schemas.microsoft.com/office/drawing/2014/main" id="{72E7D893-5963-1161-E9B3-47A5FED1C657}"/>
              </a:ext>
            </a:extLst>
          </p:cNvPr>
          <p:cNvSpPr>
            <a:spLocks noGrp="1"/>
          </p:cNvSpPr>
          <p:nvPr>
            <p:ph type="sldNum" sz="quarter" idx="12"/>
          </p:nvPr>
        </p:nvSpPr>
        <p:spPr/>
        <p:txBody>
          <a:bodyPr/>
          <a:lstStyle/>
          <a:p>
            <a:fld id="{CC057153-B650-4DEB-B370-79DDCFDCE934}" type="slidenum">
              <a:rPr lang="en-US" smtClean="0"/>
              <a:t>38</a:t>
            </a:fld>
            <a:endParaRPr lang="en-US"/>
          </a:p>
        </p:txBody>
      </p:sp>
      <p:sp>
        <p:nvSpPr>
          <p:cNvPr id="2" name="Content Placeholder 2">
            <a:extLst>
              <a:ext uri="{FF2B5EF4-FFF2-40B4-BE49-F238E27FC236}">
                <a16:creationId xmlns:a16="http://schemas.microsoft.com/office/drawing/2014/main" id="{2ACDD0F1-C5FB-7837-0CB8-EECFF2F0BDDF}"/>
              </a:ext>
            </a:extLst>
          </p:cNvPr>
          <p:cNvSpPr txBox="1">
            <a:spLocks/>
          </p:cNvSpPr>
          <p:nvPr/>
        </p:nvSpPr>
        <p:spPr>
          <a:xfrm>
            <a:off x="612647" y="1680898"/>
            <a:ext cx="10653579" cy="127839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rgbClr val="FF0000"/>
                </a:solidFill>
              </a:rPr>
              <a:t>For a </a:t>
            </a:r>
            <a:r>
              <a:rPr lang="en-US" sz="3200" dirty="0">
                <a:solidFill>
                  <a:srgbClr val="FF0000"/>
                </a:solidFill>
                <a:latin typeface="Monaco" pitchFamily="2" charset="77"/>
              </a:rPr>
              <a:t>d</a:t>
            </a:r>
            <a:r>
              <a:rPr lang="en-US" sz="3200" dirty="0">
                <a:solidFill>
                  <a:srgbClr val="FF0000"/>
                </a:solidFill>
              </a:rPr>
              <a:t> digit binary number, what are the range of values? E.g., four digits?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AB6418F-C4CF-3070-CA3D-15FBD6A8BF5F}"/>
                  </a:ext>
                </a:extLst>
              </p:cNvPr>
              <p:cNvSpPr txBox="1">
                <a:spLocks/>
              </p:cNvSpPr>
              <p:nvPr/>
            </p:nvSpPr>
            <p:spPr>
              <a:xfrm>
                <a:off x="612647" y="4027194"/>
                <a:ext cx="9209779" cy="2425808"/>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left"/>
                    </m:oMathParaPr>
                    <m:oMath xmlns:m="http://schemas.openxmlformats.org/officeDocument/2006/math">
                      <m:r>
                        <a:rPr lang="en-US" sz="2800" i="1" dirty="0" smtClean="0">
                          <a:latin typeface="Cambria Math" panose="02040503050406030204" pitchFamily="18" charset="0"/>
                        </a:rPr>
                        <m:t>0, 1, 2, 3, …, </m:t>
                      </m:r>
                      <m:sSup>
                        <m:sSupPr>
                          <m:ctrlPr>
                            <a:rPr lang="en-US" sz="2800" i="1" dirty="0" smtClean="0">
                              <a:latin typeface="Cambria Math" panose="02040503050406030204" pitchFamily="18" charset="0"/>
                            </a:rPr>
                          </m:ctrlPr>
                        </m:sSupPr>
                        <m:e>
                          <m:r>
                            <a:rPr lang="en-US" sz="2800" b="0" i="1" dirty="0" smtClean="0">
                              <a:latin typeface="Cambria Math" panose="02040503050406030204" pitchFamily="18" charset="0"/>
                            </a:rPr>
                            <m:t>2</m:t>
                          </m:r>
                        </m:e>
                        <m:sup>
                          <m:r>
                            <a:rPr lang="en-US" sz="2800" i="1" dirty="0">
                              <a:latin typeface="Cambria Math" panose="02040503050406030204" pitchFamily="18" charset="0"/>
                            </a:rPr>
                            <m:t>𝑛</m:t>
                          </m:r>
                        </m:sup>
                      </m:sSup>
                      <m:r>
                        <a:rPr lang="en-US" sz="2800" i="1" dirty="0">
                          <a:latin typeface="Cambria Math" panose="02040503050406030204" pitchFamily="18" charset="0"/>
                        </a:rPr>
                        <m:t>−1</m:t>
                      </m:r>
                    </m:oMath>
                  </m:oMathPara>
                </a14:m>
                <a:endParaRPr lang="en-US" sz="2800" dirty="0">
                  <a:solidFill>
                    <a:srgbClr val="FF0000"/>
                  </a:solidFill>
                </a:endParaRPr>
              </a:p>
              <a:p>
                <a:pPr marL="0" indent="0">
                  <a:buNone/>
                </a:pPr>
                <a:endParaRPr lang="en-US" sz="2800" dirty="0">
                  <a:solidFill>
                    <a:srgbClr val="FF0000"/>
                  </a:solidFill>
                </a:endParaRPr>
              </a:p>
              <a:p>
                <a:pPr marL="0" indent="0">
                  <a:buNone/>
                </a:pPr>
                <a:r>
                  <a:rPr lang="en-US" sz="2800" dirty="0"/>
                  <a:t>E.g., for 4 digit numbers: </a:t>
                </a:r>
                <a14:m>
                  <m:oMath xmlns:m="http://schemas.openxmlformats.org/officeDocument/2006/math">
                    <m:r>
                      <a:rPr lang="en-US" sz="2800" i="1" dirty="0">
                        <a:latin typeface="Cambria Math" panose="02040503050406030204" pitchFamily="18" charset="0"/>
                      </a:rPr>
                      <m:t>0, 1, 2, 3, …, </m:t>
                    </m:r>
                    <m:sSup>
                      <m:sSupPr>
                        <m:ctrlPr>
                          <a:rPr lang="en-US" sz="2800" i="1" dirty="0">
                            <a:latin typeface="Cambria Math" panose="02040503050406030204" pitchFamily="18" charset="0"/>
                          </a:rPr>
                        </m:ctrlPr>
                      </m:sSupPr>
                      <m:e>
                        <m:r>
                          <a:rPr lang="en-US" sz="2800" b="0" i="1" dirty="0" smtClean="0">
                            <a:latin typeface="Cambria Math" panose="02040503050406030204" pitchFamily="18" charset="0"/>
                          </a:rPr>
                          <m:t>2</m:t>
                        </m:r>
                      </m:e>
                      <m:sup>
                        <m:r>
                          <a:rPr lang="en-US" sz="2800" b="0" i="1" dirty="0" smtClean="0">
                            <a:latin typeface="Cambria Math" panose="02040503050406030204" pitchFamily="18" charset="0"/>
                          </a:rPr>
                          <m:t>4</m:t>
                        </m:r>
                      </m:sup>
                    </m:sSup>
                    <m:r>
                      <a:rPr lang="en-US" sz="2800" i="1" dirty="0">
                        <a:latin typeface="Cambria Math" panose="02040503050406030204" pitchFamily="18" charset="0"/>
                      </a:rPr>
                      <m:t>−1</m:t>
                    </m:r>
                    <m:r>
                      <a:rPr lang="en-US" sz="2800" b="0" i="1" dirty="0" smtClean="0">
                        <a:latin typeface="Cambria Math" panose="02040503050406030204" pitchFamily="18" charset="0"/>
                      </a:rPr>
                      <m:t>=0…15</m:t>
                    </m:r>
                  </m:oMath>
                </a14:m>
                <a:endParaRPr lang="en-US" sz="2800" dirty="0"/>
              </a:p>
              <a:p>
                <a:pPr marL="0" indent="0">
                  <a:buNone/>
                </a:pPr>
                <a:endParaRPr lang="en-US" sz="2800" dirty="0">
                  <a:solidFill>
                    <a:srgbClr val="FF0000"/>
                  </a:solidFill>
                </a:endParaRPr>
              </a:p>
            </p:txBody>
          </p:sp>
        </mc:Choice>
        <mc:Fallback xmlns="">
          <p:sp>
            <p:nvSpPr>
              <p:cNvPr id="3" name="Content Placeholder 2">
                <a:extLst>
                  <a:ext uri="{FF2B5EF4-FFF2-40B4-BE49-F238E27FC236}">
                    <a16:creationId xmlns:a16="http://schemas.microsoft.com/office/drawing/2014/main" id="{BAB6418F-C4CF-3070-CA3D-15FBD6A8BF5F}"/>
                  </a:ext>
                </a:extLst>
              </p:cNvPr>
              <p:cNvSpPr txBox="1">
                <a:spLocks noRot="1" noChangeAspect="1" noMove="1" noResize="1" noEditPoints="1" noAdjustHandles="1" noChangeArrowheads="1" noChangeShapeType="1" noTextEdit="1"/>
              </p:cNvSpPr>
              <p:nvPr/>
            </p:nvSpPr>
            <p:spPr>
              <a:xfrm>
                <a:off x="612647" y="4027194"/>
                <a:ext cx="9209779" cy="2425808"/>
              </a:xfrm>
              <a:prstGeom prst="rect">
                <a:avLst/>
              </a:prstGeom>
              <a:blipFill>
                <a:blip r:embed="rId3"/>
                <a:stretch>
                  <a:fillRect l="-1377"/>
                </a:stretch>
              </a:blipFill>
            </p:spPr>
            <p:txBody>
              <a:bodyPr/>
              <a:lstStyle/>
              <a:p>
                <a:r>
                  <a:rPr lang="en-US">
                    <a:noFill/>
                  </a:rPr>
                  <a:t> </a:t>
                </a:r>
              </a:p>
            </p:txBody>
          </p:sp>
        </mc:Fallback>
      </mc:AlternateContent>
    </p:spTree>
    <p:extLst>
      <p:ext uri="{BB962C8B-B14F-4D97-AF65-F5344CB8AC3E}">
        <p14:creationId xmlns:p14="http://schemas.microsoft.com/office/powerpoint/2010/main" val="15320359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60FE4-49F0-7895-C5E6-01FA642850D1}"/>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5FAD3CBD-7FFA-68FD-C3B0-F138E3A1CCB7}"/>
              </a:ext>
            </a:extLst>
          </p:cNvPr>
          <p:cNvSpPr txBox="1">
            <a:spLocks/>
          </p:cNvSpPr>
          <p:nvPr/>
        </p:nvSpPr>
        <p:spPr>
          <a:xfrm>
            <a:off x="612648" y="548640"/>
            <a:ext cx="10653578"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b="1" kern="1200" dirty="0">
                <a:solidFill>
                  <a:schemeClr val="tx1"/>
                </a:solidFill>
                <a:latin typeface="+mj-lt"/>
                <a:ea typeface="+mj-ea"/>
                <a:cs typeface="+mj-cs"/>
              </a:rPr>
              <a:t>Binary numbers and their decimal equivalents</a:t>
            </a:r>
          </a:p>
        </p:txBody>
      </p:sp>
      <p:sp>
        <p:nvSpPr>
          <p:cNvPr id="11" name="Slide Number Placeholder 10">
            <a:extLst>
              <a:ext uri="{FF2B5EF4-FFF2-40B4-BE49-F238E27FC236}">
                <a16:creationId xmlns:a16="http://schemas.microsoft.com/office/drawing/2014/main" id="{F43D926D-AC83-B572-E0B4-CF2A6D94750D}"/>
              </a:ext>
            </a:extLst>
          </p:cNvPr>
          <p:cNvSpPr>
            <a:spLocks noGrp="1"/>
          </p:cNvSpPr>
          <p:nvPr>
            <p:ph type="sldNum" sz="quarter" idx="12"/>
          </p:nvPr>
        </p:nvSpPr>
        <p:spPr/>
        <p:txBody>
          <a:bodyPr/>
          <a:lstStyle/>
          <a:p>
            <a:fld id="{CC057153-B650-4DEB-B370-79DDCFDCE934}" type="slidenum">
              <a:rPr lang="en-US" smtClean="0"/>
              <a:t>39</a:t>
            </a:fld>
            <a:endParaRPr lang="en-US"/>
          </a:p>
        </p:txBody>
      </p:sp>
      <p:graphicFrame>
        <p:nvGraphicFramePr>
          <p:cNvPr id="3" name="Content Placeholder 2">
            <a:extLst>
              <a:ext uri="{FF2B5EF4-FFF2-40B4-BE49-F238E27FC236}">
                <a16:creationId xmlns:a16="http://schemas.microsoft.com/office/drawing/2014/main" id="{1849044D-AC29-9879-1377-312010355FD8}"/>
              </a:ext>
            </a:extLst>
          </p:cNvPr>
          <p:cNvGraphicFramePr>
            <a:graphicFrameLocks noGrp="1"/>
          </p:cNvGraphicFramePr>
          <p:nvPr>
            <p:ph idx="1"/>
            <p:extLst>
              <p:ext uri="{D42A27DB-BD31-4B8C-83A1-F6EECF244321}">
                <p14:modId xmlns:p14="http://schemas.microsoft.com/office/powerpoint/2010/main" val="1849577029"/>
              </p:ext>
            </p:extLst>
          </p:nvPr>
        </p:nvGraphicFramePr>
        <p:xfrm>
          <a:off x="1814513" y="1240604"/>
          <a:ext cx="8543925" cy="5394960"/>
        </p:xfrm>
        <a:graphic>
          <a:graphicData uri="http://schemas.openxmlformats.org/drawingml/2006/table">
            <a:tbl>
              <a:tblPr firstRow="1" bandRow="1">
                <a:tableStyleId>{00A15C55-8517-42AA-B614-E9B94910E393}</a:tableStyleId>
              </a:tblPr>
              <a:tblGrid>
                <a:gridCol w="1708785">
                  <a:extLst>
                    <a:ext uri="{9D8B030D-6E8A-4147-A177-3AD203B41FA5}">
                      <a16:colId xmlns:a16="http://schemas.microsoft.com/office/drawing/2014/main" val="1078788012"/>
                    </a:ext>
                  </a:extLst>
                </a:gridCol>
                <a:gridCol w="1708785">
                  <a:extLst>
                    <a:ext uri="{9D8B030D-6E8A-4147-A177-3AD203B41FA5}">
                      <a16:colId xmlns:a16="http://schemas.microsoft.com/office/drawing/2014/main" val="2490470832"/>
                    </a:ext>
                  </a:extLst>
                </a:gridCol>
                <a:gridCol w="1708785">
                  <a:extLst>
                    <a:ext uri="{9D8B030D-6E8A-4147-A177-3AD203B41FA5}">
                      <a16:colId xmlns:a16="http://schemas.microsoft.com/office/drawing/2014/main" val="2171318767"/>
                    </a:ext>
                  </a:extLst>
                </a:gridCol>
                <a:gridCol w="1708785">
                  <a:extLst>
                    <a:ext uri="{9D8B030D-6E8A-4147-A177-3AD203B41FA5}">
                      <a16:colId xmlns:a16="http://schemas.microsoft.com/office/drawing/2014/main" val="828498057"/>
                    </a:ext>
                  </a:extLst>
                </a:gridCol>
                <a:gridCol w="1708785">
                  <a:extLst>
                    <a:ext uri="{9D8B030D-6E8A-4147-A177-3AD203B41FA5}">
                      <a16:colId xmlns:a16="http://schemas.microsoft.com/office/drawing/2014/main" val="831480168"/>
                    </a:ext>
                  </a:extLst>
                </a:gridCol>
              </a:tblGrid>
              <a:tr h="492738">
                <a:tc>
                  <a:txBody>
                    <a:bodyPr/>
                    <a:lstStyle/>
                    <a:p>
                      <a:r>
                        <a:rPr lang="en-US" sz="1400" dirty="0"/>
                        <a:t>1-bit binary</a:t>
                      </a:r>
                    </a:p>
                  </a:txBody>
                  <a:tcPr/>
                </a:tc>
                <a:tc>
                  <a:txBody>
                    <a:bodyPr/>
                    <a:lstStyle/>
                    <a:p>
                      <a:r>
                        <a:rPr lang="en-US" sz="1400" dirty="0"/>
                        <a:t>2-bit binary</a:t>
                      </a:r>
                    </a:p>
                  </a:txBody>
                  <a:tcPr/>
                </a:tc>
                <a:tc>
                  <a:txBody>
                    <a:bodyPr/>
                    <a:lstStyle/>
                    <a:p>
                      <a:r>
                        <a:rPr lang="en-US" sz="1400" dirty="0"/>
                        <a:t>3-bit binary</a:t>
                      </a:r>
                    </a:p>
                  </a:txBody>
                  <a:tcPr/>
                </a:tc>
                <a:tc>
                  <a:txBody>
                    <a:bodyPr/>
                    <a:lstStyle/>
                    <a:p>
                      <a:r>
                        <a:rPr lang="en-US" sz="1400" dirty="0"/>
                        <a:t>4-bit binary</a:t>
                      </a:r>
                    </a:p>
                  </a:txBody>
                  <a:tcPr/>
                </a:tc>
                <a:tc>
                  <a:txBody>
                    <a:bodyPr/>
                    <a:lstStyle/>
                    <a:p>
                      <a:r>
                        <a:rPr lang="en-US" sz="1400" dirty="0"/>
                        <a:t>Decimal equivalent</a:t>
                      </a:r>
                    </a:p>
                  </a:txBody>
                  <a:tcPr/>
                </a:tc>
                <a:extLst>
                  <a:ext uri="{0D108BD9-81ED-4DB2-BD59-A6C34878D82A}">
                    <a16:rowId xmlns:a16="http://schemas.microsoft.com/office/drawing/2014/main" val="7995495"/>
                  </a:ext>
                </a:extLst>
              </a:tr>
              <a:tr h="281564">
                <a:tc>
                  <a:txBody>
                    <a:bodyPr/>
                    <a:lstStyle/>
                    <a:p>
                      <a:r>
                        <a:rPr lang="en-US" sz="1400" dirty="0"/>
                        <a:t>0</a:t>
                      </a:r>
                      <a:endParaRPr lang="en-US" sz="1400" dirty="0">
                        <a:latin typeface="Cambria Math" panose="02040503050406030204" pitchFamily="18" charset="0"/>
                        <a:ea typeface="Cambria Math" panose="02040503050406030204" pitchFamily="18" charset="0"/>
                      </a:endParaRPr>
                    </a:p>
                  </a:txBody>
                  <a:tcPr/>
                </a:tc>
                <a:tc>
                  <a:txBody>
                    <a:bodyPr/>
                    <a:lstStyle/>
                    <a:p>
                      <a:r>
                        <a:rPr lang="en-US" sz="1400" dirty="0"/>
                        <a:t>00</a:t>
                      </a:r>
                      <a:endParaRPr lang="en-US" sz="1400" dirty="0">
                        <a:latin typeface="Cambria Math" panose="02040503050406030204" pitchFamily="18" charset="0"/>
                        <a:ea typeface="Cambria Math" panose="02040503050406030204" pitchFamily="18" charset="0"/>
                      </a:endParaRPr>
                    </a:p>
                  </a:txBody>
                  <a:tcPr/>
                </a:tc>
                <a:tc>
                  <a:txBody>
                    <a:bodyPr/>
                    <a:lstStyle/>
                    <a:p>
                      <a:r>
                        <a:rPr lang="en-US" sz="1400" dirty="0"/>
                        <a:t>000</a:t>
                      </a:r>
                      <a:endParaRPr lang="en-US" sz="1400" dirty="0">
                        <a:latin typeface="Cambria Math" panose="02040503050406030204" pitchFamily="18" charset="0"/>
                        <a:ea typeface="Cambria Math" panose="02040503050406030204" pitchFamily="18" charset="0"/>
                      </a:endParaRPr>
                    </a:p>
                  </a:txBody>
                  <a:tcPr/>
                </a:tc>
                <a:tc>
                  <a:txBody>
                    <a:bodyPr/>
                    <a:lstStyle/>
                    <a:p>
                      <a:r>
                        <a:rPr lang="en-US" sz="1400" dirty="0"/>
                        <a:t>0000</a:t>
                      </a:r>
                      <a:endParaRPr lang="en-US" sz="1400" dirty="0">
                        <a:latin typeface="Cambria Math" panose="02040503050406030204" pitchFamily="18" charset="0"/>
                        <a:ea typeface="Cambria Math" panose="02040503050406030204" pitchFamily="18" charset="0"/>
                      </a:endParaRPr>
                    </a:p>
                  </a:txBody>
                  <a:tcPr/>
                </a:tc>
                <a:tc>
                  <a:txBody>
                    <a:bodyPr/>
                    <a:lstStyle/>
                    <a:p>
                      <a:r>
                        <a:rPr lang="en-US" sz="1400" dirty="0"/>
                        <a:t>0</a:t>
                      </a:r>
                      <a:endParaRPr lang="en-US" sz="1400" dirty="0">
                        <a:latin typeface="Cambria Math" panose="02040503050406030204" pitchFamily="18" charset="0"/>
                        <a:ea typeface="Cambria Math" panose="02040503050406030204" pitchFamily="18" charset="0"/>
                      </a:endParaRPr>
                    </a:p>
                  </a:txBody>
                  <a:tcPr/>
                </a:tc>
                <a:extLst>
                  <a:ext uri="{0D108BD9-81ED-4DB2-BD59-A6C34878D82A}">
                    <a16:rowId xmlns:a16="http://schemas.microsoft.com/office/drawing/2014/main" val="2927604650"/>
                  </a:ext>
                </a:extLst>
              </a:tr>
              <a:tr h="281564">
                <a:tc>
                  <a:txBody>
                    <a:bodyPr/>
                    <a:lstStyle/>
                    <a:p>
                      <a:r>
                        <a:rPr lang="en-US" sz="1400" dirty="0"/>
                        <a:t>1</a:t>
                      </a:r>
                      <a:endParaRPr lang="en-US" sz="1400" dirty="0">
                        <a:latin typeface="Cambria Math" panose="02040503050406030204" pitchFamily="18" charset="0"/>
                        <a:ea typeface="Cambria Math" panose="02040503050406030204" pitchFamily="18" charset="0"/>
                      </a:endParaRPr>
                    </a:p>
                  </a:txBody>
                  <a:tcPr/>
                </a:tc>
                <a:tc>
                  <a:txBody>
                    <a:bodyPr/>
                    <a:lstStyle/>
                    <a:p>
                      <a:r>
                        <a:rPr lang="en-US" sz="1400" dirty="0"/>
                        <a:t>01</a:t>
                      </a:r>
                      <a:endParaRPr lang="en-US" sz="1400" dirty="0">
                        <a:latin typeface="Cambria Math" panose="02040503050406030204" pitchFamily="18" charset="0"/>
                        <a:ea typeface="Cambria Math" panose="02040503050406030204" pitchFamily="18" charset="0"/>
                      </a:endParaRPr>
                    </a:p>
                  </a:txBody>
                  <a:tcPr/>
                </a:tc>
                <a:tc>
                  <a:txBody>
                    <a:bodyPr/>
                    <a:lstStyle/>
                    <a:p>
                      <a:r>
                        <a:rPr lang="en-US" sz="1400" dirty="0"/>
                        <a:t>001</a:t>
                      </a:r>
                      <a:endParaRPr lang="en-US" sz="1400" dirty="0">
                        <a:latin typeface="Cambria Math" panose="02040503050406030204" pitchFamily="18" charset="0"/>
                        <a:ea typeface="Cambria Math" panose="02040503050406030204" pitchFamily="18" charset="0"/>
                      </a:endParaRPr>
                    </a:p>
                  </a:txBody>
                  <a:tcPr/>
                </a:tc>
                <a:tc>
                  <a:txBody>
                    <a:bodyPr/>
                    <a:lstStyle/>
                    <a:p>
                      <a:r>
                        <a:rPr lang="en-US" sz="1400" dirty="0"/>
                        <a:t>0001</a:t>
                      </a:r>
                      <a:endParaRPr lang="en-US" sz="1400" dirty="0">
                        <a:latin typeface="Cambria Math" panose="02040503050406030204" pitchFamily="18" charset="0"/>
                        <a:ea typeface="Cambria Math" panose="02040503050406030204" pitchFamily="18" charset="0"/>
                      </a:endParaRPr>
                    </a:p>
                  </a:txBody>
                  <a:tcPr/>
                </a:tc>
                <a:tc>
                  <a:txBody>
                    <a:bodyPr/>
                    <a:lstStyle/>
                    <a:p>
                      <a:r>
                        <a:rPr lang="en-US" sz="1400" dirty="0"/>
                        <a:t>1</a:t>
                      </a:r>
                      <a:endParaRPr lang="en-US" sz="1400" dirty="0">
                        <a:latin typeface="Cambria Math" panose="02040503050406030204" pitchFamily="18" charset="0"/>
                        <a:ea typeface="Cambria Math" panose="02040503050406030204" pitchFamily="18" charset="0"/>
                      </a:endParaRPr>
                    </a:p>
                  </a:txBody>
                  <a:tcPr/>
                </a:tc>
                <a:extLst>
                  <a:ext uri="{0D108BD9-81ED-4DB2-BD59-A6C34878D82A}">
                    <a16:rowId xmlns:a16="http://schemas.microsoft.com/office/drawing/2014/main" val="2590681899"/>
                  </a:ext>
                </a:extLst>
              </a:tr>
              <a:tr h="281564">
                <a:tc>
                  <a:txBody>
                    <a:bodyPr/>
                    <a:lstStyle/>
                    <a:p>
                      <a:endParaRPr lang="en-US" sz="1400" dirty="0">
                        <a:latin typeface="Cambria Math" panose="02040503050406030204" pitchFamily="18" charset="0"/>
                        <a:ea typeface="Cambria Math" panose="02040503050406030204" pitchFamily="18" charset="0"/>
                      </a:endParaRPr>
                    </a:p>
                  </a:txBody>
                  <a:tcPr/>
                </a:tc>
                <a:tc>
                  <a:txBody>
                    <a:bodyPr/>
                    <a:lstStyle/>
                    <a:p>
                      <a:r>
                        <a:rPr lang="en-US" sz="1400" dirty="0"/>
                        <a:t>10</a:t>
                      </a:r>
                      <a:endParaRPr lang="en-US" sz="1400" dirty="0">
                        <a:latin typeface="Cambria Math" panose="02040503050406030204" pitchFamily="18" charset="0"/>
                        <a:ea typeface="Cambria Math" panose="02040503050406030204" pitchFamily="18" charset="0"/>
                      </a:endParaRPr>
                    </a:p>
                  </a:txBody>
                  <a:tcPr/>
                </a:tc>
                <a:tc>
                  <a:txBody>
                    <a:bodyPr/>
                    <a:lstStyle/>
                    <a:p>
                      <a:r>
                        <a:rPr lang="en-US" sz="1400" dirty="0"/>
                        <a:t>010</a:t>
                      </a:r>
                      <a:endParaRPr lang="en-US" sz="1400" dirty="0">
                        <a:latin typeface="Cambria Math" panose="02040503050406030204" pitchFamily="18" charset="0"/>
                        <a:ea typeface="Cambria Math" panose="02040503050406030204" pitchFamily="18" charset="0"/>
                      </a:endParaRPr>
                    </a:p>
                  </a:txBody>
                  <a:tcPr/>
                </a:tc>
                <a:tc>
                  <a:txBody>
                    <a:bodyPr/>
                    <a:lstStyle/>
                    <a:p>
                      <a:r>
                        <a:rPr lang="en-US" sz="1400" dirty="0"/>
                        <a:t>0010</a:t>
                      </a:r>
                      <a:endParaRPr lang="en-US" sz="1400" dirty="0">
                        <a:latin typeface="Cambria Math" panose="02040503050406030204" pitchFamily="18" charset="0"/>
                        <a:ea typeface="Cambria Math" panose="02040503050406030204" pitchFamily="18" charset="0"/>
                      </a:endParaRPr>
                    </a:p>
                  </a:txBody>
                  <a:tcPr/>
                </a:tc>
                <a:tc>
                  <a:txBody>
                    <a:bodyPr/>
                    <a:lstStyle/>
                    <a:p>
                      <a:r>
                        <a:rPr lang="en-US" sz="1400" dirty="0"/>
                        <a:t>2</a:t>
                      </a:r>
                      <a:endParaRPr lang="en-US" sz="1400" dirty="0">
                        <a:latin typeface="Cambria Math" panose="02040503050406030204" pitchFamily="18" charset="0"/>
                        <a:ea typeface="Cambria Math" panose="02040503050406030204" pitchFamily="18" charset="0"/>
                      </a:endParaRPr>
                    </a:p>
                  </a:txBody>
                  <a:tcPr/>
                </a:tc>
                <a:extLst>
                  <a:ext uri="{0D108BD9-81ED-4DB2-BD59-A6C34878D82A}">
                    <a16:rowId xmlns:a16="http://schemas.microsoft.com/office/drawing/2014/main" val="3003850579"/>
                  </a:ext>
                </a:extLst>
              </a:tr>
              <a:tr h="281564">
                <a:tc>
                  <a:txBody>
                    <a:bodyPr/>
                    <a:lstStyle/>
                    <a:p>
                      <a:endParaRPr lang="en-US" sz="1400">
                        <a:latin typeface="Cambria Math" panose="02040503050406030204" pitchFamily="18" charset="0"/>
                        <a:ea typeface="Cambria Math" panose="02040503050406030204" pitchFamily="18" charset="0"/>
                      </a:endParaRPr>
                    </a:p>
                  </a:txBody>
                  <a:tcPr/>
                </a:tc>
                <a:tc>
                  <a:txBody>
                    <a:bodyPr/>
                    <a:lstStyle/>
                    <a:p>
                      <a:r>
                        <a:rPr lang="en-US" sz="1400" dirty="0"/>
                        <a:t>11</a:t>
                      </a:r>
                      <a:endParaRPr lang="en-US" sz="1400" dirty="0">
                        <a:latin typeface="Cambria Math" panose="02040503050406030204" pitchFamily="18" charset="0"/>
                        <a:ea typeface="Cambria Math" panose="02040503050406030204" pitchFamily="18" charset="0"/>
                      </a:endParaRPr>
                    </a:p>
                  </a:txBody>
                  <a:tcPr/>
                </a:tc>
                <a:tc>
                  <a:txBody>
                    <a:bodyPr/>
                    <a:lstStyle/>
                    <a:p>
                      <a:r>
                        <a:rPr lang="en-US" sz="1400" dirty="0"/>
                        <a:t>011</a:t>
                      </a:r>
                      <a:endParaRPr lang="en-US" sz="1400" dirty="0">
                        <a:latin typeface="Cambria Math" panose="02040503050406030204" pitchFamily="18" charset="0"/>
                        <a:ea typeface="Cambria Math" panose="02040503050406030204" pitchFamily="18" charset="0"/>
                      </a:endParaRPr>
                    </a:p>
                  </a:txBody>
                  <a:tcPr/>
                </a:tc>
                <a:tc>
                  <a:txBody>
                    <a:bodyPr/>
                    <a:lstStyle/>
                    <a:p>
                      <a:r>
                        <a:rPr lang="en-US" sz="1400" dirty="0"/>
                        <a:t>0011</a:t>
                      </a:r>
                      <a:endParaRPr lang="en-US" sz="1400" dirty="0">
                        <a:latin typeface="Cambria Math" panose="02040503050406030204" pitchFamily="18" charset="0"/>
                        <a:ea typeface="Cambria Math" panose="02040503050406030204" pitchFamily="18" charset="0"/>
                      </a:endParaRPr>
                    </a:p>
                  </a:txBody>
                  <a:tcPr/>
                </a:tc>
                <a:tc>
                  <a:txBody>
                    <a:bodyPr/>
                    <a:lstStyle/>
                    <a:p>
                      <a:r>
                        <a:rPr lang="en-US" sz="1400" dirty="0"/>
                        <a:t>3</a:t>
                      </a:r>
                      <a:endParaRPr lang="en-US" sz="1400" dirty="0">
                        <a:latin typeface="Cambria Math" panose="02040503050406030204" pitchFamily="18" charset="0"/>
                        <a:ea typeface="Cambria Math" panose="02040503050406030204" pitchFamily="18" charset="0"/>
                      </a:endParaRPr>
                    </a:p>
                  </a:txBody>
                  <a:tcPr/>
                </a:tc>
                <a:extLst>
                  <a:ext uri="{0D108BD9-81ED-4DB2-BD59-A6C34878D82A}">
                    <a16:rowId xmlns:a16="http://schemas.microsoft.com/office/drawing/2014/main" val="2926090781"/>
                  </a:ext>
                </a:extLst>
              </a:tr>
              <a:tr h="281564">
                <a:tc>
                  <a:txBody>
                    <a:bodyPr/>
                    <a:lstStyle/>
                    <a:p>
                      <a:endParaRPr lang="en-US" sz="1400">
                        <a:latin typeface="Cambria Math" panose="02040503050406030204" pitchFamily="18" charset="0"/>
                        <a:ea typeface="Cambria Math" panose="02040503050406030204" pitchFamily="18" charset="0"/>
                      </a:endParaRPr>
                    </a:p>
                  </a:txBody>
                  <a:tcPr/>
                </a:tc>
                <a:tc>
                  <a:txBody>
                    <a:bodyPr/>
                    <a:lstStyle/>
                    <a:p>
                      <a:endParaRPr lang="en-US" sz="1400" dirty="0">
                        <a:latin typeface="Cambria Math" panose="02040503050406030204" pitchFamily="18" charset="0"/>
                        <a:ea typeface="Cambria Math" panose="02040503050406030204" pitchFamily="18" charset="0"/>
                      </a:endParaRPr>
                    </a:p>
                  </a:txBody>
                  <a:tcPr/>
                </a:tc>
                <a:tc>
                  <a:txBody>
                    <a:bodyPr/>
                    <a:lstStyle/>
                    <a:p>
                      <a:r>
                        <a:rPr lang="en-US" sz="1400" dirty="0"/>
                        <a:t>100</a:t>
                      </a:r>
                      <a:endParaRPr lang="en-US" sz="1400" dirty="0">
                        <a:latin typeface="Cambria Math" panose="02040503050406030204" pitchFamily="18" charset="0"/>
                        <a:ea typeface="Cambria Math" panose="02040503050406030204" pitchFamily="18" charset="0"/>
                      </a:endParaRPr>
                    </a:p>
                  </a:txBody>
                  <a:tcPr/>
                </a:tc>
                <a:tc>
                  <a:txBody>
                    <a:bodyPr/>
                    <a:lstStyle/>
                    <a:p>
                      <a:r>
                        <a:rPr lang="en-US" sz="1400" dirty="0"/>
                        <a:t>0100</a:t>
                      </a:r>
                      <a:endParaRPr lang="en-US" sz="1400" dirty="0">
                        <a:latin typeface="Cambria Math" panose="02040503050406030204" pitchFamily="18" charset="0"/>
                        <a:ea typeface="Cambria Math" panose="02040503050406030204" pitchFamily="18" charset="0"/>
                      </a:endParaRPr>
                    </a:p>
                  </a:txBody>
                  <a:tcPr/>
                </a:tc>
                <a:tc>
                  <a:txBody>
                    <a:bodyPr/>
                    <a:lstStyle/>
                    <a:p>
                      <a:r>
                        <a:rPr lang="en-US" sz="1400" dirty="0"/>
                        <a:t>4</a:t>
                      </a:r>
                      <a:endParaRPr lang="en-US" sz="1400" dirty="0">
                        <a:latin typeface="Cambria Math" panose="02040503050406030204" pitchFamily="18" charset="0"/>
                        <a:ea typeface="Cambria Math" panose="02040503050406030204" pitchFamily="18" charset="0"/>
                      </a:endParaRPr>
                    </a:p>
                  </a:txBody>
                  <a:tcPr/>
                </a:tc>
                <a:extLst>
                  <a:ext uri="{0D108BD9-81ED-4DB2-BD59-A6C34878D82A}">
                    <a16:rowId xmlns:a16="http://schemas.microsoft.com/office/drawing/2014/main" val="3053084215"/>
                  </a:ext>
                </a:extLst>
              </a:tr>
              <a:tr h="281564">
                <a:tc>
                  <a:txBody>
                    <a:bodyPr/>
                    <a:lstStyle/>
                    <a:p>
                      <a:endParaRPr lang="en-US" sz="1400">
                        <a:latin typeface="Cambria Math" panose="02040503050406030204" pitchFamily="18" charset="0"/>
                        <a:ea typeface="Cambria Math" panose="02040503050406030204" pitchFamily="18" charset="0"/>
                      </a:endParaRPr>
                    </a:p>
                  </a:txBody>
                  <a:tcPr/>
                </a:tc>
                <a:tc>
                  <a:txBody>
                    <a:bodyPr/>
                    <a:lstStyle/>
                    <a:p>
                      <a:endParaRPr lang="en-US" sz="1400">
                        <a:latin typeface="Cambria Math" panose="02040503050406030204" pitchFamily="18" charset="0"/>
                        <a:ea typeface="Cambria Math" panose="02040503050406030204" pitchFamily="18" charset="0"/>
                      </a:endParaRPr>
                    </a:p>
                  </a:txBody>
                  <a:tcPr/>
                </a:tc>
                <a:tc>
                  <a:txBody>
                    <a:bodyPr/>
                    <a:lstStyle/>
                    <a:p>
                      <a:r>
                        <a:rPr lang="en-US" sz="1400" dirty="0"/>
                        <a:t>101</a:t>
                      </a:r>
                      <a:endParaRPr lang="en-US" sz="1400" dirty="0">
                        <a:latin typeface="Cambria Math" panose="02040503050406030204" pitchFamily="18" charset="0"/>
                        <a:ea typeface="Cambria Math" panose="02040503050406030204" pitchFamily="18" charset="0"/>
                      </a:endParaRPr>
                    </a:p>
                  </a:txBody>
                  <a:tcPr/>
                </a:tc>
                <a:tc>
                  <a:txBody>
                    <a:bodyPr/>
                    <a:lstStyle/>
                    <a:p>
                      <a:r>
                        <a:rPr lang="en-US" sz="1400" dirty="0"/>
                        <a:t>0101</a:t>
                      </a:r>
                      <a:endParaRPr lang="en-US" sz="1400" dirty="0">
                        <a:latin typeface="Cambria Math" panose="02040503050406030204" pitchFamily="18" charset="0"/>
                        <a:ea typeface="Cambria Math" panose="02040503050406030204" pitchFamily="18" charset="0"/>
                      </a:endParaRPr>
                    </a:p>
                  </a:txBody>
                  <a:tcPr/>
                </a:tc>
                <a:tc>
                  <a:txBody>
                    <a:bodyPr/>
                    <a:lstStyle/>
                    <a:p>
                      <a:r>
                        <a:rPr lang="en-US" sz="1400" dirty="0"/>
                        <a:t>5</a:t>
                      </a:r>
                      <a:endParaRPr lang="en-US" sz="1400" dirty="0">
                        <a:latin typeface="Cambria Math" panose="02040503050406030204" pitchFamily="18" charset="0"/>
                        <a:ea typeface="Cambria Math" panose="02040503050406030204" pitchFamily="18" charset="0"/>
                      </a:endParaRPr>
                    </a:p>
                  </a:txBody>
                  <a:tcPr/>
                </a:tc>
                <a:extLst>
                  <a:ext uri="{0D108BD9-81ED-4DB2-BD59-A6C34878D82A}">
                    <a16:rowId xmlns:a16="http://schemas.microsoft.com/office/drawing/2014/main" val="2813890008"/>
                  </a:ext>
                </a:extLst>
              </a:tr>
              <a:tr h="281564">
                <a:tc>
                  <a:txBody>
                    <a:bodyPr/>
                    <a:lstStyle/>
                    <a:p>
                      <a:endParaRPr lang="en-US" sz="1400">
                        <a:latin typeface="Cambria Math" panose="02040503050406030204" pitchFamily="18" charset="0"/>
                        <a:ea typeface="Cambria Math" panose="02040503050406030204" pitchFamily="18" charset="0"/>
                      </a:endParaRPr>
                    </a:p>
                  </a:txBody>
                  <a:tcPr/>
                </a:tc>
                <a:tc>
                  <a:txBody>
                    <a:bodyPr/>
                    <a:lstStyle/>
                    <a:p>
                      <a:endParaRPr lang="en-US" sz="1400">
                        <a:latin typeface="Cambria Math" panose="02040503050406030204" pitchFamily="18" charset="0"/>
                        <a:ea typeface="Cambria Math" panose="02040503050406030204" pitchFamily="18" charset="0"/>
                      </a:endParaRPr>
                    </a:p>
                  </a:txBody>
                  <a:tcPr/>
                </a:tc>
                <a:tc>
                  <a:txBody>
                    <a:bodyPr/>
                    <a:lstStyle/>
                    <a:p>
                      <a:r>
                        <a:rPr lang="en-US" sz="1400" dirty="0"/>
                        <a:t>110</a:t>
                      </a:r>
                      <a:endParaRPr lang="en-US" sz="1400" dirty="0">
                        <a:latin typeface="Cambria Math" panose="02040503050406030204" pitchFamily="18" charset="0"/>
                        <a:ea typeface="Cambria Math" panose="02040503050406030204" pitchFamily="18" charset="0"/>
                      </a:endParaRPr>
                    </a:p>
                  </a:txBody>
                  <a:tcPr/>
                </a:tc>
                <a:tc>
                  <a:txBody>
                    <a:bodyPr/>
                    <a:lstStyle/>
                    <a:p>
                      <a:r>
                        <a:rPr lang="en-US" sz="1400" dirty="0"/>
                        <a:t>0110</a:t>
                      </a:r>
                      <a:endParaRPr lang="en-US" sz="1400" dirty="0">
                        <a:latin typeface="Cambria Math" panose="02040503050406030204" pitchFamily="18" charset="0"/>
                        <a:ea typeface="Cambria Math" panose="02040503050406030204" pitchFamily="18" charset="0"/>
                      </a:endParaRPr>
                    </a:p>
                  </a:txBody>
                  <a:tcPr/>
                </a:tc>
                <a:tc>
                  <a:txBody>
                    <a:bodyPr/>
                    <a:lstStyle/>
                    <a:p>
                      <a:r>
                        <a:rPr lang="en-US" sz="1400" dirty="0"/>
                        <a:t>6</a:t>
                      </a:r>
                      <a:endParaRPr lang="en-US" sz="1400" dirty="0">
                        <a:latin typeface="Cambria Math" panose="02040503050406030204" pitchFamily="18" charset="0"/>
                        <a:ea typeface="Cambria Math" panose="02040503050406030204" pitchFamily="18" charset="0"/>
                      </a:endParaRPr>
                    </a:p>
                  </a:txBody>
                  <a:tcPr/>
                </a:tc>
                <a:extLst>
                  <a:ext uri="{0D108BD9-81ED-4DB2-BD59-A6C34878D82A}">
                    <a16:rowId xmlns:a16="http://schemas.microsoft.com/office/drawing/2014/main" val="3620352983"/>
                  </a:ext>
                </a:extLst>
              </a:tr>
              <a:tr h="281564">
                <a:tc>
                  <a:txBody>
                    <a:bodyPr/>
                    <a:lstStyle/>
                    <a:p>
                      <a:endParaRPr lang="en-US" sz="1400">
                        <a:latin typeface="Cambria Math" panose="02040503050406030204" pitchFamily="18" charset="0"/>
                        <a:ea typeface="Cambria Math" panose="02040503050406030204" pitchFamily="18" charset="0"/>
                      </a:endParaRPr>
                    </a:p>
                  </a:txBody>
                  <a:tcPr/>
                </a:tc>
                <a:tc>
                  <a:txBody>
                    <a:bodyPr/>
                    <a:lstStyle/>
                    <a:p>
                      <a:endParaRPr lang="en-US" sz="1400">
                        <a:latin typeface="Cambria Math" panose="02040503050406030204" pitchFamily="18" charset="0"/>
                        <a:ea typeface="Cambria Math" panose="02040503050406030204" pitchFamily="18" charset="0"/>
                      </a:endParaRPr>
                    </a:p>
                  </a:txBody>
                  <a:tcPr/>
                </a:tc>
                <a:tc>
                  <a:txBody>
                    <a:bodyPr/>
                    <a:lstStyle/>
                    <a:p>
                      <a:r>
                        <a:rPr lang="en-US" sz="1400" dirty="0"/>
                        <a:t>111</a:t>
                      </a:r>
                      <a:endParaRPr lang="en-US" sz="1400" dirty="0">
                        <a:latin typeface="Cambria Math" panose="02040503050406030204" pitchFamily="18" charset="0"/>
                        <a:ea typeface="Cambria Math" panose="02040503050406030204" pitchFamily="18" charset="0"/>
                      </a:endParaRPr>
                    </a:p>
                  </a:txBody>
                  <a:tcPr/>
                </a:tc>
                <a:tc>
                  <a:txBody>
                    <a:bodyPr/>
                    <a:lstStyle/>
                    <a:p>
                      <a:r>
                        <a:rPr lang="en-US" sz="1400" dirty="0"/>
                        <a:t>0111</a:t>
                      </a:r>
                      <a:endParaRPr lang="en-US" sz="1400" dirty="0">
                        <a:latin typeface="Cambria Math" panose="02040503050406030204" pitchFamily="18" charset="0"/>
                        <a:ea typeface="Cambria Math" panose="02040503050406030204" pitchFamily="18" charset="0"/>
                      </a:endParaRPr>
                    </a:p>
                  </a:txBody>
                  <a:tcPr/>
                </a:tc>
                <a:tc>
                  <a:txBody>
                    <a:bodyPr/>
                    <a:lstStyle/>
                    <a:p>
                      <a:r>
                        <a:rPr lang="en-US" sz="1400" dirty="0"/>
                        <a:t>7</a:t>
                      </a:r>
                      <a:endParaRPr lang="en-US" sz="1400" dirty="0">
                        <a:latin typeface="Cambria Math" panose="02040503050406030204" pitchFamily="18" charset="0"/>
                        <a:ea typeface="Cambria Math" panose="02040503050406030204" pitchFamily="18" charset="0"/>
                      </a:endParaRPr>
                    </a:p>
                  </a:txBody>
                  <a:tcPr/>
                </a:tc>
                <a:extLst>
                  <a:ext uri="{0D108BD9-81ED-4DB2-BD59-A6C34878D82A}">
                    <a16:rowId xmlns:a16="http://schemas.microsoft.com/office/drawing/2014/main" val="900546692"/>
                  </a:ext>
                </a:extLst>
              </a:tr>
              <a:tr h="281564">
                <a:tc>
                  <a:txBody>
                    <a:bodyPr/>
                    <a:lstStyle/>
                    <a:p>
                      <a:endParaRPr lang="en-US" sz="1400">
                        <a:latin typeface="Cambria Math" panose="02040503050406030204" pitchFamily="18" charset="0"/>
                        <a:ea typeface="Cambria Math" panose="02040503050406030204" pitchFamily="18" charset="0"/>
                      </a:endParaRPr>
                    </a:p>
                  </a:txBody>
                  <a:tcPr/>
                </a:tc>
                <a:tc>
                  <a:txBody>
                    <a:bodyPr/>
                    <a:lstStyle/>
                    <a:p>
                      <a:endParaRPr lang="en-US" sz="1400">
                        <a:latin typeface="Cambria Math" panose="02040503050406030204" pitchFamily="18" charset="0"/>
                        <a:ea typeface="Cambria Math" panose="02040503050406030204" pitchFamily="18" charset="0"/>
                      </a:endParaRPr>
                    </a:p>
                  </a:txBody>
                  <a:tcPr/>
                </a:tc>
                <a:tc>
                  <a:txBody>
                    <a:bodyPr/>
                    <a:lstStyle/>
                    <a:p>
                      <a:endParaRPr lang="en-US" sz="1400">
                        <a:latin typeface="Cambria Math" panose="02040503050406030204" pitchFamily="18" charset="0"/>
                        <a:ea typeface="Cambria Math" panose="02040503050406030204" pitchFamily="18" charset="0"/>
                      </a:endParaRPr>
                    </a:p>
                  </a:txBody>
                  <a:tcPr/>
                </a:tc>
                <a:tc>
                  <a:txBody>
                    <a:bodyPr/>
                    <a:lstStyle/>
                    <a:p>
                      <a:r>
                        <a:rPr lang="en-US" sz="1400" dirty="0"/>
                        <a:t>1000</a:t>
                      </a:r>
                      <a:endParaRPr lang="en-US" sz="1400" dirty="0">
                        <a:latin typeface="Cambria Math" panose="02040503050406030204" pitchFamily="18" charset="0"/>
                        <a:ea typeface="Cambria Math" panose="02040503050406030204" pitchFamily="18" charset="0"/>
                      </a:endParaRPr>
                    </a:p>
                  </a:txBody>
                  <a:tcPr/>
                </a:tc>
                <a:tc>
                  <a:txBody>
                    <a:bodyPr/>
                    <a:lstStyle/>
                    <a:p>
                      <a:r>
                        <a:rPr lang="en-US" sz="1400" dirty="0"/>
                        <a:t>8</a:t>
                      </a:r>
                      <a:endParaRPr lang="en-US" sz="1400" dirty="0">
                        <a:latin typeface="Cambria Math" panose="02040503050406030204" pitchFamily="18" charset="0"/>
                        <a:ea typeface="Cambria Math" panose="02040503050406030204" pitchFamily="18" charset="0"/>
                      </a:endParaRPr>
                    </a:p>
                  </a:txBody>
                  <a:tcPr/>
                </a:tc>
                <a:extLst>
                  <a:ext uri="{0D108BD9-81ED-4DB2-BD59-A6C34878D82A}">
                    <a16:rowId xmlns:a16="http://schemas.microsoft.com/office/drawing/2014/main" val="188562984"/>
                  </a:ext>
                </a:extLst>
              </a:tr>
              <a:tr h="281564">
                <a:tc>
                  <a:txBody>
                    <a:bodyPr/>
                    <a:lstStyle/>
                    <a:p>
                      <a:endParaRPr lang="en-US" sz="1400">
                        <a:latin typeface="Cambria Math" panose="02040503050406030204" pitchFamily="18" charset="0"/>
                        <a:ea typeface="Cambria Math" panose="02040503050406030204" pitchFamily="18" charset="0"/>
                      </a:endParaRPr>
                    </a:p>
                  </a:txBody>
                  <a:tcPr/>
                </a:tc>
                <a:tc>
                  <a:txBody>
                    <a:bodyPr/>
                    <a:lstStyle/>
                    <a:p>
                      <a:endParaRPr lang="en-US" sz="1400">
                        <a:latin typeface="Cambria Math" panose="02040503050406030204" pitchFamily="18" charset="0"/>
                        <a:ea typeface="Cambria Math" panose="02040503050406030204" pitchFamily="18" charset="0"/>
                      </a:endParaRPr>
                    </a:p>
                  </a:txBody>
                  <a:tcPr/>
                </a:tc>
                <a:tc>
                  <a:txBody>
                    <a:bodyPr/>
                    <a:lstStyle/>
                    <a:p>
                      <a:endParaRPr lang="en-US" sz="1400" dirty="0">
                        <a:latin typeface="Cambria Math" panose="02040503050406030204" pitchFamily="18" charset="0"/>
                        <a:ea typeface="Cambria Math" panose="02040503050406030204" pitchFamily="18" charset="0"/>
                      </a:endParaRPr>
                    </a:p>
                  </a:txBody>
                  <a:tcPr/>
                </a:tc>
                <a:tc>
                  <a:txBody>
                    <a:bodyPr/>
                    <a:lstStyle/>
                    <a:p>
                      <a:r>
                        <a:rPr lang="en-US" sz="1400" dirty="0"/>
                        <a:t>1001</a:t>
                      </a:r>
                      <a:endParaRPr lang="en-US" sz="1400" dirty="0">
                        <a:latin typeface="Cambria Math" panose="02040503050406030204" pitchFamily="18" charset="0"/>
                        <a:ea typeface="Cambria Math" panose="02040503050406030204" pitchFamily="18" charset="0"/>
                      </a:endParaRPr>
                    </a:p>
                  </a:txBody>
                  <a:tcPr/>
                </a:tc>
                <a:tc>
                  <a:txBody>
                    <a:bodyPr/>
                    <a:lstStyle/>
                    <a:p>
                      <a:r>
                        <a:rPr lang="en-US" sz="1400" dirty="0"/>
                        <a:t>9</a:t>
                      </a:r>
                      <a:endParaRPr lang="en-US" sz="1400" dirty="0">
                        <a:latin typeface="Cambria Math" panose="02040503050406030204" pitchFamily="18" charset="0"/>
                        <a:ea typeface="Cambria Math" panose="02040503050406030204" pitchFamily="18" charset="0"/>
                      </a:endParaRPr>
                    </a:p>
                  </a:txBody>
                  <a:tcPr/>
                </a:tc>
                <a:extLst>
                  <a:ext uri="{0D108BD9-81ED-4DB2-BD59-A6C34878D82A}">
                    <a16:rowId xmlns:a16="http://schemas.microsoft.com/office/drawing/2014/main" val="3827566750"/>
                  </a:ext>
                </a:extLst>
              </a:tr>
              <a:tr h="281564">
                <a:tc>
                  <a:txBody>
                    <a:bodyPr/>
                    <a:lstStyle/>
                    <a:p>
                      <a:endParaRPr lang="en-US" sz="1400">
                        <a:latin typeface="Cambria Math" panose="02040503050406030204" pitchFamily="18" charset="0"/>
                        <a:ea typeface="Cambria Math" panose="02040503050406030204" pitchFamily="18" charset="0"/>
                      </a:endParaRPr>
                    </a:p>
                  </a:txBody>
                  <a:tcPr/>
                </a:tc>
                <a:tc>
                  <a:txBody>
                    <a:bodyPr/>
                    <a:lstStyle/>
                    <a:p>
                      <a:endParaRPr lang="en-US" sz="1400">
                        <a:latin typeface="Cambria Math" panose="02040503050406030204" pitchFamily="18" charset="0"/>
                        <a:ea typeface="Cambria Math" panose="02040503050406030204" pitchFamily="18" charset="0"/>
                      </a:endParaRPr>
                    </a:p>
                  </a:txBody>
                  <a:tcPr/>
                </a:tc>
                <a:tc>
                  <a:txBody>
                    <a:bodyPr/>
                    <a:lstStyle/>
                    <a:p>
                      <a:endParaRPr lang="en-US" sz="1400">
                        <a:latin typeface="Cambria Math" panose="02040503050406030204" pitchFamily="18" charset="0"/>
                        <a:ea typeface="Cambria Math" panose="02040503050406030204" pitchFamily="18" charset="0"/>
                      </a:endParaRPr>
                    </a:p>
                  </a:txBody>
                  <a:tcPr/>
                </a:tc>
                <a:tc>
                  <a:txBody>
                    <a:bodyPr/>
                    <a:lstStyle/>
                    <a:p>
                      <a:r>
                        <a:rPr lang="en-US" sz="1400" dirty="0"/>
                        <a:t>1010</a:t>
                      </a:r>
                      <a:endParaRPr lang="en-US" sz="1400" dirty="0">
                        <a:latin typeface="Cambria Math" panose="02040503050406030204" pitchFamily="18" charset="0"/>
                        <a:ea typeface="Cambria Math" panose="02040503050406030204" pitchFamily="18" charset="0"/>
                      </a:endParaRPr>
                    </a:p>
                  </a:txBody>
                  <a:tcPr/>
                </a:tc>
                <a:tc>
                  <a:txBody>
                    <a:bodyPr/>
                    <a:lstStyle/>
                    <a:p>
                      <a:r>
                        <a:rPr lang="en-US" sz="1400" dirty="0"/>
                        <a:t>10</a:t>
                      </a:r>
                      <a:endParaRPr lang="en-US" sz="1400" dirty="0">
                        <a:latin typeface="Cambria Math" panose="02040503050406030204" pitchFamily="18" charset="0"/>
                        <a:ea typeface="Cambria Math" panose="02040503050406030204" pitchFamily="18" charset="0"/>
                      </a:endParaRPr>
                    </a:p>
                  </a:txBody>
                  <a:tcPr/>
                </a:tc>
                <a:extLst>
                  <a:ext uri="{0D108BD9-81ED-4DB2-BD59-A6C34878D82A}">
                    <a16:rowId xmlns:a16="http://schemas.microsoft.com/office/drawing/2014/main" val="177043815"/>
                  </a:ext>
                </a:extLst>
              </a:tr>
              <a:tr h="281564">
                <a:tc>
                  <a:txBody>
                    <a:bodyPr/>
                    <a:lstStyle/>
                    <a:p>
                      <a:endParaRPr lang="en-US" sz="1400">
                        <a:latin typeface="Cambria Math" panose="02040503050406030204" pitchFamily="18" charset="0"/>
                        <a:ea typeface="Cambria Math" panose="02040503050406030204" pitchFamily="18" charset="0"/>
                      </a:endParaRPr>
                    </a:p>
                  </a:txBody>
                  <a:tcPr/>
                </a:tc>
                <a:tc>
                  <a:txBody>
                    <a:bodyPr/>
                    <a:lstStyle/>
                    <a:p>
                      <a:endParaRPr lang="en-US" sz="1400">
                        <a:latin typeface="Cambria Math" panose="02040503050406030204" pitchFamily="18" charset="0"/>
                        <a:ea typeface="Cambria Math" panose="02040503050406030204" pitchFamily="18" charset="0"/>
                      </a:endParaRPr>
                    </a:p>
                  </a:txBody>
                  <a:tcPr/>
                </a:tc>
                <a:tc>
                  <a:txBody>
                    <a:bodyPr/>
                    <a:lstStyle/>
                    <a:p>
                      <a:endParaRPr lang="en-US" sz="1400">
                        <a:latin typeface="Cambria Math" panose="02040503050406030204" pitchFamily="18" charset="0"/>
                        <a:ea typeface="Cambria Math" panose="02040503050406030204" pitchFamily="18" charset="0"/>
                      </a:endParaRPr>
                    </a:p>
                  </a:txBody>
                  <a:tcPr/>
                </a:tc>
                <a:tc>
                  <a:txBody>
                    <a:bodyPr/>
                    <a:lstStyle/>
                    <a:p>
                      <a:r>
                        <a:rPr lang="en-US" sz="1400" dirty="0"/>
                        <a:t>1011</a:t>
                      </a:r>
                      <a:endParaRPr lang="en-US" sz="1400" dirty="0">
                        <a:latin typeface="Cambria Math" panose="02040503050406030204" pitchFamily="18" charset="0"/>
                        <a:ea typeface="Cambria Math" panose="02040503050406030204" pitchFamily="18" charset="0"/>
                      </a:endParaRPr>
                    </a:p>
                  </a:txBody>
                  <a:tcPr/>
                </a:tc>
                <a:tc>
                  <a:txBody>
                    <a:bodyPr/>
                    <a:lstStyle/>
                    <a:p>
                      <a:r>
                        <a:rPr lang="en-US" sz="1400" dirty="0"/>
                        <a:t>11</a:t>
                      </a:r>
                      <a:endParaRPr lang="en-US" sz="1400" dirty="0">
                        <a:latin typeface="Cambria Math" panose="02040503050406030204" pitchFamily="18" charset="0"/>
                        <a:ea typeface="Cambria Math" panose="02040503050406030204" pitchFamily="18" charset="0"/>
                      </a:endParaRPr>
                    </a:p>
                  </a:txBody>
                  <a:tcPr/>
                </a:tc>
                <a:extLst>
                  <a:ext uri="{0D108BD9-81ED-4DB2-BD59-A6C34878D82A}">
                    <a16:rowId xmlns:a16="http://schemas.microsoft.com/office/drawing/2014/main" val="1330881432"/>
                  </a:ext>
                </a:extLst>
              </a:tr>
              <a:tr h="281564">
                <a:tc>
                  <a:txBody>
                    <a:bodyPr/>
                    <a:lstStyle/>
                    <a:p>
                      <a:endParaRPr lang="en-US" sz="1400">
                        <a:latin typeface="Cambria Math" panose="02040503050406030204" pitchFamily="18" charset="0"/>
                        <a:ea typeface="Cambria Math" panose="02040503050406030204" pitchFamily="18" charset="0"/>
                      </a:endParaRPr>
                    </a:p>
                  </a:txBody>
                  <a:tcPr/>
                </a:tc>
                <a:tc>
                  <a:txBody>
                    <a:bodyPr/>
                    <a:lstStyle/>
                    <a:p>
                      <a:endParaRPr lang="en-US" sz="1400">
                        <a:latin typeface="Cambria Math" panose="02040503050406030204" pitchFamily="18" charset="0"/>
                        <a:ea typeface="Cambria Math" panose="02040503050406030204" pitchFamily="18" charset="0"/>
                      </a:endParaRPr>
                    </a:p>
                  </a:txBody>
                  <a:tcPr/>
                </a:tc>
                <a:tc>
                  <a:txBody>
                    <a:bodyPr/>
                    <a:lstStyle/>
                    <a:p>
                      <a:endParaRPr lang="en-US" sz="1400">
                        <a:latin typeface="Cambria Math" panose="02040503050406030204" pitchFamily="18" charset="0"/>
                        <a:ea typeface="Cambria Math" panose="02040503050406030204" pitchFamily="18" charset="0"/>
                      </a:endParaRPr>
                    </a:p>
                  </a:txBody>
                  <a:tcPr/>
                </a:tc>
                <a:tc>
                  <a:txBody>
                    <a:bodyPr/>
                    <a:lstStyle/>
                    <a:p>
                      <a:r>
                        <a:rPr lang="en-US" sz="1400" dirty="0"/>
                        <a:t>1100</a:t>
                      </a:r>
                      <a:endParaRPr lang="en-US" sz="1400" dirty="0">
                        <a:latin typeface="Cambria Math" panose="02040503050406030204" pitchFamily="18" charset="0"/>
                        <a:ea typeface="Cambria Math" panose="02040503050406030204" pitchFamily="18" charset="0"/>
                      </a:endParaRPr>
                    </a:p>
                  </a:txBody>
                  <a:tcPr/>
                </a:tc>
                <a:tc>
                  <a:txBody>
                    <a:bodyPr/>
                    <a:lstStyle/>
                    <a:p>
                      <a:r>
                        <a:rPr lang="en-US" sz="1400" dirty="0"/>
                        <a:t>12</a:t>
                      </a:r>
                      <a:endParaRPr lang="en-US" sz="1400" dirty="0">
                        <a:latin typeface="Cambria Math" panose="02040503050406030204" pitchFamily="18" charset="0"/>
                        <a:ea typeface="Cambria Math" panose="02040503050406030204" pitchFamily="18" charset="0"/>
                      </a:endParaRPr>
                    </a:p>
                  </a:txBody>
                  <a:tcPr/>
                </a:tc>
                <a:extLst>
                  <a:ext uri="{0D108BD9-81ED-4DB2-BD59-A6C34878D82A}">
                    <a16:rowId xmlns:a16="http://schemas.microsoft.com/office/drawing/2014/main" val="2781364772"/>
                  </a:ext>
                </a:extLst>
              </a:tr>
              <a:tr h="281564">
                <a:tc>
                  <a:txBody>
                    <a:bodyPr/>
                    <a:lstStyle/>
                    <a:p>
                      <a:endParaRPr lang="en-US" sz="1400">
                        <a:latin typeface="Cambria Math" panose="02040503050406030204" pitchFamily="18" charset="0"/>
                        <a:ea typeface="Cambria Math" panose="02040503050406030204" pitchFamily="18" charset="0"/>
                      </a:endParaRPr>
                    </a:p>
                  </a:txBody>
                  <a:tcPr/>
                </a:tc>
                <a:tc>
                  <a:txBody>
                    <a:bodyPr/>
                    <a:lstStyle/>
                    <a:p>
                      <a:endParaRPr lang="en-US" sz="1400">
                        <a:latin typeface="Cambria Math" panose="02040503050406030204" pitchFamily="18" charset="0"/>
                        <a:ea typeface="Cambria Math" panose="02040503050406030204" pitchFamily="18" charset="0"/>
                      </a:endParaRPr>
                    </a:p>
                  </a:txBody>
                  <a:tcPr/>
                </a:tc>
                <a:tc>
                  <a:txBody>
                    <a:bodyPr/>
                    <a:lstStyle/>
                    <a:p>
                      <a:endParaRPr lang="en-US" sz="1400">
                        <a:latin typeface="Cambria Math" panose="02040503050406030204" pitchFamily="18" charset="0"/>
                        <a:ea typeface="Cambria Math" panose="02040503050406030204" pitchFamily="18" charset="0"/>
                      </a:endParaRPr>
                    </a:p>
                  </a:txBody>
                  <a:tcPr/>
                </a:tc>
                <a:tc>
                  <a:txBody>
                    <a:bodyPr/>
                    <a:lstStyle/>
                    <a:p>
                      <a:r>
                        <a:rPr lang="en-US" sz="1400" dirty="0"/>
                        <a:t>1101</a:t>
                      </a:r>
                      <a:endParaRPr lang="en-US" sz="1400" dirty="0">
                        <a:latin typeface="Cambria Math" panose="02040503050406030204" pitchFamily="18" charset="0"/>
                        <a:ea typeface="Cambria Math" panose="02040503050406030204" pitchFamily="18" charset="0"/>
                      </a:endParaRPr>
                    </a:p>
                  </a:txBody>
                  <a:tcPr/>
                </a:tc>
                <a:tc>
                  <a:txBody>
                    <a:bodyPr/>
                    <a:lstStyle/>
                    <a:p>
                      <a:r>
                        <a:rPr lang="en-US" sz="1400" dirty="0"/>
                        <a:t>13</a:t>
                      </a:r>
                      <a:endParaRPr lang="en-US" sz="1400" dirty="0">
                        <a:latin typeface="Cambria Math" panose="02040503050406030204" pitchFamily="18" charset="0"/>
                        <a:ea typeface="Cambria Math" panose="02040503050406030204" pitchFamily="18" charset="0"/>
                      </a:endParaRPr>
                    </a:p>
                  </a:txBody>
                  <a:tcPr/>
                </a:tc>
                <a:extLst>
                  <a:ext uri="{0D108BD9-81ED-4DB2-BD59-A6C34878D82A}">
                    <a16:rowId xmlns:a16="http://schemas.microsoft.com/office/drawing/2014/main" val="145724268"/>
                  </a:ext>
                </a:extLst>
              </a:tr>
              <a:tr h="281564">
                <a:tc>
                  <a:txBody>
                    <a:bodyPr/>
                    <a:lstStyle/>
                    <a:p>
                      <a:endParaRPr lang="en-US" sz="1400">
                        <a:latin typeface="Cambria Math" panose="02040503050406030204" pitchFamily="18" charset="0"/>
                        <a:ea typeface="Cambria Math" panose="02040503050406030204" pitchFamily="18" charset="0"/>
                      </a:endParaRPr>
                    </a:p>
                  </a:txBody>
                  <a:tcPr/>
                </a:tc>
                <a:tc>
                  <a:txBody>
                    <a:bodyPr/>
                    <a:lstStyle/>
                    <a:p>
                      <a:endParaRPr lang="en-US" sz="1400">
                        <a:latin typeface="Cambria Math" panose="02040503050406030204" pitchFamily="18" charset="0"/>
                        <a:ea typeface="Cambria Math" panose="02040503050406030204" pitchFamily="18" charset="0"/>
                      </a:endParaRPr>
                    </a:p>
                  </a:txBody>
                  <a:tcPr/>
                </a:tc>
                <a:tc>
                  <a:txBody>
                    <a:bodyPr/>
                    <a:lstStyle/>
                    <a:p>
                      <a:endParaRPr lang="en-US" sz="1400">
                        <a:latin typeface="Cambria Math" panose="02040503050406030204" pitchFamily="18" charset="0"/>
                        <a:ea typeface="Cambria Math" panose="02040503050406030204" pitchFamily="18" charset="0"/>
                      </a:endParaRPr>
                    </a:p>
                  </a:txBody>
                  <a:tcPr/>
                </a:tc>
                <a:tc>
                  <a:txBody>
                    <a:bodyPr/>
                    <a:lstStyle/>
                    <a:p>
                      <a:r>
                        <a:rPr lang="en-US" sz="1400" dirty="0"/>
                        <a:t>1110</a:t>
                      </a:r>
                      <a:endParaRPr lang="en-US" sz="1400" dirty="0">
                        <a:latin typeface="Cambria Math" panose="02040503050406030204" pitchFamily="18" charset="0"/>
                        <a:ea typeface="Cambria Math" panose="02040503050406030204" pitchFamily="18" charset="0"/>
                      </a:endParaRPr>
                    </a:p>
                  </a:txBody>
                  <a:tcPr/>
                </a:tc>
                <a:tc>
                  <a:txBody>
                    <a:bodyPr/>
                    <a:lstStyle/>
                    <a:p>
                      <a:r>
                        <a:rPr lang="en-US" sz="1400" dirty="0"/>
                        <a:t>14</a:t>
                      </a:r>
                      <a:endParaRPr lang="en-US" sz="1400" dirty="0">
                        <a:latin typeface="Cambria Math" panose="02040503050406030204" pitchFamily="18" charset="0"/>
                        <a:ea typeface="Cambria Math" panose="02040503050406030204" pitchFamily="18" charset="0"/>
                      </a:endParaRPr>
                    </a:p>
                  </a:txBody>
                  <a:tcPr/>
                </a:tc>
                <a:extLst>
                  <a:ext uri="{0D108BD9-81ED-4DB2-BD59-A6C34878D82A}">
                    <a16:rowId xmlns:a16="http://schemas.microsoft.com/office/drawing/2014/main" val="528486265"/>
                  </a:ext>
                </a:extLst>
              </a:tr>
              <a:tr h="281564">
                <a:tc>
                  <a:txBody>
                    <a:bodyPr/>
                    <a:lstStyle/>
                    <a:p>
                      <a:endParaRPr lang="en-US" sz="1400">
                        <a:latin typeface="Cambria Math" panose="02040503050406030204" pitchFamily="18" charset="0"/>
                        <a:ea typeface="Cambria Math" panose="02040503050406030204" pitchFamily="18" charset="0"/>
                      </a:endParaRPr>
                    </a:p>
                  </a:txBody>
                  <a:tcPr/>
                </a:tc>
                <a:tc>
                  <a:txBody>
                    <a:bodyPr/>
                    <a:lstStyle/>
                    <a:p>
                      <a:endParaRPr lang="en-US" sz="1400">
                        <a:latin typeface="Cambria Math" panose="02040503050406030204" pitchFamily="18" charset="0"/>
                        <a:ea typeface="Cambria Math" panose="02040503050406030204" pitchFamily="18" charset="0"/>
                      </a:endParaRPr>
                    </a:p>
                  </a:txBody>
                  <a:tcPr/>
                </a:tc>
                <a:tc>
                  <a:txBody>
                    <a:bodyPr/>
                    <a:lstStyle/>
                    <a:p>
                      <a:endParaRPr lang="en-US" sz="1400">
                        <a:latin typeface="Cambria Math" panose="02040503050406030204" pitchFamily="18" charset="0"/>
                        <a:ea typeface="Cambria Math" panose="02040503050406030204" pitchFamily="18" charset="0"/>
                      </a:endParaRPr>
                    </a:p>
                  </a:txBody>
                  <a:tcPr/>
                </a:tc>
                <a:tc>
                  <a:txBody>
                    <a:bodyPr/>
                    <a:lstStyle/>
                    <a:p>
                      <a:r>
                        <a:rPr lang="en-US" sz="1400" dirty="0"/>
                        <a:t>1111</a:t>
                      </a:r>
                      <a:endParaRPr lang="en-US" sz="1400" dirty="0">
                        <a:latin typeface="Cambria Math" panose="02040503050406030204" pitchFamily="18" charset="0"/>
                        <a:ea typeface="Cambria Math" panose="02040503050406030204" pitchFamily="18" charset="0"/>
                      </a:endParaRPr>
                    </a:p>
                  </a:txBody>
                  <a:tcPr/>
                </a:tc>
                <a:tc>
                  <a:txBody>
                    <a:bodyPr/>
                    <a:lstStyle/>
                    <a:p>
                      <a:r>
                        <a:rPr lang="en-US" sz="1400" dirty="0"/>
                        <a:t>15</a:t>
                      </a:r>
                      <a:endParaRPr lang="en-US" sz="1400" dirty="0">
                        <a:latin typeface="Cambria Math" panose="02040503050406030204" pitchFamily="18" charset="0"/>
                        <a:ea typeface="Cambria Math" panose="02040503050406030204" pitchFamily="18" charset="0"/>
                      </a:endParaRPr>
                    </a:p>
                  </a:txBody>
                  <a:tcPr/>
                </a:tc>
                <a:extLst>
                  <a:ext uri="{0D108BD9-81ED-4DB2-BD59-A6C34878D82A}">
                    <a16:rowId xmlns:a16="http://schemas.microsoft.com/office/drawing/2014/main" val="3194166584"/>
                  </a:ext>
                </a:extLst>
              </a:tr>
            </a:tbl>
          </a:graphicData>
        </a:graphic>
      </p:graphicFrame>
    </p:spTree>
    <p:extLst>
      <p:ext uri="{BB962C8B-B14F-4D97-AF65-F5344CB8AC3E}">
        <p14:creationId xmlns:p14="http://schemas.microsoft.com/office/powerpoint/2010/main" val="32625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13413-4A74-4458-971A-8FC35A266B3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102139-8490-3489-93BC-08ABB0BDC297}"/>
              </a:ext>
            </a:extLst>
          </p:cNvPr>
          <p:cNvSpPr>
            <a:spLocks noGrp="1"/>
          </p:cNvSpPr>
          <p:nvPr>
            <p:ph idx="1"/>
          </p:nvPr>
        </p:nvSpPr>
        <p:spPr>
          <a:xfrm>
            <a:off x="612648" y="1387779"/>
            <a:ext cx="10781066" cy="5247785"/>
          </a:xfrm>
        </p:spPr>
        <p:txBody>
          <a:bodyPr vert="horz" lIns="91440" tIns="45720" rIns="91440" bIns="45720" rtlCol="0">
            <a:noAutofit/>
          </a:bodyPr>
          <a:lstStyle/>
          <a:p>
            <a:pPr marL="0" indent="0">
              <a:lnSpc>
                <a:spcPct val="110000"/>
              </a:lnSpc>
              <a:buNone/>
            </a:pPr>
            <a:r>
              <a:rPr lang="en-US" dirty="0"/>
              <a:t>We can combine bools and logical operators in Boolean expressions, for example, to evaluate them in </a:t>
            </a:r>
            <a:r>
              <a:rPr lang="en-US" b="1" dirty="0"/>
              <a:t>conditionals</a:t>
            </a:r>
            <a:r>
              <a:rPr lang="en-US" dirty="0"/>
              <a:t> (</a:t>
            </a:r>
            <a:r>
              <a:rPr lang="en-US" dirty="0">
                <a:latin typeface="Monaco" pitchFamily="2" charset="77"/>
              </a:rPr>
              <a:t>if</a:t>
            </a:r>
            <a:r>
              <a:rPr lang="en-US" dirty="0"/>
              <a:t> statements) and </a:t>
            </a:r>
            <a:r>
              <a:rPr lang="en-US" b="1" dirty="0"/>
              <a:t>loops</a:t>
            </a:r>
            <a:r>
              <a:rPr lang="en-US" dirty="0"/>
              <a:t> (</a:t>
            </a:r>
            <a:r>
              <a:rPr lang="en-US" dirty="0">
                <a:latin typeface="Monaco" pitchFamily="2" charset="77"/>
              </a:rPr>
              <a:t>for</a:t>
            </a:r>
            <a:r>
              <a:rPr lang="en-US" dirty="0"/>
              <a:t> and </a:t>
            </a:r>
            <a:r>
              <a:rPr lang="en-US" dirty="0">
                <a:latin typeface="Monaco" pitchFamily="2" charset="77"/>
              </a:rPr>
              <a:t>while</a:t>
            </a:r>
            <a:r>
              <a:rPr lang="en-US" dirty="0"/>
              <a:t>).</a:t>
            </a:r>
          </a:p>
          <a:p>
            <a:pPr marL="0" indent="0">
              <a:lnSpc>
                <a:spcPct val="110000"/>
              </a:lnSpc>
              <a:buNone/>
            </a:pPr>
            <a:endParaRPr lang="en-US" dirty="0"/>
          </a:p>
          <a:p>
            <a:pPr marL="0" indent="0">
              <a:lnSpc>
                <a:spcPct val="110000"/>
              </a:lnSpc>
              <a:buNone/>
            </a:pPr>
            <a:r>
              <a:rPr lang="en-US" dirty="0"/>
              <a:t>Python supports three logical operators:</a:t>
            </a:r>
          </a:p>
          <a:p>
            <a:pPr lvl="1">
              <a:lnSpc>
                <a:spcPct val="110000"/>
              </a:lnSpc>
            </a:pPr>
            <a:r>
              <a:rPr lang="en-US" sz="2000" dirty="0">
                <a:latin typeface="Monaco" pitchFamily="2" charset="77"/>
              </a:rPr>
              <a:t>not</a:t>
            </a:r>
            <a:r>
              <a:rPr lang="en-US" sz="2000" dirty="0"/>
              <a:t> for negation (i.e., ¬)</a:t>
            </a:r>
          </a:p>
          <a:p>
            <a:pPr lvl="1">
              <a:lnSpc>
                <a:spcPct val="110000"/>
              </a:lnSpc>
            </a:pPr>
            <a:r>
              <a:rPr lang="en-US" sz="2000" dirty="0">
                <a:latin typeface="Monaco" pitchFamily="2" charset="77"/>
              </a:rPr>
              <a:t>and</a:t>
            </a:r>
            <a:r>
              <a:rPr lang="en-US" sz="2000" dirty="0"/>
              <a:t> for conjunction (i.e., ∧)</a:t>
            </a:r>
          </a:p>
          <a:p>
            <a:pPr lvl="1">
              <a:lnSpc>
                <a:spcPct val="110000"/>
              </a:lnSpc>
            </a:pPr>
            <a:r>
              <a:rPr lang="en-US" sz="2000" dirty="0">
                <a:latin typeface="Monaco" pitchFamily="2" charset="77"/>
              </a:rPr>
              <a:t>or</a:t>
            </a:r>
            <a:r>
              <a:rPr lang="en-US" sz="2000" dirty="0"/>
              <a:t> for disjunction (i.e., ∨)</a:t>
            </a:r>
          </a:p>
          <a:p>
            <a:pPr marL="0" indent="0">
              <a:lnSpc>
                <a:spcPct val="110000"/>
              </a:lnSpc>
              <a:buNone/>
            </a:pPr>
            <a:endParaRPr lang="en-US" dirty="0"/>
          </a:p>
        </p:txBody>
      </p:sp>
      <p:sp>
        <p:nvSpPr>
          <p:cNvPr id="10" name="Title 1">
            <a:extLst>
              <a:ext uri="{FF2B5EF4-FFF2-40B4-BE49-F238E27FC236}">
                <a16:creationId xmlns:a16="http://schemas.microsoft.com/office/drawing/2014/main" id="{F8062144-998B-CEEC-2940-181CD3C0FF1C}"/>
              </a:ext>
            </a:extLst>
          </p:cNvPr>
          <p:cNvSpPr txBox="1">
            <a:spLocks/>
          </p:cNvSpPr>
          <p:nvPr/>
        </p:nvSpPr>
        <p:spPr>
          <a:xfrm>
            <a:off x="612648" y="548640"/>
            <a:ext cx="10653578"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Boolean Algebra in Python</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37660AFD-8459-435D-61AB-7AB89EB771B8}"/>
              </a:ext>
            </a:extLst>
          </p:cNvPr>
          <p:cNvSpPr>
            <a:spLocks noGrp="1"/>
          </p:cNvSpPr>
          <p:nvPr>
            <p:ph type="sldNum" sz="quarter" idx="12"/>
          </p:nvPr>
        </p:nvSpPr>
        <p:spPr/>
        <p:txBody>
          <a:bodyPr/>
          <a:lstStyle/>
          <a:p>
            <a:fld id="{CC057153-B650-4DEB-B370-79DDCFDCE934}" type="slidenum">
              <a:rPr lang="en-US" smtClean="0"/>
              <a:t>4</a:t>
            </a:fld>
            <a:endParaRPr lang="en-US"/>
          </a:p>
        </p:txBody>
      </p:sp>
    </p:spTree>
    <p:extLst>
      <p:ext uri="{BB962C8B-B14F-4D97-AF65-F5344CB8AC3E}">
        <p14:creationId xmlns:p14="http://schemas.microsoft.com/office/powerpoint/2010/main" val="27556736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05DF2-1909-6C16-04A0-7BD4305ABCBF}"/>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EBFC1B0-8246-0730-94DD-5C0C5327AA67}"/>
                  </a:ext>
                </a:extLst>
              </p:cNvPr>
              <p:cNvSpPr>
                <a:spLocks noGrp="1"/>
              </p:cNvSpPr>
              <p:nvPr>
                <p:ph idx="1"/>
              </p:nvPr>
            </p:nvSpPr>
            <p:spPr>
              <a:xfrm>
                <a:off x="612646" y="1289830"/>
                <a:ext cx="10653578" cy="5019530"/>
              </a:xfrm>
            </p:spPr>
            <p:txBody>
              <a:bodyPr vert="horz" lIns="91440" tIns="45720" rIns="91440" bIns="45720" rtlCol="0">
                <a:noAutofit/>
              </a:bodyPr>
              <a:lstStyle/>
              <a:p>
                <a:pPr>
                  <a:lnSpc>
                    <a:spcPct val="110000"/>
                  </a:lnSpc>
                </a:pPr>
                <a:r>
                  <a:rPr lang="en-US" dirty="0">
                    <a:solidFill>
                      <a:srgbClr val="202122"/>
                    </a:solidFill>
                    <a:latin typeface="Arial" panose="020B0604020202020204" pitchFamily="34" charset="0"/>
                  </a:rPr>
                  <a:t>Convert the following binary numbers to their decimal representation:</a:t>
                </a:r>
              </a:p>
              <a:p>
                <a:pPr lvl="1">
                  <a:lnSpc>
                    <a:spcPct val="110000"/>
                  </a:lnSpc>
                </a:pPr>
                <a14:m>
                  <m:oMath xmlns:m="http://schemas.openxmlformats.org/officeDocument/2006/math">
                    <m:sSub>
                      <m:sSubPr>
                        <m:ctrlPr>
                          <a:rPr lang="en-US" sz="2000" i="1" dirty="0">
                            <a:solidFill>
                              <a:srgbClr val="202122"/>
                            </a:solidFill>
                            <a:latin typeface="Cambria Math" panose="02040503050406030204" pitchFamily="18" charset="0"/>
                          </a:rPr>
                        </m:ctrlPr>
                      </m:sSubPr>
                      <m:e>
                        <m:r>
                          <a:rPr lang="en-US" sz="2000" i="1" dirty="0">
                            <a:solidFill>
                              <a:srgbClr val="202122"/>
                            </a:solidFill>
                            <a:latin typeface="Cambria Math" panose="02040503050406030204" pitchFamily="18" charset="0"/>
                          </a:rPr>
                          <m:t>1010</m:t>
                        </m:r>
                      </m:e>
                      <m:sub>
                        <m:r>
                          <a:rPr lang="en-US" sz="2000" i="1" dirty="0">
                            <a:solidFill>
                              <a:srgbClr val="202122"/>
                            </a:solidFill>
                            <a:latin typeface="Cambria Math" panose="02040503050406030204" pitchFamily="18" charset="0"/>
                          </a:rPr>
                          <m:t>2</m:t>
                        </m:r>
                      </m:sub>
                    </m:sSub>
                  </m:oMath>
                </a14:m>
                <a:endParaRPr lang="en-US" sz="2000" i="1" dirty="0">
                  <a:solidFill>
                    <a:srgbClr val="202122"/>
                  </a:solidFill>
                  <a:latin typeface="Cambria Math" panose="02040503050406030204" pitchFamily="18" charset="0"/>
                </a:endParaRPr>
              </a:p>
              <a:p>
                <a:pPr lvl="1">
                  <a:lnSpc>
                    <a:spcPct val="110000"/>
                  </a:lnSpc>
                </a:pPr>
                <a14:m>
                  <m:oMath xmlns:m="http://schemas.openxmlformats.org/officeDocument/2006/math">
                    <m:sSub>
                      <m:sSubPr>
                        <m:ctrlPr>
                          <a:rPr lang="en-US" sz="2000" i="1" dirty="0">
                            <a:solidFill>
                              <a:srgbClr val="202122"/>
                            </a:solidFill>
                            <a:latin typeface="Cambria Math" panose="02040503050406030204" pitchFamily="18" charset="0"/>
                          </a:rPr>
                        </m:ctrlPr>
                      </m:sSubPr>
                      <m:e>
                        <m:r>
                          <a:rPr lang="en-US" sz="2000" i="1" dirty="0">
                            <a:solidFill>
                              <a:srgbClr val="202122"/>
                            </a:solidFill>
                            <a:latin typeface="Cambria Math" panose="02040503050406030204" pitchFamily="18" charset="0"/>
                          </a:rPr>
                          <m:t>1</m:t>
                        </m:r>
                        <m:r>
                          <a:rPr lang="en-US" sz="2000" b="0" i="1" dirty="0" smtClean="0">
                            <a:solidFill>
                              <a:srgbClr val="202122"/>
                            </a:solidFill>
                            <a:latin typeface="Cambria Math" panose="02040503050406030204" pitchFamily="18" charset="0"/>
                          </a:rPr>
                          <m:t>111</m:t>
                        </m:r>
                      </m:e>
                      <m:sub>
                        <m:r>
                          <a:rPr lang="en-US" sz="2000" i="1" dirty="0">
                            <a:solidFill>
                              <a:srgbClr val="202122"/>
                            </a:solidFill>
                            <a:latin typeface="Cambria Math" panose="02040503050406030204" pitchFamily="18" charset="0"/>
                          </a:rPr>
                          <m:t>2</m:t>
                        </m:r>
                      </m:sub>
                    </m:sSub>
                  </m:oMath>
                </a14:m>
                <a:endParaRPr lang="en-US" sz="2000" i="1" dirty="0">
                  <a:solidFill>
                    <a:srgbClr val="202122"/>
                  </a:solidFill>
                  <a:latin typeface="Cambria Math" panose="02040503050406030204" pitchFamily="18" charset="0"/>
                </a:endParaRPr>
              </a:p>
              <a:p>
                <a:pPr lvl="1">
                  <a:lnSpc>
                    <a:spcPct val="110000"/>
                  </a:lnSpc>
                </a:pPr>
                <a14:m>
                  <m:oMath xmlns:m="http://schemas.openxmlformats.org/officeDocument/2006/math">
                    <m:sSub>
                      <m:sSubPr>
                        <m:ctrlPr>
                          <a:rPr lang="en-US" sz="2000" i="1" dirty="0" smtClean="0">
                            <a:solidFill>
                              <a:srgbClr val="202122"/>
                            </a:solidFill>
                            <a:latin typeface="Cambria Math" panose="02040503050406030204" pitchFamily="18" charset="0"/>
                          </a:rPr>
                        </m:ctrlPr>
                      </m:sSubPr>
                      <m:e>
                        <m:r>
                          <a:rPr lang="en-US" sz="2000" i="1" dirty="0" smtClean="0">
                            <a:solidFill>
                              <a:srgbClr val="202122"/>
                            </a:solidFill>
                            <a:latin typeface="Cambria Math" panose="02040503050406030204" pitchFamily="18" charset="0"/>
                          </a:rPr>
                          <m:t>10011011</m:t>
                        </m:r>
                      </m:e>
                      <m:sub>
                        <m:r>
                          <a:rPr lang="en-US" sz="2000" i="1" dirty="0" smtClean="0">
                            <a:solidFill>
                              <a:srgbClr val="202122"/>
                            </a:solidFill>
                            <a:latin typeface="Cambria Math" panose="02040503050406030204" pitchFamily="18" charset="0"/>
                          </a:rPr>
                          <m:t>2</m:t>
                        </m:r>
                      </m:sub>
                    </m:sSub>
                  </m:oMath>
                </a14:m>
                <a:endParaRPr lang="en-US" sz="2000" dirty="0">
                  <a:solidFill>
                    <a:srgbClr val="202122"/>
                  </a:solidFill>
                  <a:latin typeface="Arial" panose="020B0604020202020204" pitchFamily="34" charset="0"/>
                </a:endParaRPr>
              </a:p>
              <a:p>
                <a:pPr lvl="1">
                  <a:lnSpc>
                    <a:spcPct val="110000"/>
                  </a:lnSpc>
                </a:pPr>
                <a14:m>
                  <m:oMath xmlns:m="http://schemas.openxmlformats.org/officeDocument/2006/math">
                    <m:sSub>
                      <m:sSubPr>
                        <m:ctrlPr>
                          <a:rPr lang="en-US" sz="2000" i="1" dirty="0" smtClean="0">
                            <a:solidFill>
                              <a:srgbClr val="202122"/>
                            </a:solidFill>
                            <a:latin typeface="Cambria Math" panose="02040503050406030204" pitchFamily="18" charset="0"/>
                          </a:rPr>
                        </m:ctrlPr>
                      </m:sSubPr>
                      <m:e>
                        <m:r>
                          <a:rPr lang="en-US" sz="2000" i="1" dirty="0" smtClean="0">
                            <a:solidFill>
                              <a:srgbClr val="202122"/>
                            </a:solidFill>
                            <a:latin typeface="Cambria Math" panose="02040503050406030204" pitchFamily="18" charset="0"/>
                          </a:rPr>
                          <m:t>1</m:t>
                        </m:r>
                        <m:r>
                          <a:rPr lang="en-US" sz="2000" b="0" i="1" dirty="0" smtClean="0">
                            <a:solidFill>
                              <a:srgbClr val="202122"/>
                            </a:solidFill>
                            <a:latin typeface="Cambria Math" panose="02040503050406030204" pitchFamily="18" charset="0"/>
                          </a:rPr>
                          <m:t>1</m:t>
                        </m:r>
                        <m:r>
                          <a:rPr lang="en-US" sz="2000" i="1" dirty="0" smtClean="0">
                            <a:solidFill>
                              <a:srgbClr val="202122"/>
                            </a:solidFill>
                            <a:latin typeface="Cambria Math" panose="02040503050406030204" pitchFamily="18" charset="0"/>
                          </a:rPr>
                          <m:t>0</m:t>
                        </m:r>
                        <m:r>
                          <a:rPr lang="en-US" sz="2000" b="0" i="1" dirty="0" smtClean="0">
                            <a:solidFill>
                              <a:srgbClr val="202122"/>
                            </a:solidFill>
                            <a:latin typeface="Cambria Math" panose="02040503050406030204" pitchFamily="18" charset="0"/>
                          </a:rPr>
                          <m:t>00</m:t>
                        </m:r>
                        <m:r>
                          <a:rPr lang="en-US" sz="2000" i="1" dirty="0" smtClean="0">
                            <a:solidFill>
                              <a:srgbClr val="202122"/>
                            </a:solidFill>
                            <a:latin typeface="Cambria Math" panose="02040503050406030204" pitchFamily="18" charset="0"/>
                          </a:rPr>
                          <m:t>11</m:t>
                        </m:r>
                      </m:e>
                      <m:sub>
                        <m:r>
                          <a:rPr lang="en-US" sz="2000" i="1" dirty="0" smtClean="0">
                            <a:solidFill>
                              <a:srgbClr val="202122"/>
                            </a:solidFill>
                            <a:latin typeface="Cambria Math" panose="02040503050406030204" pitchFamily="18" charset="0"/>
                          </a:rPr>
                          <m:t>2</m:t>
                        </m:r>
                      </m:sub>
                    </m:sSub>
                  </m:oMath>
                </a14:m>
                <a:endParaRPr lang="en-US" sz="2000" dirty="0">
                  <a:solidFill>
                    <a:srgbClr val="202122"/>
                  </a:solidFill>
                  <a:latin typeface="Arial" panose="020B0604020202020204" pitchFamily="34" charset="0"/>
                </a:endParaRPr>
              </a:p>
              <a:p>
                <a:pPr lvl="1">
                  <a:lnSpc>
                    <a:spcPct val="110000"/>
                  </a:lnSpc>
                </a:pPr>
                <a14:m>
                  <m:oMath xmlns:m="http://schemas.openxmlformats.org/officeDocument/2006/math">
                    <m:sSub>
                      <m:sSubPr>
                        <m:ctrlPr>
                          <a:rPr lang="en-US" sz="2000" i="1" dirty="0" smtClean="0">
                            <a:solidFill>
                              <a:srgbClr val="202122"/>
                            </a:solidFill>
                            <a:latin typeface="Cambria Math" panose="02040503050406030204" pitchFamily="18" charset="0"/>
                          </a:rPr>
                        </m:ctrlPr>
                      </m:sSubPr>
                      <m:e>
                        <m:r>
                          <a:rPr lang="en-US" sz="2000" i="1" dirty="0" smtClean="0">
                            <a:solidFill>
                              <a:srgbClr val="202122"/>
                            </a:solidFill>
                            <a:latin typeface="Cambria Math" panose="02040503050406030204" pitchFamily="18" charset="0"/>
                          </a:rPr>
                          <m:t>100</m:t>
                        </m:r>
                        <m:r>
                          <a:rPr lang="en-US" sz="2000" b="0" i="1" dirty="0" smtClean="0">
                            <a:solidFill>
                              <a:srgbClr val="202122"/>
                            </a:solidFill>
                            <a:latin typeface="Cambria Math" panose="02040503050406030204" pitchFamily="18" charset="0"/>
                          </a:rPr>
                          <m:t>0</m:t>
                        </m:r>
                        <m:r>
                          <a:rPr lang="en-US" sz="2000" i="1" dirty="0" smtClean="0">
                            <a:solidFill>
                              <a:srgbClr val="202122"/>
                            </a:solidFill>
                            <a:latin typeface="Cambria Math" panose="02040503050406030204" pitchFamily="18" charset="0"/>
                          </a:rPr>
                          <m:t>1</m:t>
                        </m:r>
                        <m:r>
                          <a:rPr lang="en-US" sz="2000" b="0" i="1" dirty="0" smtClean="0">
                            <a:solidFill>
                              <a:srgbClr val="202122"/>
                            </a:solidFill>
                            <a:latin typeface="Cambria Math" panose="02040503050406030204" pitchFamily="18" charset="0"/>
                          </a:rPr>
                          <m:t>0</m:t>
                        </m:r>
                      </m:e>
                      <m:sub>
                        <m:r>
                          <a:rPr lang="en-US" sz="2000" i="1" dirty="0" smtClean="0">
                            <a:solidFill>
                              <a:srgbClr val="202122"/>
                            </a:solidFill>
                            <a:latin typeface="Cambria Math" panose="02040503050406030204" pitchFamily="18" charset="0"/>
                          </a:rPr>
                          <m:t>2</m:t>
                        </m:r>
                      </m:sub>
                    </m:sSub>
                  </m:oMath>
                </a14:m>
                <a:endParaRPr lang="en-US" sz="2000" dirty="0">
                  <a:solidFill>
                    <a:srgbClr val="202122"/>
                  </a:solidFill>
                  <a:latin typeface="Arial" panose="020B0604020202020204" pitchFamily="34" charset="0"/>
                </a:endParaRPr>
              </a:p>
              <a:p>
                <a:pPr lvl="1">
                  <a:lnSpc>
                    <a:spcPct val="110000"/>
                  </a:lnSpc>
                </a:pPr>
                <a:endParaRPr lang="en-US" sz="2000" dirty="0">
                  <a:solidFill>
                    <a:srgbClr val="202122"/>
                  </a:solidFill>
                  <a:latin typeface="Arial" panose="020B0604020202020204" pitchFamily="34" charset="0"/>
                </a:endParaRPr>
              </a:p>
              <a:p>
                <a:pPr lvl="1">
                  <a:lnSpc>
                    <a:spcPct val="110000"/>
                  </a:lnSpc>
                </a:pPr>
                <a:endParaRPr lang="en-US" sz="2000" dirty="0">
                  <a:solidFill>
                    <a:srgbClr val="202122"/>
                  </a:solidFill>
                  <a:latin typeface="Arial" panose="020B0604020202020204" pitchFamily="34" charset="0"/>
                </a:endParaRPr>
              </a:p>
            </p:txBody>
          </p:sp>
        </mc:Choice>
        <mc:Fallback xmlns="">
          <p:sp>
            <p:nvSpPr>
              <p:cNvPr id="3" name="Content Placeholder 2">
                <a:extLst>
                  <a:ext uri="{FF2B5EF4-FFF2-40B4-BE49-F238E27FC236}">
                    <a16:creationId xmlns:a16="http://schemas.microsoft.com/office/drawing/2014/main" id="{5EBFC1B0-8246-0730-94DD-5C0C5327AA67}"/>
                  </a:ext>
                </a:extLst>
              </p:cNvPr>
              <p:cNvSpPr>
                <a:spLocks noGrp="1" noRot="1" noChangeAspect="1" noMove="1" noResize="1" noEditPoints="1" noAdjustHandles="1" noChangeArrowheads="1" noChangeShapeType="1" noTextEdit="1"/>
              </p:cNvSpPr>
              <p:nvPr>
                <p:ph idx="1"/>
              </p:nvPr>
            </p:nvSpPr>
            <p:spPr>
              <a:xfrm>
                <a:off x="612646" y="1289830"/>
                <a:ext cx="10653578" cy="5019530"/>
              </a:xfrm>
              <a:blipFill>
                <a:blip r:embed="rId3"/>
                <a:stretch>
                  <a:fillRect l="-476" t="-505"/>
                </a:stretch>
              </a:blipFill>
            </p:spPr>
            <p:txBody>
              <a:bodyPr/>
              <a:lstStyle/>
              <a:p>
                <a:r>
                  <a:rPr lang="en-US">
                    <a:noFill/>
                  </a:rPr>
                  <a:t> </a:t>
                </a:r>
              </a:p>
            </p:txBody>
          </p:sp>
        </mc:Fallback>
      </mc:AlternateContent>
      <p:sp>
        <p:nvSpPr>
          <p:cNvPr id="10" name="Title 1">
            <a:extLst>
              <a:ext uri="{FF2B5EF4-FFF2-40B4-BE49-F238E27FC236}">
                <a16:creationId xmlns:a16="http://schemas.microsoft.com/office/drawing/2014/main" id="{8F453181-05DE-9422-60B0-011CF23050E1}"/>
              </a:ext>
            </a:extLst>
          </p:cNvPr>
          <p:cNvSpPr txBox="1">
            <a:spLocks/>
          </p:cNvSpPr>
          <p:nvPr/>
        </p:nvSpPr>
        <p:spPr>
          <a:xfrm>
            <a:off x="612648" y="548640"/>
            <a:ext cx="10653578"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b="1" kern="1200" dirty="0">
                <a:solidFill>
                  <a:schemeClr val="tx1"/>
                </a:solidFill>
                <a:latin typeface="+mj-lt"/>
                <a:ea typeface="+mj-ea"/>
                <a:cs typeface="+mj-cs"/>
              </a:rPr>
              <a:t>PRACTICE TIME</a:t>
            </a:r>
          </a:p>
        </p:txBody>
      </p:sp>
      <p:sp>
        <p:nvSpPr>
          <p:cNvPr id="11" name="Slide Number Placeholder 10">
            <a:extLst>
              <a:ext uri="{FF2B5EF4-FFF2-40B4-BE49-F238E27FC236}">
                <a16:creationId xmlns:a16="http://schemas.microsoft.com/office/drawing/2014/main" id="{96071E98-7E68-5179-0160-543C611FB61D}"/>
              </a:ext>
            </a:extLst>
          </p:cNvPr>
          <p:cNvSpPr>
            <a:spLocks noGrp="1"/>
          </p:cNvSpPr>
          <p:nvPr>
            <p:ph type="sldNum" sz="quarter" idx="12"/>
          </p:nvPr>
        </p:nvSpPr>
        <p:spPr/>
        <p:txBody>
          <a:bodyPr/>
          <a:lstStyle/>
          <a:p>
            <a:fld id="{CC057153-B650-4DEB-B370-79DDCFDCE934}" type="slidenum">
              <a:rPr lang="en-US" smtClean="0"/>
              <a:t>40</a:t>
            </a:fld>
            <a:endParaRPr lang="en-US"/>
          </a:p>
        </p:txBody>
      </p:sp>
    </p:spTree>
    <p:extLst>
      <p:ext uri="{BB962C8B-B14F-4D97-AF65-F5344CB8AC3E}">
        <p14:creationId xmlns:p14="http://schemas.microsoft.com/office/powerpoint/2010/main" val="25287573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21338-FD4C-EE63-BF3E-C0C65F2532EF}"/>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A7328D1-D8FE-DC60-5749-45CD0106BF68}"/>
                  </a:ext>
                </a:extLst>
              </p:cNvPr>
              <p:cNvSpPr>
                <a:spLocks noGrp="1"/>
              </p:cNvSpPr>
              <p:nvPr>
                <p:ph idx="1"/>
              </p:nvPr>
            </p:nvSpPr>
            <p:spPr>
              <a:xfrm>
                <a:off x="612646" y="1289830"/>
                <a:ext cx="10653578" cy="5019530"/>
              </a:xfrm>
            </p:spPr>
            <p:txBody>
              <a:bodyPr vert="horz" lIns="91440" tIns="45720" rIns="91440" bIns="45720" rtlCol="0">
                <a:noAutofit/>
              </a:bodyPr>
              <a:lstStyle/>
              <a:p>
                <a:pPr>
                  <a:lnSpc>
                    <a:spcPct val="110000"/>
                  </a:lnSpc>
                </a:pPr>
                <a:r>
                  <a:rPr lang="en-US" dirty="0">
                    <a:solidFill>
                      <a:srgbClr val="202122"/>
                    </a:solidFill>
                    <a:latin typeface="Arial" panose="020B0604020202020204" pitchFamily="34" charset="0"/>
                  </a:rPr>
                  <a:t>Convert the following binary numbers to their decimal representation:</a:t>
                </a:r>
              </a:p>
              <a:p>
                <a:pPr lvl="1">
                  <a:lnSpc>
                    <a:spcPct val="110000"/>
                  </a:lnSpc>
                </a:pPr>
                <a14:m>
                  <m:oMath xmlns:m="http://schemas.openxmlformats.org/officeDocument/2006/math">
                    <m:sSub>
                      <m:sSubPr>
                        <m:ctrlPr>
                          <a:rPr lang="en-US" sz="2000" i="1" dirty="0">
                            <a:solidFill>
                              <a:srgbClr val="202122"/>
                            </a:solidFill>
                            <a:latin typeface="Cambria Math" panose="02040503050406030204" pitchFamily="18" charset="0"/>
                          </a:rPr>
                        </m:ctrlPr>
                      </m:sSubPr>
                      <m:e>
                        <m:r>
                          <a:rPr lang="en-US" sz="2000" i="1" dirty="0">
                            <a:solidFill>
                              <a:srgbClr val="202122"/>
                            </a:solidFill>
                            <a:latin typeface="Cambria Math" panose="02040503050406030204" pitchFamily="18" charset="0"/>
                          </a:rPr>
                          <m:t>1010</m:t>
                        </m:r>
                      </m:e>
                      <m:sub>
                        <m:r>
                          <a:rPr lang="en-US" sz="2000" i="1" dirty="0">
                            <a:solidFill>
                              <a:srgbClr val="202122"/>
                            </a:solidFill>
                            <a:latin typeface="Cambria Math" panose="02040503050406030204" pitchFamily="18" charset="0"/>
                          </a:rPr>
                          <m:t>2</m:t>
                        </m:r>
                      </m:sub>
                    </m:sSub>
                    <m:r>
                      <a:rPr lang="en-US" sz="2000" b="0" i="1" dirty="0" smtClean="0">
                        <a:solidFill>
                          <a:srgbClr val="202122"/>
                        </a:solidFill>
                        <a:latin typeface="Cambria Math" panose="02040503050406030204" pitchFamily="18" charset="0"/>
                      </a:rPr>
                      <m:t>=</m:t>
                    </m:r>
                    <m:r>
                      <a:rPr lang="en-US" sz="2000" i="1" dirty="0">
                        <a:solidFill>
                          <a:srgbClr val="202122"/>
                        </a:solidFill>
                        <a:latin typeface="Cambria Math" panose="02040503050406030204" pitchFamily="18" charset="0"/>
                      </a:rPr>
                      <m:t>1</m:t>
                    </m:r>
                    <m:r>
                      <a:rPr lang="en-US" sz="2000" i="1" dirty="0">
                        <a:solidFill>
                          <a:srgbClr val="202122"/>
                        </a:solidFill>
                        <a:latin typeface="Cambria Math" panose="02040503050406030204" pitchFamily="18" charset="0"/>
                        <a:ea typeface="Cambria Math" panose="02040503050406030204" pitchFamily="18" charset="0"/>
                      </a:rPr>
                      <m:t>×</m:t>
                    </m:r>
                    <m:sSup>
                      <m:sSupPr>
                        <m:ctrlPr>
                          <a:rPr lang="en-US" sz="2000" i="1" dirty="0">
                            <a:solidFill>
                              <a:srgbClr val="202122"/>
                            </a:solidFill>
                            <a:latin typeface="Cambria Math" panose="02040503050406030204" pitchFamily="18" charset="0"/>
                            <a:ea typeface="Cambria Math" panose="02040503050406030204" pitchFamily="18" charset="0"/>
                          </a:rPr>
                        </m:ctrlPr>
                      </m:sSupPr>
                      <m:e>
                        <m:r>
                          <a:rPr lang="en-US" sz="2000" i="1" dirty="0">
                            <a:solidFill>
                              <a:srgbClr val="202122"/>
                            </a:solidFill>
                            <a:latin typeface="Cambria Math" panose="02040503050406030204" pitchFamily="18" charset="0"/>
                            <a:ea typeface="Cambria Math" panose="02040503050406030204" pitchFamily="18" charset="0"/>
                          </a:rPr>
                          <m:t>2</m:t>
                        </m:r>
                      </m:e>
                      <m:sup>
                        <m:r>
                          <a:rPr lang="en-US" sz="2000" b="0" i="1" dirty="0" smtClean="0">
                            <a:solidFill>
                              <a:srgbClr val="202122"/>
                            </a:solidFill>
                            <a:latin typeface="Cambria Math" panose="02040503050406030204" pitchFamily="18" charset="0"/>
                            <a:ea typeface="Cambria Math" panose="02040503050406030204" pitchFamily="18" charset="0"/>
                          </a:rPr>
                          <m:t>3</m:t>
                        </m:r>
                      </m:sup>
                    </m:sSup>
                    <m:r>
                      <a:rPr lang="en-US" sz="2000" b="0" i="1" dirty="0" smtClean="0">
                        <a:solidFill>
                          <a:srgbClr val="202122"/>
                        </a:solidFill>
                        <a:latin typeface="Cambria Math" panose="02040503050406030204" pitchFamily="18" charset="0"/>
                        <a:ea typeface="Cambria Math" panose="02040503050406030204" pitchFamily="18" charset="0"/>
                      </a:rPr>
                      <m:t>+</m:t>
                    </m:r>
                    <m:r>
                      <a:rPr lang="en-US" sz="2000" i="1" dirty="0">
                        <a:solidFill>
                          <a:srgbClr val="202122"/>
                        </a:solidFill>
                        <a:latin typeface="Cambria Math" panose="02040503050406030204" pitchFamily="18" charset="0"/>
                      </a:rPr>
                      <m:t>1</m:t>
                    </m:r>
                    <m:r>
                      <a:rPr lang="en-US" sz="2000" i="1" dirty="0">
                        <a:solidFill>
                          <a:srgbClr val="202122"/>
                        </a:solidFill>
                        <a:latin typeface="Cambria Math" panose="02040503050406030204" pitchFamily="18" charset="0"/>
                        <a:ea typeface="Cambria Math" panose="02040503050406030204" pitchFamily="18" charset="0"/>
                      </a:rPr>
                      <m:t>×</m:t>
                    </m:r>
                    <m:sSup>
                      <m:sSupPr>
                        <m:ctrlPr>
                          <a:rPr lang="en-US" sz="2000" i="1" dirty="0">
                            <a:solidFill>
                              <a:srgbClr val="202122"/>
                            </a:solidFill>
                            <a:latin typeface="Cambria Math" panose="02040503050406030204" pitchFamily="18" charset="0"/>
                            <a:ea typeface="Cambria Math" panose="02040503050406030204" pitchFamily="18" charset="0"/>
                          </a:rPr>
                        </m:ctrlPr>
                      </m:sSupPr>
                      <m:e>
                        <m:r>
                          <a:rPr lang="en-US" sz="2000" i="1" dirty="0">
                            <a:solidFill>
                              <a:srgbClr val="202122"/>
                            </a:solidFill>
                            <a:latin typeface="Cambria Math" panose="02040503050406030204" pitchFamily="18" charset="0"/>
                            <a:ea typeface="Cambria Math" panose="02040503050406030204" pitchFamily="18" charset="0"/>
                          </a:rPr>
                          <m:t>2</m:t>
                        </m:r>
                      </m:e>
                      <m:sup>
                        <m:r>
                          <a:rPr lang="en-US" sz="2000" b="0" i="1" dirty="0" smtClean="0">
                            <a:solidFill>
                              <a:srgbClr val="202122"/>
                            </a:solidFill>
                            <a:latin typeface="Cambria Math" panose="02040503050406030204" pitchFamily="18" charset="0"/>
                            <a:ea typeface="Cambria Math" panose="02040503050406030204" pitchFamily="18" charset="0"/>
                          </a:rPr>
                          <m:t>1</m:t>
                        </m:r>
                      </m:sup>
                    </m:sSup>
                    <m:r>
                      <a:rPr lang="en-US" sz="2000" b="0" i="1" dirty="0" smtClean="0">
                        <a:solidFill>
                          <a:srgbClr val="202122"/>
                        </a:solidFill>
                        <a:latin typeface="Cambria Math" panose="02040503050406030204" pitchFamily="18" charset="0"/>
                        <a:ea typeface="Cambria Math" panose="02040503050406030204" pitchFamily="18" charset="0"/>
                      </a:rPr>
                      <m:t>=</m:t>
                    </m:r>
                    <m:sSub>
                      <m:sSubPr>
                        <m:ctrlPr>
                          <a:rPr lang="en-US" sz="2000" i="1" dirty="0">
                            <a:solidFill>
                              <a:srgbClr val="202122"/>
                            </a:solidFill>
                            <a:latin typeface="Cambria Math" panose="02040503050406030204" pitchFamily="18" charset="0"/>
                            <a:ea typeface="Cambria Math" panose="02040503050406030204" pitchFamily="18" charset="0"/>
                          </a:rPr>
                        </m:ctrlPr>
                      </m:sSubPr>
                      <m:e>
                        <m:r>
                          <a:rPr lang="en-US" sz="2000" b="0" i="1" dirty="0" smtClean="0">
                            <a:solidFill>
                              <a:srgbClr val="202122"/>
                            </a:solidFill>
                            <a:latin typeface="Cambria Math" panose="02040503050406030204" pitchFamily="18" charset="0"/>
                            <a:ea typeface="Cambria Math" panose="02040503050406030204" pitchFamily="18" charset="0"/>
                          </a:rPr>
                          <m:t>8+2=</m:t>
                        </m:r>
                        <m:r>
                          <a:rPr lang="en-US" sz="2000" i="1" dirty="0">
                            <a:solidFill>
                              <a:srgbClr val="202122"/>
                            </a:solidFill>
                            <a:latin typeface="Cambria Math" panose="02040503050406030204" pitchFamily="18" charset="0"/>
                            <a:ea typeface="Cambria Math" panose="02040503050406030204" pitchFamily="18" charset="0"/>
                          </a:rPr>
                          <m:t>1</m:t>
                        </m:r>
                        <m:r>
                          <a:rPr lang="en-US" sz="2000" b="0" i="1" dirty="0" smtClean="0">
                            <a:solidFill>
                              <a:srgbClr val="202122"/>
                            </a:solidFill>
                            <a:latin typeface="Cambria Math" panose="02040503050406030204" pitchFamily="18" charset="0"/>
                            <a:ea typeface="Cambria Math" panose="02040503050406030204" pitchFamily="18" charset="0"/>
                          </a:rPr>
                          <m:t>0</m:t>
                        </m:r>
                      </m:e>
                      <m:sub>
                        <m:r>
                          <a:rPr lang="en-US" sz="2000" i="1" dirty="0">
                            <a:solidFill>
                              <a:srgbClr val="202122"/>
                            </a:solidFill>
                            <a:latin typeface="Cambria Math" panose="02040503050406030204" pitchFamily="18" charset="0"/>
                            <a:ea typeface="Cambria Math" panose="02040503050406030204" pitchFamily="18" charset="0"/>
                          </a:rPr>
                          <m:t>10</m:t>
                        </m:r>
                      </m:sub>
                    </m:sSub>
                  </m:oMath>
                </a14:m>
                <a:endParaRPr lang="en-US" sz="2000" i="1" dirty="0">
                  <a:solidFill>
                    <a:srgbClr val="202122"/>
                  </a:solidFill>
                  <a:latin typeface="Cambria Math" panose="02040503050406030204" pitchFamily="18" charset="0"/>
                </a:endParaRPr>
              </a:p>
              <a:p>
                <a:pPr lvl="1">
                  <a:lnSpc>
                    <a:spcPct val="110000"/>
                  </a:lnSpc>
                </a:pPr>
                <a14:m>
                  <m:oMath xmlns:m="http://schemas.openxmlformats.org/officeDocument/2006/math">
                    <m:sSub>
                      <m:sSubPr>
                        <m:ctrlPr>
                          <a:rPr lang="en-US" sz="2000" i="1" dirty="0">
                            <a:solidFill>
                              <a:srgbClr val="202122"/>
                            </a:solidFill>
                            <a:latin typeface="Cambria Math" panose="02040503050406030204" pitchFamily="18" charset="0"/>
                          </a:rPr>
                        </m:ctrlPr>
                      </m:sSubPr>
                      <m:e>
                        <m:r>
                          <a:rPr lang="en-US" sz="2000" i="1" dirty="0">
                            <a:solidFill>
                              <a:srgbClr val="202122"/>
                            </a:solidFill>
                            <a:latin typeface="Cambria Math" panose="02040503050406030204" pitchFamily="18" charset="0"/>
                          </a:rPr>
                          <m:t>1111</m:t>
                        </m:r>
                      </m:e>
                      <m:sub>
                        <m:r>
                          <a:rPr lang="en-US" sz="2000" i="1" dirty="0">
                            <a:solidFill>
                              <a:srgbClr val="202122"/>
                            </a:solidFill>
                            <a:latin typeface="Cambria Math" panose="02040503050406030204" pitchFamily="18" charset="0"/>
                          </a:rPr>
                          <m:t>2</m:t>
                        </m:r>
                      </m:sub>
                    </m:sSub>
                    <m:r>
                      <a:rPr lang="en-US" sz="2000" i="1" dirty="0">
                        <a:solidFill>
                          <a:srgbClr val="202122"/>
                        </a:solidFill>
                        <a:latin typeface="Cambria Math" panose="02040503050406030204" pitchFamily="18" charset="0"/>
                      </a:rPr>
                      <m:t>=1</m:t>
                    </m:r>
                    <m:r>
                      <a:rPr lang="en-US" sz="2000" i="1" dirty="0">
                        <a:solidFill>
                          <a:srgbClr val="202122"/>
                        </a:solidFill>
                        <a:latin typeface="Cambria Math" panose="02040503050406030204" pitchFamily="18" charset="0"/>
                        <a:ea typeface="Cambria Math" panose="02040503050406030204" pitchFamily="18" charset="0"/>
                      </a:rPr>
                      <m:t>×</m:t>
                    </m:r>
                    <m:sSup>
                      <m:sSupPr>
                        <m:ctrlPr>
                          <a:rPr lang="en-US" sz="2000" i="1" dirty="0">
                            <a:solidFill>
                              <a:srgbClr val="202122"/>
                            </a:solidFill>
                            <a:latin typeface="Cambria Math" panose="02040503050406030204" pitchFamily="18" charset="0"/>
                            <a:ea typeface="Cambria Math" panose="02040503050406030204" pitchFamily="18" charset="0"/>
                          </a:rPr>
                        </m:ctrlPr>
                      </m:sSupPr>
                      <m:e>
                        <m:r>
                          <a:rPr lang="en-US" sz="2000" i="1" dirty="0">
                            <a:solidFill>
                              <a:srgbClr val="202122"/>
                            </a:solidFill>
                            <a:latin typeface="Cambria Math" panose="02040503050406030204" pitchFamily="18" charset="0"/>
                            <a:ea typeface="Cambria Math" panose="02040503050406030204" pitchFamily="18" charset="0"/>
                          </a:rPr>
                          <m:t>2</m:t>
                        </m:r>
                      </m:e>
                      <m:sup>
                        <m:r>
                          <a:rPr lang="en-US" sz="2000" i="1" dirty="0">
                            <a:solidFill>
                              <a:srgbClr val="202122"/>
                            </a:solidFill>
                            <a:latin typeface="Cambria Math" panose="02040503050406030204" pitchFamily="18" charset="0"/>
                            <a:ea typeface="Cambria Math" panose="02040503050406030204" pitchFamily="18" charset="0"/>
                          </a:rPr>
                          <m:t>3</m:t>
                        </m:r>
                      </m:sup>
                    </m:sSup>
                    <m:r>
                      <a:rPr lang="en-US" sz="2000" b="0" i="1" dirty="0" smtClean="0">
                        <a:solidFill>
                          <a:srgbClr val="202122"/>
                        </a:solidFill>
                        <a:latin typeface="Cambria Math" panose="02040503050406030204" pitchFamily="18" charset="0"/>
                        <a:ea typeface="Cambria Math" panose="02040503050406030204" pitchFamily="18" charset="0"/>
                      </a:rPr>
                      <m:t>+</m:t>
                    </m:r>
                    <m:r>
                      <a:rPr lang="en-US" sz="2000" i="1" dirty="0">
                        <a:solidFill>
                          <a:srgbClr val="202122"/>
                        </a:solidFill>
                        <a:latin typeface="Cambria Math" panose="02040503050406030204" pitchFamily="18" charset="0"/>
                      </a:rPr>
                      <m:t>1</m:t>
                    </m:r>
                    <m:r>
                      <a:rPr lang="en-US" sz="2000" i="1" dirty="0">
                        <a:solidFill>
                          <a:srgbClr val="202122"/>
                        </a:solidFill>
                        <a:latin typeface="Cambria Math" panose="02040503050406030204" pitchFamily="18" charset="0"/>
                        <a:ea typeface="Cambria Math" panose="02040503050406030204" pitchFamily="18" charset="0"/>
                      </a:rPr>
                      <m:t>×</m:t>
                    </m:r>
                    <m:sSup>
                      <m:sSupPr>
                        <m:ctrlPr>
                          <a:rPr lang="en-US" sz="2000" i="1" dirty="0">
                            <a:solidFill>
                              <a:srgbClr val="202122"/>
                            </a:solidFill>
                            <a:latin typeface="Cambria Math" panose="02040503050406030204" pitchFamily="18" charset="0"/>
                            <a:ea typeface="Cambria Math" panose="02040503050406030204" pitchFamily="18" charset="0"/>
                          </a:rPr>
                        </m:ctrlPr>
                      </m:sSupPr>
                      <m:e>
                        <m:r>
                          <a:rPr lang="en-US" sz="2000" i="1" dirty="0">
                            <a:solidFill>
                              <a:srgbClr val="202122"/>
                            </a:solidFill>
                            <a:latin typeface="Cambria Math" panose="02040503050406030204" pitchFamily="18" charset="0"/>
                            <a:ea typeface="Cambria Math" panose="02040503050406030204" pitchFamily="18" charset="0"/>
                          </a:rPr>
                          <m:t>2</m:t>
                        </m:r>
                      </m:e>
                      <m:sup>
                        <m:r>
                          <a:rPr lang="en-US" sz="2000" b="0" i="1" dirty="0" smtClean="0">
                            <a:solidFill>
                              <a:srgbClr val="202122"/>
                            </a:solidFill>
                            <a:latin typeface="Cambria Math" panose="02040503050406030204" pitchFamily="18" charset="0"/>
                            <a:ea typeface="Cambria Math" panose="02040503050406030204" pitchFamily="18" charset="0"/>
                          </a:rPr>
                          <m:t>2</m:t>
                        </m:r>
                      </m:sup>
                    </m:sSup>
                    <m:r>
                      <a:rPr lang="en-US" sz="2000" i="1" dirty="0">
                        <a:solidFill>
                          <a:srgbClr val="202122"/>
                        </a:solidFill>
                        <a:latin typeface="Cambria Math" panose="02040503050406030204" pitchFamily="18" charset="0"/>
                        <a:ea typeface="Cambria Math" panose="02040503050406030204" pitchFamily="18" charset="0"/>
                      </a:rPr>
                      <m:t>+</m:t>
                    </m:r>
                    <m:r>
                      <a:rPr lang="en-US" sz="2000" i="1" dirty="0">
                        <a:solidFill>
                          <a:srgbClr val="202122"/>
                        </a:solidFill>
                        <a:latin typeface="Cambria Math" panose="02040503050406030204" pitchFamily="18" charset="0"/>
                      </a:rPr>
                      <m:t>1</m:t>
                    </m:r>
                    <m:r>
                      <a:rPr lang="en-US" sz="2000" i="1" dirty="0">
                        <a:solidFill>
                          <a:srgbClr val="202122"/>
                        </a:solidFill>
                        <a:latin typeface="Cambria Math" panose="02040503050406030204" pitchFamily="18" charset="0"/>
                        <a:ea typeface="Cambria Math" panose="02040503050406030204" pitchFamily="18" charset="0"/>
                      </a:rPr>
                      <m:t>×</m:t>
                    </m:r>
                    <m:sSup>
                      <m:sSupPr>
                        <m:ctrlPr>
                          <a:rPr lang="en-US" sz="2000" i="1" dirty="0">
                            <a:solidFill>
                              <a:srgbClr val="202122"/>
                            </a:solidFill>
                            <a:latin typeface="Cambria Math" panose="02040503050406030204" pitchFamily="18" charset="0"/>
                            <a:ea typeface="Cambria Math" panose="02040503050406030204" pitchFamily="18" charset="0"/>
                          </a:rPr>
                        </m:ctrlPr>
                      </m:sSupPr>
                      <m:e>
                        <m:r>
                          <a:rPr lang="en-US" sz="2000" i="1" dirty="0">
                            <a:solidFill>
                              <a:srgbClr val="202122"/>
                            </a:solidFill>
                            <a:latin typeface="Cambria Math" panose="02040503050406030204" pitchFamily="18" charset="0"/>
                            <a:ea typeface="Cambria Math" panose="02040503050406030204" pitchFamily="18" charset="0"/>
                          </a:rPr>
                          <m:t>2</m:t>
                        </m:r>
                      </m:e>
                      <m:sup>
                        <m:r>
                          <a:rPr lang="en-US" sz="2000" i="1" dirty="0">
                            <a:solidFill>
                              <a:srgbClr val="202122"/>
                            </a:solidFill>
                            <a:latin typeface="Cambria Math" panose="02040503050406030204" pitchFamily="18" charset="0"/>
                            <a:ea typeface="Cambria Math" panose="02040503050406030204" pitchFamily="18" charset="0"/>
                          </a:rPr>
                          <m:t>1</m:t>
                        </m:r>
                      </m:sup>
                    </m:sSup>
                    <m:r>
                      <a:rPr lang="en-US" sz="2000" b="0" i="1" dirty="0" smtClean="0">
                        <a:solidFill>
                          <a:srgbClr val="202122"/>
                        </a:solidFill>
                        <a:latin typeface="Cambria Math" panose="02040503050406030204" pitchFamily="18" charset="0"/>
                        <a:ea typeface="Cambria Math" panose="02040503050406030204" pitchFamily="18" charset="0"/>
                      </a:rPr>
                      <m:t>+</m:t>
                    </m:r>
                    <m:r>
                      <a:rPr lang="en-US" sz="2000" i="1" dirty="0">
                        <a:solidFill>
                          <a:srgbClr val="202122"/>
                        </a:solidFill>
                        <a:latin typeface="Cambria Math" panose="02040503050406030204" pitchFamily="18" charset="0"/>
                      </a:rPr>
                      <m:t>1</m:t>
                    </m:r>
                    <m:r>
                      <a:rPr lang="en-US" sz="2000" i="1" dirty="0">
                        <a:solidFill>
                          <a:srgbClr val="202122"/>
                        </a:solidFill>
                        <a:latin typeface="Cambria Math" panose="02040503050406030204" pitchFamily="18" charset="0"/>
                        <a:ea typeface="Cambria Math" panose="02040503050406030204" pitchFamily="18" charset="0"/>
                      </a:rPr>
                      <m:t>×</m:t>
                    </m:r>
                    <m:sSup>
                      <m:sSupPr>
                        <m:ctrlPr>
                          <a:rPr lang="en-US" sz="2000" i="1" dirty="0">
                            <a:solidFill>
                              <a:srgbClr val="202122"/>
                            </a:solidFill>
                            <a:latin typeface="Cambria Math" panose="02040503050406030204" pitchFamily="18" charset="0"/>
                            <a:ea typeface="Cambria Math" panose="02040503050406030204" pitchFamily="18" charset="0"/>
                          </a:rPr>
                        </m:ctrlPr>
                      </m:sSupPr>
                      <m:e>
                        <m:r>
                          <a:rPr lang="en-US" sz="2000" i="1" dirty="0">
                            <a:solidFill>
                              <a:srgbClr val="202122"/>
                            </a:solidFill>
                            <a:latin typeface="Cambria Math" panose="02040503050406030204" pitchFamily="18" charset="0"/>
                            <a:ea typeface="Cambria Math" panose="02040503050406030204" pitchFamily="18" charset="0"/>
                          </a:rPr>
                          <m:t>2</m:t>
                        </m:r>
                      </m:e>
                      <m:sup>
                        <m:r>
                          <a:rPr lang="en-US" sz="2000" b="0" i="1" dirty="0" smtClean="0">
                            <a:solidFill>
                              <a:srgbClr val="202122"/>
                            </a:solidFill>
                            <a:latin typeface="Cambria Math" panose="02040503050406030204" pitchFamily="18" charset="0"/>
                            <a:ea typeface="Cambria Math" panose="02040503050406030204" pitchFamily="18" charset="0"/>
                          </a:rPr>
                          <m:t>0</m:t>
                        </m:r>
                      </m:sup>
                    </m:sSup>
                    <m:r>
                      <a:rPr lang="en-US" sz="2000" i="1" dirty="0">
                        <a:solidFill>
                          <a:srgbClr val="202122"/>
                        </a:solidFill>
                        <a:latin typeface="Cambria Math" panose="02040503050406030204" pitchFamily="18" charset="0"/>
                        <a:ea typeface="Cambria Math" panose="02040503050406030204" pitchFamily="18" charset="0"/>
                      </a:rPr>
                      <m:t>=</m:t>
                    </m:r>
                    <m:sSub>
                      <m:sSubPr>
                        <m:ctrlPr>
                          <a:rPr lang="en-US" sz="2000" i="1" dirty="0">
                            <a:solidFill>
                              <a:srgbClr val="202122"/>
                            </a:solidFill>
                            <a:latin typeface="Cambria Math" panose="02040503050406030204" pitchFamily="18" charset="0"/>
                            <a:ea typeface="Cambria Math" panose="02040503050406030204" pitchFamily="18" charset="0"/>
                          </a:rPr>
                        </m:ctrlPr>
                      </m:sSubPr>
                      <m:e>
                        <m:r>
                          <a:rPr lang="en-US" sz="2000" b="0" i="1" dirty="0" smtClean="0">
                            <a:solidFill>
                              <a:srgbClr val="202122"/>
                            </a:solidFill>
                            <a:latin typeface="Cambria Math" panose="02040503050406030204" pitchFamily="18" charset="0"/>
                            <a:ea typeface="Cambria Math" panose="02040503050406030204" pitchFamily="18" charset="0"/>
                          </a:rPr>
                          <m:t>8+4+2+1=</m:t>
                        </m:r>
                        <m:r>
                          <a:rPr lang="en-US" sz="2000" i="1" dirty="0">
                            <a:solidFill>
                              <a:srgbClr val="202122"/>
                            </a:solidFill>
                            <a:latin typeface="Cambria Math" panose="02040503050406030204" pitchFamily="18" charset="0"/>
                            <a:ea typeface="Cambria Math" panose="02040503050406030204" pitchFamily="18" charset="0"/>
                          </a:rPr>
                          <m:t>1</m:t>
                        </m:r>
                        <m:r>
                          <a:rPr lang="en-US" sz="2000" b="0" i="1" dirty="0" smtClean="0">
                            <a:solidFill>
                              <a:srgbClr val="202122"/>
                            </a:solidFill>
                            <a:latin typeface="Cambria Math" panose="02040503050406030204" pitchFamily="18" charset="0"/>
                            <a:ea typeface="Cambria Math" panose="02040503050406030204" pitchFamily="18" charset="0"/>
                          </a:rPr>
                          <m:t>5</m:t>
                        </m:r>
                      </m:e>
                      <m:sub>
                        <m:r>
                          <a:rPr lang="en-US" sz="2000" i="1" dirty="0">
                            <a:solidFill>
                              <a:srgbClr val="202122"/>
                            </a:solidFill>
                            <a:latin typeface="Cambria Math" panose="02040503050406030204" pitchFamily="18" charset="0"/>
                            <a:ea typeface="Cambria Math" panose="02040503050406030204" pitchFamily="18" charset="0"/>
                          </a:rPr>
                          <m:t>10</m:t>
                        </m:r>
                      </m:sub>
                    </m:sSub>
                  </m:oMath>
                </a14:m>
                <a:endParaRPr lang="en-US" sz="2000" i="1" dirty="0">
                  <a:solidFill>
                    <a:srgbClr val="202122"/>
                  </a:solidFill>
                  <a:latin typeface="Cambria Math" panose="02040503050406030204" pitchFamily="18" charset="0"/>
                </a:endParaRPr>
              </a:p>
              <a:p>
                <a:pPr lvl="1">
                  <a:lnSpc>
                    <a:spcPct val="110000"/>
                  </a:lnSpc>
                </a:pPr>
                <a14:m>
                  <m:oMath xmlns:m="http://schemas.openxmlformats.org/officeDocument/2006/math">
                    <m:sSub>
                      <m:sSubPr>
                        <m:ctrlPr>
                          <a:rPr lang="en-US" sz="2000" i="1" dirty="0" smtClean="0">
                            <a:solidFill>
                              <a:srgbClr val="202122"/>
                            </a:solidFill>
                            <a:latin typeface="Cambria Math" panose="02040503050406030204" pitchFamily="18" charset="0"/>
                          </a:rPr>
                        </m:ctrlPr>
                      </m:sSubPr>
                      <m:e>
                        <m:r>
                          <a:rPr lang="en-US" sz="2000" i="1" dirty="0" smtClean="0">
                            <a:solidFill>
                              <a:srgbClr val="202122"/>
                            </a:solidFill>
                            <a:latin typeface="Cambria Math" panose="02040503050406030204" pitchFamily="18" charset="0"/>
                          </a:rPr>
                          <m:t>10011011</m:t>
                        </m:r>
                      </m:e>
                      <m:sub>
                        <m:r>
                          <a:rPr lang="en-US" sz="2000" i="1" dirty="0" smtClean="0">
                            <a:solidFill>
                              <a:srgbClr val="202122"/>
                            </a:solidFill>
                            <a:latin typeface="Cambria Math" panose="02040503050406030204" pitchFamily="18" charset="0"/>
                          </a:rPr>
                          <m:t>2</m:t>
                        </m:r>
                      </m:sub>
                    </m:sSub>
                    <m:r>
                      <a:rPr lang="en-US" sz="2000" b="0" i="1" dirty="0" smtClean="0">
                        <a:solidFill>
                          <a:srgbClr val="202122"/>
                        </a:solidFill>
                        <a:latin typeface="Cambria Math" panose="02040503050406030204" pitchFamily="18" charset="0"/>
                      </a:rPr>
                      <m:t>=1</m:t>
                    </m:r>
                    <m:r>
                      <a:rPr lang="en-US" sz="2000" b="0" i="1" dirty="0" smtClean="0">
                        <a:solidFill>
                          <a:srgbClr val="202122"/>
                        </a:solidFill>
                        <a:latin typeface="Cambria Math" panose="02040503050406030204" pitchFamily="18" charset="0"/>
                        <a:ea typeface="Cambria Math" panose="02040503050406030204" pitchFamily="18" charset="0"/>
                      </a:rPr>
                      <m:t>×</m:t>
                    </m:r>
                    <m:sSup>
                      <m:sSupPr>
                        <m:ctrlPr>
                          <a:rPr lang="en-US" sz="2000" b="0" i="1" dirty="0" smtClean="0">
                            <a:solidFill>
                              <a:srgbClr val="202122"/>
                            </a:solidFill>
                            <a:latin typeface="Cambria Math" panose="02040503050406030204" pitchFamily="18" charset="0"/>
                            <a:ea typeface="Cambria Math" panose="02040503050406030204" pitchFamily="18" charset="0"/>
                          </a:rPr>
                        </m:ctrlPr>
                      </m:sSupPr>
                      <m:e>
                        <m:r>
                          <a:rPr lang="en-US" sz="2000" b="0" i="1" dirty="0" smtClean="0">
                            <a:solidFill>
                              <a:srgbClr val="202122"/>
                            </a:solidFill>
                            <a:latin typeface="Cambria Math" panose="02040503050406030204" pitchFamily="18" charset="0"/>
                            <a:ea typeface="Cambria Math" panose="02040503050406030204" pitchFamily="18" charset="0"/>
                          </a:rPr>
                          <m:t>2</m:t>
                        </m:r>
                      </m:e>
                      <m:sup>
                        <m:r>
                          <a:rPr lang="en-US" sz="2000" b="0" i="1" dirty="0" smtClean="0">
                            <a:solidFill>
                              <a:srgbClr val="202122"/>
                            </a:solidFill>
                            <a:latin typeface="Cambria Math" panose="02040503050406030204" pitchFamily="18" charset="0"/>
                            <a:ea typeface="Cambria Math" panose="02040503050406030204" pitchFamily="18" charset="0"/>
                          </a:rPr>
                          <m:t>7</m:t>
                        </m:r>
                      </m:sup>
                    </m:sSup>
                    <m:r>
                      <a:rPr lang="en-US" sz="2000" b="0" i="1" dirty="0" smtClean="0">
                        <a:solidFill>
                          <a:srgbClr val="202122"/>
                        </a:solidFill>
                        <a:latin typeface="Cambria Math" panose="02040503050406030204" pitchFamily="18" charset="0"/>
                        <a:ea typeface="Cambria Math" panose="02040503050406030204" pitchFamily="18" charset="0"/>
                      </a:rPr>
                      <m:t>+0×</m:t>
                    </m:r>
                    <m:sSup>
                      <m:sSupPr>
                        <m:ctrlPr>
                          <a:rPr lang="en-US" sz="2000" b="0" i="1" dirty="0" smtClean="0">
                            <a:solidFill>
                              <a:srgbClr val="202122"/>
                            </a:solidFill>
                            <a:latin typeface="Cambria Math" panose="02040503050406030204" pitchFamily="18" charset="0"/>
                            <a:ea typeface="Cambria Math" panose="02040503050406030204" pitchFamily="18" charset="0"/>
                          </a:rPr>
                        </m:ctrlPr>
                      </m:sSupPr>
                      <m:e>
                        <m:r>
                          <a:rPr lang="en-US" sz="2000" b="0" i="1" dirty="0" smtClean="0">
                            <a:solidFill>
                              <a:srgbClr val="202122"/>
                            </a:solidFill>
                            <a:latin typeface="Cambria Math" panose="02040503050406030204" pitchFamily="18" charset="0"/>
                            <a:ea typeface="Cambria Math" panose="02040503050406030204" pitchFamily="18" charset="0"/>
                          </a:rPr>
                          <m:t>2</m:t>
                        </m:r>
                      </m:e>
                      <m:sup>
                        <m:r>
                          <a:rPr lang="en-US" sz="2000" b="0" i="1" dirty="0" smtClean="0">
                            <a:solidFill>
                              <a:srgbClr val="202122"/>
                            </a:solidFill>
                            <a:latin typeface="Cambria Math" panose="02040503050406030204" pitchFamily="18" charset="0"/>
                            <a:ea typeface="Cambria Math" panose="02040503050406030204" pitchFamily="18" charset="0"/>
                          </a:rPr>
                          <m:t>6</m:t>
                        </m:r>
                      </m:sup>
                    </m:sSup>
                    <m:r>
                      <a:rPr lang="en-US" sz="2000" b="0" i="1" dirty="0" smtClean="0">
                        <a:solidFill>
                          <a:srgbClr val="202122"/>
                        </a:solidFill>
                        <a:latin typeface="Cambria Math" panose="02040503050406030204" pitchFamily="18" charset="0"/>
                        <a:ea typeface="Cambria Math" panose="02040503050406030204" pitchFamily="18" charset="0"/>
                      </a:rPr>
                      <m:t>+0×</m:t>
                    </m:r>
                    <m:sSup>
                      <m:sSupPr>
                        <m:ctrlPr>
                          <a:rPr lang="en-US" sz="2000" b="0" i="1" dirty="0" smtClean="0">
                            <a:solidFill>
                              <a:srgbClr val="202122"/>
                            </a:solidFill>
                            <a:latin typeface="Cambria Math" panose="02040503050406030204" pitchFamily="18" charset="0"/>
                            <a:ea typeface="Cambria Math" panose="02040503050406030204" pitchFamily="18" charset="0"/>
                          </a:rPr>
                        </m:ctrlPr>
                      </m:sSupPr>
                      <m:e>
                        <m:r>
                          <a:rPr lang="en-US" sz="2000" b="0" i="1" dirty="0" smtClean="0">
                            <a:solidFill>
                              <a:srgbClr val="202122"/>
                            </a:solidFill>
                            <a:latin typeface="Cambria Math" panose="02040503050406030204" pitchFamily="18" charset="0"/>
                            <a:ea typeface="Cambria Math" panose="02040503050406030204" pitchFamily="18" charset="0"/>
                          </a:rPr>
                          <m:t>2</m:t>
                        </m:r>
                      </m:e>
                      <m:sup>
                        <m:r>
                          <a:rPr lang="en-US" sz="2000" b="0" i="1" dirty="0" smtClean="0">
                            <a:solidFill>
                              <a:srgbClr val="202122"/>
                            </a:solidFill>
                            <a:latin typeface="Cambria Math" panose="02040503050406030204" pitchFamily="18" charset="0"/>
                            <a:ea typeface="Cambria Math" panose="02040503050406030204" pitchFamily="18" charset="0"/>
                          </a:rPr>
                          <m:t>5</m:t>
                        </m:r>
                      </m:sup>
                    </m:sSup>
                    <m:r>
                      <a:rPr lang="en-US" sz="2000" b="0" i="1" dirty="0" smtClean="0">
                        <a:solidFill>
                          <a:srgbClr val="202122"/>
                        </a:solidFill>
                        <a:latin typeface="Cambria Math" panose="02040503050406030204" pitchFamily="18" charset="0"/>
                        <a:ea typeface="Cambria Math" panose="02040503050406030204" pitchFamily="18" charset="0"/>
                      </a:rPr>
                      <m:t>+1×</m:t>
                    </m:r>
                    <m:sSup>
                      <m:sSupPr>
                        <m:ctrlPr>
                          <a:rPr lang="en-US" sz="2000" b="0" i="1" dirty="0" smtClean="0">
                            <a:solidFill>
                              <a:srgbClr val="202122"/>
                            </a:solidFill>
                            <a:latin typeface="Cambria Math" panose="02040503050406030204" pitchFamily="18" charset="0"/>
                            <a:ea typeface="Cambria Math" panose="02040503050406030204" pitchFamily="18" charset="0"/>
                          </a:rPr>
                        </m:ctrlPr>
                      </m:sSupPr>
                      <m:e>
                        <m:r>
                          <a:rPr lang="en-US" sz="2000" b="0" i="1" dirty="0" smtClean="0">
                            <a:solidFill>
                              <a:srgbClr val="202122"/>
                            </a:solidFill>
                            <a:latin typeface="Cambria Math" panose="02040503050406030204" pitchFamily="18" charset="0"/>
                            <a:ea typeface="Cambria Math" panose="02040503050406030204" pitchFamily="18" charset="0"/>
                          </a:rPr>
                          <m:t>2</m:t>
                        </m:r>
                      </m:e>
                      <m:sup>
                        <m:r>
                          <a:rPr lang="en-US" sz="2000" b="0" i="1" dirty="0" smtClean="0">
                            <a:solidFill>
                              <a:srgbClr val="202122"/>
                            </a:solidFill>
                            <a:latin typeface="Cambria Math" panose="02040503050406030204" pitchFamily="18" charset="0"/>
                            <a:ea typeface="Cambria Math" panose="02040503050406030204" pitchFamily="18" charset="0"/>
                          </a:rPr>
                          <m:t>4</m:t>
                        </m:r>
                      </m:sup>
                    </m:sSup>
                    <m:r>
                      <a:rPr lang="en-US" sz="2000" b="0" i="1" dirty="0" smtClean="0">
                        <a:solidFill>
                          <a:srgbClr val="202122"/>
                        </a:solidFill>
                        <a:latin typeface="Cambria Math" panose="02040503050406030204" pitchFamily="18" charset="0"/>
                        <a:ea typeface="Cambria Math" panose="02040503050406030204" pitchFamily="18" charset="0"/>
                      </a:rPr>
                      <m:t>+1×</m:t>
                    </m:r>
                    <m:sSup>
                      <m:sSupPr>
                        <m:ctrlPr>
                          <a:rPr lang="en-US" sz="2000" b="0" i="1" dirty="0" smtClean="0">
                            <a:solidFill>
                              <a:srgbClr val="202122"/>
                            </a:solidFill>
                            <a:latin typeface="Cambria Math" panose="02040503050406030204" pitchFamily="18" charset="0"/>
                            <a:ea typeface="Cambria Math" panose="02040503050406030204" pitchFamily="18" charset="0"/>
                          </a:rPr>
                        </m:ctrlPr>
                      </m:sSupPr>
                      <m:e>
                        <m:r>
                          <a:rPr lang="en-US" sz="2000" b="0" i="1" dirty="0" smtClean="0">
                            <a:solidFill>
                              <a:srgbClr val="202122"/>
                            </a:solidFill>
                            <a:latin typeface="Cambria Math" panose="02040503050406030204" pitchFamily="18" charset="0"/>
                            <a:ea typeface="Cambria Math" panose="02040503050406030204" pitchFamily="18" charset="0"/>
                          </a:rPr>
                          <m:t>2</m:t>
                        </m:r>
                      </m:e>
                      <m:sup>
                        <m:r>
                          <a:rPr lang="en-US" sz="2000" b="0" i="1" dirty="0" smtClean="0">
                            <a:solidFill>
                              <a:srgbClr val="202122"/>
                            </a:solidFill>
                            <a:latin typeface="Cambria Math" panose="02040503050406030204" pitchFamily="18" charset="0"/>
                            <a:ea typeface="Cambria Math" panose="02040503050406030204" pitchFamily="18" charset="0"/>
                          </a:rPr>
                          <m:t>3</m:t>
                        </m:r>
                      </m:sup>
                    </m:sSup>
                    <m:r>
                      <a:rPr lang="en-US" sz="2000" b="0" i="1" dirty="0" smtClean="0">
                        <a:solidFill>
                          <a:srgbClr val="202122"/>
                        </a:solidFill>
                        <a:latin typeface="Cambria Math" panose="02040503050406030204" pitchFamily="18" charset="0"/>
                        <a:ea typeface="Cambria Math" panose="02040503050406030204" pitchFamily="18" charset="0"/>
                      </a:rPr>
                      <m:t>+0×</m:t>
                    </m:r>
                    <m:sSup>
                      <m:sSupPr>
                        <m:ctrlPr>
                          <a:rPr lang="en-US" sz="2000" b="0" i="1" dirty="0" smtClean="0">
                            <a:solidFill>
                              <a:srgbClr val="202122"/>
                            </a:solidFill>
                            <a:latin typeface="Cambria Math" panose="02040503050406030204" pitchFamily="18" charset="0"/>
                            <a:ea typeface="Cambria Math" panose="02040503050406030204" pitchFamily="18" charset="0"/>
                          </a:rPr>
                        </m:ctrlPr>
                      </m:sSupPr>
                      <m:e>
                        <m:r>
                          <a:rPr lang="en-US" sz="2000" b="0" i="1" dirty="0" smtClean="0">
                            <a:solidFill>
                              <a:srgbClr val="202122"/>
                            </a:solidFill>
                            <a:latin typeface="Cambria Math" panose="02040503050406030204" pitchFamily="18" charset="0"/>
                            <a:ea typeface="Cambria Math" panose="02040503050406030204" pitchFamily="18" charset="0"/>
                          </a:rPr>
                          <m:t>2</m:t>
                        </m:r>
                      </m:e>
                      <m:sup>
                        <m:r>
                          <a:rPr lang="en-US" sz="2000" b="0" i="1" dirty="0" smtClean="0">
                            <a:solidFill>
                              <a:srgbClr val="202122"/>
                            </a:solidFill>
                            <a:latin typeface="Cambria Math" panose="02040503050406030204" pitchFamily="18" charset="0"/>
                            <a:ea typeface="Cambria Math" panose="02040503050406030204" pitchFamily="18" charset="0"/>
                          </a:rPr>
                          <m:t>2</m:t>
                        </m:r>
                      </m:sup>
                    </m:sSup>
                    <m:r>
                      <a:rPr lang="en-US" sz="2000" b="0" i="1" dirty="0" smtClean="0">
                        <a:solidFill>
                          <a:srgbClr val="202122"/>
                        </a:solidFill>
                        <a:latin typeface="Cambria Math" panose="02040503050406030204" pitchFamily="18" charset="0"/>
                        <a:ea typeface="Cambria Math" panose="02040503050406030204" pitchFamily="18" charset="0"/>
                      </a:rPr>
                      <m:t>+1×</m:t>
                    </m:r>
                    <m:sSup>
                      <m:sSupPr>
                        <m:ctrlPr>
                          <a:rPr lang="en-US" sz="2000" b="0" i="1" dirty="0" smtClean="0">
                            <a:solidFill>
                              <a:srgbClr val="202122"/>
                            </a:solidFill>
                            <a:latin typeface="Cambria Math" panose="02040503050406030204" pitchFamily="18" charset="0"/>
                            <a:ea typeface="Cambria Math" panose="02040503050406030204" pitchFamily="18" charset="0"/>
                          </a:rPr>
                        </m:ctrlPr>
                      </m:sSupPr>
                      <m:e>
                        <m:r>
                          <a:rPr lang="en-US" sz="2000" b="0" i="1" dirty="0" smtClean="0">
                            <a:solidFill>
                              <a:srgbClr val="202122"/>
                            </a:solidFill>
                            <a:latin typeface="Cambria Math" panose="02040503050406030204" pitchFamily="18" charset="0"/>
                            <a:ea typeface="Cambria Math" panose="02040503050406030204" pitchFamily="18" charset="0"/>
                          </a:rPr>
                          <m:t>2</m:t>
                        </m:r>
                      </m:e>
                      <m:sup>
                        <m:r>
                          <a:rPr lang="en-US" sz="2000" b="0" i="1" dirty="0" smtClean="0">
                            <a:solidFill>
                              <a:srgbClr val="202122"/>
                            </a:solidFill>
                            <a:latin typeface="Cambria Math" panose="02040503050406030204" pitchFamily="18" charset="0"/>
                            <a:ea typeface="Cambria Math" panose="02040503050406030204" pitchFamily="18" charset="0"/>
                          </a:rPr>
                          <m:t>1</m:t>
                        </m:r>
                      </m:sup>
                    </m:sSup>
                    <m:r>
                      <a:rPr lang="en-US" sz="2000" b="0" i="1" dirty="0" smtClean="0">
                        <a:solidFill>
                          <a:srgbClr val="202122"/>
                        </a:solidFill>
                        <a:latin typeface="Cambria Math" panose="02040503050406030204" pitchFamily="18" charset="0"/>
                        <a:ea typeface="Cambria Math" panose="02040503050406030204" pitchFamily="18" charset="0"/>
                      </a:rPr>
                      <m:t>+1×</m:t>
                    </m:r>
                    <m:sSup>
                      <m:sSupPr>
                        <m:ctrlPr>
                          <a:rPr lang="en-US" sz="2000" b="0" i="1" dirty="0" smtClean="0">
                            <a:solidFill>
                              <a:srgbClr val="202122"/>
                            </a:solidFill>
                            <a:latin typeface="Cambria Math" panose="02040503050406030204" pitchFamily="18" charset="0"/>
                            <a:ea typeface="Cambria Math" panose="02040503050406030204" pitchFamily="18" charset="0"/>
                          </a:rPr>
                        </m:ctrlPr>
                      </m:sSupPr>
                      <m:e>
                        <m:r>
                          <a:rPr lang="en-US" sz="2000" b="0" i="1" dirty="0" smtClean="0">
                            <a:solidFill>
                              <a:srgbClr val="202122"/>
                            </a:solidFill>
                            <a:latin typeface="Cambria Math" panose="02040503050406030204" pitchFamily="18" charset="0"/>
                            <a:ea typeface="Cambria Math" panose="02040503050406030204" pitchFamily="18" charset="0"/>
                          </a:rPr>
                          <m:t>2</m:t>
                        </m:r>
                      </m:e>
                      <m:sup>
                        <m:r>
                          <a:rPr lang="en-US" sz="2000" b="0" i="1" dirty="0" smtClean="0">
                            <a:solidFill>
                              <a:srgbClr val="202122"/>
                            </a:solidFill>
                            <a:latin typeface="Cambria Math" panose="02040503050406030204" pitchFamily="18" charset="0"/>
                            <a:ea typeface="Cambria Math" panose="02040503050406030204" pitchFamily="18" charset="0"/>
                          </a:rPr>
                          <m:t>0</m:t>
                        </m:r>
                      </m:sup>
                    </m:sSup>
                    <m:r>
                      <a:rPr lang="en-US" sz="2000" b="0" i="1" dirty="0" smtClean="0">
                        <a:solidFill>
                          <a:srgbClr val="202122"/>
                        </a:solidFill>
                        <a:latin typeface="Cambria Math" panose="02040503050406030204" pitchFamily="18" charset="0"/>
                        <a:ea typeface="Cambria Math" panose="02040503050406030204" pitchFamily="18" charset="0"/>
                      </a:rPr>
                      <m:t>=</m:t>
                    </m:r>
                  </m:oMath>
                </a14:m>
                <a:br>
                  <a:rPr lang="en-US" sz="2000" b="0" i="1" dirty="0">
                    <a:solidFill>
                      <a:srgbClr val="202122"/>
                    </a:solidFill>
                    <a:latin typeface="Cambria Math" panose="02040503050406030204" pitchFamily="18" charset="0"/>
                    <a:ea typeface="Cambria Math" panose="02040503050406030204" pitchFamily="18" charset="0"/>
                  </a:rPr>
                </a:br>
                <a14:m>
                  <m:oMath xmlns:m="http://schemas.openxmlformats.org/officeDocument/2006/math">
                    <m:r>
                      <a:rPr lang="en-US" sz="2000" b="0" i="1" dirty="0" smtClean="0">
                        <a:solidFill>
                          <a:srgbClr val="202122"/>
                        </a:solidFill>
                        <a:latin typeface="Cambria Math" panose="02040503050406030204" pitchFamily="18" charset="0"/>
                        <a:ea typeface="Cambria Math" panose="02040503050406030204" pitchFamily="18" charset="0"/>
                      </a:rPr>
                      <m:t>128+16+8+2+1=</m:t>
                    </m:r>
                    <m:sSub>
                      <m:sSubPr>
                        <m:ctrlPr>
                          <a:rPr lang="en-US" sz="2000" b="0" i="1" dirty="0" smtClean="0">
                            <a:solidFill>
                              <a:srgbClr val="202122"/>
                            </a:solidFill>
                            <a:latin typeface="Cambria Math" panose="02040503050406030204" pitchFamily="18" charset="0"/>
                            <a:ea typeface="Cambria Math" panose="02040503050406030204" pitchFamily="18" charset="0"/>
                          </a:rPr>
                        </m:ctrlPr>
                      </m:sSubPr>
                      <m:e>
                        <m:r>
                          <a:rPr lang="en-US" sz="2000" b="0" i="1" dirty="0" smtClean="0">
                            <a:solidFill>
                              <a:srgbClr val="202122"/>
                            </a:solidFill>
                            <a:latin typeface="Cambria Math" panose="02040503050406030204" pitchFamily="18" charset="0"/>
                            <a:ea typeface="Cambria Math" panose="02040503050406030204" pitchFamily="18" charset="0"/>
                          </a:rPr>
                          <m:t>155</m:t>
                        </m:r>
                      </m:e>
                      <m:sub>
                        <m:r>
                          <a:rPr lang="en-US" sz="2000" b="0" i="1" dirty="0" smtClean="0">
                            <a:solidFill>
                              <a:srgbClr val="202122"/>
                            </a:solidFill>
                            <a:latin typeface="Cambria Math" panose="02040503050406030204" pitchFamily="18" charset="0"/>
                            <a:ea typeface="Cambria Math" panose="02040503050406030204" pitchFamily="18" charset="0"/>
                          </a:rPr>
                          <m:t>10</m:t>
                        </m:r>
                      </m:sub>
                    </m:sSub>
                  </m:oMath>
                </a14:m>
                <a:endParaRPr lang="en-US" sz="2000" dirty="0">
                  <a:solidFill>
                    <a:srgbClr val="202122"/>
                  </a:solidFill>
                  <a:latin typeface="Arial" panose="020B0604020202020204" pitchFamily="34" charset="0"/>
                </a:endParaRPr>
              </a:p>
              <a:p>
                <a:pPr lvl="1">
                  <a:lnSpc>
                    <a:spcPct val="110000"/>
                  </a:lnSpc>
                </a:pPr>
                <a14:m>
                  <m:oMath xmlns:m="http://schemas.openxmlformats.org/officeDocument/2006/math">
                    <m:sSub>
                      <m:sSubPr>
                        <m:ctrlPr>
                          <a:rPr lang="en-US" sz="2000" i="1" dirty="0" smtClean="0">
                            <a:solidFill>
                              <a:srgbClr val="202122"/>
                            </a:solidFill>
                            <a:latin typeface="Cambria Math" panose="02040503050406030204" pitchFamily="18" charset="0"/>
                          </a:rPr>
                        </m:ctrlPr>
                      </m:sSubPr>
                      <m:e>
                        <m:r>
                          <a:rPr lang="en-US" sz="2000" i="1" dirty="0" smtClean="0">
                            <a:solidFill>
                              <a:srgbClr val="202122"/>
                            </a:solidFill>
                            <a:latin typeface="Cambria Math" panose="02040503050406030204" pitchFamily="18" charset="0"/>
                          </a:rPr>
                          <m:t>1</m:t>
                        </m:r>
                        <m:r>
                          <a:rPr lang="en-US" sz="2000" b="0" i="1" dirty="0" smtClean="0">
                            <a:solidFill>
                              <a:srgbClr val="202122"/>
                            </a:solidFill>
                            <a:latin typeface="Cambria Math" panose="02040503050406030204" pitchFamily="18" charset="0"/>
                          </a:rPr>
                          <m:t>1</m:t>
                        </m:r>
                        <m:r>
                          <a:rPr lang="en-US" sz="2000" i="1" dirty="0" smtClean="0">
                            <a:solidFill>
                              <a:srgbClr val="202122"/>
                            </a:solidFill>
                            <a:latin typeface="Cambria Math" panose="02040503050406030204" pitchFamily="18" charset="0"/>
                          </a:rPr>
                          <m:t>0</m:t>
                        </m:r>
                        <m:r>
                          <a:rPr lang="en-US" sz="2000" b="0" i="1" dirty="0" smtClean="0">
                            <a:solidFill>
                              <a:srgbClr val="202122"/>
                            </a:solidFill>
                            <a:latin typeface="Cambria Math" panose="02040503050406030204" pitchFamily="18" charset="0"/>
                          </a:rPr>
                          <m:t>00</m:t>
                        </m:r>
                        <m:r>
                          <a:rPr lang="en-US" sz="2000" i="1" dirty="0" smtClean="0">
                            <a:solidFill>
                              <a:srgbClr val="202122"/>
                            </a:solidFill>
                            <a:latin typeface="Cambria Math" panose="02040503050406030204" pitchFamily="18" charset="0"/>
                          </a:rPr>
                          <m:t>11</m:t>
                        </m:r>
                      </m:e>
                      <m:sub>
                        <m:r>
                          <a:rPr lang="en-US" sz="2000" i="1" dirty="0" smtClean="0">
                            <a:solidFill>
                              <a:srgbClr val="202122"/>
                            </a:solidFill>
                            <a:latin typeface="Cambria Math" panose="02040503050406030204" pitchFamily="18" charset="0"/>
                          </a:rPr>
                          <m:t>2</m:t>
                        </m:r>
                      </m:sub>
                    </m:sSub>
                    <m:r>
                      <a:rPr lang="en-US" sz="2000" b="0" i="1" dirty="0" smtClean="0">
                        <a:solidFill>
                          <a:srgbClr val="202122"/>
                        </a:solidFill>
                        <a:latin typeface="Cambria Math" panose="02040503050406030204" pitchFamily="18" charset="0"/>
                      </a:rPr>
                      <m:t>=1</m:t>
                    </m:r>
                    <m:r>
                      <a:rPr lang="en-US" sz="2000" b="0" i="1" dirty="0" smtClean="0">
                        <a:solidFill>
                          <a:srgbClr val="202122"/>
                        </a:solidFill>
                        <a:latin typeface="Cambria Math" panose="02040503050406030204" pitchFamily="18" charset="0"/>
                        <a:ea typeface="Cambria Math" panose="02040503050406030204" pitchFamily="18" charset="0"/>
                      </a:rPr>
                      <m:t>×</m:t>
                    </m:r>
                    <m:sSup>
                      <m:sSupPr>
                        <m:ctrlPr>
                          <a:rPr lang="en-US" sz="2000" b="0" i="1" dirty="0" smtClean="0">
                            <a:solidFill>
                              <a:srgbClr val="202122"/>
                            </a:solidFill>
                            <a:latin typeface="Cambria Math" panose="02040503050406030204" pitchFamily="18" charset="0"/>
                            <a:ea typeface="Cambria Math" panose="02040503050406030204" pitchFamily="18" charset="0"/>
                          </a:rPr>
                        </m:ctrlPr>
                      </m:sSupPr>
                      <m:e>
                        <m:r>
                          <a:rPr lang="en-US" sz="2000" b="0" i="1" dirty="0" smtClean="0">
                            <a:solidFill>
                              <a:srgbClr val="202122"/>
                            </a:solidFill>
                            <a:latin typeface="Cambria Math" panose="02040503050406030204" pitchFamily="18" charset="0"/>
                            <a:ea typeface="Cambria Math" panose="02040503050406030204" pitchFamily="18" charset="0"/>
                          </a:rPr>
                          <m:t>2</m:t>
                        </m:r>
                      </m:e>
                      <m:sup>
                        <m:r>
                          <a:rPr lang="en-US" sz="2000" b="0" i="1" dirty="0" smtClean="0">
                            <a:solidFill>
                              <a:srgbClr val="202122"/>
                            </a:solidFill>
                            <a:latin typeface="Cambria Math" panose="02040503050406030204" pitchFamily="18" charset="0"/>
                            <a:ea typeface="Cambria Math" panose="02040503050406030204" pitchFamily="18" charset="0"/>
                          </a:rPr>
                          <m:t>6</m:t>
                        </m:r>
                      </m:sup>
                    </m:sSup>
                    <m:r>
                      <a:rPr lang="en-US" sz="2000" b="0" i="1" dirty="0" smtClean="0">
                        <a:solidFill>
                          <a:srgbClr val="202122"/>
                        </a:solidFill>
                        <a:latin typeface="Cambria Math" panose="02040503050406030204" pitchFamily="18" charset="0"/>
                        <a:ea typeface="Cambria Math" panose="02040503050406030204" pitchFamily="18" charset="0"/>
                      </a:rPr>
                      <m:t>+1×</m:t>
                    </m:r>
                    <m:sSup>
                      <m:sSupPr>
                        <m:ctrlPr>
                          <a:rPr lang="en-US" sz="2000" b="0" i="1" dirty="0" smtClean="0">
                            <a:solidFill>
                              <a:srgbClr val="202122"/>
                            </a:solidFill>
                            <a:latin typeface="Cambria Math" panose="02040503050406030204" pitchFamily="18" charset="0"/>
                            <a:ea typeface="Cambria Math" panose="02040503050406030204" pitchFamily="18" charset="0"/>
                          </a:rPr>
                        </m:ctrlPr>
                      </m:sSupPr>
                      <m:e>
                        <m:r>
                          <a:rPr lang="en-US" sz="2000" b="0" i="1" dirty="0" smtClean="0">
                            <a:solidFill>
                              <a:srgbClr val="202122"/>
                            </a:solidFill>
                            <a:latin typeface="Cambria Math" panose="02040503050406030204" pitchFamily="18" charset="0"/>
                            <a:ea typeface="Cambria Math" panose="02040503050406030204" pitchFamily="18" charset="0"/>
                          </a:rPr>
                          <m:t>2</m:t>
                        </m:r>
                      </m:e>
                      <m:sup>
                        <m:r>
                          <a:rPr lang="en-US" sz="2000" b="0" i="1" dirty="0" smtClean="0">
                            <a:solidFill>
                              <a:srgbClr val="202122"/>
                            </a:solidFill>
                            <a:latin typeface="Cambria Math" panose="02040503050406030204" pitchFamily="18" charset="0"/>
                            <a:ea typeface="Cambria Math" panose="02040503050406030204" pitchFamily="18" charset="0"/>
                          </a:rPr>
                          <m:t>5</m:t>
                        </m:r>
                      </m:sup>
                    </m:sSup>
                    <m:r>
                      <a:rPr lang="en-US" sz="2000" i="1" dirty="0">
                        <a:solidFill>
                          <a:srgbClr val="202122"/>
                        </a:solidFill>
                        <a:latin typeface="Cambria Math" panose="02040503050406030204" pitchFamily="18" charset="0"/>
                        <a:ea typeface="Cambria Math" panose="02040503050406030204" pitchFamily="18" charset="0"/>
                      </a:rPr>
                      <m:t>+</m:t>
                    </m:r>
                    <m:r>
                      <a:rPr lang="en-US" sz="2000" b="0" i="1" dirty="0" smtClean="0">
                        <a:solidFill>
                          <a:srgbClr val="202122"/>
                        </a:solidFill>
                        <a:latin typeface="Cambria Math" panose="02040503050406030204" pitchFamily="18" charset="0"/>
                        <a:ea typeface="Cambria Math" panose="02040503050406030204" pitchFamily="18" charset="0"/>
                      </a:rPr>
                      <m:t>0</m:t>
                    </m:r>
                    <m:r>
                      <a:rPr lang="en-US" sz="2000" i="1" dirty="0">
                        <a:solidFill>
                          <a:srgbClr val="202122"/>
                        </a:solidFill>
                        <a:latin typeface="Cambria Math" panose="02040503050406030204" pitchFamily="18" charset="0"/>
                        <a:ea typeface="Cambria Math" panose="02040503050406030204" pitchFamily="18" charset="0"/>
                      </a:rPr>
                      <m:t>×</m:t>
                    </m:r>
                    <m:sSup>
                      <m:sSupPr>
                        <m:ctrlPr>
                          <a:rPr lang="en-US" sz="2000" i="1" dirty="0">
                            <a:solidFill>
                              <a:srgbClr val="202122"/>
                            </a:solidFill>
                            <a:latin typeface="Cambria Math" panose="02040503050406030204" pitchFamily="18" charset="0"/>
                            <a:ea typeface="Cambria Math" panose="02040503050406030204" pitchFamily="18" charset="0"/>
                          </a:rPr>
                        </m:ctrlPr>
                      </m:sSupPr>
                      <m:e>
                        <m:r>
                          <a:rPr lang="en-US" sz="2000" i="1" dirty="0">
                            <a:solidFill>
                              <a:srgbClr val="202122"/>
                            </a:solidFill>
                            <a:latin typeface="Cambria Math" panose="02040503050406030204" pitchFamily="18" charset="0"/>
                            <a:ea typeface="Cambria Math" panose="02040503050406030204" pitchFamily="18" charset="0"/>
                          </a:rPr>
                          <m:t>2</m:t>
                        </m:r>
                      </m:e>
                      <m:sup>
                        <m:r>
                          <a:rPr lang="en-US" sz="2000" i="1" dirty="0">
                            <a:solidFill>
                              <a:srgbClr val="202122"/>
                            </a:solidFill>
                            <a:latin typeface="Cambria Math" panose="02040503050406030204" pitchFamily="18" charset="0"/>
                            <a:ea typeface="Cambria Math" panose="02040503050406030204" pitchFamily="18" charset="0"/>
                          </a:rPr>
                          <m:t>4</m:t>
                        </m:r>
                      </m:sup>
                    </m:sSup>
                    <m:r>
                      <a:rPr lang="en-US" sz="2000" i="1" dirty="0">
                        <a:solidFill>
                          <a:srgbClr val="202122"/>
                        </a:solidFill>
                        <a:latin typeface="Cambria Math" panose="02040503050406030204" pitchFamily="18" charset="0"/>
                        <a:ea typeface="Cambria Math" panose="02040503050406030204" pitchFamily="18" charset="0"/>
                      </a:rPr>
                      <m:t>+</m:t>
                    </m:r>
                    <m:r>
                      <a:rPr lang="en-US" sz="2000" b="0" i="1" dirty="0" smtClean="0">
                        <a:solidFill>
                          <a:srgbClr val="202122"/>
                        </a:solidFill>
                        <a:latin typeface="Cambria Math" panose="02040503050406030204" pitchFamily="18" charset="0"/>
                        <a:ea typeface="Cambria Math" panose="02040503050406030204" pitchFamily="18" charset="0"/>
                      </a:rPr>
                      <m:t>0</m:t>
                    </m:r>
                    <m:r>
                      <a:rPr lang="en-US" sz="2000" i="1" dirty="0">
                        <a:solidFill>
                          <a:srgbClr val="202122"/>
                        </a:solidFill>
                        <a:latin typeface="Cambria Math" panose="02040503050406030204" pitchFamily="18" charset="0"/>
                        <a:ea typeface="Cambria Math" panose="02040503050406030204" pitchFamily="18" charset="0"/>
                      </a:rPr>
                      <m:t>×</m:t>
                    </m:r>
                    <m:sSup>
                      <m:sSupPr>
                        <m:ctrlPr>
                          <a:rPr lang="en-US" sz="2000" i="1" dirty="0">
                            <a:solidFill>
                              <a:srgbClr val="202122"/>
                            </a:solidFill>
                            <a:latin typeface="Cambria Math" panose="02040503050406030204" pitchFamily="18" charset="0"/>
                            <a:ea typeface="Cambria Math" panose="02040503050406030204" pitchFamily="18" charset="0"/>
                          </a:rPr>
                        </m:ctrlPr>
                      </m:sSupPr>
                      <m:e>
                        <m:r>
                          <a:rPr lang="en-US" sz="2000" i="1" dirty="0">
                            <a:solidFill>
                              <a:srgbClr val="202122"/>
                            </a:solidFill>
                            <a:latin typeface="Cambria Math" panose="02040503050406030204" pitchFamily="18" charset="0"/>
                            <a:ea typeface="Cambria Math" panose="02040503050406030204" pitchFamily="18" charset="0"/>
                          </a:rPr>
                          <m:t>2</m:t>
                        </m:r>
                      </m:e>
                      <m:sup>
                        <m:r>
                          <a:rPr lang="en-US" sz="2000" i="1" dirty="0">
                            <a:solidFill>
                              <a:srgbClr val="202122"/>
                            </a:solidFill>
                            <a:latin typeface="Cambria Math" panose="02040503050406030204" pitchFamily="18" charset="0"/>
                            <a:ea typeface="Cambria Math" panose="02040503050406030204" pitchFamily="18" charset="0"/>
                          </a:rPr>
                          <m:t>3</m:t>
                        </m:r>
                      </m:sup>
                    </m:sSup>
                    <m:r>
                      <a:rPr lang="en-US" sz="2000" i="1" dirty="0">
                        <a:solidFill>
                          <a:srgbClr val="202122"/>
                        </a:solidFill>
                        <a:latin typeface="Cambria Math" panose="02040503050406030204" pitchFamily="18" charset="0"/>
                        <a:ea typeface="Cambria Math" panose="02040503050406030204" pitchFamily="18" charset="0"/>
                      </a:rPr>
                      <m:t>+0×</m:t>
                    </m:r>
                    <m:sSup>
                      <m:sSupPr>
                        <m:ctrlPr>
                          <a:rPr lang="en-US" sz="2000" i="1" dirty="0">
                            <a:solidFill>
                              <a:srgbClr val="202122"/>
                            </a:solidFill>
                            <a:latin typeface="Cambria Math" panose="02040503050406030204" pitchFamily="18" charset="0"/>
                            <a:ea typeface="Cambria Math" panose="02040503050406030204" pitchFamily="18" charset="0"/>
                          </a:rPr>
                        </m:ctrlPr>
                      </m:sSupPr>
                      <m:e>
                        <m:r>
                          <a:rPr lang="en-US" sz="2000" i="1" dirty="0">
                            <a:solidFill>
                              <a:srgbClr val="202122"/>
                            </a:solidFill>
                            <a:latin typeface="Cambria Math" panose="02040503050406030204" pitchFamily="18" charset="0"/>
                            <a:ea typeface="Cambria Math" panose="02040503050406030204" pitchFamily="18" charset="0"/>
                          </a:rPr>
                          <m:t>2</m:t>
                        </m:r>
                      </m:e>
                      <m:sup>
                        <m:r>
                          <a:rPr lang="en-US" sz="2000" i="1" dirty="0">
                            <a:solidFill>
                              <a:srgbClr val="202122"/>
                            </a:solidFill>
                            <a:latin typeface="Cambria Math" panose="02040503050406030204" pitchFamily="18" charset="0"/>
                            <a:ea typeface="Cambria Math" panose="02040503050406030204" pitchFamily="18" charset="0"/>
                          </a:rPr>
                          <m:t>2</m:t>
                        </m:r>
                      </m:sup>
                    </m:sSup>
                    <m:r>
                      <a:rPr lang="en-US" sz="2000" i="1" dirty="0">
                        <a:solidFill>
                          <a:srgbClr val="202122"/>
                        </a:solidFill>
                        <a:latin typeface="Cambria Math" panose="02040503050406030204" pitchFamily="18" charset="0"/>
                        <a:ea typeface="Cambria Math" panose="02040503050406030204" pitchFamily="18" charset="0"/>
                      </a:rPr>
                      <m:t>+1×</m:t>
                    </m:r>
                    <m:sSup>
                      <m:sSupPr>
                        <m:ctrlPr>
                          <a:rPr lang="en-US" sz="2000" i="1" dirty="0">
                            <a:solidFill>
                              <a:srgbClr val="202122"/>
                            </a:solidFill>
                            <a:latin typeface="Cambria Math" panose="02040503050406030204" pitchFamily="18" charset="0"/>
                            <a:ea typeface="Cambria Math" panose="02040503050406030204" pitchFamily="18" charset="0"/>
                          </a:rPr>
                        </m:ctrlPr>
                      </m:sSupPr>
                      <m:e>
                        <m:r>
                          <a:rPr lang="en-US" sz="2000" i="1" dirty="0">
                            <a:solidFill>
                              <a:srgbClr val="202122"/>
                            </a:solidFill>
                            <a:latin typeface="Cambria Math" panose="02040503050406030204" pitchFamily="18" charset="0"/>
                            <a:ea typeface="Cambria Math" panose="02040503050406030204" pitchFamily="18" charset="0"/>
                          </a:rPr>
                          <m:t>2</m:t>
                        </m:r>
                      </m:e>
                      <m:sup>
                        <m:r>
                          <a:rPr lang="en-US" sz="2000" i="1" dirty="0">
                            <a:solidFill>
                              <a:srgbClr val="202122"/>
                            </a:solidFill>
                            <a:latin typeface="Cambria Math" panose="02040503050406030204" pitchFamily="18" charset="0"/>
                            <a:ea typeface="Cambria Math" panose="02040503050406030204" pitchFamily="18" charset="0"/>
                          </a:rPr>
                          <m:t>1</m:t>
                        </m:r>
                      </m:sup>
                    </m:sSup>
                    <m:r>
                      <a:rPr lang="en-US" sz="2000" i="1" dirty="0">
                        <a:solidFill>
                          <a:srgbClr val="202122"/>
                        </a:solidFill>
                        <a:latin typeface="Cambria Math" panose="02040503050406030204" pitchFamily="18" charset="0"/>
                        <a:ea typeface="Cambria Math" panose="02040503050406030204" pitchFamily="18" charset="0"/>
                      </a:rPr>
                      <m:t>+1×</m:t>
                    </m:r>
                    <m:sSup>
                      <m:sSupPr>
                        <m:ctrlPr>
                          <a:rPr lang="en-US" sz="2000" i="1" dirty="0">
                            <a:solidFill>
                              <a:srgbClr val="202122"/>
                            </a:solidFill>
                            <a:latin typeface="Cambria Math" panose="02040503050406030204" pitchFamily="18" charset="0"/>
                            <a:ea typeface="Cambria Math" panose="02040503050406030204" pitchFamily="18" charset="0"/>
                          </a:rPr>
                        </m:ctrlPr>
                      </m:sSupPr>
                      <m:e>
                        <m:r>
                          <a:rPr lang="en-US" sz="2000" i="1" dirty="0">
                            <a:solidFill>
                              <a:srgbClr val="202122"/>
                            </a:solidFill>
                            <a:latin typeface="Cambria Math" panose="02040503050406030204" pitchFamily="18" charset="0"/>
                            <a:ea typeface="Cambria Math" panose="02040503050406030204" pitchFamily="18" charset="0"/>
                          </a:rPr>
                          <m:t>2</m:t>
                        </m:r>
                      </m:e>
                      <m:sup>
                        <m:r>
                          <a:rPr lang="en-US" sz="2000" i="1" dirty="0">
                            <a:solidFill>
                              <a:srgbClr val="202122"/>
                            </a:solidFill>
                            <a:latin typeface="Cambria Math" panose="02040503050406030204" pitchFamily="18" charset="0"/>
                            <a:ea typeface="Cambria Math" panose="02040503050406030204" pitchFamily="18" charset="0"/>
                          </a:rPr>
                          <m:t>0</m:t>
                        </m:r>
                      </m:sup>
                    </m:sSup>
                    <m:r>
                      <a:rPr lang="en-US" sz="2000" b="0" i="1" dirty="0" smtClean="0">
                        <a:solidFill>
                          <a:srgbClr val="202122"/>
                        </a:solidFill>
                        <a:latin typeface="Cambria Math" panose="02040503050406030204" pitchFamily="18" charset="0"/>
                        <a:ea typeface="Cambria Math" panose="02040503050406030204" pitchFamily="18" charset="0"/>
                      </a:rPr>
                      <m:t>=</m:t>
                    </m:r>
                    <m:sSub>
                      <m:sSubPr>
                        <m:ctrlPr>
                          <a:rPr lang="en-US" sz="2000" b="0" i="1" dirty="0" smtClean="0">
                            <a:solidFill>
                              <a:srgbClr val="202122"/>
                            </a:solidFill>
                            <a:latin typeface="Cambria Math" panose="02040503050406030204" pitchFamily="18" charset="0"/>
                            <a:ea typeface="Cambria Math" panose="02040503050406030204" pitchFamily="18" charset="0"/>
                          </a:rPr>
                        </m:ctrlPr>
                      </m:sSubPr>
                      <m:e>
                        <m:r>
                          <a:rPr lang="en-US" sz="2000" b="0" i="1" dirty="0" smtClean="0">
                            <a:solidFill>
                              <a:srgbClr val="202122"/>
                            </a:solidFill>
                            <a:latin typeface="Cambria Math" panose="02040503050406030204" pitchFamily="18" charset="0"/>
                            <a:ea typeface="Cambria Math" panose="02040503050406030204" pitchFamily="18" charset="0"/>
                          </a:rPr>
                          <m:t>99</m:t>
                        </m:r>
                      </m:e>
                      <m:sub>
                        <m:r>
                          <a:rPr lang="en-US" sz="2000" b="0" i="1" dirty="0" smtClean="0">
                            <a:solidFill>
                              <a:srgbClr val="202122"/>
                            </a:solidFill>
                            <a:latin typeface="Cambria Math" panose="02040503050406030204" pitchFamily="18" charset="0"/>
                            <a:ea typeface="Cambria Math" panose="02040503050406030204" pitchFamily="18" charset="0"/>
                          </a:rPr>
                          <m:t>10</m:t>
                        </m:r>
                      </m:sub>
                    </m:sSub>
                  </m:oMath>
                </a14:m>
                <a:r>
                  <a:rPr lang="en-US" sz="2000" dirty="0">
                    <a:solidFill>
                      <a:srgbClr val="202122"/>
                    </a:solidFill>
                    <a:latin typeface="Arial" panose="020B0604020202020204" pitchFamily="34" charset="0"/>
                  </a:rPr>
                  <a:t>  </a:t>
                </a:r>
              </a:p>
              <a:p>
                <a:pPr lvl="1">
                  <a:lnSpc>
                    <a:spcPct val="110000"/>
                  </a:lnSpc>
                </a:pPr>
                <a14:m>
                  <m:oMath xmlns:m="http://schemas.openxmlformats.org/officeDocument/2006/math">
                    <m:sSub>
                      <m:sSubPr>
                        <m:ctrlPr>
                          <a:rPr lang="en-US" sz="2000" i="1" dirty="0" smtClean="0">
                            <a:solidFill>
                              <a:srgbClr val="202122"/>
                            </a:solidFill>
                            <a:latin typeface="Cambria Math" panose="02040503050406030204" pitchFamily="18" charset="0"/>
                          </a:rPr>
                        </m:ctrlPr>
                      </m:sSubPr>
                      <m:e>
                        <m:r>
                          <a:rPr lang="en-US" sz="2000" i="1" dirty="0" smtClean="0">
                            <a:solidFill>
                              <a:srgbClr val="202122"/>
                            </a:solidFill>
                            <a:latin typeface="Cambria Math" panose="02040503050406030204" pitchFamily="18" charset="0"/>
                          </a:rPr>
                          <m:t>100</m:t>
                        </m:r>
                        <m:r>
                          <a:rPr lang="en-US" sz="2000" b="0" i="1" dirty="0" smtClean="0">
                            <a:solidFill>
                              <a:srgbClr val="202122"/>
                            </a:solidFill>
                            <a:latin typeface="Cambria Math" panose="02040503050406030204" pitchFamily="18" charset="0"/>
                          </a:rPr>
                          <m:t>0</m:t>
                        </m:r>
                        <m:r>
                          <a:rPr lang="en-US" sz="2000" i="1" dirty="0" smtClean="0">
                            <a:solidFill>
                              <a:srgbClr val="202122"/>
                            </a:solidFill>
                            <a:latin typeface="Cambria Math" panose="02040503050406030204" pitchFamily="18" charset="0"/>
                          </a:rPr>
                          <m:t>1</m:t>
                        </m:r>
                        <m:r>
                          <a:rPr lang="en-US" sz="2000" b="0" i="1" dirty="0" smtClean="0">
                            <a:solidFill>
                              <a:srgbClr val="202122"/>
                            </a:solidFill>
                            <a:latin typeface="Cambria Math" panose="02040503050406030204" pitchFamily="18" charset="0"/>
                          </a:rPr>
                          <m:t>0</m:t>
                        </m:r>
                      </m:e>
                      <m:sub>
                        <m:r>
                          <a:rPr lang="en-US" sz="2000" i="1" dirty="0" smtClean="0">
                            <a:solidFill>
                              <a:srgbClr val="202122"/>
                            </a:solidFill>
                            <a:latin typeface="Cambria Math" panose="02040503050406030204" pitchFamily="18" charset="0"/>
                          </a:rPr>
                          <m:t>2</m:t>
                        </m:r>
                      </m:sub>
                    </m:sSub>
                    <m:r>
                      <a:rPr lang="en-US" sz="2000" b="0" i="1" dirty="0" smtClean="0">
                        <a:solidFill>
                          <a:srgbClr val="202122"/>
                        </a:solidFill>
                        <a:latin typeface="Cambria Math" panose="02040503050406030204" pitchFamily="18" charset="0"/>
                      </a:rPr>
                      <m:t>=1</m:t>
                    </m:r>
                    <m:r>
                      <a:rPr lang="en-US" sz="2000" b="0" i="1" dirty="0" smtClean="0">
                        <a:solidFill>
                          <a:srgbClr val="202122"/>
                        </a:solidFill>
                        <a:latin typeface="Cambria Math" panose="02040503050406030204" pitchFamily="18" charset="0"/>
                        <a:ea typeface="Cambria Math" panose="02040503050406030204" pitchFamily="18" charset="0"/>
                      </a:rPr>
                      <m:t>×</m:t>
                    </m:r>
                    <m:sSup>
                      <m:sSupPr>
                        <m:ctrlPr>
                          <a:rPr lang="en-US" sz="2000" b="0" i="1" dirty="0" smtClean="0">
                            <a:solidFill>
                              <a:srgbClr val="202122"/>
                            </a:solidFill>
                            <a:latin typeface="Cambria Math" panose="02040503050406030204" pitchFamily="18" charset="0"/>
                            <a:ea typeface="Cambria Math" panose="02040503050406030204" pitchFamily="18" charset="0"/>
                          </a:rPr>
                        </m:ctrlPr>
                      </m:sSupPr>
                      <m:e>
                        <m:r>
                          <a:rPr lang="en-US" sz="2000" b="0" i="1" dirty="0" smtClean="0">
                            <a:solidFill>
                              <a:srgbClr val="202122"/>
                            </a:solidFill>
                            <a:latin typeface="Cambria Math" panose="02040503050406030204" pitchFamily="18" charset="0"/>
                            <a:ea typeface="Cambria Math" panose="02040503050406030204" pitchFamily="18" charset="0"/>
                          </a:rPr>
                          <m:t>2</m:t>
                        </m:r>
                      </m:e>
                      <m:sup>
                        <m:r>
                          <a:rPr lang="en-US" sz="2000" b="0" i="1" dirty="0" smtClean="0">
                            <a:solidFill>
                              <a:srgbClr val="202122"/>
                            </a:solidFill>
                            <a:latin typeface="Cambria Math" panose="02040503050406030204" pitchFamily="18" charset="0"/>
                            <a:ea typeface="Cambria Math" panose="02040503050406030204" pitchFamily="18" charset="0"/>
                          </a:rPr>
                          <m:t>5</m:t>
                        </m:r>
                      </m:sup>
                    </m:sSup>
                    <m:r>
                      <a:rPr lang="en-US" sz="2000" b="0" i="1" dirty="0" smtClean="0">
                        <a:solidFill>
                          <a:srgbClr val="202122"/>
                        </a:solidFill>
                        <a:latin typeface="Cambria Math" panose="02040503050406030204" pitchFamily="18" charset="0"/>
                        <a:ea typeface="Cambria Math" panose="02040503050406030204" pitchFamily="18" charset="0"/>
                      </a:rPr>
                      <m:t>+0×</m:t>
                    </m:r>
                    <m:sSup>
                      <m:sSupPr>
                        <m:ctrlPr>
                          <a:rPr lang="en-US" sz="2000" b="0" i="1" dirty="0" smtClean="0">
                            <a:solidFill>
                              <a:srgbClr val="202122"/>
                            </a:solidFill>
                            <a:latin typeface="Cambria Math" panose="02040503050406030204" pitchFamily="18" charset="0"/>
                            <a:ea typeface="Cambria Math" panose="02040503050406030204" pitchFamily="18" charset="0"/>
                          </a:rPr>
                        </m:ctrlPr>
                      </m:sSupPr>
                      <m:e>
                        <m:r>
                          <a:rPr lang="en-US" sz="2000" b="0" i="1" dirty="0" smtClean="0">
                            <a:solidFill>
                              <a:srgbClr val="202122"/>
                            </a:solidFill>
                            <a:latin typeface="Cambria Math" panose="02040503050406030204" pitchFamily="18" charset="0"/>
                            <a:ea typeface="Cambria Math" panose="02040503050406030204" pitchFamily="18" charset="0"/>
                          </a:rPr>
                          <m:t>2</m:t>
                        </m:r>
                      </m:e>
                      <m:sup>
                        <m:r>
                          <a:rPr lang="en-US" sz="2000" b="0" i="1" dirty="0" smtClean="0">
                            <a:solidFill>
                              <a:srgbClr val="202122"/>
                            </a:solidFill>
                            <a:latin typeface="Cambria Math" panose="02040503050406030204" pitchFamily="18" charset="0"/>
                            <a:ea typeface="Cambria Math" panose="02040503050406030204" pitchFamily="18" charset="0"/>
                          </a:rPr>
                          <m:t>4</m:t>
                        </m:r>
                      </m:sup>
                    </m:sSup>
                    <m:r>
                      <a:rPr lang="en-US" sz="2000" b="0" i="1" dirty="0" smtClean="0">
                        <a:solidFill>
                          <a:srgbClr val="202122"/>
                        </a:solidFill>
                        <a:latin typeface="Cambria Math" panose="02040503050406030204" pitchFamily="18" charset="0"/>
                        <a:ea typeface="Cambria Math" panose="02040503050406030204" pitchFamily="18" charset="0"/>
                      </a:rPr>
                      <m:t>+0×</m:t>
                    </m:r>
                    <m:sSup>
                      <m:sSupPr>
                        <m:ctrlPr>
                          <a:rPr lang="en-US" sz="2000" b="0" i="1" dirty="0" smtClean="0">
                            <a:solidFill>
                              <a:srgbClr val="202122"/>
                            </a:solidFill>
                            <a:latin typeface="Cambria Math" panose="02040503050406030204" pitchFamily="18" charset="0"/>
                            <a:ea typeface="Cambria Math" panose="02040503050406030204" pitchFamily="18" charset="0"/>
                          </a:rPr>
                        </m:ctrlPr>
                      </m:sSupPr>
                      <m:e>
                        <m:r>
                          <a:rPr lang="en-US" sz="2000" b="0" i="1" dirty="0" smtClean="0">
                            <a:solidFill>
                              <a:srgbClr val="202122"/>
                            </a:solidFill>
                            <a:latin typeface="Cambria Math" panose="02040503050406030204" pitchFamily="18" charset="0"/>
                            <a:ea typeface="Cambria Math" panose="02040503050406030204" pitchFamily="18" charset="0"/>
                          </a:rPr>
                          <m:t>2</m:t>
                        </m:r>
                      </m:e>
                      <m:sup>
                        <m:r>
                          <a:rPr lang="en-US" sz="2000" b="0" i="1" dirty="0" smtClean="0">
                            <a:solidFill>
                              <a:srgbClr val="202122"/>
                            </a:solidFill>
                            <a:latin typeface="Cambria Math" panose="02040503050406030204" pitchFamily="18" charset="0"/>
                            <a:ea typeface="Cambria Math" panose="02040503050406030204" pitchFamily="18" charset="0"/>
                          </a:rPr>
                          <m:t>3</m:t>
                        </m:r>
                      </m:sup>
                    </m:sSup>
                    <m:r>
                      <a:rPr lang="en-US" sz="2000" b="0" i="1" dirty="0" smtClean="0">
                        <a:solidFill>
                          <a:srgbClr val="202122"/>
                        </a:solidFill>
                        <a:latin typeface="Cambria Math" panose="02040503050406030204" pitchFamily="18" charset="0"/>
                        <a:ea typeface="Cambria Math" panose="02040503050406030204" pitchFamily="18" charset="0"/>
                      </a:rPr>
                      <m:t>+0×</m:t>
                    </m:r>
                    <m:sSup>
                      <m:sSupPr>
                        <m:ctrlPr>
                          <a:rPr lang="en-US" sz="2000" b="0" i="1" dirty="0" smtClean="0">
                            <a:solidFill>
                              <a:srgbClr val="202122"/>
                            </a:solidFill>
                            <a:latin typeface="Cambria Math" panose="02040503050406030204" pitchFamily="18" charset="0"/>
                            <a:ea typeface="Cambria Math" panose="02040503050406030204" pitchFamily="18" charset="0"/>
                          </a:rPr>
                        </m:ctrlPr>
                      </m:sSupPr>
                      <m:e>
                        <m:r>
                          <a:rPr lang="en-US" sz="2000" b="0" i="1" dirty="0" smtClean="0">
                            <a:solidFill>
                              <a:srgbClr val="202122"/>
                            </a:solidFill>
                            <a:latin typeface="Cambria Math" panose="02040503050406030204" pitchFamily="18" charset="0"/>
                            <a:ea typeface="Cambria Math" panose="02040503050406030204" pitchFamily="18" charset="0"/>
                          </a:rPr>
                          <m:t>2</m:t>
                        </m:r>
                      </m:e>
                      <m:sup>
                        <m:r>
                          <a:rPr lang="en-US" sz="2000" b="0" i="1" dirty="0" smtClean="0">
                            <a:solidFill>
                              <a:srgbClr val="202122"/>
                            </a:solidFill>
                            <a:latin typeface="Cambria Math" panose="02040503050406030204" pitchFamily="18" charset="0"/>
                            <a:ea typeface="Cambria Math" panose="02040503050406030204" pitchFamily="18" charset="0"/>
                          </a:rPr>
                          <m:t>2</m:t>
                        </m:r>
                      </m:sup>
                    </m:sSup>
                    <m:r>
                      <a:rPr lang="en-US" sz="2000" b="0" i="1" dirty="0" smtClean="0">
                        <a:solidFill>
                          <a:srgbClr val="202122"/>
                        </a:solidFill>
                        <a:latin typeface="Cambria Math" panose="02040503050406030204" pitchFamily="18" charset="0"/>
                        <a:ea typeface="Cambria Math" panose="02040503050406030204" pitchFamily="18" charset="0"/>
                      </a:rPr>
                      <m:t>+1×</m:t>
                    </m:r>
                    <m:sSup>
                      <m:sSupPr>
                        <m:ctrlPr>
                          <a:rPr lang="en-US" sz="2000" b="0" i="1" dirty="0" smtClean="0">
                            <a:solidFill>
                              <a:srgbClr val="202122"/>
                            </a:solidFill>
                            <a:latin typeface="Cambria Math" panose="02040503050406030204" pitchFamily="18" charset="0"/>
                            <a:ea typeface="Cambria Math" panose="02040503050406030204" pitchFamily="18" charset="0"/>
                          </a:rPr>
                        </m:ctrlPr>
                      </m:sSupPr>
                      <m:e>
                        <m:r>
                          <a:rPr lang="en-US" sz="2000" b="0" i="1" dirty="0" smtClean="0">
                            <a:solidFill>
                              <a:srgbClr val="202122"/>
                            </a:solidFill>
                            <a:latin typeface="Cambria Math" panose="02040503050406030204" pitchFamily="18" charset="0"/>
                            <a:ea typeface="Cambria Math" panose="02040503050406030204" pitchFamily="18" charset="0"/>
                          </a:rPr>
                          <m:t>2</m:t>
                        </m:r>
                      </m:e>
                      <m:sup>
                        <m:r>
                          <a:rPr lang="en-US" sz="2000" b="0" i="1" dirty="0" smtClean="0">
                            <a:solidFill>
                              <a:srgbClr val="202122"/>
                            </a:solidFill>
                            <a:latin typeface="Cambria Math" panose="02040503050406030204" pitchFamily="18" charset="0"/>
                            <a:ea typeface="Cambria Math" panose="02040503050406030204" pitchFamily="18" charset="0"/>
                          </a:rPr>
                          <m:t>1</m:t>
                        </m:r>
                      </m:sup>
                    </m:sSup>
                    <m:r>
                      <a:rPr lang="en-US" sz="2000" b="0" i="1" dirty="0" smtClean="0">
                        <a:solidFill>
                          <a:srgbClr val="202122"/>
                        </a:solidFill>
                        <a:latin typeface="Cambria Math" panose="02040503050406030204" pitchFamily="18" charset="0"/>
                        <a:ea typeface="Cambria Math" panose="02040503050406030204" pitchFamily="18" charset="0"/>
                      </a:rPr>
                      <m:t>+0×</m:t>
                    </m:r>
                    <m:sSup>
                      <m:sSupPr>
                        <m:ctrlPr>
                          <a:rPr lang="en-US" sz="2000" b="0" i="1" dirty="0" smtClean="0">
                            <a:solidFill>
                              <a:srgbClr val="202122"/>
                            </a:solidFill>
                            <a:latin typeface="Cambria Math" panose="02040503050406030204" pitchFamily="18" charset="0"/>
                            <a:ea typeface="Cambria Math" panose="02040503050406030204" pitchFamily="18" charset="0"/>
                          </a:rPr>
                        </m:ctrlPr>
                      </m:sSupPr>
                      <m:e>
                        <m:r>
                          <a:rPr lang="en-US" sz="2000" b="0" i="1" dirty="0" smtClean="0">
                            <a:solidFill>
                              <a:srgbClr val="202122"/>
                            </a:solidFill>
                            <a:latin typeface="Cambria Math" panose="02040503050406030204" pitchFamily="18" charset="0"/>
                            <a:ea typeface="Cambria Math" panose="02040503050406030204" pitchFamily="18" charset="0"/>
                          </a:rPr>
                          <m:t>2</m:t>
                        </m:r>
                      </m:e>
                      <m:sup>
                        <m:r>
                          <a:rPr lang="en-US" sz="2000" b="0" i="1" dirty="0" smtClean="0">
                            <a:solidFill>
                              <a:srgbClr val="202122"/>
                            </a:solidFill>
                            <a:latin typeface="Cambria Math" panose="02040503050406030204" pitchFamily="18" charset="0"/>
                            <a:ea typeface="Cambria Math" panose="02040503050406030204" pitchFamily="18" charset="0"/>
                          </a:rPr>
                          <m:t>0</m:t>
                        </m:r>
                      </m:sup>
                    </m:sSup>
                    <m:r>
                      <a:rPr lang="en-US" sz="2000" b="0" i="1" dirty="0" smtClean="0">
                        <a:solidFill>
                          <a:srgbClr val="202122"/>
                        </a:solidFill>
                        <a:latin typeface="Cambria Math" panose="02040503050406030204" pitchFamily="18" charset="0"/>
                        <a:ea typeface="Cambria Math" panose="02040503050406030204" pitchFamily="18" charset="0"/>
                      </a:rPr>
                      <m:t>=32+2=</m:t>
                    </m:r>
                    <m:sSub>
                      <m:sSubPr>
                        <m:ctrlPr>
                          <a:rPr lang="en-US" sz="2000" b="0" i="1" dirty="0" smtClean="0">
                            <a:solidFill>
                              <a:srgbClr val="202122"/>
                            </a:solidFill>
                            <a:latin typeface="Cambria Math" panose="02040503050406030204" pitchFamily="18" charset="0"/>
                            <a:ea typeface="Cambria Math" panose="02040503050406030204" pitchFamily="18" charset="0"/>
                          </a:rPr>
                        </m:ctrlPr>
                      </m:sSubPr>
                      <m:e>
                        <m:r>
                          <a:rPr lang="en-US" sz="2000" b="0" i="1" dirty="0" smtClean="0">
                            <a:solidFill>
                              <a:srgbClr val="202122"/>
                            </a:solidFill>
                            <a:latin typeface="Cambria Math" panose="02040503050406030204" pitchFamily="18" charset="0"/>
                            <a:ea typeface="Cambria Math" panose="02040503050406030204" pitchFamily="18" charset="0"/>
                          </a:rPr>
                          <m:t>34</m:t>
                        </m:r>
                      </m:e>
                      <m:sub>
                        <m:r>
                          <a:rPr lang="en-US" sz="2000" b="0" i="1" dirty="0" smtClean="0">
                            <a:solidFill>
                              <a:srgbClr val="202122"/>
                            </a:solidFill>
                            <a:latin typeface="Cambria Math" panose="02040503050406030204" pitchFamily="18" charset="0"/>
                            <a:ea typeface="Cambria Math" panose="02040503050406030204" pitchFamily="18" charset="0"/>
                          </a:rPr>
                          <m:t>10</m:t>
                        </m:r>
                      </m:sub>
                    </m:sSub>
                  </m:oMath>
                </a14:m>
                <a:endParaRPr lang="en-US" sz="2000" dirty="0">
                  <a:solidFill>
                    <a:srgbClr val="202122"/>
                  </a:solidFill>
                  <a:latin typeface="Arial" panose="020B0604020202020204" pitchFamily="34" charset="0"/>
                </a:endParaRPr>
              </a:p>
              <a:p>
                <a:pPr lvl="1">
                  <a:lnSpc>
                    <a:spcPct val="110000"/>
                  </a:lnSpc>
                </a:pPr>
                <a:endParaRPr lang="en-US" sz="2000" dirty="0">
                  <a:solidFill>
                    <a:srgbClr val="202122"/>
                  </a:solidFill>
                  <a:latin typeface="Arial" panose="020B0604020202020204" pitchFamily="34" charset="0"/>
                </a:endParaRPr>
              </a:p>
              <a:p>
                <a:pPr lvl="1">
                  <a:lnSpc>
                    <a:spcPct val="110000"/>
                  </a:lnSpc>
                </a:pPr>
                <a:endParaRPr lang="en-US" sz="2000" dirty="0">
                  <a:solidFill>
                    <a:srgbClr val="202122"/>
                  </a:solidFill>
                  <a:latin typeface="Arial" panose="020B0604020202020204" pitchFamily="34" charset="0"/>
                </a:endParaRPr>
              </a:p>
            </p:txBody>
          </p:sp>
        </mc:Choice>
        <mc:Fallback xmlns="">
          <p:sp>
            <p:nvSpPr>
              <p:cNvPr id="3" name="Content Placeholder 2">
                <a:extLst>
                  <a:ext uri="{FF2B5EF4-FFF2-40B4-BE49-F238E27FC236}">
                    <a16:creationId xmlns:a16="http://schemas.microsoft.com/office/drawing/2014/main" id="{3A7328D1-D8FE-DC60-5749-45CD0106BF68}"/>
                  </a:ext>
                </a:extLst>
              </p:cNvPr>
              <p:cNvSpPr>
                <a:spLocks noGrp="1" noRot="1" noChangeAspect="1" noMove="1" noResize="1" noEditPoints="1" noAdjustHandles="1" noChangeArrowheads="1" noChangeShapeType="1" noTextEdit="1"/>
              </p:cNvSpPr>
              <p:nvPr>
                <p:ph idx="1"/>
              </p:nvPr>
            </p:nvSpPr>
            <p:spPr>
              <a:xfrm>
                <a:off x="612646" y="1289830"/>
                <a:ext cx="10653578" cy="5019530"/>
              </a:xfrm>
              <a:blipFill>
                <a:blip r:embed="rId3"/>
                <a:stretch>
                  <a:fillRect l="-476" t="-505"/>
                </a:stretch>
              </a:blipFill>
            </p:spPr>
            <p:txBody>
              <a:bodyPr/>
              <a:lstStyle/>
              <a:p>
                <a:r>
                  <a:rPr lang="en-US">
                    <a:noFill/>
                  </a:rPr>
                  <a:t> </a:t>
                </a:r>
              </a:p>
            </p:txBody>
          </p:sp>
        </mc:Fallback>
      </mc:AlternateContent>
      <p:sp>
        <p:nvSpPr>
          <p:cNvPr id="10" name="Title 1">
            <a:extLst>
              <a:ext uri="{FF2B5EF4-FFF2-40B4-BE49-F238E27FC236}">
                <a16:creationId xmlns:a16="http://schemas.microsoft.com/office/drawing/2014/main" id="{AD38D5DA-949B-E7A0-2F5D-00B6243E4C4E}"/>
              </a:ext>
            </a:extLst>
          </p:cNvPr>
          <p:cNvSpPr txBox="1">
            <a:spLocks/>
          </p:cNvSpPr>
          <p:nvPr/>
        </p:nvSpPr>
        <p:spPr>
          <a:xfrm>
            <a:off x="612648" y="548640"/>
            <a:ext cx="10653578"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b="1" kern="1200" dirty="0">
                <a:solidFill>
                  <a:schemeClr val="tx1"/>
                </a:solidFill>
                <a:latin typeface="+mj-lt"/>
                <a:ea typeface="+mj-ea"/>
                <a:cs typeface="+mj-cs"/>
              </a:rPr>
              <a:t>PRACTICE TIME - ANSWER</a:t>
            </a:r>
          </a:p>
        </p:txBody>
      </p:sp>
      <p:sp>
        <p:nvSpPr>
          <p:cNvPr id="11" name="Slide Number Placeholder 10">
            <a:extLst>
              <a:ext uri="{FF2B5EF4-FFF2-40B4-BE49-F238E27FC236}">
                <a16:creationId xmlns:a16="http://schemas.microsoft.com/office/drawing/2014/main" id="{E543C5D8-84EB-6318-0A75-178D8479DEB7}"/>
              </a:ext>
            </a:extLst>
          </p:cNvPr>
          <p:cNvSpPr>
            <a:spLocks noGrp="1"/>
          </p:cNvSpPr>
          <p:nvPr>
            <p:ph type="sldNum" sz="quarter" idx="12"/>
          </p:nvPr>
        </p:nvSpPr>
        <p:spPr/>
        <p:txBody>
          <a:bodyPr/>
          <a:lstStyle/>
          <a:p>
            <a:fld id="{CC057153-B650-4DEB-B370-79DDCFDCE934}" type="slidenum">
              <a:rPr lang="en-US" smtClean="0"/>
              <a:t>41</a:t>
            </a:fld>
            <a:endParaRPr lang="en-US"/>
          </a:p>
        </p:txBody>
      </p:sp>
    </p:spTree>
    <p:extLst>
      <p:ext uri="{BB962C8B-B14F-4D97-AF65-F5344CB8AC3E}">
        <p14:creationId xmlns:p14="http://schemas.microsoft.com/office/powerpoint/2010/main" val="8013653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4F7F7-31D7-17A5-F874-D3B23AABBBFA}"/>
              </a:ext>
            </a:extLst>
          </p:cNvPr>
          <p:cNvSpPr>
            <a:spLocks noGrp="1"/>
          </p:cNvSpPr>
          <p:nvPr>
            <p:ph type="title"/>
          </p:nvPr>
        </p:nvSpPr>
        <p:spPr/>
        <p:txBody>
          <a:bodyPr/>
          <a:lstStyle/>
          <a:p>
            <a:r>
              <a:rPr lang="en-US" dirty="0"/>
              <a:t>Decimal to binary conversion</a:t>
            </a:r>
          </a:p>
        </p:txBody>
      </p:sp>
      <p:sp>
        <p:nvSpPr>
          <p:cNvPr id="4" name="Slide Number Placeholder 3">
            <a:extLst>
              <a:ext uri="{FF2B5EF4-FFF2-40B4-BE49-F238E27FC236}">
                <a16:creationId xmlns:a16="http://schemas.microsoft.com/office/drawing/2014/main" id="{9023A6FE-7DCD-BDF1-EFF8-6F7747235289}"/>
              </a:ext>
            </a:extLst>
          </p:cNvPr>
          <p:cNvSpPr>
            <a:spLocks noGrp="1"/>
          </p:cNvSpPr>
          <p:nvPr>
            <p:ph type="sldNum" sz="quarter" idx="12"/>
          </p:nvPr>
        </p:nvSpPr>
        <p:spPr/>
        <p:txBody>
          <a:bodyPr/>
          <a:lstStyle/>
          <a:p>
            <a:fld id="{CC057153-B650-4DEB-B370-79DDCFDCE934}" type="slidenum">
              <a:rPr lang="en-US" smtClean="0"/>
              <a:t>42</a:t>
            </a:fld>
            <a:endParaRPr lang="en-US"/>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CA180DEA-6BA2-E731-2391-72E71568EFF4}"/>
                  </a:ext>
                </a:extLst>
              </p:cNvPr>
              <p:cNvGraphicFramePr>
                <a:graphicFrameLocks noGrp="1"/>
              </p:cNvGraphicFramePr>
              <p:nvPr>
                <p:extLst>
                  <p:ext uri="{D42A27DB-BD31-4B8C-83A1-F6EECF244321}">
                    <p14:modId xmlns:p14="http://schemas.microsoft.com/office/powerpoint/2010/main" val="4000319703"/>
                  </p:ext>
                </p:extLst>
              </p:nvPr>
            </p:nvGraphicFramePr>
            <p:xfrm>
              <a:off x="892868" y="1747266"/>
              <a:ext cx="9551136" cy="827088"/>
            </p:xfrm>
            <a:graphic>
              <a:graphicData uri="http://schemas.openxmlformats.org/drawingml/2006/table">
                <a:tbl>
                  <a:tblPr firstRow="1" bandRow="1">
                    <a:tableStyleId>{5940675A-B579-460E-94D1-54222C63F5DA}</a:tableStyleId>
                  </a:tblPr>
                  <a:tblGrid>
                    <a:gridCol w="1193892">
                      <a:extLst>
                        <a:ext uri="{9D8B030D-6E8A-4147-A177-3AD203B41FA5}">
                          <a16:colId xmlns:a16="http://schemas.microsoft.com/office/drawing/2014/main" val="221434893"/>
                        </a:ext>
                      </a:extLst>
                    </a:gridCol>
                    <a:gridCol w="1193892">
                      <a:extLst>
                        <a:ext uri="{9D8B030D-6E8A-4147-A177-3AD203B41FA5}">
                          <a16:colId xmlns:a16="http://schemas.microsoft.com/office/drawing/2014/main" val="492200816"/>
                        </a:ext>
                      </a:extLst>
                    </a:gridCol>
                    <a:gridCol w="1193892">
                      <a:extLst>
                        <a:ext uri="{9D8B030D-6E8A-4147-A177-3AD203B41FA5}">
                          <a16:colId xmlns:a16="http://schemas.microsoft.com/office/drawing/2014/main" val="2924573515"/>
                        </a:ext>
                      </a:extLst>
                    </a:gridCol>
                    <a:gridCol w="1193892">
                      <a:extLst>
                        <a:ext uri="{9D8B030D-6E8A-4147-A177-3AD203B41FA5}">
                          <a16:colId xmlns:a16="http://schemas.microsoft.com/office/drawing/2014/main" val="3372391196"/>
                        </a:ext>
                      </a:extLst>
                    </a:gridCol>
                    <a:gridCol w="1193892">
                      <a:extLst>
                        <a:ext uri="{9D8B030D-6E8A-4147-A177-3AD203B41FA5}">
                          <a16:colId xmlns:a16="http://schemas.microsoft.com/office/drawing/2014/main" val="385389857"/>
                        </a:ext>
                      </a:extLst>
                    </a:gridCol>
                    <a:gridCol w="1193892">
                      <a:extLst>
                        <a:ext uri="{9D8B030D-6E8A-4147-A177-3AD203B41FA5}">
                          <a16:colId xmlns:a16="http://schemas.microsoft.com/office/drawing/2014/main" val="1500213618"/>
                        </a:ext>
                      </a:extLst>
                    </a:gridCol>
                    <a:gridCol w="1193892">
                      <a:extLst>
                        <a:ext uri="{9D8B030D-6E8A-4147-A177-3AD203B41FA5}">
                          <a16:colId xmlns:a16="http://schemas.microsoft.com/office/drawing/2014/main" val="2324606823"/>
                        </a:ext>
                      </a:extLst>
                    </a:gridCol>
                    <a:gridCol w="1193892">
                      <a:extLst>
                        <a:ext uri="{9D8B030D-6E8A-4147-A177-3AD203B41FA5}">
                          <a16:colId xmlns:a16="http://schemas.microsoft.com/office/drawing/2014/main" val="3306935064"/>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2400" b="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2</m:t>
                                    </m:r>
                                  </m:e>
                                  <m:sup>
                                    <m:r>
                                      <a:rPr lang="en-US" sz="2400" b="0" i="1" dirty="0" smtClean="0">
                                        <a:latin typeface="Cambria Math" panose="02040503050406030204" pitchFamily="18" charset="0"/>
                                        <a:ea typeface="Cambria Math" panose="02040503050406030204" pitchFamily="18" charset="0"/>
                                      </a:rPr>
                                      <m:t>7</m:t>
                                    </m:r>
                                  </m:sup>
                                </m:sSup>
                                <m:r>
                                  <a:rPr lang="en-US" sz="2400" b="0" i="1" dirty="0" smtClean="0">
                                    <a:latin typeface="Cambria Math" panose="02040503050406030204" pitchFamily="18" charset="0"/>
                                    <a:ea typeface="Cambria Math" panose="02040503050406030204" pitchFamily="18" charset="0"/>
                                  </a:rPr>
                                  <m:t>=</m:t>
                                </m:r>
                              </m:oMath>
                            </m:oMathPara>
                          </a14:m>
                          <a:endParaRPr lang="en-US" sz="2400" b="0" i="1" dirty="0">
                            <a:latin typeface="Cambria Math" panose="02040503050406030204" pitchFamily="18" charset="0"/>
                            <a:ea typeface="Cambria Math"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ea typeface="Cambria Math" panose="02040503050406030204" pitchFamily="18" charset="0"/>
                                  </a:rPr>
                                  <m:t>128</m:t>
                                </m:r>
                              </m:oMath>
                            </m:oMathPara>
                          </a14:m>
                          <a:endParaRPr lang="en-US" sz="2400" dirty="0">
                            <a:latin typeface="Cambria Math" panose="02040503050406030204" pitchFamily="18" charset="0"/>
                            <a:ea typeface="Cambria Math"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2400" b="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2</m:t>
                                    </m:r>
                                  </m:e>
                                  <m:sup>
                                    <m:r>
                                      <a:rPr lang="en-US" sz="2400" b="0" i="1" dirty="0" smtClean="0">
                                        <a:latin typeface="Cambria Math" panose="02040503050406030204" pitchFamily="18" charset="0"/>
                                        <a:ea typeface="Cambria Math" panose="02040503050406030204" pitchFamily="18" charset="0"/>
                                      </a:rPr>
                                      <m:t>6</m:t>
                                    </m:r>
                                  </m:sup>
                                </m:sSup>
                                <m:r>
                                  <a:rPr lang="en-US" sz="2400" b="0" i="1" dirty="0" smtClean="0">
                                    <a:latin typeface="Cambria Math" panose="02040503050406030204" pitchFamily="18" charset="0"/>
                                    <a:ea typeface="Cambria Math" panose="02040503050406030204" pitchFamily="18" charset="0"/>
                                  </a:rPr>
                                  <m:t>=</m:t>
                                </m:r>
                              </m:oMath>
                            </m:oMathPara>
                          </a14:m>
                          <a:endParaRPr lang="en-US" sz="2400" b="0" i="1" dirty="0">
                            <a:latin typeface="Cambria Math" panose="02040503050406030204" pitchFamily="18" charset="0"/>
                            <a:ea typeface="Cambria Math"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ea typeface="Cambria Math" panose="02040503050406030204" pitchFamily="18" charset="0"/>
                                  </a:rPr>
                                  <m:t>64</m:t>
                                </m:r>
                              </m:oMath>
                            </m:oMathPara>
                          </a14:m>
                          <a:endParaRPr lang="en-US" sz="2400" dirty="0">
                            <a:latin typeface="Cambria Math" panose="02040503050406030204" pitchFamily="18" charset="0"/>
                            <a:ea typeface="Cambria Math"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2400" b="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2</m:t>
                                    </m:r>
                                  </m:e>
                                  <m:sup>
                                    <m:r>
                                      <a:rPr lang="en-US" sz="2400" b="0" i="1" dirty="0" smtClean="0">
                                        <a:latin typeface="Cambria Math" panose="02040503050406030204" pitchFamily="18" charset="0"/>
                                        <a:ea typeface="Cambria Math" panose="02040503050406030204" pitchFamily="18" charset="0"/>
                                      </a:rPr>
                                      <m:t>5</m:t>
                                    </m:r>
                                  </m:sup>
                                </m:sSup>
                                <m:r>
                                  <a:rPr lang="en-US" sz="2400" b="0" i="1" dirty="0" smtClean="0">
                                    <a:latin typeface="Cambria Math" panose="02040503050406030204" pitchFamily="18" charset="0"/>
                                    <a:ea typeface="Cambria Math" panose="02040503050406030204" pitchFamily="18" charset="0"/>
                                  </a:rPr>
                                  <m:t>=</m:t>
                                </m:r>
                              </m:oMath>
                            </m:oMathPara>
                          </a14:m>
                          <a:endParaRPr lang="en-US" sz="2400" b="0" i="1" dirty="0">
                            <a:latin typeface="Cambria Math" panose="02040503050406030204" pitchFamily="18" charset="0"/>
                            <a:ea typeface="Cambria Math"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ea typeface="Cambria Math" panose="02040503050406030204" pitchFamily="18" charset="0"/>
                                  </a:rPr>
                                  <m:t>32</m:t>
                                </m:r>
                              </m:oMath>
                            </m:oMathPara>
                          </a14:m>
                          <a:endParaRPr lang="en-US" sz="2400" dirty="0">
                            <a:latin typeface="Cambria Math" panose="02040503050406030204" pitchFamily="18" charset="0"/>
                            <a:ea typeface="Cambria Math"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2400" b="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2</m:t>
                                    </m:r>
                                  </m:e>
                                  <m:sup>
                                    <m:r>
                                      <a:rPr lang="en-US" sz="2400" b="0" i="1" dirty="0" smtClean="0">
                                        <a:latin typeface="Cambria Math" panose="02040503050406030204" pitchFamily="18" charset="0"/>
                                        <a:ea typeface="Cambria Math" panose="02040503050406030204" pitchFamily="18" charset="0"/>
                                      </a:rPr>
                                      <m:t>4</m:t>
                                    </m:r>
                                  </m:sup>
                                </m:sSup>
                                <m:r>
                                  <a:rPr lang="en-US" sz="2400" b="0" i="1" dirty="0" smtClean="0">
                                    <a:latin typeface="Cambria Math" panose="02040503050406030204" pitchFamily="18" charset="0"/>
                                    <a:ea typeface="Cambria Math" panose="02040503050406030204" pitchFamily="18" charset="0"/>
                                  </a:rPr>
                                  <m:t>=</m:t>
                                </m:r>
                              </m:oMath>
                            </m:oMathPara>
                          </a14:m>
                          <a:endParaRPr lang="en-US" sz="2400" b="0" i="1" dirty="0">
                            <a:latin typeface="Cambria Math" panose="02040503050406030204" pitchFamily="18" charset="0"/>
                            <a:ea typeface="Cambria Math"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ea typeface="Cambria Math" panose="02040503050406030204" pitchFamily="18" charset="0"/>
                                  </a:rPr>
                                  <m:t>16</m:t>
                                </m:r>
                              </m:oMath>
                            </m:oMathPara>
                          </a14:m>
                          <a:endParaRPr lang="en-US" sz="2400" dirty="0">
                            <a:latin typeface="Cambria Math" panose="02040503050406030204" pitchFamily="18" charset="0"/>
                            <a:ea typeface="Cambria Math"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2400" b="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2</m:t>
                                    </m:r>
                                  </m:e>
                                  <m:sup>
                                    <m:r>
                                      <a:rPr lang="en-US" sz="2400" b="0" i="1" dirty="0" smtClean="0">
                                        <a:latin typeface="Cambria Math" panose="02040503050406030204" pitchFamily="18" charset="0"/>
                                        <a:ea typeface="Cambria Math" panose="02040503050406030204" pitchFamily="18" charset="0"/>
                                      </a:rPr>
                                      <m:t>3</m:t>
                                    </m:r>
                                  </m:sup>
                                </m:sSup>
                                <m:r>
                                  <a:rPr lang="en-US" sz="2400" b="0" i="1" dirty="0" smtClean="0">
                                    <a:latin typeface="Cambria Math" panose="02040503050406030204" pitchFamily="18" charset="0"/>
                                    <a:ea typeface="Cambria Math" panose="02040503050406030204" pitchFamily="18" charset="0"/>
                                  </a:rPr>
                                  <m:t>=</m:t>
                                </m:r>
                              </m:oMath>
                            </m:oMathPara>
                          </a14:m>
                          <a:endParaRPr lang="en-US" sz="2400" b="0" i="1" dirty="0">
                            <a:latin typeface="Cambria Math" panose="02040503050406030204" pitchFamily="18" charset="0"/>
                            <a:ea typeface="Cambria Math"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ea typeface="Cambria Math" panose="02040503050406030204" pitchFamily="18" charset="0"/>
                                  </a:rPr>
                                  <m:t>8</m:t>
                                </m:r>
                              </m:oMath>
                            </m:oMathPara>
                          </a14:m>
                          <a:endParaRPr lang="en-US" sz="2400" dirty="0">
                            <a:latin typeface="Cambria Math" panose="02040503050406030204" pitchFamily="18" charset="0"/>
                            <a:ea typeface="Cambria Math"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2400" b="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2</m:t>
                                    </m:r>
                                  </m:e>
                                  <m:sup>
                                    <m:r>
                                      <a:rPr lang="en-US" sz="2400" b="0" i="1" dirty="0" smtClean="0">
                                        <a:latin typeface="Cambria Math" panose="02040503050406030204" pitchFamily="18" charset="0"/>
                                        <a:ea typeface="Cambria Math" panose="02040503050406030204" pitchFamily="18" charset="0"/>
                                      </a:rPr>
                                      <m:t>2</m:t>
                                    </m:r>
                                  </m:sup>
                                </m:sSup>
                                <m:r>
                                  <a:rPr lang="en-US" sz="2400" b="0" i="1" dirty="0" smtClean="0">
                                    <a:latin typeface="Cambria Math" panose="02040503050406030204" pitchFamily="18" charset="0"/>
                                    <a:ea typeface="Cambria Math" panose="02040503050406030204" pitchFamily="18" charset="0"/>
                                  </a:rPr>
                                  <m:t>=</m:t>
                                </m:r>
                              </m:oMath>
                            </m:oMathPara>
                          </a14:m>
                          <a:endParaRPr lang="en-US" sz="2400" b="0" i="1" dirty="0">
                            <a:latin typeface="Cambria Math" panose="02040503050406030204" pitchFamily="18" charset="0"/>
                            <a:ea typeface="Cambria Math"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ea typeface="Cambria Math" panose="02040503050406030204" pitchFamily="18" charset="0"/>
                                  </a:rPr>
                                  <m:t>4</m:t>
                                </m:r>
                              </m:oMath>
                            </m:oMathPara>
                          </a14:m>
                          <a:endParaRPr lang="en-US" sz="2400" dirty="0">
                            <a:latin typeface="Cambria Math" panose="02040503050406030204" pitchFamily="18" charset="0"/>
                            <a:ea typeface="Cambria Math"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2400" b="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2</m:t>
                                    </m:r>
                                  </m:e>
                                  <m:sup>
                                    <m:r>
                                      <a:rPr lang="en-US" sz="2400" b="0" i="1" dirty="0" smtClean="0">
                                        <a:latin typeface="Cambria Math" panose="02040503050406030204" pitchFamily="18" charset="0"/>
                                        <a:ea typeface="Cambria Math" panose="02040503050406030204" pitchFamily="18" charset="0"/>
                                      </a:rPr>
                                      <m:t>1</m:t>
                                    </m:r>
                                  </m:sup>
                                </m:sSup>
                                <m:r>
                                  <a:rPr lang="en-US" sz="2400" b="0" i="1" dirty="0" smtClean="0">
                                    <a:latin typeface="Cambria Math" panose="02040503050406030204" pitchFamily="18" charset="0"/>
                                    <a:ea typeface="Cambria Math" panose="02040503050406030204" pitchFamily="18" charset="0"/>
                                  </a:rPr>
                                  <m:t>=</m:t>
                                </m:r>
                              </m:oMath>
                            </m:oMathPara>
                          </a14:m>
                          <a:endParaRPr lang="en-US" sz="2400" b="0" i="1" dirty="0">
                            <a:latin typeface="Cambria Math" panose="02040503050406030204" pitchFamily="18" charset="0"/>
                            <a:ea typeface="Cambria Math"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ea typeface="Cambria Math" panose="02040503050406030204" pitchFamily="18" charset="0"/>
                                  </a:rPr>
                                  <m:t>2</m:t>
                                </m:r>
                              </m:oMath>
                            </m:oMathPara>
                          </a14:m>
                          <a:endParaRPr lang="en-US" sz="2400" dirty="0">
                            <a:latin typeface="Cambria Math" panose="02040503050406030204" pitchFamily="18" charset="0"/>
                            <a:ea typeface="Cambria Math" panose="020405030504060302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2400" b="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2</m:t>
                                    </m:r>
                                  </m:e>
                                  <m:sup>
                                    <m:r>
                                      <a:rPr lang="en-US" sz="2400" b="0" i="1" dirty="0" smtClean="0">
                                        <a:latin typeface="Cambria Math" panose="02040503050406030204" pitchFamily="18" charset="0"/>
                                        <a:ea typeface="Cambria Math" panose="02040503050406030204" pitchFamily="18" charset="0"/>
                                      </a:rPr>
                                      <m:t>0</m:t>
                                    </m:r>
                                  </m:sup>
                                </m:sSup>
                                <m:r>
                                  <a:rPr lang="en-US" sz="2400" b="0" i="1" dirty="0" smtClean="0">
                                    <a:latin typeface="Cambria Math" panose="02040503050406030204" pitchFamily="18" charset="0"/>
                                    <a:ea typeface="Cambria Math" panose="02040503050406030204" pitchFamily="18" charset="0"/>
                                  </a:rPr>
                                  <m:t>= </m:t>
                                </m:r>
                              </m:oMath>
                            </m:oMathPara>
                          </a14:m>
                          <a:endParaRPr lang="en-US" sz="2400" b="0" i="1" dirty="0">
                            <a:latin typeface="Cambria Math" panose="02040503050406030204" pitchFamily="18" charset="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ea typeface="Cambria Math" panose="02040503050406030204" pitchFamily="18" charset="0"/>
                                  </a:rPr>
                                  <m:t>1</m:t>
                                </m:r>
                              </m:oMath>
                            </m:oMathPara>
                          </a14:m>
                          <a:endParaRPr lang="en-US" sz="2400" dirty="0">
                            <a:latin typeface="Cambria Math" panose="02040503050406030204" pitchFamily="18" charset="0"/>
                            <a:ea typeface="Cambria Math" panose="02040503050406030204" pitchFamily="18" charset="0"/>
                          </a:endParaRPr>
                        </a:p>
                      </a:txBody>
                      <a:tcPr/>
                    </a:tc>
                    <a:extLst>
                      <a:ext uri="{0D108BD9-81ED-4DB2-BD59-A6C34878D82A}">
                        <a16:rowId xmlns:a16="http://schemas.microsoft.com/office/drawing/2014/main" val="1002001436"/>
                      </a:ext>
                    </a:extLst>
                  </a:tr>
                </a:tbl>
              </a:graphicData>
            </a:graphic>
          </p:graphicFrame>
        </mc:Choice>
        <mc:Fallback xmlns="">
          <p:graphicFrame>
            <p:nvGraphicFramePr>
              <p:cNvPr id="5" name="Table 4">
                <a:extLst>
                  <a:ext uri="{FF2B5EF4-FFF2-40B4-BE49-F238E27FC236}">
                    <a16:creationId xmlns:a16="http://schemas.microsoft.com/office/drawing/2014/main" id="{CA180DEA-6BA2-E731-2391-72E71568EFF4}"/>
                  </a:ext>
                </a:extLst>
              </p:cNvPr>
              <p:cNvGraphicFramePr>
                <a:graphicFrameLocks noGrp="1"/>
              </p:cNvGraphicFramePr>
              <p:nvPr>
                <p:extLst>
                  <p:ext uri="{D42A27DB-BD31-4B8C-83A1-F6EECF244321}">
                    <p14:modId xmlns:p14="http://schemas.microsoft.com/office/powerpoint/2010/main" val="4000319703"/>
                  </p:ext>
                </p:extLst>
              </p:nvPr>
            </p:nvGraphicFramePr>
            <p:xfrm>
              <a:off x="892868" y="1747266"/>
              <a:ext cx="9551136" cy="827088"/>
            </p:xfrm>
            <a:graphic>
              <a:graphicData uri="http://schemas.openxmlformats.org/drawingml/2006/table">
                <a:tbl>
                  <a:tblPr firstRow="1" bandRow="1">
                    <a:tableStyleId>{5940675A-B579-460E-94D1-54222C63F5DA}</a:tableStyleId>
                  </a:tblPr>
                  <a:tblGrid>
                    <a:gridCol w="1193892">
                      <a:extLst>
                        <a:ext uri="{9D8B030D-6E8A-4147-A177-3AD203B41FA5}">
                          <a16:colId xmlns:a16="http://schemas.microsoft.com/office/drawing/2014/main" val="221434893"/>
                        </a:ext>
                      </a:extLst>
                    </a:gridCol>
                    <a:gridCol w="1193892">
                      <a:extLst>
                        <a:ext uri="{9D8B030D-6E8A-4147-A177-3AD203B41FA5}">
                          <a16:colId xmlns:a16="http://schemas.microsoft.com/office/drawing/2014/main" val="492200816"/>
                        </a:ext>
                      </a:extLst>
                    </a:gridCol>
                    <a:gridCol w="1193892">
                      <a:extLst>
                        <a:ext uri="{9D8B030D-6E8A-4147-A177-3AD203B41FA5}">
                          <a16:colId xmlns:a16="http://schemas.microsoft.com/office/drawing/2014/main" val="2924573515"/>
                        </a:ext>
                      </a:extLst>
                    </a:gridCol>
                    <a:gridCol w="1193892">
                      <a:extLst>
                        <a:ext uri="{9D8B030D-6E8A-4147-A177-3AD203B41FA5}">
                          <a16:colId xmlns:a16="http://schemas.microsoft.com/office/drawing/2014/main" val="3372391196"/>
                        </a:ext>
                      </a:extLst>
                    </a:gridCol>
                    <a:gridCol w="1193892">
                      <a:extLst>
                        <a:ext uri="{9D8B030D-6E8A-4147-A177-3AD203B41FA5}">
                          <a16:colId xmlns:a16="http://schemas.microsoft.com/office/drawing/2014/main" val="385389857"/>
                        </a:ext>
                      </a:extLst>
                    </a:gridCol>
                    <a:gridCol w="1193892">
                      <a:extLst>
                        <a:ext uri="{9D8B030D-6E8A-4147-A177-3AD203B41FA5}">
                          <a16:colId xmlns:a16="http://schemas.microsoft.com/office/drawing/2014/main" val="1500213618"/>
                        </a:ext>
                      </a:extLst>
                    </a:gridCol>
                    <a:gridCol w="1193892">
                      <a:extLst>
                        <a:ext uri="{9D8B030D-6E8A-4147-A177-3AD203B41FA5}">
                          <a16:colId xmlns:a16="http://schemas.microsoft.com/office/drawing/2014/main" val="2324606823"/>
                        </a:ext>
                      </a:extLst>
                    </a:gridCol>
                    <a:gridCol w="1193892">
                      <a:extLst>
                        <a:ext uri="{9D8B030D-6E8A-4147-A177-3AD203B41FA5}">
                          <a16:colId xmlns:a16="http://schemas.microsoft.com/office/drawing/2014/main" val="3306935064"/>
                        </a:ext>
                      </a:extLst>
                    </a:gridCol>
                  </a:tblGrid>
                  <a:tr h="827088">
                    <a:tc>
                      <a:txBody>
                        <a:bodyPr/>
                        <a:lstStyle/>
                        <a:p>
                          <a:endParaRPr lang="en-US"/>
                        </a:p>
                      </a:txBody>
                      <a:tcPr>
                        <a:blipFill>
                          <a:blip r:embed="rId2"/>
                          <a:stretch>
                            <a:fillRect l="-1064" t="-1515" r="-702128" b="-3030"/>
                          </a:stretch>
                        </a:blipFill>
                      </a:tcPr>
                    </a:tc>
                    <a:tc>
                      <a:txBody>
                        <a:bodyPr/>
                        <a:lstStyle/>
                        <a:p>
                          <a:endParaRPr lang="en-US"/>
                        </a:p>
                      </a:txBody>
                      <a:tcPr>
                        <a:blipFill>
                          <a:blip r:embed="rId2"/>
                          <a:stretch>
                            <a:fillRect l="-101064" t="-1515" r="-602128" b="-3030"/>
                          </a:stretch>
                        </a:blipFill>
                      </a:tcPr>
                    </a:tc>
                    <a:tc>
                      <a:txBody>
                        <a:bodyPr/>
                        <a:lstStyle/>
                        <a:p>
                          <a:endParaRPr lang="en-US"/>
                        </a:p>
                      </a:txBody>
                      <a:tcPr>
                        <a:blipFill>
                          <a:blip r:embed="rId2"/>
                          <a:stretch>
                            <a:fillRect l="-201064" t="-1515" r="-502128" b="-3030"/>
                          </a:stretch>
                        </a:blipFill>
                      </a:tcPr>
                    </a:tc>
                    <a:tc>
                      <a:txBody>
                        <a:bodyPr/>
                        <a:lstStyle/>
                        <a:p>
                          <a:endParaRPr lang="en-US"/>
                        </a:p>
                      </a:txBody>
                      <a:tcPr>
                        <a:blipFill>
                          <a:blip r:embed="rId2"/>
                          <a:stretch>
                            <a:fillRect l="-297895" t="-1515" r="-396842" b="-3030"/>
                          </a:stretch>
                        </a:blipFill>
                      </a:tcPr>
                    </a:tc>
                    <a:tc>
                      <a:txBody>
                        <a:bodyPr/>
                        <a:lstStyle/>
                        <a:p>
                          <a:endParaRPr lang="en-US"/>
                        </a:p>
                      </a:txBody>
                      <a:tcPr>
                        <a:blipFill>
                          <a:blip r:embed="rId2"/>
                          <a:stretch>
                            <a:fillRect l="-402128" t="-1515" r="-301064" b="-3030"/>
                          </a:stretch>
                        </a:blipFill>
                      </a:tcPr>
                    </a:tc>
                    <a:tc>
                      <a:txBody>
                        <a:bodyPr/>
                        <a:lstStyle/>
                        <a:p>
                          <a:endParaRPr lang="en-US"/>
                        </a:p>
                      </a:txBody>
                      <a:tcPr>
                        <a:blipFill>
                          <a:blip r:embed="rId2"/>
                          <a:stretch>
                            <a:fillRect l="-502128" t="-1515" r="-201064" b="-3030"/>
                          </a:stretch>
                        </a:blipFill>
                      </a:tcPr>
                    </a:tc>
                    <a:tc>
                      <a:txBody>
                        <a:bodyPr/>
                        <a:lstStyle/>
                        <a:p>
                          <a:endParaRPr lang="en-US"/>
                        </a:p>
                      </a:txBody>
                      <a:tcPr>
                        <a:blipFill>
                          <a:blip r:embed="rId2"/>
                          <a:stretch>
                            <a:fillRect l="-602128" t="-1515" r="-101064" b="-3030"/>
                          </a:stretch>
                        </a:blipFill>
                      </a:tcPr>
                    </a:tc>
                    <a:tc>
                      <a:txBody>
                        <a:bodyPr/>
                        <a:lstStyle/>
                        <a:p>
                          <a:endParaRPr lang="en-US"/>
                        </a:p>
                      </a:txBody>
                      <a:tcPr>
                        <a:blipFill>
                          <a:blip r:embed="rId2"/>
                          <a:stretch>
                            <a:fillRect l="-702128" t="-1515" r="-1064" b="-3030"/>
                          </a:stretch>
                        </a:blipFill>
                      </a:tcPr>
                    </a:tc>
                    <a:extLst>
                      <a:ext uri="{0D108BD9-81ED-4DB2-BD59-A6C34878D82A}">
                        <a16:rowId xmlns:a16="http://schemas.microsoft.com/office/drawing/2014/main" val="1002001436"/>
                      </a:ext>
                    </a:extLst>
                  </a:tr>
                </a:tbl>
              </a:graphicData>
            </a:graphic>
          </p:graphicFrame>
        </mc:Fallback>
      </mc:AlternateContent>
      <p:sp>
        <p:nvSpPr>
          <p:cNvPr id="6" name="TextBox 5">
            <a:extLst>
              <a:ext uri="{FF2B5EF4-FFF2-40B4-BE49-F238E27FC236}">
                <a16:creationId xmlns:a16="http://schemas.microsoft.com/office/drawing/2014/main" id="{C970070D-FE1A-EB67-1414-152F75A39DD8}"/>
              </a:ext>
            </a:extLst>
          </p:cNvPr>
          <p:cNvSpPr txBox="1"/>
          <p:nvPr/>
        </p:nvSpPr>
        <p:spPr>
          <a:xfrm>
            <a:off x="1527185" y="4305770"/>
            <a:ext cx="4568815" cy="584775"/>
          </a:xfrm>
          <a:prstGeom prst="rect">
            <a:avLst/>
          </a:prstGeom>
          <a:noFill/>
        </p:spPr>
        <p:txBody>
          <a:bodyPr wrap="none" rtlCol="0">
            <a:spAutoFit/>
          </a:bodyPr>
          <a:lstStyle/>
          <a:p>
            <a:r>
              <a:rPr lang="en-US" sz="3200" dirty="0">
                <a:solidFill>
                  <a:srgbClr val="FF0000"/>
                </a:solidFill>
              </a:rPr>
              <a:t>What is 55</a:t>
            </a:r>
            <a:r>
              <a:rPr lang="en-US" sz="3200" baseline="-25000" dirty="0">
                <a:solidFill>
                  <a:srgbClr val="FF0000"/>
                </a:solidFill>
              </a:rPr>
              <a:t>10</a:t>
            </a:r>
            <a:r>
              <a:rPr lang="en-US" sz="3200" dirty="0">
                <a:solidFill>
                  <a:srgbClr val="FF0000"/>
                </a:solidFill>
              </a:rPr>
              <a:t> in binary?</a:t>
            </a:r>
          </a:p>
        </p:txBody>
      </p:sp>
    </p:spTree>
    <p:extLst>
      <p:ext uri="{BB962C8B-B14F-4D97-AF65-F5344CB8AC3E}">
        <p14:creationId xmlns:p14="http://schemas.microsoft.com/office/powerpoint/2010/main" val="5931803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999EC-9E9B-DF1E-D7F5-71FFE8AEB8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6BAFB6-6780-48AF-374D-FFF7D110F1AD}"/>
              </a:ext>
            </a:extLst>
          </p:cNvPr>
          <p:cNvSpPr>
            <a:spLocks noGrp="1"/>
          </p:cNvSpPr>
          <p:nvPr>
            <p:ph type="title"/>
          </p:nvPr>
        </p:nvSpPr>
        <p:spPr/>
        <p:txBody>
          <a:bodyPr/>
          <a:lstStyle/>
          <a:p>
            <a:r>
              <a:rPr lang="en-US" dirty="0"/>
              <a:t>Decimal to binary conversion</a:t>
            </a:r>
          </a:p>
        </p:txBody>
      </p:sp>
      <p:sp>
        <p:nvSpPr>
          <p:cNvPr id="4" name="Slide Number Placeholder 3">
            <a:extLst>
              <a:ext uri="{FF2B5EF4-FFF2-40B4-BE49-F238E27FC236}">
                <a16:creationId xmlns:a16="http://schemas.microsoft.com/office/drawing/2014/main" id="{C5F4BA02-6AE7-92D4-BDB1-8DC16F2D9BF0}"/>
              </a:ext>
            </a:extLst>
          </p:cNvPr>
          <p:cNvSpPr>
            <a:spLocks noGrp="1"/>
          </p:cNvSpPr>
          <p:nvPr>
            <p:ph type="sldNum" sz="quarter" idx="12"/>
          </p:nvPr>
        </p:nvSpPr>
        <p:spPr/>
        <p:txBody>
          <a:bodyPr/>
          <a:lstStyle/>
          <a:p>
            <a:fld id="{CC057153-B650-4DEB-B370-79DDCFDCE934}" type="slidenum">
              <a:rPr lang="en-US" smtClean="0"/>
              <a:t>43</a:t>
            </a:fld>
            <a:endParaRPr lang="en-US"/>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CB9E311E-983E-557F-48FA-72FA8DEBE43C}"/>
                  </a:ext>
                </a:extLst>
              </p:cNvPr>
              <p:cNvGraphicFramePr>
                <a:graphicFrameLocks noGrp="1"/>
              </p:cNvGraphicFramePr>
              <p:nvPr/>
            </p:nvGraphicFramePr>
            <p:xfrm>
              <a:off x="892868" y="1747266"/>
              <a:ext cx="9551136" cy="827088"/>
            </p:xfrm>
            <a:graphic>
              <a:graphicData uri="http://schemas.openxmlformats.org/drawingml/2006/table">
                <a:tbl>
                  <a:tblPr firstRow="1" bandRow="1">
                    <a:tableStyleId>{5940675A-B579-460E-94D1-54222C63F5DA}</a:tableStyleId>
                  </a:tblPr>
                  <a:tblGrid>
                    <a:gridCol w="1193892">
                      <a:extLst>
                        <a:ext uri="{9D8B030D-6E8A-4147-A177-3AD203B41FA5}">
                          <a16:colId xmlns:a16="http://schemas.microsoft.com/office/drawing/2014/main" val="221434893"/>
                        </a:ext>
                      </a:extLst>
                    </a:gridCol>
                    <a:gridCol w="1193892">
                      <a:extLst>
                        <a:ext uri="{9D8B030D-6E8A-4147-A177-3AD203B41FA5}">
                          <a16:colId xmlns:a16="http://schemas.microsoft.com/office/drawing/2014/main" val="492200816"/>
                        </a:ext>
                      </a:extLst>
                    </a:gridCol>
                    <a:gridCol w="1193892">
                      <a:extLst>
                        <a:ext uri="{9D8B030D-6E8A-4147-A177-3AD203B41FA5}">
                          <a16:colId xmlns:a16="http://schemas.microsoft.com/office/drawing/2014/main" val="2924573515"/>
                        </a:ext>
                      </a:extLst>
                    </a:gridCol>
                    <a:gridCol w="1193892">
                      <a:extLst>
                        <a:ext uri="{9D8B030D-6E8A-4147-A177-3AD203B41FA5}">
                          <a16:colId xmlns:a16="http://schemas.microsoft.com/office/drawing/2014/main" val="3372391196"/>
                        </a:ext>
                      </a:extLst>
                    </a:gridCol>
                    <a:gridCol w="1193892">
                      <a:extLst>
                        <a:ext uri="{9D8B030D-6E8A-4147-A177-3AD203B41FA5}">
                          <a16:colId xmlns:a16="http://schemas.microsoft.com/office/drawing/2014/main" val="385389857"/>
                        </a:ext>
                      </a:extLst>
                    </a:gridCol>
                    <a:gridCol w="1193892">
                      <a:extLst>
                        <a:ext uri="{9D8B030D-6E8A-4147-A177-3AD203B41FA5}">
                          <a16:colId xmlns:a16="http://schemas.microsoft.com/office/drawing/2014/main" val="1500213618"/>
                        </a:ext>
                      </a:extLst>
                    </a:gridCol>
                    <a:gridCol w="1193892">
                      <a:extLst>
                        <a:ext uri="{9D8B030D-6E8A-4147-A177-3AD203B41FA5}">
                          <a16:colId xmlns:a16="http://schemas.microsoft.com/office/drawing/2014/main" val="2324606823"/>
                        </a:ext>
                      </a:extLst>
                    </a:gridCol>
                    <a:gridCol w="1193892">
                      <a:extLst>
                        <a:ext uri="{9D8B030D-6E8A-4147-A177-3AD203B41FA5}">
                          <a16:colId xmlns:a16="http://schemas.microsoft.com/office/drawing/2014/main" val="3306935064"/>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2400" b="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2</m:t>
                                    </m:r>
                                  </m:e>
                                  <m:sup>
                                    <m:r>
                                      <a:rPr lang="en-US" sz="2400" b="0" i="1" dirty="0" smtClean="0">
                                        <a:latin typeface="Cambria Math" panose="02040503050406030204" pitchFamily="18" charset="0"/>
                                        <a:ea typeface="Cambria Math" panose="02040503050406030204" pitchFamily="18" charset="0"/>
                                      </a:rPr>
                                      <m:t>7</m:t>
                                    </m:r>
                                  </m:sup>
                                </m:sSup>
                                <m:r>
                                  <a:rPr lang="en-US" sz="2400" b="0" i="1" dirty="0" smtClean="0">
                                    <a:latin typeface="Cambria Math" panose="02040503050406030204" pitchFamily="18" charset="0"/>
                                    <a:ea typeface="Cambria Math" panose="02040503050406030204" pitchFamily="18" charset="0"/>
                                  </a:rPr>
                                  <m:t>=</m:t>
                                </m:r>
                              </m:oMath>
                            </m:oMathPara>
                          </a14:m>
                          <a:endParaRPr lang="en-US" sz="2400" b="0" i="1" dirty="0">
                            <a:latin typeface="Cambria Math" panose="02040503050406030204" pitchFamily="18" charset="0"/>
                            <a:ea typeface="Cambria Math"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ea typeface="Cambria Math" panose="02040503050406030204" pitchFamily="18" charset="0"/>
                                  </a:rPr>
                                  <m:t>128</m:t>
                                </m:r>
                              </m:oMath>
                            </m:oMathPara>
                          </a14:m>
                          <a:endParaRPr lang="en-US" sz="2400" dirty="0">
                            <a:latin typeface="Cambria Math" panose="02040503050406030204" pitchFamily="18" charset="0"/>
                            <a:ea typeface="Cambria Math"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2400" b="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2</m:t>
                                    </m:r>
                                  </m:e>
                                  <m:sup>
                                    <m:r>
                                      <a:rPr lang="en-US" sz="2400" b="0" i="1" dirty="0" smtClean="0">
                                        <a:latin typeface="Cambria Math" panose="02040503050406030204" pitchFamily="18" charset="0"/>
                                        <a:ea typeface="Cambria Math" panose="02040503050406030204" pitchFamily="18" charset="0"/>
                                      </a:rPr>
                                      <m:t>6</m:t>
                                    </m:r>
                                  </m:sup>
                                </m:sSup>
                                <m:r>
                                  <a:rPr lang="en-US" sz="2400" b="0" i="1" dirty="0" smtClean="0">
                                    <a:latin typeface="Cambria Math" panose="02040503050406030204" pitchFamily="18" charset="0"/>
                                    <a:ea typeface="Cambria Math" panose="02040503050406030204" pitchFamily="18" charset="0"/>
                                  </a:rPr>
                                  <m:t>=</m:t>
                                </m:r>
                              </m:oMath>
                            </m:oMathPara>
                          </a14:m>
                          <a:endParaRPr lang="en-US" sz="2400" b="0" i="1" dirty="0">
                            <a:latin typeface="Cambria Math" panose="02040503050406030204" pitchFamily="18" charset="0"/>
                            <a:ea typeface="Cambria Math"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ea typeface="Cambria Math" panose="02040503050406030204" pitchFamily="18" charset="0"/>
                                  </a:rPr>
                                  <m:t>64</m:t>
                                </m:r>
                              </m:oMath>
                            </m:oMathPara>
                          </a14:m>
                          <a:endParaRPr lang="en-US" sz="2400" dirty="0">
                            <a:latin typeface="Cambria Math" panose="02040503050406030204" pitchFamily="18" charset="0"/>
                            <a:ea typeface="Cambria Math"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2400" b="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2</m:t>
                                    </m:r>
                                  </m:e>
                                  <m:sup>
                                    <m:r>
                                      <a:rPr lang="en-US" sz="2400" b="0" i="1" dirty="0" smtClean="0">
                                        <a:latin typeface="Cambria Math" panose="02040503050406030204" pitchFamily="18" charset="0"/>
                                        <a:ea typeface="Cambria Math" panose="02040503050406030204" pitchFamily="18" charset="0"/>
                                      </a:rPr>
                                      <m:t>5</m:t>
                                    </m:r>
                                  </m:sup>
                                </m:sSup>
                                <m:r>
                                  <a:rPr lang="en-US" sz="2400" b="0" i="1" dirty="0" smtClean="0">
                                    <a:latin typeface="Cambria Math" panose="02040503050406030204" pitchFamily="18" charset="0"/>
                                    <a:ea typeface="Cambria Math" panose="02040503050406030204" pitchFamily="18" charset="0"/>
                                  </a:rPr>
                                  <m:t>=</m:t>
                                </m:r>
                              </m:oMath>
                            </m:oMathPara>
                          </a14:m>
                          <a:endParaRPr lang="en-US" sz="2400" b="0" i="1" dirty="0">
                            <a:latin typeface="Cambria Math" panose="02040503050406030204" pitchFamily="18" charset="0"/>
                            <a:ea typeface="Cambria Math"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ea typeface="Cambria Math" panose="02040503050406030204" pitchFamily="18" charset="0"/>
                                  </a:rPr>
                                  <m:t>32</m:t>
                                </m:r>
                              </m:oMath>
                            </m:oMathPara>
                          </a14:m>
                          <a:endParaRPr lang="en-US" sz="2400" dirty="0">
                            <a:latin typeface="Cambria Math" panose="02040503050406030204" pitchFamily="18" charset="0"/>
                            <a:ea typeface="Cambria Math"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2400" b="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2</m:t>
                                    </m:r>
                                  </m:e>
                                  <m:sup>
                                    <m:r>
                                      <a:rPr lang="en-US" sz="2400" b="0" i="1" dirty="0" smtClean="0">
                                        <a:latin typeface="Cambria Math" panose="02040503050406030204" pitchFamily="18" charset="0"/>
                                        <a:ea typeface="Cambria Math" panose="02040503050406030204" pitchFamily="18" charset="0"/>
                                      </a:rPr>
                                      <m:t>4</m:t>
                                    </m:r>
                                  </m:sup>
                                </m:sSup>
                                <m:r>
                                  <a:rPr lang="en-US" sz="2400" b="0" i="1" dirty="0" smtClean="0">
                                    <a:latin typeface="Cambria Math" panose="02040503050406030204" pitchFamily="18" charset="0"/>
                                    <a:ea typeface="Cambria Math" panose="02040503050406030204" pitchFamily="18" charset="0"/>
                                  </a:rPr>
                                  <m:t>=</m:t>
                                </m:r>
                              </m:oMath>
                            </m:oMathPara>
                          </a14:m>
                          <a:endParaRPr lang="en-US" sz="2400" b="0" i="1" dirty="0">
                            <a:latin typeface="Cambria Math" panose="02040503050406030204" pitchFamily="18" charset="0"/>
                            <a:ea typeface="Cambria Math"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ea typeface="Cambria Math" panose="02040503050406030204" pitchFamily="18" charset="0"/>
                                  </a:rPr>
                                  <m:t>16</m:t>
                                </m:r>
                              </m:oMath>
                            </m:oMathPara>
                          </a14:m>
                          <a:endParaRPr lang="en-US" sz="2400" dirty="0">
                            <a:latin typeface="Cambria Math" panose="02040503050406030204" pitchFamily="18" charset="0"/>
                            <a:ea typeface="Cambria Math"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2400" b="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2</m:t>
                                    </m:r>
                                  </m:e>
                                  <m:sup>
                                    <m:r>
                                      <a:rPr lang="en-US" sz="2400" b="0" i="1" dirty="0" smtClean="0">
                                        <a:latin typeface="Cambria Math" panose="02040503050406030204" pitchFamily="18" charset="0"/>
                                        <a:ea typeface="Cambria Math" panose="02040503050406030204" pitchFamily="18" charset="0"/>
                                      </a:rPr>
                                      <m:t>3</m:t>
                                    </m:r>
                                  </m:sup>
                                </m:sSup>
                                <m:r>
                                  <a:rPr lang="en-US" sz="2400" b="0" i="1" dirty="0" smtClean="0">
                                    <a:latin typeface="Cambria Math" panose="02040503050406030204" pitchFamily="18" charset="0"/>
                                    <a:ea typeface="Cambria Math" panose="02040503050406030204" pitchFamily="18" charset="0"/>
                                  </a:rPr>
                                  <m:t>=</m:t>
                                </m:r>
                              </m:oMath>
                            </m:oMathPara>
                          </a14:m>
                          <a:endParaRPr lang="en-US" sz="2400" b="0" i="1" dirty="0">
                            <a:latin typeface="Cambria Math" panose="02040503050406030204" pitchFamily="18" charset="0"/>
                            <a:ea typeface="Cambria Math"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ea typeface="Cambria Math" panose="02040503050406030204" pitchFamily="18" charset="0"/>
                                  </a:rPr>
                                  <m:t>8</m:t>
                                </m:r>
                              </m:oMath>
                            </m:oMathPara>
                          </a14:m>
                          <a:endParaRPr lang="en-US" sz="2400" dirty="0">
                            <a:latin typeface="Cambria Math" panose="02040503050406030204" pitchFamily="18" charset="0"/>
                            <a:ea typeface="Cambria Math"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2400" b="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2</m:t>
                                    </m:r>
                                  </m:e>
                                  <m:sup>
                                    <m:r>
                                      <a:rPr lang="en-US" sz="2400" b="0" i="1" dirty="0" smtClean="0">
                                        <a:latin typeface="Cambria Math" panose="02040503050406030204" pitchFamily="18" charset="0"/>
                                        <a:ea typeface="Cambria Math" panose="02040503050406030204" pitchFamily="18" charset="0"/>
                                      </a:rPr>
                                      <m:t>2</m:t>
                                    </m:r>
                                  </m:sup>
                                </m:sSup>
                                <m:r>
                                  <a:rPr lang="en-US" sz="2400" b="0" i="1" dirty="0" smtClean="0">
                                    <a:latin typeface="Cambria Math" panose="02040503050406030204" pitchFamily="18" charset="0"/>
                                    <a:ea typeface="Cambria Math" panose="02040503050406030204" pitchFamily="18" charset="0"/>
                                  </a:rPr>
                                  <m:t>=</m:t>
                                </m:r>
                              </m:oMath>
                            </m:oMathPara>
                          </a14:m>
                          <a:endParaRPr lang="en-US" sz="2400" b="0" i="1" dirty="0">
                            <a:latin typeface="Cambria Math" panose="02040503050406030204" pitchFamily="18" charset="0"/>
                            <a:ea typeface="Cambria Math"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ea typeface="Cambria Math" panose="02040503050406030204" pitchFamily="18" charset="0"/>
                                  </a:rPr>
                                  <m:t>4</m:t>
                                </m:r>
                              </m:oMath>
                            </m:oMathPara>
                          </a14:m>
                          <a:endParaRPr lang="en-US" sz="2400" dirty="0">
                            <a:latin typeface="Cambria Math" panose="02040503050406030204" pitchFamily="18" charset="0"/>
                            <a:ea typeface="Cambria Math"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2400" b="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2</m:t>
                                    </m:r>
                                  </m:e>
                                  <m:sup>
                                    <m:r>
                                      <a:rPr lang="en-US" sz="2400" b="0" i="1" dirty="0" smtClean="0">
                                        <a:latin typeface="Cambria Math" panose="02040503050406030204" pitchFamily="18" charset="0"/>
                                        <a:ea typeface="Cambria Math" panose="02040503050406030204" pitchFamily="18" charset="0"/>
                                      </a:rPr>
                                      <m:t>1</m:t>
                                    </m:r>
                                  </m:sup>
                                </m:sSup>
                                <m:r>
                                  <a:rPr lang="en-US" sz="2400" b="0" i="1" dirty="0" smtClean="0">
                                    <a:latin typeface="Cambria Math" panose="02040503050406030204" pitchFamily="18" charset="0"/>
                                    <a:ea typeface="Cambria Math" panose="02040503050406030204" pitchFamily="18" charset="0"/>
                                  </a:rPr>
                                  <m:t>=</m:t>
                                </m:r>
                              </m:oMath>
                            </m:oMathPara>
                          </a14:m>
                          <a:endParaRPr lang="en-US" sz="2400" b="0" i="1" dirty="0">
                            <a:latin typeface="Cambria Math" panose="02040503050406030204" pitchFamily="18" charset="0"/>
                            <a:ea typeface="Cambria Math"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ea typeface="Cambria Math" panose="02040503050406030204" pitchFamily="18" charset="0"/>
                                  </a:rPr>
                                  <m:t>2</m:t>
                                </m:r>
                              </m:oMath>
                            </m:oMathPara>
                          </a14:m>
                          <a:endParaRPr lang="en-US" sz="2400" dirty="0">
                            <a:latin typeface="Cambria Math" panose="02040503050406030204" pitchFamily="18" charset="0"/>
                            <a:ea typeface="Cambria Math" panose="020405030504060302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2400" b="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2</m:t>
                                    </m:r>
                                  </m:e>
                                  <m:sup>
                                    <m:r>
                                      <a:rPr lang="en-US" sz="2400" b="0" i="1" dirty="0" smtClean="0">
                                        <a:latin typeface="Cambria Math" panose="02040503050406030204" pitchFamily="18" charset="0"/>
                                        <a:ea typeface="Cambria Math" panose="02040503050406030204" pitchFamily="18" charset="0"/>
                                      </a:rPr>
                                      <m:t>0</m:t>
                                    </m:r>
                                  </m:sup>
                                </m:sSup>
                                <m:r>
                                  <a:rPr lang="en-US" sz="2400" b="0" i="1" dirty="0" smtClean="0">
                                    <a:latin typeface="Cambria Math" panose="02040503050406030204" pitchFamily="18" charset="0"/>
                                    <a:ea typeface="Cambria Math" panose="02040503050406030204" pitchFamily="18" charset="0"/>
                                  </a:rPr>
                                  <m:t>= </m:t>
                                </m:r>
                              </m:oMath>
                            </m:oMathPara>
                          </a14:m>
                          <a:endParaRPr lang="en-US" sz="2400" b="0" i="1" dirty="0">
                            <a:latin typeface="Cambria Math" panose="02040503050406030204" pitchFamily="18" charset="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ea typeface="Cambria Math" panose="02040503050406030204" pitchFamily="18" charset="0"/>
                                  </a:rPr>
                                  <m:t>1</m:t>
                                </m:r>
                              </m:oMath>
                            </m:oMathPara>
                          </a14:m>
                          <a:endParaRPr lang="en-US" sz="2400" dirty="0">
                            <a:latin typeface="Cambria Math" panose="02040503050406030204" pitchFamily="18" charset="0"/>
                            <a:ea typeface="Cambria Math" panose="02040503050406030204" pitchFamily="18" charset="0"/>
                          </a:endParaRPr>
                        </a:p>
                      </a:txBody>
                      <a:tcPr/>
                    </a:tc>
                    <a:extLst>
                      <a:ext uri="{0D108BD9-81ED-4DB2-BD59-A6C34878D82A}">
                        <a16:rowId xmlns:a16="http://schemas.microsoft.com/office/drawing/2014/main" val="1002001436"/>
                      </a:ext>
                    </a:extLst>
                  </a:tr>
                </a:tbl>
              </a:graphicData>
            </a:graphic>
          </p:graphicFrame>
        </mc:Choice>
        <mc:Fallback xmlns="">
          <p:graphicFrame>
            <p:nvGraphicFramePr>
              <p:cNvPr id="5" name="Table 4">
                <a:extLst>
                  <a:ext uri="{FF2B5EF4-FFF2-40B4-BE49-F238E27FC236}">
                    <a16:creationId xmlns:a16="http://schemas.microsoft.com/office/drawing/2014/main" id="{CB9E311E-983E-557F-48FA-72FA8DEBE43C}"/>
                  </a:ext>
                </a:extLst>
              </p:cNvPr>
              <p:cNvGraphicFramePr>
                <a:graphicFrameLocks noGrp="1"/>
              </p:cNvGraphicFramePr>
              <p:nvPr/>
            </p:nvGraphicFramePr>
            <p:xfrm>
              <a:off x="892868" y="1747266"/>
              <a:ext cx="9551136" cy="827088"/>
            </p:xfrm>
            <a:graphic>
              <a:graphicData uri="http://schemas.openxmlformats.org/drawingml/2006/table">
                <a:tbl>
                  <a:tblPr firstRow="1" bandRow="1">
                    <a:tableStyleId>{5940675A-B579-460E-94D1-54222C63F5DA}</a:tableStyleId>
                  </a:tblPr>
                  <a:tblGrid>
                    <a:gridCol w="1193892">
                      <a:extLst>
                        <a:ext uri="{9D8B030D-6E8A-4147-A177-3AD203B41FA5}">
                          <a16:colId xmlns:a16="http://schemas.microsoft.com/office/drawing/2014/main" val="221434893"/>
                        </a:ext>
                      </a:extLst>
                    </a:gridCol>
                    <a:gridCol w="1193892">
                      <a:extLst>
                        <a:ext uri="{9D8B030D-6E8A-4147-A177-3AD203B41FA5}">
                          <a16:colId xmlns:a16="http://schemas.microsoft.com/office/drawing/2014/main" val="492200816"/>
                        </a:ext>
                      </a:extLst>
                    </a:gridCol>
                    <a:gridCol w="1193892">
                      <a:extLst>
                        <a:ext uri="{9D8B030D-6E8A-4147-A177-3AD203B41FA5}">
                          <a16:colId xmlns:a16="http://schemas.microsoft.com/office/drawing/2014/main" val="2924573515"/>
                        </a:ext>
                      </a:extLst>
                    </a:gridCol>
                    <a:gridCol w="1193892">
                      <a:extLst>
                        <a:ext uri="{9D8B030D-6E8A-4147-A177-3AD203B41FA5}">
                          <a16:colId xmlns:a16="http://schemas.microsoft.com/office/drawing/2014/main" val="3372391196"/>
                        </a:ext>
                      </a:extLst>
                    </a:gridCol>
                    <a:gridCol w="1193892">
                      <a:extLst>
                        <a:ext uri="{9D8B030D-6E8A-4147-A177-3AD203B41FA5}">
                          <a16:colId xmlns:a16="http://schemas.microsoft.com/office/drawing/2014/main" val="385389857"/>
                        </a:ext>
                      </a:extLst>
                    </a:gridCol>
                    <a:gridCol w="1193892">
                      <a:extLst>
                        <a:ext uri="{9D8B030D-6E8A-4147-A177-3AD203B41FA5}">
                          <a16:colId xmlns:a16="http://schemas.microsoft.com/office/drawing/2014/main" val="1500213618"/>
                        </a:ext>
                      </a:extLst>
                    </a:gridCol>
                    <a:gridCol w="1193892">
                      <a:extLst>
                        <a:ext uri="{9D8B030D-6E8A-4147-A177-3AD203B41FA5}">
                          <a16:colId xmlns:a16="http://schemas.microsoft.com/office/drawing/2014/main" val="2324606823"/>
                        </a:ext>
                      </a:extLst>
                    </a:gridCol>
                    <a:gridCol w="1193892">
                      <a:extLst>
                        <a:ext uri="{9D8B030D-6E8A-4147-A177-3AD203B41FA5}">
                          <a16:colId xmlns:a16="http://schemas.microsoft.com/office/drawing/2014/main" val="3306935064"/>
                        </a:ext>
                      </a:extLst>
                    </a:gridCol>
                  </a:tblGrid>
                  <a:tr h="827088">
                    <a:tc>
                      <a:txBody>
                        <a:bodyPr/>
                        <a:lstStyle/>
                        <a:p>
                          <a:endParaRPr lang="en-US"/>
                        </a:p>
                      </a:txBody>
                      <a:tcPr>
                        <a:blipFill>
                          <a:blip r:embed="rId2"/>
                          <a:stretch>
                            <a:fillRect l="-1064" t="-1515" r="-702128" b="-3030"/>
                          </a:stretch>
                        </a:blipFill>
                      </a:tcPr>
                    </a:tc>
                    <a:tc>
                      <a:txBody>
                        <a:bodyPr/>
                        <a:lstStyle/>
                        <a:p>
                          <a:endParaRPr lang="en-US"/>
                        </a:p>
                      </a:txBody>
                      <a:tcPr>
                        <a:blipFill>
                          <a:blip r:embed="rId2"/>
                          <a:stretch>
                            <a:fillRect l="-101064" t="-1515" r="-602128" b="-3030"/>
                          </a:stretch>
                        </a:blipFill>
                      </a:tcPr>
                    </a:tc>
                    <a:tc>
                      <a:txBody>
                        <a:bodyPr/>
                        <a:lstStyle/>
                        <a:p>
                          <a:endParaRPr lang="en-US"/>
                        </a:p>
                      </a:txBody>
                      <a:tcPr>
                        <a:blipFill>
                          <a:blip r:embed="rId2"/>
                          <a:stretch>
                            <a:fillRect l="-201064" t="-1515" r="-502128" b="-3030"/>
                          </a:stretch>
                        </a:blipFill>
                      </a:tcPr>
                    </a:tc>
                    <a:tc>
                      <a:txBody>
                        <a:bodyPr/>
                        <a:lstStyle/>
                        <a:p>
                          <a:endParaRPr lang="en-US"/>
                        </a:p>
                      </a:txBody>
                      <a:tcPr>
                        <a:blipFill>
                          <a:blip r:embed="rId2"/>
                          <a:stretch>
                            <a:fillRect l="-297895" t="-1515" r="-396842" b="-3030"/>
                          </a:stretch>
                        </a:blipFill>
                      </a:tcPr>
                    </a:tc>
                    <a:tc>
                      <a:txBody>
                        <a:bodyPr/>
                        <a:lstStyle/>
                        <a:p>
                          <a:endParaRPr lang="en-US"/>
                        </a:p>
                      </a:txBody>
                      <a:tcPr>
                        <a:blipFill>
                          <a:blip r:embed="rId2"/>
                          <a:stretch>
                            <a:fillRect l="-402128" t="-1515" r="-301064" b="-3030"/>
                          </a:stretch>
                        </a:blipFill>
                      </a:tcPr>
                    </a:tc>
                    <a:tc>
                      <a:txBody>
                        <a:bodyPr/>
                        <a:lstStyle/>
                        <a:p>
                          <a:endParaRPr lang="en-US"/>
                        </a:p>
                      </a:txBody>
                      <a:tcPr>
                        <a:blipFill>
                          <a:blip r:embed="rId2"/>
                          <a:stretch>
                            <a:fillRect l="-502128" t="-1515" r="-201064" b="-3030"/>
                          </a:stretch>
                        </a:blipFill>
                      </a:tcPr>
                    </a:tc>
                    <a:tc>
                      <a:txBody>
                        <a:bodyPr/>
                        <a:lstStyle/>
                        <a:p>
                          <a:endParaRPr lang="en-US"/>
                        </a:p>
                      </a:txBody>
                      <a:tcPr>
                        <a:blipFill>
                          <a:blip r:embed="rId2"/>
                          <a:stretch>
                            <a:fillRect l="-602128" t="-1515" r="-101064" b="-3030"/>
                          </a:stretch>
                        </a:blipFill>
                      </a:tcPr>
                    </a:tc>
                    <a:tc>
                      <a:txBody>
                        <a:bodyPr/>
                        <a:lstStyle/>
                        <a:p>
                          <a:endParaRPr lang="en-US"/>
                        </a:p>
                      </a:txBody>
                      <a:tcPr>
                        <a:blipFill>
                          <a:blip r:embed="rId2"/>
                          <a:stretch>
                            <a:fillRect l="-702128" t="-1515" r="-1064" b="-3030"/>
                          </a:stretch>
                        </a:blipFill>
                      </a:tcPr>
                    </a:tc>
                    <a:extLst>
                      <a:ext uri="{0D108BD9-81ED-4DB2-BD59-A6C34878D82A}">
                        <a16:rowId xmlns:a16="http://schemas.microsoft.com/office/drawing/2014/main" val="1002001436"/>
                      </a:ext>
                    </a:extLst>
                  </a:tr>
                </a:tbl>
              </a:graphicData>
            </a:graphic>
          </p:graphicFrame>
        </mc:Fallback>
      </mc:AlternateContent>
      <p:sp>
        <p:nvSpPr>
          <p:cNvPr id="3" name="TextBox 2">
            <a:extLst>
              <a:ext uri="{FF2B5EF4-FFF2-40B4-BE49-F238E27FC236}">
                <a16:creationId xmlns:a16="http://schemas.microsoft.com/office/drawing/2014/main" id="{E6836873-CA36-E608-58D3-3CE56D50B243}"/>
              </a:ext>
            </a:extLst>
          </p:cNvPr>
          <p:cNvSpPr txBox="1"/>
          <p:nvPr/>
        </p:nvSpPr>
        <p:spPr>
          <a:xfrm>
            <a:off x="2566220" y="3429000"/>
            <a:ext cx="4128053" cy="523220"/>
          </a:xfrm>
          <a:prstGeom prst="rect">
            <a:avLst/>
          </a:prstGeom>
          <a:noFill/>
        </p:spPr>
        <p:txBody>
          <a:bodyPr wrap="none" rtlCol="0">
            <a:spAutoFit/>
          </a:bodyPr>
          <a:lstStyle/>
          <a:p>
            <a:r>
              <a:rPr lang="en-US" sz="2800" dirty="0"/>
              <a:t>32 + 16 + 4 + 2 + 1 = 55 </a:t>
            </a:r>
          </a:p>
        </p:txBody>
      </p:sp>
      <p:sp>
        <p:nvSpPr>
          <p:cNvPr id="7" name="TextBox 6">
            <a:extLst>
              <a:ext uri="{FF2B5EF4-FFF2-40B4-BE49-F238E27FC236}">
                <a16:creationId xmlns:a16="http://schemas.microsoft.com/office/drawing/2014/main" id="{BC82B7C0-0D67-9DB8-2BFA-3850B2B773CA}"/>
              </a:ext>
            </a:extLst>
          </p:cNvPr>
          <p:cNvSpPr txBox="1"/>
          <p:nvPr/>
        </p:nvSpPr>
        <p:spPr>
          <a:xfrm>
            <a:off x="1527185" y="4305770"/>
            <a:ext cx="4568815" cy="584775"/>
          </a:xfrm>
          <a:prstGeom prst="rect">
            <a:avLst/>
          </a:prstGeom>
          <a:noFill/>
        </p:spPr>
        <p:txBody>
          <a:bodyPr wrap="none" rtlCol="0">
            <a:spAutoFit/>
          </a:bodyPr>
          <a:lstStyle/>
          <a:p>
            <a:r>
              <a:rPr lang="en-US" sz="3200" dirty="0">
                <a:solidFill>
                  <a:srgbClr val="FF0000"/>
                </a:solidFill>
              </a:rPr>
              <a:t>What is 55</a:t>
            </a:r>
            <a:r>
              <a:rPr lang="en-US" sz="3200" baseline="-25000" dirty="0">
                <a:solidFill>
                  <a:srgbClr val="FF0000"/>
                </a:solidFill>
              </a:rPr>
              <a:t>10</a:t>
            </a:r>
            <a:r>
              <a:rPr lang="en-US" sz="3200" dirty="0">
                <a:solidFill>
                  <a:srgbClr val="FF0000"/>
                </a:solidFill>
              </a:rPr>
              <a:t> in binary?</a:t>
            </a:r>
          </a:p>
        </p:txBody>
      </p:sp>
    </p:spTree>
    <p:extLst>
      <p:ext uri="{BB962C8B-B14F-4D97-AF65-F5344CB8AC3E}">
        <p14:creationId xmlns:p14="http://schemas.microsoft.com/office/powerpoint/2010/main" val="32979956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C3F81-05F2-746A-B946-BBF919BF85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BA975E-994E-3D6D-D08F-77A2EA71456B}"/>
              </a:ext>
            </a:extLst>
          </p:cNvPr>
          <p:cNvSpPr>
            <a:spLocks noGrp="1"/>
          </p:cNvSpPr>
          <p:nvPr>
            <p:ph type="title"/>
          </p:nvPr>
        </p:nvSpPr>
        <p:spPr/>
        <p:txBody>
          <a:bodyPr/>
          <a:lstStyle/>
          <a:p>
            <a:r>
              <a:rPr lang="en-US" dirty="0"/>
              <a:t>Decimal to binary conversion</a:t>
            </a:r>
          </a:p>
        </p:txBody>
      </p:sp>
      <p:sp>
        <p:nvSpPr>
          <p:cNvPr id="4" name="Slide Number Placeholder 3">
            <a:extLst>
              <a:ext uri="{FF2B5EF4-FFF2-40B4-BE49-F238E27FC236}">
                <a16:creationId xmlns:a16="http://schemas.microsoft.com/office/drawing/2014/main" id="{16AFFBA0-31D4-78E4-2E47-B88C1F68AE4E}"/>
              </a:ext>
            </a:extLst>
          </p:cNvPr>
          <p:cNvSpPr>
            <a:spLocks noGrp="1"/>
          </p:cNvSpPr>
          <p:nvPr>
            <p:ph type="sldNum" sz="quarter" idx="12"/>
          </p:nvPr>
        </p:nvSpPr>
        <p:spPr/>
        <p:txBody>
          <a:bodyPr/>
          <a:lstStyle/>
          <a:p>
            <a:fld id="{CC057153-B650-4DEB-B370-79DDCFDCE934}" type="slidenum">
              <a:rPr lang="en-US" smtClean="0"/>
              <a:t>44</a:t>
            </a:fld>
            <a:endParaRPr lang="en-US"/>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B3F1DB5B-218F-C5F3-BBE1-44A09A77C608}"/>
                  </a:ext>
                </a:extLst>
              </p:cNvPr>
              <p:cNvGraphicFramePr>
                <a:graphicFrameLocks noGrp="1"/>
              </p:cNvGraphicFramePr>
              <p:nvPr>
                <p:extLst>
                  <p:ext uri="{D42A27DB-BD31-4B8C-83A1-F6EECF244321}">
                    <p14:modId xmlns:p14="http://schemas.microsoft.com/office/powerpoint/2010/main" val="2227414281"/>
                  </p:ext>
                </p:extLst>
              </p:nvPr>
            </p:nvGraphicFramePr>
            <p:xfrm>
              <a:off x="892868" y="1747266"/>
              <a:ext cx="9551136" cy="1284288"/>
            </p:xfrm>
            <a:graphic>
              <a:graphicData uri="http://schemas.openxmlformats.org/drawingml/2006/table">
                <a:tbl>
                  <a:tblPr firstRow="1" bandRow="1">
                    <a:tableStyleId>{5940675A-B579-460E-94D1-54222C63F5DA}</a:tableStyleId>
                  </a:tblPr>
                  <a:tblGrid>
                    <a:gridCol w="1193892">
                      <a:extLst>
                        <a:ext uri="{9D8B030D-6E8A-4147-A177-3AD203B41FA5}">
                          <a16:colId xmlns:a16="http://schemas.microsoft.com/office/drawing/2014/main" val="221434893"/>
                        </a:ext>
                      </a:extLst>
                    </a:gridCol>
                    <a:gridCol w="1193892">
                      <a:extLst>
                        <a:ext uri="{9D8B030D-6E8A-4147-A177-3AD203B41FA5}">
                          <a16:colId xmlns:a16="http://schemas.microsoft.com/office/drawing/2014/main" val="492200816"/>
                        </a:ext>
                      </a:extLst>
                    </a:gridCol>
                    <a:gridCol w="1193892">
                      <a:extLst>
                        <a:ext uri="{9D8B030D-6E8A-4147-A177-3AD203B41FA5}">
                          <a16:colId xmlns:a16="http://schemas.microsoft.com/office/drawing/2014/main" val="2924573515"/>
                        </a:ext>
                      </a:extLst>
                    </a:gridCol>
                    <a:gridCol w="1193892">
                      <a:extLst>
                        <a:ext uri="{9D8B030D-6E8A-4147-A177-3AD203B41FA5}">
                          <a16:colId xmlns:a16="http://schemas.microsoft.com/office/drawing/2014/main" val="3372391196"/>
                        </a:ext>
                      </a:extLst>
                    </a:gridCol>
                    <a:gridCol w="1193892">
                      <a:extLst>
                        <a:ext uri="{9D8B030D-6E8A-4147-A177-3AD203B41FA5}">
                          <a16:colId xmlns:a16="http://schemas.microsoft.com/office/drawing/2014/main" val="385389857"/>
                        </a:ext>
                      </a:extLst>
                    </a:gridCol>
                    <a:gridCol w="1193892">
                      <a:extLst>
                        <a:ext uri="{9D8B030D-6E8A-4147-A177-3AD203B41FA5}">
                          <a16:colId xmlns:a16="http://schemas.microsoft.com/office/drawing/2014/main" val="1500213618"/>
                        </a:ext>
                      </a:extLst>
                    </a:gridCol>
                    <a:gridCol w="1193892">
                      <a:extLst>
                        <a:ext uri="{9D8B030D-6E8A-4147-A177-3AD203B41FA5}">
                          <a16:colId xmlns:a16="http://schemas.microsoft.com/office/drawing/2014/main" val="2324606823"/>
                        </a:ext>
                      </a:extLst>
                    </a:gridCol>
                    <a:gridCol w="1193892">
                      <a:extLst>
                        <a:ext uri="{9D8B030D-6E8A-4147-A177-3AD203B41FA5}">
                          <a16:colId xmlns:a16="http://schemas.microsoft.com/office/drawing/2014/main" val="3306935064"/>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2400" b="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2</m:t>
                                    </m:r>
                                  </m:e>
                                  <m:sup>
                                    <m:r>
                                      <a:rPr lang="en-US" sz="2400" b="0" i="1" dirty="0" smtClean="0">
                                        <a:latin typeface="Cambria Math" panose="02040503050406030204" pitchFamily="18" charset="0"/>
                                        <a:ea typeface="Cambria Math" panose="02040503050406030204" pitchFamily="18" charset="0"/>
                                      </a:rPr>
                                      <m:t>7</m:t>
                                    </m:r>
                                  </m:sup>
                                </m:sSup>
                                <m:r>
                                  <a:rPr lang="en-US" sz="2400" b="0" i="1" dirty="0" smtClean="0">
                                    <a:latin typeface="Cambria Math" panose="02040503050406030204" pitchFamily="18" charset="0"/>
                                    <a:ea typeface="Cambria Math" panose="02040503050406030204" pitchFamily="18" charset="0"/>
                                  </a:rPr>
                                  <m:t>=</m:t>
                                </m:r>
                              </m:oMath>
                            </m:oMathPara>
                          </a14:m>
                          <a:endParaRPr lang="en-US" sz="2400" b="0" i="1" dirty="0">
                            <a:latin typeface="Cambria Math" panose="02040503050406030204" pitchFamily="18" charset="0"/>
                            <a:ea typeface="Cambria Math"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ea typeface="Cambria Math" panose="02040503050406030204" pitchFamily="18" charset="0"/>
                                  </a:rPr>
                                  <m:t>128</m:t>
                                </m:r>
                              </m:oMath>
                            </m:oMathPara>
                          </a14:m>
                          <a:endParaRPr lang="en-US" sz="2400" dirty="0">
                            <a:latin typeface="Cambria Math" panose="02040503050406030204" pitchFamily="18" charset="0"/>
                            <a:ea typeface="Cambria Math"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2400" b="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2</m:t>
                                    </m:r>
                                  </m:e>
                                  <m:sup>
                                    <m:r>
                                      <a:rPr lang="en-US" sz="2400" b="0" i="1" dirty="0" smtClean="0">
                                        <a:latin typeface="Cambria Math" panose="02040503050406030204" pitchFamily="18" charset="0"/>
                                        <a:ea typeface="Cambria Math" panose="02040503050406030204" pitchFamily="18" charset="0"/>
                                      </a:rPr>
                                      <m:t>6</m:t>
                                    </m:r>
                                  </m:sup>
                                </m:sSup>
                                <m:r>
                                  <a:rPr lang="en-US" sz="2400" b="0" i="1" dirty="0" smtClean="0">
                                    <a:latin typeface="Cambria Math" panose="02040503050406030204" pitchFamily="18" charset="0"/>
                                    <a:ea typeface="Cambria Math" panose="02040503050406030204" pitchFamily="18" charset="0"/>
                                  </a:rPr>
                                  <m:t>=</m:t>
                                </m:r>
                              </m:oMath>
                            </m:oMathPara>
                          </a14:m>
                          <a:endParaRPr lang="en-US" sz="2400" b="0" i="1" dirty="0">
                            <a:latin typeface="Cambria Math" panose="02040503050406030204" pitchFamily="18" charset="0"/>
                            <a:ea typeface="Cambria Math"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ea typeface="Cambria Math" panose="02040503050406030204" pitchFamily="18" charset="0"/>
                                  </a:rPr>
                                  <m:t>64</m:t>
                                </m:r>
                              </m:oMath>
                            </m:oMathPara>
                          </a14:m>
                          <a:endParaRPr lang="en-US" sz="2400" dirty="0">
                            <a:latin typeface="Cambria Math" panose="02040503050406030204" pitchFamily="18" charset="0"/>
                            <a:ea typeface="Cambria Math"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2400" b="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2</m:t>
                                    </m:r>
                                  </m:e>
                                  <m:sup>
                                    <m:r>
                                      <a:rPr lang="en-US" sz="2400" b="0" i="1" dirty="0" smtClean="0">
                                        <a:latin typeface="Cambria Math" panose="02040503050406030204" pitchFamily="18" charset="0"/>
                                        <a:ea typeface="Cambria Math" panose="02040503050406030204" pitchFamily="18" charset="0"/>
                                      </a:rPr>
                                      <m:t>5</m:t>
                                    </m:r>
                                  </m:sup>
                                </m:sSup>
                                <m:r>
                                  <a:rPr lang="en-US" sz="2400" b="0" i="1" dirty="0" smtClean="0">
                                    <a:latin typeface="Cambria Math" panose="02040503050406030204" pitchFamily="18" charset="0"/>
                                    <a:ea typeface="Cambria Math" panose="02040503050406030204" pitchFamily="18" charset="0"/>
                                  </a:rPr>
                                  <m:t>=</m:t>
                                </m:r>
                              </m:oMath>
                            </m:oMathPara>
                          </a14:m>
                          <a:endParaRPr lang="en-US" sz="2400" b="0" i="1" dirty="0">
                            <a:latin typeface="Cambria Math" panose="02040503050406030204" pitchFamily="18" charset="0"/>
                            <a:ea typeface="Cambria Math"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ea typeface="Cambria Math" panose="02040503050406030204" pitchFamily="18" charset="0"/>
                                  </a:rPr>
                                  <m:t>32</m:t>
                                </m:r>
                              </m:oMath>
                            </m:oMathPara>
                          </a14:m>
                          <a:endParaRPr lang="en-US" sz="2400" dirty="0">
                            <a:latin typeface="Cambria Math" panose="02040503050406030204" pitchFamily="18" charset="0"/>
                            <a:ea typeface="Cambria Math"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2400" b="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2</m:t>
                                    </m:r>
                                  </m:e>
                                  <m:sup>
                                    <m:r>
                                      <a:rPr lang="en-US" sz="2400" b="0" i="1" dirty="0" smtClean="0">
                                        <a:latin typeface="Cambria Math" panose="02040503050406030204" pitchFamily="18" charset="0"/>
                                        <a:ea typeface="Cambria Math" panose="02040503050406030204" pitchFamily="18" charset="0"/>
                                      </a:rPr>
                                      <m:t>4</m:t>
                                    </m:r>
                                  </m:sup>
                                </m:sSup>
                                <m:r>
                                  <a:rPr lang="en-US" sz="2400" b="0" i="1" dirty="0" smtClean="0">
                                    <a:latin typeface="Cambria Math" panose="02040503050406030204" pitchFamily="18" charset="0"/>
                                    <a:ea typeface="Cambria Math" panose="02040503050406030204" pitchFamily="18" charset="0"/>
                                  </a:rPr>
                                  <m:t>=</m:t>
                                </m:r>
                              </m:oMath>
                            </m:oMathPara>
                          </a14:m>
                          <a:endParaRPr lang="en-US" sz="2400" b="0" i="1" dirty="0">
                            <a:latin typeface="Cambria Math" panose="02040503050406030204" pitchFamily="18" charset="0"/>
                            <a:ea typeface="Cambria Math"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ea typeface="Cambria Math" panose="02040503050406030204" pitchFamily="18" charset="0"/>
                                  </a:rPr>
                                  <m:t>16</m:t>
                                </m:r>
                              </m:oMath>
                            </m:oMathPara>
                          </a14:m>
                          <a:endParaRPr lang="en-US" sz="2400" dirty="0">
                            <a:latin typeface="Cambria Math" panose="02040503050406030204" pitchFamily="18" charset="0"/>
                            <a:ea typeface="Cambria Math"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2400" b="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2</m:t>
                                    </m:r>
                                  </m:e>
                                  <m:sup>
                                    <m:r>
                                      <a:rPr lang="en-US" sz="2400" b="0" i="1" dirty="0" smtClean="0">
                                        <a:latin typeface="Cambria Math" panose="02040503050406030204" pitchFamily="18" charset="0"/>
                                        <a:ea typeface="Cambria Math" panose="02040503050406030204" pitchFamily="18" charset="0"/>
                                      </a:rPr>
                                      <m:t>3</m:t>
                                    </m:r>
                                  </m:sup>
                                </m:sSup>
                                <m:r>
                                  <a:rPr lang="en-US" sz="2400" b="0" i="1" dirty="0" smtClean="0">
                                    <a:latin typeface="Cambria Math" panose="02040503050406030204" pitchFamily="18" charset="0"/>
                                    <a:ea typeface="Cambria Math" panose="02040503050406030204" pitchFamily="18" charset="0"/>
                                  </a:rPr>
                                  <m:t>=</m:t>
                                </m:r>
                              </m:oMath>
                            </m:oMathPara>
                          </a14:m>
                          <a:endParaRPr lang="en-US" sz="2400" b="0" i="1" dirty="0">
                            <a:latin typeface="Cambria Math" panose="02040503050406030204" pitchFamily="18" charset="0"/>
                            <a:ea typeface="Cambria Math"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ea typeface="Cambria Math" panose="02040503050406030204" pitchFamily="18" charset="0"/>
                                  </a:rPr>
                                  <m:t>8</m:t>
                                </m:r>
                              </m:oMath>
                            </m:oMathPara>
                          </a14:m>
                          <a:endParaRPr lang="en-US" sz="2400" dirty="0">
                            <a:latin typeface="Cambria Math" panose="02040503050406030204" pitchFamily="18" charset="0"/>
                            <a:ea typeface="Cambria Math"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2400" b="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2</m:t>
                                    </m:r>
                                  </m:e>
                                  <m:sup>
                                    <m:r>
                                      <a:rPr lang="en-US" sz="2400" b="0" i="1" dirty="0" smtClean="0">
                                        <a:latin typeface="Cambria Math" panose="02040503050406030204" pitchFamily="18" charset="0"/>
                                        <a:ea typeface="Cambria Math" panose="02040503050406030204" pitchFamily="18" charset="0"/>
                                      </a:rPr>
                                      <m:t>2</m:t>
                                    </m:r>
                                  </m:sup>
                                </m:sSup>
                                <m:r>
                                  <a:rPr lang="en-US" sz="2400" b="0" i="1" dirty="0" smtClean="0">
                                    <a:latin typeface="Cambria Math" panose="02040503050406030204" pitchFamily="18" charset="0"/>
                                    <a:ea typeface="Cambria Math" panose="02040503050406030204" pitchFamily="18" charset="0"/>
                                  </a:rPr>
                                  <m:t>=</m:t>
                                </m:r>
                              </m:oMath>
                            </m:oMathPara>
                          </a14:m>
                          <a:endParaRPr lang="en-US" sz="2400" b="0" i="1" dirty="0">
                            <a:latin typeface="Cambria Math" panose="02040503050406030204" pitchFamily="18" charset="0"/>
                            <a:ea typeface="Cambria Math"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ea typeface="Cambria Math" panose="02040503050406030204" pitchFamily="18" charset="0"/>
                                  </a:rPr>
                                  <m:t>4</m:t>
                                </m:r>
                              </m:oMath>
                            </m:oMathPara>
                          </a14:m>
                          <a:endParaRPr lang="en-US" sz="2400" dirty="0">
                            <a:latin typeface="Cambria Math" panose="02040503050406030204" pitchFamily="18" charset="0"/>
                            <a:ea typeface="Cambria Math"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2400" b="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2</m:t>
                                    </m:r>
                                  </m:e>
                                  <m:sup>
                                    <m:r>
                                      <a:rPr lang="en-US" sz="2400" b="0" i="1" dirty="0" smtClean="0">
                                        <a:latin typeface="Cambria Math" panose="02040503050406030204" pitchFamily="18" charset="0"/>
                                        <a:ea typeface="Cambria Math" panose="02040503050406030204" pitchFamily="18" charset="0"/>
                                      </a:rPr>
                                      <m:t>1</m:t>
                                    </m:r>
                                  </m:sup>
                                </m:sSup>
                                <m:r>
                                  <a:rPr lang="en-US" sz="2400" b="0" i="1" dirty="0" smtClean="0">
                                    <a:latin typeface="Cambria Math" panose="02040503050406030204" pitchFamily="18" charset="0"/>
                                    <a:ea typeface="Cambria Math" panose="02040503050406030204" pitchFamily="18" charset="0"/>
                                  </a:rPr>
                                  <m:t>=</m:t>
                                </m:r>
                              </m:oMath>
                            </m:oMathPara>
                          </a14:m>
                          <a:endParaRPr lang="en-US" sz="2400" b="0" i="1" dirty="0">
                            <a:latin typeface="Cambria Math" panose="02040503050406030204" pitchFamily="18" charset="0"/>
                            <a:ea typeface="Cambria Math"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ea typeface="Cambria Math" panose="02040503050406030204" pitchFamily="18" charset="0"/>
                                  </a:rPr>
                                  <m:t>2</m:t>
                                </m:r>
                              </m:oMath>
                            </m:oMathPara>
                          </a14:m>
                          <a:endParaRPr lang="en-US" sz="2400" dirty="0">
                            <a:latin typeface="Cambria Math" panose="02040503050406030204" pitchFamily="18" charset="0"/>
                            <a:ea typeface="Cambria Math" panose="020405030504060302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2400" b="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2</m:t>
                                    </m:r>
                                  </m:e>
                                  <m:sup>
                                    <m:r>
                                      <a:rPr lang="en-US" sz="2400" b="0" i="1" dirty="0" smtClean="0">
                                        <a:latin typeface="Cambria Math" panose="02040503050406030204" pitchFamily="18" charset="0"/>
                                        <a:ea typeface="Cambria Math" panose="02040503050406030204" pitchFamily="18" charset="0"/>
                                      </a:rPr>
                                      <m:t>0</m:t>
                                    </m:r>
                                  </m:sup>
                                </m:sSup>
                                <m:r>
                                  <a:rPr lang="en-US" sz="2400" b="0" i="1" dirty="0" smtClean="0">
                                    <a:latin typeface="Cambria Math" panose="02040503050406030204" pitchFamily="18" charset="0"/>
                                    <a:ea typeface="Cambria Math" panose="02040503050406030204" pitchFamily="18" charset="0"/>
                                  </a:rPr>
                                  <m:t>= </m:t>
                                </m:r>
                              </m:oMath>
                            </m:oMathPara>
                          </a14:m>
                          <a:endParaRPr lang="en-US" sz="2400" b="0" i="1" dirty="0">
                            <a:latin typeface="Cambria Math" panose="02040503050406030204" pitchFamily="18" charset="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ea typeface="Cambria Math" panose="02040503050406030204" pitchFamily="18" charset="0"/>
                                  </a:rPr>
                                  <m:t>1</m:t>
                                </m:r>
                              </m:oMath>
                            </m:oMathPara>
                          </a14:m>
                          <a:endParaRPr lang="en-US" sz="2400" dirty="0">
                            <a:latin typeface="Cambria Math" panose="02040503050406030204" pitchFamily="18" charset="0"/>
                            <a:ea typeface="Cambria Math" panose="02040503050406030204" pitchFamily="18" charset="0"/>
                          </a:endParaRPr>
                        </a:p>
                      </a:txBody>
                      <a:tcPr/>
                    </a:tc>
                    <a:extLst>
                      <a:ext uri="{0D108BD9-81ED-4DB2-BD59-A6C34878D82A}">
                        <a16:rowId xmlns:a16="http://schemas.microsoft.com/office/drawing/2014/main" val="100200143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Cambria Math" panose="02040503050406030204" pitchFamily="18" charset="0"/>
                            <a:ea typeface="Cambria Math"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Cambria Math" panose="02040503050406030204" pitchFamily="18" charset="0"/>
                            <a:ea typeface="Cambria Math"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Cambria Math" panose="02040503050406030204" pitchFamily="18" charset="0"/>
                              <a:ea typeface="Cambria Math" panose="02040503050406030204" pitchFamily="18" charset="0"/>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Cambria Math" panose="02040503050406030204" pitchFamily="18" charset="0"/>
                              <a:ea typeface="Cambria Math" panose="02040503050406030204" pitchFamily="18" charset="0"/>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Cambria Math" panose="02040503050406030204" pitchFamily="18" charset="0"/>
                              <a:ea typeface="Cambria Math" panose="02040503050406030204" pitchFamily="18" charset="0"/>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Cambria Math" panose="02040503050406030204" pitchFamily="18" charset="0"/>
                              <a:ea typeface="Cambria Math" panose="02040503050406030204" pitchFamily="18" charset="0"/>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Cambria Math" panose="02040503050406030204" pitchFamily="18" charset="0"/>
                              <a:ea typeface="Cambria Math" panose="02040503050406030204" pitchFamily="18" charset="0"/>
                            </a:rPr>
                            <a:t>1</a:t>
                          </a:r>
                        </a:p>
                      </a:txBody>
                      <a:tcPr/>
                    </a:tc>
                    <a:tc>
                      <a:txBody>
                        <a:bodyPr/>
                        <a:lstStyle/>
                        <a:p>
                          <a:pPr algn="ctr"/>
                          <a:r>
                            <a:rPr lang="en-US" sz="2400" dirty="0">
                              <a:latin typeface="Cambria Math" panose="02040503050406030204" pitchFamily="18" charset="0"/>
                              <a:ea typeface="Cambria Math" panose="02040503050406030204" pitchFamily="18" charset="0"/>
                            </a:rPr>
                            <a:t>1</a:t>
                          </a:r>
                        </a:p>
                      </a:txBody>
                      <a:tcPr/>
                    </a:tc>
                    <a:extLst>
                      <a:ext uri="{0D108BD9-81ED-4DB2-BD59-A6C34878D82A}">
                        <a16:rowId xmlns:a16="http://schemas.microsoft.com/office/drawing/2014/main" val="4165877942"/>
                      </a:ext>
                    </a:extLst>
                  </a:tr>
                </a:tbl>
              </a:graphicData>
            </a:graphic>
          </p:graphicFrame>
        </mc:Choice>
        <mc:Fallback xmlns="">
          <p:graphicFrame>
            <p:nvGraphicFramePr>
              <p:cNvPr id="5" name="Table 4">
                <a:extLst>
                  <a:ext uri="{FF2B5EF4-FFF2-40B4-BE49-F238E27FC236}">
                    <a16:creationId xmlns:a16="http://schemas.microsoft.com/office/drawing/2014/main" id="{B3F1DB5B-218F-C5F3-BBE1-44A09A77C608}"/>
                  </a:ext>
                </a:extLst>
              </p:cNvPr>
              <p:cNvGraphicFramePr>
                <a:graphicFrameLocks noGrp="1"/>
              </p:cNvGraphicFramePr>
              <p:nvPr>
                <p:extLst>
                  <p:ext uri="{D42A27DB-BD31-4B8C-83A1-F6EECF244321}">
                    <p14:modId xmlns:p14="http://schemas.microsoft.com/office/powerpoint/2010/main" val="2227414281"/>
                  </p:ext>
                </p:extLst>
              </p:nvPr>
            </p:nvGraphicFramePr>
            <p:xfrm>
              <a:off x="892868" y="1747266"/>
              <a:ext cx="9551136" cy="1284288"/>
            </p:xfrm>
            <a:graphic>
              <a:graphicData uri="http://schemas.openxmlformats.org/drawingml/2006/table">
                <a:tbl>
                  <a:tblPr firstRow="1" bandRow="1">
                    <a:tableStyleId>{5940675A-B579-460E-94D1-54222C63F5DA}</a:tableStyleId>
                  </a:tblPr>
                  <a:tblGrid>
                    <a:gridCol w="1193892">
                      <a:extLst>
                        <a:ext uri="{9D8B030D-6E8A-4147-A177-3AD203B41FA5}">
                          <a16:colId xmlns:a16="http://schemas.microsoft.com/office/drawing/2014/main" val="221434893"/>
                        </a:ext>
                      </a:extLst>
                    </a:gridCol>
                    <a:gridCol w="1193892">
                      <a:extLst>
                        <a:ext uri="{9D8B030D-6E8A-4147-A177-3AD203B41FA5}">
                          <a16:colId xmlns:a16="http://schemas.microsoft.com/office/drawing/2014/main" val="492200816"/>
                        </a:ext>
                      </a:extLst>
                    </a:gridCol>
                    <a:gridCol w="1193892">
                      <a:extLst>
                        <a:ext uri="{9D8B030D-6E8A-4147-A177-3AD203B41FA5}">
                          <a16:colId xmlns:a16="http://schemas.microsoft.com/office/drawing/2014/main" val="2924573515"/>
                        </a:ext>
                      </a:extLst>
                    </a:gridCol>
                    <a:gridCol w="1193892">
                      <a:extLst>
                        <a:ext uri="{9D8B030D-6E8A-4147-A177-3AD203B41FA5}">
                          <a16:colId xmlns:a16="http://schemas.microsoft.com/office/drawing/2014/main" val="3372391196"/>
                        </a:ext>
                      </a:extLst>
                    </a:gridCol>
                    <a:gridCol w="1193892">
                      <a:extLst>
                        <a:ext uri="{9D8B030D-6E8A-4147-A177-3AD203B41FA5}">
                          <a16:colId xmlns:a16="http://schemas.microsoft.com/office/drawing/2014/main" val="385389857"/>
                        </a:ext>
                      </a:extLst>
                    </a:gridCol>
                    <a:gridCol w="1193892">
                      <a:extLst>
                        <a:ext uri="{9D8B030D-6E8A-4147-A177-3AD203B41FA5}">
                          <a16:colId xmlns:a16="http://schemas.microsoft.com/office/drawing/2014/main" val="1500213618"/>
                        </a:ext>
                      </a:extLst>
                    </a:gridCol>
                    <a:gridCol w="1193892">
                      <a:extLst>
                        <a:ext uri="{9D8B030D-6E8A-4147-A177-3AD203B41FA5}">
                          <a16:colId xmlns:a16="http://schemas.microsoft.com/office/drawing/2014/main" val="2324606823"/>
                        </a:ext>
                      </a:extLst>
                    </a:gridCol>
                    <a:gridCol w="1193892">
                      <a:extLst>
                        <a:ext uri="{9D8B030D-6E8A-4147-A177-3AD203B41FA5}">
                          <a16:colId xmlns:a16="http://schemas.microsoft.com/office/drawing/2014/main" val="3306935064"/>
                        </a:ext>
                      </a:extLst>
                    </a:gridCol>
                  </a:tblGrid>
                  <a:tr h="827088">
                    <a:tc>
                      <a:txBody>
                        <a:bodyPr/>
                        <a:lstStyle/>
                        <a:p>
                          <a:endParaRPr lang="en-US"/>
                        </a:p>
                      </a:txBody>
                      <a:tcPr>
                        <a:blipFill>
                          <a:blip r:embed="rId2"/>
                          <a:stretch>
                            <a:fillRect l="-1064" t="-1515" r="-702128" b="-71212"/>
                          </a:stretch>
                        </a:blipFill>
                      </a:tcPr>
                    </a:tc>
                    <a:tc>
                      <a:txBody>
                        <a:bodyPr/>
                        <a:lstStyle/>
                        <a:p>
                          <a:endParaRPr lang="en-US"/>
                        </a:p>
                      </a:txBody>
                      <a:tcPr>
                        <a:blipFill>
                          <a:blip r:embed="rId2"/>
                          <a:stretch>
                            <a:fillRect l="-101064" t="-1515" r="-602128" b="-71212"/>
                          </a:stretch>
                        </a:blipFill>
                      </a:tcPr>
                    </a:tc>
                    <a:tc>
                      <a:txBody>
                        <a:bodyPr/>
                        <a:lstStyle/>
                        <a:p>
                          <a:endParaRPr lang="en-US"/>
                        </a:p>
                      </a:txBody>
                      <a:tcPr>
                        <a:blipFill>
                          <a:blip r:embed="rId2"/>
                          <a:stretch>
                            <a:fillRect l="-201064" t="-1515" r="-502128" b="-71212"/>
                          </a:stretch>
                        </a:blipFill>
                      </a:tcPr>
                    </a:tc>
                    <a:tc>
                      <a:txBody>
                        <a:bodyPr/>
                        <a:lstStyle/>
                        <a:p>
                          <a:endParaRPr lang="en-US"/>
                        </a:p>
                      </a:txBody>
                      <a:tcPr>
                        <a:blipFill>
                          <a:blip r:embed="rId2"/>
                          <a:stretch>
                            <a:fillRect l="-297895" t="-1515" r="-396842" b="-71212"/>
                          </a:stretch>
                        </a:blipFill>
                      </a:tcPr>
                    </a:tc>
                    <a:tc>
                      <a:txBody>
                        <a:bodyPr/>
                        <a:lstStyle/>
                        <a:p>
                          <a:endParaRPr lang="en-US"/>
                        </a:p>
                      </a:txBody>
                      <a:tcPr>
                        <a:blipFill>
                          <a:blip r:embed="rId2"/>
                          <a:stretch>
                            <a:fillRect l="-402128" t="-1515" r="-301064" b="-71212"/>
                          </a:stretch>
                        </a:blipFill>
                      </a:tcPr>
                    </a:tc>
                    <a:tc>
                      <a:txBody>
                        <a:bodyPr/>
                        <a:lstStyle/>
                        <a:p>
                          <a:endParaRPr lang="en-US"/>
                        </a:p>
                      </a:txBody>
                      <a:tcPr>
                        <a:blipFill>
                          <a:blip r:embed="rId2"/>
                          <a:stretch>
                            <a:fillRect l="-502128" t="-1515" r="-201064" b="-71212"/>
                          </a:stretch>
                        </a:blipFill>
                      </a:tcPr>
                    </a:tc>
                    <a:tc>
                      <a:txBody>
                        <a:bodyPr/>
                        <a:lstStyle/>
                        <a:p>
                          <a:endParaRPr lang="en-US"/>
                        </a:p>
                      </a:txBody>
                      <a:tcPr>
                        <a:blipFill>
                          <a:blip r:embed="rId2"/>
                          <a:stretch>
                            <a:fillRect l="-602128" t="-1515" r="-101064" b="-71212"/>
                          </a:stretch>
                        </a:blipFill>
                      </a:tcPr>
                    </a:tc>
                    <a:tc>
                      <a:txBody>
                        <a:bodyPr/>
                        <a:lstStyle/>
                        <a:p>
                          <a:endParaRPr lang="en-US"/>
                        </a:p>
                      </a:txBody>
                      <a:tcPr>
                        <a:blipFill>
                          <a:blip r:embed="rId2"/>
                          <a:stretch>
                            <a:fillRect l="-702128" t="-1515" r="-1064" b="-71212"/>
                          </a:stretch>
                        </a:blipFill>
                      </a:tcPr>
                    </a:tc>
                    <a:extLst>
                      <a:ext uri="{0D108BD9-81ED-4DB2-BD59-A6C34878D82A}">
                        <a16:rowId xmlns:a16="http://schemas.microsoft.com/office/drawing/2014/main" val="1002001436"/>
                      </a:ext>
                    </a:extLst>
                  </a:tr>
                  <a:tr h="457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Cambria Math" panose="02040503050406030204" pitchFamily="18" charset="0"/>
                            <a:ea typeface="Cambria Math"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Cambria Math" panose="02040503050406030204" pitchFamily="18" charset="0"/>
                            <a:ea typeface="Cambria Math"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Cambria Math" panose="02040503050406030204" pitchFamily="18" charset="0"/>
                              <a:ea typeface="Cambria Math" panose="02040503050406030204" pitchFamily="18" charset="0"/>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Cambria Math" panose="02040503050406030204" pitchFamily="18" charset="0"/>
                              <a:ea typeface="Cambria Math" panose="02040503050406030204" pitchFamily="18" charset="0"/>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Cambria Math" panose="02040503050406030204" pitchFamily="18" charset="0"/>
                              <a:ea typeface="Cambria Math" panose="02040503050406030204" pitchFamily="18" charset="0"/>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Cambria Math" panose="02040503050406030204" pitchFamily="18" charset="0"/>
                              <a:ea typeface="Cambria Math" panose="02040503050406030204" pitchFamily="18" charset="0"/>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Cambria Math" panose="02040503050406030204" pitchFamily="18" charset="0"/>
                              <a:ea typeface="Cambria Math" panose="02040503050406030204" pitchFamily="18" charset="0"/>
                            </a:rPr>
                            <a:t>1</a:t>
                          </a:r>
                        </a:p>
                      </a:txBody>
                      <a:tcPr/>
                    </a:tc>
                    <a:tc>
                      <a:txBody>
                        <a:bodyPr/>
                        <a:lstStyle/>
                        <a:p>
                          <a:pPr algn="ctr"/>
                          <a:r>
                            <a:rPr lang="en-US" sz="2400" dirty="0">
                              <a:latin typeface="Cambria Math" panose="02040503050406030204" pitchFamily="18" charset="0"/>
                              <a:ea typeface="Cambria Math" panose="02040503050406030204" pitchFamily="18" charset="0"/>
                            </a:rPr>
                            <a:t>1</a:t>
                          </a:r>
                        </a:p>
                      </a:txBody>
                      <a:tcPr/>
                    </a:tc>
                    <a:extLst>
                      <a:ext uri="{0D108BD9-81ED-4DB2-BD59-A6C34878D82A}">
                        <a16:rowId xmlns:a16="http://schemas.microsoft.com/office/drawing/2014/main" val="4165877942"/>
                      </a:ext>
                    </a:extLst>
                  </a:tr>
                </a:tbl>
              </a:graphicData>
            </a:graphic>
          </p:graphicFrame>
        </mc:Fallback>
      </mc:AlternateContent>
      <p:sp>
        <p:nvSpPr>
          <p:cNvPr id="3" name="TextBox 2">
            <a:extLst>
              <a:ext uri="{FF2B5EF4-FFF2-40B4-BE49-F238E27FC236}">
                <a16:creationId xmlns:a16="http://schemas.microsoft.com/office/drawing/2014/main" id="{A540EBD5-96D4-D91A-185B-AC87E94B0690}"/>
              </a:ext>
            </a:extLst>
          </p:cNvPr>
          <p:cNvSpPr txBox="1"/>
          <p:nvPr/>
        </p:nvSpPr>
        <p:spPr>
          <a:xfrm>
            <a:off x="2566220" y="3429000"/>
            <a:ext cx="5690404" cy="523220"/>
          </a:xfrm>
          <a:prstGeom prst="rect">
            <a:avLst/>
          </a:prstGeom>
          <a:noFill/>
        </p:spPr>
        <p:txBody>
          <a:bodyPr wrap="none" rtlCol="0">
            <a:spAutoFit/>
          </a:bodyPr>
          <a:lstStyle/>
          <a:p>
            <a:r>
              <a:rPr lang="en-US" sz="2800" dirty="0"/>
              <a:t>32 + 16 + 4 + 2 + 1 = 55 = 110111</a:t>
            </a:r>
            <a:r>
              <a:rPr lang="en-US" sz="2800" baseline="-25000" dirty="0"/>
              <a:t>2</a:t>
            </a:r>
            <a:r>
              <a:rPr lang="en-US" sz="2800" dirty="0"/>
              <a:t> </a:t>
            </a:r>
          </a:p>
        </p:txBody>
      </p:sp>
      <p:sp>
        <p:nvSpPr>
          <p:cNvPr id="7" name="TextBox 6">
            <a:extLst>
              <a:ext uri="{FF2B5EF4-FFF2-40B4-BE49-F238E27FC236}">
                <a16:creationId xmlns:a16="http://schemas.microsoft.com/office/drawing/2014/main" id="{9A4BCE82-DC42-F478-40C6-35EE51737460}"/>
              </a:ext>
            </a:extLst>
          </p:cNvPr>
          <p:cNvSpPr txBox="1"/>
          <p:nvPr/>
        </p:nvSpPr>
        <p:spPr>
          <a:xfrm>
            <a:off x="1527185" y="4305770"/>
            <a:ext cx="4568815" cy="584775"/>
          </a:xfrm>
          <a:prstGeom prst="rect">
            <a:avLst/>
          </a:prstGeom>
          <a:noFill/>
        </p:spPr>
        <p:txBody>
          <a:bodyPr wrap="none" rtlCol="0">
            <a:spAutoFit/>
          </a:bodyPr>
          <a:lstStyle/>
          <a:p>
            <a:r>
              <a:rPr lang="en-US" sz="3200" dirty="0">
                <a:solidFill>
                  <a:srgbClr val="FF0000"/>
                </a:solidFill>
              </a:rPr>
              <a:t>What is 55</a:t>
            </a:r>
            <a:r>
              <a:rPr lang="en-US" sz="3200" baseline="-25000" dirty="0">
                <a:solidFill>
                  <a:srgbClr val="FF0000"/>
                </a:solidFill>
              </a:rPr>
              <a:t>10</a:t>
            </a:r>
            <a:r>
              <a:rPr lang="en-US" sz="3200" dirty="0">
                <a:solidFill>
                  <a:srgbClr val="FF0000"/>
                </a:solidFill>
              </a:rPr>
              <a:t> in binary?</a:t>
            </a:r>
          </a:p>
        </p:txBody>
      </p:sp>
    </p:spTree>
    <p:extLst>
      <p:ext uri="{BB962C8B-B14F-4D97-AF65-F5344CB8AC3E}">
        <p14:creationId xmlns:p14="http://schemas.microsoft.com/office/powerpoint/2010/main" val="4923048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4C303-0E3A-3629-0FD8-C235CAA99E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09F9E7-B5CC-1CB6-347D-0D3FAD555EA3}"/>
              </a:ext>
            </a:extLst>
          </p:cNvPr>
          <p:cNvSpPr>
            <a:spLocks noGrp="1"/>
          </p:cNvSpPr>
          <p:nvPr>
            <p:ph type="title"/>
          </p:nvPr>
        </p:nvSpPr>
        <p:spPr/>
        <p:txBody>
          <a:bodyPr/>
          <a:lstStyle/>
          <a:p>
            <a:r>
              <a:rPr lang="en-US" dirty="0"/>
              <a:t>Decimal to binary conversion</a:t>
            </a:r>
          </a:p>
        </p:txBody>
      </p:sp>
      <p:sp>
        <p:nvSpPr>
          <p:cNvPr id="4" name="Slide Number Placeholder 3">
            <a:extLst>
              <a:ext uri="{FF2B5EF4-FFF2-40B4-BE49-F238E27FC236}">
                <a16:creationId xmlns:a16="http://schemas.microsoft.com/office/drawing/2014/main" id="{F7E8428E-4D57-1D63-C831-B5C51E1B4555}"/>
              </a:ext>
            </a:extLst>
          </p:cNvPr>
          <p:cNvSpPr>
            <a:spLocks noGrp="1"/>
          </p:cNvSpPr>
          <p:nvPr>
            <p:ph type="sldNum" sz="quarter" idx="12"/>
          </p:nvPr>
        </p:nvSpPr>
        <p:spPr/>
        <p:txBody>
          <a:bodyPr/>
          <a:lstStyle/>
          <a:p>
            <a:fld id="{CC057153-B650-4DEB-B370-79DDCFDCE934}" type="slidenum">
              <a:rPr lang="en-US" smtClean="0"/>
              <a:t>45</a:t>
            </a:fld>
            <a:endParaRPr lang="en-US"/>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603B9515-6E73-A632-87B6-8E27CA63F003}"/>
                  </a:ext>
                </a:extLst>
              </p:cNvPr>
              <p:cNvGraphicFramePr>
                <a:graphicFrameLocks noGrp="1"/>
              </p:cNvGraphicFramePr>
              <p:nvPr/>
            </p:nvGraphicFramePr>
            <p:xfrm>
              <a:off x="892868" y="1747266"/>
              <a:ext cx="9551136" cy="827088"/>
            </p:xfrm>
            <a:graphic>
              <a:graphicData uri="http://schemas.openxmlformats.org/drawingml/2006/table">
                <a:tbl>
                  <a:tblPr firstRow="1" bandRow="1">
                    <a:tableStyleId>{5940675A-B579-460E-94D1-54222C63F5DA}</a:tableStyleId>
                  </a:tblPr>
                  <a:tblGrid>
                    <a:gridCol w="1193892">
                      <a:extLst>
                        <a:ext uri="{9D8B030D-6E8A-4147-A177-3AD203B41FA5}">
                          <a16:colId xmlns:a16="http://schemas.microsoft.com/office/drawing/2014/main" val="221434893"/>
                        </a:ext>
                      </a:extLst>
                    </a:gridCol>
                    <a:gridCol w="1193892">
                      <a:extLst>
                        <a:ext uri="{9D8B030D-6E8A-4147-A177-3AD203B41FA5}">
                          <a16:colId xmlns:a16="http://schemas.microsoft.com/office/drawing/2014/main" val="492200816"/>
                        </a:ext>
                      </a:extLst>
                    </a:gridCol>
                    <a:gridCol w="1193892">
                      <a:extLst>
                        <a:ext uri="{9D8B030D-6E8A-4147-A177-3AD203B41FA5}">
                          <a16:colId xmlns:a16="http://schemas.microsoft.com/office/drawing/2014/main" val="2924573515"/>
                        </a:ext>
                      </a:extLst>
                    </a:gridCol>
                    <a:gridCol w="1193892">
                      <a:extLst>
                        <a:ext uri="{9D8B030D-6E8A-4147-A177-3AD203B41FA5}">
                          <a16:colId xmlns:a16="http://schemas.microsoft.com/office/drawing/2014/main" val="3372391196"/>
                        </a:ext>
                      </a:extLst>
                    </a:gridCol>
                    <a:gridCol w="1193892">
                      <a:extLst>
                        <a:ext uri="{9D8B030D-6E8A-4147-A177-3AD203B41FA5}">
                          <a16:colId xmlns:a16="http://schemas.microsoft.com/office/drawing/2014/main" val="385389857"/>
                        </a:ext>
                      </a:extLst>
                    </a:gridCol>
                    <a:gridCol w="1193892">
                      <a:extLst>
                        <a:ext uri="{9D8B030D-6E8A-4147-A177-3AD203B41FA5}">
                          <a16:colId xmlns:a16="http://schemas.microsoft.com/office/drawing/2014/main" val="1500213618"/>
                        </a:ext>
                      </a:extLst>
                    </a:gridCol>
                    <a:gridCol w="1193892">
                      <a:extLst>
                        <a:ext uri="{9D8B030D-6E8A-4147-A177-3AD203B41FA5}">
                          <a16:colId xmlns:a16="http://schemas.microsoft.com/office/drawing/2014/main" val="2324606823"/>
                        </a:ext>
                      </a:extLst>
                    </a:gridCol>
                    <a:gridCol w="1193892">
                      <a:extLst>
                        <a:ext uri="{9D8B030D-6E8A-4147-A177-3AD203B41FA5}">
                          <a16:colId xmlns:a16="http://schemas.microsoft.com/office/drawing/2014/main" val="3306935064"/>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2400" b="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2</m:t>
                                    </m:r>
                                  </m:e>
                                  <m:sup>
                                    <m:r>
                                      <a:rPr lang="en-US" sz="2400" b="0" i="1" dirty="0" smtClean="0">
                                        <a:latin typeface="Cambria Math" panose="02040503050406030204" pitchFamily="18" charset="0"/>
                                        <a:ea typeface="Cambria Math" panose="02040503050406030204" pitchFamily="18" charset="0"/>
                                      </a:rPr>
                                      <m:t>7</m:t>
                                    </m:r>
                                  </m:sup>
                                </m:sSup>
                                <m:r>
                                  <a:rPr lang="en-US" sz="2400" b="0" i="1" dirty="0" smtClean="0">
                                    <a:latin typeface="Cambria Math" panose="02040503050406030204" pitchFamily="18" charset="0"/>
                                    <a:ea typeface="Cambria Math" panose="02040503050406030204" pitchFamily="18" charset="0"/>
                                  </a:rPr>
                                  <m:t>=</m:t>
                                </m:r>
                              </m:oMath>
                            </m:oMathPara>
                          </a14:m>
                          <a:endParaRPr lang="en-US" sz="2400" b="0" i="1" dirty="0">
                            <a:latin typeface="Cambria Math" panose="02040503050406030204" pitchFamily="18" charset="0"/>
                            <a:ea typeface="Cambria Math"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ea typeface="Cambria Math" panose="02040503050406030204" pitchFamily="18" charset="0"/>
                                  </a:rPr>
                                  <m:t>128</m:t>
                                </m:r>
                              </m:oMath>
                            </m:oMathPara>
                          </a14:m>
                          <a:endParaRPr lang="en-US" sz="2400" dirty="0">
                            <a:latin typeface="Cambria Math" panose="02040503050406030204" pitchFamily="18" charset="0"/>
                            <a:ea typeface="Cambria Math"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2400" b="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2</m:t>
                                    </m:r>
                                  </m:e>
                                  <m:sup>
                                    <m:r>
                                      <a:rPr lang="en-US" sz="2400" b="0" i="1" dirty="0" smtClean="0">
                                        <a:latin typeface="Cambria Math" panose="02040503050406030204" pitchFamily="18" charset="0"/>
                                        <a:ea typeface="Cambria Math" panose="02040503050406030204" pitchFamily="18" charset="0"/>
                                      </a:rPr>
                                      <m:t>6</m:t>
                                    </m:r>
                                  </m:sup>
                                </m:sSup>
                                <m:r>
                                  <a:rPr lang="en-US" sz="2400" b="0" i="1" dirty="0" smtClean="0">
                                    <a:latin typeface="Cambria Math" panose="02040503050406030204" pitchFamily="18" charset="0"/>
                                    <a:ea typeface="Cambria Math" panose="02040503050406030204" pitchFamily="18" charset="0"/>
                                  </a:rPr>
                                  <m:t>=</m:t>
                                </m:r>
                              </m:oMath>
                            </m:oMathPara>
                          </a14:m>
                          <a:endParaRPr lang="en-US" sz="2400" b="0" i="1" dirty="0">
                            <a:latin typeface="Cambria Math" panose="02040503050406030204" pitchFamily="18" charset="0"/>
                            <a:ea typeface="Cambria Math"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ea typeface="Cambria Math" panose="02040503050406030204" pitchFamily="18" charset="0"/>
                                  </a:rPr>
                                  <m:t>64</m:t>
                                </m:r>
                              </m:oMath>
                            </m:oMathPara>
                          </a14:m>
                          <a:endParaRPr lang="en-US" sz="2400" dirty="0">
                            <a:latin typeface="Cambria Math" panose="02040503050406030204" pitchFamily="18" charset="0"/>
                            <a:ea typeface="Cambria Math"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2400" b="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2</m:t>
                                    </m:r>
                                  </m:e>
                                  <m:sup>
                                    <m:r>
                                      <a:rPr lang="en-US" sz="2400" b="0" i="1" dirty="0" smtClean="0">
                                        <a:latin typeface="Cambria Math" panose="02040503050406030204" pitchFamily="18" charset="0"/>
                                        <a:ea typeface="Cambria Math" panose="02040503050406030204" pitchFamily="18" charset="0"/>
                                      </a:rPr>
                                      <m:t>5</m:t>
                                    </m:r>
                                  </m:sup>
                                </m:sSup>
                                <m:r>
                                  <a:rPr lang="en-US" sz="2400" b="0" i="1" dirty="0" smtClean="0">
                                    <a:latin typeface="Cambria Math" panose="02040503050406030204" pitchFamily="18" charset="0"/>
                                    <a:ea typeface="Cambria Math" panose="02040503050406030204" pitchFamily="18" charset="0"/>
                                  </a:rPr>
                                  <m:t>=</m:t>
                                </m:r>
                              </m:oMath>
                            </m:oMathPara>
                          </a14:m>
                          <a:endParaRPr lang="en-US" sz="2400" b="0" i="1" dirty="0">
                            <a:latin typeface="Cambria Math" panose="02040503050406030204" pitchFamily="18" charset="0"/>
                            <a:ea typeface="Cambria Math"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ea typeface="Cambria Math" panose="02040503050406030204" pitchFamily="18" charset="0"/>
                                  </a:rPr>
                                  <m:t>32</m:t>
                                </m:r>
                              </m:oMath>
                            </m:oMathPara>
                          </a14:m>
                          <a:endParaRPr lang="en-US" sz="2400" dirty="0">
                            <a:latin typeface="Cambria Math" panose="02040503050406030204" pitchFamily="18" charset="0"/>
                            <a:ea typeface="Cambria Math"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2400" b="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2</m:t>
                                    </m:r>
                                  </m:e>
                                  <m:sup>
                                    <m:r>
                                      <a:rPr lang="en-US" sz="2400" b="0" i="1" dirty="0" smtClean="0">
                                        <a:latin typeface="Cambria Math" panose="02040503050406030204" pitchFamily="18" charset="0"/>
                                        <a:ea typeface="Cambria Math" panose="02040503050406030204" pitchFamily="18" charset="0"/>
                                      </a:rPr>
                                      <m:t>4</m:t>
                                    </m:r>
                                  </m:sup>
                                </m:sSup>
                                <m:r>
                                  <a:rPr lang="en-US" sz="2400" b="0" i="1" dirty="0" smtClean="0">
                                    <a:latin typeface="Cambria Math" panose="02040503050406030204" pitchFamily="18" charset="0"/>
                                    <a:ea typeface="Cambria Math" panose="02040503050406030204" pitchFamily="18" charset="0"/>
                                  </a:rPr>
                                  <m:t>=</m:t>
                                </m:r>
                              </m:oMath>
                            </m:oMathPara>
                          </a14:m>
                          <a:endParaRPr lang="en-US" sz="2400" b="0" i="1" dirty="0">
                            <a:latin typeface="Cambria Math" panose="02040503050406030204" pitchFamily="18" charset="0"/>
                            <a:ea typeface="Cambria Math"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ea typeface="Cambria Math" panose="02040503050406030204" pitchFamily="18" charset="0"/>
                                  </a:rPr>
                                  <m:t>16</m:t>
                                </m:r>
                              </m:oMath>
                            </m:oMathPara>
                          </a14:m>
                          <a:endParaRPr lang="en-US" sz="2400" dirty="0">
                            <a:latin typeface="Cambria Math" panose="02040503050406030204" pitchFamily="18" charset="0"/>
                            <a:ea typeface="Cambria Math"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2400" b="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2</m:t>
                                    </m:r>
                                  </m:e>
                                  <m:sup>
                                    <m:r>
                                      <a:rPr lang="en-US" sz="2400" b="0" i="1" dirty="0" smtClean="0">
                                        <a:latin typeface="Cambria Math" panose="02040503050406030204" pitchFamily="18" charset="0"/>
                                        <a:ea typeface="Cambria Math" panose="02040503050406030204" pitchFamily="18" charset="0"/>
                                      </a:rPr>
                                      <m:t>3</m:t>
                                    </m:r>
                                  </m:sup>
                                </m:sSup>
                                <m:r>
                                  <a:rPr lang="en-US" sz="2400" b="0" i="1" dirty="0" smtClean="0">
                                    <a:latin typeface="Cambria Math" panose="02040503050406030204" pitchFamily="18" charset="0"/>
                                    <a:ea typeface="Cambria Math" panose="02040503050406030204" pitchFamily="18" charset="0"/>
                                  </a:rPr>
                                  <m:t>=</m:t>
                                </m:r>
                              </m:oMath>
                            </m:oMathPara>
                          </a14:m>
                          <a:endParaRPr lang="en-US" sz="2400" b="0" i="1" dirty="0">
                            <a:latin typeface="Cambria Math" panose="02040503050406030204" pitchFamily="18" charset="0"/>
                            <a:ea typeface="Cambria Math"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ea typeface="Cambria Math" panose="02040503050406030204" pitchFamily="18" charset="0"/>
                                  </a:rPr>
                                  <m:t>8</m:t>
                                </m:r>
                              </m:oMath>
                            </m:oMathPara>
                          </a14:m>
                          <a:endParaRPr lang="en-US" sz="2400" dirty="0">
                            <a:latin typeface="Cambria Math" panose="02040503050406030204" pitchFamily="18" charset="0"/>
                            <a:ea typeface="Cambria Math"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2400" b="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2</m:t>
                                    </m:r>
                                  </m:e>
                                  <m:sup>
                                    <m:r>
                                      <a:rPr lang="en-US" sz="2400" b="0" i="1" dirty="0" smtClean="0">
                                        <a:latin typeface="Cambria Math" panose="02040503050406030204" pitchFamily="18" charset="0"/>
                                        <a:ea typeface="Cambria Math" panose="02040503050406030204" pitchFamily="18" charset="0"/>
                                      </a:rPr>
                                      <m:t>2</m:t>
                                    </m:r>
                                  </m:sup>
                                </m:sSup>
                                <m:r>
                                  <a:rPr lang="en-US" sz="2400" b="0" i="1" dirty="0" smtClean="0">
                                    <a:latin typeface="Cambria Math" panose="02040503050406030204" pitchFamily="18" charset="0"/>
                                    <a:ea typeface="Cambria Math" panose="02040503050406030204" pitchFamily="18" charset="0"/>
                                  </a:rPr>
                                  <m:t>=</m:t>
                                </m:r>
                              </m:oMath>
                            </m:oMathPara>
                          </a14:m>
                          <a:endParaRPr lang="en-US" sz="2400" b="0" i="1" dirty="0">
                            <a:latin typeface="Cambria Math" panose="02040503050406030204" pitchFamily="18" charset="0"/>
                            <a:ea typeface="Cambria Math"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ea typeface="Cambria Math" panose="02040503050406030204" pitchFamily="18" charset="0"/>
                                  </a:rPr>
                                  <m:t>4</m:t>
                                </m:r>
                              </m:oMath>
                            </m:oMathPara>
                          </a14:m>
                          <a:endParaRPr lang="en-US" sz="2400" dirty="0">
                            <a:latin typeface="Cambria Math" panose="02040503050406030204" pitchFamily="18" charset="0"/>
                            <a:ea typeface="Cambria Math"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2400" b="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2</m:t>
                                    </m:r>
                                  </m:e>
                                  <m:sup>
                                    <m:r>
                                      <a:rPr lang="en-US" sz="2400" b="0" i="1" dirty="0" smtClean="0">
                                        <a:latin typeface="Cambria Math" panose="02040503050406030204" pitchFamily="18" charset="0"/>
                                        <a:ea typeface="Cambria Math" panose="02040503050406030204" pitchFamily="18" charset="0"/>
                                      </a:rPr>
                                      <m:t>1</m:t>
                                    </m:r>
                                  </m:sup>
                                </m:sSup>
                                <m:r>
                                  <a:rPr lang="en-US" sz="2400" b="0" i="1" dirty="0" smtClean="0">
                                    <a:latin typeface="Cambria Math" panose="02040503050406030204" pitchFamily="18" charset="0"/>
                                    <a:ea typeface="Cambria Math" panose="02040503050406030204" pitchFamily="18" charset="0"/>
                                  </a:rPr>
                                  <m:t>=</m:t>
                                </m:r>
                              </m:oMath>
                            </m:oMathPara>
                          </a14:m>
                          <a:endParaRPr lang="en-US" sz="2400" b="0" i="1" dirty="0">
                            <a:latin typeface="Cambria Math" panose="02040503050406030204" pitchFamily="18" charset="0"/>
                            <a:ea typeface="Cambria Math"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ea typeface="Cambria Math" panose="02040503050406030204" pitchFamily="18" charset="0"/>
                                  </a:rPr>
                                  <m:t>2</m:t>
                                </m:r>
                              </m:oMath>
                            </m:oMathPara>
                          </a14:m>
                          <a:endParaRPr lang="en-US" sz="2400" dirty="0">
                            <a:latin typeface="Cambria Math" panose="02040503050406030204" pitchFamily="18" charset="0"/>
                            <a:ea typeface="Cambria Math" panose="020405030504060302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2400" b="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2</m:t>
                                    </m:r>
                                  </m:e>
                                  <m:sup>
                                    <m:r>
                                      <a:rPr lang="en-US" sz="2400" b="0" i="1" dirty="0" smtClean="0">
                                        <a:latin typeface="Cambria Math" panose="02040503050406030204" pitchFamily="18" charset="0"/>
                                        <a:ea typeface="Cambria Math" panose="02040503050406030204" pitchFamily="18" charset="0"/>
                                      </a:rPr>
                                      <m:t>0</m:t>
                                    </m:r>
                                  </m:sup>
                                </m:sSup>
                                <m:r>
                                  <a:rPr lang="en-US" sz="2400" b="0" i="1" dirty="0" smtClean="0">
                                    <a:latin typeface="Cambria Math" panose="02040503050406030204" pitchFamily="18" charset="0"/>
                                    <a:ea typeface="Cambria Math" panose="02040503050406030204" pitchFamily="18" charset="0"/>
                                  </a:rPr>
                                  <m:t>= </m:t>
                                </m:r>
                              </m:oMath>
                            </m:oMathPara>
                          </a14:m>
                          <a:endParaRPr lang="en-US" sz="2400" b="0" i="1" dirty="0">
                            <a:latin typeface="Cambria Math" panose="02040503050406030204" pitchFamily="18" charset="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ea typeface="Cambria Math" panose="02040503050406030204" pitchFamily="18" charset="0"/>
                                  </a:rPr>
                                  <m:t>1</m:t>
                                </m:r>
                              </m:oMath>
                            </m:oMathPara>
                          </a14:m>
                          <a:endParaRPr lang="en-US" sz="2400" dirty="0">
                            <a:latin typeface="Cambria Math" panose="02040503050406030204" pitchFamily="18" charset="0"/>
                            <a:ea typeface="Cambria Math" panose="02040503050406030204" pitchFamily="18" charset="0"/>
                          </a:endParaRPr>
                        </a:p>
                      </a:txBody>
                      <a:tcPr/>
                    </a:tc>
                    <a:extLst>
                      <a:ext uri="{0D108BD9-81ED-4DB2-BD59-A6C34878D82A}">
                        <a16:rowId xmlns:a16="http://schemas.microsoft.com/office/drawing/2014/main" val="1002001436"/>
                      </a:ext>
                    </a:extLst>
                  </a:tr>
                </a:tbl>
              </a:graphicData>
            </a:graphic>
          </p:graphicFrame>
        </mc:Choice>
        <mc:Fallback xmlns="">
          <p:graphicFrame>
            <p:nvGraphicFramePr>
              <p:cNvPr id="5" name="Table 4">
                <a:extLst>
                  <a:ext uri="{FF2B5EF4-FFF2-40B4-BE49-F238E27FC236}">
                    <a16:creationId xmlns:a16="http://schemas.microsoft.com/office/drawing/2014/main" id="{603B9515-6E73-A632-87B6-8E27CA63F003}"/>
                  </a:ext>
                </a:extLst>
              </p:cNvPr>
              <p:cNvGraphicFramePr>
                <a:graphicFrameLocks noGrp="1"/>
              </p:cNvGraphicFramePr>
              <p:nvPr/>
            </p:nvGraphicFramePr>
            <p:xfrm>
              <a:off x="892868" y="1747266"/>
              <a:ext cx="9551136" cy="827088"/>
            </p:xfrm>
            <a:graphic>
              <a:graphicData uri="http://schemas.openxmlformats.org/drawingml/2006/table">
                <a:tbl>
                  <a:tblPr firstRow="1" bandRow="1">
                    <a:tableStyleId>{5940675A-B579-460E-94D1-54222C63F5DA}</a:tableStyleId>
                  </a:tblPr>
                  <a:tblGrid>
                    <a:gridCol w="1193892">
                      <a:extLst>
                        <a:ext uri="{9D8B030D-6E8A-4147-A177-3AD203B41FA5}">
                          <a16:colId xmlns:a16="http://schemas.microsoft.com/office/drawing/2014/main" val="221434893"/>
                        </a:ext>
                      </a:extLst>
                    </a:gridCol>
                    <a:gridCol w="1193892">
                      <a:extLst>
                        <a:ext uri="{9D8B030D-6E8A-4147-A177-3AD203B41FA5}">
                          <a16:colId xmlns:a16="http://schemas.microsoft.com/office/drawing/2014/main" val="492200816"/>
                        </a:ext>
                      </a:extLst>
                    </a:gridCol>
                    <a:gridCol w="1193892">
                      <a:extLst>
                        <a:ext uri="{9D8B030D-6E8A-4147-A177-3AD203B41FA5}">
                          <a16:colId xmlns:a16="http://schemas.microsoft.com/office/drawing/2014/main" val="2924573515"/>
                        </a:ext>
                      </a:extLst>
                    </a:gridCol>
                    <a:gridCol w="1193892">
                      <a:extLst>
                        <a:ext uri="{9D8B030D-6E8A-4147-A177-3AD203B41FA5}">
                          <a16:colId xmlns:a16="http://schemas.microsoft.com/office/drawing/2014/main" val="3372391196"/>
                        </a:ext>
                      </a:extLst>
                    </a:gridCol>
                    <a:gridCol w="1193892">
                      <a:extLst>
                        <a:ext uri="{9D8B030D-6E8A-4147-A177-3AD203B41FA5}">
                          <a16:colId xmlns:a16="http://schemas.microsoft.com/office/drawing/2014/main" val="385389857"/>
                        </a:ext>
                      </a:extLst>
                    </a:gridCol>
                    <a:gridCol w="1193892">
                      <a:extLst>
                        <a:ext uri="{9D8B030D-6E8A-4147-A177-3AD203B41FA5}">
                          <a16:colId xmlns:a16="http://schemas.microsoft.com/office/drawing/2014/main" val="1500213618"/>
                        </a:ext>
                      </a:extLst>
                    </a:gridCol>
                    <a:gridCol w="1193892">
                      <a:extLst>
                        <a:ext uri="{9D8B030D-6E8A-4147-A177-3AD203B41FA5}">
                          <a16:colId xmlns:a16="http://schemas.microsoft.com/office/drawing/2014/main" val="2324606823"/>
                        </a:ext>
                      </a:extLst>
                    </a:gridCol>
                    <a:gridCol w="1193892">
                      <a:extLst>
                        <a:ext uri="{9D8B030D-6E8A-4147-A177-3AD203B41FA5}">
                          <a16:colId xmlns:a16="http://schemas.microsoft.com/office/drawing/2014/main" val="3306935064"/>
                        </a:ext>
                      </a:extLst>
                    </a:gridCol>
                  </a:tblGrid>
                  <a:tr h="827088">
                    <a:tc>
                      <a:txBody>
                        <a:bodyPr/>
                        <a:lstStyle/>
                        <a:p>
                          <a:endParaRPr lang="en-US"/>
                        </a:p>
                      </a:txBody>
                      <a:tcPr>
                        <a:blipFill>
                          <a:blip r:embed="rId2"/>
                          <a:stretch>
                            <a:fillRect l="-1064" t="-1515" r="-702128" b="-3030"/>
                          </a:stretch>
                        </a:blipFill>
                      </a:tcPr>
                    </a:tc>
                    <a:tc>
                      <a:txBody>
                        <a:bodyPr/>
                        <a:lstStyle/>
                        <a:p>
                          <a:endParaRPr lang="en-US"/>
                        </a:p>
                      </a:txBody>
                      <a:tcPr>
                        <a:blipFill>
                          <a:blip r:embed="rId2"/>
                          <a:stretch>
                            <a:fillRect l="-101064" t="-1515" r="-602128" b="-3030"/>
                          </a:stretch>
                        </a:blipFill>
                      </a:tcPr>
                    </a:tc>
                    <a:tc>
                      <a:txBody>
                        <a:bodyPr/>
                        <a:lstStyle/>
                        <a:p>
                          <a:endParaRPr lang="en-US"/>
                        </a:p>
                      </a:txBody>
                      <a:tcPr>
                        <a:blipFill>
                          <a:blip r:embed="rId2"/>
                          <a:stretch>
                            <a:fillRect l="-201064" t="-1515" r="-502128" b="-3030"/>
                          </a:stretch>
                        </a:blipFill>
                      </a:tcPr>
                    </a:tc>
                    <a:tc>
                      <a:txBody>
                        <a:bodyPr/>
                        <a:lstStyle/>
                        <a:p>
                          <a:endParaRPr lang="en-US"/>
                        </a:p>
                      </a:txBody>
                      <a:tcPr>
                        <a:blipFill>
                          <a:blip r:embed="rId2"/>
                          <a:stretch>
                            <a:fillRect l="-297895" t="-1515" r="-396842" b="-3030"/>
                          </a:stretch>
                        </a:blipFill>
                      </a:tcPr>
                    </a:tc>
                    <a:tc>
                      <a:txBody>
                        <a:bodyPr/>
                        <a:lstStyle/>
                        <a:p>
                          <a:endParaRPr lang="en-US"/>
                        </a:p>
                      </a:txBody>
                      <a:tcPr>
                        <a:blipFill>
                          <a:blip r:embed="rId2"/>
                          <a:stretch>
                            <a:fillRect l="-402128" t="-1515" r="-301064" b="-3030"/>
                          </a:stretch>
                        </a:blipFill>
                      </a:tcPr>
                    </a:tc>
                    <a:tc>
                      <a:txBody>
                        <a:bodyPr/>
                        <a:lstStyle/>
                        <a:p>
                          <a:endParaRPr lang="en-US"/>
                        </a:p>
                      </a:txBody>
                      <a:tcPr>
                        <a:blipFill>
                          <a:blip r:embed="rId2"/>
                          <a:stretch>
                            <a:fillRect l="-502128" t="-1515" r="-201064" b="-3030"/>
                          </a:stretch>
                        </a:blipFill>
                      </a:tcPr>
                    </a:tc>
                    <a:tc>
                      <a:txBody>
                        <a:bodyPr/>
                        <a:lstStyle/>
                        <a:p>
                          <a:endParaRPr lang="en-US"/>
                        </a:p>
                      </a:txBody>
                      <a:tcPr>
                        <a:blipFill>
                          <a:blip r:embed="rId2"/>
                          <a:stretch>
                            <a:fillRect l="-602128" t="-1515" r="-101064" b="-3030"/>
                          </a:stretch>
                        </a:blipFill>
                      </a:tcPr>
                    </a:tc>
                    <a:tc>
                      <a:txBody>
                        <a:bodyPr/>
                        <a:lstStyle/>
                        <a:p>
                          <a:endParaRPr lang="en-US"/>
                        </a:p>
                      </a:txBody>
                      <a:tcPr>
                        <a:blipFill>
                          <a:blip r:embed="rId2"/>
                          <a:stretch>
                            <a:fillRect l="-702128" t="-1515" r="-1064" b="-3030"/>
                          </a:stretch>
                        </a:blipFill>
                      </a:tcPr>
                    </a:tc>
                    <a:extLst>
                      <a:ext uri="{0D108BD9-81ED-4DB2-BD59-A6C34878D82A}">
                        <a16:rowId xmlns:a16="http://schemas.microsoft.com/office/drawing/2014/main" val="1002001436"/>
                      </a:ext>
                    </a:extLst>
                  </a:tr>
                </a:tbl>
              </a:graphicData>
            </a:graphic>
          </p:graphicFrame>
        </mc:Fallback>
      </mc:AlternateContent>
      <p:sp>
        <p:nvSpPr>
          <p:cNvPr id="6" name="TextBox 5">
            <a:extLst>
              <a:ext uri="{FF2B5EF4-FFF2-40B4-BE49-F238E27FC236}">
                <a16:creationId xmlns:a16="http://schemas.microsoft.com/office/drawing/2014/main" id="{CD0615BD-1F48-DC02-B3A6-EBC7206453DA}"/>
              </a:ext>
            </a:extLst>
          </p:cNvPr>
          <p:cNvSpPr txBox="1"/>
          <p:nvPr/>
        </p:nvSpPr>
        <p:spPr>
          <a:xfrm>
            <a:off x="1527185" y="4305770"/>
            <a:ext cx="4452181" cy="584775"/>
          </a:xfrm>
          <a:prstGeom prst="rect">
            <a:avLst/>
          </a:prstGeom>
          <a:noFill/>
        </p:spPr>
        <p:txBody>
          <a:bodyPr wrap="none" rtlCol="0">
            <a:spAutoFit/>
          </a:bodyPr>
          <a:lstStyle/>
          <a:p>
            <a:r>
              <a:rPr lang="en-US" sz="3200" dirty="0">
                <a:solidFill>
                  <a:srgbClr val="FF0000"/>
                </a:solidFill>
              </a:rPr>
              <a:t>What is 84</a:t>
            </a:r>
            <a:r>
              <a:rPr lang="en-US" sz="3200" baseline="-25000" dirty="0">
                <a:solidFill>
                  <a:srgbClr val="FF0000"/>
                </a:solidFill>
              </a:rPr>
              <a:t>10</a:t>
            </a:r>
            <a:r>
              <a:rPr lang="en-US" sz="3200" dirty="0">
                <a:solidFill>
                  <a:srgbClr val="FF0000"/>
                </a:solidFill>
              </a:rPr>
              <a:t> in binary?</a:t>
            </a:r>
          </a:p>
        </p:txBody>
      </p:sp>
    </p:spTree>
    <p:extLst>
      <p:ext uri="{BB962C8B-B14F-4D97-AF65-F5344CB8AC3E}">
        <p14:creationId xmlns:p14="http://schemas.microsoft.com/office/powerpoint/2010/main" val="9321646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895771-C566-6C5C-36F6-AE5C921BA5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F85AE3-D4FE-E247-66A6-F6A0178DDCF2}"/>
              </a:ext>
            </a:extLst>
          </p:cNvPr>
          <p:cNvSpPr>
            <a:spLocks noGrp="1"/>
          </p:cNvSpPr>
          <p:nvPr>
            <p:ph type="title"/>
          </p:nvPr>
        </p:nvSpPr>
        <p:spPr/>
        <p:txBody>
          <a:bodyPr/>
          <a:lstStyle/>
          <a:p>
            <a:r>
              <a:rPr lang="en-US" dirty="0"/>
              <a:t>Decimal to binary conversion</a:t>
            </a:r>
          </a:p>
        </p:txBody>
      </p:sp>
      <p:sp>
        <p:nvSpPr>
          <p:cNvPr id="4" name="Slide Number Placeholder 3">
            <a:extLst>
              <a:ext uri="{FF2B5EF4-FFF2-40B4-BE49-F238E27FC236}">
                <a16:creationId xmlns:a16="http://schemas.microsoft.com/office/drawing/2014/main" id="{E962CB84-15D7-7E61-E87E-D0941253BAC7}"/>
              </a:ext>
            </a:extLst>
          </p:cNvPr>
          <p:cNvSpPr>
            <a:spLocks noGrp="1"/>
          </p:cNvSpPr>
          <p:nvPr>
            <p:ph type="sldNum" sz="quarter" idx="12"/>
          </p:nvPr>
        </p:nvSpPr>
        <p:spPr/>
        <p:txBody>
          <a:bodyPr/>
          <a:lstStyle/>
          <a:p>
            <a:fld id="{CC057153-B650-4DEB-B370-79DDCFDCE934}" type="slidenum">
              <a:rPr lang="en-US" smtClean="0"/>
              <a:t>46</a:t>
            </a:fld>
            <a:endParaRPr lang="en-US"/>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E6D9768C-47B2-3C9A-BEFD-BD5E6A3BE641}"/>
                  </a:ext>
                </a:extLst>
              </p:cNvPr>
              <p:cNvGraphicFramePr>
                <a:graphicFrameLocks noGrp="1"/>
              </p:cNvGraphicFramePr>
              <p:nvPr/>
            </p:nvGraphicFramePr>
            <p:xfrm>
              <a:off x="892868" y="1747266"/>
              <a:ext cx="9551136" cy="827088"/>
            </p:xfrm>
            <a:graphic>
              <a:graphicData uri="http://schemas.openxmlformats.org/drawingml/2006/table">
                <a:tbl>
                  <a:tblPr firstRow="1" bandRow="1">
                    <a:tableStyleId>{5940675A-B579-460E-94D1-54222C63F5DA}</a:tableStyleId>
                  </a:tblPr>
                  <a:tblGrid>
                    <a:gridCol w="1193892">
                      <a:extLst>
                        <a:ext uri="{9D8B030D-6E8A-4147-A177-3AD203B41FA5}">
                          <a16:colId xmlns:a16="http://schemas.microsoft.com/office/drawing/2014/main" val="221434893"/>
                        </a:ext>
                      </a:extLst>
                    </a:gridCol>
                    <a:gridCol w="1193892">
                      <a:extLst>
                        <a:ext uri="{9D8B030D-6E8A-4147-A177-3AD203B41FA5}">
                          <a16:colId xmlns:a16="http://schemas.microsoft.com/office/drawing/2014/main" val="492200816"/>
                        </a:ext>
                      </a:extLst>
                    </a:gridCol>
                    <a:gridCol w="1193892">
                      <a:extLst>
                        <a:ext uri="{9D8B030D-6E8A-4147-A177-3AD203B41FA5}">
                          <a16:colId xmlns:a16="http://schemas.microsoft.com/office/drawing/2014/main" val="2924573515"/>
                        </a:ext>
                      </a:extLst>
                    </a:gridCol>
                    <a:gridCol w="1193892">
                      <a:extLst>
                        <a:ext uri="{9D8B030D-6E8A-4147-A177-3AD203B41FA5}">
                          <a16:colId xmlns:a16="http://schemas.microsoft.com/office/drawing/2014/main" val="3372391196"/>
                        </a:ext>
                      </a:extLst>
                    </a:gridCol>
                    <a:gridCol w="1193892">
                      <a:extLst>
                        <a:ext uri="{9D8B030D-6E8A-4147-A177-3AD203B41FA5}">
                          <a16:colId xmlns:a16="http://schemas.microsoft.com/office/drawing/2014/main" val="385389857"/>
                        </a:ext>
                      </a:extLst>
                    </a:gridCol>
                    <a:gridCol w="1193892">
                      <a:extLst>
                        <a:ext uri="{9D8B030D-6E8A-4147-A177-3AD203B41FA5}">
                          <a16:colId xmlns:a16="http://schemas.microsoft.com/office/drawing/2014/main" val="1500213618"/>
                        </a:ext>
                      </a:extLst>
                    </a:gridCol>
                    <a:gridCol w="1193892">
                      <a:extLst>
                        <a:ext uri="{9D8B030D-6E8A-4147-A177-3AD203B41FA5}">
                          <a16:colId xmlns:a16="http://schemas.microsoft.com/office/drawing/2014/main" val="2324606823"/>
                        </a:ext>
                      </a:extLst>
                    </a:gridCol>
                    <a:gridCol w="1193892">
                      <a:extLst>
                        <a:ext uri="{9D8B030D-6E8A-4147-A177-3AD203B41FA5}">
                          <a16:colId xmlns:a16="http://schemas.microsoft.com/office/drawing/2014/main" val="3306935064"/>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2400" b="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2</m:t>
                                    </m:r>
                                  </m:e>
                                  <m:sup>
                                    <m:r>
                                      <a:rPr lang="en-US" sz="2400" b="0" i="1" dirty="0" smtClean="0">
                                        <a:latin typeface="Cambria Math" panose="02040503050406030204" pitchFamily="18" charset="0"/>
                                        <a:ea typeface="Cambria Math" panose="02040503050406030204" pitchFamily="18" charset="0"/>
                                      </a:rPr>
                                      <m:t>7</m:t>
                                    </m:r>
                                  </m:sup>
                                </m:sSup>
                                <m:r>
                                  <a:rPr lang="en-US" sz="2400" b="0" i="1" dirty="0" smtClean="0">
                                    <a:latin typeface="Cambria Math" panose="02040503050406030204" pitchFamily="18" charset="0"/>
                                    <a:ea typeface="Cambria Math" panose="02040503050406030204" pitchFamily="18" charset="0"/>
                                  </a:rPr>
                                  <m:t>=</m:t>
                                </m:r>
                              </m:oMath>
                            </m:oMathPara>
                          </a14:m>
                          <a:endParaRPr lang="en-US" sz="2400" b="0" i="1" dirty="0">
                            <a:latin typeface="Cambria Math" panose="02040503050406030204" pitchFamily="18" charset="0"/>
                            <a:ea typeface="Cambria Math"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ea typeface="Cambria Math" panose="02040503050406030204" pitchFamily="18" charset="0"/>
                                  </a:rPr>
                                  <m:t>128</m:t>
                                </m:r>
                              </m:oMath>
                            </m:oMathPara>
                          </a14:m>
                          <a:endParaRPr lang="en-US" sz="2400" dirty="0">
                            <a:latin typeface="Cambria Math" panose="02040503050406030204" pitchFamily="18" charset="0"/>
                            <a:ea typeface="Cambria Math"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2400" b="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2</m:t>
                                    </m:r>
                                  </m:e>
                                  <m:sup>
                                    <m:r>
                                      <a:rPr lang="en-US" sz="2400" b="0" i="1" dirty="0" smtClean="0">
                                        <a:latin typeface="Cambria Math" panose="02040503050406030204" pitchFamily="18" charset="0"/>
                                        <a:ea typeface="Cambria Math" panose="02040503050406030204" pitchFamily="18" charset="0"/>
                                      </a:rPr>
                                      <m:t>6</m:t>
                                    </m:r>
                                  </m:sup>
                                </m:sSup>
                                <m:r>
                                  <a:rPr lang="en-US" sz="2400" b="0" i="1" dirty="0" smtClean="0">
                                    <a:latin typeface="Cambria Math" panose="02040503050406030204" pitchFamily="18" charset="0"/>
                                    <a:ea typeface="Cambria Math" panose="02040503050406030204" pitchFamily="18" charset="0"/>
                                  </a:rPr>
                                  <m:t>=</m:t>
                                </m:r>
                              </m:oMath>
                            </m:oMathPara>
                          </a14:m>
                          <a:endParaRPr lang="en-US" sz="2400" b="0" i="1" dirty="0">
                            <a:latin typeface="Cambria Math" panose="02040503050406030204" pitchFamily="18" charset="0"/>
                            <a:ea typeface="Cambria Math"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ea typeface="Cambria Math" panose="02040503050406030204" pitchFamily="18" charset="0"/>
                                  </a:rPr>
                                  <m:t>64</m:t>
                                </m:r>
                              </m:oMath>
                            </m:oMathPara>
                          </a14:m>
                          <a:endParaRPr lang="en-US" sz="2400" dirty="0">
                            <a:latin typeface="Cambria Math" panose="02040503050406030204" pitchFamily="18" charset="0"/>
                            <a:ea typeface="Cambria Math"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2400" b="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2</m:t>
                                    </m:r>
                                  </m:e>
                                  <m:sup>
                                    <m:r>
                                      <a:rPr lang="en-US" sz="2400" b="0" i="1" dirty="0" smtClean="0">
                                        <a:latin typeface="Cambria Math" panose="02040503050406030204" pitchFamily="18" charset="0"/>
                                        <a:ea typeface="Cambria Math" panose="02040503050406030204" pitchFamily="18" charset="0"/>
                                      </a:rPr>
                                      <m:t>5</m:t>
                                    </m:r>
                                  </m:sup>
                                </m:sSup>
                                <m:r>
                                  <a:rPr lang="en-US" sz="2400" b="0" i="1" dirty="0" smtClean="0">
                                    <a:latin typeface="Cambria Math" panose="02040503050406030204" pitchFamily="18" charset="0"/>
                                    <a:ea typeface="Cambria Math" panose="02040503050406030204" pitchFamily="18" charset="0"/>
                                  </a:rPr>
                                  <m:t>=</m:t>
                                </m:r>
                              </m:oMath>
                            </m:oMathPara>
                          </a14:m>
                          <a:endParaRPr lang="en-US" sz="2400" b="0" i="1" dirty="0">
                            <a:latin typeface="Cambria Math" panose="02040503050406030204" pitchFamily="18" charset="0"/>
                            <a:ea typeface="Cambria Math"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ea typeface="Cambria Math" panose="02040503050406030204" pitchFamily="18" charset="0"/>
                                  </a:rPr>
                                  <m:t>32</m:t>
                                </m:r>
                              </m:oMath>
                            </m:oMathPara>
                          </a14:m>
                          <a:endParaRPr lang="en-US" sz="2400" dirty="0">
                            <a:latin typeface="Cambria Math" panose="02040503050406030204" pitchFamily="18" charset="0"/>
                            <a:ea typeface="Cambria Math"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2400" b="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2</m:t>
                                    </m:r>
                                  </m:e>
                                  <m:sup>
                                    <m:r>
                                      <a:rPr lang="en-US" sz="2400" b="0" i="1" dirty="0" smtClean="0">
                                        <a:latin typeface="Cambria Math" panose="02040503050406030204" pitchFamily="18" charset="0"/>
                                        <a:ea typeface="Cambria Math" panose="02040503050406030204" pitchFamily="18" charset="0"/>
                                      </a:rPr>
                                      <m:t>4</m:t>
                                    </m:r>
                                  </m:sup>
                                </m:sSup>
                                <m:r>
                                  <a:rPr lang="en-US" sz="2400" b="0" i="1" dirty="0" smtClean="0">
                                    <a:latin typeface="Cambria Math" panose="02040503050406030204" pitchFamily="18" charset="0"/>
                                    <a:ea typeface="Cambria Math" panose="02040503050406030204" pitchFamily="18" charset="0"/>
                                  </a:rPr>
                                  <m:t>=</m:t>
                                </m:r>
                              </m:oMath>
                            </m:oMathPara>
                          </a14:m>
                          <a:endParaRPr lang="en-US" sz="2400" b="0" i="1" dirty="0">
                            <a:latin typeface="Cambria Math" panose="02040503050406030204" pitchFamily="18" charset="0"/>
                            <a:ea typeface="Cambria Math"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ea typeface="Cambria Math" panose="02040503050406030204" pitchFamily="18" charset="0"/>
                                  </a:rPr>
                                  <m:t>16</m:t>
                                </m:r>
                              </m:oMath>
                            </m:oMathPara>
                          </a14:m>
                          <a:endParaRPr lang="en-US" sz="2400" dirty="0">
                            <a:latin typeface="Cambria Math" panose="02040503050406030204" pitchFamily="18" charset="0"/>
                            <a:ea typeface="Cambria Math"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2400" b="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2</m:t>
                                    </m:r>
                                  </m:e>
                                  <m:sup>
                                    <m:r>
                                      <a:rPr lang="en-US" sz="2400" b="0" i="1" dirty="0" smtClean="0">
                                        <a:latin typeface="Cambria Math" panose="02040503050406030204" pitchFamily="18" charset="0"/>
                                        <a:ea typeface="Cambria Math" panose="02040503050406030204" pitchFamily="18" charset="0"/>
                                      </a:rPr>
                                      <m:t>3</m:t>
                                    </m:r>
                                  </m:sup>
                                </m:sSup>
                                <m:r>
                                  <a:rPr lang="en-US" sz="2400" b="0" i="1" dirty="0" smtClean="0">
                                    <a:latin typeface="Cambria Math" panose="02040503050406030204" pitchFamily="18" charset="0"/>
                                    <a:ea typeface="Cambria Math" panose="02040503050406030204" pitchFamily="18" charset="0"/>
                                  </a:rPr>
                                  <m:t>=</m:t>
                                </m:r>
                              </m:oMath>
                            </m:oMathPara>
                          </a14:m>
                          <a:endParaRPr lang="en-US" sz="2400" b="0" i="1" dirty="0">
                            <a:latin typeface="Cambria Math" panose="02040503050406030204" pitchFamily="18" charset="0"/>
                            <a:ea typeface="Cambria Math"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ea typeface="Cambria Math" panose="02040503050406030204" pitchFamily="18" charset="0"/>
                                  </a:rPr>
                                  <m:t>8</m:t>
                                </m:r>
                              </m:oMath>
                            </m:oMathPara>
                          </a14:m>
                          <a:endParaRPr lang="en-US" sz="2400" dirty="0">
                            <a:latin typeface="Cambria Math" panose="02040503050406030204" pitchFamily="18" charset="0"/>
                            <a:ea typeface="Cambria Math"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2400" b="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2</m:t>
                                    </m:r>
                                  </m:e>
                                  <m:sup>
                                    <m:r>
                                      <a:rPr lang="en-US" sz="2400" b="0" i="1" dirty="0" smtClean="0">
                                        <a:latin typeface="Cambria Math" panose="02040503050406030204" pitchFamily="18" charset="0"/>
                                        <a:ea typeface="Cambria Math" panose="02040503050406030204" pitchFamily="18" charset="0"/>
                                      </a:rPr>
                                      <m:t>2</m:t>
                                    </m:r>
                                  </m:sup>
                                </m:sSup>
                                <m:r>
                                  <a:rPr lang="en-US" sz="2400" b="0" i="1" dirty="0" smtClean="0">
                                    <a:latin typeface="Cambria Math" panose="02040503050406030204" pitchFamily="18" charset="0"/>
                                    <a:ea typeface="Cambria Math" panose="02040503050406030204" pitchFamily="18" charset="0"/>
                                  </a:rPr>
                                  <m:t>=</m:t>
                                </m:r>
                              </m:oMath>
                            </m:oMathPara>
                          </a14:m>
                          <a:endParaRPr lang="en-US" sz="2400" b="0" i="1" dirty="0">
                            <a:latin typeface="Cambria Math" panose="02040503050406030204" pitchFamily="18" charset="0"/>
                            <a:ea typeface="Cambria Math"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ea typeface="Cambria Math" panose="02040503050406030204" pitchFamily="18" charset="0"/>
                                  </a:rPr>
                                  <m:t>4</m:t>
                                </m:r>
                              </m:oMath>
                            </m:oMathPara>
                          </a14:m>
                          <a:endParaRPr lang="en-US" sz="2400" dirty="0">
                            <a:latin typeface="Cambria Math" panose="02040503050406030204" pitchFamily="18" charset="0"/>
                            <a:ea typeface="Cambria Math"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2400" b="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2</m:t>
                                    </m:r>
                                  </m:e>
                                  <m:sup>
                                    <m:r>
                                      <a:rPr lang="en-US" sz="2400" b="0" i="1" dirty="0" smtClean="0">
                                        <a:latin typeface="Cambria Math" panose="02040503050406030204" pitchFamily="18" charset="0"/>
                                        <a:ea typeface="Cambria Math" panose="02040503050406030204" pitchFamily="18" charset="0"/>
                                      </a:rPr>
                                      <m:t>1</m:t>
                                    </m:r>
                                  </m:sup>
                                </m:sSup>
                                <m:r>
                                  <a:rPr lang="en-US" sz="2400" b="0" i="1" dirty="0" smtClean="0">
                                    <a:latin typeface="Cambria Math" panose="02040503050406030204" pitchFamily="18" charset="0"/>
                                    <a:ea typeface="Cambria Math" panose="02040503050406030204" pitchFamily="18" charset="0"/>
                                  </a:rPr>
                                  <m:t>=</m:t>
                                </m:r>
                              </m:oMath>
                            </m:oMathPara>
                          </a14:m>
                          <a:endParaRPr lang="en-US" sz="2400" b="0" i="1" dirty="0">
                            <a:latin typeface="Cambria Math" panose="02040503050406030204" pitchFamily="18" charset="0"/>
                            <a:ea typeface="Cambria Math"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ea typeface="Cambria Math" panose="02040503050406030204" pitchFamily="18" charset="0"/>
                                  </a:rPr>
                                  <m:t>2</m:t>
                                </m:r>
                              </m:oMath>
                            </m:oMathPara>
                          </a14:m>
                          <a:endParaRPr lang="en-US" sz="2400" dirty="0">
                            <a:latin typeface="Cambria Math" panose="02040503050406030204" pitchFamily="18" charset="0"/>
                            <a:ea typeface="Cambria Math" panose="020405030504060302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2400" b="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2</m:t>
                                    </m:r>
                                  </m:e>
                                  <m:sup>
                                    <m:r>
                                      <a:rPr lang="en-US" sz="2400" b="0" i="1" dirty="0" smtClean="0">
                                        <a:latin typeface="Cambria Math" panose="02040503050406030204" pitchFamily="18" charset="0"/>
                                        <a:ea typeface="Cambria Math" panose="02040503050406030204" pitchFamily="18" charset="0"/>
                                      </a:rPr>
                                      <m:t>0</m:t>
                                    </m:r>
                                  </m:sup>
                                </m:sSup>
                                <m:r>
                                  <a:rPr lang="en-US" sz="2400" b="0" i="1" dirty="0" smtClean="0">
                                    <a:latin typeface="Cambria Math" panose="02040503050406030204" pitchFamily="18" charset="0"/>
                                    <a:ea typeface="Cambria Math" panose="02040503050406030204" pitchFamily="18" charset="0"/>
                                  </a:rPr>
                                  <m:t>= </m:t>
                                </m:r>
                              </m:oMath>
                            </m:oMathPara>
                          </a14:m>
                          <a:endParaRPr lang="en-US" sz="2400" b="0" i="1" dirty="0">
                            <a:latin typeface="Cambria Math" panose="02040503050406030204" pitchFamily="18" charset="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ea typeface="Cambria Math" panose="02040503050406030204" pitchFamily="18" charset="0"/>
                                  </a:rPr>
                                  <m:t>1</m:t>
                                </m:r>
                              </m:oMath>
                            </m:oMathPara>
                          </a14:m>
                          <a:endParaRPr lang="en-US" sz="2400" dirty="0">
                            <a:latin typeface="Cambria Math" panose="02040503050406030204" pitchFamily="18" charset="0"/>
                            <a:ea typeface="Cambria Math" panose="02040503050406030204" pitchFamily="18" charset="0"/>
                          </a:endParaRPr>
                        </a:p>
                      </a:txBody>
                      <a:tcPr/>
                    </a:tc>
                    <a:extLst>
                      <a:ext uri="{0D108BD9-81ED-4DB2-BD59-A6C34878D82A}">
                        <a16:rowId xmlns:a16="http://schemas.microsoft.com/office/drawing/2014/main" val="1002001436"/>
                      </a:ext>
                    </a:extLst>
                  </a:tr>
                </a:tbl>
              </a:graphicData>
            </a:graphic>
          </p:graphicFrame>
        </mc:Choice>
        <mc:Fallback xmlns="">
          <p:graphicFrame>
            <p:nvGraphicFramePr>
              <p:cNvPr id="5" name="Table 4">
                <a:extLst>
                  <a:ext uri="{FF2B5EF4-FFF2-40B4-BE49-F238E27FC236}">
                    <a16:creationId xmlns:a16="http://schemas.microsoft.com/office/drawing/2014/main" id="{E6D9768C-47B2-3C9A-BEFD-BD5E6A3BE641}"/>
                  </a:ext>
                </a:extLst>
              </p:cNvPr>
              <p:cNvGraphicFramePr>
                <a:graphicFrameLocks noGrp="1"/>
              </p:cNvGraphicFramePr>
              <p:nvPr/>
            </p:nvGraphicFramePr>
            <p:xfrm>
              <a:off x="892868" y="1747266"/>
              <a:ext cx="9551136" cy="827088"/>
            </p:xfrm>
            <a:graphic>
              <a:graphicData uri="http://schemas.openxmlformats.org/drawingml/2006/table">
                <a:tbl>
                  <a:tblPr firstRow="1" bandRow="1">
                    <a:tableStyleId>{5940675A-B579-460E-94D1-54222C63F5DA}</a:tableStyleId>
                  </a:tblPr>
                  <a:tblGrid>
                    <a:gridCol w="1193892">
                      <a:extLst>
                        <a:ext uri="{9D8B030D-6E8A-4147-A177-3AD203B41FA5}">
                          <a16:colId xmlns:a16="http://schemas.microsoft.com/office/drawing/2014/main" val="221434893"/>
                        </a:ext>
                      </a:extLst>
                    </a:gridCol>
                    <a:gridCol w="1193892">
                      <a:extLst>
                        <a:ext uri="{9D8B030D-6E8A-4147-A177-3AD203B41FA5}">
                          <a16:colId xmlns:a16="http://schemas.microsoft.com/office/drawing/2014/main" val="492200816"/>
                        </a:ext>
                      </a:extLst>
                    </a:gridCol>
                    <a:gridCol w="1193892">
                      <a:extLst>
                        <a:ext uri="{9D8B030D-6E8A-4147-A177-3AD203B41FA5}">
                          <a16:colId xmlns:a16="http://schemas.microsoft.com/office/drawing/2014/main" val="2924573515"/>
                        </a:ext>
                      </a:extLst>
                    </a:gridCol>
                    <a:gridCol w="1193892">
                      <a:extLst>
                        <a:ext uri="{9D8B030D-6E8A-4147-A177-3AD203B41FA5}">
                          <a16:colId xmlns:a16="http://schemas.microsoft.com/office/drawing/2014/main" val="3372391196"/>
                        </a:ext>
                      </a:extLst>
                    </a:gridCol>
                    <a:gridCol w="1193892">
                      <a:extLst>
                        <a:ext uri="{9D8B030D-6E8A-4147-A177-3AD203B41FA5}">
                          <a16:colId xmlns:a16="http://schemas.microsoft.com/office/drawing/2014/main" val="385389857"/>
                        </a:ext>
                      </a:extLst>
                    </a:gridCol>
                    <a:gridCol w="1193892">
                      <a:extLst>
                        <a:ext uri="{9D8B030D-6E8A-4147-A177-3AD203B41FA5}">
                          <a16:colId xmlns:a16="http://schemas.microsoft.com/office/drawing/2014/main" val="1500213618"/>
                        </a:ext>
                      </a:extLst>
                    </a:gridCol>
                    <a:gridCol w="1193892">
                      <a:extLst>
                        <a:ext uri="{9D8B030D-6E8A-4147-A177-3AD203B41FA5}">
                          <a16:colId xmlns:a16="http://schemas.microsoft.com/office/drawing/2014/main" val="2324606823"/>
                        </a:ext>
                      </a:extLst>
                    </a:gridCol>
                    <a:gridCol w="1193892">
                      <a:extLst>
                        <a:ext uri="{9D8B030D-6E8A-4147-A177-3AD203B41FA5}">
                          <a16:colId xmlns:a16="http://schemas.microsoft.com/office/drawing/2014/main" val="3306935064"/>
                        </a:ext>
                      </a:extLst>
                    </a:gridCol>
                  </a:tblGrid>
                  <a:tr h="827088">
                    <a:tc>
                      <a:txBody>
                        <a:bodyPr/>
                        <a:lstStyle/>
                        <a:p>
                          <a:endParaRPr lang="en-US"/>
                        </a:p>
                      </a:txBody>
                      <a:tcPr>
                        <a:blipFill>
                          <a:blip r:embed="rId2"/>
                          <a:stretch>
                            <a:fillRect l="-1064" t="-1515" r="-702128" b="-3030"/>
                          </a:stretch>
                        </a:blipFill>
                      </a:tcPr>
                    </a:tc>
                    <a:tc>
                      <a:txBody>
                        <a:bodyPr/>
                        <a:lstStyle/>
                        <a:p>
                          <a:endParaRPr lang="en-US"/>
                        </a:p>
                      </a:txBody>
                      <a:tcPr>
                        <a:blipFill>
                          <a:blip r:embed="rId2"/>
                          <a:stretch>
                            <a:fillRect l="-101064" t="-1515" r="-602128" b="-3030"/>
                          </a:stretch>
                        </a:blipFill>
                      </a:tcPr>
                    </a:tc>
                    <a:tc>
                      <a:txBody>
                        <a:bodyPr/>
                        <a:lstStyle/>
                        <a:p>
                          <a:endParaRPr lang="en-US"/>
                        </a:p>
                      </a:txBody>
                      <a:tcPr>
                        <a:blipFill>
                          <a:blip r:embed="rId2"/>
                          <a:stretch>
                            <a:fillRect l="-201064" t="-1515" r="-502128" b="-3030"/>
                          </a:stretch>
                        </a:blipFill>
                      </a:tcPr>
                    </a:tc>
                    <a:tc>
                      <a:txBody>
                        <a:bodyPr/>
                        <a:lstStyle/>
                        <a:p>
                          <a:endParaRPr lang="en-US"/>
                        </a:p>
                      </a:txBody>
                      <a:tcPr>
                        <a:blipFill>
                          <a:blip r:embed="rId2"/>
                          <a:stretch>
                            <a:fillRect l="-297895" t="-1515" r="-396842" b="-3030"/>
                          </a:stretch>
                        </a:blipFill>
                      </a:tcPr>
                    </a:tc>
                    <a:tc>
                      <a:txBody>
                        <a:bodyPr/>
                        <a:lstStyle/>
                        <a:p>
                          <a:endParaRPr lang="en-US"/>
                        </a:p>
                      </a:txBody>
                      <a:tcPr>
                        <a:blipFill>
                          <a:blip r:embed="rId2"/>
                          <a:stretch>
                            <a:fillRect l="-402128" t="-1515" r="-301064" b="-3030"/>
                          </a:stretch>
                        </a:blipFill>
                      </a:tcPr>
                    </a:tc>
                    <a:tc>
                      <a:txBody>
                        <a:bodyPr/>
                        <a:lstStyle/>
                        <a:p>
                          <a:endParaRPr lang="en-US"/>
                        </a:p>
                      </a:txBody>
                      <a:tcPr>
                        <a:blipFill>
                          <a:blip r:embed="rId2"/>
                          <a:stretch>
                            <a:fillRect l="-502128" t="-1515" r="-201064" b="-3030"/>
                          </a:stretch>
                        </a:blipFill>
                      </a:tcPr>
                    </a:tc>
                    <a:tc>
                      <a:txBody>
                        <a:bodyPr/>
                        <a:lstStyle/>
                        <a:p>
                          <a:endParaRPr lang="en-US"/>
                        </a:p>
                      </a:txBody>
                      <a:tcPr>
                        <a:blipFill>
                          <a:blip r:embed="rId2"/>
                          <a:stretch>
                            <a:fillRect l="-602128" t="-1515" r="-101064" b="-3030"/>
                          </a:stretch>
                        </a:blipFill>
                      </a:tcPr>
                    </a:tc>
                    <a:tc>
                      <a:txBody>
                        <a:bodyPr/>
                        <a:lstStyle/>
                        <a:p>
                          <a:endParaRPr lang="en-US"/>
                        </a:p>
                      </a:txBody>
                      <a:tcPr>
                        <a:blipFill>
                          <a:blip r:embed="rId2"/>
                          <a:stretch>
                            <a:fillRect l="-702128" t="-1515" r="-1064" b="-3030"/>
                          </a:stretch>
                        </a:blipFill>
                      </a:tcPr>
                    </a:tc>
                    <a:extLst>
                      <a:ext uri="{0D108BD9-81ED-4DB2-BD59-A6C34878D82A}">
                        <a16:rowId xmlns:a16="http://schemas.microsoft.com/office/drawing/2014/main" val="1002001436"/>
                      </a:ext>
                    </a:extLst>
                  </a:tr>
                </a:tbl>
              </a:graphicData>
            </a:graphic>
          </p:graphicFrame>
        </mc:Fallback>
      </mc:AlternateContent>
      <p:sp>
        <p:nvSpPr>
          <p:cNvPr id="3" name="TextBox 2">
            <a:extLst>
              <a:ext uri="{FF2B5EF4-FFF2-40B4-BE49-F238E27FC236}">
                <a16:creationId xmlns:a16="http://schemas.microsoft.com/office/drawing/2014/main" id="{1D73B1A6-39C5-CC7A-67F5-48EE19FF3DCD}"/>
              </a:ext>
            </a:extLst>
          </p:cNvPr>
          <p:cNvSpPr txBox="1"/>
          <p:nvPr/>
        </p:nvSpPr>
        <p:spPr>
          <a:xfrm>
            <a:off x="2566220" y="3429000"/>
            <a:ext cx="2996718" cy="523220"/>
          </a:xfrm>
          <a:prstGeom prst="rect">
            <a:avLst/>
          </a:prstGeom>
          <a:noFill/>
        </p:spPr>
        <p:txBody>
          <a:bodyPr wrap="none" rtlCol="0">
            <a:spAutoFit/>
          </a:bodyPr>
          <a:lstStyle/>
          <a:p>
            <a:r>
              <a:rPr lang="en-US" sz="2800" dirty="0"/>
              <a:t>64 + 16 + 4 = 84 </a:t>
            </a:r>
          </a:p>
        </p:txBody>
      </p:sp>
      <p:sp>
        <p:nvSpPr>
          <p:cNvPr id="7" name="TextBox 6">
            <a:extLst>
              <a:ext uri="{FF2B5EF4-FFF2-40B4-BE49-F238E27FC236}">
                <a16:creationId xmlns:a16="http://schemas.microsoft.com/office/drawing/2014/main" id="{730E493B-4F84-52D4-7203-FD97BC835F3B}"/>
              </a:ext>
            </a:extLst>
          </p:cNvPr>
          <p:cNvSpPr txBox="1"/>
          <p:nvPr/>
        </p:nvSpPr>
        <p:spPr>
          <a:xfrm>
            <a:off x="1527185" y="4305770"/>
            <a:ext cx="4452181" cy="584775"/>
          </a:xfrm>
          <a:prstGeom prst="rect">
            <a:avLst/>
          </a:prstGeom>
          <a:noFill/>
        </p:spPr>
        <p:txBody>
          <a:bodyPr wrap="none" rtlCol="0">
            <a:spAutoFit/>
          </a:bodyPr>
          <a:lstStyle/>
          <a:p>
            <a:r>
              <a:rPr lang="en-US" sz="3200" dirty="0">
                <a:solidFill>
                  <a:srgbClr val="FF0000"/>
                </a:solidFill>
              </a:rPr>
              <a:t>What is 84</a:t>
            </a:r>
            <a:r>
              <a:rPr lang="en-US" sz="3200" baseline="-25000" dirty="0">
                <a:solidFill>
                  <a:srgbClr val="FF0000"/>
                </a:solidFill>
              </a:rPr>
              <a:t>10</a:t>
            </a:r>
            <a:r>
              <a:rPr lang="en-US" sz="3200" dirty="0">
                <a:solidFill>
                  <a:srgbClr val="FF0000"/>
                </a:solidFill>
              </a:rPr>
              <a:t> in binary?</a:t>
            </a:r>
          </a:p>
        </p:txBody>
      </p:sp>
    </p:spTree>
    <p:extLst>
      <p:ext uri="{BB962C8B-B14F-4D97-AF65-F5344CB8AC3E}">
        <p14:creationId xmlns:p14="http://schemas.microsoft.com/office/powerpoint/2010/main" val="35427515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0936B-07D8-BE70-40BC-3EC1CB79C4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0C571B-2634-E798-18D9-A2D5D84BF8E9}"/>
              </a:ext>
            </a:extLst>
          </p:cNvPr>
          <p:cNvSpPr>
            <a:spLocks noGrp="1"/>
          </p:cNvSpPr>
          <p:nvPr>
            <p:ph type="title"/>
          </p:nvPr>
        </p:nvSpPr>
        <p:spPr/>
        <p:txBody>
          <a:bodyPr/>
          <a:lstStyle/>
          <a:p>
            <a:r>
              <a:rPr lang="en-US" dirty="0"/>
              <a:t>Decimal to binary conversion</a:t>
            </a:r>
          </a:p>
        </p:txBody>
      </p:sp>
      <p:sp>
        <p:nvSpPr>
          <p:cNvPr id="4" name="Slide Number Placeholder 3">
            <a:extLst>
              <a:ext uri="{FF2B5EF4-FFF2-40B4-BE49-F238E27FC236}">
                <a16:creationId xmlns:a16="http://schemas.microsoft.com/office/drawing/2014/main" id="{270078EB-D463-EBD8-A036-5FF4B48F1A57}"/>
              </a:ext>
            </a:extLst>
          </p:cNvPr>
          <p:cNvSpPr>
            <a:spLocks noGrp="1"/>
          </p:cNvSpPr>
          <p:nvPr>
            <p:ph type="sldNum" sz="quarter" idx="12"/>
          </p:nvPr>
        </p:nvSpPr>
        <p:spPr/>
        <p:txBody>
          <a:bodyPr/>
          <a:lstStyle/>
          <a:p>
            <a:fld id="{CC057153-B650-4DEB-B370-79DDCFDCE934}" type="slidenum">
              <a:rPr lang="en-US" smtClean="0"/>
              <a:t>47</a:t>
            </a:fld>
            <a:endParaRPr lang="en-US"/>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CA26CC53-9606-19E4-BFB2-DA7D46EDD2E9}"/>
                  </a:ext>
                </a:extLst>
              </p:cNvPr>
              <p:cNvGraphicFramePr>
                <a:graphicFrameLocks noGrp="1"/>
              </p:cNvGraphicFramePr>
              <p:nvPr>
                <p:extLst>
                  <p:ext uri="{D42A27DB-BD31-4B8C-83A1-F6EECF244321}">
                    <p14:modId xmlns:p14="http://schemas.microsoft.com/office/powerpoint/2010/main" val="262389917"/>
                  </p:ext>
                </p:extLst>
              </p:nvPr>
            </p:nvGraphicFramePr>
            <p:xfrm>
              <a:off x="892868" y="1747266"/>
              <a:ext cx="9551136" cy="1284288"/>
            </p:xfrm>
            <a:graphic>
              <a:graphicData uri="http://schemas.openxmlformats.org/drawingml/2006/table">
                <a:tbl>
                  <a:tblPr firstRow="1" bandRow="1">
                    <a:tableStyleId>{5940675A-B579-460E-94D1-54222C63F5DA}</a:tableStyleId>
                  </a:tblPr>
                  <a:tblGrid>
                    <a:gridCol w="1193892">
                      <a:extLst>
                        <a:ext uri="{9D8B030D-6E8A-4147-A177-3AD203B41FA5}">
                          <a16:colId xmlns:a16="http://schemas.microsoft.com/office/drawing/2014/main" val="221434893"/>
                        </a:ext>
                      </a:extLst>
                    </a:gridCol>
                    <a:gridCol w="1193892">
                      <a:extLst>
                        <a:ext uri="{9D8B030D-6E8A-4147-A177-3AD203B41FA5}">
                          <a16:colId xmlns:a16="http://schemas.microsoft.com/office/drawing/2014/main" val="492200816"/>
                        </a:ext>
                      </a:extLst>
                    </a:gridCol>
                    <a:gridCol w="1193892">
                      <a:extLst>
                        <a:ext uri="{9D8B030D-6E8A-4147-A177-3AD203B41FA5}">
                          <a16:colId xmlns:a16="http://schemas.microsoft.com/office/drawing/2014/main" val="2924573515"/>
                        </a:ext>
                      </a:extLst>
                    </a:gridCol>
                    <a:gridCol w="1193892">
                      <a:extLst>
                        <a:ext uri="{9D8B030D-6E8A-4147-A177-3AD203B41FA5}">
                          <a16:colId xmlns:a16="http://schemas.microsoft.com/office/drawing/2014/main" val="3372391196"/>
                        </a:ext>
                      </a:extLst>
                    </a:gridCol>
                    <a:gridCol w="1193892">
                      <a:extLst>
                        <a:ext uri="{9D8B030D-6E8A-4147-A177-3AD203B41FA5}">
                          <a16:colId xmlns:a16="http://schemas.microsoft.com/office/drawing/2014/main" val="385389857"/>
                        </a:ext>
                      </a:extLst>
                    </a:gridCol>
                    <a:gridCol w="1193892">
                      <a:extLst>
                        <a:ext uri="{9D8B030D-6E8A-4147-A177-3AD203B41FA5}">
                          <a16:colId xmlns:a16="http://schemas.microsoft.com/office/drawing/2014/main" val="1500213618"/>
                        </a:ext>
                      </a:extLst>
                    </a:gridCol>
                    <a:gridCol w="1193892">
                      <a:extLst>
                        <a:ext uri="{9D8B030D-6E8A-4147-A177-3AD203B41FA5}">
                          <a16:colId xmlns:a16="http://schemas.microsoft.com/office/drawing/2014/main" val="2324606823"/>
                        </a:ext>
                      </a:extLst>
                    </a:gridCol>
                    <a:gridCol w="1193892">
                      <a:extLst>
                        <a:ext uri="{9D8B030D-6E8A-4147-A177-3AD203B41FA5}">
                          <a16:colId xmlns:a16="http://schemas.microsoft.com/office/drawing/2014/main" val="3306935064"/>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2400" b="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2</m:t>
                                    </m:r>
                                  </m:e>
                                  <m:sup>
                                    <m:r>
                                      <a:rPr lang="en-US" sz="2400" b="0" i="1" dirty="0" smtClean="0">
                                        <a:latin typeface="Cambria Math" panose="02040503050406030204" pitchFamily="18" charset="0"/>
                                        <a:ea typeface="Cambria Math" panose="02040503050406030204" pitchFamily="18" charset="0"/>
                                      </a:rPr>
                                      <m:t>7</m:t>
                                    </m:r>
                                  </m:sup>
                                </m:sSup>
                                <m:r>
                                  <a:rPr lang="en-US" sz="2400" b="0" i="1" dirty="0" smtClean="0">
                                    <a:latin typeface="Cambria Math" panose="02040503050406030204" pitchFamily="18" charset="0"/>
                                    <a:ea typeface="Cambria Math" panose="02040503050406030204" pitchFamily="18" charset="0"/>
                                  </a:rPr>
                                  <m:t>=</m:t>
                                </m:r>
                              </m:oMath>
                            </m:oMathPara>
                          </a14:m>
                          <a:endParaRPr lang="en-US" sz="2400" b="0" i="1" dirty="0">
                            <a:latin typeface="Cambria Math" panose="02040503050406030204" pitchFamily="18" charset="0"/>
                            <a:ea typeface="Cambria Math"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ea typeface="Cambria Math" panose="02040503050406030204" pitchFamily="18" charset="0"/>
                                  </a:rPr>
                                  <m:t>128</m:t>
                                </m:r>
                              </m:oMath>
                            </m:oMathPara>
                          </a14:m>
                          <a:endParaRPr lang="en-US" sz="2400" dirty="0">
                            <a:latin typeface="Cambria Math" panose="02040503050406030204" pitchFamily="18" charset="0"/>
                            <a:ea typeface="Cambria Math"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2400" b="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2</m:t>
                                    </m:r>
                                  </m:e>
                                  <m:sup>
                                    <m:r>
                                      <a:rPr lang="en-US" sz="2400" b="0" i="1" dirty="0" smtClean="0">
                                        <a:latin typeface="Cambria Math" panose="02040503050406030204" pitchFamily="18" charset="0"/>
                                        <a:ea typeface="Cambria Math" panose="02040503050406030204" pitchFamily="18" charset="0"/>
                                      </a:rPr>
                                      <m:t>6</m:t>
                                    </m:r>
                                  </m:sup>
                                </m:sSup>
                                <m:r>
                                  <a:rPr lang="en-US" sz="2400" b="0" i="1" dirty="0" smtClean="0">
                                    <a:latin typeface="Cambria Math" panose="02040503050406030204" pitchFamily="18" charset="0"/>
                                    <a:ea typeface="Cambria Math" panose="02040503050406030204" pitchFamily="18" charset="0"/>
                                  </a:rPr>
                                  <m:t>=</m:t>
                                </m:r>
                              </m:oMath>
                            </m:oMathPara>
                          </a14:m>
                          <a:endParaRPr lang="en-US" sz="2400" b="0" i="1" dirty="0">
                            <a:latin typeface="Cambria Math" panose="02040503050406030204" pitchFamily="18" charset="0"/>
                            <a:ea typeface="Cambria Math"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ea typeface="Cambria Math" panose="02040503050406030204" pitchFamily="18" charset="0"/>
                                  </a:rPr>
                                  <m:t>64</m:t>
                                </m:r>
                              </m:oMath>
                            </m:oMathPara>
                          </a14:m>
                          <a:endParaRPr lang="en-US" sz="2400" dirty="0">
                            <a:latin typeface="Cambria Math" panose="02040503050406030204" pitchFamily="18" charset="0"/>
                            <a:ea typeface="Cambria Math"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2400" b="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2</m:t>
                                    </m:r>
                                  </m:e>
                                  <m:sup>
                                    <m:r>
                                      <a:rPr lang="en-US" sz="2400" b="0" i="1" dirty="0" smtClean="0">
                                        <a:latin typeface="Cambria Math" panose="02040503050406030204" pitchFamily="18" charset="0"/>
                                        <a:ea typeface="Cambria Math" panose="02040503050406030204" pitchFamily="18" charset="0"/>
                                      </a:rPr>
                                      <m:t>5</m:t>
                                    </m:r>
                                  </m:sup>
                                </m:sSup>
                                <m:r>
                                  <a:rPr lang="en-US" sz="2400" b="0" i="1" dirty="0" smtClean="0">
                                    <a:latin typeface="Cambria Math" panose="02040503050406030204" pitchFamily="18" charset="0"/>
                                    <a:ea typeface="Cambria Math" panose="02040503050406030204" pitchFamily="18" charset="0"/>
                                  </a:rPr>
                                  <m:t>=</m:t>
                                </m:r>
                              </m:oMath>
                            </m:oMathPara>
                          </a14:m>
                          <a:endParaRPr lang="en-US" sz="2400" b="0" i="1" dirty="0">
                            <a:latin typeface="Cambria Math" panose="02040503050406030204" pitchFamily="18" charset="0"/>
                            <a:ea typeface="Cambria Math"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ea typeface="Cambria Math" panose="02040503050406030204" pitchFamily="18" charset="0"/>
                                  </a:rPr>
                                  <m:t>32</m:t>
                                </m:r>
                              </m:oMath>
                            </m:oMathPara>
                          </a14:m>
                          <a:endParaRPr lang="en-US" sz="2400" dirty="0">
                            <a:latin typeface="Cambria Math" panose="02040503050406030204" pitchFamily="18" charset="0"/>
                            <a:ea typeface="Cambria Math"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2400" b="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2</m:t>
                                    </m:r>
                                  </m:e>
                                  <m:sup>
                                    <m:r>
                                      <a:rPr lang="en-US" sz="2400" b="0" i="1" dirty="0" smtClean="0">
                                        <a:latin typeface="Cambria Math" panose="02040503050406030204" pitchFamily="18" charset="0"/>
                                        <a:ea typeface="Cambria Math" panose="02040503050406030204" pitchFamily="18" charset="0"/>
                                      </a:rPr>
                                      <m:t>4</m:t>
                                    </m:r>
                                  </m:sup>
                                </m:sSup>
                                <m:r>
                                  <a:rPr lang="en-US" sz="2400" b="0" i="1" dirty="0" smtClean="0">
                                    <a:latin typeface="Cambria Math" panose="02040503050406030204" pitchFamily="18" charset="0"/>
                                    <a:ea typeface="Cambria Math" panose="02040503050406030204" pitchFamily="18" charset="0"/>
                                  </a:rPr>
                                  <m:t>=</m:t>
                                </m:r>
                              </m:oMath>
                            </m:oMathPara>
                          </a14:m>
                          <a:endParaRPr lang="en-US" sz="2400" b="0" i="1" dirty="0">
                            <a:latin typeface="Cambria Math" panose="02040503050406030204" pitchFamily="18" charset="0"/>
                            <a:ea typeface="Cambria Math"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ea typeface="Cambria Math" panose="02040503050406030204" pitchFamily="18" charset="0"/>
                                  </a:rPr>
                                  <m:t>16</m:t>
                                </m:r>
                              </m:oMath>
                            </m:oMathPara>
                          </a14:m>
                          <a:endParaRPr lang="en-US" sz="2400" dirty="0">
                            <a:latin typeface="Cambria Math" panose="02040503050406030204" pitchFamily="18" charset="0"/>
                            <a:ea typeface="Cambria Math"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2400" b="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2</m:t>
                                    </m:r>
                                  </m:e>
                                  <m:sup>
                                    <m:r>
                                      <a:rPr lang="en-US" sz="2400" b="0" i="1" dirty="0" smtClean="0">
                                        <a:latin typeface="Cambria Math" panose="02040503050406030204" pitchFamily="18" charset="0"/>
                                        <a:ea typeface="Cambria Math" panose="02040503050406030204" pitchFamily="18" charset="0"/>
                                      </a:rPr>
                                      <m:t>3</m:t>
                                    </m:r>
                                  </m:sup>
                                </m:sSup>
                                <m:r>
                                  <a:rPr lang="en-US" sz="2400" b="0" i="1" dirty="0" smtClean="0">
                                    <a:latin typeface="Cambria Math" panose="02040503050406030204" pitchFamily="18" charset="0"/>
                                    <a:ea typeface="Cambria Math" panose="02040503050406030204" pitchFamily="18" charset="0"/>
                                  </a:rPr>
                                  <m:t>=</m:t>
                                </m:r>
                              </m:oMath>
                            </m:oMathPara>
                          </a14:m>
                          <a:endParaRPr lang="en-US" sz="2400" b="0" i="1" dirty="0">
                            <a:latin typeface="Cambria Math" panose="02040503050406030204" pitchFamily="18" charset="0"/>
                            <a:ea typeface="Cambria Math"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ea typeface="Cambria Math" panose="02040503050406030204" pitchFamily="18" charset="0"/>
                                  </a:rPr>
                                  <m:t>8</m:t>
                                </m:r>
                              </m:oMath>
                            </m:oMathPara>
                          </a14:m>
                          <a:endParaRPr lang="en-US" sz="2400" dirty="0">
                            <a:latin typeface="Cambria Math" panose="02040503050406030204" pitchFamily="18" charset="0"/>
                            <a:ea typeface="Cambria Math"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2400" b="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2</m:t>
                                    </m:r>
                                  </m:e>
                                  <m:sup>
                                    <m:r>
                                      <a:rPr lang="en-US" sz="2400" b="0" i="1" dirty="0" smtClean="0">
                                        <a:latin typeface="Cambria Math" panose="02040503050406030204" pitchFamily="18" charset="0"/>
                                        <a:ea typeface="Cambria Math" panose="02040503050406030204" pitchFamily="18" charset="0"/>
                                      </a:rPr>
                                      <m:t>2</m:t>
                                    </m:r>
                                  </m:sup>
                                </m:sSup>
                                <m:r>
                                  <a:rPr lang="en-US" sz="2400" b="0" i="1" dirty="0" smtClean="0">
                                    <a:latin typeface="Cambria Math" panose="02040503050406030204" pitchFamily="18" charset="0"/>
                                    <a:ea typeface="Cambria Math" panose="02040503050406030204" pitchFamily="18" charset="0"/>
                                  </a:rPr>
                                  <m:t>=</m:t>
                                </m:r>
                              </m:oMath>
                            </m:oMathPara>
                          </a14:m>
                          <a:endParaRPr lang="en-US" sz="2400" b="0" i="1" dirty="0">
                            <a:latin typeface="Cambria Math" panose="02040503050406030204" pitchFamily="18" charset="0"/>
                            <a:ea typeface="Cambria Math"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ea typeface="Cambria Math" panose="02040503050406030204" pitchFamily="18" charset="0"/>
                                  </a:rPr>
                                  <m:t>4</m:t>
                                </m:r>
                              </m:oMath>
                            </m:oMathPara>
                          </a14:m>
                          <a:endParaRPr lang="en-US" sz="2400" dirty="0">
                            <a:latin typeface="Cambria Math" panose="02040503050406030204" pitchFamily="18" charset="0"/>
                            <a:ea typeface="Cambria Math"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2400" b="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2</m:t>
                                    </m:r>
                                  </m:e>
                                  <m:sup>
                                    <m:r>
                                      <a:rPr lang="en-US" sz="2400" b="0" i="1" dirty="0" smtClean="0">
                                        <a:latin typeface="Cambria Math" panose="02040503050406030204" pitchFamily="18" charset="0"/>
                                        <a:ea typeface="Cambria Math" panose="02040503050406030204" pitchFamily="18" charset="0"/>
                                      </a:rPr>
                                      <m:t>1</m:t>
                                    </m:r>
                                  </m:sup>
                                </m:sSup>
                                <m:r>
                                  <a:rPr lang="en-US" sz="2400" b="0" i="1" dirty="0" smtClean="0">
                                    <a:latin typeface="Cambria Math" panose="02040503050406030204" pitchFamily="18" charset="0"/>
                                    <a:ea typeface="Cambria Math" panose="02040503050406030204" pitchFamily="18" charset="0"/>
                                  </a:rPr>
                                  <m:t>=</m:t>
                                </m:r>
                              </m:oMath>
                            </m:oMathPara>
                          </a14:m>
                          <a:endParaRPr lang="en-US" sz="2400" b="0" i="1" dirty="0">
                            <a:latin typeface="Cambria Math" panose="02040503050406030204" pitchFamily="18" charset="0"/>
                            <a:ea typeface="Cambria Math"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ea typeface="Cambria Math" panose="02040503050406030204" pitchFamily="18" charset="0"/>
                                  </a:rPr>
                                  <m:t>2</m:t>
                                </m:r>
                              </m:oMath>
                            </m:oMathPara>
                          </a14:m>
                          <a:endParaRPr lang="en-US" sz="2400" dirty="0">
                            <a:latin typeface="Cambria Math" panose="02040503050406030204" pitchFamily="18" charset="0"/>
                            <a:ea typeface="Cambria Math" panose="020405030504060302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2400" b="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2</m:t>
                                    </m:r>
                                  </m:e>
                                  <m:sup>
                                    <m:r>
                                      <a:rPr lang="en-US" sz="2400" b="0" i="1" dirty="0" smtClean="0">
                                        <a:latin typeface="Cambria Math" panose="02040503050406030204" pitchFamily="18" charset="0"/>
                                        <a:ea typeface="Cambria Math" panose="02040503050406030204" pitchFamily="18" charset="0"/>
                                      </a:rPr>
                                      <m:t>0</m:t>
                                    </m:r>
                                  </m:sup>
                                </m:sSup>
                                <m:r>
                                  <a:rPr lang="en-US" sz="2400" b="0" i="1" dirty="0" smtClean="0">
                                    <a:latin typeface="Cambria Math" panose="02040503050406030204" pitchFamily="18" charset="0"/>
                                    <a:ea typeface="Cambria Math" panose="02040503050406030204" pitchFamily="18" charset="0"/>
                                  </a:rPr>
                                  <m:t>= </m:t>
                                </m:r>
                              </m:oMath>
                            </m:oMathPara>
                          </a14:m>
                          <a:endParaRPr lang="en-US" sz="2400" b="0" i="1" dirty="0">
                            <a:latin typeface="Cambria Math" panose="02040503050406030204" pitchFamily="18" charset="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ea typeface="Cambria Math" panose="02040503050406030204" pitchFamily="18" charset="0"/>
                                  </a:rPr>
                                  <m:t>1</m:t>
                                </m:r>
                              </m:oMath>
                            </m:oMathPara>
                          </a14:m>
                          <a:endParaRPr lang="en-US" sz="2400" dirty="0">
                            <a:latin typeface="Cambria Math" panose="02040503050406030204" pitchFamily="18" charset="0"/>
                            <a:ea typeface="Cambria Math" panose="02040503050406030204" pitchFamily="18" charset="0"/>
                          </a:endParaRPr>
                        </a:p>
                      </a:txBody>
                      <a:tcPr/>
                    </a:tc>
                    <a:extLst>
                      <a:ext uri="{0D108BD9-81ED-4DB2-BD59-A6C34878D82A}">
                        <a16:rowId xmlns:a16="http://schemas.microsoft.com/office/drawing/2014/main" val="100200143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Cambria Math" panose="02040503050406030204" pitchFamily="18" charset="0"/>
                            <a:ea typeface="Cambria Math"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Cambria Math" panose="02040503050406030204" pitchFamily="18" charset="0"/>
                              <a:ea typeface="Cambria Math" panose="02040503050406030204" pitchFamily="18" charset="0"/>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Cambria Math" panose="02040503050406030204" pitchFamily="18" charset="0"/>
                              <a:ea typeface="Cambria Math" panose="02040503050406030204" pitchFamily="18" charset="0"/>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Cambria Math" panose="02040503050406030204" pitchFamily="18" charset="0"/>
                              <a:ea typeface="Cambria Math" panose="02040503050406030204" pitchFamily="18" charset="0"/>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Cambria Math" panose="02040503050406030204" pitchFamily="18" charset="0"/>
                              <a:ea typeface="Cambria Math" panose="02040503050406030204" pitchFamily="18" charset="0"/>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Cambria Math" panose="02040503050406030204" pitchFamily="18" charset="0"/>
                              <a:ea typeface="Cambria Math" panose="02040503050406030204" pitchFamily="18" charset="0"/>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Cambria Math" panose="02040503050406030204" pitchFamily="18" charset="0"/>
                              <a:ea typeface="Cambria Math" panose="02040503050406030204" pitchFamily="18" charset="0"/>
                            </a:rPr>
                            <a:t>0</a:t>
                          </a:r>
                        </a:p>
                      </a:txBody>
                      <a:tcPr/>
                    </a:tc>
                    <a:tc>
                      <a:txBody>
                        <a:bodyPr/>
                        <a:lstStyle/>
                        <a:p>
                          <a:pPr algn="ctr"/>
                          <a:r>
                            <a:rPr lang="en-US" sz="2400" dirty="0">
                              <a:latin typeface="Cambria Math" panose="02040503050406030204" pitchFamily="18" charset="0"/>
                              <a:ea typeface="Cambria Math" panose="02040503050406030204" pitchFamily="18" charset="0"/>
                            </a:rPr>
                            <a:t>0</a:t>
                          </a:r>
                        </a:p>
                      </a:txBody>
                      <a:tcPr/>
                    </a:tc>
                    <a:extLst>
                      <a:ext uri="{0D108BD9-81ED-4DB2-BD59-A6C34878D82A}">
                        <a16:rowId xmlns:a16="http://schemas.microsoft.com/office/drawing/2014/main" val="4165877942"/>
                      </a:ext>
                    </a:extLst>
                  </a:tr>
                </a:tbl>
              </a:graphicData>
            </a:graphic>
          </p:graphicFrame>
        </mc:Choice>
        <mc:Fallback xmlns="">
          <p:graphicFrame>
            <p:nvGraphicFramePr>
              <p:cNvPr id="5" name="Table 4">
                <a:extLst>
                  <a:ext uri="{FF2B5EF4-FFF2-40B4-BE49-F238E27FC236}">
                    <a16:creationId xmlns:a16="http://schemas.microsoft.com/office/drawing/2014/main" id="{CA26CC53-9606-19E4-BFB2-DA7D46EDD2E9}"/>
                  </a:ext>
                </a:extLst>
              </p:cNvPr>
              <p:cNvGraphicFramePr>
                <a:graphicFrameLocks noGrp="1"/>
              </p:cNvGraphicFramePr>
              <p:nvPr>
                <p:extLst>
                  <p:ext uri="{D42A27DB-BD31-4B8C-83A1-F6EECF244321}">
                    <p14:modId xmlns:p14="http://schemas.microsoft.com/office/powerpoint/2010/main" val="262389917"/>
                  </p:ext>
                </p:extLst>
              </p:nvPr>
            </p:nvGraphicFramePr>
            <p:xfrm>
              <a:off x="892868" y="1747266"/>
              <a:ext cx="9551136" cy="1284288"/>
            </p:xfrm>
            <a:graphic>
              <a:graphicData uri="http://schemas.openxmlformats.org/drawingml/2006/table">
                <a:tbl>
                  <a:tblPr firstRow="1" bandRow="1">
                    <a:tableStyleId>{5940675A-B579-460E-94D1-54222C63F5DA}</a:tableStyleId>
                  </a:tblPr>
                  <a:tblGrid>
                    <a:gridCol w="1193892">
                      <a:extLst>
                        <a:ext uri="{9D8B030D-6E8A-4147-A177-3AD203B41FA5}">
                          <a16:colId xmlns:a16="http://schemas.microsoft.com/office/drawing/2014/main" val="221434893"/>
                        </a:ext>
                      </a:extLst>
                    </a:gridCol>
                    <a:gridCol w="1193892">
                      <a:extLst>
                        <a:ext uri="{9D8B030D-6E8A-4147-A177-3AD203B41FA5}">
                          <a16:colId xmlns:a16="http://schemas.microsoft.com/office/drawing/2014/main" val="492200816"/>
                        </a:ext>
                      </a:extLst>
                    </a:gridCol>
                    <a:gridCol w="1193892">
                      <a:extLst>
                        <a:ext uri="{9D8B030D-6E8A-4147-A177-3AD203B41FA5}">
                          <a16:colId xmlns:a16="http://schemas.microsoft.com/office/drawing/2014/main" val="2924573515"/>
                        </a:ext>
                      </a:extLst>
                    </a:gridCol>
                    <a:gridCol w="1193892">
                      <a:extLst>
                        <a:ext uri="{9D8B030D-6E8A-4147-A177-3AD203B41FA5}">
                          <a16:colId xmlns:a16="http://schemas.microsoft.com/office/drawing/2014/main" val="3372391196"/>
                        </a:ext>
                      </a:extLst>
                    </a:gridCol>
                    <a:gridCol w="1193892">
                      <a:extLst>
                        <a:ext uri="{9D8B030D-6E8A-4147-A177-3AD203B41FA5}">
                          <a16:colId xmlns:a16="http://schemas.microsoft.com/office/drawing/2014/main" val="385389857"/>
                        </a:ext>
                      </a:extLst>
                    </a:gridCol>
                    <a:gridCol w="1193892">
                      <a:extLst>
                        <a:ext uri="{9D8B030D-6E8A-4147-A177-3AD203B41FA5}">
                          <a16:colId xmlns:a16="http://schemas.microsoft.com/office/drawing/2014/main" val="1500213618"/>
                        </a:ext>
                      </a:extLst>
                    </a:gridCol>
                    <a:gridCol w="1193892">
                      <a:extLst>
                        <a:ext uri="{9D8B030D-6E8A-4147-A177-3AD203B41FA5}">
                          <a16:colId xmlns:a16="http://schemas.microsoft.com/office/drawing/2014/main" val="2324606823"/>
                        </a:ext>
                      </a:extLst>
                    </a:gridCol>
                    <a:gridCol w="1193892">
                      <a:extLst>
                        <a:ext uri="{9D8B030D-6E8A-4147-A177-3AD203B41FA5}">
                          <a16:colId xmlns:a16="http://schemas.microsoft.com/office/drawing/2014/main" val="3306935064"/>
                        </a:ext>
                      </a:extLst>
                    </a:gridCol>
                  </a:tblGrid>
                  <a:tr h="827088">
                    <a:tc>
                      <a:txBody>
                        <a:bodyPr/>
                        <a:lstStyle/>
                        <a:p>
                          <a:endParaRPr lang="en-US"/>
                        </a:p>
                      </a:txBody>
                      <a:tcPr>
                        <a:blipFill>
                          <a:blip r:embed="rId3"/>
                          <a:stretch>
                            <a:fillRect l="-1064" t="-1515" r="-702128" b="-71212"/>
                          </a:stretch>
                        </a:blipFill>
                      </a:tcPr>
                    </a:tc>
                    <a:tc>
                      <a:txBody>
                        <a:bodyPr/>
                        <a:lstStyle/>
                        <a:p>
                          <a:endParaRPr lang="en-US"/>
                        </a:p>
                      </a:txBody>
                      <a:tcPr>
                        <a:blipFill>
                          <a:blip r:embed="rId3"/>
                          <a:stretch>
                            <a:fillRect l="-101064" t="-1515" r="-602128" b="-71212"/>
                          </a:stretch>
                        </a:blipFill>
                      </a:tcPr>
                    </a:tc>
                    <a:tc>
                      <a:txBody>
                        <a:bodyPr/>
                        <a:lstStyle/>
                        <a:p>
                          <a:endParaRPr lang="en-US"/>
                        </a:p>
                      </a:txBody>
                      <a:tcPr>
                        <a:blipFill>
                          <a:blip r:embed="rId3"/>
                          <a:stretch>
                            <a:fillRect l="-201064" t="-1515" r="-502128" b="-71212"/>
                          </a:stretch>
                        </a:blipFill>
                      </a:tcPr>
                    </a:tc>
                    <a:tc>
                      <a:txBody>
                        <a:bodyPr/>
                        <a:lstStyle/>
                        <a:p>
                          <a:endParaRPr lang="en-US"/>
                        </a:p>
                      </a:txBody>
                      <a:tcPr>
                        <a:blipFill>
                          <a:blip r:embed="rId3"/>
                          <a:stretch>
                            <a:fillRect l="-297895" t="-1515" r="-396842" b="-71212"/>
                          </a:stretch>
                        </a:blipFill>
                      </a:tcPr>
                    </a:tc>
                    <a:tc>
                      <a:txBody>
                        <a:bodyPr/>
                        <a:lstStyle/>
                        <a:p>
                          <a:endParaRPr lang="en-US"/>
                        </a:p>
                      </a:txBody>
                      <a:tcPr>
                        <a:blipFill>
                          <a:blip r:embed="rId3"/>
                          <a:stretch>
                            <a:fillRect l="-402128" t="-1515" r="-301064" b="-71212"/>
                          </a:stretch>
                        </a:blipFill>
                      </a:tcPr>
                    </a:tc>
                    <a:tc>
                      <a:txBody>
                        <a:bodyPr/>
                        <a:lstStyle/>
                        <a:p>
                          <a:endParaRPr lang="en-US"/>
                        </a:p>
                      </a:txBody>
                      <a:tcPr>
                        <a:blipFill>
                          <a:blip r:embed="rId3"/>
                          <a:stretch>
                            <a:fillRect l="-502128" t="-1515" r="-201064" b="-71212"/>
                          </a:stretch>
                        </a:blipFill>
                      </a:tcPr>
                    </a:tc>
                    <a:tc>
                      <a:txBody>
                        <a:bodyPr/>
                        <a:lstStyle/>
                        <a:p>
                          <a:endParaRPr lang="en-US"/>
                        </a:p>
                      </a:txBody>
                      <a:tcPr>
                        <a:blipFill>
                          <a:blip r:embed="rId3"/>
                          <a:stretch>
                            <a:fillRect l="-602128" t="-1515" r="-101064" b="-71212"/>
                          </a:stretch>
                        </a:blipFill>
                      </a:tcPr>
                    </a:tc>
                    <a:tc>
                      <a:txBody>
                        <a:bodyPr/>
                        <a:lstStyle/>
                        <a:p>
                          <a:endParaRPr lang="en-US"/>
                        </a:p>
                      </a:txBody>
                      <a:tcPr>
                        <a:blipFill>
                          <a:blip r:embed="rId3"/>
                          <a:stretch>
                            <a:fillRect l="-702128" t="-1515" r="-1064" b="-71212"/>
                          </a:stretch>
                        </a:blipFill>
                      </a:tcPr>
                    </a:tc>
                    <a:extLst>
                      <a:ext uri="{0D108BD9-81ED-4DB2-BD59-A6C34878D82A}">
                        <a16:rowId xmlns:a16="http://schemas.microsoft.com/office/drawing/2014/main" val="1002001436"/>
                      </a:ext>
                    </a:extLst>
                  </a:tr>
                  <a:tr h="457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Cambria Math" panose="02040503050406030204" pitchFamily="18" charset="0"/>
                            <a:ea typeface="Cambria Math"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Cambria Math" panose="02040503050406030204" pitchFamily="18" charset="0"/>
                              <a:ea typeface="Cambria Math" panose="02040503050406030204" pitchFamily="18" charset="0"/>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Cambria Math" panose="02040503050406030204" pitchFamily="18" charset="0"/>
                              <a:ea typeface="Cambria Math" panose="02040503050406030204" pitchFamily="18" charset="0"/>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Cambria Math" panose="02040503050406030204" pitchFamily="18" charset="0"/>
                              <a:ea typeface="Cambria Math" panose="02040503050406030204" pitchFamily="18" charset="0"/>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Cambria Math" panose="02040503050406030204" pitchFamily="18" charset="0"/>
                              <a:ea typeface="Cambria Math" panose="02040503050406030204" pitchFamily="18" charset="0"/>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Cambria Math" panose="02040503050406030204" pitchFamily="18" charset="0"/>
                              <a:ea typeface="Cambria Math" panose="02040503050406030204" pitchFamily="18" charset="0"/>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Cambria Math" panose="02040503050406030204" pitchFamily="18" charset="0"/>
                              <a:ea typeface="Cambria Math" panose="02040503050406030204" pitchFamily="18" charset="0"/>
                            </a:rPr>
                            <a:t>0</a:t>
                          </a:r>
                        </a:p>
                      </a:txBody>
                      <a:tcPr/>
                    </a:tc>
                    <a:tc>
                      <a:txBody>
                        <a:bodyPr/>
                        <a:lstStyle/>
                        <a:p>
                          <a:pPr algn="ctr"/>
                          <a:r>
                            <a:rPr lang="en-US" sz="2400" dirty="0">
                              <a:latin typeface="Cambria Math" panose="02040503050406030204" pitchFamily="18" charset="0"/>
                              <a:ea typeface="Cambria Math" panose="02040503050406030204" pitchFamily="18" charset="0"/>
                            </a:rPr>
                            <a:t>0</a:t>
                          </a:r>
                        </a:p>
                      </a:txBody>
                      <a:tcPr/>
                    </a:tc>
                    <a:extLst>
                      <a:ext uri="{0D108BD9-81ED-4DB2-BD59-A6C34878D82A}">
                        <a16:rowId xmlns:a16="http://schemas.microsoft.com/office/drawing/2014/main" val="4165877942"/>
                      </a:ext>
                    </a:extLst>
                  </a:tr>
                </a:tbl>
              </a:graphicData>
            </a:graphic>
          </p:graphicFrame>
        </mc:Fallback>
      </mc:AlternateContent>
      <p:sp>
        <p:nvSpPr>
          <p:cNvPr id="3" name="TextBox 2">
            <a:extLst>
              <a:ext uri="{FF2B5EF4-FFF2-40B4-BE49-F238E27FC236}">
                <a16:creationId xmlns:a16="http://schemas.microsoft.com/office/drawing/2014/main" id="{82C0611E-1E60-3D1E-CF97-A18FD31698BD}"/>
              </a:ext>
            </a:extLst>
          </p:cNvPr>
          <p:cNvSpPr txBox="1"/>
          <p:nvPr/>
        </p:nvSpPr>
        <p:spPr>
          <a:xfrm>
            <a:off x="2566220" y="3429000"/>
            <a:ext cx="4899739" cy="523220"/>
          </a:xfrm>
          <a:prstGeom prst="rect">
            <a:avLst/>
          </a:prstGeom>
          <a:noFill/>
        </p:spPr>
        <p:txBody>
          <a:bodyPr wrap="none" rtlCol="0">
            <a:spAutoFit/>
          </a:bodyPr>
          <a:lstStyle/>
          <a:p>
            <a:r>
              <a:rPr lang="en-US" sz="2800" dirty="0"/>
              <a:t>32 + 16 + 4 = 84 = 1010100</a:t>
            </a:r>
            <a:r>
              <a:rPr lang="en-US" sz="2800" baseline="-25000" dirty="0"/>
              <a:t>2</a:t>
            </a:r>
            <a:r>
              <a:rPr lang="en-US" sz="2800" dirty="0"/>
              <a:t> </a:t>
            </a:r>
          </a:p>
        </p:txBody>
      </p:sp>
      <p:sp>
        <p:nvSpPr>
          <p:cNvPr id="7" name="TextBox 6">
            <a:extLst>
              <a:ext uri="{FF2B5EF4-FFF2-40B4-BE49-F238E27FC236}">
                <a16:creationId xmlns:a16="http://schemas.microsoft.com/office/drawing/2014/main" id="{4C7D449E-FA36-1C5D-76EA-60B1B9E980ED}"/>
              </a:ext>
            </a:extLst>
          </p:cNvPr>
          <p:cNvSpPr txBox="1"/>
          <p:nvPr/>
        </p:nvSpPr>
        <p:spPr>
          <a:xfrm>
            <a:off x="1527185" y="4305770"/>
            <a:ext cx="4452181" cy="584775"/>
          </a:xfrm>
          <a:prstGeom prst="rect">
            <a:avLst/>
          </a:prstGeom>
          <a:noFill/>
        </p:spPr>
        <p:txBody>
          <a:bodyPr wrap="none" rtlCol="0">
            <a:spAutoFit/>
          </a:bodyPr>
          <a:lstStyle/>
          <a:p>
            <a:r>
              <a:rPr lang="en-US" sz="3200" dirty="0">
                <a:solidFill>
                  <a:srgbClr val="FF0000"/>
                </a:solidFill>
              </a:rPr>
              <a:t>What is 84</a:t>
            </a:r>
            <a:r>
              <a:rPr lang="en-US" sz="3200" baseline="-25000" dirty="0">
                <a:solidFill>
                  <a:srgbClr val="FF0000"/>
                </a:solidFill>
              </a:rPr>
              <a:t>10</a:t>
            </a:r>
            <a:r>
              <a:rPr lang="en-US" sz="3200" dirty="0">
                <a:solidFill>
                  <a:srgbClr val="FF0000"/>
                </a:solidFill>
              </a:rPr>
              <a:t> in binary?</a:t>
            </a:r>
          </a:p>
        </p:txBody>
      </p:sp>
    </p:spTree>
    <p:extLst>
      <p:ext uri="{BB962C8B-B14F-4D97-AF65-F5344CB8AC3E}">
        <p14:creationId xmlns:p14="http://schemas.microsoft.com/office/powerpoint/2010/main" val="25894120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437C8-2604-3C09-C61A-1800F1F52A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4F4F25-C544-1F7F-DDFD-76B3D9F10423}"/>
              </a:ext>
            </a:extLst>
          </p:cNvPr>
          <p:cNvSpPr>
            <a:spLocks noGrp="1"/>
          </p:cNvSpPr>
          <p:nvPr>
            <p:ph type="title"/>
          </p:nvPr>
        </p:nvSpPr>
        <p:spPr/>
        <p:txBody>
          <a:bodyPr/>
          <a:lstStyle/>
          <a:p>
            <a:r>
              <a:rPr lang="en-US" dirty="0"/>
              <a:t>Decimal to binary: another approach</a:t>
            </a:r>
          </a:p>
        </p:txBody>
      </p:sp>
      <p:sp>
        <p:nvSpPr>
          <p:cNvPr id="4" name="Slide Number Placeholder 3">
            <a:extLst>
              <a:ext uri="{FF2B5EF4-FFF2-40B4-BE49-F238E27FC236}">
                <a16:creationId xmlns:a16="http://schemas.microsoft.com/office/drawing/2014/main" id="{0B1B4688-1A04-8F2C-B0C1-98C43E6008FA}"/>
              </a:ext>
            </a:extLst>
          </p:cNvPr>
          <p:cNvSpPr>
            <a:spLocks noGrp="1"/>
          </p:cNvSpPr>
          <p:nvPr>
            <p:ph type="sldNum" sz="quarter" idx="12"/>
          </p:nvPr>
        </p:nvSpPr>
        <p:spPr/>
        <p:txBody>
          <a:bodyPr/>
          <a:lstStyle/>
          <a:p>
            <a:fld id="{CC057153-B650-4DEB-B370-79DDCFDCE934}" type="slidenum">
              <a:rPr lang="en-US" smtClean="0"/>
              <a:t>48</a:t>
            </a:fld>
            <a:endParaRPr lang="en-US"/>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1FDC1287-212A-5F71-AAEA-331BF58ADA44}"/>
                  </a:ext>
                </a:extLst>
              </p:cNvPr>
              <p:cNvSpPr txBox="1">
                <a:spLocks/>
              </p:cNvSpPr>
              <p:nvPr/>
            </p:nvSpPr>
            <p:spPr>
              <a:xfrm>
                <a:off x="612648" y="1680899"/>
                <a:ext cx="10047797" cy="82632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t>9247</a:t>
                </a:r>
                <a:r>
                  <a:rPr lang="en-US" sz="3600" baseline="-25000" dirty="0"/>
                  <a:t>10</a:t>
                </a:r>
                <a:r>
                  <a:rPr lang="en-US" sz="3600" dirty="0"/>
                  <a:t>= </a:t>
                </a:r>
                <a14:m>
                  <m:oMath xmlns:m="http://schemas.openxmlformats.org/officeDocument/2006/math">
                    <m:r>
                      <a:rPr lang="en-US" sz="3600" i="1" dirty="0" smtClean="0">
                        <a:latin typeface="Cambria Math" panose="02040503050406030204" pitchFamily="18" charset="0"/>
                      </a:rPr>
                      <m:t>9 </m:t>
                    </m:r>
                    <m:r>
                      <a:rPr lang="en-US" sz="3600" i="1">
                        <a:latin typeface="Cambria Math" panose="02040503050406030204" pitchFamily="18" charset="0"/>
                        <a:ea typeface="Cambria Math" panose="02040503050406030204" pitchFamily="18" charset="0"/>
                      </a:rPr>
                      <m:t>×</m:t>
                    </m:r>
                    <m:r>
                      <a:rPr lang="en-US" sz="3600" i="1" dirty="0" smtClean="0">
                        <a:latin typeface="Cambria Math" panose="02040503050406030204" pitchFamily="18" charset="0"/>
                      </a:rPr>
                      <m:t> 10</m:t>
                    </m:r>
                    <m:r>
                      <a:rPr lang="en-US" sz="3600" i="1" baseline="30000" dirty="0" smtClean="0">
                        <a:latin typeface="Cambria Math" panose="02040503050406030204" pitchFamily="18" charset="0"/>
                      </a:rPr>
                      <m:t>3</m:t>
                    </m:r>
                    <m:r>
                      <a:rPr lang="en-US" sz="3600" i="1" dirty="0" smtClean="0">
                        <a:latin typeface="Cambria Math" panose="02040503050406030204" pitchFamily="18" charset="0"/>
                      </a:rPr>
                      <m:t> + 2 </m:t>
                    </m:r>
                    <m:r>
                      <a:rPr lang="en-US" sz="3600" i="1">
                        <a:latin typeface="Cambria Math" panose="02040503050406030204" pitchFamily="18" charset="0"/>
                        <a:ea typeface="Cambria Math" panose="02040503050406030204" pitchFamily="18" charset="0"/>
                      </a:rPr>
                      <m:t>×</m:t>
                    </m:r>
                    <m:r>
                      <a:rPr lang="en-US" sz="3600" i="1" dirty="0" smtClean="0">
                        <a:latin typeface="Cambria Math" panose="02040503050406030204" pitchFamily="18" charset="0"/>
                      </a:rPr>
                      <m:t> 10</m:t>
                    </m:r>
                    <m:r>
                      <a:rPr lang="en-US" sz="3600" i="1" baseline="30000" dirty="0" smtClean="0">
                        <a:latin typeface="Cambria Math" panose="02040503050406030204" pitchFamily="18" charset="0"/>
                      </a:rPr>
                      <m:t>2</m:t>
                    </m:r>
                    <m:r>
                      <a:rPr lang="en-US" sz="3600" i="1" dirty="0" smtClean="0">
                        <a:latin typeface="Cambria Math" panose="02040503050406030204" pitchFamily="18" charset="0"/>
                      </a:rPr>
                      <m:t> + 4 </m:t>
                    </m:r>
                    <m:r>
                      <a:rPr lang="en-US" sz="3600" i="1">
                        <a:latin typeface="Cambria Math" panose="02040503050406030204" pitchFamily="18" charset="0"/>
                        <a:ea typeface="Cambria Math" panose="02040503050406030204" pitchFamily="18" charset="0"/>
                      </a:rPr>
                      <m:t>×</m:t>
                    </m:r>
                    <m:r>
                      <a:rPr lang="en-US" sz="3600" i="1" dirty="0" smtClean="0">
                        <a:latin typeface="Cambria Math" panose="02040503050406030204" pitchFamily="18" charset="0"/>
                      </a:rPr>
                      <m:t> 10</m:t>
                    </m:r>
                    <m:r>
                      <a:rPr lang="en-US" sz="3600" i="1" baseline="30000" dirty="0" smtClean="0">
                        <a:latin typeface="Cambria Math" panose="02040503050406030204" pitchFamily="18" charset="0"/>
                      </a:rPr>
                      <m:t>1</m:t>
                    </m:r>
                    <m:r>
                      <a:rPr lang="en-US" sz="3600" i="1" dirty="0" smtClean="0">
                        <a:latin typeface="Cambria Math" panose="02040503050406030204" pitchFamily="18" charset="0"/>
                      </a:rPr>
                      <m:t> + 7 </m:t>
                    </m:r>
                    <m:r>
                      <a:rPr lang="en-US" sz="3600" i="1">
                        <a:latin typeface="Cambria Math" panose="02040503050406030204" pitchFamily="18" charset="0"/>
                        <a:ea typeface="Cambria Math" panose="02040503050406030204" pitchFamily="18" charset="0"/>
                      </a:rPr>
                      <m:t>×</m:t>
                    </m:r>
                    <m:r>
                      <a:rPr lang="en-US" sz="3600" i="1" dirty="0" smtClean="0">
                        <a:latin typeface="Cambria Math" panose="02040503050406030204" pitchFamily="18" charset="0"/>
                      </a:rPr>
                      <m:t> 10</m:t>
                    </m:r>
                    <m:r>
                      <a:rPr lang="en-US" sz="3600" i="1" baseline="30000" dirty="0" smtClean="0">
                        <a:latin typeface="Cambria Math" panose="02040503050406030204" pitchFamily="18" charset="0"/>
                      </a:rPr>
                      <m:t>0</m:t>
                    </m:r>
                  </m:oMath>
                </a14:m>
                <a:endParaRPr lang="en-US" sz="3600" baseline="30000" dirty="0"/>
              </a:p>
              <a:p>
                <a:pPr marL="0" indent="0">
                  <a:buNone/>
                </a:pPr>
                <a:endParaRPr lang="en-US" sz="3600" baseline="30000" dirty="0"/>
              </a:p>
            </p:txBody>
          </p:sp>
        </mc:Choice>
        <mc:Fallback xmlns="">
          <p:sp>
            <p:nvSpPr>
              <p:cNvPr id="5" name="Content Placeholder 2">
                <a:extLst>
                  <a:ext uri="{FF2B5EF4-FFF2-40B4-BE49-F238E27FC236}">
                    <a16:creationId xmlns:a16="http://schemas.microsoft.com/office/drawing/2014/main" id="{1FDC1287-212A-5F71-AAEA-331BF58ADA44}"/>
                  </a:ext>
                </a:extLst>
              </p:cNvPr>
              <p:cNvSpPr txBox="1">
                <a:spLocks noRot="1" noChangeAspect="1" noMove="1" noResize="1" noEditPoints="1" noAdjustHandles="1" noChangeArrowheads="1" noChangeShapeType="1" noTextEdit="1"/>
              </p:cNvSpPr>
              <p:nvPr/>
            </p:nvSpPr>
            <p:spPr>
              <a:xfrm>
                <a:off x="612648" y="1680899"/>
                <a:ext cx="10047797" cy="826328"/>
              </a:xfrm>
              <a:prstGeom prst="rect">
                <a:avLst/>
              </a:prstGeom>
              <a:blipFill>
                <a:blip r:embed="rId3"/>
                <a:stretch>
                  <a:fillRect l="-1894" t="-4545" b="-12121"/>
                </a:stretch>
              </a:blipFill>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23CA49A1-CEAC-BE9D-576D-EDB4F5F7D3B3}"/>
              </a:ext>
            </a:extLst>
          </p:cNvPr>
          <p:cNvCxnSpPr/>
          <p:nvPr/>
        </p:nvCxnSpPr>
        <p:spPr>
          <a:xfrm flipH="1" flipV="1">
            <a:off x="1696065" y="2286000"/>
            <a:ext cx="1091380" cy="21090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A12DBA9-959C-2559-EB18-C84696CA94EB}"/>
              </a:ext>
            </a:extLst>
          </p:cNvPr>
          <p:cNvSpPr txBox="1"/>
          <p:nvPr/>
        </p:nvSpPr>
        <p:spPr>
          <a:xfrm>
            <a:off x="2822412" y="4409767"/>
            <a:ext cx="3938707" cy="461665"/>
          </a:xfrm>
          <a:prstGeom prst="rect">
            <a:avLst/>
          </a:prstGeom>
          <a:noFill/>
        </p:spPr>
        <p:txBody>
          <a:bodyPr wrap="none" rtlCol="0">
            <a:spAutoFit/>
          </a:bodyPr>
          <a:lstStyle/>
          <a:p>
            <a:r>
              <a:rPr lang="en-US" sz="2400" dirty="0">
                <a:solidFill>
                  <a:srgbClr val="FF0000"/>
                </a:solidFill>
              </a:rPr>
              <a:t>How can we get this digit?</a:t>
            </a:r>
          </a:p>
        </p:txBody>
      </p:sp>
    </p:spTree>
    <p:extLst>
      <p:ext uri="{BB962C8B-B14F-4D97-AF65-F5344CB8AC3E}">
        <p14:creationId xmlns:p14="http://schemas.microsoft.com/office/powerpoint/2010/main" val="12454280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992FA-0DAD-9F89-2F0F-F1657C9A28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5AB4C2-29A3-FD4C-D64D-494F15B3DFFA}"/>
              </a:ext>
            </a:extLst>
          </p:cNvPr>
          <p:cNvSpPr>
            <a:spLocks noGrp="1"/>
          </p:cNvSpPr>
          <p:nvPr>
            <p:ph type="title"/>
          </p:nvPr>
        </p:nvSpPr>
        <p:spPr/>
        <p:txBody>
          <a:bodyPr/>
          <a:lstStyle/>
          <a:p>
            <a:r>
              <a:rPr lang="en-US" dirty="0"/>
              <a:t>Decimal to binary: another approach</a:t>
            </a:r>
          </a:p>
        </p:txBody>
      </p:sp>
      <p:sp>
        <p:nvSpPr>
          <p:cNvPr id="4" name="Slide Number Placeholder 3">
            <a:extLst>
              <a:ext uri="{FF2B5EF4-FFF2-40B4-BE49-F238E27FC236}">
                <a16:creationId xmlns:a16="http://schemas.microsoft.com/office/drawing/2014/main" id="{7A22853F-36B1-CC48-1497-3128E13A7765}"/>
              </a:ext>
            </a:extLst>
          </p:cNvPr>
          <p:cNvSpPr>
            <a:spLocks noGrp="1"/>
          </p:cNvSpPr>
          <p:nvPr>
            <p:ph type="sldNum" sz="quarter" idx="12"/>
          </p:nvPr>
        </p:nvSpPr>
        <p:spPr/>
        <p:txBody>
          <a:bodyPr/>
          <a:lstStyle/>
          <a:p>
            <a:fld id="{CC057153-B650-4DEB-B370-79DDCFDCE934}" type="slidenum">
              <a:rPr lang="en-US" smtClean="0"/>
              <a:t>49</a:t>
            </a:fld>
            <a:endParaRPr lang="en-US"/>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13CA291F-6123-3030-C0AA-35EF9B11D437}"/>
                  </a:ext>
                </a:extLst>
              </p:cNvPr>
              <p:cNvSpPr txBox="1">
                <a:spLocks/>
              </p:cNvSpPr>
              <p:nvPr/>
            </p:nvSpPr>
            <p:spPr>
              <a:xfrm>
                <a:off x="612648" y="1680899"/>
                <a:ext cx="10047797" cy="82632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t>9247</a:t>
                </a:r>
                <a:r>
                  <a:rPr lang="en-US" sz="3600" baseline="-25000" dirty="0"/>
                  <a:t>10</a:t>
                </a:r>
                <a:r>
                  <a:rPr lang="en-US" sz="3600" dirty="0"/>
                  <a:t>= </a:t>
                </a:r>
                <a14:m>
                  <m:oMath xmlns:m="http://schemas.openxmlformats.org/officeDocument/2006/math">
                    <m:r>
                      <a:rPr lang="en-US" sz="3600" i="1" dirty="0" smtClean="0">
                        <a:latin typeface="Cambria Math" panose="02040503050406030204" pitchFamily="18" charset="0"/>
                      </a:rPr>
                      <m:t>9 </m:t>
                    </m:r>
                    <m:r>
                      <a:rPr lang="en-US" sz="3600" i="1">
                        <a:latin typeface="Cambria Math" panose="02040503050406030204" pitchFamily="18" charset="0"/>
                        <a:ea typeface="Cambria Math" panose="02040503050406030204" pitchFamily="18" charset="0"/>
                      </a:rPr>
                      <m:t>×</m:t>
                    </m:r>
                    <m:r>
                      <a:rPr lang="en-US" sz="3600" i="1" dirty="0" smtClean="0">
                        <a:latin typeface="Cambria Math" panose="02040503050406030204" pitchFamily="18" charset="0"/>
                      </a:rPr>
                      <m:t> 10</m:t>
                    </m:r>
                    <m:r>
                      <a:rPr lang="en-US" sz="3600" i="1" baseline="30000" dirty="0" smtClean="0">
                        <a:latin typeface="Cambria Math" panose="02040503050406030204" pitchFamily="18" charset="0"/>
                      </a:rPr>
                      <m:t>3</m:t>
                    </m:r>
                    <m:r>
                      <a:rPr lang="en-US" sz="3600" i="1" dirty="0" smtClean="0">
                        <a:latin typeface="Cambria Math" panose="02040503050406030204" pitchFamily="18" charset="0"/>
                      </a:rPr>
                      <m:t> + 2 </m:t>
                    </m:r>
                    <m:r>
                      <a:rPr lang="en-US" sz="3600" i="1">
                        <a:latin typeface="Cambria Math" panose="02040503050406030204" pitchFamily="18" charset="0"/>
                        <a:ea typeface="Cambria Math" panose="02040503050406030204" pitchFamily="18" charset="0"/>
                      </a:rPr>
                      <m:t>×</m:t>
                    </m:r>
                    <m:r>
                      <a:rPr lang="en-US" sz="3600" i="1" dirty="0" smtClean="0">
                        <a:latin typeface="Cambria Math" panose="02040503050406030204" pitchFamily="18" charset="0"/>
                      </a:rPr>
                      <m:t> 10</m:t>
                    </m:r>
                    <m:r>
                      <a:rPr lang="en-US" sz="3600" i="1" baseline="30000" dirty="0" smtClean="0">
                        <a:latin typeface="Cambria Math" panose="02040503050406030204" pitchFamily="18" charset="0"/>
                      </a:rPr>
                      <m:t>2</m:t>
                    </m:r>
                    <m:r>
                      <a:rPr lang="en-US" sz="3600" i="1" dirty="0" smtClean="0">
                        <a:latin typeface="Cambria Math" panose="02040503050406030204" pitchFamily="18" charset="0"/>
                      </a:rPr>
                      <m:t> + 4 </m:t>
                    </m:r>
                    <m:r>
                      <a:rPr lang="en-US" sz="3600" i="1">
                        <a:latin typeface="Cambria Math" panose="02040503050406030204" pitchFamily="18" charset="0"/>
                        <a:ea typeface="Cambria Math" panose="02040503050406030204" pitchFamily="18" charset="0"/>
                      </a:rPr>
                      <m:t>×</m:t>
                    </m:r>
                    <m:r>
                      <a:rPr lang="en-US" sz="3600" i="1" dirty="0" smtClean="0">
                        <a:latin typeface="Cambria Math" panose="02040503050406030204" pitchFamily="18" charset="0"/>
                      </a:rPr>
                      <m:t> 10</m:t>
                    </m:r>
                    <m:r>
                      <a:rPr lang="en-US" sz="3600" i="1" baseline="30000" dirty="0" smtClean="0">
                        <a:latin typeface="Cambria Math" panose="02040503050406030204" pitchFamily="18" charset="0"/>
                      </a:rPr>
                      <m:t>1</m:t>
                    </m:r>
                    <m:r>
                      <a:rPr lang="en-US" sz="3600" i="1" dirty="0" smtClean="0">
                        <a:latin typeface="Cambria Math" panose="02040503050406030204" pitchFamily="18" charset="0"/>
                      </a:rPr>
                      <m:t> + 7 </m:t>
                    </m:r>
                    <m:r>
                      <a:rPr lang="en-US" sz="3600" i="1">
                        <a:latin typeface="Cambria Math" panose="02040503050406030204" pitchFamily="18" charset="0"/>
                        <a:ea typeface="Cambria Math" panose="02040503050406030204" pitchFamily="18" charset="0"/>
                      </a:rPr>
                      <m:t>×</m:t>
                    </m:r>
                    <m:r>
                      <a:rPr lang="en-US" sz="3600" i="1" dirty="0" smtClean="0">
                        <a:latin typeface="Cambria Math" panose="02040503050406030204" pitchFamily="18" charset="0"/>
                      </a:rPr>
                      <m:t> 10</m:t>
                    </m:r>
                    <m:r>
                      <a:rPr lang="en-US" sz="3600" i="1" baseline="30000" dirty="0" smtClean="0">
                        <a:latin typeface="Cambria Math" panose="02040503050406030204" pitchFamily="18" charset="0"/>
                      </a:rPr>
                      <m:t>0</m:t>
                    </m:r>
                  </m:oMath>
                </a14:m>
                <a:endParaRPr lang="en-US" sz="3600" baseline="30000" dirty="0"/>
              </a:p>
              <a:p>
                <a:pPr marL="0" indent="0">
                  <a:buNone/>
                </a:pPr>
                <a:endParaRPr lang="en-US" sz="3600" baseline="30000" dirty="0"/>
              </a:p>
            </p:txBody>
          </p:sp>
        </mc:Choice>
        <mc:Fallback xmlns="">
          <p:sp>
            <p:nvSpPr>
              <p:cNvPr id="5" name="Content Placeholder 2">
                <a:extLst>
                  <a:ext uri="{FF2B5EF4-FFF2-40B4-BE49-F238E27FC236}">
                    <a16:creationId xmlns:a16="http://schemas.microsoft.com/office/drawing/2014/main" id="{13CA291F-6123-3030-C0AA-35EF9B11D437}"/>
                  </a:ext>
                </a:extLst>
              </p:cNvPr>
              <p:cNvSpPr txBox="1">
                <a:spLocks noRot="1" noChangeAspect="1" noMove="1" noResize="1" noEditPoints="1" noAdjustHandles="1" noChangeArrowheads="1" noChangeShapeType="1" noTextEdit="1"/>
              </p:cNvSpPr>
              <p:nvPr/>
            </p:nvSpPr>
            <p:spPr>
              <a:xfrm>
                <a:off x="612648" y="1680899"/>
                <a:ext cx="10047797" cy="826328"/>
              </a:xfrm>
              <a:prstGeom prst="rect">
                <a:avLst/>
              </a:prstGeom>
              <a:blipFill>
                <a:blip r:embed="rId3"/>
                <a:stretch>
                  <a:fillRect l="-1894" t="-4545" b="-12121"/>
                </a:stretch>
              </a:blipFill>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E37A4198-83B3-2332-6CAA-2E3527C0BD3A}"/>
              </a:ext>
            </a:extLst>
          </p:cNvPr>
          <p:cNvCxnSpPr/>
          <p:nvPr/>
        </p:nvCxnSpPr>
        <p:spPr>
          <a:xfrm flipH="1" flipV="1">
            <a:off x="1696065" y="2286000"/>
            <a:ext cx="1091380" cy="21090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284AE69-115B-8091-032C-4E99C4C20EE4}"/>
              </a:ext>
            </a:extLst>
          </p:cNvPr>
          <p:cNvSpPr txBox="1"/>
          <p:nvPr/>
        </p:nvSpPr>
        <p:spPr>
          <a:xfrm>
            <a:off x="2822412" y="4409767"/>
            <a:ext cx="3938707" cy="461665"/>
          </a:xfrm>
          <a:prstGeom prst="rect">
            <a:avLst/>
          </a:prstGeom>
          <a:noFill/>
        </p:spPr>
        <p:txBody>
          <a:bodyPr wrap="none" rtlCol="0">
            <a:spAutoFit/>
          </a:bodyPr>
          <a:lstStyle/>
          <a:p>
            <a:r>
              <a:rPr lang="en-US" sz="2400" dirty="0">
                <a:solidFill>
                  <a:srgbClr val="FF0000"/>
                </a:solidFill>
              </a:rPr>
              <a:t>How can we get this digit?</a:t>
            </a:r>
          </a:p>
        </p:txBody>
      </p:sp>
      <p:sp>
        <p:nvSpPr>
          <p:cNvPr id="3" name="TextBox 2">
            <a:extLst>
              <a:ext uri="{FF2B5EF4-FFF2-40B4-BE49-F238E27FC236}">
                <a16:creationId xmlns:a16="http://schemas.microsoft.com/office/drawing/2014/main" id="{106C89D9-5F68-1A7E-B6C9-8D92A53E9AA2}"/>
              </a:ext>
            </a:extLst>
          </p:cNvPr>
          <p:cNvSpPr txBox="1"/>
          <p:nvPr/>
        </p:nvSpPr>
        <p:spPr>
          <a:xfrm>
            <a:off x="2822412" y="5177101"/>
            <a:ext cx="5331139" cy="461665"/>
          </a:xfrm>
          <a:prstGeom prst="rect">
            <a:avLst/>
          </a:prstGeom>
          <a:noFill/>
        </p:spPr>
        <p:txBody>
          <a:bodyPr wrap="none" rtlCol="0">
            <a:spAutoFit/>
          </a:bodyPr>
          <a:lstStyle/>
          <a:p>
            <a:r>
              <a:rPr lang="en-US" sz="2400" dirty="0">
                <a:solidFill>
                  <a:srgbClr val="0432FF"/>
                </a:solidFill>
              </a:rPr>
              <a:t>Modulo (remainder) by the base (10)</a:t>
            </a:r>
          </a:p>
        </p:txBody>
      </p:sp>
    </p:spTree>
    <p:extLst>
      <p:ext uri="{BB962C8B-B14F-4D97-AF65-F5344CB8AC3E}">
        <p14:creationId xmlns:p14="http://schemas.microsoft.com/office/powerpoint/2010/main" val="495177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82E6F-46CE-68E3-B69B-ED9DE7157CC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C4FA00-9653-E0A0-F501-B7A67E5519B0}"/>
              </a:ext>
            </a:extLst>
          </p:cNvPr>
          <p:cNvSpPr>
            <a:spLocks noGrp="1"/>
          </p:cNvSpPr>
          <p:nvPr>
            <p:ph idx="1"/>
          </p:nvPr>
        </p:nvSpPr>
        <p:spPr>
          <a:xfrm>
            <a:off x="612648" y="1387779"/>
            <a:ext cx="10781066" cy="5247785"/>
          </a:xfrm>
        </p:spPr>
        <p:txBody>
          <a:bodyPr vert="horz" lIns="91440" tIns="45720" rIns="91440" bIns="45720" rtlCol="0">
            <a:noAutofit/>
          </a:bodyPr>
          <a:lstStyle/>
          <a:p>
            <a:pPr marL="0" indent="0">
              <a:lnSpc>
                <a:spcPct val="110000"/>
              </a:lnSpc>
              <a:buNone/>
            </a:pPr>
            <a:r>
              <a:rPr lang="en-US" sz="2800" dirty="0"/>
              <a:t>Python supports </a:t>
            </a:r>
            <a:r>
              <a:rPr lang="en-US" sz="2800" b="1" dirty="0"/>
              <a:t>short-circuiting</a:t>
            </a:r>
            <a:r>
              <a:rPr lang="en-US" sz="2800" dirty="0"/>
              <a:t>: evaluates a Boolean expression from left to right and </a:t>
            </a:r>
            <a:r>
              <a:rPr lang="en-US" sz="2800" b="1" dirty="0">
                <a:solidFill>
                  <a:srgbClr val="0432FF"/>
                </a:solidFill>
              </a:rPr>
              <a:t>stops evaluation</a:t>
            </a:r>
            <a:r>
              <a:rPr lang="en-US" sz="2800" dirty="0"/>
              <a:t> once the truth can be determined</a:t>
            </a:r>
          </a:p>
          <a:p>
            <a:pPr marL="0" indent="0">
              <a:lnSpc>
                <a:spcPct val="110000"/>
              </a:lnSpc>
              <a:buNone/>
            </a:pPr>
            <a:endParaRPr lang="en-US" sz="2800" dirty="0"/>
          </a:p>
          <a:p>
            <a:pPr marL="0" indent="0">
              <a:lnSpc>
                <a:spcPct val="110000"/>
              </a:lnSpc>
              <a:buNone/>
            </a:pPr>
            <a:r>
              <a:rPr lang="en-US" sz="3200" dirty="0">
                <a:solidFill>
                  <a:srgbClr val="FF0000"/>
                </a:solidFill>
              </a:rPr>
              <a:t>When could this happen with a Boolean expression?</a:t>
            </a:r>
          </a:p>
        </p:txBody>
      </p:sp>
      <p:sp>
        <p:nvSpPr>
          <p:cNvPr id="10" name="Title 1">
            <a:extLst>
              <a:ext uri="{FF2B5EF4-FFF2-40B4-BE49-F238E27FC236}">
                <a16:creationId xmlns:a16="http://schemas.microsoft.com/office/drawing/2014/main" id="{B9163952-D659-999A-8C13-47B9762CA623}"/>
              </a:ext>
            </a:extLst>
          </p:cNvPr>
          <p:cNvSpPr txBox="1">
            <a:spLocks/>
          </p:cNvSpPr>
          <p:nvPr/>
        </p:nvSpPr>
        <p:spPr>
          <a:xfrm>
            <a:off x="612648" y="548640"/>
            <a:ext cx="10653578"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Short-circuit evaluation in Python</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26203D0A-62B0-5AC7-1581-675A39F8AE5C}"/>
              </a:ext>
            </a:extLst>
          </p:cNvPr>
          <p:cNvSpPr>
            <a:spLocks noGrp="1"/>
          </p:cNvSpPr>
          <p:nvPr>
            <p:ph type="sldNum" sz="quarter" idx="12"/>
          </p:nvPr>
        </p:nvSpPr>
        <p:spPr/>
        <p:txBody>
          <a:bodyPr/>
          <a:lstStyle/>
          <a:p>
            <a:fld id="{CC057153-B650-4DEB-B370-79DDCFDCE934}" type="slidenum">
              <a:rPr lang="en-US" smtClean="0"/>
              <a:t>5</a:t>
            </a:fld>
            <a:endParaRPr lang="en-US"/>
          </a:p>
        </p:txBody>
      </p:sp>
    </p:spTree>
    <p:extLst>
      <p:ext uri="{BB962C8B-B14F-4D97-AF65-F5344CB8AC3E}">
        <p14:creationId xmlns:p14="http://schemas.microsoft.com/office/powerpoint/2010/main" val="6355973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DC5A7-6035-D07D-994F-AAD429D9F8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B9B27A-FA91-961C-4123-333F8CC231C3}"/>
              </a:ext>
            </a:extLst>
          </p:cNvPr>
          <p:cNvSpPr>
            <a:spLocks noGrp="1"/>
          </p:cNvSpPr>
          <p:nvPr>
            <p:ph type="title"/>
          </p:nvPr>
        </p:nvSpPr>
        <p:spPr/>
        <p:txBody>
          <a:bodyPr/>
          <a:lstStyle/>
          <a:p>
            <a:r>
              <a:rPr lang="en-US" dirty="0"/>
              <a:t>Decimal to binary: another approach</a:t>
            </a:r>
          </a:p>
        </p:txBody>
      </p:sp>
      <p:sp>
        <p:nvSpPr>
          <p:cNvPr id="4" name="Slide Number Placeholder 3">
            <a:extLst>
              <a:ext uri="{FF2B5EF4-FFF2-40B4-BE49-F238E27FC236}">
                <a16:creationId xmlns:a16="http://schemas.microsoft.com/office/drawing/2014/main" id="{8D738A1D-4FF6-34F1-4F74-8F6D3B1930BC}"/>
              </a:ext>
            </a:extLst>
          </p:cNvPr>
          <p:cNvSpPr>
            <a:spLocks noGrp="1"/>
          </p:cNvSpPr>
          <p:nvPr>
            <p:ph type="sldNum" sz="quarter" idx="12"/>
          </p:nvPr>
        </p:nvSpPr>
        <p:spPr/>
        <p:txBody>
          <a:bodyPr/>
          <a:lstStyle/>
          <a:p>
            <a:fld id="{CC057153-B650-4DEB-B370-79DDCFDCE934}" type="slidenum">
              <a:rPr lang="en-US" smtClean="0"/>
              <a:t>50</a:t>
            </a:fld>
            <a:endParaRPr lang="en-US"/>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113D2750-A9C5-239E-E6BF-9643637A5E89}"/>
                  </a:ext>
                </a:extLst>
              </p:cNvPr>
              <p:cNvSpPr txBox="1">
                <a:spLocks/>
              </p:cNvSpPr>
              <p:nvPr/>
            </p:nvSpPr>
            <p:spPr>
              <a:xfrm>
                <a:off x="760130" y="1680898"/>
                <a:ext cx="10047797" cy="82632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latin typeface="Cambria Math" panose="02040503050406030204" pitchFamily="18" charset="0"/>
                    <a:ea typeface="Cambria Math" panose="02040503050406030204" pitchFamily="18" charset="0"/>
                  </a:rPr>
                  <a:t>9247</a:t>
                </a:r>
                <a:r>
                  <a:rPr lang="en-US" sz="3600" baseline="-25000" dirty="0">
                    <a:latin typeface="Cambria Math" panose="02040503050406030204" pitchFamily="18" charset="0"/>
                    <a:ea typeface="Cambria Math" panose="02040503050406030204" pitchFamily="18" charset="0"/>
                  </a:rPr>
                  <a:t>10</a:t>
                </a:r>
                <a:r>
                  <a:rPr lang="en-US" sz="3600" dirty="0">
                    <a:latin typeface="Cambria Math" panose="02040503050406030204" pitchFamily="18" charset="0"/>
                    <a:ea typeface="Cambria Math" panose="02040503050406030204" pitchFamily="18" charset="0"/>
                  </a:rPr>
                  <a:t>= </a:t>
                </a:r>
                <a14:m>
                  <m:oMath xmlns:m="http://schemas.openxmlformats.org/officeDocument/2006/math">
                    <m:r>
                      <a:rPr lang="en-US" sz="3600" i="1" dirty="0" smtClean="0">
                        <a:latin typeface="Cambria Math" panose="02040503050406030204" pitchFamily="18" charset="0"/>
                      </a:rPr>
                      <m:t>9 </m:t>
                    </m:r>
                    <m:r>
                      <a:rPr lang="en-US" sz="3600" i="1">
                        <a:latin typeface="Cambria Math" panose="02040503050406030204" pitchFamily="18" charset="0"/>
                        <a:ea typeface="Cambria Math" panose="02040503050406030204" pitchFamily="18" charset="0"/>
                      </a:rPr>
                      <m:t>×</m:t>
                    </m:r>
                    <m:r>
                      <a:rPr lang="en-US" sz="3600" i="1" dirty="0" smtClean="0">
                        <a:latin typeface="Cambria Math" panose="02040503050406030204" pitchFamily="18" charset="0"/>
                      </a:rPr>
                      <m:t> 10</m:t>
                    </m:r>
                    <m:r>
                      <a:rPr lang="en-US" sz="3600" i="1" baseline="30000" dirty="0" smtClean="0">
                        <a:latin typeface="Cambria Math" panose="02040503050406030204" pitchFamily="18" charset="0"/>
                      </a:rPr>
                      <m:t>3</m:t>
                    </m:r>
                    <m:r>
                      <a:rPr lang="en-US" sz="3600" i="1" dirty="0" smtClean="0">
                        <a:latin typeface="Cambria Math" panose="02040503050406030204" pitchFamily="18" charset="0"/>
                      </a:rPr>
                      <m:t> + 2 </m:t>
                    </m:r>
                    <m:r>
                      <a:rPr lang="en-US" sz="3600" i="1">
                        <a:latin typeface="Cambria Math" panose="02040503050406030204" pitchFamily="18" charset="0"/>
                        <a:ea typeface="Cambria Math" panose="02040503050406030204" pitchFamily="18" charset="0"/>
                      </a:rPr>
                      <m:t>×</m:t>
                    </m:r>
                    <m:r>
                      <a:rPr lang="en-US" sz="3600" i="1" dirty="0" smtClean="0">
                        <a:latin typeface="Cambria Math" panose="02040503050406030204" pitchFamily="18" charset="0"/>
                      </a:rPr>
                      <m:t> 10</m:t>
                    </m:r>
                    <m:r>
                      <a:rPr lang="en-US" sz="3600" i="1" baseline="30000" dirty="0" smtClean="0">
                        <a:latin typeface="Cambria Math" panose="02040503050406030204" pitchFamily="18" charset="0"/>
                      </a:rPr>
                      <m:t>2</m:t>
                    </m:r>
                    <m:r>
                      <a:rPr lang="en-US" sz="3600" i="1" dirty="0" smtClean="0">
                        <a:latin typeface="Cambria Math" panose="02040503050406030204" pitchFamily="18" charset="0"/>
                      </a:rPr>
                      <m:t> + 4 </m:t>
                    </m:r>
                    <m:r>
                      <a:rPr lang="en-US" sz="3600" i="1">
                        <a:latin typeface="Cambria Math" panose="02040503050406030204" pitchFamily="18" charset="0"/>
                        <a:ea typeface="Cambria Math" panose="02040503050406030204" pitchFamily="18" charset="0"/>
                      </a:rPr>
                      <m:t>×</m:t>
                    </m:r>
                    <m:r>
                      <a:rPr lang="en-US" sz="3600" i="1" dirty="0" smtClean="0">
                        <a:latin typeface="Cambria Math" panose="02040503050406030204" pitchFamily="18" charset="0"/>
                      </a:rPr>
                      <m:t> 10</m:t>
                    </m:r>
                    <m:r>
                      <a:rPr lang="en-US" sz="3600" i="1" baseline="30000" dirty="0" smtClean="0">
                        <a:latin typeface="Cambria Math" panose="02040503050406030204" pitchFamily="18" charset="0"/>
                      </a:rPr>
                      <m:t>1</m:t>
                    </m:r>
                    <m:r>
                      <a:rPr lang="en-US" sz="3600" i="1" dirty="0" smtClean="0">
                        <a:latin typeface="Cambria Math" panose="02040503050406030204" pitchFamily="18" charset="0"/>
                      </a:rPr>
                      <m:t> + 7 </m:t>
                    </m:r>
                    <m:r>
                      <a:rPr lang="en-US" sz="3600" i="1">
                        <a:latin typeface="Cambria Math" panose="02040503050406030204" pitchFamily="18" charset="0"/>
                        <a:ea typeface="Cambria Math" panose="02040503050406030204" pitchFamily="18" charset="0"/>
                      </a:rPr>
                      <m:t>×</m:t>
                    </m:r>
                    <m:r>
                      <a:rPr lang="en-US" sz="3600" i="1" dirty="0" smtClean="0">
                        <a:latin typeface="Cambria Math" panose="02040503050406030204" pitchFamily="18" charset="0"/>
                      </a:rPr>
                      <m:t> 10</m:t>
                    </m:r>
                    <m:r>
                      <a:rPr lang="en-US" sz="3600" i="1" baseline="30000" dirty="0" smtClean="0">
                        <a:latin typeface="Cambria Math" panose="02040503050406030204" pitchFamily="18" charset="0"/>
                      </a:rPr>
                      <m:t>0</m:t>
                    </m:r>
                  </m:oMath>
                </a14:m>
                <a:endParaRPr lang="en-US" sz="3600" baseline="30000" dirty="0"/>
              </a:p>
              <a:p>
                <a:pPr marL="0" indent="0">
                  <a:buNone/>
                </a:pPr>
                <a:endParaRPr lang="en-US" sz="3600" baseline="30000" dirty="0"/>
              </a:p>
            </p:txBody>
          </p:sp>
        </mc:Choice>
        <mc:Fallback xmlns="">
          <p:sp>
            <p:nvSpPr>
              <p:cNvPr id="5" name="Content Placeholder 2">
                <a:extLst>
                  <a:ext uri="{FF2B5EF4-FFF2-40B4-BE49-F238E27FC236}">
                    <a16:creationId xmlns:a16="http://schemas.microsoft.com/office/drawing/2014/main" id="{113D2750-A9C5-239E-E6BF-9643637A5E89}"/>
                  </a:ext>
                </a:extLst>
              </p:cNvPr>
              <p:cNvSpPr txBox="1">
                <a:spLocks noRot="1" noChangeAspect="1" noMove="1" noResize="1" noEditPoints="1" noAdjustHandles="1" noChangeArrowheads="1" noChangeShapeType="1" noTextEdit="1"/>
              </p:cNvSpPr>
              <p:nvPr/>
            </p:nvSpPr>
            <p:spPr>
              <a:xfrm>
                <a:off x="760130" y="1680898"/>
                <a:ext cx="10047797" cy="826328"/>
              </a:xfrm>
              <a:prstGeom prst="rect">
                <a:avLst/>
              </a:prstGeom>
              <a:blipFill>
                <a:blip r:embed="rId3"/>
                <a:stretch>
                  <a:fillRect l="-1894" t="-3030" b="-13636"/>
                </a:stretch>
              </a:blipFill>
            </p:spPr>
            <p:txBody>
              <a:bodyPr/>
              <a:lstStyle/>
              <a:p>
                <a:r>
                  <a:rPr lang="en-US">
                    <a:noFill/>
                  </a:rPr>
                  <a:t> </a:t>
                </a:r>
              </a:p>
            </p:txBody>
          </p:sp>
        </mc:Fallback>
      </mc:AlternateContent>
      <p:sp>
        <p:nvSpPr>
          <p:cNvPr id="6" name="Content Placeholder 2">
            <a:extLst>
              <a:ext uri="{FF2B5EF4-FFF2-40B4-BE49-F238E27FC236}">
                <a16:creationId xmlns:a16="http://schemas.microsoft.com/office/drawing/2014/main" id="{5EB6D9D4-C170-499F-62CE-152C29AA7B8C}"/>
              </a:ext>
            </a:extLst>
          </p:cNvPr>
          <p:cNvSpPr txBox="1">
            <a:spLocks/>
          </p:cNvSpPr>
          <p:nvPr/>
        </p:nvSpPr>
        <p:spPr>
          <a:xfrm>
            <a:off x="760131" y="2779653"/>
            <a:ext cx="10047797" cy="82632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latin typeface="Cambria Math" panose="02040503050406030204" pitchFamily="18" charset="0"/>
                <a:ea typeface="Cambria Math" panose="02040503050406030204" pitchFamily="18" charset="0"/>
              </a:rPr>
              <a:t>9247</a:t>
            </a:r>
            <a:r>
              <a:rPr lang="en-US" sz="3600" baseline="-25000" dirty="0">
                <a:latin typeface="Cambria Math" panose="02040503050406030204" pitchFamily="18" charset="0"/>
                <a:ea typeface="Cambria Math" panose="02040503050406030204" pitchFamily="18" charset="0"/>
              </a:rPr>
              <a:t>10</a:t>
            </a:r>
            <a:r>
              <a:rPr lang="en-US" sz="3600" dirty="0">
                <a:latin typeface="Cambria Math" panose="02040503050406030204" pitchFamily="18" charset="0"/>
                <a:ea typeface="Cambria Math" panose="02040503050406030204" pitchFamily="18" charset="0"/>
              </a:rPr>
              <a:t>=  (924)*10 + 7</a:t>
            </a:r>
            <a:endParaRPr lang="en-US" sz="3600" baseline="30000" dirty="0">
              <a:latin typeface="Cambria Math" panose="02040503050406030204" pitchFamily="18" charset="0"/>
              <a:ea typeface="Cambria Math" panose="02040503050406030204" pitchFamily="18" charset="0"/>
            </a:endParaRPr>
          </a:p>
        </p:txBody>
      </p:sp>
      <p:sp>
        <p:nvSpPr>
          <p:cNvPr id="7" name="TextBox 6">
            <a:extLst>
              <a:ext uri="{FF2B5EF4-FFF2-40B4-BE49-F238E27FC236}">
                <a16:creationId xmlns:a16="http://schemas.microsoft.com/office/drawing/2014/main" id="{06415623-E58C-0CD9-66AB-194C13E6C026}"/>
              </a:ext>
            </a:extLst>
          </p:cNvPr>
          <p:cNvSpPr txBox="1"/>
          <p:nvPr/>
        </p:nvSpPr>
        <p:spPr>
          <a:xfrm>
            <a:off x="1362322" y="5177102"/>
            <a:ext cx="3938707" cy="461665"/>
          </a:xfrm>
          <a:prstGeom prst="rect">
            <a:avLst/>
          </a:prstGeom>
          <a:noFill/>
        </p:spPr>
        <p:txBody>
          <a:bodyPr wrap="none" rtlCol="0">
            <a:spAutoFit/>
          </a:bodyPr>
          <a:lstStyle/>
          <a:p>
            <a:r>
              <a:rPr lang="en-US" sz="2400" dirty="0">
                <a:solidFill>
                  <a:srgbClr val="FF0000"/>
                </a:solidFill>
              </a:rPr>
              <a:t>How can we get this digit?</a:t>
            </a:r>
          </a:p>
        </p:txBody>
      </p:sp>
      <p:cxnSp>
        <p:nvCxnSpPr>
          <p:cNvPr id="8" name="Straight Arrow Connector 7">
            <a:extLst>
              <a:ext uri="{FF2B5EF4-FFF2-40B4-BE49-F238E27FC236}">
                <a16:creationId xmlns:a16="http://schemas.microsoft.com/office/drawing/2014/main" id="{795576ED-5207-272C-9840-27A75E9A43D1}"/>
              </a:ext>
            </a:extLst>
          </p:cNvPr>
          <p:cNvCxnSpPr>
            <a:cxnSpLocks/>
          </p:cNvCxnSpPr>
          <p:nvPr/>
        </p:nvCxnSpPr>
        <p:spPr>
          <a:xfrm flipH="1" flipV="1">
            <a:off x="1489587" y="3337032"/>
            <a:ext cx="1283110" cy="18400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C9CCF25-F960-5824-69E6-7C181EEFBCE4}"/>
              </a:ext>
            </a:extLst>
          </p:cNvPr>
          <p:cNvCxnSpPr>
            <a:cxnSpLocks/>
          </p:cNvCxnSpPr>
          <p:nvPr/>
        </p:nvCxnSpPr>
        <p:spPr>
          <a:xfrm flipV="1">
            <a:off x="2772697" y="3471507"/>
            <a:ext cx="729456" cy="17055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61206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0D748-912E-3E21-5E1A-591021F037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2E0403-8514-6B5E-7724-414A17BD33C7}"/>
              </a:ext>
            </a:extLst>
          </p:cNvPr>
          <p:cNvSpPr>
            <a:spLocks noGrp="1"/>
          </p:cNvSpPr>
          <p:nvPr>
            <p:ph type="title"/>
          </p:nvPr>
        </p:nvSpPr>
        <p:spPr/>
        <p:txBody>
          <a:bodyPr/>
          <a:lstStyle/>
          <a:p>
            <a:r>
              <a:rPr lang="en-US" dirty="0"/>
              <a:t>Decimal to binary: another approach</a:t>
            </a:r>
          </a:p>
        </p:txBody>
      </p:sp>
      <p:sp>
        <p:nvSpPr>
          <p:cNvPr id="4" name="Slide Number Placeholder 3">
            <a:extLst>
              <a:ext uri="{FF2B5EF4-FFF2-40B4-BE49-F238E27FC236}">
                <a16:creationId xmlns:a16="http://schemas.microsoft.com/office/drawing/2014/main" id="{CE66EAD0-BC70-0D79-A3B6-576DE903712B}"/>
              </a:ext>
            </a:extLst>
          </p:cNvPr>
          <p:cNvSpPr>
            <a:spLocks noGrp="1"/>
          </p:cNvSpPr>
          <p:nvPr>
            <p:ph type="sldNum" sz="quarter" idx="12"/>
          </p:nvPr>
        </p:nvSpPr>
        <p:spPr/>
        <p:txBody>
          <a:bodyPr/>
          <a:lstStyle/>
          <a:p>
            <a:fld id="{CC057153-B650-4DEB-B370-79DDCFDCE934}" type="slidenum">
              <a:rPr lang="en-US" smtClean="0"/>
              <a:t>51</a:t>
            </a:fld>
            <a:endParaRPr lang="en-US"/>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BDBCD797-9C65-BDCF-F9DF-9D4F13E66BE2}"/>
                  </a:ext>
                </a:extLst>
              </p:cNvPr>
              <p:cNvSpPr txBox="1">
                <a:spLocks/>
              </p:cNvSpPr>
              <p:nvPr/>
            </p:nvSpPr>
            <p:spPr>
              <a:xfrm>
                <a:off x="760130" y="1680898"/>
                <a:ext cx="10047797" cy="82632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latin typeface="Cambria Math" panose="02040503050406030204" pitchFamily="18" charset="0"/>
                    <a:ea typeface="Cambria Math" panose="02040503050406030204" pitchFamily="18" charset="0"/>
                  </a:rPr>
                  <a:t>9247</a:t>
                </a:r>
                <a:r>
                  <a:rPr lang="en-US" sz="3600" baseline="-25000" dirty="0">
                    <a:latin typeface="Cambria Math" panose="02040503050406030204" pitchFamily="18" charset="0"/>
                    <a:ea typeface="Cambria Math" panose="02040503050406030204" pitchFamily="18" charset="0"/>
                  </a:rPr>
                  <a:t>10</a:t>
                </a:r>
                <a:r>
                  <a:rPr lang="en-US" sz="3600" dirty="0">
                    <a:latin typeface="Cambria Math" panose="02040503050406030204" pitchFamily="18" charset="0"/>
                    <a:ea typeface="Cambria Math" panose="02040503050406030204" pitchFamily="18" charset="0"/>
                  </a:rPr>
                  <a:t>= </a:t>
                </a:r>
                <a14:m>
                  <m:oMath xmlns:m="http://schemas.openxmlformats.org/officeDocument/2006/math">
                    <m:r>
                      <a:rPr lang="en-US" sz="3600" i="1" dirty="0" smtClean="0">
                        <a:latin typeface="Cambria Math" panose="02040503050406030204" pitchFamily="18" charset="0"/>
                      </a:rPr>
                      <m:t>9 </m:t>
                    </m:r>
                    <m:r>
                      <a:rPr lang="en-US" sz="3600" i="1">
                        <a:latin typeface="Cambria Math" panose="02040503050406030204" pitchFamily="18" charset="0"/>
                        <a:ea typeface="Cambria Math" panose="02040503050406030204" pitchFamily="18" charset="0"/>
                      </a:rPr>
                      <m:t>×</m:t>
                    </m:r>
                    <m:r>
                      <a:rPr lang="en-US" sz="3600" i="1" dirty="0" smtClean="0">
                        <a:latin typeface="Cambria Math" panose="02040503050406030204" pitchFamily="18" charset="0"/>
                      </a:rPr>
                      <m:t> 10</m:t>
                    </m:r>
                    <m:r>
                      <a:rPr lang="en-US" sz="3600" i="1" baseline="30000" dirty="0" smtClean="0">
                        <a:latin typeface="Cambria Math" panose="02040503050406030204" pitchFamily="18" charset="0"/>
                      </a:rPr>
                      <m:t>3</m:t>
                    </m:r>
                    <m:r>
                      <a:rPr lang="en-US" sz="3600" i="1" dirty="0" smtClean="0">
                        <a:latin typeface="Cambria Math" panose="02040503050406030204" pitchFamily="18" charset="0"/>
                      </a:rPr>
                      <m:t> + 2 </m:t>
                    </m:r>
                    <m:r>
                      <a:rPr lang="en-US" sz="3600" i="1">
                        <a:latin typeface="Cambria Math" panose="02040503050406030204" pitchFamily="18" charset="0"/>
                        <a:ea typeface="Cambria Math" panose="02040503050406030204" pitchFamily="18" charset="0"/>
                      </a:rPr>
                      <m:t>×</m:t>
                    </m:r>
                    <m:r>
                      <a:rPr lang="en-US" sz="3600" i="1" dirty="0" smtClean="0">
                        <a:latin typeface="Cambria Math" panose="02040503050406030204" pitchFamily="18" charset="0"/>
                      </a:rPr>
                      <m:t> 10</m:t>
                    </m:r>
                    <m:r>
                      <a:rPr lang="en-US" sz="3600" i="1" baseline="30000" dirty="0" smtClean="0">
                        <a:latin typeface="Cambria Math" panose="02040503050406030204" pitchFamily="18" charset="0"/>
                      </a:rPr>
                      <m:t>2</m:t>
                    </m:r>
                    <m:r>
                      <a:rPr lang="en-US" sz="3600" i="1" dirty="0" smtClean="0">
                        <a:latin typeface="Cambria Math" panose="02040503050406030204" pitchFamily="18" charset="0"/>
                      </a:rPr>
                      <m:t> + 4 </m:t>
                    </m:r>
                    <m:r>
                      <a:rPr lang="en-US" sz="3600" i="1">
                        <a:latin typeface="Cambria Math" panose="02040503050406030204" pitchFamily="18" charset="0"/>
                        <a:ea typeface="Cambria Math" panose="02040503050406030204" pitchFamily="18" charset="0"/>
                      </a:rPr>
                      <m:t>×</m:t>
                    </m:r>
                    <m:r>
                      <a:rPr lang="en-US" sz="3600" i="1" dirty="0" smtClean="0">
                        <a:latin typeface="Cambria Math" panose="02040503050406030204" pitchFamily="18" charset="0"/>
                      </a:rPr>
                      <m:t> 10</m:t>
                    </m:r>
                    <m:r>
                      <a:rPr lang="en-US" sz="3600" i="1" baseline="30000" dirty="0" smtClean="0">
                        <a:latin typeface="Cambria Math" panose="02040503050406030204" pitchFamily="18" charset="0"/>
                      </a:rPr>
                      <m:t>1</m:t>
                    </m:r>
                    <m:r>
                      <a:rPr lang="en-US" sz="3600" i="1" dirty="0" smtClean="0">
                        <a:latin typeface="Cambria Math" panose="02040503050406030204" pitchFamily="18" charset="0"/>
                      </a:rPr>
                      <m:t> + 7 </m:t>
                    </m:r>
                    <m:r>
                      <a:rPr lang="en-US" sz="3600" i="1">
                        <a:latin typeface="Cambria Math" panose="02040503050406030204" pitchFamily="18" charset="0"/>
                        <a:ea typeface="Cambria Math" panose="02040503050406030204" pitchFamily="18" charset="0"/>
                      </a:rPr>
                      <m:t>×</m:t>
                    </m:r>
                    <m:r>
                      <a:rPr lang="en-US" sz="3600" i="1" dirty="0" smtClean="0">
                        <a:latin typeface="Cambria Math" panose="02040503050406030204" pitchFamily="18" charset="0"/>
                      </a:rPr>
                      <m:t> 10</m:t>
                    </m:r>
                    <m:r>
                      <a:rPr lang="en-US" sz="3600" i="1" baseline="30000" dirty="0" smtClean="0">
                        <a:latin typeface="Cambria Math" panose="02040503050406030204" pitchFamily="18" charset="0"/>
                      </a:rPr>
                      <m:t>0</m:t>
                    </m:r>
                  </m:oMath>
                </a14:m>
                <a:endParaRPr lang="en-US" sz="3600" baseline="30000" dirty="0"/>
              </a:p>
              <a:p>
                <a:pPr marL="0" indent="0">
                  <a:buNone/>
                </a:pPr>
                <a:endParaRPr lang="en-US" sz="3600" baseline="30000" dirty="0"/>
              </a:p>
            </p:txBody>
          </p:sp>
        </mc:Choice>
        <mc:Fallback xmlns="">
          <p:sp>
            <p:nvSpPr>
              <p:cNvPr id="5" name="Content Placeholder 2">
                <a:extLst>
                  <a:ext uri="{FF2B5EF4-FFF2-40B4-BE49-F238E27FC236}">
                    <a16:creationId xmlns:a16="http://schemas.microsoft.com/office/drawing/2014/main" id="{BDBCD797-9C65-BDCF-F9DF-9D4F13E66BE2}"/>
                  </a:ext>
                </a:extLst>
              </p:cNvPr>
              <p:cNvSpPr txBox="1">
                <a:spLocks noRot="1" noChangeAspect="1" noMove="1" noResize="1" noEditPoints="1" noAdjustHandles="1" noChangeArrowheads="1" noChangeShapeType="1" noTextEdit="1"/>
              </p:cNvSpPr>
              <p:nvPr/>
            </p:nvSpPr>
            <p:spPr>
              <a:xfrm>
                <a:off x="760130" y="1680898"/>
                <a:ext cx="10047797" cy="826328"/>
              </a:xfrm>
              <a:prstGeom prst="rect">
                <a:avLst/>
              </a:prstGeom>
              <a:blipFill>
                <a:blip r:embed="rId3"/>
                <a:stretch>
                  <a:fillRect l="-1894" t="-3030" b="-13636"/>
                </a:stretch>
              </a:blipFill>
            </p:spPr>
            <p:txBody>
              <a:bodyPr/>
              <a:lstStyle/>
              <a:p>
                <a:r>
                  <a:rPr lang="en-US">
                    <a:noFill/>
                  </a:rPr>
                  <a:t> </a:t>
                </a:r>
              </a:p>
            </p:txBody>
          </p:sp>
        </mc:Fallback>
      </mc:AlternateContent>
      <p:sp>
        <p:nvSpPr>
          <p:cNvPr id="6" name="Content Placeholder 2">
            <a:extLst>
              <a:ext uri="{FF2B5EF4-FFF2-40B4-BE49-F238E27FC236}">
                <a16:creationId xmlns:a16="http://schemas.microsoft.com/office/drawing/2014/main" id="{A51E8400-2566-91CB-A8C8-5F470CE06E3E}"/>
              </a:ext>
            </a:extLst>
          </p:cNvPr>
          <p:cNvSpPr txBox="1">
            <a:spLocks/>
          </p:cNvSpPr>
          <p:nvPr/>
        </p:nvSpPr>
        <p:spPr>
          <a:xfrm>
            <a:off x="760131" y="2779653"/>
            <a:ext cx="10047797" cy="82632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latin typeface="Cambria Math" panose="02040503050406030204" pitchFamily="18" charset="0"/>
                <a:ea typeface="Cambria Math" panose="02040503050406030204" pitchFamily="18" charset="0"/>
              </a:rPr>
              <a:t>9247</a:t>
            </a:r>
            <a:r>
              <a:rPr lang="en-US" sz="3600" baseline="-25000" dirty="0">
                <a:latin typeface="Cambria Math" panose="02040503050406030204" pitchFamily="18" charset="0"/>
                <a:ea typeface="Cambria Math" panose="02040503050406030204" pitchFamily="18" charset="0"/>
              </a:rPr>
              <a:t>10</a:t>
            </a:r>
            <a:r>
              <a:rPr lang="en-US" sz="3600" dirty="0">
                <a:latin typeface="Cambria Math" panose="02040503050406030204" pitchFamily="18" charset="0"/>
                <a:ea typeface="Cambria Math" panose="02040503050406030204" pitchFamily="18" charset="0"/>
              </a:rPr>
              <a:t>=  (924)*10 + 7</a:t>
            </a:r>
            <a:endParaRPr lang="en-US" sz="3600" baseline="30000" dirty="0">
              <a:latin typeface="Cambria Math" panose="02040503050406030204" pitchFamily="18" charset="0"/>
              <a:ea typeface="Cambria Math" panose="02040503050406030204" pitchFamily="18" charset="0"/>
            </a:endParaRPr>
          </a:p>
        </p:txBody>
      </p:sp>
      <p:sp>
        <p:nvSpPr>
          <p:cNvPr id="7" name="TextBox 6">
            <a:extLst>
              <a:ext uri="{FF2B5EF4-FFF2-40B4-BE49-F238E27FC236}">
                <a16:creationId xmlns:a16="http://schemas.microsoft.com/office/drawing/2014/main" id="{8DC67F00-4BC2-4036-0A14-776622062B0F}"/>
              </a:ext>
            </a:extLst>
          </p:cNvPr>
          <p:cNvSpPr txBox="1"/>
          <p:nvPr/>
        </p:nvSpPr>
        <p:spPr>
          <a:xfrm>
            <a:off x="1362322" y="5177102"/>
            <a:ext cx="3938707" cy="461665"/>
          </a:xfrm>
          <a:prstGeom prst="rect">
            <a:avLst/>
          </a:prstGeom>
          <a:noFill/>
        </p:spPr>
        <p:txBody>
          <a:bodyPr wrap="none" rtlCol="0">
            <a:spAutoFit/>
          </a:bodyPr>
          <a:lstStyle/>
          <a:p>
            <a:r>
              <a:rPr lang="en-US" sz="2400" dirty="0">
                <a:solidFill>
                  <a:srgbClr val="FF0000"/>
                </a:solidFill>
              </a:rPr>
              <a:t>How can we get this digit?</a:t>
            </a:r>
          </a:p>
        </p:txBody>
      </p:sp>
      <p:cxnSp>
        <p:nvCxnSpPr>
          <p:cNvPr id="8" name="Straight Arrow Connector 7">
            <a:extLst>
              <a:ext uri="{FF2B5EF4-FFF2-40B4-BE49-F238E27FC236}">
                <a16:creationId xmlns:a16="http://schemas.microsoft.com/office/drawing/2014/main" id="{903F0462-145E-D0F1-8CF4-095E9F72444A}"/>
              </a:ext>
            </a:extLst>
          </p:cNvPr>
          <p:cNvCxnSpPr>
            <a:cxnSpLocks/>
          </p:cNvCxnSpPr>
          <p:nvPr/>
        </p:nvCxnSpPr>
        <p:spPr>
          <a:xfrm flipH="1" flipV="1">
            <a:off x="1489587" y="3337032"/>
            <a:ext cx="1283110" cy="18400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4F46FCF-3965-A64B-55EF-0D531BA771C6}"/>
              </a:ext>
            </a:extLst>
          </p:cNvPr>
          <p:cNvCxnSpPr>
            <a:cxnSpLocks/>
          </p:cNvCxnSpPr>
          <p:nvPr/>
        </p:nvCxnSpPr>
        <p:spPr>
          <a:xfrm flipV="1">
            <a:off x="2772697" y="3471507"/>
            <a:ext cx="729456" cy="17055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C5D2FA5-35F8-2785-7AAB-0CCDBF00ADD4}"/>
              </a:ext>
            </a:extLst>
          </p:cNvPr>
          <p:cNvSpPr txBox="1"/>
          <p:nvPr/>
        </p:nvSpPr>
        <p:spPr>
          <a:xfrm>
            <a:off x="4785263" y="4026234"/>
            <a:ext cx="5331139" cy="830997"/>
          </a:xfrm>
          <a:prstGeom prst="rect">
            <a:avLst/>
          </a:prstGeom>
          <a:noFill/>
        </p:spPr>
        <p:txBody>
          <a:bodyPr wrap="none" rtlCol="0">
            <a:spAutoFit/>
          </a:bodyPr>
          <a:lstStyle/>
          <a:p>
            <a:r>
              <a:rPr lang="en-US" sz="2400" dirty="0">
                <a:solidFill>
                  <a:srgbClr val="0432FF"/>
                </a:solidFill>
              </a:rPr>
              <a:t>Divide by 10 (base) then</a:t>
            </a:r>
          </a:p>
          <a:p>
            <a:r>
              <a:rPr lang="en-US" sz="2400" dirty="0">
                <a:solidFill>
                  <a:srgbClr val="0432FF"/>
                </a:solidFill>
              </a:rPr>
              <a:t>Modulo (remainder) by the base (10)</a:t>
            </a:r>
          </a:p>
        </p:txBody>
      </p:sp>
    </p:spTree>
    <p:extLst>
      <p:ext uri="{BB962C8B-B14F-4D97-AF65-F5344CB8AC3E}">
        <p14:creationId xmlns:p14="http://schemas.microsoft.com/office/powerpoint/2010/main" val="24585255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6DF68-2C85-8379-DAD8-57CD29D8F0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19E7DB-BEAF-56A2-FFB8-22AB2D46E7EE}"/>
              </a:ext>
            </a:extLst>
          </p:cNvPr>
          <p:cNvSpPr>
            <a:spLocks noGrp="1"/>
          </p:cNvSpPr>
          <p:nvPr>
            <p:ph type="title"/>
          </p:nvPr>
        </p:nvSpPr>
        <p:spPr/>
        <p:txBody>
          <a:bodyPr/>
          <a:lstStyle/>
          <a:p>
            <a:r>
              <a:rPr lang="en-US" dirty="0"/>
              <a:t>Decimal to binary: another approach</a:t>
            </a:r>
          </a:p>
        </p:txBody>
      </p:sp>
      <p:sp>
        <p:nvSpPr>
          <p:cNvPr id="4" name="Slide Number Placeholder 3">
            <a:extLst>
              <a:ext uri="{FF2B5EF4-FFF2-40B4-BE49-F238E27FC236}">
                <a16:creationId xmlns:a16="http://schemas.microsoft.com/office/drawing/2014/main" id="{1665AEEC-2556-9DA5-8D34-B6EECAD25BB6}"/>
              </a:ext>
            </a:extLst>
          </p:cNvPr>
          <p:cNvSpPr>
            <a:spLocks noGrp="1"/>
          </p:cNvSpPr>
          <p:nvPr>
            <p:ph type="sldNum" sz="quarter" idx="12"/>
          </p:nvPr>
        </p:nvSpPr>
        <p:spPr/>
        <p:txBody>
          <a:bodyPr/>
          <a:lstStyle/>
          <a:p>
            <a:fld id="{CC057153-B650-4DEB-B370-79DDCFDCE934}" type="slidenum">
              <a:rPr lang="en-US" smtClean="0"/>
              <a:t>52</a:t>
            </a:fld>
            <a:endParaRPr lang="en-US"/>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FCAF4A39-A4F9-20E7-A274-4EAA0B059F3B}"/>
                  </a:ext>
                </a:extLst>
              </p:cNvPr>
              <p:cNvSpPr txBox="1">
                <a:spLocks/>
              </p:cNvSpPr>
              <p:nvPr/>
            </p:nvSpPr>
            <p:spPr>
              <a:xfrm>
                <a:off x="760130" y="1680898"/>
                <a:ext cx="10047797" cy="82632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latin typeface="Cambria Math" panose="02040503050406030204" pitchFamily="18" charset="0"/>
                    <a:ea typeface="Cambria Math" panose="02040503050406030204" pitchFamily="18" charset="0"/>
                  </a:rPr>
                  <a:t>9247</a:t>
                </a:r>
                <a:r>
                  <a:rPr lang="en-US" sz="3600" baseline="-25000" dirty="0">
                    <a:latin typeface="Cambria Math" panose="02040503050406030204" pitchFamily="18" charset="0"/>
                    <a:ea typeface="Cambria Math" panose="02040503050406030204" pitchFamily="18" charset="0"/>
                  </a:rPr>
                  <a:t>10</a:t>
                </a:r>
                <a:r>
                  <a:rPr lang="en-US" sz="3600" dirty="0">
                    <a:latin typeface="Cambria Math" panose="02040503050406030204" pitchFamily="18" charset="0"/>
                    <a:ea typeface="Cambria Math" panose="02040503050406030204" pitchFamily="18" charset="0"/>
                  </a:rPr>
                  <a:t>= </a:t>
                </a:r>
                <a14:m>
                  <m:oMath xmlns:m="http://schemas.openxmlformats.org/officeDocument/2006/math">
                    <m:r>
                      <a:rPr lang="en-US" sz="3600" i="1" dirty="0" smtClean="0">
                        <a:latin typeface="Cambria Math" panose="02040503050406030204" pitchFamily="18" charset="0"/>
                      </a:rPr>
                      <m:t>9 </m:t>
                    </m:r>
                    <m:r>
                      <a:rPr lang="en-US" sz="3600" i="1">
                        <a:latin typeface="Cambria Math" panose="02040503050406030204" pitchFamily="18" charset="0"/>
                        <a:ea typeface="Cambria Math" panose="02040503050406030204" pitchFamily="18" charset="0"/>
                      </a:rPr>
                      <m:t>×</m:t>
                    </m:r>
                    <m:r>
                      <a:rPr lang="en-US" sz="3600" i="1" dirty="0" smtClean="0">
                        <a:latin typeface="Cambria Math" panose="02040503050406030204" pitchFamily="18" charset="0"/>
                      </a:rPr>
                      <m:t> 10</m:t>
                    </m:r>
                    <m:r>
                      <a:rPr lang="en-US" sz="3600" i="1" baseline="30000" dirty="0" smtClean="0">
                        <a:latin typeface="Cambria Math" panose="02040503050406030204" pitchFamily="18" charset="0"/>
                      </a:rPr>
                      <m:t>3</m:t>
                    </m:r>
                    <m:r>
                      <a:rPr lang="en-US" sz="3600" i="1" dirty="0" smtClean="0">
                        <a:latin typeface="Cambria Math" panose="02040503050406030204" pitchFamily="18" charset="0"/>
                      </a:rPr>
                      <m:t> + 2 </m:t>
                    </m:r>
                    <m:r>
                      <a:rPr lang="en-US" sz="3600" i="1">
                        <a:latin typeface="Cambria Math" panose="02040503050406030204" pitchFamily="18" charset="0"/>
                        <a:ea typeface="Cambria Math" panose="02040503050406030204" pitchFamily="18" charset="0"/>
                      </a:rPr>
                      <m:t>×</m:t>
                    </m:r>
                    <m:r>
                      <a:rPr lang="en-US" sz="3600" i="1" dirty="0" smtClean="0">
                        <a:latin typeface="Cambria Math" panose="02040503050406030204" pitchFamily="18" charset="0"/>
                      </a:rPr>
                      <m:t> 10</m:t>
                    </m:r>
                    <m:r>
                      <a:rPr lang="en-US" sz="3600" i="1" baseline="30000" dirty="0" smtClean="0">
                        <a:latin typeface="Cambria Math" panose="02040503050406030204" pitchFamily="18" charset="0"/>
                      </a:rPr>
                      <m:t>2</m:t>
                    </m:r>
                    <m:r>
                      <a:rPr lang="en-US" sz="3600" i="1" dirty="0" smtClean="0">
                        <a:latin typeface="Cambria Math" panose="02040503050406030204" pitchFamily="18" charset="0"/>
                      </a:rPr>
                      <m:t> +</m:t>
                    </m:r>
                    <m:r>
                      <a:rPr lang="en-US" sz="3600" b="0" i="1" dirty="0" smtClean="0">
                        <a:latin typeface="Cambria Math" panose="02040503050406030204" pitchFamily="18" charset="0"/>
                      </a:rPr>
                      <m:t>4</m:t>
                    </m:r>
                    <m:r>
                      <a:rPr lang="en-US" sz="3600" i="1" dirty="0" smtClean="0">
                        <a:latin typeface="Cambria Math" panose="02040503050406030204" pitchFamily="18" charset="0"/>
                      </a:rPr>
                      <m:t> </m:t>
                    </m:r>
                    <m:r>
                      <a:rPr lang="en-US" sz="3600" i="1">
                        <a:latin typeface="Cambria Math" panose="02040503050406030204" pitchFamily="18" charset="0"/>
                        <a:ea typeface="Cambria Math" panose="02040503050406030204" pitchFamily="18" charset="0"/>
                      </a:rPr>
                      <m:t>×</m:t>
                    </m:r>
                    <m:r>
                      <a:rPr lang="en-US" sz="3600" i="1" dirty="0" smtClean="0">
                        <a:latin typeface="Cambria Math" panose="02040503050406030204" pitchFamily="18" charset="0"/>
                      </a:rPr>
                      <m:t> 10</m:t>
                    </m:r>
                    <m:r>
                      <a:rPr lang="en-US" sz="3600" i="1" baseline="30000" dirty="0" smtClean="0">
                        <a:latin typeface="Cambria Math" panose="02040503050406030204" pitchFamily="18" charset="0"/>
                      </a:rPr>
                      <m:t>1</m:t>
                    </m:r>
                    <m:r>
                      <a:rPr lang="en-US" sz="3600" i="1" dirty="0" smtClean="0">
                        <a:latin typeface="Cambria Math" panose="02040503050406030204" pitchFamily="18" charset="0"/>
                      </a:rPr>
                      <m:t> + 7 </m:t>
                    </m:r>
                    <m:r>
                      <a:rPr lang="en-US" sz="3600" i="1">
                        <a:latin typeface="Cambria Math" panose="02040503050406030204" pitchFamily="18" charset="0"/>
                        <a:ea typeface="Cambria Math" panose="02040503050406030204" pitchFamily="18" charset="0"/>
                      </a:rPr>
                      <m:t>×</m:t>
                    </m:r>
                    <m:r>
                      <a:rPr lang="en-US" sz="3600" i="1" dirty="0" smtClean="0">
                        <a:latin typeface="Cambria Math" panose="02040503050406030204" pitchFamily="18" charset="0"/>
                      </a:rPr>
                      <m:t> 10</m:t>
                    </m:r>
                    <m:r>
                      <a:rPr lang="en-US" sz="3600" i="1" baseline="30000" dirty="0" smtClean="0">
                        <a:latin typeface="Cambria Math" panose="02040503050406030204" pitchFamily="18" charset="0"/>
                      </a:rPr>
                      <m:t>0</m:t>
                    </m:r>
                  </m:oMath>
                </a14:m>
                <a:endParaRPr lang="en-US" sz="3600" baseline="30000" dirty="0"/>
              </a:p>
              <a:p>
                <a:pPr marL="0" indent="0">
                  <a:buNone/>
                </a:pPr>
                <a:endParaRPr lang="en-US" sz="3600" baseline="30000" dirty="0"/>
              </a:p>
            </p:txBody>
          </p:sp>
        </mc:Choice>
        <mc:Fallback xmlns="">
          <p:sp>
            <p:nvSpPr>
              <p:cNvPr id="5" name="Content Placeholder 2">
                <a:extLst>
                  <a:ext uri="{FF2B5EF4-FFF2-40B4-BE49-F238E27FC236}">
                    <a16:creationId xmlns:a16="http://schemas.microsoft.com/office/drawing/2014/main" id="{FCAF4A39-A4F9-20E7-A274-4EAA0B059F3B}"/>
                  </a:ext>
                </a:extLst>
              </p:cNvPr>
              <p:cNvSpPr txBox="1">
                <a:spLocks noRot="1" noChangeAspect="1" noMove="1" noResize="1" noEditPoints="1" noAdjustHandles="1" noChangeArrowheads="1" noChangeShapeType="1" noTextEdit="1"/>
              </p:cNvSpPr>
              <p:nvPr/>
            </p:nvSpPr>
            <p:spPr>
              <a:xfrm>
                <a:off x="760130" y="1680898"/>
                <a:ext cx="10047797" cy="826328"/>
              </a:xfrm>
              <a:prstGeom prst="rect">
                <a:avLst/>
              </a:prstGeom>
              <a:blipFill>
                <a:blip r:embed="rId3"/>
                <a:stretch>
                  <a:fillRect l="-1894" t="-3030" b="-1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82247970-3C7B-5B0D-1A0F-8A733C0CCAF7}"/>
                  </a:ext>
                </a:extLst>
              </p:cNvPr>
              <p:cNvSpPr txBox="1">
                <a:spLocks/>
              </p:cNvSpPr>
              <p:nvPr/>
            </p:nvSpPr>
            <p:spPr>
              <a:xfrm>
                <a:off x="760131" y="2779653"/>
                <a:ext cx="10047797" cy="82632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latin typeface="Cambria Math" panose="02040503050406030204" pitchFamily="18" charset="0"/>
                    <a:ea typeface="Cambria Math" panose="02040503050406030204" pitchFamily="18" charset="0"/>
                  </a:rPr>
                  <a:t>9247</a:t>
                </a:r>
                <a:r>
                  <a:rPr lang="en-US" sz="3600" baseline="-25000" dirty="0">
                    <a:latin typeface="Cambria Math" panose="02040503050406030204" pitchFamily="18" charset="0"/>
                    <a:ea typeface="Cambria Math" panose="02040503050406030204" pitchFamily="18" charset="0"/>
                  </a:rPr>
                  <a:t>10</a:t>
                </a:r>
                <a:r>
                  <a:rPr lang="en-US" sz="3600" dirty="0">
                    <a:latin typeface="Cambria Math" panose="02040503050406030204" pitchFamily="18" charset="0"/>
                    <a:ea typeface="Cambria Math" panose="02040503050406030204" pitchFamily="18" charset="0"/>
                  </a:rPr>
                  <a:t>=  (92)</a:t>
                </a:r>
                <a14:m>
                  <m:oMath xmlns:m="http://schemas.openxmlformats.org/officeDocument/2006/math">
                    <m:r>
                      <a:rPr lang="en-US" sz="3600" i="1">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10</m:t>
                    </m:r>
                    <m:r>
                      <a:rPr lang="en-US" sz="3600" b="0" i="1" baseline="30000" smtClean="0">
                        <a:latin typeface="Cambria Math" panose="02040503050406030204" pitchFamily="18" charset="0"/>
                        <a:ea typeface="Cambria Math" panose="02040503050406030204" pitchFamily="18" charset="0"/>
                      </a:rPr>
                      <m:t>2</m:t>
                    </m:r>
                  </m:oMath>
                </a14:m>
                <a:r>
                  <a:rPr lang="en-US" sz="3600" dirty="0">
                    <a:ea typeface="Cambria Math" panose="02040503050406030204" pitchFamily="18" charset="0"/>
                  </a:rPr>
                  <a:t>+</a:t>
                </a:r>
                <a14:m>
                  <m:oMath xmlns:m="http://schemas.openxmlformats.org/officeDocument/2006/math">
                    <m:r>
                      <a:rPr lang="en-US" sz="3600" dirty="0" smtClean="0">
                        <a:latin typeface="Cambria Math" panose="02040503050406030204" pitchFamily="18" charset="0"/>
                        <a:ea typeface="Cambria Math" panose="02040503050406030204" pitchFamily="18" charset="0"/>
                      </a:rPr>
                      <m:t>4</m:t>
                    </m:r>
                    <m:r>
                      <a:rPr lang="en-US" sz="3600" b="0" i="0" dirty="0" smtClean="0">
                        <a:latin typeface="Cambria Math" panose="02040503050406030204" pitchFamily="18" charset="0"/>
                        <a:ea typeface="Cambria Math" panose="02040503050406030204" pitchFamily="18" charset="0"/>
                      </a:rPr>
                      <m:t> </m:t>
                    </m:r>
                    <m:r>
                      <a:rPr lang="en-US" sz="3600" i="1">
                        <a:latin typeface="Cambria Math" panose="02040503050406030204" pitchFamily="18" charset="0"/>
                        <a:ea typeface="Cambria Math" panose="02040503050406030204" pitchFamily="18" charset="0"/>
                      </a:rPr>
                      <m:t>×</m:t>
                    </m:r>
                    <m:r>
                      <a:rPr lang="en-US" sz="3600" i="1" dirty="0">
                        <a:latin typeface="Cambria Math" panose="02040503050406030204" pitchFamily="18" charset="0"/>
                      </a:rPr>
                      <m:t> </m:t>
                    </m:r>
                  </m:oMath>
                </a14:m>
                <a:r>
                  <a:rPr lang="en-US" sz="3600" dirty="0">
                    <a:latin typeface="Cambria Math" panose="02040503050406030204" pitchFamily="18" charset="0"/>
                    <a:ea typeface="Cambria Math" panose="02040503050406030204" pitchFamily="18" charset="0"/>
                  </a:rPr>
                  <a:t>10+ 7</a:t>
                </a:r>
                <a:endParaRPr lang="en-US" sz="3600" baseline="30000" dirty="0">
                  <a:latin typeface="Cambria Math" panose="02040503050406030204" pitchFamily="18" charset="0"/>
                  <a:ea typeface="Cambria Math" panose="02040503050406030204" pitchFamily="18" charset="0"/>
                </a:endParaRPr>
              </a:p>
            </p:txBody>
          </p:sp>
        </mc:Choice>
        <mc:Fallback xmlns="">
          <p:sp>
            <p:nvSpPr>
              <p:cNvPr id="6" name="Content Placeholder 2">
                <a:extLst>
                  <a:ext uri="{FF2B5EF4-FFF2-40B4-BE49-F238E27FC236}">
                    <a16:creationId xmlns:a16="http://schemas.microsoft.com/office/drawing/2014/main" id="{82247970-3C7B-5B0D-1A0F-8A733C0CCAF7}"/>
                  </a:ext>
                </a:extLst>
              </p:cNvPr>
              <p:cNvSpPr txBox="1">
                <a:spLocks noRot="1" noChangeAspect="1" noMove="1" noResize="1" noEditPoints="1" noAdjustHandles="1" noChangeArrowheads="1" noChangeShapeType="1" noTextEdit="1"/>
              </p:cNvSpPr>
              <p:nvPr/>
            </p:nvSpPr>
            <p:spPr>
              <a:xfrm>
                <a:off x="760131" y="2779653"/>
                <a:ext cx="10047797" cy="826328"/>
              </a:xfrm>
              <a:prstGeom prst="rect">
                <a:avLst/>
              </a:prstGeom>
              <a:blipFill>
                <a:blip r:embed="rId4"/>
                <a:stretch>
                  <a:fillRect l="-1894" t="-4478" b="-13433"/>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2ED5A9BB-A777-72F3-3BC5-1B94C909763C}"/>
              </a:ext>
            </a:extLst>
          </p:cNvPr>
          <p:cNvSpPr txBox="1"/>
          <p:nvPr/>
        </p:nvSpPr>
        <p:spPr>
          <a:xfrm>
            <a:off x="1362322" y="5177102"/>
            <a:ext cx="3938707" cy="461665"/>
          </a:xfrm>
          <a:prstGeom prst="rect">
            <a:avLst/>
          </a:prstGeom>
          <a:noFill/>
        </p:spPr>
        <p:txBody>
          <a:bodyPr wrap="none" rtlCol="0">
            <a:spAutoFit/>
          </a:bodyPr>
          <a:lstStyle/>
          <a:p>
            <a:r>
              <a:rPr lang="en-US" sz="2400" dirty="0">
                <a:solidFill>
                  <a:srgbClr val="FF0000"/>
                </a:solidFill>
              </a:rPr>
              <a:t>How can we get this digit?</a:t>
            </a:r>
          </a:p>
        </p:txBody>
      </p:sp>
      <p:cxnSp>
        <p:nvCxnSpPr>
          <p:cNvPr id="8" name="Straight Arrow Connector 7">
            <a:extLst>
              <a:ext uri="{FF2B5EF4-FFF2-40B4-BE49-F238E27FC236}">
                <a16:creationId xmlns:a16="http://schemas.microsoft.com/office/drawing/2014/main" id="{08C0B098-E530-8810-12C0-7C69616FB436}"/>
              </a:ext>
            </a:extLst>
          </p:cNvPr>
          <p:cNvCxnSpPr>
            <a:cxnSpLocks/>
          </p:cNvCxnSpPr>
          <p:nvPr/>
        </p:nvCxnSpPr>
        <p:spPr>
          <a:xfrm flipH="1" flipV="1">
            <a:off x="1362322" y="3386493"/>
            <a:ext cx="1410375" cy="17906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3A875F1-9506-7D28-F375-32C732532313}"/>
              </a:ext>
            </a:extLst>
          </p:cNvPr>
          <p:cNvCxnSpPr>
            <a:cxnSpLocks/>
          </p:cNvCxnSpPr>
          <p:nvPr/>
        </p:nvCxnSpPr>
        <p:spPr>
          <a:xfrm flipV="1">
            <a:off x="2772697" y="3429000"/>
            <a:ext cx="516193" cy="17481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75257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7C4F5-84FF-AFCC-FADB-1294271567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7B18A6-B659-325D-29C3-F8051ECCB62A}"/>
              </a:ext>
            </a:extLst>
          </p:cNvPr>
          <p:cNvSpPr>
            <a:spLocks noGrp="1"/>
          </p:cNvSpPr>
          <p:nvPr>
            <p:ph type="title"/>
          </p:nvPr>
        </p:nvSpPr>
        <p:spPr/>
        <p:txBody>
          <a:bodyPr/>
          <a:lstStyle/>
          <a:p>
            <a:r>
              <a:rPr lang="en-US" dirty="0"/>
              <a:t>Decimal to binary: another approach</a:t>
            </a:r>
          </a:p>
        </p:txBody>
      </p:sp>
      <p:sp>
        <p:nvSpPr>
          <p:cNvPr id="4" name="Slide Number Placeholder 3">
            <a:extLst>
              <a:ext uri="{FF2B5EF4-FFF2-40B4-BE49-F238E27FC236}">
                <a16:creationId xmlns:a16="http://schemas.microsoft.com/office/drawing/2014/main" id="{BE72C39B-E08B-F164-E619-0D0A89C87B02}"/>
              </a:ext>
            </a:extLst>
          </p:cNvPr>
          <p:cNvSpPr>
            <a:spLocks noGrp="1"/>
          </p:cNvSpPr>
          <p:nvPr>
            <p:ph type="sldNum" sz="quarter" idx="12"/>
          </p:nvPr>
        </p:nvSpPr>
        <p:spPr/>
        <p:txBody>
          <a:bodyPr/>
          <a:lstStyle/>
          <a:p>
            <a:fld id="{CC057153-B650-4DEB-B370-79DDCFDCE934}" type="slidenum">
              <a:rPr lang="en-US" smtClean="0"/>
              <a:t>53</a:t>
            </a:fld>
            <a:endParaRPr lang="en-US"/>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F3456EDC-9B77-B23E-9274-21452124B34B}"/>
                  </a:ext>
                </a:extLst>
              </p:cNvPr>
              <p:cNvSpPr txBox="1">
                <a:spLocks/>
              </p:cNvSpPr>
              <p:nvPr/>
            </p:nvSpPr>
            <p:spPr>
              <a:xfrm>
                <a:off x="760130" y="1680898"/>
                <a:ext cx="10047797" cy="82632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latin typeface="Cambria Math" panose="02040503050406030204" pitchFamily="18" charset="0"/>
                    <a:ea typeface="Cambria Math" panose="02040503050406030204" pitchFamily="18" charset="0"/>
                  </a:rPr>
                  <a:t>9247</a:t>
                </a:r>
                <a:r>
                  <a:rPr lang="en-US" sz="3600" baseline="-25000" dirty="0">
                    <a:latin typeface="Cambria Math" panose="02040503050406030204" pitchFamily="18" charset="0"/>
                    <a:ea typeface="Cambria Math" panose="02040503050406030204" pitchFamily="18" charset="0"/>
                  </a:rPr>
                  <a:t>10</a:t>
                </a:r>
                <a:r>
                  <a:rPr lang="en-US" sz="3600" dirty="0">
                    <a:latin typeface="Cambria Math" panose="02040503050406030204" pitchFamily="18" charset="0"/>
                    <a:ea typeface="Cambria Math" panose="02040503050406030204" pitchFamily="18" charset="0"/>
                  </a:rPr>
                  <a:t>= </a:t>
                </a:r>
                <a14:m>
                  <m:oMath xmlns:m="http://schemas.openxmlformats.org/officeDocument/2006/math">
                    <m:r>
                      <a:rPr lang="en-US" sz="3600" i="1" dirty="0" smtClean="0">
                        <a:latin typeface="Cambria Math" panose="02040503050406030204" pitchFamily="18" charset="0"/>
                      </a:rPr>
                      <m:t>9 </m:t>
                    </m:r>
                    <m:r>
                      <a:rPr lang="en-US" sz="3600" i="1">
                        <a:latin typeface="Cambria Math" panose="02040503050406030204" pitchFamily="18" charset="0"/>
                        <a:ea typeface="Cambria Math" panose="02040503050406030204" pitchFamily="18" charset="0"/>
                      </a:rPr>
                      <m:t>×</m:t>
                    </m:r>
                    <m:r>
                      <a:rPr lang="en-US" sz="3600" i="1" dirty="0" smtClean="0">
                        <a:latin typeface="Cambria Math" panose="02040503050406030204" pitchFamily="18" charset="0"/>
                      </a:rPr>
                      <m:t> 10</m:t>
                    </m:r>
                    <m:r>
                      <a:rPr lang="en-US" sz="3600" i="1" baseline="30000" dirty="0" smtClean="0">
                        <a:latin typeface="Cambria Math" panose="02040503050406030204" pitchFamily="18" charset="0"/>
                      </a:rPr>
                      <m:t>3</m:t>
                    </m:r>
                    <m:r>
                      <a:rPr lang="en-US" sz="3600" i="1" dirty="0" smtClean="0">
                        <a:latin typeface="Cambria Math" panose="02040503050406030204" pitchFamily="18" charset="0"/>
                      </a:rPr>
                      <m:t> + 2 </m:t>
                    </m:r>
                    <m:r>
                      <a:rPr lang="en-US" sz="3600" i="1">
                        <a:latin typeface="Cambria Math" panose="02040503050406030204" pitchFamily="18" charset="0"/>
                        <a:ea typeface="Cambria Math" panose="02040503050406030204" pitchFamily="18" charset="0"/>
                      </a:rPr>
                      <m:t>×</m:t>
                    </m:r>
                    <m:r>
                      <a:rPr lang="en-US" sz="3600" i="1" dirty="0" smtClean="0">
                        <a:latin typeface="Cambria Math" panose="02040503050406030204" pitchFamily="18" charset="0"/>
                      </a:rPr>
                      <m:t> 10</m:t>
                    </m:r>
                    <m:r>
                      <a:rPr lang="en-US" sz="3600" i="1" baseline="30000" dirty="0" smtClean="0">
                        <a:latin typeface="Cambria Math" panose="02040503050406030204" pitchFamily="18" charset="0"/>
                      </a:rPr>
                      <m:t>2</m:t>
                    </m:r>
                    <m:r>
                      <a:rPr lang="en-US" sz="3600" i="1" dirty="0" smtClean="0">
                        <a:latin typeface="Cambria Math" panose="02040503050406030204" pitchFamily="18" charset="0"/>
                      </a:rPr>
                      <m:t> +</m:t>
                    </m:r>
                    <m:r>
                      <a:rPr lang="en-US" sz="3600" b="0" i="1" dirty="0" smtClean="0">
                        <a:latin typeface="Cambria Math" panose="02040503050406030204" pitchFamily="18" charset="0"/>
                      </a:rPr>
                      <m:t>4</m:t>
                    </m:r>
                    <m:r>
                      <a:rPr lang="en-US" sz="3600" i="1" dirty="0" smtClean="0">
                        <a:latin typeface="Cambria Math" panose="02040503050406030204" pitchFamily="18" charset="0"/>
                      </a:rPr>
                      <m:t> </m:t>
                    </m:r>
                    <m:r>
                      <a:rPr lang="en-US" sz="3600" i="1">
                        <a:latin typeface="Cambria Math" panose="02040503050406030204" pitchFamily="18" charset="0"/>
                        <a:ea typeface="Cambria Math" panose="02040503050406030204" pitchFamily="18" charset="0"/>
                      </a:rPr>
                      <m:t>×</m:t>
                    </m:r>
                    <m:r>
                      <a:rPr lang="en-US" sz="3600" i="1" dirty="0" smtClean="0">
                        <a:latin typeface="Cambria Math" panose="02040503050406030204" pitchFamily="18" charset="0"/>
                      </a:rPr>
                      <m:t> 10</m:t>
                    </m:r>
                    <m:r>
                      <a:rPr lang="en-US" sz="3600" i="1" baseline="30000" dirty="0" smtClean="0">
                        <a:latin typeface="Cambria Math" panose="02040503050406030204" pitchFamily="18" charset="0"/>
                      </a:rPr>
                      <m:t>1</m:t>
                    </m:r>
                    <m:r>
                      <a:rPr lang="en-US" sz="3600" i="1" dirty="0" smtClean="0">
                        <a:latin typeface="Cambria Math" panose="02040503050406030204" pitchFamily="18" charset="0"/>
                      </a:rPr>
                      <m:t> + 7 </m:t>
                    </m:r>
                    <m:r>
                      <a:rPr lang="en-US" sz="3600" i="1">
                        <a:latin typeface="Cambria Math" panose="02040503050406030204" pitchFamily="18" charset="0"/>
                        <a:ea typeface="Cambria Math" panose="02040503050406030204" pitchFamily="18" charset="0"/>
                      </a:rPr>
                      <m:t>×</m:t>
                    </m:r>
                    <m:r>
                      <a:rPr lang="en-US" sz="3600" i="1" dirty="0" smtClean="0">
                        <a:latin typeface="Cambria Math" panose="02040503050406030204" pitchFamily="18" charset="0"/>
                      </a:rPr>
                      <m:t> 10</m:t>
                    </m:r>
                    <m:r>
                      <a:rPr lang="en-US" sz="3600" i="1" baseline="30000" dirty="0" smtClean="0">
                        <a:latin typeface="Cambria Math" panose="02040503050406030204" pitchFamily="18" charset="0"/>
                      </a:rPr>
                      <m:t>0</m:t>
                    </m:r>
                  </m:oMath>
                </a14:m>
                <a:endParaRPr lang="en-US" sz="3600" baseline="30000" dirty="0"/>
              </a:p>
              <a:p>
                <a:pPr marL="0" indent="0">
                  <a:buNone/>
                </a:pPr>
                <a:endParaRPr lang="en-US" sz="3600" baseline="30000" dirty="0"/>
              </a:p>
            </p:txBody>
          </p:sp>
        </mc:Choice>
        <mc:Fallback xmlns="">
          <p:sp>
            <p:nvSpPr>
              <p:cNvPr id="5" name="Content Placeholder 2">
                <a:extLst>
                  <a:ext uri="{FF2B5EF4-FFF2-40B4-BE49-F238E27FC236}">
                    <a16:creationId xmlns:a16="http://schemas.microsoft.com/office/drawing/2014/main" id="{F3456EDC-9B77-B23E-9274-21452124B34B}"/>
                  </a:ext>
                </a:extLst>
              </p:cNvPr>
              <p:cNvSpPr txBox="1">
                <a:spLocks noRot="1" noChangeAspect="1" noMove="1" noResize="1" noEditPoints="1" noAdjustHandles="1" noChangeArrowheads="1" noChangeShapeType="1" noTextEdit="1"/>
              </p:cNvSpPr>
              <p:nvPr/>
            </p:nvSpPr>
            <p:spPr>
              <a:xfrm>
                <a:off x="760130" y="1680898"/>
                <a:ext cx="10047797" cy="826328"/>
              </a:xfrm>
              <a:prstGeom prst="rect">
                <a:avLst/>
              </a:prstGeom>
              <a:blipFill>
                <a:blip r:embed="rId3"/>
                <a:stretch>
                  <a:fillRect l="-1894" t="-3030" b="-1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77D375CC-A0E9-3F3B-CD04-20675FF0D8BE}"/>
                  </a:ext>
                </a:extLst>
              </p:cNvPr>
              <p:cNvSpPr txBox="1">
                <a:spLocks/>
              </p:cNvSpPr>
              <p:nvPr/>
            </p:nvSpPr>
            <p:spPr>
              <a:xfrm>
                <a:off x="760131" y="2779653"/>
                <a:ext cx="10047797" cy="82632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latin typeface="Cambria Math" panose="02040503050406030204" pitchFamily="18" charset="0"/>
                    <a:ea typeface="Cambria Math" panose="02040503050406030204" pitchFamily="18" charset="0"/>
                  </a:rPr>
                  <a:t>9247</a:t>
                </a:r>
                <a:r>
                  <a:rPr lang="en-US" sz="3600" baseline="-25000" dirty="0">
                    <a:latin typeface="Cambria Math" panose="02040503050406030204" pitchFamily="18" charset="0"/>
                    <a:ea typeface="Cambria Math" panose="02040503050406030204" pitchFamily="18" charset="0"/>
                  </a:rPr>
                  <a:t>10</a:t>
                </a:r>
                <a:r>
                  <a:rPr lang="en-US" sz="3600" dirty="0">
                    <a:latin typeface="Cambria Math" panose="02040503050406030204" pitchFamily="18" charset="0"/>
                    <a:ea typeface="Cambria Math" panose="02040503050406030204" pitchFamily="18" charset="0"/>
                  </a:rPr>
                  <a:t>=  (92)</a:t>
                </a:r>
                <a14:m>
                  <m:oMath xmlns:m="http://schemas.openxmlformats.org/officeDocument/2006/math">
                    <m:r>
                      <a:rPr lang="en-US" sz="3600" i="1">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10</m:t>
                    </m:r>
                    <m:r>
                      <a:rPr lang="en-US" sz="3600" b="0" i="1" baseline="30000" smtClean="0">
                        <a:latin typeface="Cambria Math" panose="02040503050406030204" pitchFamily="18" charset="0"/>
                        <a:ea typeface="Cambria Math" panose="02040503050406030204" pitchFamily="18" charset="0"/>
                      </a:rPr>
                      <m:t>2</m:t>
                    </m:r>
                  </m:oMath>
                </a14:m>
                <a:r>
                  <a:rPr lang="en-US" sz="3600" dirty="0">
                    <a:ea typeface="Cambria Math" panose="02040503050406030204" pitchFamily="18" charset="0"/>
                  </a:rPr>
                  <a:t>+</a:t>
                </a:r>
                <a14:m>
                  <m:oMath xmlns:m="http://schemas.openxmlformats.org/officeDocument/2006/math">
                    <m:r>
                      <a:rPr lang="en-US" sz="3600" dirty="0" smtClean="0">
                        <a:latin typeface="Cambria Math" panose="02040503050406030204" pitchFamily="18" charset="0"/>
                        <a:ea typeface="Cambria Math" panose="02040503050406030204" pitchFamily="18" charset="0"/>
                      </a:rPr>
                      <m:t>4</m:t>
                    </m:r>
                    <m:r>
                      <a:rPr lang="en-US" sz="3600" b="0" i="0" dirty="0" smtClean="0">
                        <a:latin typeface="Cambria Math" panose="02040503050406030204" pitchFamily="18" charset="0"/>
                        <a:ea typeface="Cambria Math" panose="02040503050406030204" pitchFamily="18" charset="0"/>
                      </a:rPr>
                      <m:t> </m:t>
                    </m:r>
                    <m:r>
                      <a:rPr lang="en-US" sz="3600" i="1">
                        <a:latin typeface="Cambria Math" panose="02040503050406030204" pitchFamily="18" charset="0"/>
                        <a:ea typeface="Cambria Math" panose="02040503050406030204" pitchFamily="18" charset="0"/>
                      </a:rPr>
                      <m:t>×</m:t>
                    </m:r>
                    <m:r>
                      <a:rPr lang="en-US" sz="3600" i="1" dirty="0">
                        <a:latin typeface="Cambria Math" panose="02040503050406030204" pitchFamily="18" charset="0"/>
                      </a:rPr>
                      <m:t> </m:t>
                    </m:r>
                  </m:oMath>
                </a14:m>
                <a:r>
                  <a:rPr lang="en-US" sz="3600" dirty="0">
                    <a:latin typeface="Cambria Math" panose="02040503050406030204" pitchFamily="18" charset="0"/>
                    <a:ea typeface="Cambria Math" panose="02040503050406030204" pitchFamily="18" charset="0"/>
                  </a:rPr>
                  <a:t>10+ 7</a:t>
                </a:r>
                <a:endParaRPr lang="en-US" sz="3600" baseline="30000" dirty="0">
                  <a:latin typeface="Cambria Math" panose="02040503050406030204" pitchFamily="18" charset="0"/>
                  <a:ea typeface="Cambria Math" panose="02040503050406030204" pitchFamily="18" charset="0"/>
                </a:endParaRPr>
              </a:p>
            </p:txBody>
          </p:sp>
        </mc:Choice>
        <mc:Fallback xmlns="">
          <p:sp>
            <p:nvSpPr>
              <p:cNvPr id="6" name="Content Placeholder 2">
                <a:extLst>
                  <a:ext uri="{FF2B5EF4-FFF2-40B4-BE49-F238E27FC236}">
                    <a16:creationId xmlns:a16="http://schemas.microsoft.com/office/drawing/2014/main" id="{77D375CC-A0E9-3F3B-CD04-20675FF0D8BE}"/>
                  </a:ext>
                </a:extLst>
              </p:cNvPr>
              <p:cNvSpPr txBox="1">
                <a:spLocks noRot="1" noChangeAspect="1" noMove="1" noResize="1" noEditPoints="1" noAdjustHandles="1" noChangeArrowheads="1" noChangeShapeType="1" noTextEdit="1"/>
              </p:cNvSpPr>
              <p:nvPr/>
            </p:nvSpPr>
            <p:spPr>
              <a:xfrm>
                <a:off x="760131" y="2779653"/>
                <a:ext cx="10047797" cy="826328"/>
              </a:xfrm>
              <a:prstGeom prst="rect">
                <a:avLst/>
              </a:prstGeom>
              <a:blipFill>
                <a:blip r:embed="rId4"/>
                <a:stretch>
                  <a:fillRect l="-1894" t="-4478" b="-13433"/>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213A7241-C35D-1C84-F7ED-0E1EBE64D07D}"/>
              </a:ext>
            </a:extLst>
          </p:cNvPr>
          <p:cNvSpPr txBox="1"/>
          <p:nvPr/>
        </p:nvSpPr>
        <p:spPr>
          <a:xfrm>
            <a:off x="1362322" y="5177102"/>
            <a:ext cx="3938707" cy="461665"/>
          </a:xfrm>
          <a:prstGeom prst="rect">
            <a:avLst/>
          </a:prstGeom>
          <a:noFill/>
        </p:spPr>
        <p:txBody>
          <a:bodyPr wrap="none" rtlCol="0">
            <a:spAutoFit/>
          </a:bodyPr>
          <a:lstStyle/>
          <a:p>
            <a:r>
              <a:rPr lang="en-US" sz="2400" dirty="0">
                <a:solidFill>
                  <a:srgbClr val="FF0000"/>
                </a:solidFill>
              </a:rPr>
              <a:t>How can we get this digit?</a:t>
            </a:r>
          </a:p>
        </p:txBody>
      </p:sp>
      <p:cxnSp>
        <p:nvCxnSpPr>
          <p:cNvPr id="8" name="Straight Arrow Connector 7">
            <a:extLst>
              <a:ext uri="{FF2B5EF4-FFF2-40B4-BE49-F238E27FC236}">
                <a16:creationId xmlns:a16="http://schemas.microsoft.com/office/drawing/2014/main" id="{4ECE774C-15E0-E417-8B9D-01F2D48B0F59}"/>
              </a:ext>
            </a:extLst>
          </p:cNvPr>
          <p:cNvCxnSpPr>
            <a:cxnSpLocks/>
          </p:cNvCxnSpPr>
          <p:nvPr/>
        </p:nvCxnSpPr>
        <p:spPr>
          <a:xfrm flipH="1" flipV="1">
            <a:off x="1362322" y="3386493"/>
            <a:ext cx="1410375" cy="17906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8325F9D-CF2E-A055-4B4A-581E03651B4D}"/>
              </a:ext>
            </a:extLst>
          </p:cNvPr>
          <p:cNvCxnSpPr>
            <a:cxnSpLocks/>
          </p:cNvCxnSpPr>
          <p:nvPr/>
        </p:nvCxnSpPr>
        <p:spPr>
          <a:xfrm flipV="1">
            <a:off x="2772697" y="3429000"/>
            <a:ext cx="516193" cy="17481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5701374-53A1-83F1-6523-C99CFB9AD0AB}"/>
              </a:ext>
            </a:extLst>
          </p:cNvPr>
          <p:cNvSpPr txBox="1"/>
          <p:nvPr/>
        </p:nvSpPr>
        <p:spPr>
          <a:xfrm>
            <a:off x="4785263" y="4026234"/>
            <a:ext cx="5331139" cy="830997"/>
          </a:xfrm>
          <a:prstGeom prst="rect">
            <a:avLst/>
          </a:prstGeom>
          <a:noFill/>
        </p:spPr>
        <p:txBody>
          <a:bodyPr wrap="none" rtlCol="0">
            <a:spAutoFit/>
          </a:bodyPr>
          <a:lstStyle/>
          <a:p>
            <a:r>
              <a:rPr lang="en-US" sz="2400" dirty="0">
                <a:solidFill>
                  <a:srgbClr val="0432FF"/>
                </a:solidFill>
              </a:rPr>
              <a:t>Divide by 10</a:t>
            </a:r>
            <a:r>
              <a:rPr lang="en-US" sz="2400" baseline="30000" dirty="0">
                <a:solidFill>
                  <a:srgbClr val="0432FF"/>
                </a:solidFill>
              </a:rPr>
              <a:t>2</a:t>
            </a:r>
            <a:r>
              <a:rPr lang="en-US" sz="2400" dirty="0">
                <a:solidFill>
                  <a:srgbClr val="0432FF"/>
                </a:solidFill>
              </a:rPr>
              <a:t> then</a:t>
            </a:r>
          </a:p>
          <a:p>
            <a:r>
              <a:rPr lang="en-US" sz="2400" dirty="0">
                <a:solidFill>
                  <a:srgbClr val="0432FF"/>
                </a:solidFill>
              </a:rPr>
              <a:t>Modulo (remainder) by the base (10)</a:t>
            </a:r>
          </a:p>
        </p:txBody>
      </p:sp>
    </p:spTree>
    <p:extLst>
      <p:ext uri="{BB962C8B-B14F-4D97-AF65-F5344CB8AC3E}">
        <p14:creationId xmlns:p14="http://schemas.microsoft.com/office/powerpoint/2010/main" val="32638441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EFDAE-8D0E-D95B-7080-0077F29263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96D1D5-F7D1-2968-A897-BF18352E555D}"/>
              </a:ext>
            </a:extLst>
          </p:cNvPr>
          <p:cNvSpPr>
            <a:spLocks noGrp="1"/>
          </p:cNvSpPr>
          <p:nvPr>
            <p:ph type="title"/>
          </p:nvPr>
        </p:nvSpPr>
        <p:spPr/>
        <p:txBody>
          <a:bodyPr/>
          <a:lstStyle/>
          <a:p>
            <a:r>
              <a:rPr lang="en-US" dirty="0"/>
              <a:t>Decimal to binary: another approach</a:t>
            </a:r>
          </a:p>
        </p:txBody>
      </p:sp>
      <p:sp>
        <p:nvSpPr>
          <p:cNvPr id="4" name="Slide Number Placeholder 3">
            <a:extLst>
              <a:ext uri="{FF2B5EF4-FFF2-40B4-BE49-F238E27FC236}">
                <a16:creationId xmlns:a16="http://schemas.microsoft.com/office/drawing/2014/main" id="{81F2731A-2093-2834-3A33-520415C0B279}"/>
              </a:ext>
            </a:extLst>
          </p:cNvPr>
          <p:cNvSpPr>
            <a:spLocks noGrp="1"/>
          </p:cNvSpPr>
          <p:nvPr>
            <p:ph type="sldNum" sz="quarter" idx="12"/>
          </p:nvPr>
        </p:nvSpPr>
        <p:spPr/>
        <p:txBody>
          <a:bodyPr/>
          <a:lstStyle/>
          <a:p>
            <a:fld id="{CC057153-B650-4DEB-B370-79DDCFDCE934}" type="slidenum">
              <a:rPr lang="en-US" smtClean="0"/>
              <a:t>54</a:t>
            </a:fld>
            <a:endParaRPr lang="en-US"/>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2CE3D32C-6CD5-07D6-EEDF-FFCC3234E742}"/>
                  </a:ext>
                </a:extLst>
              </p:cNvPr>
              <p:cNvSpPr txBox="1">
                <a:spLocks/>
              </p:cNvSpPr>
              <p:nvPr/>
            </p:nvSpPr>
            <p:spPr>
              <a:xfrm>
                <a:off x="760130" y="1680898"/>
                <a:ext cx="10047797" cy="82632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latin typeface="Cambria Math" panose="02040503050406030204" pitchFamily="18" charset="0"/>
                    <a:ea typeface="Cambria Math" panose="02040503050406030204" pitchFamily="18" charset="0"/>
                  </a:rPr>
                  <a:t>9247</a:t>
                </a:r>
                <a:r>
                  <a:rPr lang="en-US" sz="3600" baseline="-25000" dirty="0">
                    <a:latin typeface="Cambria Math" panose="02040503050406030204" pitchFamily="18" charset="0"/>
                    <a:ea typeface="Cambria Math" panose="02040503050406030204" pitchFamily="18" charset="0"/>
                  </a:rPr>
                  <a:t>10</a:t>
                </a:r>
                <a:r>
                  <a:rPr lang="en-US" sz="3600" dirty="0">
                    <a:latin typeface="Cambria Math" panose="02040503050406030204" pitchFamily="18" charset="0"/>
                    <a:ea typeface="Cambria Math" panose="02040503050406030204" pitchFamily="18" charset="0"/>
                  </a:rPr>
                  <a:t>= </a:t>
                </a:r>
                <a14:m>
                  <m:oMath xmlns:m="http://schemas.openxmlformats.org/officeDocument/2006/math">
                    <m:r>
                      <a:rPr lang="en-US" sz="3600" i="1" dirty="0" smtClean="0">
                        <a:latin typeface="Cambria Math" panose="02040503050406030204" pitchFamily="18" charset="0"/>
                      </a:rPr>
                      <m:t>9 </m:t>
                    </m:r>
                    <m:r>
                      <a:rPr lang="en-US" sz="3600" i="1" smtClean="0">
                        <a:latin typeface="Cambria Math" panose="02040503050406030204" pitchFamily="18" charset="0"/>
                        <a:ea typeface="Cambria Math" panose="02040503050406030204" pitchFamily="18" charset="0"/>
                      </a:rPr>
                      <m:t>×</m:t>
                    </m:r>
                    <m:r>
                      <a:rPr lang="en-US" sz="3600" i="1" dirty="0" smtClean="0">
                        <a:latin typeface="Cambria Math" panose="02040503050406030204" pitchFamily="18" charset="0"/>
                      </a:rPr>
                      <m:t> 10</m:t>
                    </m:r>
                    <m:r>
                      <a:rPr lang="en-US" sz="3600" i="1" baseline="30000" dirty="0" smtClean="0">
                        <a:latin typeface="Cambria Math" panose="02040503050406030204" pitchFamily="18" charset="0"/>
                      </a:rPr>
                      <m:t>3</m:t>
                    </m:r>
                    <m:r>
                      <a:rPr lang="en-US" sz="3600" i="1" dirty="0" smtClean="0">
                        <a:latin typeface="Cambria Math" panose="02040503050406030204" pitchFamily="18" charset="0"/>
                      </a:rPr>
                      <m:t> + 2 </m:t>
                    </m:r>
                    <m:r>
                      <a:rPr lang="en-US" sz="3600" i="1">
                        <a:latin typeface="Cambria Math" panose="02040503050406030204" pitchFamily="18" charset="0"/>
                        <a:ea typeface="Cambria Math" panose="02040503050406030204" pitchFamily="18" charset="0"/>
                      </a:rPr>
                      <m:t>×</m:t>
                    </m:r>
                    <m:r>
                      <a:rPr lang="en-US" sz="3600" i="1" dirty="0" smtClean="0">
                        <a:latin typeface="Cambria Math" panose="02040503050406030204" pitchFamily="18" charset="0"/>
                      </a:rPr>
                      <m:t> 10</m:t>
                    </m:r>
                    <m:r>
                      <a:rPr lang="en-US" sz="3600" i="1" baseline="30000" dirty="0" smtClean="0">
                        <a:latin typeface="Cambria Math" panose="02040503050406030204" pitchFamily="18" charset="0"/>
                      </a:rPr>
                      <m:t>2</m:t>
                    </m:r>
                    <m:r>
                      <a:rPr lang="en-US" sz="3600" i="1" dirty="0" smtClean="0">
                        <a:latin typeface="Cambria Math" panose="02040503050406030204" pitchFamily="18" charset="0"/>
                      </a:rPr>
                      <m:t> +</m:t>
                    </m:r>
                    <m:r>
                      <a:rPr lang="en-US" sz="3600" b="0" i="1" dirty="0" smtClean="0">
                        <a:latin typeface="Cambria Math" panose="02040503050406030204" pitchFamily="18" charset="0"/>
                      </a:rPr>
                      <m:t>4</m:t>
                    </m:r>
                    <m:r>
                      <a:rPr lang="en-US" sz="3600" i="1" dirty="0" smtClean="0">
                        <a:latin typeface="Cambria Math" panose="02040503050406030204" pitchFamily="18" charset="0"/>
                      </a:rPr>
                      <m:t> </m:t>
                    </m:r>
                    <m:r>
                      <a:rPr lang="en-US" sz="3600" i="1">
                        <a:latin typeface="Cambria Math" panose="02040503050406030204" pitchFamily="18" charset="0"/>
                        <a:ea typeface="Cambria Math" panose="02040503050406030204" pitchFamily="18" charset="0"/>
                      </a:rPr>
                      <m:t>×</m:t>
                    </m:r>
                    <m:r>
                      <a:rPr lang="en-US" sz="3600" i="1" dirty="0" smtClean="0">
                        <a:latin typeface="Cambria Math" panose="02040503050406030204" pitchFamily="18" charset="0"/>
                      </a:rPr>
                      <m:t> 10</m:t>
                    </m:r>
                    <m:r>
                      <a:rPr lang="en-US" sz="3600" i="1" baseline="30000" dirty="0" smtClean="0">
                        <a:latin typeface="Cambria Math" panose="02040503050406030204" pitchFamily="18" charset="0"/>
                      </a:rPr>
                      <m:t>1</m:t>
                    </m:r>
                    <m:r>
                      <a:rPr lang="en-US" sz="3600" i="1" dirty="0" smtClean="0">
                        <a:latin typeface="Cambria Math" panose="02040503050406030204" pitchFamily="18" charset="0"/>
                      </a:rPr>
                      <m:t> + 7 </m:t>
                    </m:r>
                    <m:r>
                      <a:rPr lang="en-US" sz="3600" i="1">
                        <a:latin typeface="Cambria Math" panose="02040503050406030204" pitchFamily="18" charset="0"/>
                        <a:ea typeface="Cambria Math" panose="02040503050406030204" pitchFamily="18" charset="0"/>
                      </a:rPr>
                      <m:t>×</m:t>
                    </m:r>
                    <m:r>
                      <a:rPr lang="en-US" sz="3600" i="1" dirty="0" smtClean="0">
                        <a:latin typeface="Cambria Math" panose="02040503050406030204" pitchFamily="18" charset="0"/>
                      </a:rPr>
                      <m:t> 10</m:t>
                    </m:r>
                    <m:r>
                      <a:rPr lang="en-US" sz="3600" i="1" baseline="30000" dirty="0" smtClean="0">
                        <a:latin typeface="Cambria Math" panose="02040503050406030204" pitchFamily="18" charset="0"/>
                      </a:rPr>
                      <m:t>0</m:t>
                    </m:r>
                  </m:oMath>
                </a14:m>
                <a:endParaRPr lang="en-US" sz="3600" baseline="30000" dirty="0"/>
              </a:p>
              <a:p>
                <a:pPr marL="0" indent="0">
                  <a:buNone/>
                </a:pPr>
                <a:endParaRPr lang="en-US" sz="3600" baseline="30000" dirty="0"/>
              </a:p>
            </p:txBody>
          </p:sp>
        </mc:Choice>
        <mc:Fallback xmlns="">
          <p:sp>
            <p:nvSpPr>
              <p:cNvPr id="5" name="Content Placeholder 2">
                <a:extLst>
                  <a:ext uri="{FF2B5EF4-FFF2-40B4-BE49-F238E27FC236}">
                    <a16:creationId xmlns:a16="http://schemas.microsoft.com/office/drawing/2014/main" id="{2CE3D32C-6CD5-07D6-EEDF-FFCC3234E742}"/>
                  </a:ext>
                </a:extLst>
              </p:cNvPr>
              <p:cNvSpPr txBox="1">
                <a:spLocks noRot="1" noChangeAspect="1" noMove="1" noResize="1" noEditPoints="1" noAdjustHandles="1" noChangeArrowheads="1" noChangeShapeType="1" noTextEdit="1"/>
              </p:cNvSpPr>
              <p:nvPr/>
            </p:nvSpPr>
            <p:spPr>
              <a:xfrm>
                <a:off x="760130" y="1680898"/>
                <a:ext cx="10047797" cy="826328"/>
              </a:xfrm>
              <a:prstGeom prst="rect">
                <a:avLst/>
              </a:prstGeom>
              <a:blipFill>
                <a:blip r:embed="rId3"/>
                <a:stretch>
                  <a:fillRect l="-1894" t="-3030" b="-1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7B7481C-2653-2290-94B1-9BFEC80F8861}"/>
                  </a:ext>
                </a:extLst>
              </p:cNvPr>
              <p:cNvSpPr txBox="1">
                <a:spLocks/>
              </p:cNvSpPr>
              <p:nvPr/>
            </p:nvSpPr>
            <p:spPr>
              <a:xfrm>
                <a:off x="2144203" y="2602672"/>
                <a:ext cx="10047797" cy="82632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latin typeface="Cambria Math" panose="02040503050406030204" pitchFamily="18" charset="0"/>
                    <a:ea typeface="Cambria Math" panose="02040503050406030204" pitchFamily="18" charset="0"/>
                  </a:rPr>
                  <a:t>= </a:t>
                </a:r>
                <a14:m>
                  <m:oMath xmlns:m="http://schemas.openxmlformats.org/officeDocument/2006/math">
                    <m:r>
                      <a:rPr lang="en-US" sz="3600" i="1" dirty="0" smtClean="0">
                        <a:latin typeface="Cambria Math" panose="02040503050406030204" pitchFamily="18" charset="0"/>
                      </a:rPr>
                      <m:t>9 </m:t>
                    </m:r>
                    <m:r>
                      <a:rPr lang="en-US" sz="3600" i="1" smtClean="0">
                        <a:latin typeface="Cambria Math" panose="02040503050406030204" pitchFamily="18" charset="0"/>
                        <a:ea typeface="Cambria Math" panose="02040503050406030204" pitchFamily="18" charset="0"/>
                      </a:rPr>
                      <m:t>×</m:t>
                    </m:r>
                    <m:r>
                      <a:rPr lang="en-US" sz="3600" i="1" dirty="0" smtClean="0">
                        <a:latin typeface="Cambria Math" panose="02040503050406030204" pitchFamily="18" charset="0"/>
                      </a:rPr>
                      <m:t> 10</m:t>
                    </m:r>
                    <m:r>
                      <a:rPr lang="en-US" sz="3600" i="1" baseline="30000" dirty="0" smtClean="0">
                        <a:latin typeface="Cambria Math" panose="02040503050406030204" pitchFamily="18" charset="0"/>
                      </a:rPr>
                      <m:t>3</m:t>
                    </m:r>
                    <m:r>
                      <a:rPr lang="en-US" sz="3600" i="1" dirty="0" smtClean="0">
                        <a:latin typeface="Cambria Math" panose="02040503050406030204" pitchFamily="18" charset="0"/>
                      </a:rPr>
                      <m:t> + 2 </m:t>
                    </m:r>
                    <m:r>
                      <a:rPr lang="en-US" sz="3600" i="1">
                        <a:latin typeface="Cambria Math" panose="02040503050406030204" pitchFamily="18" charset="0"/>
                        <a:ea typeface="Cambria Math" panose="02040503050406030204" pitchFamily="18" charset="0"/>
                      </a:rPr>
                      <m:t>×</m:t>
                    </m:r>
                    <m:r>
                      <a:rPr lang="en-US" sz="3600" i="1" dirty="0" smtClean="0">
                        <a:latin typeface="Cambria Math" panose="02040503050406030204" pitchFamily="18" charset="0"/>
                      </a:rPr>
                      <m:t> 10</m:t>
                    </m:r>
                    <m:r>
                      <a:rPr lang="en-US" sz="3600" i="1" baseline="30000" dirty="0" smtClean="0">
                        <a:latin typeface="Cambria Math" panose="02040503050406030204" pitchFamily="18" charset="0"/>
                      </a:rPr>
                      <m:t>2</m:t>
                    </m:r>
                    <m:r>
                      <a:rPr lang="en-US" sz="3600" i="1" dirty="0" smtClean="0">
                        <a:latin typeface="Cambria Math" panose="02040503050406030204" pitchFamily="18" charset="0"/>
                      </a:rPr>
                      <m:t> +</m:t>
                    </m:r>
                    <m:r>
                      <a:rPr lang="en-US" sz="3600" b="0" i="1" dirty="0" smtClean="0">
                        <a:latin typeface="Cambria Math" panose="02040503050406030204" pitchFamily="18" charset="0"/>
                      </a:rPr>
                      <m:t>4</m:t>
                    </m:r>
                    <m:r>
                      <a:rPr lang="en-US" sz="3600" i="1" dirty="0" smtClean="0">
                        <a:latin typeface="Cambria Math" panose="02040503050406030204" pitchFamily="18" charset="0"/>
                      </a:rPr>
                      <m:t> </m:t>
                    </m:r>
                    <m:r>
                      <a:rPr lang="en-US" sz="3600" i="1">
                        <a:latin typeface="Cambria Math" panose="02040503050406030204" pitchFamily="18" charset="0"/>
                        <a:ea typeface="Cambria Math" panose="02040503050406030204" pitchFamily="18" charset="0"/>
                      </a:rPr>
                      <m:t>×</m:t>
                    </m:r>
                    <m:r>
                      <a:rPr lang="en-US" sz="3600" i="1" dirty="0" smtClean="0">
                        <a:latin typeface="Cambria Math" panose="02040503050406030204" pitchFamily="18" charset="0"/>
                      </a:rPr>
                      <m:t> 10</m:t>
                    </m:r>
                    <m:r>
                      <a:rPr lang="en-US" sz="3600" i="1" baseline="30000" dirty="0" smtClean="0">
                        <a:latin typeface="Cambria Math" panose="02040503050406030204" pitchFamily="18" charset="0"/>
                      </a:rPr>
                      <m:t>1</m:t>
                    </m:r>
                    <m:r>
                      <a:rPr lang="en-US" sz="3600" i="1" dirty="0" smtClean="0">
                        <a:latin typeface="Cambria Math" panose="02040503050406030204" pitchFamily="18" charset="0"/>
                      </a:rPr>
                      <m:t> + 7</m:t>
                    </m:r>
                  </m:oMath>
                </a14:m>
                <a:endParaRPr lang="en-US" sz="3600" baseline="30000" dirty="0"/>
              </a:p>
              <a:p>
                <a:pPr marL="0" indent="0">
                  <a:buNone/>
                </a:pPr>
                <a:endParaRPr lang="en-US" sz="3600" baseline="30000" dirty="0"/>
              </a:p>
            </p:txBody>
          </p:sp>
        </mc:Choice>
        <mc:Fallback xmlns="">
          <p:sp>
            <p:nvSpPr>
              <p:cNvPr id="3" name="Content Placeholder 2">
                <a:extLst>
                  <a:ext uri="{FF2B5EF4-FFF2-40B4-BE49-F238E27FC236}">
                    <a16:creationId xmlns:a16="http://schemas.microsoft.com/office/drawing/2014/main" id="{37B7481C-2653-2290-94B1-9BFEC80F8861}"/>
                  </a:ext>
                </a:extLst>
              </p:cNvPr>
              <p:cNvSpPr txBox="1">
                <a:spLocks noRot="1" noChangeAspect="1" noMove="1" noResize="1" noEditPoints="1" noAdjustHandles="1" noChangeArrowheads="1" noChangeShapeType="1" noTextEdit="1"/>
              </p:cNvSpPr>
              <p:nvPr/>
            </p:nvSpPr>
            <p:spPr>
              <a:xfrm>
                <a:off x="2144203" y="2602672"/>
                <a:ext cx="10047797" cy="826328"/>
              </a:xfrm>
              <a:prstGeom prst="rect">
                <a:avLst/>
              </a:prstGeom>
              <a:blipFill>
                <a:blip r:embed="rId4"/>
                <a:stretch>
                  <a:fillRect l="-1765" t="-2985" b="-134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23BECEF3-487D-688E-1B7D-6D4D9E162A14}"/>
                  </a:ext>
                </a:extLst>
              </p:cNvPr>
              <p:cNvSpPr txBox="1">
                <a:spLocks/>
              </p:cNvSpPr>
              <p:nvPr/>
            </p:nvSpPr>
            <p:spPr>
              <a:xfrm>
                <a:off x="2144202" y="3606063"/>
                <a:ext cx="10047797" cy="82632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latin typeface="Cambria Math" panose="02040503050406030204" pitchFamily="18" charset="0"/>
                    <a:ea typeface="Cambria Math" panose="02040503050406030204" pitchFamily="18" charset="0"/>
                  </a:rPr>
                  <a:t>= </a:t>
                </a:r>
                <a14:m>
                  <m:oMath xmlns:m="http://schemas.openxmlformats.org/officeDocument/2006/math">
                    <m:d>
                      <m:dPr>
                        <m:ctrlPr>
                          <a:rPr lang="en-US" sz="3600" b="0" i="1" dirty="0" smtClean="0">
                            <a:latin typeface="Cambria Math" panose="02040503050406030204" pitchFamily="18" charset="0"/>
                          </a:rPr>
                        </m:ctrlPr>
                      </m:dPr>
                      <m:e>
                        <m:r>
                          <a:rPr lang="en-US" sz="3600" i="1" dirty="0" smtClean="0">
                            <a:latin typeface="Cambria Math" panose="02040503050406030204" pitchFamily="18" charset="0"/>
                          </a:rPr>
                          <m:t>9 </m:t>
                        </m:r>
                        <m:r>
                          <a:rPr lang="en-US" sz="3600" i="1" smtClean="0">
                            <a:latin typeface="Cambria Math" panose="02040503050406030204" pitchFamily="18" charset="0"/>
                            <a:ea typeface="Cambria Math" panose="02040503050406030204" pitchFamily="18" charset="0"/>
                          </a:rPr>
                          <m:t>×</m:t>
                        </m:r>
                        <m:r>
                          <a:rPr lang="en-US" sz="3600" i="1" dirty="0" smtClean="0">
                            <a:latin typeface="Cambria Math" panose="02040503050406030204" pitchFamily="18" charset="0"/>
                          </a:rPr>
                          <m:t> 10</m:t>
                        </m:r>
                        <m:r>
                          <a:rPr lang="en-US" sz="3600" b="0" i="1" baseline="30000" dirty="0" smtClean="0">
                            <a:latin typeface="Cambria Math" panose="02040503050406030204" pitchFamily="18" charset="0"/>
                          </a:rPr>
                          <m:t>2</m:t>
                        </m:r>
                        <m:r>
                          <a:rPr lang="en-US" sz="3600" i="1" dirty="0" smtClean="0">
                            <a:latin typeface="Cambria Math" panose="02040503050406030204" pitchFamily="18" charset="0"/>
                          </a:rPr>
                          <m:t> + 2 </m:t>
                        </m:r>
                        <m:r>
                          <a:rPr lang="en-US" sz="3600" i="1">
                            <a:latin typeface="Cambria Math" panose="02040503050406030204" pitchFamily="18" charset="0"/>
                            <a:ea typeface="Cambria Math" panose="02040503050406030204" pitchFamily="18" charset="0"/>
                          </a:rPr>
                          <m:t>×</m:t>
                        </m:r>
                        <m:r>
                          <a:rPr lang="en-US" sz="3600" i="1" dirty="0" smtClean="0">
                            <a:latin typeface="Cambria Math" panose="02040503050406030204" pitchFamily="18" charset="0"/>
                          </a:rPr>
                          <m:t> 10</m:t>
                        </m:r>
                        <m:r>
                          <a:rPr lang="en-US" sz="3600" b="0" i="1" baseline="30000" dirty="0" smtClean="0">
                            <a:latin typeface="Cambria Math" panose="02040503050406030204" pitchFamily="18" charset="0"/>
                          </a:rPr>
                          <m:t>1</m:t>
                        </m:r>
                        <m:r>
                          <a:rPr lang="en-US" sz="3600" i="1" dirty="0" smtClean="0">
                            <a:latin typeface="Cambria Math" panose="02040503050406030204" pitchFamily="18" charset="0"/>
                          </a:rPr>
                          <m:t> +</m:t>
                        </m:r>
                        <m:r>
                          <a:rPr lang="en-US" sz="3600" b="0" i="1" dirty="0" smtClean="0">
                            <a:latin typeface="Cambria Math" panose="02040503050406030204" pitchFamily="18" charset="0"/>
                          </a:rPr>
                          <m:t>4</m:t>
                        </m:r>
                      </m:e>
                    </m:d>
                    <m:r>
                      <a:rPr lang="en-US" sz="3600" i="1">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10</m:t>
                    </m:r>
                    <m:r>
                      <a:rPr lang="en-US" sz="3600" i="1" dirty="0" smtClean="0">
                        <a:latin typeface="Cambria Math" panose="02040503050406030204" pitchFamily="18" charset="0"/>
                      </a:rPr>
                      <m:t>+ 7</m:t>
                    </m:r>
                  </m:oMath>
                </a14:m>
                <a:endParaRPr lang="en-US" sz="3600" baseline="30000" dirty="0"/>
              </a:p>
              <a:p>
                <a:pPr marL="0" indent="0">
                  <a:buNone/>
                </a:pPr>
                <a:endParaRPr lang="en-US" sz="3600" baseline="30000" dirty="0"/>
              </a:p>
            </p:txBody>
          </p:sp>
        </mc:Choice>
        <mc:Fallback xmlns="">
          <p:sp>
            <p:nvSpPr>
              <p:cNvPr id="9" name="Content Placeholder 2">
                <a:extLst>
                  <a:ext uri="{FF2B5EF4-FFF2-40B4-BE49-F238E27FC236}">
                    <a16:creationId xmlns:a16="http://schemas.microsoft.com/office/drawing/2014/main" id="{23BECEF3-487D-688E-1B7D-6D4D9E162A14}"/>
                  </a:ext>
                </a:extLst>
              </p:cNvPr>
              <p:cNvSpPr txBox="1">
                <a:spLocks noRot="1" noChangeAspect="1" noMove="1" noResize="1" noEditPoints="1" noAdjustHandles="1" noChangeArrowheads="1" noChangeShapeType="1" noTextEdit="1"/>
              </p:cNvSpPr>
              <p:nvPr/>
            </p:nvSpPr>
            <p:spPr>
              <a:xfrm>
                <a:off x="2144202" y="3606063"/>
                <a:ext cx="10047797" cy="826328"/>
              </a:xfrm>
              <a:prstGeom prst="rect">
                <a:avLst/>
              </a:prstGeom>
              <a:blipFill>
                <a:blip r:embed="rId5"/>
                <a:stretch>
                  <a:fillRect l="-1765" t="-4615" b="-1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533CFA79-4FD1-166A-B2D2-57A63AFB4B06}"/>
                  </a:ext>
                </a:extLst>
              </p:cNvPr>
              <p:cNvSpPr txBox="1">
                <a:spLocks/>
              </p:cNvSpPr>
              <p:nvPr/>
            </p:nvSpPr>
            <p:spPr>
              <a:xfrm>
                <a:off x="2144203" y="4527837"/>
                <a:ext cx="10047797" cy="82632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latin typeface="Cambria Math" panose="02040503050406030204" pitchFamily="18" charset="0"/>
                    <a:ea typeface="Cambria Math" panose="02040503050406030204" pitchFamily="18" charset="0"/>
                  </a:rPr>
                  <a:t>= </a:t>
                </a:r>
                <a14:m>
                  <m:oMath xmlns:m="http://schemas.openxmlformats.org/officeDocument/2006/math">
                    <m:r>
                      <a:rPr lang="en-US" sz="3600" b="0" i="0" dirty="0" smtClean="0">
                        <a:latin typeface="Cambria Math" panose="02040503050406030204" pitchFamily="18" charset="0"/>
                      </a:rPr>
                      <m:t>(</m:t>
                    </m:r>
                    <m:r>
                      <a:rPr lang="en-US" sz="3600" b="0" i="1" dirty="0" smtClean="0">
                        <a:latin typeface="Cambria Math" panose="02040503050406030204" pitchFamily="18" charset="0"/>
                      </a:rPr>
                      <m:t>(</m:t>
                    </m:r>
                    <m:r>
                      <a:rPr lang="en-US" sz="3600" i="1" dirty="0" smtClean="0">
                        <a:latin typeface="Cambria Math" panose="02040503050406030204" pitchFamily="18" charset="0"/>
                      </a:rPr>
                      <m:t>9 </m:t>
                    </m:r>
                    <m:r>
                      <a:rPr lang="en-US" sz="3600" i="1" smtClean="0">
                        <a:latin typeface="Cambria Math" panose="02040503050406030204" pitchFamily="18" charset="0"/>
                        <a:ea typeface="Cambria Math" panose="02040503050406030204" pitchFamily="18" charset="0"/>
                      </a:rPr>
                      <m:t>×</m:t>
                    </m:r>
                    <m:r>
                      <a:rPr lang="en-US" sz="3600" i="1" dirty="0" smtClean="0">
                        <a:latin typeface="Cambria Math" panose="02040503050406030204" pitchFamily="18" charset="0"/>
                      </a:rPr>
                      <m:t> 10</m:t>
                    </m:r>
                    <m:r>
                      <a:rPr lang="en-US" sz="3600" b="0" i="1" dirty="0" smtClean="0">
                        <a:latin typeface="Cambria Math" panose="02040503050406030204" pitchFamily="18" charset="0"/>
                      </a:rPr>
                      <m:t>)</m:t>
                    </m:r>
                    <m:r>
                      <a:rPr lang="en-US" sz="3600" i="1" dirty="0" smtClean="0">
                        <a:latin typeface="Cambria Math" panose="02040503050406030204" pitchFamily="18" charset="0"/>
                      </a:rPr>
                      <m:t>+ 2</m:t>
                    </m:r>
                    <m:r>
                      <a:rPr lang="en-US" sz="3600" b="0" i="1" dirty="0" smtClean="0">
                        <a:latin typeface="Cambria Math" panose="02040503050406030204" pitchFamily="18" charset="0"/>
                      </a:rPr>
                      <m:t>)</m:t>
                    </m:r>
                    <m:r>
                      <a:rPr lang="en-US" sz="3600" i="1">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10</m:t>
                    </m:r>
                    <m:r>
                      <a:rPr lang="en-US" sz="3600" i="1" dirty="0" smtClean="0">
                        <a:latin typeface="Cambria Math" panose="02040503050406030204" pitchFamily="18" charset="0"/>
                      </a:rPr>
                      <m:t>+</m:t>
                    </m:r>
                    <m:r>
                      <a:rPr lang="en-US" sz="3600" b="0" i="1" dirty="0" smtClean="0">
                        <a:latin typeface="Cambria Math" panose="02040503050406030204" pitchFamily="18" charset="0"/>
                      </a:rPr>
                      <m:t>4) </m:t>
                    </m:r>
                    <m:r>
                      <a:rPr lang="en-US" sz="3600" i="1">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10</m:t>
                    </m:r>
                    <m:r>
                      <a:rPr lang="en-US" sz="3600" i="1" dirty="0" smtClean="0">
                        <a:latin typeface="Cambria Math" panose="02040503050406030204" pitchFamily="18" charset="0"/>
                      </a:rPr>
                      <m:t>+ 7</m:t>
                    </m:r>
                  </m:oMath>
                </a14:m>
                <a:endParaRPr lang="en-US" sz="3600" baseline="30000" dirty="0"/>
              </a:p>
              <a:p>
                <a:pPr marL="0" indent="0">
                  <a:buNone/>
                </a:pPr>
                <a:endParaRPr lang="en-US" sz="3600" baseline="30000" dirty="0"/>
              </a:p>
            </p:txBody>
          </p:sp>
        </mc:Choice>
        <mc:Fallback xmlns="">
          <p:sp>
            <p:nvSpPr>
              <p:cNvPr id="10" name="Content Placeholder 2">
                <a:extLst>
                  <a:ext uri="{FF2B5EF4-FFF2-40B4-BE49-F238E27FC236}">
                    <a16:creationId xmlns:a16="http://schemas.microsoft.com/office/drawing/2014/main" id="{533CFA79-4FD1-166A-B2D2-57A63AFB4B06}"/>
                  </a:ext>
                </a:extLst>
              </p:cNvPr>
              <p:cNvSpPr txBox="1">
                <a:spLocks noRot="1" noChangeAspect="1" noMove="1" noResize="1" noEditPoints="1" noAdjustHandles="1" noChangeArrowheads="1" noChangeShapeType="1" noTextEdit="1"/>
              </p:cNvSpPr>
              <p:nvPr/>
            </p:nvSpPr>
            <p:spPr>
              <a:xfrm>
                <a:off x="2144203" y="4527837"/>
                <a:ext cx="10047797" cy="826328"/>
              </a:xfrm>
              <a:prstGeom prst="rect">
                <a:avLst/>
              </a:prstGeom>
              <a:blipFill>
                <a:blip r:embed="rId6"/>
                <a:stretch>
                  <a:fillRect l="-1765" t="-3030" b="-15152"/>
                </a:stretch>
              </a:blipFill>
            </p:spPr>
            <p:txBody>
              <a:bodyPr/>
              <a:lstStyle/>
              <a:p>
                <a:r>
                  <a:rPr lang="en-US">
                    <a:noFill/>
                  </a:rPr>
                  <a:t> </a:t>
                </a:r>
              </a:p>
            </p:txBody>
          </p:sp>
        </mc:Fallback>
      </mc:AlternateContent>
    </p:spTree>
    <p:extLst>
      <p:ext uri="{BB962C8B-B14F-4D97-AF65-F5344CB8AC3E}">
        <p14:creationId xmlns:p14="http://schemas.microsoft.com/office/powerpoint/2010/main" val="68993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40AFF-CD81-19DC-56DD-A5DA0D7241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DC1145-7434-333C-A150-641B965B4DDA}"/>
              </a:ext>
            </a:extLst>
          </p:cNvPr>
          <p:cNvSpPr>
            <a:spLocks noGrp="1"/>
          </p:cNvSpPr>
          <p:nvPr>
            <p:ph type="title"/>
          </p:nvPr>
        </p:nvSpPr>
        <p:spPr/>
        <p:txBody>
          <a:bodyPr/>
          <a:lstStyle/>
          <a:p>
            <a:r>
              <a:rPr lang="en-US" dirty="0"/>
              <a:t>Decimal to binary: another approach</a:t>
            </a:r>
          </a:p>
        </p:txBody>
      </p:sp>
      <p:sp>
        <p:nvSpPr>
          <p:cNvPr id="4" name="Slide Number Placeholder 3">
            <a:extLst>
              <a:ext uri="{FF2B5EF4-FFF2-40B4-BE49-F238E27FC236}">
                <a16:creationId xmlns:a16="http://schemas.microsoft.com/office/drawing/2014/main" id="{0690CCDE-FB2A-2082-806A-ABC85049B722}"/>
              </a:ext>
            </a:extLst>
          </p:cNvPr>
          <p:cNvSpPr>
            <a:spLocks noGrp="1"/>
          </p:cNvSpPr>
          <p:nvPr>
            <p:ph type="sldNum" sz="quarter" idx="12"/>
          </p:nvPr>
        </p:nvSpPr>
        <p:spPr/>
        <p:txBody>
          <a:bodyPr/>
          <a:lstStyle/>
          <a:p>
            <a:fld id="{CC057153-B650-4DEB-B370-79DDCFDCE934}" type="slidenum">
              <a:rPr lang="en-US" smtClean="0"/>
              <a:t>55</a:t>
            </a:fld>
            <a:endParaRPr lang="en-US"/>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EB81E9E3-23BC-F5B8-DE07-177289C92263}"/>
                  </a:ext>
                </a:extLst>
              </p:cNvPr>
              <p:cNvSpPr txBox="1">
                <a:spLocks/>
              </p:cNvSpPr>
              <p:nvPr/>
            </p:nvSpPr>
            <p:spPr>
              <a:xfrm>
                <a:off x="760130" y="1680898"/>
                <a:ext cx="10047797" cy="82632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latin typeface="Cambria Math" panose="02040503050406030204" pitchFamily="18" charset="0"/>
                    <a:ea typeface="Cambria Math" panose="02040503050406030204" pitchFamily="18" charset="0"/>
                  </a:rPr>
                  <a:t>9247</a:t>
                </a:r>
                <a:r>
                  <a:rPr lang="en-US" sz="3600" baseline="-25000" dirty="0">
                    <a:latin typeface="Cambria Math" panose="02040503050406030204" pitchFamily="18" charset="0"/>
                    <a:ea typeface="Cambria Math" panose="02040503050406030204" pitchFamily="18" charset="0"/>
                  </a:rPr>
                  <a:t>10</a:t>
                </a:r>
                <a:r>
                  <a:rPr lang="en-US" sz="3600" dirty="0">
                    <a:latin typeface="Cambria Math" panose="02040503050406030204" pitchFamily="18" charset="0"/>
                    <a:ea typeface="Cambria Math" panose="02040503050406030204" pitchFamily="18" charset="0"/>
                  </a:rPr>
                  <a:t>= </a:t>
                </a:r>
                <a14:m>
                  <m:oMath xmlns:m="http://schemas.openxmlformats.org/officeDocument/2006/math">
                    <m:r>
                      <a:rPr lang="en-US" sz="3600" i="1" dirty="0" smtClean="0">
                        <a:latin typeface="Cambria Math" panose="02040503050406030204" pitchFamily="18" charset="0"/>
                      </a:rPr>
                      <m:t>9 </m:t>
                    </m:r>
                    <m:r>
                      <a:rPr lang="en-US" sz="3600" i="1" smtClean="0">
                        <a:latin typeface="Cambria Math" panose="02040503050406030204" pitchFamily="18" charset="0"/>
                        <a:ea typeface="Cambria Math" panose="02040503050406030204" pitchFamily="18" charset="0"/>
                      </a:rPr>
                      <m:t>×</m:t>
                    </m:r>
                    <m:r>
                      <a:rPr lang="en-US" sz="3600" i="1" dirty="0" smtClean="0">
                        <a:latin typeface="Cambria Math" panose="02040503050406030204" pitchFamily="18" charset="0"/>
                      </a:rPr>
                      <m:t> 10</m:t>
                    </m:r>
                    <m:r>
                      <a:rPr lang="en-US" sz="3600" i="1" baseline="30000" dirty="0" smtClean="0">
                        <a:latin typeface="Cambria Math" panose="02040503050406030204" pitchFamily="18" charset="0"/>
                      </a:rPr>
                      <m:t>3</m:t>
                    </m:r>
                    <m:r>
                      <a:rPr lang="en-US" sz="3600" i="1" dirty="0" smtClean="0">
                        <a:latin typeface="Cambria Math" panose="02040503050406030204" pitchFamily="18" charset="0"/>
                      </a:rPr>
                      <m:t> + 2 </m:t>
                    </m:r>
                    <m:r>
                      <a:rPr lang="en-US" sz="3600" i="1">
                        <a:latin typeface="Cambria Math" panose="02040503050406030204" pitchFamily="18" charset="0"/>
                        <a:ea typeface="Cambria Math" panose="02040503050406030204" pitchFamily="18" charset="0"/>
                      </a:rPr>
                      <m:t>×</m:t>
                    </m:r>
                    <m:r>
                      <a:rPr lang="en-US" sz="3600" i="1" dirty="0" smtClean="0">
                        <a:latin typeface="Cambria Math" panose="02040503050406030204" pitchFamily="18" charset="0"/>
                      </a:rPr>
                      <m:t> 10</m:t>
                    </m:r>
                    <m:r>
                      <a:rPr lang="en-US" sz="3600" i="1" baseline="30000" dirty="0" smtClean="0">
                        <a:latin typeface="Cambria Math" panose="02040503050406030204" pitchFamily="18" charset="0"/>
                      </a:rPr>
                      <m:t>2</m:t>
                    </m:r>
                    <m:r>
                      <a:rPr lang="en-US" sz="3600" i="1" dirty="0" smtClean="0">
                        <a:latin typeface="Cambria Math" panose="02040503050406030204" pitchFamily="18" charset="0"/>
                      </a:rPr>
                      <m:t> +</m:t>
                    </m:r>
                    <m:r>
                      <a:rPr lang="en-US" sz="3600" b="0" i="1" dirty="0" smtClean="0">
                        <a:latin typeface="Cambria Math" panose="02040503050406030204" pitchFamily="18" charset="0"/>
                      </a:rPr>
                      <m:t>4</m:t>
                    </m:r>
                    <m:r>
                      <a:rPr lang="en-US" sz="3600" i="1" dirty="0" smtClean="0">
                        <a:latin typeface="Cambria Math" panose="02040503050406030204" pitchFamily="18" charset="0"/>
                      </a:rPr>
                      <m:t> </m:t>
                    </m:r>
                    <m:r>
                      <a:rPr lang="en-US" sz="3600" i="1">
                        <a:latin typeface="Cambria Math" panose="02040503050406030204" pitchFamily="18" charset="0"/>
                        <a:ea typeface="Cambria Math" panose="02040503050406030204" pitchFamily="18" charset="0"/>
                      </a:rPr>
                      <m:t>×</m:t>
                    </m:r>
                    <m:r>
                      <a:rPr lang="en-US" sz="3600" i="1" dirty="0" smtClean="0">
                        <a:latin typeface="Cambria Math" panose="02040503050406030204" pitchFamily="18" charset="0"/>
                      </a:rPr>
                      <m:t> 10</m:t>
                    </m:r>
                    <m:r>
                      <a:rPr lang="en-US" sz="3600" i="1" baseline="30000" dirty="0" smtClean="0">
                        <a:latin typeface="Cambria Math" panose="02040503050406030204" pitchFamily="18" charset="0"/>
                      </a:rPr>
                      <m:t>1</m:t>
                    </m:r>
                    <m:r>
                      <a:rPr lang="en-US" sz="3600" i="1" dirty="0" smtClean="0">
                        <a:latin typeface="Cambria Math" panose="02040503050406030204" pitchFamily="18" charset="0"/>
                      </a:rPr>
                      <m:t> + 7 </m:t>
                    </m:r>
                    <m:r>
                      <a:rPr lang="en-US" sz="3600" i="1">
                        <a:latin typeface="Cambria Math" panose="02040503050406030204" pitchFamily="18" charset="0"/>
                        <a:ea typeface="Cambria Math" panose="02040503050406030204" pitchFamily="18" charset="0"/>
                      </a:rPr>
                      <m:t>×</m:t>
                    </m:r>
                    <m:r>
                      <a:rPr lang="en-US" sz="3600" i="1" dirty="0" smtClean="0">
                        <a:latin typeface="Cambria Math" panose="02040503050406030204" pitchFamily="18" charset="0"/>
                      </a:rPr>
                      <m:t> 10</m:t>
                    </m:r>
                    <m:r>
                      <a:rPr lang="en-US" sz="3600" i="1" baseline="30000" dirty="0" smtClean="0">
                        <a:latin typeface="Cambria Math" panose="02040503050406030204" pitchFamily="18" charset="0"/>
                      </a:rPr>
                      <m:t>0</m:t>
                    </m:r>
                  </m:oMath>
                </a14:m>
                <a:endParaRPr lang="en-US" sz="3600" baseline="30000" dirty="0"/>
              </a:p>
              <a:p>
                <a:pPr marL="0" indent="0">
                  <a:buNone/>
                </a:pPr>
                <a:endParaRPr lang="en-US" sz="3600" baseline="30000" dirty="0"/>
              </a:p>
            </p:txBody>
          </p:sp>
        </mc:Choice>
        <mc:Fallback xmlns="">
          <p:sp>
            <p:nvSpPr>
              <p:cNvPr id="5" name="Content Placeholder 2">
                <a:extLst>
                  <a:ext uri="{FF2B5EF4-FFF2-40B4-BE49-F238E27FC236}">
                    <a16:creationId xmlns:a16="http://schemas.microsoft.com/office/drawing/2014/main" id="{EB81E9E3-23BC-F5B8-DE07-177289C92263}"/>
                  </a:ext>
                </a:extLst>
              </p:cNvPr>
              <p:cNvSpPr txBox="1">
                <a:spLocks noRot="1" noChangeAspect="1" noMove="1" noResize="1" noEditPoints="1" noAdjustHandles="1" noChangeArrowheads="1" noChangeShapeType="1" noTextEdit="1"/>
              </p:cNvSpPr>
              <p:nvPr/>
            </p:nvSpPr>
            <p:spPr>
              <a:xfrm>
                <a:off x="760130" y="1680898"/>
                <a:ext cx="10047797" cy="826328"/>
              </a:xfrm>
              <a:prstGeom prst="rect">
                <a:avLst/>
              </a:prstGeom>
              <a:blipFill>
                <a:blip r:embed="rId3"/>
                <a:stretch>
                  <a:fillRect l="-1894" t="-3030" b="-1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DBB17F45-8E2E-4407-D7BA-C7E25C1765B9}"/>
                  </a:ext>
                </a:extLst>
              </p:cNvPr>
              <p:cNvSpPr txBox="1">
                <a:spLocks/>
              </p:cNvSpPr>
              <p:nvPr/>
            </p:nvSpPr>
            <p:spPr>
              <a:xfrm>
                <a:off x="2144203" y="2507226"/>
                <a:ext cx="10047797" cy="82632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latin typeface="Cambria Math" panose="02040503050406030204" pitchFamily="18" charset="0"/>
                    <a:ea typeface="Cambria Math" panose="02040503050406030204" pitchFamily="18" charset="0"/>
                  </a:rPr>
                  <a:t>= </a:t>
                </a:r>
                <a14:m>
                  <m:oMath xmlns:m="http://schemas.openxmlformats.org/officeDocument/2006/math">
                    <m:r>
                      <a:rPr lang="en-US" sz="3600" b="0" i="0" dirty="0" smtClean="0">
                        <a:latin typeface="Cambria Math" panose="02040503050406030204" pitchFamily="18" charset="0"/>
                      </a:rPr>
                      <m:t>(</m:t>
                    </m:r>
                    <m:r>
                      <a:rPr lang="en-US" sz="3600" b="0" i="1" dirty="0" smtClean="0">
                        <a:latin typeface="Cambria Math" panose="02040503050406030204" pitchFamily="18" charset="0"/>
                      </a:rPr>
                      <m:t>(</m:t>
                    </m:r>
                    <m:r>
                      <a:rPr lang="en-US" sz="3600" i="1" dirty="0" smtClean="0">
                        <a:latin typeface="Cambria Math" panose="02040503050406030204" pitchFamily="18" charset="0"/>
                      </a:rPr>
                      <m:t>9 </m:t>
                    </m:r>
                    <m:r>
                      <a:rPr lang="en-US" sz="3600" i="1" smtClean="0">
                        <a:latin typeface="Cambria Math" panose="02040503050406030204" pitchFamily="18" charset="0"/>
                        <a:ea typeface="Cambria Math" panose="02040503050406030204" pitchFamily="18" charset="0"/>
                      </a:rPr>
                      <m:t>×</m:t>
                    </m:r>
                    <m:r>
                      <a:rPr lang="en-US" sz="3600" i="1" dirty="0" smtClean="0">
                        <a:latin typeface="Cambria Math" panose="02040503050406030204" pitchFamily="18" charset="0"/>
                      </a:rPr>
                      <m:t> 10</m:t>
                    </m:r>
                    <m:r>
                      <a:rPr lang="en-US" sz="3600" b="0" i="1" dirty="0" smtClean="0">
                        <a:latin typeface="Cambria Math" panose="02040503050406030204" pitchFamily="18" charset="0"/>
                      </a:rPr>
                      <m:t>)</m:t>
                    </m:r>
                    <m:r>
                      <a:rPr lang="en-US" sz="3600" i="1" dirty="0" smtClean="0">
                        <a:latin typeface="Cambria Math" panose="02040503050406030204" pitchFamily="18" charset="0"/>
                      </a:rPr>
                      <m:t>+ 2</m:t>
                    </m:r>
                    <m:r>
                      <a:rPr lang="en-US" sz="3600" b="0" i="1" dirty="0" smtClean="0">
                        <a:latin typeface="Cambria Math" panose="02040503050406030204" pitchFamily="18" charset="0"/>
                      </a:rPr>
                      <m:t>)</m:t>
                    </m:r>
                    <m:r>
                      <a:rPr lang="en-US" sz="3600" i="1">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10</m:t>
                    </m:r>
                    <m:r>
                      <a:rPr lang="en-US" sz="3600" i="1" dirty="0" smtClean="0">
                        <a:latin typeface="Cambria Math" panose="02040503050406030204" pitchFamily="18" charset="0"/>
                      </a:rPr>
                      <m:t>+</m:t>
                    </m:r>
                    <m:r>
                      <a:rPr lang="en-US" sz="3600" b="0" i="1" dirty="0" smtClean="0">
                        <a:latin typeface="Cambria Math" panose="02040503050406030204" pitchFamily="18" charset="0"/>
                      </a:rPr>
                      <m:t>4) </m:t>
                    </m:r>
                    <m:r>
                      <a:rPr lang="en-US" sz="3600" i="1">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10</m:t>
                    </m:r>
                    <m:r>
                      <a:rPr lang="en-US" sz="3600" i="1" dirty="0" smtClean="0">
                        <a:latin typeface="Cambria Math" panose="02040503050406030204" pitchFamily="18" charset="0"/>
                      </a:rPr>
                      <m:t>+ 7</m:t>
                    </m:r>
                  </m:oMath>
                </a14:m>
                <a:endParaRPr lang="en-US" sz="3600" baseline="30000" dirty="0"/>
              </a:p>
              <a:p>
                <a:pPr marL="0" indent="0">
                  <a:buNone/>
                </a:pPr>
                <a:endParaRPr lang="en-US" sz="3600" baseline="30000" dirty="0"/>
              </a:p>
            </p:txBody>
          </p:sp>
        </mc:Choice>
        <mc:Fallback xmlns="">
          <p:sp>
            <p:nvSpPr>
              <p:cNvPr id="10" name="Content Placeholder 2">
                <a:extLst>
                  <a:ext uri="{FF2B5EF4-FFF2-40B4-BE49-F238E27FC236}">
                    <a16:creationId xmlns:a16="http://schemas.microsoft.com/office/drawing/2014/main" id="{DBB17F45-8E2E-4407-D7BA-C7E25C1765B9}"/>
                  </a:ext>
                </a:extLst>
              </p:cNvPr>
              <p:cNvSpPr txBox="1">
                <a:spLocks noRot="1" noChangeAspect="1" noMove="1" noResize="1" noEditPoints="1" noAdjustHandles="1" noChangeArrowheads="1" noChangeShapeType="1" noTextEdit="1"/>
              </p:cNvSpPr>
              <p:nvPr/>
            </p:nvSpPr>
            <p:spPr>
              <a:xfrm>
                <a:off x="2144203" y="2507226"/>
                <a:ext cx="10047797" cy="826328"/>
              </a:xfrm>
              <a:prstGeom prst="rect">
                <a:avLst/>
              </a:prstGeom>
              <a:blipFill>
                <a:blip r:embed="rId4"/>
                <a:stretch>
                  <a:fillRect l="-1765" t="-4545" b="-13636"/>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46229002-F42B-B1A1-EEF8-C69F0963F293}"/>
              </a:ext>
            </a:extLst>
          </p:cNvPr>
          <p:cNvSpPr txBox="1"/>
          <p:nvPr/>
        </p:nvSpPr>
        <p:spPr>
          <a:xfrm>
            <a:off x="782314" y="4350775"/>
            <a:ext cx="8444876" cy="1815882"/>
          </a:xfrm>
          <a:prstGeom prst="rect">
            <a:avLst/>
          </a:prstGeom>
          <a:noFill/>
        </p:spPr>
        <p:txBody>
          <a:bodyPr wrap="none" rtlCol="0">
            <a:spAutoFit/>
          </a:bodyPr>
          <a:lstStyle/>
          <a:p>
            <a:r>
              <a:rPr lang="en-US" sz="2800" dirty="0"/>
              <a:t>Another way to build up a number:</a:t>
            </a:r>
          </a:p>
          <a:p>
            <a:pPr marL="285750" indent="-285750">
              <a:buFont typeface="Arial" panose="020B0604020202020204" pitchFamily="34" charset="0"/>
              <a:buChar char="•"/>
            </a:pPr>
            <a:r>
              <a:rPr lang="en-US" sz="2800" dirty="0"/>
              <a:t>Remainder by base to get next (right-most) digit</a:t>
            </a:r>
          </a:p>
          <a:p>
            <a:pPr marL="285750" indent="-285750">
              <a:buFont typeface="Arial" panose="020B0604020202020204" pitchFamily="34" charset="0"/>
              <a:buChar char="•"/>
            </a:pPr>
            <a:r>
              <a:rPr lang="en-US" sz="2800" dirty="0"/>
              <a:t>Divide by base</a:t>
            </a:r>
          </a:p>
          <a:p>
            <a:pPr marL="285750" indent="-285750">
              <a:buFont typeface="Arial" panose="020B0604020202020204" pitchFamily="34" charset="0"/>
              <a:buChar char="•"/>
            </a:pPr>
            <a:r>
              <a:rPr lang="en-US" sz="2800" dirty="0"/>
              <a:t>Repeat</a:t>
            </a:r>
          </a:p>
        </p:txBody>
      </p:sp>
    </p:spTree>
    <p:extLst>
      <p:ext uri="{BB962C8B-B14F-4D97-AF65-F5344CB8AC3E}">
        <p14:creationId xmlns:p14="http://schemas.microsoft.com/office/powerpoint/2010/main" val="26668942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10B55-CC7C-8B4E-D8C9-726BC695E710}"/>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E417A1AE-3040-6E7F-268C-492E5A4A3A42}"/>
              </a:ext>
            </a:extLst>
          </p:cNvPr>
          <p:cNvSpPr txBox="1">
            <a:spLocks/>
          </p:cNvSpPr>
          <p:nvPr/>
        </p:nvSpPr>
        <p:spPr>
          <a:xfrm>
            <a:off x="442452" y="548640"/>
            <a:ext cx="10823774"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b="1" kern="1200" dirty="0">
                <a:solidFill>
                  <a:schemeClr val="tx1"/>
                </a:solidFill>
                <a:latin typeface="+mj-lt"/>
                <a:ea typeface="+mj-ea"/>
                <a:cs typeface="+mj-cs"/>
              </a:rPr>
              <a:t>Decimal to binary: another approach</a:t>
            </a:r>
          </a:p>
        </p:txBody>
      </p:sp>
      <p:sp>
        <p:nvSpPr>
          <p:cNvPr id="11" name="Slide Number Placeholder 10">
            <a:extLst>
              <a:ext uri="{FF2B5EF4-FFF2-40B4-BE49-F238E27FC236}">
                <a16:creationId xmlns:a16="http://schemas.microsoft.com/office/drawing/2014/main" id="{65E99191-AA39-F25B-9932-5EEAA09C49D3}"/>
              </a:ext>
            </a:extLst>
          </p:cNvPr>
          <p:cNvSpPr>
            <a:spLocks noGrp="1"/>
          </p:cNvSpPr>
          <p:nvPr>
            <p:ph type="sldNum" sz="quarter" idx="12"/>
          </p:nvPr>
        </p:nvSpPr>
        <p:spPr/>
        <p:txBody>
          <a:bodyPr/>
          <a:lstStyle/>
          <a:p>
            <a:fld id="{CC057153-B650-4DEB-B370-79DDCFDCE934}" type="slidenum">
              <a:rPr lang="en-US" smtClean="0"/>
              <a:t>56</a:t>
            </a:fld>
            <a:endParaRPr lang="en-US"/>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4CA7D60B-17CE-74F5-0E6D-6E72180E9BE5}"/>
                  </a:ext>
                </a:extLst>
              </p:cNvPr>
              <p:cNvSpPr>
                <a:spLocks noGrp="1"/>
              </p:cNvSpPr>
              <p:nvPr>
                <p:ph idx="1"/>
              </p:nvPr>
            </p:nvSpPr>
            <p:spPr>
              <a:xfrm>
                <a:off x="612647" y="1471617"/>
                <a:ext cx="10653579" cy="5062786"/>
              </a:xfrm>
            </p:spPr>
            <p:txBody>
              <a:bodyPr>
                <a:normAutofit/>
              </a:bodyPr>
              <a:lstStyle/>
              <a:p>
                <a:r>
                  <a:rPr lang="en-US" dirty="0"/>
                  <a:t>Repeatedly divide the number by 2. The remainder goes to each column, from right to left.</a:t>
                </a:r>
              </a:p>
              <a:p>
                <a:r>
                  <a:rPr lang="en-US" dirty="0"/>
                  <a:t>Example: Convert the decimal number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84</m:t>
                        </m:r>
                      </m:e>
                      <m:sub>
                        <m:r>
                          <a:rPr lang="en-US" b="0" i="1" smtClean="0">
                            <a:latin typeface="Cambria Math" panose="02040503050406030204" pitchFamily="18" charset="0"/>
                          </a:rPr>
                          <m:t>10</m:t>
                        </m:r>
                      </m:sub>
                    </m:sSub>
                  </m:oMath>
                </a14:m>
                <a:r>
                  <a:rPr lang="en-US" dirty="0"/>
                  <a:t> to binary.</a:t>
                </a:r>
              </a:p>
            </p:txBody>
          </p:sp>
        </mc:Choice>
        <mc:Fallback xmlns="">
          <p:sp>
            <p:nvSpPr>
              <p:cNvPr id="4" name="Content Placeholder 3">
                <a:extLst>
                  <a:ext uri="{FF2B5EF4-FFF2-40B4-BE49-F238E27FC236}">
                    <a16:creationId xmlns:a16="http://schemas.microsoft.com/office/drawing/2014/main" id="{4CA7D60B-17CE-74F5-0E6D-6E72180E9BE5}"/>
                  </a:ext>
                </a:extLst>
              </p:cNvPr>
              <p:cNvSpPr>
                <a:spLocks noGrp="1" noRot="1" noChangeAspect="1" noMove="1" noResize="1" noEditPoints="1" noAdjustHandles="1" noChangeArrowheads="1" noChangeShapeType="1" noTextEdit="1"/>
              </p:cNvSpPr>
              <p:nvPr>
                <p:ph idx="1"/>
              </p:nvPr>
            </p:nvSpPr>
            <p:spPr>
              <a:xfrm>
                <a:off x="612647" y="1471617"/>
                <a:ext cx="10653579" cy="5062786"/>
              </a:xfrm>
              <a:blipFill>
                <a:blip r:embed="rId3"/>
                <a:stretch>
                  <a:fillRect l="-476"/>
                </a:stretch>
              </a:blipFill>
            </p:spPr>
            <p:txBody>
              <a:bodyPr/>
              <a:lstStyle/>
              <a:p>
                <a:r>
                  <a:rPr lang="en-US">
                    <a:noFill/>
                  </a:rPr>
                  <a:t> </a:t>
                </a:r>
              </a:p>
            </p:txBody>
          </p:sp>
        </mc:Fallback>
      </mc:AlternateContent>
      <p:graphicFrame>
        <p:nvGraphicFramePr>
          <p:cNvPr id="7" name="Table 6">
            <a:extLst>
              <a:ext uri="{FF2B5EF4-FFF2-40B4-BE49-F238E27FC236}">
                <a16:creationId xmlns:a16="http://schemas.microsoft.com/office/drawing/2014/main" id="{2DF3E5F5-F758-6168-3690-8165F5A02E0B}"/>
              </a:ext>
            </a:extLst>
          </p:cNvPr>
          <p:cNvGraphicFramePr>
            <a:graphicFrameLocks noGrp="1"/>
          </p:cNvGraphicFramePr>
          <p:nvPr>
            <p:extLst>
              <p:ext uri="{D42A27DB-BD31-4B8C-83A1-F6EECF244321}">
                <p14:modId xmlns:p14="http://schemas.microsoft.com/office/powerpoint/2010/main" val="4005685148"/>
              </p:ext>
            </p:extLst>
          </p:nvPr>
        </p:nvGraphicFramePr>
        <p:xfrm>
          <a:off x="8577811" y="2128125"/>
          <a:ext cx="3054351" cy="3043766"/>
        </p:xfrm>
        <a:graphic>
          <a:graphicData uri="http://schemas.openxmlformats.org/drawingml/2006/table">
            <a:tbl>
              <a:tblPr firstRow="1" bandRow="1">
                <a:tableStyleId>{5940675A-B579-460E-94D1-54222C63F5DA}</a:tableStyleId>
              </a:tblPr>
              <a:tblGrid>
                <a:gridCol w="896939">
                  <a:extLst>
                    <a:ext uri="{9D8B030D-6E8A-4147-A177-3AD203B41FA5}">
                      <a16:colId xmlns:a16="http://schemas.microsoft.com/office/drawing/2014/main" val="3162168177"/>
                    </a:ext>
                  </a:extLst>
                </a:gridCol>
                <a:gridCol w="1414463">
                  <a:extLst>
                    <a:ext uri="{9D8B030D-6E8A-4147-A177-3AD203B41FA5}">
                      <a16:colId xmlns:a16="http://schemas.microsoft.com/office/drawing/2014/main" val="996794551"/>
                    </a:ext>
                  </a:extLst>
                </a:gridCol>
                <a:gridCol w="742949">
                  <a:extLst>
                    <a:ext uri="{9D8B030D-6E8A-4147-A177-3AD203B41FA5}">
                      <a16:colId xmlns:a16="http://schemas.microsoft.com/office/drawing/2014/main" val="1908489462"/>
                    </a:ext>
                  </a:extLst>
                </a:gridCol>
              </a:tblGrid>
              <a:tr h="608753">
                <a:tc>
                  <a:txBody>
                    <a:bodyPr/>
                    <a:lstStyle/>
                    <a:p>
                      <a:r>
                        <a:rPr lang="en-US" sz="1400" b="1" dirty="0"/>
                        <a:t>Divide by 2</a:t>
                      </a:r>
                    </a:p>
                  </a:txBody>
                  <a:tcPr>
                    <a:lnR w="12700" cap="flat" cmpd="sng" algn="ctr">
                      <a:solidFill>
                        <a:schemeClr val="tx1"/>
                      </a:solidFill>
                      <a:prstDash val="solid"/>
                      <a:round/>
                      <a:headEnd type="none" w="med" len="med"/>
                      <a:tailEnd type="none" w="med" len="med"/>
                    </a:lnR>
                  </a:tcPr>
                </a:tc>
                <a:tc>
                  <a:txBody>
                    <a:bodyPr/>
                    <a:lstStyle/>
                    <a:p>
                      <a:r>
                        <a:rPr lang="en-US" sz="1400" b="1" dirty="0"/>
                        <a:t>Remainder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28386680"/>
                  </a:ext>
                </a:extLst>
              </a:tr>
              <a:tr h="347859">
                <a:tc>
                  <a:txBody>
                    <a:bodyPr/>
                    <a:lstStyle/>
                    <a:p>
                      <a:r>
                        <a:rPr lang="en-US" sz="1400" dirty="0"/>
                        <a:t>84</a:t>
                      </a:r>
                    </a:p>
                  </a:txBody>
                  <a:tcPr>
                    <a:lnR w="12700" cap="flat" cmpd="sng" algn="ctr">
                      <a:solidFill>
                        <a:schemeClr val="tx1"/>
                      </a:solidFill>
                      <a:prstDash val="solid"/>
                      <a:round/>
                      <a:headEnd type="none" w="med" len="med"/>
                      <a:tailEnd type="none" w="med" len="med"/>
                    </a:lnR>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LSB</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90771040"/>
                  </a:ext>
                </a:extLst>
              </a:tr>
              <a:tr h="347859">
                <a:tc>
                  <a:txBody>
                    <a:bodyPr/>
                    <a:lstStyle/>
                    <a:p>
                      <a:endParaRPr lang="en-US" sz="1400" dirty="0"/>
                    </a:p>
                  </a:txBody>
                  <a:tcPr>
                    <a:lnR w="12700" cap="flat" cmpd="sng" algn="ctr">
                      <a:solidFill>
                        <a:schemeClr val="tx1"/>
                      </a:solidFill>
                      <a:prstDash val="solid"/>
                      <a:round/>
                      <a:headEnd type="none" w="med" len="med"/>
                      <a:tailEnd type="none" w="med" len="med"/>
                    </a:lnR>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22040566"/>
                  </a:ext>
                </a:extLst>
              </a:tr>
              <a:tr h="347859">
                <a:tc>
                  <a:txBody>
                    <a:bodyPr/>
                    <a:lstStyle/>
                    <a:p>
                      <a:endParaRPr lang="en-US" sz="1400" dirty="0"/>
                    </a:p>
                  </a:txBody>
                  <a:tcPr>
                    <a:lnR w="12700" cap="flat" cmpd="sng" algn="ctr">
                      <a:solidFill>
                        <a:schemeClr val="tx1"/>
                      </a:solidFill>
                      <a:prstDash val="solid"/>
                      <a:round/>
                      <a:headEnd type="none" w="med" len="med"/>
                      <a:tailEnd type="none" w="med" len="med"/>
                    </a:lnR>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56547408"/>
                  </a:ext>
                </a:extLst>
              </a:tr>
              <a:tr h="347859">
                <a:tc>
                  <a:txBody>
                    <a:bodyPr/>
                    <a:lstStyle/>
                    <a:p>
                      <a:endParaRPr lang="en-US" sz="1400" dirty="0"/>
                    </a:p>
                  </a:txBody>
                  <a:tcPr>
                    <a:lnR w="12700" cap="flat" cmpd="sng" algn="ctr">
                      <a:solidFill>
                        <a:schemeClr val="tx1"/>
                      </a:solidFill>
                      <a:prstDash val="solid"/>
                      <a:round/>
                      <a:headEnd type="none" w="med" len="med"/>
                      <a:tailEnd type="none" w="med" len="med"/>
                    </a:lnR>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2864551"/>
                  </a:ext>
                </a:extLst>
              </a:tr>
              <a:tr h="347859">
                <a:tc>
                  <a:txBody>
                    <a:bodyPr/>
                    <a:lstStyle/>
                    <a:p>
                      <a:endParaRPr lang="en-US" sz="1400" dirty="0"/>
                    </a:p>
                  </a:txBody>
                  <a:tcPr>
                    <a:lnR w="12700" cap="flat" cmpd="sng" algn="ctr">
                      <a:solidFill>
                        <a:schemeClr val="tx1"/>
                      </a:solidFill>
                      <a:prstDash val="solid"/>
                      <a:round/>
                      <a:headEnd type="none" w="med" len="med"/>
                      <a:tailEnd type="none" w="med" len="med"/>
                    </a:lnR>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0906196"/>
                  </a:ext>
                </a:extLst>
              </a:tr>
              <a:tr h="347859">
                <a:tc>
                  <a:txBody>
                    <a:bodyPr/>
                    <a:lstStyle/>
                    <a:p>
                      <a:endParaRPr lang="en-US" sz="1400" dirty="0"/>
                    </a:p>
                  </a:txBody>
                  <a:tcPr>
                    <a:lnR w="12700" cap="flat" cmpd="sng" algn="ctr">
                      <a:solidFill>
                        <a:schemeClr val="tx1"/>
                      </a:solidFill>
                      <a:prstDash val="solid"/>
                      <a:round/>
                      <a:headEnd type="none" w="med" len="med"/>
                      <a:tailEnd type="none" w="med" len="med"/>
                    </a:lnR>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58691302"/>
                  </a:ext>
                </a:extLst>
              </a:tr>
              <a:tr h="347859">
                <a:tc>
                  <a:txBody>
                    <a:bodyPr/>
                    <a:lstStyle/>
                    <a:p>
                      <a:endParaRPr lang="en-US" sz="1400" dirty="0"/>
                    </a:p>
                  </a:txBody>
                  <a:tcPr>
                    <a:lnR w="12700" cap="flat" cmpd="sng" algn="ctr">
                      <a:solidFill>
                        <a:schemeClr val="tx1"/>
                      </a:solidFill>
                      <a:prstDash val="solid"/>
                      <a:round/>
                      <a:headEnd type="none" w="med" len="med"/>
                      <a:tailEnd type="none" w="med" len="med"/>
                    </a:lnR>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MSB</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4617654"/>
                  </a:ext>
                </a:extLst>
              </a:tr>
            </a:tbl>
          </a:graphicData>
        </a:graphic>
      </p:graphicFrame>
      <p:cxnSp>
        <p:nvCxnSpPr>
          <p:cNvPr id="8" name="Straight Arrow Connector 7">
            <a:extLst>
              <a:ext uri="{FF2B5EF4-FFF2-40B4-BE49-F238E27FC236}">
                <a16:creationId xmlns:a16="http://schemas.microsoft.com/office/drawing/2014/main" id="{7A49293C-2415-4539-30A4-B6164839B068}"/>
              </a:ext>
            </a:extLst>
          </p:cNvPr>
          <p:cNvCxnSpPr>
            <a:cxnSpLocks/>
          </p:cNvCxnSpPr>
          <p:nvPr/>
        </p:nvCxnSpPr>
        <p:spPr>
          <a:xfrm flipV="1">
            <a:off x="11784562" y="2828925"/>
            <a:ext cx="0" cy="23429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2" name="Table 1">
            <a:extLst>
              <a:ext uri="{FF2B5EF4-FFF2-40B4-BE49-F238E27FC236}">
                <a16:creationId xmlns:a16="http://schemas.microsoft.com/office/drawing/2014/main" id="{8D1EA715-7EFA-E99D-A596-7CF3905D5F67}"/>
              </a:ext>
            </a:extLst>
          </p:cNvPr>
          <p:cNvGraphicFramePr>
            <a:graphicFrameLocks noGrp="1"/>
          </p:cNvGraphicFramePr>
          <p:nvPr>
            <p:extLst>
              <p:ext uri="{D42A27DB-BD31-4B8C-83A1-F6EECF244321}">
                <p14:modId xmlns:p14="http://schemas.microsoft.com/office/powerpoint/2010/main" val="3156004809"/>
              </p:ext>
            </p:extLst>
          </p:nvPr>
        </p:nvGraphicFramePr>
        <p:xfrm>
          <a:off x="7454704" y="5581271"/>
          <a:ext cx="4642916" cy="1112520"/>
        </p:xfrm>
        <a:graphic>
          <a:graphicData uri="http://schemas.openxmlformats.org/drawingml/2006/table">
            <a:tbl>
              <a:tblPr firstRow="1" bandRow="1">
                <a:tableStyleId>{5940675A-B579-460E-94D1-54222C63F5DA}</a:tableStyleId>
              </a:tblPr>
              <a:tblGrid>
                <a:gridCol w="692468">
                  <a:extLst>
                    <a:ext uri="{9D8B030D-6E8A-4147-A177-3AD203B41FA5}">
                      <a16:colId xmlns:a16="http://schemas.microsoft.com/office/drawing/2014/main" val="492200816"/>
                    </a:ext>
                  </a:extLst>
                </a:gridCol>
                <a:gridCol w="658408">
                  <a:extLst>
                    <a:ext uri="{9D8B030D-6E8A-4147-A177-3AD203B41FA5}">
                      <a16:colId xmlns:a16="http://schemas.microsoft.com/office/drawing/2014/main" val="2924573515"/>
                    </a:ext>
                  </a:extLst>
                </a:gridCol>
                <a:gridCol w="658408">
                  <a:extLst>
                    <a:ext uri="{9D8B030D-6E8A-4147-A177-3AD203B41FA5}">
                      <a16:colId xmlns:a16="http://schemas.microsoft.com/office/drawing/2014/main" val="3372391196"/>
                    </a:ext>
                  </a:extLst>
                </a:gridCol>
                <a:gridCol w="658408">
                  <a:extLst>
                    <a:ext uri="{9D8B030D-6E8A-4147-A177-3AD203B41FA5}">
                      <a16:colId xmlns:a16="http://schemas.microsoft.com/office/drawing/2014/main" val="385389857"/>
                    </a:ext>
                  </a:extLst>
                </a:gridCol>
                <a:gridCol w="658408">
                  <a:extLst>
                    <a:ext uri="{9D8B030D-6E8A-4147-A177-3AD203B41FA5}">
                      <a16:colId xmlns:a16="http://schemas.microsoft.com/office/drawing/2014/main" val="1500213618"/>
                    </a:ext>
                  </a:extLst>
                </a:gridCol>
                <a:gridCol w="658408">
                  <a:extLst>
                    <a:ext uri="{9D8B030D-6E8A-4147-A177-3AD203B41FA5}">
                      <a16:colId xmlns:a16="http://schemas.microsoft.com/office/drawing/2014/main" val="2324606823"/>
                    </a:ext>
                  </a:extLst>
                </a:gridCol>
                <a:gridCol w="658408">
                  <a:extLst>
                    <a:ext uri="{9D8B030D-6E8A-4147-A177-3AD203B41FA5}">
                      <a16:colId xmlns:a16="http://schemas.microsoft.com/office/drawing/2014/main" val="3306935064"/>
                    </a:ext>
                  </a:extLst>
                </a:gridCol>
              </a:tblGrid>
              <a:tr h="370840">
                <a:tc>
                  <a:txBody>
                    <a:bodyPr/>
                    <a:lstStyle/>
                    <a:p>
                      <a:endParaRPr lang="en-US" sz="1600" dirty="0"/>
                    </a:p>
                  </a:txBody>
                  <a:tcPr>
                    <a:lnB w="12700" cap="flat" cmpd="sng" algn="ctr">
                      <a:solidFill>
                        <a:schemeClr val="tx1"/>
                      </a:solidFill>
                      <a:prstDash val="solid"/>
                      <a:round/>
                      <a:headEnd type="none" w="med" len="med"/>
                      <a:tailEnd type="none" w="med" len="med"/>
                    </a:lnB>
                  </a:tcPr>
                </a:tc>
                <a:tc>
                  <a:txBody>
                    <a:bodyPr/>
                    <a:lstStyle/>
                    <a:p>
                      <a:endParaRPr lang="en-US" sz="1600" dirty="0"/>
                    </a:p>
                  </a:txBody>
                  <a:tcPr>
                    <a:lnB w="12700" cap="flat" cmpd="sng" algn="ctr">
                      <a:solidFill>
                        <a:schemeClr val="tx1"/>
                      </a:solidFill>
                      <a:prstDash val="solid"/>
                      <a:round/>
                      <a:headEnd type="none" w="med" len="med"/>
                      <a:tailEnd type="none" w="med" len="med"/>
                    </a:lnB>
                  </a:tcPr>
                </a:tc>
                <a:tc>
                  <a:txBody>
                    <a:bodyPr/>
                    <a:lstStyle/>
                    <a:p>
                      <a:endParaRPr lang="en-US" sz="1600" dirty="0"/>
                    </a:p>
                  </a:txBody>
                  <a:tcPr>
                    <a:lnB w="12700" cap="flat" cmpd="sng" algn="ctr">
                      <a:solidFill>
                        <a:schemeClr val="tx1"/>
                      </a:solidFill>
                      <a:prstDash val="solid"/>
                      <a:round/>
                      <a:headEnd type="none" w="med" len="med"/>
                      <a:tailEnd type="none" w="med" len="med"/>
                    </a:lnB>
                  </a:tcPr>
                </a:tc>
                <a:tc>
                  <a:txBody>
                    <a:bodyPr/>
                    <a:lstStyle/>
                    <a:p>
                      <a:endParaRPr lang="en-US" sz="1600" dirty="0"/>
                    </a:p>
                  </a:txBody>
                  <a:tcPr>
                    <a:lnB w="12700" cap="flat" cmpd="sng" algn="ctr">
                      <a:solidFill>
                        <a:schemeClr val="tx1"/>
                      </a:solidFill>
                      <a:prstDash val="solid"/>
                      <a:round/>
                      <a:headEnd type="none" w="med" len="med"/>
                      <a:tailEnd type="none" w="med" len="med"/>
                    </a:lnB>
                  </a:tcPr>
                </a:tc>
                <a:tc>
                  <a:txBody>
                    <a:bodyPr/>
                    <a:lstStyle/>
                    <a:p>
                      <a:endParaRPr lang="en-US" sz="1600" dirty="0"/>
                    </a:p>
                  </a:txBody>
                  <a:tcPr>
                    <a:lnB w="12700" cap="flat" cmpd="sng" algn="ctr">
                      <a:solidFill>
                        <a:schemeClr val="tx1"/>
                      </a:solidFill>
                      <a:prstDash val="solid"/>
                      <a:round/>
                      <a:headEnd type="none" w="med" len="med"/>
                      <a:tailEnd type="none" w="med" len="med"/>
                    </a:lnB>
                  </a:tcPr>
                </a:tc>
                <a:tc>
                  <a:txBody>
                    <a:bodyPr/>
                    <a:lstStyle/>
                    <a:p>
                      <a:endParaRPr lang="en-US" sz="1600" dirty="0"/>
                    </a:p>
                  </a:txBody>
                  <a:tcPr>
                    <a:lnB w="12700" cap="flat" cmpd="sng" algn="ctr">
                      <a:solidFill>
                        <a:schemeClr val="tx1"/>
                      </a:solidFill>
                      <a:prstDash val="solid"/>
                      <a:round/>
                      <a:headEnd type="none" w="med" len="med"/>
                      <a:tailEnd type="none" w="med" len="med"/>
                    </a:lnB>
                  </a:tcPr>
                </a:tc>
                <a:tc>
                  <a:txBody>
                    <a:bodyPr/>
                    <a:lstStyle/>
                    <a:p>
                      <a:endParaRPr lang="en-US"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001436"/>
                  </a:ext>
                </a:extLst>
              </a:tr>
              <a:tr h="370840">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6367913"/>
                  </a:ext>
                </a:extLst>
              </a:tr>
              <a:tr h="370840">
                <a:tc>
                  <a:txBody>
                    <a:bodyPr/>
                    <a:lstStyle/>
                    <a:p>
                      <a:r>
                        <a:rPr lang="en-US" sz="1600" dirty="0"/>
                        <a:t>MSB</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LSB</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07624111"/>
                  </a:ext>
                </a:extLst>
              </a:tr>
            </a:tbl>
          </a:graphicData>
        </a:graphic>
      </p:graphicFrame>
    </p:spTree>
    <p:extLst>
      <p:ext uri="{BB962C8B-B14F-4D97-AF65-F5344CB8AC3E}">
        <p14:creationId xmlns:p14="http://schemas.microsoft.com/office/powerpoint/2010/main" val="13438508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F6BEA-0F10-AF0D-4C25-754823EE3A9E}"/>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6C149B6F-A08B-6F65-5D3C-4B2EC9AB1398}"/>
              </a:ext>
            </a:extLst>
          </p:cNvPr>
          <p:cNvSpPr txBox="1">
            <a:spLocks/>
          </p:cNvSpPr>
          <p:nvPr/>
        </p:nvSpPr>
        <p:spPr>
          <a:xfrm>
            <a:off x="612648" y="548640"/>
            <a:ext cx="10653578"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b="1" kern="1200" dirty="0">
                <a:solidFill>
                  <a:schemeClr val="tx1"/>
                </a:solidFill>
                <a:latin typeface="+mj-lt"/>
                <a:ea typeface="+mj-ea"/>
                <a:cs typeface="+mj-cs"/>
              </a:rPr>
              <a:t>Decimal to binary conversion</a:t>
            </a:r>
          </a:p>
        </p:txBody>
      </p:sp>
      <p:sp>
        <p:nvSpPr>
          <p:cNvPr id="11" name="Slide Number Placeholder 10">
            <a:extLst>
              <a:ext uri="{FF2B5EF4-FFF2-40B4-BE49-F238E27FC236}">
                <a16:creationId xmlns:a16="http://schemas.microsoft.com/office/drawing/2014/main" id="{CC515E2C-BB10-D758-01FC-92725AF9B498}"/>
              </a:ext>
            </a:extLst>
          </p:cNvPr>
          <p:cNvSpPr>
            <a:spLocks noGrp="1"/>
          </p:cNvSpPr>
          <p:nvPr>
            <p:ph type="sldNum" sz="quarter" idx="12"/>
          </p:nvPr>
        </p:nvSpPr>
        <p:spPr/>
        <p:txBody>
          <a:bodyPr/>
          <a:lstStyle/>
          <a:p>
            <a:fld id="{CC057153-B650-4DEB-B370-79DDCFDCE934}" type="slidenum">
              <a:rPr lang="en-US" smtClean="0"/>
              <a:t>57</a:t>
            </a:fld>
            <a:endParaRPr lang="en-US"/>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1DDAACDD-F11F-6934-D1D5-19C14E603C97}"/>
                  </a:ext>
                </a:extLst>
              </p:cNvPr>
              <p:cNvSpPr>
                <a:spLocks noGrp="1"/>
              </p:cNvSpPr>
              <p:nvPr>
                <p:ph idx="1"/>
              </p:nvPr>
            </p:nvSpPr>
            <p:spPr>
              <a:xfrm>
                <a:off x="612647" y="1471617"/>
                <a:ext cx="10653579" cy="5062786"/>
              </a:xfrm>
            </p:spPr>
            <p:txBody>
              <a:bodyPr>
                <a:normAutofit/>
              </a:bodyPr>
              <a:lstStyle/>
              <a:p>
                <a:r>
                  <a:rPr lang="en-US" dirty="0"/>
                  <a:t>Repeatedly divide the number by 2. The remainder goes to each column, from right to left.</a:t>
                </a:r>
              </a:p>
              <a:p>
                <a:r>
                  <a:rPr lang="en-US" dirty="0"/>
                  <a:t>Example: Convert the decimal number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84</m:t>
                        </m:r>
                      </m:e>
                      <m:sub>
                        <m:r>
                          <a:rPr lang="en-US" b="0" i="1" smtClean="0">
                            <a:latin typeface="Cambria Math" panose="02040503050406030204" pitchFamily="18" charset="0"/>
                          </a:rPr>
                          <m:t>10</m:t>
                        </m:r>
                      </m:sub>
                    </m:sSub>
                  </m:oMath>
                </a14:m>
                <a:r>
                  <a:rPr lang="en-US" dirty="0"/>
                  <a:t> to binary.</a:t>
                </a:r>
              </a:p>
              <a:p>
                <a:pPr lvl="1"/>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84</m:t>
                        </m:r>
                      </m:num>
                      <m:den>
                        <m:r>
                          <a:rPr lang="en-US" b="0" i="1" smtClean="0">
                            <a:latin typeface="Cambria Math" panose="02040503050406030204" pitchFamily="18" charset="0"/>
                          </a:rPr>
                          <m:t>2</m:t>
                        </m:r>
                      </m:den>
                    </m:f>
                    <m:r>
                      <a:rPr lang="en-US" b="0" i="1" smtClean="0">
                        <a:latin typeface="Cambria Math" panose="02040503050406030204" pitchFamily="18" charset="0"/>
                      </a:rPr>
                      <m:t>=42</m:t>
                    </m:r>
                  </m:oMath>
                </a14:m>
                <a:r>
                  <a:rPr lang="en-US" dirty="0"/>
                  <a:t> with a remainder of 0, so 0 goes in the 1’s column.</a:t>
                </a:r>
              </a:p>
              <a:p>
                <a:pPr marL="228600" lvl="1" indent="0">
                  <a:buNone/>
                </a:pPr>
                <a:endParaRPr lang="en-US" dirty="0"/>
              </a:p>
            </p:txBody>
          </p:sp>
        </mc:Choice>
        <mc:Fallback xmlns="">
          <p:sp>
            <p:nvSpPr>
              <p:cNvPr id="4" name="Content Placeholder 3">
                <a:extLst>
                  <a:ext uri="{FF2B5EF4-FFF2-40B4-BE49-F238E27FC236}">
                    <a16:creationId xmlns:a16="http://schemas.microsoft.com/office/drawing/2014/main" id="{1DDAACDD-F11F-6934-D1D5-19C14E603C97}"/>
                  </a:ext>
                </a:extLst>
              </p:cNvPr>
              <p:cNvSpPr>
                <a:spLocks noGrp="1" noRot="1" noChangeAspect="1" noMove="1" noResize="1" noEditPoints="1" noAdjustHandles="1" noChangeArrowheads="1" noChangeShapeType="1" noTextEdit="1"/>
              </p:cNvSpPr>
              <p:nvPr>
                <p:ph idx="1"/>
              </p:nvPr>
            </p:nvSpPr>
            <p:spPr>
              <a:xfrm>
                <a:off x="612647" y="1471617"/>
                <a:ext cx="10653579" cy="5062786"/>
              </a:xfrm>
              <a:blipFill>
                <a:blip r:embed="rId3"/>
                <a:stretch>
                  <a:fillRect l="-476"/>
                </a:stretch>
              </a:blipFill>
            </p:spPr>
            <p:txBody>
              <a:bodyPr/>
              <a:lstStyle/>
              <a:p>
                <a:r>
                  <a:rPr lang="en-US">
                    <a:noFill/>
                  </a:rPr>
                  <a:t> </a:t>
                </a:r>
              </a:p>
            </p:txBody>
          </p:sp>
        </mc:Fallback>
      </mc:AlternateContent>
      <p:graphicFrame>
        <p:nvGraphicFramePr>
          <p:cNvPr id="7" name="Table 6">
            <a:extLst>
              <a:ext uri="{FF2B5EF4-FFF2-40B4-BE49-F238E27FC236}">
                <a16:creationId xmlns:a16="http://schemas.microsoft.com/office/drawing/2014/main" id="{316695CC-1663-A4DD-CF8E-B9CB5F2FB64B}"/>
              </a:ext>
            </a:extLst>
          </p:cNvPr>
          <p:cNvGraphicFramePr>
            <a:graphicFrameLocks noGrp="1"/>
          </p:cNvGraphicFramePr>
          <p:nvPr/>
        </p:nvGraphicFramePr>
        <p:xfrm>
          <a:off x="8577811" y="2128125"/>
          <a:ext cx="3054351" cy="3043766"/>
        </p:xfrm>
        <a:graphic>
          <a:graphicData uri="http://schemas.openxmlformats.org/drawingml/2006/table">
            <a:tbl>
              <a:tblPr firstRow="1" bandRow="1">
                <a:tableStyleId>{5940675A-B579-460E-94D1-54222C63F5DA}</a:tableStyleId>
              </a:tblPr>
              <a:tblGrid>
                <a:gridCol w="896939">
                  <a:extLst>
                    <a:ext uri="{9D8B030D-6E8A-4147-A177-3AD203B41FA5}">
                      <a16:colId xmlns:a16="http://schemas.microsoft.com/office/drawing/2014/main" val="3162168177"/>
                    </a:ext>
                  </a:extLst>
                </a:gridCol>
                <a:gridCol w="1414463">
                  <a:extLst>
                    <a:ext uri="{9D8B030D-6E8A-4147-A177-3AD203B41FA5}">
                      <a16:colId xmlns:a16="http://schemas.microsoft.com/office/drawing/2014/main" val="996794551"/>
                    </a:ext>
                  </a:extLst>
                </a:gridCol>
                <a:gridCol w="742949">
                  <a:extLst>
                    <a:ext uri="{9D8B030D-6E8A-4147-A177-3AD203B41FA5}">
                      <a16:colId xmlns:a16="http://schemas.microsoft.com/office/drawing/2014/main" val="1908489462"/>
                    </a:ext>
                  </a:extLst>
                </a:gridCol>
              </a:tblGrid>
              <a:tr h="608753">
                <a:tc>
                  <a:txBody>
                    <a:bodyPr/>
                    <a:lstStyle/>
                    <a:p>
                      <a:r>
                        <a:rPr lang="en-US" sz="1400" b="1" dirty="0"/>
                        <a:t>Divide by 2</a:t>
                      </a:r>
                    </a:p>
                  </a:txBody>
                  <a:tcPr>
                    <a:lnR w="12700" cap="flat" cmpd="sng" algn="ctr">
                      <a:solidFill>
                        <a:schemeClr val="tx1"/>
                      </a:solidFill>
                      <a:prstDash val="solid"/>
                      <a:round/>
                      <a:headEnd type="none" w="med" len="med"/>
                      <a:tailEnd type="none" w="med" len="med"/>
                    </a:lnR>
                  </a:tcPr>
                </a:tc>
                <a:tc>
                  <a:txBody>
                    <a:bodyPr/>
                    <a:lstStyle/>
                    <a:p>
                      <a:r>
                        <a:rPr lang="en-US" sz="1400" b="1" dirty="0"/>
                        <a:t>Remainder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28386680"/>
                  </a:ext>
                </a:extLst>
              </a:tr>
              <a:tr h="347859">
                <a:tc>
                  <a:txBody>
                    <a:bodyPr/>
                    <a:lstStyle/>
                    <a:p>
                      <a:r>
                        <a:rPr lang="en-US" sz="1400" dirty="0"/>
                        <a:t>84</a:t>
                      </a:r>
                    </a:p>
                  </a:txBody>
                  <a:tcPr>
                    <a:lnR w="12700" cap="flat" cmpd="sng" algn="ctr">
                      <a:solidFill>
                        <a:schemeClr val="tx1"/>
                      </a:solidFill>
                      <a:prstDash val="solid"/>
                      <a:round/>
                      <a:headEnd type="none" w="med" len="med"/>
                      <a:tailEnd type="none" w="med" len="med"/>
                    </a:lnR>
                  </a:tcPr>
                </a:tc>
                <a:tc>
                  <a:txBody>
                    <a:bodyPr/>
                    <a:lstStyle/>
                    <a:p>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LSB</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90771040"/>
                  </a:ext>
                </a:extLst>
              </a:tr>
              <a:tr h="347859">
                <a:tc>
                  <a:txBody>
                    <a:bodyPr/>
                    <a:lstStyle/>
                    <a:p>
                      <a:r>
                        <a:rPr lang="en-US" sz="1400" dirty="0"/>
                        <a:t>42</a:t>
                      </a:r>
                    </a:p>
                  </a:txBody>
                  <a:tcPr>
                    <a:lnR w="12700" cap="flat" cmpd="sng" algn="ctr">
                      <a:solidFill>
                        <a:schemeClr val="tx1"/>
                      </a:solidFill>
                      <a:prstDash val="solid"/>
                      <a:round/>
                      <a:headEnd type="none" w="med" len="med"/>
                      <a:tailEnd type="none" w="med" len="med"/>
                    </a:lnR>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22040566"/>
                  </a:ext>
                </a:extLst>
              </a:tr>
              <a:tr h="347859">
                <a:tc>
                  <a:txBody>
                    <a:bodyPr/>
                    <a:lstStyle/>
                    <a:p>
                      <a:endParaRPr lang="en-US" sz="1400" dirty="0"/>
                    </a:p>
                  </a:txBody>
                  <a:tcPr>
                    <a:lnR w="12700" cap="flat" cmpd="sng" algn="ctr">
                      <a:solidFill>
                        <a:schemeClr val="tx1"/>
                      </a:solidFill>
                      <a:prstDash val="solid"/>
                      <a:round/>
                      <a:headEnd type="none" w="med" len="med"/>
                      <a:tailEnd type="none" w="med" len="med"/>
                    </a:lnR>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56547408"/>
                  </a:ext>
                </a:extLst>
              </a:tr>
              <a:tr h="347859">
                <a:tc>
                  <a:txBody>
                    <a:bodyPr/>
                    <a:lstStyle/>
                    <a:p>
                      <a:endParaRPr lang="en-US" sz="1400" dirty="0"/>
                    </a:p>
                  </a:txBody>
                  <a:tcPr>
                    <a:lnR w="12700" cap="flat" cmpd="sng" algn="ctr">
                      <a:solidFill>
                        <a:schemeClr val="tx1"/>
                      </a:solidFill>
                      <a:prstDash val="solid"/>
                      <a:round/>
                      <a:headEnd type="none" w="med" len="med"/>
                      <a:tailEnd type="none" w="med" len="med"/>
                    </a:lnR>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2864551"/>
                  </a:ext>
                </a:extLst>
              </a:tr>
              <a:tr h="347859">
                <a:tc>
                  <a:txBody>
                    <a:bodyPr/>
                    <a:lstStyle/>
                    <a:p>
                      <a:endParaRPr lang="en-US" sz="1400" dirty="0"/>
                    </a:p>
                  </a:txBody>
                  <a:tcPr>
                    <a:lnR w="12700" cap="flat" cmpd="sng" algn="ctr">
                      <a:solidFill>
                        <a:schemeClr val="tx1"/>
                      </a:solidFill>
                      <a:prstDash val="solid"/>
                      <a:round/>
                      <a:headEnd type="none" w="med" len="med"/>
                      <a:tailEnd type="none" w="med" len="med"/>
                    </a:lnR>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0906196"/>
                  </a:ext>
                </a:extLst>
              </a:tr>
              <a:tr h="347859">
                <a:tc>
                  <a:txBody>
                    <a:bodyPr/>
                    <a:lstStyle/>
                    <a:p>
                      <a:endParaRPr lang="en-US" sz="1400" dirty="0"/>
                    </a:p>
                  </a:txBody>
                  <a:tcPr>
                    <a:lnR w="12700" cap="flat" cmpd="sng" algn="ctr">
                      <a:solidFill>
                        <a:schemeClr val="tx1"/>
                      </a:solidFill>
                      <a:prstDash val="solid"/>
                      <a:round/>
                      <a:headEnd type="none" w="med" len="med"/>
                      <a:tailEnd type="none" w="med" len="med"/>
                    </a:lnR>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58691302"/>
                  </a:ext>
                </a:extLst>
              </a:tr>
              <a:tr h="347859">
                <a:tc>
                  <a:txBody>
                    <a:bodyPr/>
                    <a:lstStyle/>
                    <a:p>
                      <a:endParaRPr lang="en-US" sz="1400" dirty="0"/>
                    </a:p>
                  </a:txBody>
                  <a:tcPr>
                    <a:lnR w="12700" cap="flat" cmpd="sng" algn="ctr">
                      <a:solidFill>
                        <a:schemeClr val="tx1"/>
                      </a:solidFill>
                      <a:prstDash val="solid"/>
                      <a:round/>
                      <a:headEnd type="none" w="med" len="med"/>
                      <a:tailEnd type="none" w="med" len="med"/>
                    </a:lnR>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MSB</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4617654"/>
                  </a:ext>
                </a:extLst>
              </a:tr>
            </a:tbl>
          </a:graphicData>
        </a:graphic>
      </p:graphicFrame>
      <p:cxnSp>
        <p:nvCxnSpPr>
          <p:cNvPr id="8" name="Straight Arrow Connector 7">
            <a:extLst>
              <a:ext uri="{FF2B5EF4-FFF2-40B4-BE49-F238E27FC236}">
                <a16:creationId xmlns:a16="http://schemas.microsoft.com/office/drawing/2014/main" id="{4DE6074C-2AD2-527B-B291-161A90A0955F}"/>
              </a:ext>
            </a:extLst>
          </p:cNvPr>
          <p:cNvCxnSpPr>
            <a:cxnSpLocks/>
          </p:cNvCxnSpPr>
          <p:nvPr/>
        </p:nvCxnSpPr>
        <p:spPr>
          <a:xfrm flipV="1">
            <a:off x="11784562" y="2828925"/>
            <a:ext cx="0" cy="23429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2" name="Table 1">
            <a:extLst>
              <a:ext uri="{FF2B5EF4-FFF2-40B4-BE49-F238E27FC236}">
                <a16:creationId xmlns:a16="http://schemas.microsoft.com/office/drawing/2014/main" id="{9E4C2D9E-CEEF-A32D-CF16-329C98EE28C6}"/>
              </a:ext>
            </a:extLst>
          </p:cNvPr>
          <p:cNvGraphicFramePr>
            <a:graphicFrameLocks noGrp="1"/>
          </p:cNvGraphicFramePr>
          <p:nvPr>
            <p:extLst>
              <p:ext uri="{D42A27DB-BD31-4B8C-83A1-F6EECF244321}">
                <p14:modId xmlns:p14="http://schemas.microsoft.com/office/powerpoint/2010/main" val="1605035231"/>
              </p:ext>
            </p:extLst>
          </p:nvPr>
        </p:nvGraphicFramePr>
        <p:xfrm>
          <a:off x="7454704" y="5581271"/>
          <a:ext cx="4642916" cy="1112520"/>
        </p:xfrm>
        <a:graphic>
          <a:graphicData uri="http://schemas.openxmlformats.org/drawingml/2006/table">
            <a:tbl>
              <a:tblPr firstRow="1" bandRow="1">
                <a:tableStyleId>{5940675A-B579-460E-94D1-54222C63F5DA}</a:tableStyleId>
              </a:tblPr>
              <a:tblGrid>
                <a:gridCol w="692468">
                  <a:extLst>
                    <a:ext uri="{9D8B030D-6E8A-4147-A177-3AD203B41FA5}">
                      <a16:colId xmlns:a16="http://schemas.microsoft.com/office/drawing/2014/main" val="492200816"/>
                    </a:ext>
                  </a:extLst>
                </a:gridCol>
                <a:gridCol w="658408">
                  <a:extLst>
                    <a:ext uri="{9D8B030D-6E8A-4147-A177-3AD203B41FA5}">
                      <a16:colId xmlns:a16="http://schemas.microsoft.com/office/drawing/2014/main" val="2924573515"/>
                    </a:ext>
                  </a:extLst>
                </a:gridCol>
                <a:gridCol w="658408">
                  <a:extLst>
                    <a:ext uri="{9D8B030D-6E8A-4147-A177-3AD203B41FA5}">
                      <a16:colId xmlns:a16="http://schemas.microsoft.com/office/drawing/2014/main" val="3372391196"/>
                    </a:ext>
                  </a:extLst>
                </a:gridCol>
                <a:gridCol w="658408">
                  <a:extLst>
                    <a:ext uri="{9D8B030D-6E8A-4147-A177-3AD203B41FA5}">
                      <a16:colId xmlns:a16="http://schemas.microsoft.com/office/drawing/2014/main" val="385389857"/>
                    </a:ext>
                  </a:extLst>
                </a:gridCol>
                <a:gridCol w="658408">
                  <a:extLst>
                    <a:ext uri="{9D8B030D-6E8A-4147-A177-3AD203B41FA5}">
                      <a16:colId xmlns:a16="http://schemas.microsoft.com/office/drawing/2014/main" val="1500213618"/>
                    </a:ext>
                  </a:extLst>
                </a:gridCol>
                <a:gridCol w="658408">
                  <a:extLst>
                    <a:ext uri="{9D8B030D-6E8A-4147-A177-3AD203B41FA5}">
                      <a16:colId xmlns:a16="http://schemas.microsoft.com/office/drawing/2014/main" val="2324606823"/>
                    </a:ext>
                  </a:extLst>
                </a:gridCol>
                <a:gridCol w="658408">
                  <a:extLst>
                    <a:ext uri="{9D8B030D-6E8A-4147-A177-3AD203B41FA5}">
                      <a16:colId xmlns:a16="http://schemas.microsoft.com/office/drawing/2014/main" val="3306935064"/>
                    </a:ext>
                  </a:extLst>
                </a:gridCol>
              </a:tblGrid>
              <a:tr h="370840">
                <a:tc>
                  <a:txBody>
                    <a:bodyPr/>
                    <a:lstStyle/>
                    <a:p>
                      <a:endParaRPr lang="en-US" sz="1600" dirty="0"/>
                    </a:p>
                  </a:txBody>
                  <a:tcPr>
                    <a:lnB w="12700" cap="flat" cmpd="sng" algn="ctr">
                      <a:solidFill>
                        <a:schemeClr val="tx1"/>
                      </a:solidFill>
                      <a:prstDash val="solid"/>
                      <a:round/>
                      <a:headEnd type="none" w="med" len="med"/>
                      <a:tailEnd type="none" w="med" len="med"/>
                    </a:lnB>
                  </a:tcPr>
                </a:tc>
                <a:tc>
                  <a:txBody>
                    <a:bodyPr/>
                    <a:lstStyle/>
                    <a:p>
                      <a:endParaRPr lang="en-US" sz="1600" dirty="0"/>
                    </a:p>
                  </a:txBody>
                  <a:tcPr>
                    <a:lnB w="12700" cap="flat" cmpd="sng" algn="ctr">
                      <a:solidFill>
                        <a:schemeClr val="tx1"/>
                      </a:solidFill>
                      <a:prstDash val="solid"/>
                      <a:round/>
                      <a:headEnd type="none" w="med" len="med"/>
                      <a:tailEnd type="none" w="med" len="med"/>
                    </a:lnB>
                  </a:tcPr>
                </a:tc>
                <a:tc>
                  <a:txBody>
                    <a:bodyPr/>
                    <a:lstStyle/>
                    <a:p>
                      <a:endParaRPr lang="en-US" sz="1600" dirty="0"/>
                    </a:p>
                  </a:txBody>
                  <a:tcPr>
                    <a:lnB w="12700" cap="flat" cmpd="sng" algn="ctr">
                      <a:solidFill>
                        <a:schemeClr val="tx1"/>
                      </a:solidFill>
                      <a:prstDash val="solid"/>
                      <a:round/>
                      <a:headEnd type="none" w="med" len="med"/>
                      <a:tailEnd type="none" w="med" len="med"/>
                    </a:lnB>
                  </a:tcPr>
                </a:tc>
                <a:tc>
                  <a:txBody>
                    <a:bodyPr/>
                    <a:lstStyle/>
                    <a:p>
                      <a:endParaRPr lang="en-US" sz="1600" dirty="0"/>
                    </a:p>
                  </a:txBody>
                  <a:tcPr>
                    <a:lnB w="12700" cap="flat" cmpd="sng" algn="ctr">
                      <a:solidFill>
                        <a:schemeClr val="tx1"/>
                      </a:solidFill>
                      <a:prstDash val="solid"/>
                      <a:round/>
                      <a:headEnd type="none" w="med" len="med"/>
                      <a:tailEnd type="none" w="med" len="med"/>
                    </a:lnB>
                  </a:tcPr>
                </a:tc>
                <a:tc>
                  <a:txBody>
                    <a:bodyPr/>
                    <a:lstStyle/>
                    <a:p>
                      <a:endParaRPr lang="en-US" sz="1600" dirty="0"/>
                    </a:p>
                  </a:txBody>
                  <a:tcPr>
                    <a:lnB w="12700" cap="flat" cmpd="sng" algn="ctr">
                      <a:solidFill>
                        <a:schemeClr val="tx1"/>
                      </a:solidFill>
                      <a:prstDash val="solid"/>
                      <a:round/>
                      <a:headEnd type="none" w="med" len="med"/>
                      <a:tailEnd type="none" w="med" len="med"/>
                    </a:lnB>
                  </a:tcPr>
                </a:tc>
                <a:tc>
                  <a:txBody>
                    <a:bodyPr/>
                    <a:lstStyle/>
                    <a:p>
                      <a:endParaRPr lang="en-US" sz="1600" dirty="0"/>
                    </a:p>
                  </a:txBody>
                  <a:tcPr>
                    <a:lnB w="12700" cap="flat" cmpd="sng" algn="ctr">
                      <a:solidFill>
                        <a:schemeClr val="tx1"/>
                      </a:solidFill>
                      <a:prstDash val="solid"/>
                      <a:round/>
                      <a:headEnd type="none" w="med" len="med"/>
                      <a:tailEnd type="none" w="med" len="med"/>
                    </a:lnB>
                  </a:tcPr>
                </a:tc>
                <a:tc>
                  <a:txBody>
                    <a:bodyPr/>
                    <a:lstStyle/>
                    <a:p>
                      <a:r>
                        <a:rPr lang="en-US" sz="1600"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001436"/>
                  </a:ext>
                </a:extLst>
              </a:tr>
              <a:tr h="370840">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6367913"/>
                  </a:ext>
                </a:extLst>
              </a:tr>
              <a:tr h="370840">
                <a:tc>
                  <a:txBody>
                    <a:bodyPr/>
                    <a:lstStyle/>
                    <a:p>
                      <a:r>
                        <a:rPr lang="en-US" sz="1600" dirty="0"/>
                        <a:t>MSB</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LSB</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07624111"/>
                  </a:ext>
                </a:extLst>
              </a:tr>
            </a:tbl>
          </a:graphicData>
        </a:graphic>
      </p:graphicFrame>
    </p:spTree>
    <p:extLst>
      <p:ext uri="{BB962C8B-B14F-4D97-AF65-F5344CB8AC3E}">
        <p14:creationId xmlns:p14="http://schemas.microsoft.com/office/powerpoint/2010/main" val="7660154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5C2E6-929C-B556-BB36-867AC7DB52C0}"/>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7140DF67-2179-E418-E1EA-6DF81D155AC9}"/>
              </a:ext>
            </a:extLst>
          </p:cNvPr>
          <p:cNvSpPr txBox="1">
            <a:spLocks/>
          </p:cNvSpPr>
          <p:nvPr/>
        </p:nvSpPr>
        <p:spPr>
          <a:xfrm>
            <a:off x="612648" y="548640"/>
            <a:ext cx="10653578"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b="1" kern="1200" dirty="0">
                <a:solidFill>
                  <a:schemeClr val="tx1"/>
                </a:solidFill>
                <a:latin typeface="+mj-lt"/>
                <a:ea typeface="+mj-ea"/>
                <a:cs typeface="+mj-cs"/>
              </a:rPr>
              <a:t>Decimal to binary conversion</a:t>
            </a:r>
          </a:p>
        </p:txBody>
      </p:sp>
      <p:sp>
        <p:nvSpPr>
          <p:cNvPr id="11" name="Slide Number Placeholder 10">
            <a:extLst>
              <a:ext uri="{FF2B5EF4-FFF2-40B4-BE49-F238E27FC236}">
                <a16:creationId xmlns:a16="http://schemas.microsoft.com/office/drawing/2014/main" id="{FC1D659D-C0BA-F4BE-D78B-543C1E8F9191}"/>
              </a:ext>
            </a:extLst>
          </p:cNvPr>
          <p:cNvSpPr>
            <a:spLocks noGrp="1"/>
          </p:cNvSpPr>
          <p:nvPr>
            <p:ph type="sldNum" sz="quarter" idx="12"/>
          </p:nvPr>
        </p:nvSpPr>
        <p:spPr/>
        <p:txBody>
          <a:bodyPr/>
          <a:lstStyle/>
          <a:p>
            <a:fld id="{CC057153-B650-4DEB-B370-79DDCFDCE934}" type="slidenum">
              <a:rPr lang="en-US" smtClean="0"/>
              <a:t>58</a:t>
            </a:fld>
            <a:endParaRPr lang="en-US"/>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336E4458-509A-4CE8-B759-B30E6F15C117}"/>
                  </a:ext>
                </a:extLst>
              </p:cNvPr>
              <p:cNvSpPr>
                <a:spLocks noGrp="1"/>
              </p:cNvSpPr>
              <p:nvPr>
                <p:ph idx="1"/>
              </p:nvPr>
            </p:nvSpPr>
            <p:spPr>
              <a:xfrm>
                <a:off x="612647" y="1471617"/>
                <a:ext cx="10653579" cy="5062786"/>
              </a:xfrm>
            </p:spPr>
            <p:txBody>
              <a:bodyPr>
                <a:normAutofit/>
              </a:bodyPr>
              <a:lstStyle/>
              <a:p>
                <a:r>
                  <a:rPr lang="en-US" dirty="0"/>
                  <a:t>Repeatedly divide the number by 2. The remainder goes to each column, from right to left.</a:t>
                </a:r>
              </a:p>
              <a:p>
                <a:r>
                  <a:rPr lang="en-US" dirty="0"/>
                  <a:t>Example: Convert the decimal number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84</m:t>
                        </m:r>
                      </m:e>
                      <m:sub>
                        <m:r>
                          <a:rPr lang="en-US" b="0" i="1" smtClean="0">
                            <a:latin typeface="Cambria Math" panose="02040503050406030204" pitchFamily="18" charset="0"/>
                          </a:rPr>
                          <m:t>10</m:t>
                        </m:r>
                      </m:sub>
                    </m:sSub>
                  </m:oMath>
                </a14:m>
                <a:r>
                  <a:rPr lang="en-US" dirty="0"/>
                  <a:t> to binary.</a:t>
                </a:r>
              </a:p>
              <a:p>
                <a:pPr lvl="1"/>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84</m:t>
                        </m:r>
                      </m:num>
                      <m:den>
                        <m:r>
                          <a:rPr lang="en-US" b="0" i="1" smtClean="0">
                            <a:latin typeface="Cambria Math" panose="02040503050406030204" pitchFamily="18" charset="0"/>
                          </a:rPr>
                          <m:t>2</m:t>
                        </m:r>
                      </m:den>
                    </m:f>
                    <m:r>
                      <a:rPr lang="en-US" b="0" i="1" smtClean="0">
                        <a:latin typeface="Cambria Math" panose="02040503050406030204" pitchFamily="18" charset="0"/>
                      </a:rPr>
                      <m:t>=42</m:t>
                    </m:r>
                  </m:oMath>
                </a14:m>
                <a:r>
                  <a:rPr lang="en-US" dirty="0"/>
                  <a:t> with a remainder of 0, so 0 goes in the 1’s column.</a:t>
                </a:r>
              </a:p>
              <a:p>
                <a:pPr lvl="1"/>
                <a14:m>
                  <m:oMath xmlns:m="http://schemas.openxmlformats.org/officeDocument/2006/math">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42</m:t>
                        </m:r>
                      </m:num>
                      <m:den>
                        <m:r>
                          <a:rPr lang="en-US" b="0" i="1" dirty="0" smtClean="0">
                            <a:latin typeface="Cambria Math" panose="02040503050406030204" pitchFamily="18" charset="0"/>
                          </a:rPr>
                          <m:t>2</m:t>
                        </m:r>
                      </m:den>
                    </m:f>
                    <m:r>
                      <a:rPr lang="en-US" b="0" i="1" dirty="0" smtClean="0">
                        <a:latin typeface="Cambria Math" panose="02040503050406030204" pitchFamily="18" charset="0"/>
                      </a:rPr>
                      <m:t>=21</m:t>
                    </m:r>
                  </m:oMath>
                </a14:m>
                <a:r>
                  <a:rPr lang="en-US" dirty="0"/>
                  <a:t> with a remainder of 0, so 0 goes in the 2’s column.</a:t>
                </a:r>
              </a:p>
            </p:txBody>
          </p:sp>
        </mc:Choice>
        <mc:Fallback xmlns="">
          <p:sp>
            <p:nvSpPr>
              <p:cNvPr id="4" name="Content Placeholder 3">
                <a:extLst>
                  <a:ext uri="{FF2B5EF4-FFF2-40B4-BE49-F238E27FC236}">
                    <a16:creationId xmlns:a16="http://schemas.microsoft.com/office/drawing/2014/main" id="{336E4458-509A-4CE8-B759-B30E6F15C117}"/>
                  </a:ext>
                </a:extLst>
              </p:cNvPr>
              <p:cNvSpPr>
                <a:spLocks noGrp="1" noRot="1" noChangeAspect="1" noMove="1" noResize="1" noEditPoints="1" noAdjustHandles="1" noChangeArrowheads="1" noChangeShapeType="1" noTextEdit="1"/>
              </p:cNvSpPr>
              <p:nvPr>
                <p:ph idx="1"/>
              </p:nvPr>
            </p:nvSpPr>
            <p:spPr>
              <a:xfrm>
                <a:off x="612647" y="1471617"/>
                <a:ext cx="10653579" cy="5062786"/>
              </a:xfrm>
              <a:blipFill>
                <a:blip r:embed="rId3"/>
                <a:stretch>
                  <a:fillRect l="-476"/>
                </a:stretch>
              </a:blipFill>
            </p:spPr>
            <p:txBody>
              <a:bodyPr/>
              <a:lstStyle/>
              <a:p>
                <a:r>
                  <a:rPr lang="en-US">
                    <a:noFill/>
                  </a:rPr>
                  <a:t> </a:t>
                </a:r>
              </a:p>
            </p:txBody>
          </p:sp>
        </mc:Fallback>
      </mc:AlternateContent>
      <p:graphicFrame>
        <p:nvGraphicFramePr>
          <p:cNvPr id="7" name="Table 6">
            <a:extLst>
              <a:ext uri="{FF2B5EF4-FFF2-40B4-BE49-F238E27FC236}">
                <a16:creationId xmlns:a16="http://schemas.microsoft.com/office/drawing/2014/main" id="{080B4B75-5108-1568-D09B-04D7D19A395E}"/>
              </a:ext>
            </a:extLst>
          </p:cNvPr>
          <p:cNvGraphicFramePr>
            <a:graphicFrameLocks noGrp="1"/>
          </p:cNvGraphicFramePr>
          <p:nvPr/>
        </p:nvGraphicFramePr>
        <p:xfrm>
          <a:off x="8577811" y="2128125"/>
          <a:ext cx="3054351" cy="3043766"/>
        </p:xfrm>
        <a:graphic>
          <a:graphicData uri="http://schemas.openxmlformats.org/drawingml/2006/table">
            <a:tbl>
              <a:tblPr firstRow="1" bandRow="1">
                <a:tableStyleId>{5940675A-B579-460E-94D1-54222C63F5DA}</a:tableStyleId>
              </a:tblPr>
              <a:tblGrid>
                <a:gridCol w="896939">
                  <a:extLst>
                    <a:ext uri="{9D8B030D-6E8A-4147-A177-3AD203B41FA5}">
                      <a16:colId xmlns:a16="http://schemas.microsoft.com/office/drawing/2014/main" val="3162168177"/>
                    </a:ext>
                  </a:extLst>
                </a:gridCol>
                <a:gridCol w="1414463">
                  <a:extLst>
                    <a:ext uri="{9D8B030D-6E8A-4147-A177-3AD203B41FA5}">
                      <a16:colId xmlns:a16="http://schemas.microsoft.com/office/drawing/2014/main" val="996794551"/>
                    </a:ext>
                  </a:extLst>
                </a:gridCol>
                <a:gridCol w="742949">
                  <a:extLst>
                    <a:ext uri="{9D8B030D-6E8A-4147-A177-3AD203B41FA5}">
                      <a16:colId xmlns:a16="http://schemas.microsoft.com/office/drawing/2014/main" val="1908489462"/>
                    </a:ext>
                  </a:extLst>
                </a:gridCol>
              </a:tblGrid>
              <a:tr h="608753">
                <a:tc>
                  <a:txBody>
                    <a:bodyPr/>
                    <a:lstStyle/>
                    <a:p>
                      <a:r>
                        <a:rPr lang="en-US" sz="1400" b="1" dirty="0"/>
                        <a:t>Divide by 2</a:t>
                      </a:r>
                    </a:p>
                  </a:txBody>
                  <a:tcPr>
                    <a:lnR w="12700" cap="flat" cmpd="sng" algn="ctr">
                      <a:solidFill>
                        <a:schemeClr val="tx1"/>
                      </a:solidFill>
                      <a:prstDash val="solid"/>
                      <a:round/>
                      <a:headEnd type="none" w="med" len="med"/>
                      <a:tailEnd type="none" w="med" len="med"/>
                    </a:lnR>
                  </a:tcPr>
                </a:tc>
                <a:tc>
                  <a:txBody>
                    <a:bodyPr/>
                    <a:lstStyle/>
                    <a:p>
                      <a:r>
                        <a:rPr lang="en-US" sz="1400" b="1" dirty="0"/>
                        <a:t>Remainder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28386680"/>
                  </a:ext>
                </a:extLst>
              </a:tr>
              <a:tr h="347859">
                <a:tc>
                  <a:txBody>
                    <a:bodyPr/>
                    <a:lstStyle/>
                    <a:p>
                      <a:r>
                        <a:rPr lang="en-US" sz="1400" dirty="0"/>
                        <a:t>84</a:t>
                      </a:r>
                    </a:p>
                  </a:txBody>
                  <a:tcPr>
                    <a:lnR w="12700" cap="flat" cmpd="sng" algn="ctr">
                      <a:solidFill>
                        <a:schemeClr val="tx1"/>
                      </a:solidFill>
                      <a:prstDash val="solid"/>
                      <a:round/>
                      <a:headEnd type="none" w="med" len="med"/>
                      <a:tailEnd type="none" w="med" len="med"/>
                    </a:lnR>
                  </a:tcPr>
                </a:tc>
                <a:tc>
                  <a:txBody>
                    <a:bodyPr/>
                    <a:lstStyle/>
                    <a:p>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LSB</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90771040"/>
                  </a:ext>
                </a:extLst>
              </a:tr>
              <a:tr h="347859">
                <a:tc>
                  <a:txBody>
                    <a:bodyPr/>
                    <a:lstStyle/>
                    <a:p>
                      <a:r>
                        <a:rPr lang="en-US" sz="1400" dirty="0"/>
                        <a:t>42</a:t>
                      </a:r>
                    </a:p>
                  </a:txBody>
                  <a:tcPr>
                    <a:lnR w="12700" cap="flat" cmpd="sng" algn="ctr">
                      <a:solidFill>
                        <a:schemeClr val="tx1"/>
                      </a:solidFill>
                      <a:prstDash val="solid"/>
                      <a:round/>
                      <a:headEnd type="none" w="med" len="med"/>
                      <a:tailEnd type="none" w="med" len="med"/>
                    </a:lnR>
                  </a:tcPr>
                </a:tc>
                <a:tc>
                  <a:txBody>
                    <a:bodyPr/>
                    <a:lstStyle/>
                    <a:p>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22040566"/>
                  </a:ext>
                </a:extLst>
              </a:tr>
              <a:tr h="347859">
                <a:tc>
                  <a:txBody>
                    <a:bodyPr/>
                    <a:lstStyle/>
                    <a:p>
                      <a:r>
                        <a:rPr lang="en-US" sz="1400" dirty="0"/>
                        <a:t>21</a:t>
                      </a:r>
                    </a:p>
                  </a:txBody>
                  <a:tcPr>
                    <a:lnR w="12700" cap="flat" cmpd="sng" algn="ctr">
                      <a:solidFill>
                        <a:schemeClr val="tx1"/>
                      </a:solidFill>
                      <a:prstDash val="solid"/>
                      <a:round/>
                      <a:headEnd type="none" w="med" len="med"/>
                      <a:tailEnd type="none" w="med" len="med"/>
                    </a:lnR>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56547408"/>
                  </a:ext>
                </a:extLst>
              </a:tr>
              <a:tr h="347859">
                <a:tc>
                  <a:txBody>
                    <a:bodyPr/>
                    <a:lstStyle/>
                    <a:p>
                      <a:endParaRPr lang="en-US" sz="1400" dirty="0"/>
                    </a:p>
                  </a:txBody>
                  <a:tcPr>
                    <a:lnR w="12700" cap="flat" cmpd="sng" algn="ctr">
                      <a:solidFill>
                        <a:schemeClr val="tx1"/>
                      </a:solidFill>
                      <a:prstDash val="solid"/>
                      <a:round/>
                      <a:headEnd type="none" w="med" len="med"/>
                      <a:tailEnd type="none" w="med" len="med"/>
                    </a:lnR>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2864551"/>
                  </a:ext>
                </a:extLst>
              </a:tr>
              <a:tr h="347859">
                <a:tc>
                  <a:txBody>
                    <a:bodyPr/>
                    <a:lstStyle/>
                    <a:p>
                      <a:endParaRPr lang="en-US" sz="1400" dirty="0"/>
                    </a:p>
                  </a:txBody>
                  <a:tcPr>
                    <a:lnR w="12700" cap="flat" cmpd="sng" algn="ctr">
                      <a:solidFill>
                        <a:schemeClr val="tx1"/>
                      </a:solidFill>
                      <a:prstDash val="solid"/>
                      <a:round/>
                      <a:headEnd type="none" w="med" len="med"/>
                      <a:tailEnd type="none" w="med" len="med"/>
                    </a:lnR>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0906196"/>
                  </a:ext>
                </a:extLst>
              </a:tr>
              <a:tr h="347859">
                <a:tc>
                  <a:txBody>
                    <a:bodyPr/>
                    <a:lstStyle/>
                    <a:p>
                      <a:endParaRPr lang="en-US" sz="1400" dirty="0"/>
                    </a:p>
                  </a:txBody>
                  <a:tcPr>
                    <a:lnR w="12700" cap="flat" cmpd="sng" algn="ctr">
                      <a:solidFill>
                        <a:schemeClr val="tx1"/>
                      </a:solidFill>
                      <a:prstDash val="solid"/>
                      <a:round/>
                      <a:headEnd type="none" w="med" len="med"/>
                      <a:tailEnd type="none" w="med" len="med"/>
                    </a:lnR>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58691302"/>
                  </a:ext>
                </a:extLst>
              </a:tr>
              <a:tr h="347859">
                <a:tc>
                  <a:txBody>
                    <a:bodyPr/>
                    <a:lstStyle/>
                    <a:p>
                      <a:endParaRPr lang="en-US" sz="1400" dirty="0"/>
                    </a:p>
                  </a:txBody>
                  <a:tcPr>
                    <a:lnR w="12700" cap="flat" cmpd="sng" algn="ctr">
                      <a:solidFill>
                        <a:schemeClr val="tx1"/>
                      </a:solidFill>
                      <a:prstDash val="solid"/>
                      <a:round/>
                      <a:headEnd type="none" w="med" len="med"/>
                      <a:tailEnd type="none" w="med" len="med"/>
                    </a:lnR>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MSB</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4617654"/>
                  </a:ext>
                </a:extLst>
              </a:tr>
            </a:tbl>
          </a:graphicData>
        </a:graphic>
      </p:graphicFrame>
      <p:cxnSp>
        <p:nvCxnSpPr>
          <p:cNvPr id="8" name="Straight Arrow Connector 7">
            <a:extLst>
              <a:ext uri="{FF2B5EF4-FFF2-40B4-BE49-F238E27FC236}">
                <a16:creationId xmlns:a16="http://schemas.microsoft.com/office/drawing/2014/main" id="{393004B9-0935-0126-5846-72DB4CEC63C9}"/>
              </a:ext>
            </a:extLst>
          </p:cNvPr>
          <p:cNvCxnSpPr>
            <a:cxnSpLocks/>
          </p:cNvCxnSpPr>
          <p:nvPr/>
        </p:nvCxnSpPr>
        <p:spPr>
          <a:xfrm flipV="1">
            <a:off x="11784562" y="2828925"/>
            <a:ext cx="0" cy="23429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2" name="Table 1">
            <a:extLst>
              <a:ext uri="{FF2B5EF4-FFF2-40B4-BE49-F238E27FC236}">
                <a16:creationId xmlns:a16="http://schemas.microsoft.com/office/drawing/2014/main" id="{878E8AA6-9365-ED9A-C49D-72EB20C54E9C}"/>
              </a:ext>
            </a:extLst>
          </p:cNvPr>
          <p:cNvGraphicFramePr>
            <a:graphicFrameLocks noGrp="1"/>
          </p:cNvGraphicFramePr>
          <p:nvPr>
            <p:extLst>
              <p:ext uri="{D42A27DB-BD31-4B8C-83A1-F6EECF244321}">
                <p14:modId xmlns:p14="http://schemas.microsoft.com/office/powerpoint/2010/main" val="1235353723"/>
              </p:ext>
            </p:extLst>
          </p:nvPr>
        </p:nvGraphicFramePr>
        <p:xfrm>
          <a:off x="7454704" y="5581271"/>
          <a:ext cx="4642916" cy="1112520"/>
        </p:xfrm>
        <a:graphic>
          <a:graphicData uri="http://schemas.openxmlformats.org/drawingml/2006/table">
            <a:tbl>
              <a:tblPr firstRow="1" bandRow="1">
                <a:tableStyleId>{5940675A-B579-460E-94D1-54222C63F5DA}</a:tableStyleId>
              </a:tblPr>
              <a:tblGrid>
                <a:gridCol w="692468">
                  <a:extLst>
                    <a:ext uri="{9D8B030D-6E8A-4147-A177-3AD203B41FA5}">
                      <a16:colId xmlns:a16="http://schemas.microsoft.com/office/drawing/2014/main" val="492200816"/>
                    </a:ext>
                  </a:extLst>
                </a:gridCol>
                <a:gridCol w="658408">
                  <a:extLst>
                    <a:ext uri="{9D8B030D-6E8A-4147-A177-3AD203B41FA5}">
                      <a16:colId xmlns:a16="http://schemas.microsoft.com/office/drawing/2014/main" val="2924573515"/>
                    </a:ext>
                  </a:extLst>
                </a:gridCol>
                <a:gridCol w="658408">
                  <a:extLst>
                    <a:ext uri="{9D8B030D-6E8A-4147-A177-3AD203B41FA5}">
                      <a16:colId xmlns:a16="http://schemas.microsoft.com/office/drawing/2014/main" val="3372391196"/>
                    </a:ext>
                  </a:extLst>
                </a:gridCol>
                <a:gridCol w="658408">
                  <a:extLst>
                    <a:ext uri="{9D8B030D-6E8A-4147-A177-3AD203B41FA5}">
                      <a16:colId xmlns:a16="http://schemas.microsoft.com/office/drawing/2014/main" val="385389857"/>
                    </a:ext>
                  </a:extLst>
                </a:gridCol>
                <a:gridCol w="658408">
                  <a:extLst>
                    <a:ext uri="{9D8B030D-6E8A-4147-A177-3AD203B41FA5}">
                      <a16:colId xmlns:a16="http://schemas.microsoft.com/office/drawing/2014/main" val="1500213618"/>
                    </a:ext>
                  </a:extLst>
                </a:gridCol>
                <a:gridCol w="658408">
                  <a:extLst>
                    <a:ext uri="{9D8B030D-6E8A-4147-A177-3AD203B41FA5}">
                      <a16:colId xmlns:a16="http://schemas.microsoft.com/office/drawing/2014/main" val="2324606823"/>
                    </a:ext>
                  </a:extLst>
                </a:gridCol>
                <a:gridCol w="658408">
                  <a:extLst>
                    <a:ext uri="{9D8B030D-6E8A-4147-A177-3AD203B41FA5}">
                      <a16:colId xmlns:a16="http://schemas.microsoft.com/office/drawing/2014/main" val="3306935064"/>
                    </a:ext>
                  </a:extLst>
                </a:gridCol>
              </a:tblGrid>
              <a:tr h="370840">
                <a:tc>
                  <a:txBody>
                    <a:bodyPr/>
                    <a:lstStyle/>
                    <a:p>
                      <a:endParaRPr lang="en-US" sz="1600" dirty="0"/>
                    </a:p>
                  </a:txBody>
                  <a:tcPr>
                    <a:lnB w="12700" cap="flat" cmpd="sng" algn="ctr">
                      <a:solidFill>
                        <a:schemeClr val="tx1"/>
                      </a:solidFill>
                      <a:prstDash val="solid"/>
                      <a:round/>
                      <a:headEnd type="none" w="med" len="med"/>
                      <a:tailEnd type="none" w="med" len="med"/>
                    </a:lnB>
                  </a:tcPr>
                </a:tc>
                <a:tc>
                  <a:txBody>
                    <a:bodyPr/>
                    <a:lstStyle/>
                    <a:p>
                      <a:endParaRPr lang="en-US" sz="1600" dirty="0"/>
                    </a:p>
                  </a:txBody>
                  <a:tcPr>
                    <a:lnB w="12700" cap="flat" cmpd="sng" algn="ctr">
                      <a:solidFill>
                        <a:schemeClr val="tx1"/>
                      </a:solidFill>
                      <a:prstDash val="solid"/>
                      <a:round/>
                      <a:headEnd type="none" w="med" len="med"/>
                      <a:tailEnd type="none" w="med" len="med"/>
                    </a:lnB>
                  </a:tcPr>
                </a:tc>
                <a:tc>
                  <a:txBody>
                    <a:bodyPr/>
                    <a:lstStyle/>
                    <a:p>
                      <a:endParaRPr lang="en-US" sz="1600" dirty="0"/>
                    </a:p>
                  </a:txBody>
                  <a:tcPr>
                    <a:lnB w="12700" cap="flat" cmpd="sng" algn="ctr">
                      <a:solidFill>
                        <a:schemeClr val="tx1"/>
                      </a:solidFill>
                      <a:prstDash val="solid"/>
                      <a:round/>
                      <a:headEnd type="none" w="med" len="med"/>
                      <a:tailEnd type="none" w="med" len="med"/>
                    </a:lnB>
                  </a:tcPr>
                </a:tc>
                <a:tc>
                  <a:txBody>
                    <a:bodyPr/>
                    <a:lstStyle/>
                    <a:p>
                      <a:endParaRPr lang="en-US" sz="1600" dirty="0"/>
                    </a:p>
                  </a:txBody>
                  <a:tcPr>
                    <a:lnB w="12700" cap="flat" cmpd="sng" algn="ctr">
                      <a:solidFill>
                        <a:schemeClr val="tx1"/>
                      </a:solidFill>
                      <a:prstDash val="solid"/>
                      <a:round/>
                      <a:headEnd type="none" w="med" len="med"/>
                      <a:tailEnd type="none" w="med" len="med"/>
                    </a:lnB>
                  </a:tcPr>
                </a:tc>
                <a:tc>
                  <a:txBody>
                    <a:bodyPr/>
                    <a:lstStyle/>
                    <a:p>
                      <a:endParaRPr lang="en-US" sz="1600" dirty="0"/>
                    </a:p>
                  </a:txBody>
                  <a:tcPr>
                    <a:lnB w="12700" cap="flat" cmpd="sng" algn="ctr">
                      <a:solidFill>
                        <a:schemeClr val="tx1"/>
                      </a:solidFill>
                      <a:prstDash val="solid"/>
                      <a:round/>
                      <a:headEnd type="none" w="med" len="med"/>
                      <a:tailEnd type="none" w="med" len="med"/>
                    </a:lnB>
                  </a:tcPr>
                </a:tc>
                <a:tc>
                  <a:txBody>
                    <a:bodyPr/>
                    <a:lstStyle/>
                    <a:p>
                      <a:r>
                        <a:rPr lang="en-US" sz="1600" dirty="0"/>
                        <a:t>2</a:t>
                      </a:r>
                    </a:p>
                  </a:txBody>
                  <a:tcPr>
                    <a:lnB w="12700" cap="flat" cmpd="sng" algn="ctr">
                      <a:solidFill>
                        <a:schemeClr val="tx1"/>
                      </a:solidFill>
                      <a:prstDash val="solid"/>
                      <a:round/>
                      <a:headEnd type="none" w="med" len="med"/>
                      <a:tailEnd type="none" w="med" len="med"/>
                    </a:lnB>
                  </a:tcPr>
                </a:tc>
                <a:tc>
                  <a:txBody>
                    <a:bodyPr/>
                    <a:lstStyle/>
                    <a:p>
                      <a:r>
                        <a:rPr lang="en-US" sz="1600"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001436"/>
                  </a:ext>
                </a:extLst>
              </a:tr>
              <a:tr h="370840">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6367913"/>
                  </a:ext>
                </a:extLst>
              </a:tr>
              <a:tr h="370840">
                <a:tc>
                  <a:txBody>
                    <a:bodyPr/>
                    <a:lstStyle/>
                    <a:p>
                      <a:r>
                        <a:rPr lang="en-US" sz="1600" dirty="0"/>
                        <a:t>MSB</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LSB</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07624111"/>
                  </a:ext>
                </a:extLst>
              </a:tr>
            </a:tbl>
          </a:graphicData>
        </a:graphic>
      </p:graphicFrame>
    </p:spTree>
    <p:extLst>
      <p:ext uri="{BB962C8B-B14F-4D97-AF65-F5344CB8AC3E}">
        <p14:creationId xmlns:p14="http://schemas.microsoft.com/office/powerpoint/2010/main" val="38945157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8593B-6EA5-1D87-8A1F-BC95FB0E9798}"/>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ADEB2389-C503-6912-D5E2-B6047F53FA6C}"/>
              </a:ext>
            </a:extLst>
          </p:cNvPr>
          <p:cNvSpPr txBox="1">
            <a:spLocks/>
          </p:cNvSpPr>
          <p:nvPr/>
        </p:nvSpPr>
        <p:spPr>
          <a:xfrm>
            <a:off x="612648" y="548640"/>
            <a:ext cx="10653578"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b="1" kern="1200" dirty="0">
                <a:solidFill>
                  <a:schemeClr val="tx1"/>
                </a:solidFill>
                <a:latin typeface="+mj-lt"/>
                <a:ea typeface="+mj-ea"/>
                <a:cs typeface="+mj-cs"/>
              </a:rPr>
              <a:t>Decimal to binary conversion</a:t>
            </a:r>
          </a:p>
        </p:txBody>
      </p:sp>
      <p:sp>
        <p:nvSpPr>
          <p:cNvPr id="11" name="Slide Number Placeholder 10">
            <a:extLst>
              <a:ext uri="{FF2B5EF4-FFF2-40B4-BE49-F238E27FC236}">
                <a16:creationId xmlns:a16="http://schemas.microsoft.com/office/drawing/2014/main" id="{7075B6DF-FC99-3660-7D0E-916C195C5D69}"/>
              </a:ext>
            </a:extLst>
          </p:cNvPr>
          <p:cNvSpPr>
            <a:spLocks noGrp="1"/>
          </p:cNvSpPr>
          <p:nvPr>
            <p:ph type="sldNum" sz="quarter" idx="12"/>
          </p:nvPr>
        </p:nvSpPr>
        <p:spPr/>
        <p:txBody>
          <a:bodyPr/>
          <a:lstStyle/>
          <a:p>
            <a:fld id="{CC057153-B650-4DEB-B370-79DDCFDCE934}" type="slidenum">
              <a:rPr lang="en-US" smtClean="0"/>
              <a:t>59</a:t>
            </a:fld>
            <a:endParaRPr lang="en-US"/>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DB630C38-5B2E-3B58-D093-AD5BF7DA6F2A}"/>
                  </a:ext>
                </a:extLst>
              </p:cNvPr>
              <p:cNvSpPr>
                <a:spLocks noGrp="1"/>
              </p:cNvSpPr>
              <p:nvPr>
                <p:ph idx="1"/>
              </p:nvPr>
            </p:nvSpPr>
            <p:spPr>
              <a:xfrm>
                <a:off x="612647" y="1471617"/>
                <a:ext cx="10653579" cy="5062786"/>
              </a:xfrm>
            </p:spPr>
            <p:txBody>
              <a:bodyPr>
                <a:normAutofit/>
              </a:bodyPr>
              <a:lstStyle/>
              <a:p>
                <a:r>
                  <a:rPr lang="en-US" dirty="0"/>
                  <a:t>Repeatedly divide the number by 2. The remainder goes to each column, from right to left.</a:t>
                </a:r>
              </a:p>
              <a:p>
                <a:r>
                  <a:rPr lang="en-US" dirty="0"/>
                  <a:t>Example: Convert the decimal number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84</m:t>
                        </m:r>
                      </m:e>
                      <m:sub>
                        <m:r>
                          <a:rPr lang="en-US" b="0" i="1" smtClean="0">
                            <a:latin typeface="Cambria Math" panose="02040503050406030204" pitchFamily="18" charset="0"/>
                          </a:rPr>
                          <m:t>10</m:t>
                        </m:r>
                      </m:sub>
                    </m:sSub>
                  </m:oMath>
                </a14:m>
                <a:r>
                  <a:rPr lang="en-US" dirty="0"/>
                  <a:t> to binary.</a:t>
                </a:r>
              </a:p>
              <a:p>
                <a:pPr lvl="1"/>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84</m:t>
                        </m:r>
                      </m:num>
                      <m:den>
                        <m:r>
                          <a:rPr lang="en-US" b="0" i="1" smtClean="0">
                            <a:latin typeface="Cambria Math" panose="02040503050406030204" pitchFamily="18" charset="0"/>
                          </a:rPr>
                          <m:t>2</m:t>
                        </m:r>
                      </m:den>
                    </m:f>
                    <m:r>
                      <a:rPr lang="en-US" b="0" i="1" smtClean="0">
                        <a:latin typeface="Cambria Math" panose="02040503050406030204" pitchFamily="18" charset="0"/>
                      </a:rPr>
                      <m:t>=42</m:t>
                    </m:r>
                  </m:oMath>
                </a14:m>
                <a:r>
                  <a:rPr lang="en-US" dirty="0"/>
                  <a:t> with a remainder of 0, so 0 goes in the 1’s column.</a:t>
                </a:r>
              </a:p>
              <a:p>
                <a:pPr lvl="1"/>
                <a14:m>
                  <m:oMath xmlns:m="http://schemas.openxmlformats.org/officeDocument/2006/math">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42</m:t>
                        </m:r>
                      </m:num>
                      <m:den>
                        <m:r>
                          <a:rPr lang="en-US" b="0" i="1" dirty="0" smtClean="0">
                            <a:latin typeface="Cambria Math" panose="02040503050406030204" pitchFamily="18" charset="0"/>
                          </a:rPr>
                          <m:t>2</m:t>
                        </m:r>
                      </m:den>
                    </m:f>
                    <m:r>
                      <a:rPr lang="en-US" b="0" i="1" dirty="0" smtClean="0">
                        <a:latin typeface="Cambria Math" panose="02040503050406030204" pitchFamily="18" charset="0"/>
                      </a:rPr>
                      <m:t>=21</m:t>
                    </m:r>
                  </m:oMath>
                </a14:m>
                <a:r>
                  <a:rPr lang="en-US" dirty="0"/>
                  <a:t> with a remainder of 0, so 0 goes in the 2’s column.</a:t>
                </a:r>
              </a:p>
              <a:p>
                <a:pPr lvl="1"/>
                <a14:m>
                  <m:oMath xmlns:m="http://schemas.openxmlformats.org/officeDocument/2006/math">
                    <m:f>
                      <m:fPr>
                        <m:ctrlPr>
                          <a:rPr lang="en-US" b="0" i="1" dirty="0" smtClean="0">
                            <a:latin typeface="Cambria Math" panose="02040503050406030204" pitchFamily="18" charset="0"/>
                          </a:rPr>
                        </m:ctrlPr>
                      </m:fPr>
                      <m:num>
                        <m:r>
                          <a:rPr lang="en-US" i="1" dirty="0" smtClean="0">
                            <a:latin typeface="Cambria Math" panose="02040503050406030204" pitchFamily="18" charset="0"/>
                          </a:rPr>
                          <m:t>2</m:t>
                        </m:r>
                        <m:r>
                          <a:rPr lang="en-US" b="0" i="1" dirty="0" smtClean="0">
                            <a:latin typeface="Cambria Math" panose="02040503050406030204" pitchFamily="18" charset="0"/>
                          </a:rPr>
                          <m:t>1</m:t>
                        </m:r>
                      </m:num>
                      <m:den>
                        <m:r>
                          <a:rPr lang="en-US" b="0" i="1" dirty="0" smtClean="0">
                            <a:latin typeface="Cambria Math" panose="02040503050406030204" pitchFamily="18" charset="0"/>
                          </a:rPr>
                          <m:t>2</m:t>
                        </m:r>
                      </m:den>
                    </m:f>
                    <m:r>
                      <a:rPr lang="en-US" b="0" i="1" dirty="0" smtClean="0">
                        <a:latin typeface="Cambria Math" panose="02040503050406030204" pitchFamily="18" charset="0"/>
                      </a:rPr>
                      <m:t>=10</m:t>
                    </m:r>
                  </m:oMath>
                </a14:m>
                <a:r>
                  <a:rPr lang="en-US" dirty="0"/>
                  <a:t> with a remainder of 1, so there is a 1 going to the 4s column.</a:t>
                </a:r>
              </a:p>
              <a:p>
                <a:pPr lvl="1"/>
                <a:endParaRPr lang="en-US" dirty="0"/>
              </a:p>
            </p:txBody>
          </p:sp>
        </mc:Choice>
        <mc:Fallback xmlns="">
          <p:sp>
            <p:nvSpPr>
              <p:cNvPr id="4" name="Content Placeholder 3">
                <a:extLst>
                  <a:ext uri="{FF2B5EF4-FFF2-40B4-BE49-F238E27FC236}">
                    <a16:creationId xmlns:a16="http://schemas.microsoft.com/office/drawing/2014/main" id="{DB630C38-5B2E-3B58-D093-AD5BF7DA6F2A}"/>
                  </a:ext>
                </a:extLst>
              </p:cNvPr>
              <p:cNvSpPr>
                <a:spLocks noGrp="1" noRot="1" noChangeAspect="1" noMove="1" noResize="1" noEditPoints="1" noAdjustHandles="1" noChangeArrowheads="1" noChangeShapeType="1" noTextEdit="1"/>
              </p:cNvSpPr>
              <p:nvPr>
                <p:ph idx="1"/>
              </p:nvPr>
            </p:nvSpPr>
            <p:spPr>
              <a:xfrm>
                <a:off x="612647" y="1471617"/>
                <a:ext cx="10653579" cy="5062786"/>
              </a:xfrm>
              <a:blipFill>
                <a:blip r:embed="rId3"/>
                <a:stretch>
                  <a:fillRect l="-476"/>
                </a:stretch>
              </a:blipFill>
            </p:spPr>
            <p:txBody>
              <a:bodyPr/>
              <a:lstStyle/>
              <a:p>
                <a:r>
                  <a:rPr lang="en-US">
                    <a:noFill/>
                  </a:rPr>
                  <a:t> </a:t>
                </a:r>
              </a:p>
            </p:txBody>
          </p:sp>
        </mc:Fallback>
      </mc:AlternateContent>
      <p:graphicFrame>
        <p:nvGraphicFramePr>
          <p:cNvPr id="7" name="Table 6">
            <a:extLst>
              <a:ext uri="{FF2B5EF4-FFF2-40B4-BE49-F238E27FC236}">
                <a16:creationId xmlns:a16="http://schemas.microsoft.com/office/drawing/2014/main" id="{3148C95D-B5F3-980A-C417-DB20C90C427E}"/>
              </a:ext>
            </a:extLst>
          </p:cNvPr>
          <p:cNvGraphicFramePr>
            <a:graphicFrameLocks noGrp="1"/>
          </p:cNvGraphicFramePr>
          <p:nvPr>
            <p:extLst>
              <p:ext uri="{D42A27DB-BD31-4B8C-83A1-F6EECF244321}">
                <p14:modId xmlns:p14="http://schemas.microsoft.com/office/powerpoint/2010/main" val="1190642697"/>
              </p:ext>
            </p:extLst>
          </p:nvPr>
        </p:nvGraphicFramePr>
        <p:xfrm>
          <a:off x="8577811" y="2128125"/>
          <a:ext cx="3054351" cy="3043766"/>
        </p:xfrm>
        <a:graphic>
          <a:graphicData uri="http://schemas.openxmlformats.org/drawingml/2006/table">
            <a:tbl>
              <a:tblPr firstRow="1" bandRow="1">
                <a:tableStyleId>{5940675A-B579-460E-94D1-54222C63F5DA}</a:tableStyleId>
              </a:tblPr>
              <a:tblGrid>
                <a:gridCol w="896939">
                  <a:extLst>
                    <a:ext uri="{9D8B030D-6E8A-4147-A177-3AD203B41FA5}">
                      <a16:colId xmlns:a16="http://schemas.microsoft.com/office/drawing/2014/main" val="3162168177"/>
                    </a:ext>
                  </a:extLst>
                </a:gridCol>
                <a:gridCol w="1414463">
                  <a:extLst>
                    <a:ext uri="{9D8B030D-6E8A-4147-A177-3AD203B41FA5}">
                      <a16:colId xmlns:a16="http://schemas.microsoft.com/office/drawing/2014/main" val="996794551"/>
                    </a:ext>
                  </a:extLst>
                </a:gridCol>
                <a:gridCol w="742949">
                  <a:extLst>
                    <a:ext uri="{9D8B030D-6E8A-4147-A177-3AD203B41FA5}">
                      <a16:colId xmlns:a16="http://schemas.microsoft.com/office/drawing/2014/main" val="1908489462"/>
                    </a:ext>
                  </a:extLst>
                </a:gridCol>
              </a:tblGrid>
              <a:tr h="608753">
                <a:tc>
                  <a:txBody>
                    <a:bodyPr/>
                    <a:lstStyle/>
                    <a:p>
                      <a:r>
                        <a:rPr lang="en-US" sz="1400" b="1" dirty="0"/>
                        <a:t>Divide by 2</a:t>
                      </a:r>
                    </a:p>
                  </a:txBody>
                  <a:tcPr>
                    <a:lnR w="12700" cap="flat" cmpd="sng" algn="ctr">
                      <a:solidFill>
                        <a:schemeClr val="tx1"/>
                      </a:solidFill>
                      <a:prstDash val="solid"/>
                      <a:round/>
                      <a:headEnd type="none" w="med" len="med"/>
                      <a:tailEnd type="none" w="med" len="med"/>
                    </a:lnR>
                  </a:tcPr>
                </a:tc>
                <a:tc>
                  <a:txBody>
                    <a:bodyPr/>
                    <a:lstStyle/>
                    <a:p>
                      <a:r>
                        <a:rPr lang="en-US" sz="1400" b="1" dirty="0"/>
                        <a:t>Remainder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28386680"/>
                  </a:ext>
                </a:extLst>
              </a:tr>
              <a:tr h="347859">
                <a:tc>
                  <a:txBody>
                    <a:bodyPr/>
                    <a:lstStyle/>
                    <a:p>
                      <a:r>
                        <a:rPr lang="en-US" sz="1400" dirty="0"/>
                        <a:t>84</a:t>
                      </a:r>
                    </a:p>
                  </a:txBody>
                  <a:tcPr>
                    <a:lnR w="12700" cap="flat" cmpd="sng" algn="ctr">
                      <a:solidFill>
                        <a:schemeClr val="tx1"/>
                      </a:solidFill>
                      <a:prstDash val="solid"/>
                      <a:round/>
                      <a:headEnd type="none" w="med" len="med"/>
                      <a:tailEnd type="none" w="med" len="med"/>
                    </a:lnR>
                  </a:tcPr>
                </a:tc>
                <a:tc>
                  <a:txBody>
                    <a:bodyPr/>
                    <a:lstStyle/>
                    <a:p>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LSB</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90771040"/>
                  </a:ext>
                </a:extLst>
              </a:tr>
              <a:tr h="347859">
                <a:tc>
                  <a:txBody>
                    <a:bodyPr/>
                    <a:lstStyle/>
                    <a:p>
                      <a:r>
                        <a:rPr lang="en-US" sz="1400" dirty="0"/>
                        <a:t>42</a:t>
                      </a:r>
                    </a:p>
                  </a:txBody>
                  <a:tcPr>
                    <a:lnR w="12700" cap="flat" cmpd="sng" algn="ctr">
                      <a:solidFill>
                        <a:schemeClr val="tx1"/>
                      </a:solidFill>
                      <a:prstDash val="solid"/>
                      <a:round/>
                      <a:headEnd type="none" w="med" len="med"/>
                      <a:tailEnd type="none" w="med" len="med"/>
                    </a:lnR>
                  </a:tcPr>
                </a:tc>
                <a:tc>
                  <a:txBody>
                    <a:bodyPr/>
                    <a:lstStyle/>
                    <a:p>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22040566"/>
                  </a:ext>
                </a:extLst>
              </a:tr>
              <a:tr h="347859">
                <a:tc>
                  <a:txBody>
                    <a:bodyPr/>
                    <a:lstStyle/>
                    <a:p>
                      <a:r>
                        <a:rPr lang="en-US" sz="1400" dirty="0"/>
                        <a:t>21</a:t>
                      </a:r>
                    </a:p>
                  </a:txBody>
                  <a:tcPr>
                    <a:lnR w="12700" cap="flat" cmpd="sng" algn="ctr">
                      <a:solidFill>
                        <a:schemeClr val="tx1"/>
                      </a:solidFill>
                      <a:prstDash val="solid"/>
                      <a:round/>
                      <a:headEnd type="none" w="med" len="med"/>
                      <a:tailEnd type="none" w="med" len="med"/>
                    </a:lnR>
                  </a:tcPr>
                </a:tc>
                <a:tc>
                  <a:txBody>
                    <a:bodyPr/>
                    <a:lstStyle/>
                    <a:p>
                      <a:r>
                        <a:rPr lang="en-US" sz="1400"/>
                        <a:t>1</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56547408"/>
                  </a:ext>
                </a:extLst>
              </a:tr>
              <a:tr h="347859">
                <a:tc>
                  <a:txBody>
                    <a:bodyPr/>
                    <a:lstStyle/>
                    <a:p>
                      <a:endParaRPr lang="en-US" sz="1400" dirty="0"/>
                    </a:p>
                  </a:txBody>
                  <a:tcPr>
                    <a:lnR w="12700" cap="flat" cmpd="sng" algn="ctr">
                      <a:solidFill>
                        <a:schemeClr val="tx1"/>
                      </a:solidFill>
                      <a:prstDash val="solid"/>
                      <a:round/>
                      <a:headEnd type="none" w="med" len="med"/>
                      <a:tailEnd type="none" w="med" len="med"/>
                    </a:lnR>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2864551"/>
                  </a:ext>
                </a:extLst>
              </a:tr>
              <a:tr h="347859">
                <a:tc>
                  <a:txBody>
                    <a:bodyPr/>
                    <a:lstStyle/>
                    <a:p>
                      <a:endParaRPr lang="en-US" sz="1400" dirty="0"/>
                    </a:p>
                  </a:txBody>
                  <a:tcPr>
                    <a:lnR w="12700" cap="flat" cmpd="sng" algn="ctr">
                      <a:solidFill>
                        <a:schemeClr val="tx1"/>
                      </a:solidFill>
                      <a:prstDash val="solid"/>
                      <a:round/>
                      <a:headEnd type="none" w="med" len="med"/>
                      <a:tailEnd type="none" w="med" len="med"/>
                    </a:lnR>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0906196"/>
                  </a:ext>
                </a:extLst>
              </a:tr>
              <a:tr h="347859">
                <a:tc>
                  <a:txBody>
                    <a:bodyPr/>
                    <a:lstStyle/>
                    <a:p>
                      <a:endParaRPr lang="en-US" sz="1400" dirty="0"/>
                    </a:p>
                  </a:txBody>
                  <a:tcPr>
                    <a:lnR w="12700" cap="flat" cmpd="sng" algn="ctr">
                      <a:solidFill>
                        <a:schemeClr val="tx1"/>
                      </a:solidFill>
                      <a:prstDash val="solid"/>
                      <a:round/>
                      <a:headEnd type="none" w="med" len="med"/>
                      <a:tailEnd type="none" w="med" len="med"/>
                    </a:lnR>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58691302"/>
                  </a:ext>
                </a:extLst>
              </a:tr>
              <a:tr h="347859">
                <a:tc>
                  <a:txBody>
                    <a:bodyPr/>
                    <a:lstStyle/>
                    <a:p>
                      <a:endParaRPr lang="en-US" sz="1400" dirty="0"/>
                    </a:p>
                  </a:txBody>
                  <a:tcPr>
                    <a:lnR w="12700" cap="flat" cmpd="sng" algn="ctr">
                      <a:solidFill>
                        <a:schemeClr val="tx1"/>
                      </a:solidFill>
                      <a:prstDash val="solid"/>
                      <a:round/>
                      <a:headEnd type="none" w="med" len="med"/>
                      <a:tailEnd type="none" w="med" len="med"/>
                    </a:lnR>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MSB</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4617654"/>
                  </a:ext>
                </a:extLst>
              </a:tr>
            </a:tbl>
          </a:graphicData>
        </a:graphic>
      </p:graphicFrame>
      <p:cxnSp>
        <p:nvCxnSpPr>
          <p:cNvPr id="8" name="Straight Arrow Connector 7">
            <a:extLst>
              <a:ext uri="{FF2B5EF4-FFF2-40B4-BE49-F238E27FC236}">
                <a16:creationId xmlns:a16="http://schemas.microsoft.com/office/drawing/2014/main" id="{C0C7D9D3-686E-78A7-3690-BC19DAD119AE}"/>
              </a:ext>
            </a:extLst>
          </p:cNvPr>
          <p:cNvCxnSpPr>
            <a:cxnSpLocks/>
          </p:cNvCxnSpPr>
          <p:nvPr/>
        </p:nvCxnSpPr>
        <p:spPr>
          <a:xfrm flipV="1">
            <a:off x="11784562" y="2828925"/>
            <a:ext cx="0" cy="23429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2" name="Table 1">
            <a:extLst>
              <a:ext uri="{FF2B5EF4-FFF2-40B4-BE49-F238E27FC236}">
                <a16:creationId xmlns:a16="http://schemas.microsoft.com/office/drawing/2014/main" id="{5BF8C556-5245-AD3E-3A58-B70E95CDD616}"/>
              </a:ext>
            </a:extLst>
          </p:cNvPr>
          <p:cNvGraphicFramePr>
            <a:graphicFrameLocks noGrp="1"/>
          </p:cNvGraphicFramePr>
          <p:nvPr>
            <p:extLst>
              <p:ext uri="{D42A27DB-BD31-4B8C-83A1-F6EECF244321}">
                <p14:modId xmlns:p14="http://schemas.microsoft.com/office/powerpoint/2010/main" val="88050825"/>
              </p:ext>
            </p:extLst>
          </p:nvPr>
        </p:nvGraphicFramePr>
        <p:xfrm>
          <a:off x="7454704" y="5581271"/>
          <a:ext cx="4642916" cy="1112520"/>
        </p:xfrm>
        <a:graphic>
          <a:graphicData uri="http://schemas.openxmlformats.org/drawingml/2006/table">
            <a:tbl>
              <a:tblPr firstRow="1" bandRow="1">
                <a:tableStyleId>{5940675A-B579-460E-94D1-54222C63F5DA}</a:tableStyleId>
              </a:tblPr>
              <a:tblGrid>
                <a:gridCol w="692468">
                  <a:extLst>
                    <a:ext uri="{9D8B030D-6E8A-4147-A177-3AD203B41FA5}">
                      <a16:colId xmlns:a16="http://schemas.microsoft.com/office/drawing/2014/main" val="492200816"/>
                    </a:ext>
                  </a:extLst>
                </a:gridCol>
                <a:gridCol w="658408">
                  <a:extLst>
                    <a:ext uri="{9D8B030D-6E8A-4147-A177-3AD203B41FA5}">
                      <a16:colId xmlns:a16="http://schemas.microsoft.com/office/drawing/2014/main" val="2924573515"/>
                    </a:ext>
                  </a:extLst>
                </a:gridCol>
                <a:gridCol w="658408">
                  <a:extLst>
                    <a:ext uri="{9D8B030D-6E8A-4147-A177-3AD203B41FA5}">
                      <a16:colId xmlns:a16="http://schemas.microsoft.com/office/drawing/2014/main" val="3372391196"/>
                    </a:ext>
                  </a:extLst>
                </a:gridCol>
                <a:gridCol w="658408">
                  <a:extLst>
                    <a:ext uri="{9D8B030D-6E8A-4147-A177-3AD203B41FA5}">
                      <a16:colId xmlns:a16="http://schemas.microsoft.com/office/drawing/2014/main" val="385389857"/>
                    </a:ext>
                  </a:extLst>
                </a:gridCol>
                <a:gridCol w="658408">
                  <a:extLst>
                    <a:ext uri="{9D8B030D-6E8A-4147-A177-3AD203B41FA5}">
                      <a16:colId xmlns:a16="http://schemas.microsoft.com/office/drawing/2014/main" val="1500213618"/>
                    </a:ext>
                  </a:extLst>
                </a:gridCol>
                <a:gridCol w="658408">
                  <a:extLst>
                    <a:ext uri="{9D8B030D-6E8A-4147-A177-3AD203B41FA5}">
                      <a16:colId xmlns:a16="http://schemas.microsoft.com/office/drawing/2014/main" val="2324606823"/>
                    </a:ext>
                  </a:extLst>
                </a:gridCol>
                <a:gridCol w="658408">
                  <a:extLst>
                    <a:ext uri="{9D8B030D-6E8A-4147-A177-3AD203B41FA5}">
                      <a16:colId xmlns:a16="http://schemas.microsoft.com/office/drawing/2014/main" val="3306935064"/>
                    </a:ext>
                  </a:extLst>
                </a:gridCol>
              </a:tblGrid>
              <a:tr h="370840">
                <a:tc>
                  <a:txBody>
                    <a:bodyPr/>
                    <a:lstStyle/>
                    <a:p>
                      <a:endParaRPr lang="en-US" sz="1600" dirty="0"/>
                    </a:p>
                  </a:txBody>
                  <a:tcPr>
                    <a:lnB w="12700" cap="flat" cmpd="sng" algn="ctr">
                      <a:solidFill>
                        <a:schemeClr val="tx1"/>
                      </a:solidFill>
                      <a:prstDash val="solid"/>
                      <a:round/>
                      <a:headEnd type="none" w="med" len="med"/>
                      <a:tailEnd type="none" w="med" len="med"/>
                    </a:lnB>
                  </a:tcPr>
                </a:tc>
                <a:tc>
                  <a:txBody>
                    <a:bodyPr/>
                    <a:lstStyle/>
                    <a:p>
                      <a:endParaRPr lang="en-US" sz="1600" dirty="0"/>
                    </a:p>
                  </a:txBody>
                  <a:tcPr>
                    <a:lnB w="12700" cap="flat" cmpd="sng" algn="ctr">
                      <a:solidFill>
                        <a:schemeClr val="tx1"/>
                      </a:solidFill>
                      <a:prstDash val="solid"/>
                      <a:round/>
                      <a:headEnd type="none" w="med" len="med"/>
                      <a:tailEnd type="none" w="med" len="med"/>
                    </a:lnB>
                  </a:tcPr>
                </a:tc>
                <a:tc>
                  <a:txBody>
                    <a:bodyPr/>
                    <a:lstStyle/>
                    <a:p>
                      <a:endParaRPr lang="en-US" sz="1600" dirty="0"/>
                    </a:p>
                  </a:txBody>
                  <a:tcPr>
                    <a:lnB w="12700" cap="flat" cmpd="sng" algn="ctr">
                      <a:solidFill>
                        <a:schemeClr val="tx1"/>
                      </a:solidFill>
                      <a:prstDash val="solid"/>
                      <a:round/>
                      <a:headEnd type="none" w="med" len="med"/>
                      <a:tailEnd type="none" w="med" len="med"/>
                    </a:lnB>
                  </a:tcPr>
                </a:tc>
                <a:tc>
                  <a:txBody>
                    <a:bodyPr/>
                    <a:lstStyle/>
                    <a:p>
                      <a:endParaRPr lang="en-US" sz="1600" dirty="0"/>
                    </a:p>
                  </a:txBody>
                  <a:tcPr>
                    <a:lnB w="12700" cap="flat" cmpd="sng" algn="ctr">
                      <a:solidFill>
                        <a:schemeClr val="tx1"/>
                      </a:solidFill>
                      <a:prstDash val="solid"/>
                      <a:round/>
                      <a:headEnd type="none" w="med" len="med"/>
                      <a:tailEnd type="none" w="med" len="med"/>
                    </a:lnB>
                  </a:tcPr>
                </a:tc>
                <a:tc>
                  <a:txBody>
                    <a:bodyPr/>
                    <a:lstStyle/>
                    <a:p>
                      <a:r>
                        <a:rPr lang="en-US" sz="1600"/>
                        <a:t>4</a:t>
                      </a:r>
                      <a:endParaRPr lang="en-US" sz="1600" dirty="0"/>
                    </a:p>
                  </a:txBody>
                  <a:tcPr>
                    <a:lnB w="12700" cap="flat" cmpd="sng" algn="ctr">
                      <a:solidFill>
                        <a:schemeClr val="tx1"/>
                      </a:solidFill>
                      <a:prstDash val="solid"/>
                      <a:round/>
                      <a:headEnd type="none" w="med" len="med"/>
                      <a:tailEnd type="none" w="med" len="med"/>
                    </a:lnB>
                  </a:tcPr>
                </a:tc>
                <a:tc>
                  <a:txBody>
                    <a:bodyPr/>
                    <a:lstStyle/>
                    <a:p>
                      <a:r>
                        <a:rPr lang="en-US" sz="1600" dirty="0"/>
                        <a:t>2</a:t>
                      </a:r>
                    </a:p>
                  </a:txBody>
                  <a:tcPr>
                    <a:lnB w="12700" cap="flat" cmpd="sng" algn="ctr">
                      <a:solidFill>
                        <a:schemeClr val="tx1"/>
                      </a:solidFill>
                      <a:prstDash val="solid"/>
                      <a:round/>
                      <a:headEnd type="none" w="med" len="med"/>
                      <a:tailEnd type="none" w="med" len="med"/>
                    </a:lnB>
                  </a:tcPr>
                </a:tc>
                <a:tc>
                  <a:txBody>
                    <a:bodyPr/>
                    <a:lstStyle/>
                    <a:p>
                      <a:r>
                        <a:rPr lang="en-US" sz="1600"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001436"/>
                  </a:ext>
                </a:extLst>
              </a:tr>
              <a:tr h="370840">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6367913"/>
                  </a:ext>
                </a:extLst>
              </a:tr>
              <a:tr h="370840">
                <a:tc>
                  <a:txBody>
                    <a:bodyPr/>
                    <a:lstStyle/>
                    <a:p>
                      <a:r>
                        <a:rPr lang="en-US" sz="1600" dirty="0"/>
                        <a:t>MSB</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LSB</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07624111"/>
                  </a:ext>
                </a:extLst>
              </a:tr>
            </a:tbl>
          </a:graphicData>
        </a:graphic>
      </p:graphicFrame>
    </p:spTree>
    <p:extLst>
      <p:ext uri="{BB962C8B-B14F-4D97-AF65-F5344CB8AC3E}">
        <p14:creationId xmlns:p14="http://schemas.microsoft.com/office/powerpoint/2010/main" val="2070783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106E5-F5F2-60EE-6F1C-5EE598949CB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615353-E766-FDDF-C2F9-8246335D44D5}"/>
              </a:ext>
            </a:extLst>
          </p:cNvPr>
          <p:cNvSpPr>
            <a:spLocks noGrp="1"/>
          </p:cNvSpPr>
          <p:nvPr>
            <p:ph idx="1"/>
          </p:nvPr>
        </p:nvSpPr>
        <p:spPr>
          <a:xfrm>
            <a:off x="612648" y="1387779"/>
            <a:ext cx="10781066" cy="5247785"/>
          </a:xfrm>
        </p:spPr>
        <p:txBody>
          <a:bodyPr vert="horz" lIns="91440" tIns="45720" rIns="91440" bIns="45720" rtlCol="0">
            <a:noAutofit/>
          </a:bodyPr>
          <a:lstStyle/>
          <a:p>
            <a:pPr marL="0" indent="0">
              <a:lnSpc>
                <a:spcPct val="110000"/>
              </a:lnSpc>
              <a:buNone/>
            </a:pPr>
            <a:r>
              <a:rPr lang="en-US" sz="2800" dirty="0"/>
              <a:t>Python supports </a:t>
            </a:r>
            <a:r>
              <a:rPr lang="en-US" sz="2800" b="1" dirty="0"/>
              <a:t>short-circuiting</a:t>
            </a:r>
            <a:r>
              <a:rPr lang="en-US" sz="2800" dirty="0"/>
              <a:t>: evaluates a Boolean expression from left to right and </a:t>
            </a:r>
            <a:r>
              <a:rPr lang="en-US" sz="2800" b="1" dirty="0">
                <a:solidFill>
                  <a:srgbClr val="0432FF"/>
                </a:solidFill>
              </a:rPr>
              <a:t>stops evaluation</a:t>
            </a:r>
            <a:r>
              <a:rPr lang="en-US" sz="2800" dirty="0"/>
              <a:t> once the truth can be determined</a:t>
            </a:r>
          </a:p>
          <a:p>
            <a:pPr marL="0" indent="0">
              <a:lnSpc>
                <a:spcPct val="110000"/>
              </a:lnSpc>
              <a:buNone/>
            </a:pPr>
            <a:endParaRPr lang="en-US" sz="2800" dirty="0"/>
          </a:p>
          <a:p>
            <a:pPr marL="0" indent="0">
              <a:lnSpc>
                <a:spcPct val="110000"/>
              </a:lnSpc>
              <a:buNone/>
            </a:pPr>
            <a:r>
              <a:rPr lang="en-US" sz="2800" dirty="0"/>
              <a:t>If any part of an </a:t>
            </a:r>
            <a:r>
              <a:rPr lang="en-US" sz="2800" dirty="0">
                <a:latin typeface="Monaco" pitchFamily="2" charset="77"/>
              </a:rPr>
              <a:t>and</a:t>
            </a:r>
            <a:r>
              <a:rPr lang="en-US" sz="2800" dirty="0"/>
              <a:t> is </a:t>
            </a:r>
            <a:r>
              <a:rPr lang="en-US" sz="2800" dirty="0">
                <a:latin typeface="Monaco" pitchFamily="2" charset="77"/>
              </a:rPr>
              <a:t>False</a:t>
            </a:r>
            <a:r>
              <a:rPr lang="en-US" sz="2800" dirty="0"/>
              <a:t>, the expression is </a:t>
            </a:r>
            <a:r>
              <a:rPr lang="en-US" sz="2800" dirty="0">
                <a:latin typeface="Monaco" pitchFamily="2" charset="77"/>
              </a:rPr>
              <a:t>False</a:t>
            </a:r>
          </a:p>
          <a:p>
            <a:pPr marL="0" indent="0">
              <a:lnSpc>
                <a:spcPct val="110000"/>
              </a:lnSpc>
              <a:buNone/>
            </a:pPr>
            <a:r>
              <a:rPr lang="en-US" sz="2800" dirty="0">
                <a:latin typeface="Monaco" pitchFamily="2" charset="77"/>
              </a:rPr>
              <a:t>False and </a:t>
            </a:r>
            <a:r>
              <a:rPr lang="en-US" sz="2800" dirty="0"/>
              <a:t>…</a:t>
            </a:r>
          </a:p>
          <a:p>
            <a:pPr marL="0" indent="0">
              <a:lnSpc>
                <a:spcPct val="110000"/>
              </a:lnSpc>
              <a:buNone/>
            </a:pPr>
            <a:endParaRPr lang="en-US" sz="2800" dirty="0"/>
          </a:p>
          <a:p>
            <a:pPr marL="0" indent="0">
              <a:lnSpc>
                <a:spcPct val="110000"/>
              </a:lnSpc>
              <a:buNone/>
            </a:pPr>
            <a:r>
              <a:rPr lang="en-US" sz="2800" dirty="0"/>
              <a:t>If any part of an </a:t>
            </a:r>
            <a:r>
              <a:rPr lang="en-US" sz="2800" dirty="0">
                <a:latin typeface="Monaco" pitchFamily="2" charset="77"/>
              </a:rPr>
              <a:t>or</a:t>
            </a:r>
            <a:r>
              <a:rPr lang="en-US" sz="2800" dirty="0"/>
              <a:t> is True, the expression is </a:t>
            </a:r>
            <a:r>
              <a:rPr lang="en-US" sz="2800" dirty="0">
                <a:latin typeface="Monaco" pitchFamily="2" charset="77"/>
              </a:rPr>
              <a:t>True</a:t>
            </a:r>
          </a:p>
          <a:p>
            <a:pPr marL="0" indent="0">
              <a:lnSpc>
                <a:spcPct val="110000"/>
              </a:lnSpc>
              <a:buNone/>
            </a:pPr>
            <a:r>
              <a:rPr lang="en-US" sz="2800" dirty="0">
                <a:latin typeface="Monaco" pitchFamily="2" charset="77"/>
              </a:rPr>
              <a:t>True or </a:t>
            </a:r>
            <a:r>
              <a:rPr lang="en-US" sz="2800" dirty="0"/>
              <a:t>…</a:t>
            </a:r>
          </a:p>
        </p:txBody>
      </p:sp>
      <p:sp>
        <p:nvSpPr>
          <p:cNvPr id="10" name="Title 1">
            <a:extLst>
              <a:ext uri="{FF2B5EF4-FFF2-40B4-BE49-F238E27FC236}">
                <a16:creationId xmlns:a16="http://schemas.microsoft.com/office/drawing/2014/main" id="{27D71C37-E445-3F3F-74D2-FA9F83E859F8}"/>
              </a:ext>
            </a:extLst>
          </p:cNvPr>
          <p:cNvSpPr txBox="1">
            <a:spLocks/>
          </p:cNvSpPr>
          <p:nvPr/>
        </p:nvSpPr>
        <p:spPr>
          <a:xfrm>
            <a:off x="612648" y="548640"/>
            <a:ext cx="10653578"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Short-circuit evaluation in Python</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6418142B-14A2-79F2-95CE-7A15FC4282AA}"/>
              </a:ext>
            </a:extLst>
          </p:cNvPr>
          <p:cNvSpPr>
            <a:spLocks noGrp="1"/>
          </p:cNvSpPr>
          <p:nvPr>
            <p:ph type="sldNum" sz="quarter" idx="12"/>
          </p:nvPr>
        </p:nvSpPr>
        <p:spPr/>
        <p:txBody>
          <a:bodyPr/>
          <a:lstStyle/>
          <a:p>
            <a:fld id="{CC057153-B650-4DEB-B370-79DDCFDCE934}" type="slidenum">
              <a:rPr lang="en-US" smtClean="0"/>
              <a:t>6</a:t>
            </a:fld>
            <a:endParaRPr lang="en-US"/>
          </a:p>
        </p:txBody>
      </p:sp>
    </p:spTree>
    <p:extLst>
      <p:ext uri="{BB962C8B-B14F-4D97-AF65-F5344CB8AC3E}">
        <p14:creationId xmlns:p14="http://schemas.microsoft.com/office/powerpoint/2010/main" val="28476457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3C939-6837-BF36-7F87-EA052AAF21FA}"/>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4F559025-08FD-5A3B-8BC1-4217F55A93EA}"/>
              </a:ext>
            </a:extLst>
          </p:cNvPr>
          <p:cNvSpPr txBox="1">
            <a:spLocks/>
          </p:cNvSpPr>
          <p:nvPr/>
        </p:nvSpPr>
        <p:spPr>
          <a:xfrm>
            <a:off x="612648" y="548640"/>
            <a:ext cx="10653578"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b="1" kern="1200" dirty="0">
                <a:solidFill>
                  <a:schemeClr val="tx1"/>
                </a:solidFill>
                <a:latin typeface="+mj-lt"/>
                <a:ea typeface="+mj-ea"/>
                <a:cs typeface="+mj-cs"/>
              </a:rPr>
              <a:t>Decimal to binary conversion</a:t>
            </a:r>
          </a:p>
        </p:txBody>
      </p:sp>
      <p:sp>
        <p:nvSpPr>
          <p:cNvPr id="11" name="Slide Number Placeholder 10">
            <a:extLst>
              <a:ext uri="{FF2B5EF4-FFF2-40B4-BE49-F238E27FC236}">
                <a16:creationId xmlns:a16="http://schemas.microsoft.com/office/drawing/2014/main" id="{2B3B715C-07EE-0A5C-559C-0535BB3C2F77}"/>
              </a:ext>
            </a:extLst>
          </p:cNvPr>
          <p:cNvSpPr>
            <a:spLocks noGrp="1"/>
          </p:cNvSpPr>
          <p:nvPr>
            <p:ph type="sldNum" sz="quarter" idx="12"/>
          </p:nvPr>
        </p:nvSpPr>
        <p:spPr/>
        <p:txBody>
          <a:bodyPr/>
          <a:lstStyle/>
          <a:p>
            <a:fld id="{CC057153-B650-4DEB-B370-79DDCFDCE934}" type="slidenum">
              <a:rPr lang="en-US" smtClean="0"/>
              <a:t>60</a:t>
            </a:fld>
            <a:endParaRPr lang="en-US"/>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C1EFC00A-A63A-60A9-8E1F-4AC9A9310017}"/>
                  </a:ext>
                </a:extLst>
              </p:cNvPr>
              <p:cNvSpPr>
                <a:spLocks noGrp="1"/>
              </p:cNvSpPr>
              <p:nvPr>
                <p:ph idx="1"/>
              </p:nvPr>
            </p:nvSpPr>
            <p:spPr>
              <a:xfrm>
                <a:off x="612647" y="1471617"/>
                <a:ext cx="10653579" cy="5062786"/>
              </a:xfrm>
            </p:spPr>
            <p:txBody>
              <a:bodyPr>
                <a:normAutofit/>
              </a:bodyPr>
              <a:lstStyle/>
              <a:p>
                <a:r>
                  <a:rPr lang="en-US" dirty="0"/>
                  <a:t>Repeatedly divide the number by 2. The remainder goes to each column, from right to left.</a:t>
                </a:r>
              </a:p>
              <a:p>
                <a:r>
                  <a:rPr lang="en-US" dirty="0"/>
                  <a:t>Example: Convert the decimal number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84</m:t>
                        </m:r>
                      </m:e>
                      <m:sub>
                        <m:r>
                          <a:rPr lang="en-US" b="0" i="1" smtClean="0">
                            <a:latin typeface="Cambria Math" panose="02040503050406030204" pitchFamily="18" charset="0"/>
                          </a:rPr>
                          <m:t>10</m:t>
                        </m:r>
                      </m:sub>
                    </m:sSub>
                  </m:oMath>
                </a14:m>
                <a:r>
                  <a:rPr lang="en-US" dirty="0"/>
                  <a:t> to binary.</a:t>
                </a:r>
              </a:p>
              <a:p>
                <a:pPr lvl="1"/>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84</m:t>
                        </m:r>
                      </m:num>
                      <m:den>
                        <m:r>
                          <a:rPr lang="en-US" b="0" i="1" smtClean="0">
                            <a:latin typeface="Cambria Math" panose="02040503050406030204" pitchFamily="18" charset="0"/>
                          </a:rPr>
                          <m:t>2</m:t>
                        </m:r>
                      </m:den>
                    </m:f>
                    <m:r>
                      <a:rPr lang="en-US" b="0" i="1" smtClean="0">
                        <a:latin typeface="Cambria Math" panose="02040503050406030204" pitchFamily="18" charset="0"/>
                      </a:rPr>
                      <m:t>=42</m:t>
                    </m:r>
                  </m:oMath>
                </a14:m>
                <a:r>
                  <a:rPr lang="en-US" dirty="0"/>
                  <a:t> with a remainder of 0, so 0 goes in the 1’s column.</a:t>
                </a:r>
              </a:p>
              <a:p>
                <a:pPr lvl="1"/>
                <a14:m>
                  <m:oMath xmlns:m="http://schemas.openxmlformats.org/officeDocument/2006/math">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42</m:t>
                        </m:r>
                      </m:num>
                      <m:den>
                        <m:r>
                          <a:rPr lang="en-US" b="0" i="1" dirty="0" smtClean="0">
                            <a:latin typeface="Cambria Math" panose="02040503050406030204" pitchFamily="18" charset="0"/>
                          </a:rPr>
                          <m:t>2</m:t>
                        </m:r>
                      </m:den>
                    </m:f>
                    <m:r>
                      <a:rPr lang="en-US" b="0" i="1" dirty="0" smtClean="0">
                        <a:latin typeface="Cambria Math" panose="02040503050406030204" pitchFamily="18" charset="0"/>
                      </a:rPr>
                      <m:t>=21</m:t>
                    </m:r>
                  </m:oMath>
                </a14:m>
                <a:r>
                  <a:rPr lang="en-US" dirty="0"/>
                  <a:t> with a remainder of 0, so 0 goes in the 2’s column.</a:t>
                </a:r>
              </a:p>
              <a:p>
                <a:pPr lvl="1"/>
                <a14:m>
                  <m:oMath xmlns:m="http://schemas.openxmlformats.org/officeDocument/2006/math">
                    <m:f>
                      <m:fPr>
                        <m:ctrlPr>
                          <a:rPr lang="en-US" b="0" i="1" dirty="0" smtClean="0">
                            <a:latin typeface="Cambria Math" panose="02040503050406030204" pitchFamily="18" charset="0"/>
                          </a:rPr>
                        </m:ctrlPr>
                      </m:fPr>
                      <m:num>
                        <m:r>
                          <a:rPr lang="en-US" i="1" dirty="0" smtClean="0">
                            <a:latin typeface="Cambria Math" panose="02040503050406030204" pitchFamily="18" charset="0"/>
                          </a:rPr>
                          <m:t>2</m:t>
                        </m:r>
                        <m:r>
                          <a:rPr lang="en-US" b="0" i="1" dirty="0" smtClean="0">
                            <a:latin typeface="Cambria Math" panose="02040503050406030204" pitchFamily="18" charset="0"/>
                          </a:rPr>
                          <m:t>1</m:t>
                        </m:r>
                      </m:num>
                      <m:den>
                        <m:r>
                          <a:rPr lang="en-US" b="0" i="1" dirty="0" smtClean="0">
                            <a:latin typeface="Cambria Math" panose="02040503050406030204" pitchFamily="18" charset="0"/>
                          </a:rPr>
                          <m:t>2</m:t>
                        </m:r>
                      </m:den>
                    </m:f>
                    <m:r>
                      <a:rPr lang="en-US" b="0" i="1" dirty="0" smtClean="0">
                        <a:latin typeface="Cambria Math" panose="02040503050406030204" pitchFamily="18" charset="0"/>
                      </a:rPr>
                      <m:t>=10</m:t>
                    </m:r>
                  </m:oMath>
                </a14:m>
                <a:r>
                  <a:rPr lang="en-US" dirty="0"/>
                  <a:t> with a remainder of 1, so there is a 1 going to the 4s column.</a:t>
                </a:r>
              </a:p>
              <a:p>
                <a:pPr lvl="1"/>
                <a14:m>
                  <m:oMath xmlns:m="http://schemas.openxmlformats.org/officeDocument/2006/math">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10</m:t>
                        </m:r>
                      </m:num>
                      <m:den>
                        <m:r>
                          <a:rPr lang="en-US" b="0" i="1" dirty="0" smtClean="0">
                            <a:latin typeface="Cambria Math" panose="02040503050406030204" pitchFamily="18" charset="0"/>
                          </a:rPr>
                          <m:t>2</m:t>
                        </m:r>
                      </m:den>
                    </m:f>
                    <m:r>
                      <a:rPr lang="en-US" b="0" i="1" dirty="0" smtClean="0">
                        <a:latin typeface="Cambria Math" panose="02040503050406030204" pitchFamily="18" charset="0"/>
                      </a:rPr>
                      <m:t>=5 </m:t>
                    </m:r>
                    <m:r>
                      <m:rPr>
                        <m:nor/>
                      </m:rPr>
                      <a:rPr lang="en-US" dirty="0"/>
                      <m:t>with</m:t>
                    </m:r>
                    <m:r>
                      <m:rPr>
                        <m:nor/>
                      </m:rPr>
                      <a:rPr lang="en-US" dirty="0"/>
                      <m:t> </m:t>
                    </m:r>
                    <m:r>
                      <m:rPr>
                        <m:nor/>
                      </m:rPr>
                      <a:rPr lang="en-US" dirty="0"/>
                      <m:t>a</m:t>
                    </m:r>
                    <m:r>
                      <m:rPr>
                        <m:nor/>
                      </m:rPr>
                      <a:rPr lang="en-US" dirty="0"/>
                      <m:t> </m:t>
                    </m:r>
                    <m:r>
                      <m:rPr>
                        <m:nor/>
                      </m:rPr>
                      <a:rPr lang="en-US" dirty="0"/>
                      <m:t>remainder</m:t>
                    </m:r>
                    <m:r>
                      <m:rPr>
                        <m:nor/>
                      </m:rPr>
                      <a:rPr lang="en-US" dirty="0"/>
                      <m:t> </m:t>
                    </m:r>
                    <m:r>
                      <m:rPr>
                        <m:nor/>
                      </m:rPr>
                      <a:rPr lang="en-US" dirty="0"/>
                      <m:t>of</m:t>
                    </m:r>
                    <m:r>
                      <m:rPr>
                        <m:nor/>
                      </m:rPr>
                      <a:rPr lang="en-US" dirty="0"/>
                      <m:t> 0</m:t>
                    </m:r>
                  </m:oMath>
                </a14:m>
                <a:r>
                  <a:rPr lang="en-US" dirty="0"/>
                  <a:t>, so there is a 0 in the 8's column. </a:t>
                </a:r>
              </a:p>
              <a:p>
                <a:pPr lvl="1"/>
                <a:endParaRPr lang="en-US" dirty="0"/>
              </a:p>
            </p:txBody>
          </p:sp>
        </mc:Choice>
        <mc:Fallback xmlns="">
          <p:sp>
            <p:nvSpPr>
              <p:cNvPr id="4" name="Content Placeholder 3">
                <a:extLst>
                  <a:ext uri="{FF2B5EF4-FFF2-40B4-BE49-F238E27FC236}">
                    <a16:creationId xmlns:a16="http://schemas.microsoft.com/office/drawing/2014/main" id="{C1EFC00A-A63A-60A9-8E1F-4AC9A9310017}"/>
                  </a:ext>
                </a:extLst>
              </p:cNvPr>
              <p:cNvSpPr>
                <a:spLocks noGrp="1" noRot="1" noChangeAspect="1" noMove="1" noResize="1" noEditPoints="1" noAdjustHandles="1" noChangeArrowheads="1" noChangeShapeType="1" noTextEdit="1"/>
              </p:cNvSpPr>
              <p:nvPr>
                <p:ph idx="1"/>
              </p:nvPr>
            </p:nvSpPr>
            <p:spPr>
              <a:xfrm>
                <a:off x="612647" y="1471617"/>
                <a:ext cx="10653579" cy="5062786"/>
              </a:xfrm>
              <a:blipFill>
                <a:blip r:embed="rId3"/>
                <a:stretch>
                  <a:fillRect l="-476"/>
                </a:stretch>
              </a:blipFill>
            </p:spPr>
            <p:txBody>
              <a:bodyPr/>
              <a:lstStyle/>
              <a:p>
                <a:r>
                  <a:rPr lang="en-US">
                    <a:noFill/>
                  </a:rPr>
                  <a:t> </a:t>
                </a:r>
              </a:p>
            </p:txBody>
          </p:sp>
        </mc:Fallback>
      </mc:AlternateContent>
      <p:graphicFrame>
        <p:nvGraphicFramePr>
          <p:cNvPr id="7" name="Table 6">
            <a:extLst>
              <a:ext uri="{FF2B5EF4-FFF2-40B4-BE49-F238E27FC236}">
                <a16:creationId xmlns:a16="http://schemas.microsoft.com/office/drawing/2014/main" id="{F029E3FD-CE5B-2615-EE03-F9292A5E3994}"/>
              </a:ext>
            </a:extLst>
          </p:cNvPr>
          <p:cNvGraphicFramePr>
            <a:graphicFrameLocks noGrp="1"/>
          </p:cNvGraphicFramePr>
          <p:nvPr>
            <p:extLst>
              <p:ext uri="{D42A27DB-BD31-4B8C-83A1-F6EECF244321}">
                <p14:modId xmlns:p14="http://schemas.microsoft.com/office/powerpoint/2010/main" val="1129992804"/>
              </p:ext>
            </p:extLst>
          </p:nvPr>
        </p:nvGraphicFramePr>
        <p:xfrm>
          <a:off x="8577811" y="2128125"/>
          <a:ext cx="3054351" cy="3043766"/>
        </p:xfrm>
        <a:graphic>
          <a:graphicData uri="http://schemas.openxmlformats.org/drawingml/2006/table">
            <a:tbl>
              <a:tblPr firstRow="1" bandRow="1">
                <a:tableStyleId>{5940675A-B579-460E-94D1-54222C63F5DA}</a:tableStyleId>
              </a:tblPr>
              <a:tblGrid>
                <a:gridCol w="896939">
                  <a:extLst>
                    <a:ext uri="{9D8B030D-6E8A-4147-A177-3AD203B41FA5}">
                      <a16:colId xmlns:a16="http://schemas.microsoft.com/office/drawing/2014/main" val="3162168177"/>
                    </a:ext>
                  </a:extLst>
                </a:gridCol>
                <a:gridCol w="1414463">
                  <a:extLst>
                    <a:ext uri="{9D8B030D-6E8A-4147-A177-3AD203B41FA5}">
                      <a16:colId xmlns:a16="http://schemas.microsoft.com/office/drawing/2014/main" val="996794551"/>
                    </a:ext>
                  </a:extLst>
                </a:gridCol>
                <a:gridCol w="742949">
                  <a:extLst>
                    <a:ext uri="{9D8B030D-6E8A-4147-A177-3AD203B41FA5}">
                      <a16:colId xmlns:a16="http://schemas.microsoft.com/office/drawing/2014/main" val="1908489462"/>
                    </a:ext>
                  </a:extLst>
                </a:gridCol>
              </a:tblGrid>
              <a:tr h="608753">
                <a:tc>
                  <a:txBody>
                    <a:bodyPr/>
                    <a:lstStyle/>
                    <a:p>
                      <a:r>
                        <a:rPr lang="en-US" sz="1400" b="1" dirty="0"/>
                        <a:t>Divide by 2</a:t>
                      </a:r>
                    </a:p>
                  </a:txBody>
                  <a:tcPr>
                    <a:lnR w="12700" cap="flat" cmpd="sng" algn="ctr">
                      <a:solidFill>
                        <a:schemeClr val="tx1"/>
                      </a:solidFill>
                      <a:prstDash val="solid"/>
                      <a:round/>
                      <a:headEnd type="none" w="med" len="med"/>
                      <a:tailEnd type="none" w="med" len="med"/>
                    </a:lnR>
                  </a:tcPr>
                </a:tc>
                <a:tc>
                  <a:txBody>
                    <a:bodyPr/>
                    <a:lstStyle/>
                    <a:p>
                      <a:r>
                        <a:rPr lang="en-US" sz="1400" b="1" dirty="0"/>
                        <a:t>Remainder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28386680"/>
                  </a:ext>
                </a:extLst>
              </a:tr>
              <a:tr h="347859">
                <a:tc>
                  <a:txBody>
                    <a:bodyPr/>
                    <a:lstStyle/>
                    <a:p>
                      <a:r>
                        <a:rPr lang="en-US" sz="1400" dirty="0"/>
                        <a:t>84</a:t>
                      </a:r>
                    </a:p>
                  </a:txBody>
                  <a:tcPr>
                    <a:lnR w="12700" cap="flat" cmpd="sng" algn="ctr">
                      <a:solidFill>
                        <a:schemeClr val="tx1"/>
                      </a:solidFill>
                      <a:prstDash val="solid"/>
                      <a:round/>
                      <a:headEnd type="none" w="med" len="med"/>
                      <a:tailEnd type="none" w="med" len="med"/>
                    </a:lnR>
                  </a:tcPr>
                </a:tc>
                <a:tc>
                  <a:txBody>
                    <a:bodyPr/>
                    <a:lstStyle/>
                    <a:p>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LSB</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90771040"/>
                  </a:ext>
                </a:extLst>
              </a:tr>
              <a:tr h="347859">
                <a:tc>
                  <a:txBody>
                    <a:bodyPr/>
                    <a:lstStyle/>
                    <a:p>
                      <a:r>
                        <a:rPr lang="en-US" sz="1400" dirty="0"/>
                        <a:t>42</a:t>
                      </a:r>
                    </a:p>
                  </a:txBody>
                  <a:tcPr>
                    <a:lnR w="12700" cap="flat" cmpd="sng" algn="ctr">
                      <a:solidFill>
                        <a:schemeClr val="tx1"/>
                      </a:solidFill>
                      <a:prstDash val="solid"/>
                      <a:round/>
                      <a:headEnd type="none" w="med" len="med"/>
                      <a:tailEnd type="none" w="med" len="med"/>
                    </a:lnR>
                  </a:tcPr>
                </a:tc>
                <a:tc>
                  <a:txBody>
                    <a:bodyPr/>
                    <a:lstStyle/>
                    <a:p>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22040566"/>
                  </a:ext>
                </a:extLst>
              </a:tr>
              <a:tr h="347859">
                <a:tc>
                  <a:txBody>
                    <a:bodyPr/>
                    <a:lstStyle/>
                    <a:p>
                      <a:r>
                        <a:rPr lang="en-US" sz="1400" dirty="0"/>
                        <a:t>21</a:t>
                      </a:r>
                    </a:p>
                  </a:txBody>
                  <a:tcPr>
                    <a:lnR w="12700" cap="flat" cmpd="sng" algn="ctr">
                      <a:solidFill>
                        <a:schemeClr val="tx1"/>
                      </a:solidFill>
                      <a:prstDash val="solid"/>
                      <a:round/>
                      <a:headEnd type="none" w="med" len="med"/>
                      <a:tailEnd type="none" w="med" len="med"/>
                    </a:lnR>
                  </a:tcPr>
                </a:tc>
                <a:tc>
                  <a:txBody>
                    <a:bodyPr/>
                    <a:lstStyle/>
                    <a:p>
                      <a:r>
                        <a:rPr lang="en-US" sz="1400"/>
                        <a:t>1</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56547408"/>
                  </a:ext>
                </a:extLst>
              </a:tr>
              <a:tr h="347859">
                <a:tc>
                  <a:txBody>
                    <a:bodyPr/>
                    <a:lstStyle/>
                    <a:p>
                      <a:r>
                        <a:rPr lang="en-US" sz="1400"/>
                        <a:t>10</a:t>
                      </a:r>
                      <a:endParaRPr lang="en-US" sz="1400" dirty="0"/>
                    </a:p>
                  </a:txBody>
                  <a:tcPr>
                    <a:lnR w="12700" cap="flat" cmpd="sng" algn="ctr">
                      <a:solidFill>
                        <a:schemeClr val="tx1"/>
                      </a:solidFill>
                      <a:prstDash val="solid"/>
                      <a:round/>
                      <a:headEnd type="none" w="med" len="med"/>
                      <a:tailEnd type="none" w="med" len="med"/>
                    </a:lnR>
                  </a:tcPr>
                </a:tc>
                <a:tc>
                  <a:txBody>
                    <a:bodyPr/>
                    <a:lstStyle/>
                    <a:p>
                      <a:r>
                        <a:rPr lang="en-US" sz="140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2864551"/>
                  </a:ext>
                </a:extLst>
              </a:tr>
              <a:tr h="347859">
                <a:tc>
                  <a:txBody>
                    <a:bodyPr/>
                    <a:lstStyle/>
                    <a:p>
                      <a:r>
                        <a:rPr lang="en-US" sz="1400"/>
                        <a:t>5</a:t>
                      </a:r>
                      <a:endParaRPr lang="en-US" sz="1400" dirty="0"/>
                    </a:p>
                  </a:txBody>
                  <a:tcPr>
                    <a:lnR w="12700" cap="flat" cmpd="sng" algn="ctr">
                      <a:solidFill>
                        <a:schemeClr val="tx1"/>
                      </a:solidFill>
                      <a:prstDash val="solid"/>
                      <a:round/>
                      <a:headEnd type="none" w="med" len="med"/>
                      <a:tailEnd type="none" w="med" len="med"/>
                    </a:lnR>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0906196"/>
                  </a:ext>
                </a:extLst>
              </a:tr>
              <a:tr h="347859">
                <a:tc>
                  <a:txBody>
                    <a:bodyPr/>
                    <a:lstStyle/>
                    <a:p>
                      <a:endParaRPr lang="en-US" sz="1400" dirty="0"/>
                    </a:p>
                  </a:txBody>
                  <a:tcPr>
                    <a:lnR w="12700" cap="flat" cmpd="sng" algn="ctr">
                      <a:solidFill>
                        <a:schemeClr val="tx1"/>
                      </a:solidFill>
                      <a:prstDash val="solid"/>
                      <a:round/>
                      <a:headEnd type="none" w="med" len="med"/>
                      <a:tailEnd type="none" w="med" len="med"/>
                    </a:lnR>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58691302"/>
                  </a:ext>
                </a:extLst>
              </a:tr>
              <a:tr h="347859">
                <a:tc>
                  <a:txBody>
                    <a:bodyPr/>
                    <a:lstStyle/>
                    <a:p>
                      <a:endParaRPr lang="en-US" sz="1400" dirty="0"/>
                    </a:p>
                  </a:txBody>
                  <a:tcPr>
                    <a:lnR w="12700" cap="flat" cmpd="sng" algn="ctr">
                      <a:solidFill>
                        <a:schemeClr val="tx1"/>
                      </a:solidFill>
                      <a:prstDash val="solid"/>
                      <a:round/>
                      <a:headEnd type="none" w="med" len="med"/>
                      <a:tailEnd type="none" w="med" len="med"/>
                    </a:lnR>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MSB</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4617654"/>
                  </a:ext>
                </a:extLst>
              </a:tr>
            </a:tbl>
          </a:graphicData>
        </a:graphic>
      </p:graphicFrame>
      <p:cxnSp>
        <p:nvCxnSpPr>
          <p:cNvPr id="8" name="Straight Arrow Connector 7">
            <a:extLst>
              <a:ext uri="{FF2B5EF4-FFF2-40B4-BE49-F238E27FC236}">
                <a16:creationId xmlns:a16="http://schemas.microsoft.com/office/drawing/2014/main" id="{2D2C1540-48CD-93DF-1B20-D710BE27AF46}"/>
              </a:ext>
            </a:extLst>
          </p:cNvPr>
          <p:cNvCxnSpPr>
            <a:cxnSpLocks/>
          </p:cNvCxnSpPr>
          <p:nvPr/>
        </p:nvCxnSpPr>
        <p:spPr>
          <a:xfrm flipV="1">
            <a:off x="11784562" y="2828925"/>
            <a:ext cx="0" cy="23429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2" name="Table 1">
            <a:extLst>
              <a:ext uri="{FF2B5EF4-FFF2-40B4-BE49-F238E27FC236}">
                <a16:creationId xmlns:a16="http://schemas.microsoft.com/office/drawing/2014/main" id="{D4B3EA3B-BBF7-7584-5FE4-5B82B6E28881}"/>
              </a:ext>
            </a:extLst>
          </p:cNvPr>
          <p:cNvGraphicFramePr>
            <a:graphicFrameLocks noGrp="1"/>
          </p:cNvGraphicFramePr>
          <p:nvPr>
            <p:extLst>
              <p:ext uri="{D42A27DB-BD31-4B8C-83A1-F6EECF244321}">
                <p14:modId xmlns:p14="http://schemas.microsoft.com/office/powerpoint/2010/main" val="2264201033"/>
              </p:ext>
            </p:extLst>
          </p:nvPr>
        </p:nvGraphicFramePr>
        <p:xfrm>
          <a:off x="7454704" y="5581271"/>
          <a:ext cx="4642916" cy="1112520"/>
        </p:xfrm>
        <a:graphic>
          <a:graphicData uri="http://schemas.openxmlformats.org/drawingml/2006/table">
            <a:tbl>
              <a:tblPr firstRow="1" bandRow="1">
                <a:tableStyleId>{5940675A-B579-460E-94D1-54222C63F5DA}</a:tableStyleId>
              </a:tblPr>
              <a:tblGrid>
                <a:gridCol w="692468">
                  <a:extLst>
                    <a:ext uri="{9D8B030D-6E8A-4147-A177-3AD203B41FA5}">
                      <a16:colId xmlns:a16="http://schemas.microsoft.com/office/drawing/2014/main" val="492200816"/>
                    </a:ext>
                  </a:extLst>
                </a:gridCol>
                <a:gridCol w="658408">
                  <a:extLst>
                    <a:ext uri="{9D8B030D-6E8A-4147-A177-3AD203B41FA5}">
                      <a16:colId xmlns:a16="http://schemas.microsoft.com/office/drawing/2014/main" val="2924573515"/>
                    </a:ext>
                  </a:extLst>
                </a:gridCol>
                <a:gridCol w="658408">
                  <a:extLst>
                    <a:ext uri="{9D8B030D-6E8A-4147-A177-3AD203B41FA5}">
                      <a16:colId xmlns:a16="http://schemas.microsoft.com/office/drawing/2014/main" val="3372391196"/>
                    </a:ext>
                  </a:extLst>
                </a:gridCol>
                <a:gridCol w="658408">
                  <a:extLst>
                    <a:ext uri="{9D8B030D-6E8A-4147-A177-3AD203B41FA5}">
                      <a16:colId xmlns:a16="http://schemas.microsoft.com/office/drawing/2014/main" val="385389857"/>
                    </a:ext>
                  </a:extLst>
                </a:gridCol>
                <a:gridCol w="658408">
                  <a:extLst>
                    <a:ext uri="{9D8B030D-6E8A-4147-A177-3AD203B41FA5}">
                      <a16:colId xmlns:a16="http://schemas.microsoft.com/office/drawing/2014/main" val="1500213618"/>
                    </a:ext>
                  </a:extLst>
                </a:gridCol>
                <a:gridCol w="658408">
                  <a:extLst>
                    <a:ext uri="{9D8B030D-6E8A-4147-A177-3AD203B41FA5}">
                      <a16:colId xmlns:a16="http://schemas.microsoft.com/office/drawing/2014/main" val="2324606823"/>
                    </a:ext>
                  </a:extLst>
                </a:gridCol>
                <a:gridCol w="658408">
                  <a:extLst>
                    <a:ext uri="{9D8B030D-6E8A-4147-A177-3AD203B41FA5}">
                      <a16:colId xmlns:a16="http://schemas.microsoft.com/office/drawing/2014/main" val="3306935064"/>
                    </a:ext>
                  </a:extLst>
                </a:gridCol>
              </a:tblGrid>
              <a:tr h="370840">
                <a:tc>
                  <a:txBody>
                    <a:bodyPr/>
                    <a:lstStyle/>
                    <a:p>
                      <a:endParaRPr lang="en-US" sz="1600" dirty="0"/>
                    </a:p>
                  </a:txBody>
                  <a:tcPr>
                    <a:lnB w="12700" cap="flat" cmpd="sng" algn="ctr">
                      <a:solidFill>
                        <a:schemeClr val="tx1"/>
                      </a:solidFill>
                      <a:prstDash val="solid"/>
                      <a:round/>
                      <a:headEnd type="none" w="med" len="med"/>
                      <a:tailEnd type="none" w="med" len="med"/>
                    </a:lnB>
                  </a:tcPr>
                </a:tc>
                <a:tc>
                  <a:txBody>
                    <a:bodyPr/>
                    <a:lstStyle/>
                    <a:p>
                      <a:endParaRPr lang="en-US" sz="1600" dirty="0"/>
                    </a:p>
                  </a:txBody>
                  <a:tcPr>
                    <a:lnB w="12700" cap="flat" cmpd="sng" algn="ctr">
                      <a:solidFill>
                        <a:schemeClr val="tx1"/>
                      </a:solidFill>
                      <a:prstDash val="solid"/>
                      <a:round/>
                      <a:headEnd type="none" w="med" len="med"/>
                      <a:tailEnd type="none" w="med" len="med"/>
                    </a:lnB>
                  </a:tcPr>
                </a:tc>
                <a:tc>
                  <a:txBody>
                    <a:bodyPr/>
                    <a:lstStyle/>
                    <a:p>
                      <a:endParaRPr lang="en-US" sz="1600" dirty="0"/>
                    </a:p>
                  </a:txBody>
                  <a:tcPr>
                    <a:lnB w="12700" cap="flat" cmpd="sng" algn="ctr">
                      <a:solidFill>
                        <a:schemeClr val="tx1"/>
                      </a:solidFill>
                      <a:prstDash val="solid"/>
                      <a:round/>
                      <a:headEnd type="none" w="med" len="med"/>
                      <a:tailEnd type="none" w="med" len="med"/>
                    </a:lnB>
                  </a:tcPr>
                </a:tc>
                <a:tc>
                  <a:txBody>
                    <a:bodyPr/>
                    <a:lstStyle/>
                    <a:p>
                      <a:r>
                        <a:rPr lang="en-US" sz="1600"/>
                        <a:t>8</a:t>
                      </a:r>
                      <a:endParaRPr lang="en-US" sz="1600" dirty="0"/>
                    </a:p>
                  </a:txBody>
                  <a:tcPr>
                    <a:lnB w="12700" cap="flat" cmpd="sng" algn="ctr">
                      <a:solidFill>
                        <a:schemeClr val="tx1"/>
                      </a:solidFill>
                      <a:prstDash val="solid"/>
                      <a:round/>
                      <a:headEnd type="none" w="med" len="med"/>
                      <a:tailEnd type="none" w="med" len="med"/>
                    </a:lnB>
                  </a:tcPr>
                </a:tc>
                <a:tc>
                  <a:txBody>
                    <a:bodyPr/>
                    <a:lstStyle/>
                    <a:p>
                      <a:r>
                        <a:rPr lang="en-US" sz="1600"/>
                        <a:t>4</a:t>
                      </a:r>
                      <a:endParaRPr lang="en-US" sz="1600" dirty="0"/>
                    </a:p>
                  </a:txBody>
                  <a:tcPr>
                    <a:lnB w="12700" cap="flat" cmpd="sng" algn="ctr">
                      <a:solidFill>
                        <a:schemeClr val="tx1"/>
                      </a:solidFill>
                      <a:prstDash val="solid"/>
                      <a:round/>
                      <a:headEnd type="none" w="med" len="med"/>
                      <a:tailEnd type="none" w="med" len="med"/>
                    </a:lnB>
                  </a:tcPr>
                </a:tc>
                <a:tc>
                  <a:txBody>
                    <a:bodyPr/>
                    <a:lstStyle/>
                    <a:p>
                      <a:r>
                        <a:rPr lang="en-US" sz="1600" dirty="0"/>
                        <a:t>2</a:t>
                      </a:r>
                    </a:p>
                  </a:txBody>
                  <a:tcPr>
                    <a:lnB w="12700" cap="flat" cmpd="sng" algn="ctr">
                      <a:solidFill>
                        <a:schemeClr val="tx1"/>
                      </a:solidFill>
                      <a:prstDash val="solid"/>
                      <a:round/>
                      <a:headEnd type="none" w="med" len="med"/>
                      <a:tailEnd type="none" w="med" len="med"/>
                    </a:lnB>
                  </a:tcPr>
                </a:tc>
                <a:tc>
                  <a:txBody>
                    <a:bodyPr/>
                    <a:lstStyle/>
                    <a:p>
                      <a:r>
                        <a:rPr lang="en-US" sz="1600"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001436"/>
                  </a:ext>
                </a:extLst>
              </a:tr>
              <a:tr h="370840">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6367913"/>
                  </a:ext>
                </a:extLst>
              </a:tr>
              <a:tr h="370840">
                <a:tc>
                  <a:txBody>
                    <a:bodyPr/>
                    <a:lstStyle/>
                    <a:p>
                      <a:r>
                        <a:rPr lang="en-US" sz="1600" dirty="0"/>
                        <a:t>MSB</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LSB</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07624111"/>
                  </a:ext>
                </a:extLst>
              </a:tr>
            </a:tbl>
          </a:graphicData>
        </a:graphic>
      </p:graphicFrame>
    </p:spTree>
    <p:extLst>
      <p:ext uri="{BB962C8B-B14F-4D97-AF65-F5344CB8AC3E}">
        <p14:creationId xmlns:p14="http://schemas.microsoft.com/office/powerpoint/2010/main" val="13790748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9C1F6-3085-702E-C682-ABDF7418A0D6}"/>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068592A5-8F2C-76F0-7CAF-FC8BF48051CD}"/>
              </a:ext>
            </a:extLst>
          </p:cNvPr>
          <p:cNvSpPr txBox="1">
            <a:spLocks/>
          </p:cNvSpPr>
          <p:nvPr/>
        </p:nvSpPr>
        <p:spPr>
          <a:xfrm>
            <a:off x="612648" y="548640"/>
            <a:ext cx="10653578"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b="1" kern="1200" dirty="0">
                <a:solidFill>
                  <a:schemeClr val="tx1"/>
                </a:solidFill>
                <a:latin typeface="+mj-lt"/>
                <a:ea typeface="+mj-ea"/>
                <a:cs typeface="+mj-cs"/>
              </a:rPr>
              <a:t>Decimal to binary conversion</a:t>
            </a:r>
          </a:p>
        </p:txBody>
      </p:sp>
      <p:sp>
        <p:nvSpPr>
          <p:cNvPr id="11" name="Slide Number Placeholder 10">
            <a:extLst>
              <a:ext uri="{FF2B5EF4-FFF2-40B4-BE49-F238E27FC236}">
                <a16:creationId xmlns:a16="http://schemas.microsoft.com/office/drawing/2014/main" id="{DA28B671-F186-FCB2-4812-0E9F30D5B337}"/>
              </a:ext>
            </a:extLst>
          </p:cNvPr>
          <p:cNvSpPr>
            <a:spLocks noGrp="1"/>
          </p:cNvSpPr>
          <p:nvPr>
            <p:ph type="sldNum" sz="quarter" idx="12"/>
          </p:nvPr>
        </p:nvSpPr>
        <p:spPr/>
        <p:txBody>
          <a:bodyPr/>
          <a:lstStyle/>
          <a:p>
            <a:fld id="{CC057153-B650-4DEB-B370-79DDCFDCE934}" type="slidenum">
              <a:rPr lang="en-US" smtClean="0"/>
              <a:t>61</a:t>
            </a:fld>
            <a:endParaRPr lang="en-US"/>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6C2E0C86-B128-6C80-B014-051F1DEF0115}"/>
                  </a:ext>
                </a:extLst>
              </p:cNvPr>
              <p:cNvSpPr>
                <a:spLocks noGrp="1"/>
              </p:cNvSpPr>
              <p:nvPr>
                <p:ph idx="1"/>
              </p:nvPr>
            </p:nvSpPr>
            <p:spPr>
              <a:xfrm>
                <a:off x="612647" y="1471617"/>
                <a:ext cx="10653579" cy="5062786"/>
              </a:xfrm>
            </p:spPr>
            <p:txBody>
              <a:bodyPr>
                <a:normAutofit/>
              </a:bodyPr>
              <a:lstStyle/>
              <a:p>
                <a:r>
                  <a:rPr lang="en-US" dirty="0"/>
                  <a:t>Repeatedly divide the number by 2. The remainder goes to each column, from right to left.</a:t>
                </a:r>
              </a:p>
              <a:p>
                <a:r>
                  <a:rPr lang="en-US" dirty="0"/>
                  <a:t>Example: Convert the decimal number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84</m:t>
                        </m:r>
                      </m:e>
                      <m:sub>
                        <m:r>
                          <a:rPr lang="en-US" b="0" i="1" smtClean="0">
                            <a:latin typeface="Cambria Math" panose="02040503050406030204" pitchFamily="18" charset="0"/>
                          </a:rPr>
                          <m:t>10</m:t>
                        </m:r>
                      </m:sub>
                    </m:sSub>
                  </m:oMath>
                </a14:m>
                <a:r>
                  <a:rPr lang="en-US" dirty="0"/>
                  <a:t> to binary.</a:t>
                </a:r>
              </a:p>
              <a:p>
                <a:pPr lvl="1"/>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84</m:t>
                        </m:r>
                      </m:num>
                      <m:den>
                        <m:r>
                          <a:rPr lang="en-US" b="0" i="1" smtClean="0">
                            <a:latin typeface="Cambria Math" panose="02040503050406030204" pitchFamily="18" charset="0"/>
                          </a:rPr>
                          <m:t>2</m:t>
                        </m:r>
                      </m:den>
                    </m:f>
                    <m:r>
                      <a:rPr lang="en-US" b="0" i="1" smtClean="0">
                        <a:latin typeface="Cambria Math" panose="02040503050406030204" pitchFamily="18" charset="0"/>
                      </a:rPr>
                      <m:t>=42</m:t>
                    </m:r>
                  </m:oMath>
                </a14:m>
                <a:r>
                  <a:rPr lang="en-US" dirty="0"/>
                  <a:t> with a remainder of 0, so 0 goes in the 1’s column.</a:t>
                </a:r>
              </a:p>
              <a:p>
                <a:pPr lvl="1"/>
                <a14:m>
                  <m:oMath xmlns:m="http://schemas.openxmlformats.org/officeDocument/2006/math">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42</m:t>
                        </m:r>
                      </m:num>
                      <m:den>
                        <m:r>
                          <a:rPr lang="en-US" b="0" i="1" dirty="0" smtClean="0">
                            <a:latin typeface="Cambria Math" panose="02040503050406030204" pitchFamily="18" charset="0"/>
                          </a:rPr>
                          <m:t>2</m:t>
                        </m:r>
                      </m:den>
                    </m:f>
                    <m:r>
                      <a:rPr lang="en-US" b="0" i="1" dirty="0" smtClean="0">
                        <a:latin typeface="Cambria Math" panose="02040503050406030204" pitchFamily="18" charset="0"/>
                      </a:rPr>
                      <m:t>=21</m:t>
                    </m:r>
                  </m:oMath>
                </a14:m>
                <a:r>
                  <a:rPr lang="en-US" dirty="0"/>
                  <a:t> with a remainder of 0, so 0 goes in the 2’s column.</a:t>
                </a:r>
              </a:p>
              <a:p>
                <a:pPr lvl="1"/>
                <a14:m>
                  <m:oMath xmlns:m="http://schemas.openxmlformats.org/officeDocument/2006/math">
                    <m:f>
                      <m:fPr>
                        <m:ctrlPr>
                          <a:rPr lang="en-US" b="0" i="1" dirty="0" smtClean="0">
                            <a:latin typeface="Cambria Math" panose="02040503050406030204" pitchFamily="18" charset="0"/>
                          </a:rPr>
                        </m:ctrlPr>
                      </m:fPr>
                      <m:num>
                        <m:r>
                          <a:rPr lang="en-US" i="1" dirty="0" smtClean="0">
                            <a:latin typeface="Cambria Math" panose="02040503050406030204" pitchFamily="18" charset="0"/>
                          </a:rPr>
                          <m:t>2</m:t>
                        </m:r>
                        <m:r>
                          <a:rPr lang="en-US" b="0" i="1" dirty="0" smtClean="0">
                            <a:latin typeface="Cambria Math" panose="02040503050406030204" pitchFamily="18" charset="0"/>
                          </a:rPr>
                          <m:t>1</m:t>
                        </m:r>
                      </m:num>
                      <m:den>
                        <m:r>
                          <a:rPr lang="en-US" b="0" i="1" dirty="0" smtClean="0">
                            <a:latin typeface="Cambria Math" panose="02040503050406030204" pitchFamily="18" charset="0"/>
                          </a:rPr>
                          <m:t>2</m:t>
                        </m:r>
                      </m:den>
                    </m:f>
                    <m:r>
                      <a:rPr lang="en-US" b="0" i="1" dirty="0" smtClean="0">
                        <a:latin typeface="Cambria Math" panose="02040503050406030204" pitchFamily="18" charset="0"/>
                      </a:rPr>
                      <m:t>=10</m:t>
                    </m:r>
                  </m:oMath>
                </a14:m>
                <a:r>
                  <a:rPr lang="en-US" dirty="0"/>
                  <a:t> with a remainder of 1, so there is a 1 going to the 4s column.</a:t>
                </a:r>
              </a:p>
              <a:p>
                <a:pPr lvl="1"/>
                <a14:m>
                  <m:oMath xmlns:m="http://schemas.openxmlformats.org/officeDocument/2006/math">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10</m:t>
                        </m:r>
                      </m:num>
                      <m:den>
                        <m:r>
                          <a:rPr lang="en-US" b="0" i="1" dirty="0" smtClean="0">
                            <a:latin typeface="Cambria Math" panose="02040503050406030204" pitchFamily="18" charset="0"/>
                          </a:rPr>
                          <m:t>2</m:t>
                        </m:r>
                      </m:den>
                    </m:f>
                    <m:r>
                      <a:rPr lang="en-US" b="0" i="1" dirty="0" smtClean="0">
                        <a:latin typeface="Cambria Math" panose="02040503050406030204" pitchFamily="18" charset="0"/>
                      </a:rPr>
                      <m:t>=5 </m:t>
                    </m:r>
                    <m:r>
                      <m:rPr>
                        <m:nor/>
                      </m:rPr>
                      <a:rPr lang="en-US" dirty="0"/>
                      <m:t>with</m:t>
                    </m:r>
                    <m:r>
                      <m:rPr>
                        <m:nor/>
                      </m:rPr>
                      <a:rPr lang="en-US" dirty="0"/>
                      <m:t> </m:t>
                    </m:r>
                    <m:r>
                      <m:rPr>
                        <m:nor/>
                      </m:rPr>
                      <a:rPr lang="en-US" dirty="0"/>
                      <m:t>a</m:t>
                    </m:r>
                    <m:r>
                      <m:rPr>
                        <m:nor/>
                      </m:rPr>
                      <a:rPr lang="en-US" dirty="0"/>
                      <m:t> </m:t>
                    </m:r>
                    <m:r>
                      <m:rPr>
                        <m:nor/>
                      </m:rPr>
                      <a:rPr lang="en-US" dirty="0"/>
                      <m:t>remainder</m:t>
                    </m:r>
                    <m:r>
                      <m:rPr>
                        <m:nor/>
                      </m:rPr>
                      <a:rPr lang="en-US" dirty="0"/>
                      <m:t> </m:t>
                    </m:r>
                    <m:r>
                      <m:rPr>
                        <m:nor/>
                      </m:rPr>
                      <a:rPr lang="en-US" dirty="0"/>
                      <m:t>of</m:t>
                    </m:r>
                    <m:r>
                      <m:rPr>
                        <m:nor/>
                      </m:rPr>
                      <a:rPr lang="en-US" dirty="0"/>
                      <m:t> 0</m:t>
                    </m:r>
                  </m:oMath>
                </a14:m>
                <a:r>
                  <a:rPr lang="en-US" dirty="0"/>
                  <a:t>, so there is a 0 in the 8's column. </a:t>
                </a:r>
              </a:p>
              <a:p>
                <a:pPr lvl="1"/>
                <a14:m>
                  <m:oMath xmlns:m="http://schemas.openxmlformats.org/officeDocument/2006/math">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5</m:t>
                        </m:r>
                      </m:num>
                      <m:den>
                        <m:r>
                          <a:rPr lang="en-US" b="0" i="1" dirty="0" smtClean="0">
                            <a:latin typeface="Cambria Math" panose="02040503050406030204" pitchFamily="18" charset="0"/>
                          </a:rPr>
                          <m:t>2</m:t>
                        </m:r>
                      </m:den>
                    </m:f>
                    <m:r>
                      <a:rPr lang="en-US" b="0" i="1" dirty="0" smtClean="0">
                        <a:latin typeface="Cambria Math" panose="02040503050406030204" pitchFamily="18" charset="0"/>
                      </a:rPr>
                      <m:t>=2</m:t>
                    </m:r>
                  </m:oMath>
                </a14:m>
                <a:r>
                  <a:rPr lang="en-US" dirty="0"/>
                  <a:t> with a remainder of 1, so there is a 1 going to the 16’s column. </a:t>
                </a:r>
              </a:p>
            </p:txBody>
          </p:sp>
        </mc:Choice>
        <mc:Fallback xmlns="">
          <p:sp>
            <p:nvSpPr>
              <p:cNvPr id="4" name="Content Placeholder 3">
                <a:extLst>
                  <a:ext uri="{FF2B5EF4-FFF2-40B4-BE49-F238E27FC236}">
                    <a16:creationId xmlns:a16="http://schemas.microsoft.com/office/drawing/2014/main" id="{6C2E0C86-B128-6C80-B014-051F1DEF0115}"/>
                  </a:ext>
                </a:extLst>
              </p:cNvPr>
              <p:cNvSpPr>
                <a:spLocks noGrp="1" noRot="1" noChangeAspect="1" noMove="1" noResize="1" noEditPoints="1" noAdjustHandles="1" noChangeArrowheads="1" noChangeShapeType="1" noTextEdit="1"/>
              </p:cNvSpPr>
              <p:nvPr>
                <p:ph idx="1"/>
              </p:nvPr>
            </p:nvSpPr>
            <p:spPr>
              <a:xfrm>
                <a:off x="612647" y="1471617"/>
                <a:ext cx="10653579" cy="5062786"/>
              </a:xfrm>
              <a:blipFill>
                <a:blip r:embed="rId3"/>
                <a:stretch>
                  <a:fillRect l="-476"/>
                </a:stretch>
              </a:blipFill>
            </p:spPr>
            <p:txBody>
              <a:bodyPr/>
              <a:lstStyle/>
              <a:p>
                <a:r>
                  <a:rPr lang="en-US">
                    <a:noFill/>
                  </a:rPr>
                  <a:t> </a:t>
                </a:r>
              </a:p>
            </p:txBody>
          </p:sp>
        </mc:Fallback>
      </mc:AlternateContent>
      <p:graphicFrame>
        <p:nvGraphicFramePr>
          <p:cNvPr id="7" name="Table 6">
            <a:extLst>
              <a:ext uri="{FF2B5EF4-FFF2-40B4-BE49-F238E27FC236}">
                <a16:creationId xmlns:a16="http://schemas.microsoft.com/office/drawing/2014/main" id="{0FF4F3CD-42E1-95AB-8CF9-643309CF7694}"/>
              </a:ext>
            </a:extLst>
          </p:cNvPr>
          <p:cNvGraphicFramePr>
            <a:graphicFrameLocks noGrp="1"/>
          </p:cNvGraphicFramePr>
          <p:nvPr>
            <p:extLst>
              <p:ext uri="{D42A27DB-BD31-4B8C-83A1-F6EECF244321}">
                <p14:modId xmlns:p14="http://schemas.microsoft.com/office/powerpoint/2010/main" val="3573250931"/>
              </p:ext>
            </p:extLst>
          </p:nvPr>
        </p:nvGraphicFramePr>
        <p:xfrm>
          <a:off x="8577811" y="2128125"/>
          <a:ext cx="3054351" cy="3043766"/>
        </p:xfrm>
        <a:graphic>
          <a:graphicData uri="http://schemas.openxmlformats.org/drawingml/2006/table">
            <a:tbl>
              <a:tblPr firstRow="1" bandRow="1">
                <a:tableStyleId>{5940675A-B579-460E-94D1-54222C63F5DA}</a:tableStyleId>
              </a:tblPr>
              <a:tblGrid>
                <a:gridCol w="896939">
                  <a:extLst>
                    <a:ext uri="{9D8B030D-6E8A-4147-A177-3AD203B41FA5}">
                      <a16:colId xmlns:a16="http://schemas.microsoft.com/office/drawing/2014/main" val="3162168177"/>
                    </a:ext>
                  </a:extLst>
                </a:gridCol>
                <a:gridCol w="1414463">
                  <a:extLst>
                    <a:ext uri="{9D8B030D-6E8A-4147-A177-3AD203B41FA5}">
                      <a16:colId xmlns:a16="http://schemas.microsoft.com/office/drawing/2014/main" val="996794551"/>
                    </a:ext>
                  </a:extLst>
                </a:gridCol>
                <a:gridCol w="742949">
                  <a:extLst>
                    <a:ext uri="{9D8B030D-6E8A-4147-A177-3AD203B41FA5}">
                      <a16:colId xmlns:a16="http://schemas.microsoft.com/office/drawing/2014/main" val="1908489462"/>
                    </a:ext>
                  </a:extLst>
                </a:gridCol>
              </a:tblGrid>
              <a:tr h="608753">
                <a:tc>
                  <a:txBody>
                    <a:bodyPr/>
                    <a:lstStyle/>
                    <a:p>
                      <a:r>
                        <a:rPr lang="en-US" sz="1400" b="1" dirty="0"/>
                        <a:t>Divide by 2</a:t>
                      </a:r>
                    </a:p>
                  </a:txBody>
                  <a:tcPr>
                    <a:lnR w="12700" cap="flat" cmpd="sng" algn="ctr">
                      <a:solidFill>
                        <a:schemeClr val="tx1"/>
                      </a:solidFill>
                      <a:prstDash val="solid"/>
                      <a:round/>
                      <a:headEnd type="none" w="med" len="med"/>
                      <a:tailEnd type="none" w="med" len="med"/>
                    </a:lnR>
                  </a:tcPr>
                </a:tc>
                <a:tc>
                  <a:txBody>
                    <a:bodyPr/>
                    <a:lstStyle/>
                    <a:p>
                      <a:r>
                        <a:rPr lang="en-US" sz="1400" b="1" dirty="0"/>
                        <a:t>Remainder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28386680"/>
                  </a:ext>
                </a:extLst>
              </a:tr>
              <a:tr h="347859">
                <a:tc>
                  <a:txBody>
                    <a:bodyPr/>
                    <a:lstStyle/>
                    <a:p>
                      <a:r>
                        <a:rPr lang="en-US" sz="1400" dirty="0"/>
                        <a:t>84</a:t>
                      </a:r>
                    </a:p>
                  </a:txBody>
                  <a:tcPr>
                    <a:lnR w="12700" cap="flat" cmpd="sng" algn="ctr">
                      <a:solidFill>
                        <a:schemeClr val="tx1"/>
                      </a:solidFill>
                      <a:prstDash val="solid"/>
                      <a:round/>
                      <a:headEnd type="none" w="med" len="med"/>
                      <a:tailEnd type="none" w="med" len="med"/>
                    </a:lnR>
                  </a:tcPr>
                </a:tc>
                <a:tc>
                  <a:txBody>
                    <a:bodyPr/>
                    <a:lstStyle/>
                    <a:p>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LSB</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90771040"/>
                  </a:ext>
                </a:extLst>
              </a:tr>
              <a:tr h="347859">
                <a:tc>
                  <a:txBody>
                    <a:bodyPr/>
                    <a:lstStyle/>
                    <a:p>
                      <a:r>
                        <a:rPr lang="en-US" sz="1400" dirty="0"/>
                        <a:t>42</a:t>
                      </a:r>
                    </a:p>
                  </a:txBody>
                  <a:tcPr>
                    <a:lnR w="12700" cap="flat" cmpd="sng" algn="ctr">
                      <a:solidFill>
                        <a:schemeClr val="tx1"/>
                      </a:solidFill>
                      <a:prstDash val="solid"/>
                      <a:round/>
                      <a:headEnd type="none" w="med" len="med"/>
                      <a:tailEnd type="none" w="med" len="med"/>
                    </a:lnR>
                  </a:tcPr>
                </a:tc>
                <a:tc>
                  <a:txBody>
                    <a:bodyPr/>
                    <a:lstStyle/>
                    <a:p>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22040566"/>
                  </a:ext>
                </a:extLst>
              </a:tr>
              <a:tr h="347859">
                <a:tc>
                  <a:txBody>
                    <a:bodyPr/>
                    <a:lstStyle/>
                    <a:p>
                      <a:r>
                        <a:rPr lang="en-US" sz="1400" dirty="0"/>
                        <a:t>21</a:t>
                      </a:r>
                    </a:p>
                  </a:txBody>
                  <a:tcPr>
                    <a:lnR w="12700" cap="flat" cmpd="sng" algn="ctr">
                      <a:solidFill>
                        <a:schemeClr val="tx1"/>
                      </a:solidFill>
                      <a:prstDash val="solid"/>
                      <a:round/>
                      <a:headEnd type="none" w="med" len="med"/>
                      <a:tailEnd type="none" w="med" len="med"/>
                    </a:lnR>
                  </a:tcPr>
                </a:tc>
                <a:tc>
                  <a:txBody>
                    <a:bodyPr/>
                    <a:lstStyle/>
                    <a:p>
                      <a:r>
                        <a:rPr lang="en-US" sz="1400"/>
                        <a:t>1</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56547408"/>
                  </a:ext>
                </a:extLst>
              </a:tr>
              <a:tr h="347859">
                <a:tc>
                  <a:txBody>
                    <a:bodyPr/>
                    <a:lstStyle/>
                    <a:p>
                      <a:r>
                        <a:rPr lang="en-US" sz="1400"/>
                        <a:t>10</a:t>
                      </a:r>
                      <a:endParaRPr lang="en-US" sz="1400" dirty="0"/>
                    </a:p>
                  </a:txBody>
                  <a:tcPr>
                    <a:lnR w="12700" cap="flat" cmpd="sng" algn="ctr">
                      <a:solidFill>
                        <a:schemeClr val="tx1"/>
                      </a:solidFill>
                      <a:prstDash val="solid"/>
                      <a:round/>
                      <a:headEnd type="none" w="med" len="med"/>
                      <a:tailEnd type="none" w="med" len="med"/>
                    </a:lnR>
                  </a:tcPr>
                </a:tc>
                <a:tc>
                  <a:txBody>
                    <a:bodyPr/>
                    <a:lstStyle/>
                    <a:p>
                      <a:r>
                        <a:rPr lang="en-US" sz="140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2864551"/>
                  </a:ext>
                </a:extLst>
              </a:tr>
              <a:tr h="347859">
                <a:tc>
                  <a:txBody>
                    <a:bodyPr/>
                    <a:lstStyle/>
                    <a:p>
                      <a:r>
                        <a:rPr lang="en-US" sz="1400"/>
                        <a:t>5</a:t>
                      </a:r>
                      <a:endParaRPr lang="en-US" sz="1400" dirty="0"/>
                    </a:p>
                  </a:txBody>
                  <a:tcPr>
                    <a:lnR w="12700" cap="flat" cmpd="sng" algn="ctr">
                      <a:solidFill>
                        <a:schemeClr val="tx1"/>
                      </a:solidFill>
                      <a:prstDash val="solid"/>
                      <a:round/>
                      <a:headEnd type="none" w="med" len="med"/>
                      <a:tailEnd type="none" w="med" len="med"/>
                    </a:lnR>
                  </a:tcPr>
                </a:tc>
                <a:tc>
                  <a:txBody>
                    <a:bodyPr/>
                    <a:lstStyle/>
                    <a:p>
                      <a:r>
                        <a:rPr lang="en-US" sz="1400"/>
                        <a:t>1</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0906196"/>
                  </a:ext>
                </a:extLst>
              </a:tr>
              <a:tr h="347859">
                <a:tc>
                  <a:txBody>
                    <a:bodyPr/>
                    <a:lstStyle/>
                    <a:p>
                      <a:r>
                        <a:rPr lang="en-US" sz="1400"/>
                        <a:t>2</a:t>
                      </a:r>
                      <a:endParaRPr lang="en-US" sz="1400" dirty="0"/>
                    </a:p>
                  </a:txBody>
                  <a:tcPr>
                    <a:lnR w="12700" cap="flat" cmpd="sng" algn="ctr">
                      <a:solidFill>
                        <a:schemeClr val="tx1"/>
                      </a:solidFill>
                      <a:prstDash val="solid"/>
                      <a:round/>
                      <a:headEnd type="none" w="med" len="med"/>
                      <a:tailEnd type="none" w="med" len="med"/>
                    </a:lnR>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58691302"/>
                  </a:ext>
                </a:extLst>
              </a:tr>
              <a:tr h="347859">
                <a:tc>
                  <a:txBody>
                    <a:bodyPr/>
                    <a:lstStyle/>
                    <a:p>
                      <a:endParaRPr lang="en-US" sz="1400" dirty="0"/>
                    </a:p>
                  </a:txBody>
                  <a:tcPr>
                    <a:lnR w="12700" cap="flat" cmpd="sng" algn="ctr">
                      <a:solidFill>
                        <a:schemeClr val="tx1"/>
                      </a:solidFill>
                      <a:prstDash val="solid"/>
                      <a:round/>
                      <a:headEnd type="none" w="med" len="med"/>
                      <a:tailEnd type="none" w="med" len="med"/>
                    </a:lnR>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MSB</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4617654"/>
                  </a:ext>
                </a:extLst>
              </a:tr>
            </a:tbl>
          </a:graphicData>
        </a:graphic>
      </p:graphicFrame>
      <p:cxnSp>
        <p:nvCxnSpPr>
          <p:cNvPr id="8" name="Straight Arrow Connector 7">
            <a:extLst>
              <a:ext uri="{FF2B5EF4-FFF2-40B4-BE49-F238E27FC236}">
                <a16:creationId xmlns:a16="http://schemas.microsoft.com/office/drawing/2014/main" id="{084C156A-149D-2A3A-93E6-23BF1E21D761}"/>
              </a:ext>
            </a:extLst>
          </p:cNvPr>
          <p:cNvCxnSpPr>
            <a:cxnSpLocks/>
          </p:cNvCxnSpPr>
          <p:nvPr/>
        </p:nvCxnSpPr>
        <p:spPr>
          <a:xfrm flipV="1">
            <a:off x="11784562" y="2828925"/>
            <a:ext cx="0" cy="23429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2" name="Table 1">
            <a:extLst>
              <a:ext uri="{FF2B5EF4-FFF2-40B4-BE49-F238E27FC236}">
                <a16:creationId xmlns:a16="http://schemas.microsoft.com/office/drawing/2014/main" id="{0C83558B-3ABA-70D6-2BFD-14A7A5B6B1E4}"/>
              </a:ext>
            </a:extLst>
          </p:cNvPr>
          <p:cNvGraphicFramePr>
            <a:graphicFrameLocks noGrp="1"/>
          </p:cNvGraphicFramePr>
          <p:nvPr>
            <p:extLst>
              <p:ext uri="{D42A27DB-BD31-4B8C-83A1-F6EECF244321}">
                <p14:modId xmlns:p14="http://schemas.microsoft.com/office/powerpoint/2010/main" val="1782486768"/>
              </p:ext>
            </p:extLst>
          </p:nvPr>
        </p:nvGraphicFramePr>
        <p:xfrm>
          <a:off x="7454704" y="5581271"/>
          <a:ext cx="4642916" cy="1112520"/>
        </p:xfrm>
        <a:graphic>
          <a:graphicData uri="http://schemas.openxmlformats.org/drawingml/2006/table">
            <a:tbl>
              <a:tblPr firstRow="1" bandRow="1">
                <a:tableStyleId>{5940675A-B579-460E-94D1-54222C63F5DA}</a:tableStyleId>
              </a:tblPr>
              <a:tblGrid>
                <a:gridCol w="692468">
                  <a:extLst>
                    <a:ext uri="{9D8B030D-6E8A-4147-A177-3AD203B41FA5}">
                      <a16:colId xmlns:a16="http://schemas.microsoft.com/office/drawing/2014/main" val="492200816"/>
                    </a:ext>
                  </a:extLst>
                </a:gridCol>
                <a:gridCol w="658408">
                  <a:extLst>
                    <a:ext uri="{9D8B030D-6E8A-4147-A177-3AD203B41FA5}">
                      <a16:colId xmlns:a16="http://schemas.microsoft.com/office/drawing/2014/main" val="2924573515"/>
                    </a:ext>
                  </a:extLst>
                </a:gridCol>
                <a:gridCol w="658408">
                  <a:extLst>
                    <a:ext uri="{9D8B030D-6E8A-4147-A177-3AD203B41FA5}">
                      <a16:colId xmlns:a16="http://schemas.microsoft.com/office/drawing/2014/main" val="3372391196"/>
                    </a:ext>
                  </a:extLst>
                </a:gridCol>
                <a:gridCol w="658408">
                  <a:extLst>
                    <a:ext uri="{9D8B030D-6E8A-4147-A177-3AD203B41FA5}">
                      <a16:colId xmlns:a16="http://schemas.microsoft.com/office/drawing/2014/main" val="385389857"/>
                    </a:ext>
                  </a:extLst>
                </a:gridCol>
                <a:gridCol w="658408">
                  <a:extLst>
                    <a:ext uri="{9D8B030D-6E8A-4147-A177-3AD203B41FA5}">
                      <a16:colId xmlns:a16="http://schemas.microsoft.com/office/drawing/2014/main" val="1500213618"/>
                    </a:ext>
                  </a:extLst>
                </a:gridCol>
                <a:gridCol w="658408">
                  <a:extLst>
                    <a:ext uri="{9D8B030D-6E8A-4147-A177-3AD203B41FA5}">
                      <a16:colId xmlns:a16="http://schemas.microsoft.com/office/drawing/2014/main" val="2324606823"/>
                    </a:ext>
                  </a:extLst>
                </a:gridCol>
                <a:gridCol w="658408">
                  <a:extLst>
                    <a:ext uri="{9D8B030D-6E8A-4147-A177-3AD203B41FA5}">
                      <a16:colId xmlns:a16="http://schemas.microsoft.com/office/drawing/2014/main" val="3306935064"/>
                    </a:ext>
                  </a:extLst>
                </a:gridCol>
              </a:tblGrid>
              <a:tr h="370840">
                <a:tc>
                  <a:txBody>
                    <a:bodyPr/>
                    <a:lstStyle/>
                    <a:p>
                      <a:endParaRPr lang="en-US" sz="1600" dirty="0"/>
                    </a:p>
                  </a:txBody>
                  <a:tcPr>
                    <a:lnB w="12700" cap="flat" cmpd="sng" algn="ctr">
                      <a:solidFill>
                        <a:schemeClr val="tx1"/>
                      </a:solidFill>
                      <a:prstDash val="solid"/>
                      <a:round/>
                      <a:headEnd type="none" w="med" len="med"/>
                      <a:tailEnd type="none" w="med" len="med"/>
                    </a:lnB>
                  </a:tcPr>
                </a:tc>
                <a:tc>
                  <a:txBody>
                    <a:bodyPr/>
                    <a:lstStyle/>
                    <a:p>
                      <a:endParaRPr lang="en-US" sz="1600" dirty="0"/>
                    </a:p>
                  </a:txBody>
                  <a:tcPr>
                    <a:lnB w="12700" cap="flat" cmpd="sng" algn="ctr">
                      <a:solidFill>
                        <a:schemeClr val="tx1"/>
                      </a:solidFill>
                      <a:prstDash val="solid"/>
                      <a:round/>
                      <a:headEnd type="none" w="med" len="med"/>
                      <a:tailEnd type="none" w="med" len="med"/>
                    </a:lnB>
                  </a:tcPr>
                </a:tc>
                <a:tc>
                  <a:txBody>
                    <a:bodyPr/>
                    <a:lstStyle/>
                    <a:p>
                      <a:r>
                        <a:rPr lang="en-US" sz="1600"/>
                        <a:t>16</a:t>
                      </a:r>
                      <a:endParaRPr lang="en-US" sz="1600" dirty="0"/>
                    </a:p>
                  </a:txBody>
                  <a:tcPr>
                    <a:lnB w="12700" cap="flat" cmpd="sng" algn="ctr">
                      <a:solidFill>
                        <a:schemeClr val="tx1"/>
                      </a:solidFill>
                      <a:prstDash val="solid"/>
                      <a:round/>
                      <a:headEnd type="none" w="med" len="med"/>
                      <a:tailEnd type="none" w="med" len="med"/>
                    </a:lnB>
                  </a:tcPr>
                </a:tc>
                <a:tc>
                  <a:txBody>
                    <a:bodyPr/>
                    <a:lstStyle/>
                    <a:p>
                      <a:r>
                        <a:rPr lang="en-US" sz="1600"/>
                        <a:t>8</a:t>
                      </a:r>
                      <a:endParaRPr lang="en-US" sz="1600" dirty="0"/>
                    </a:p>
                  </a:txBody>
                  <a:tcPr>
                    <a:lnB w="12700" cap="flat" cmpd="sng" algn="ctr">
                      <a:solidFill>
                        <a:schemeClr val="tx1"/>
                      </a:solidFill>
                      <a:prstDash val="solid"/>
                      <a:round/>
                      <a:headEnd type="none" w="med" len="med"/>
                      <a:tailEnd type="none" w="med" len="med"/>
                    </a:lnB>
                  </a:tcPr>
                </a:tc>
                <a:tc>
                  <a:txBody>
                    <a:bodyPr/>
                    <a:lstStyle/>
                    <a:p>
                      <a:r>
                        <a:rPr lang="en-US" sz="1600"/>
                        <a:t>4</a:t>
                      </a:r>
                      <a:endParaRPr lang="en-US" sz="1600" dirty="0"/>
                    </a:p>
                  </a:txBody>
                  <a:tcPr>
                    <a:lnB w="12700" cap="flat" cmpd="sng" algn="ctr">
                      <a:solidFill>
                        <a:schemeClr val="tx1"/>
                      </a:solidFill>
                      <a:prstDash val="solid"/>
                      <a:round/>
                      <a:headEnd type="none" w="med" len="med"/>
                      <a:tailEnd type="none" w="med" len="med"/>
                    </a:lnB>
                  </a:tcPr>
                </a:tc>
                <a:tc>
                  <a:txBody>
                    <a:bodyPr/>
                    <a:lstStyle/>
                    <a:p>
                      <a:r>
                        <a:rPr lang="en-US" sz="1600" dirty="0"/>
                        <a:t>2</a:t>
                      </a:r>
                    </a:p>
                  </a:txBody>
                  <a:tcPr>
                    <a:lnB w="12700" cap="flat" cmpd="sng" algn="ctr">
                      <a:solidFill>
                        <a:schemeClr val="tx1"/>
                      </a:solidFill>
                      <a:prstDash val="solid"/>
                      <a:round/>
                      <a:headEnd type="none" w="med" len="med"/>
                      <a:tailEnd type="none" w="med" len="med"/>
                    </a:lnB>
                  </a:tcPr>
                </a:tc>
                <a:tc>
                  <a:txBody>
                    <a:bodyPr/>
                    <a:lstStyle/>
                    <a:p>
                      <a:r>
                        <a:rPr lang="en-US" sz="1600"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001436"/>
                  </a:ext>
                </a:extLst>
              </a:tr>
              <a:tr h="370840">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t>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6367913"/>
                  </a:ext>
                </a:extLst>
              </a:tr>
              <a:tr h="370840">
                <a:tc>
                  <a:txBody>
                    <a:bodyPr/>
                    <a:lstStyle/>
                    <a:p>
                      <a:r>
                        <a:rPr lang="en-US" sz="1600" dirty="0"/>
                        <a:t>MSB</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LSB</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07624111"/>
                  </a:ext>
                </a:extLst>
              </a:tr>
            </a:tbl>
          </a:graphicData>
        </a:graphic>
      </p:graphicFrame>
    </p:spTree>
    <p:extLst>
      <p:ext uri="{BB962C8B-B14F-4D97-AF65-F5344CB8AC3E}">
        <p14:creationId xmlns:p14="http://schemas.microsoft.com/office/powerpoint/2010/main" val="35604440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7F0B0-F6B3-54A5-B60D-B39858559847}"/>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5DE3665E-3A43-1741-70AE-EB8C9F9680DE}"/>
              </a:ext>
            </a:extLst>
          </p:cNvPr>
          <p:cNvSpPr txBox="1">
            <a:spLocks/>
          </p:cNvSpPr>
          <p:nvPr/>
        </p:nvSpPr>
        <p:spPr>
          <a:xfrm>
            <a:off x="612648" y="548640"/>
            <a:ext cx="10653578"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b="1" kern="1200" dirty="0">
                <a:solidFill>
                  <a:schemeClr val="tx1"/>
                </a:solidFill>
                <a:latin typeface="+mj-lt"/>
                <a:ea typeface="+mj-ea"/>
                <a:cs typeface="+mj-cs"/>
              </a:rPr>
              <a:t>Decimal to binary conversion</a:t>
            </a:r>
          </a:p>
        </p:txBody>
      </p:sp>
      <p:sp>
        <p:nvSpPr>
          <p:cNvPr id="11" name="Slide Number Placeholder 10">
            <a:extLst>
              <a:ext uri="{FF2B5EF4-FFF2-40B4-BE49-F238E27FC236}">
                <a16:creationId xmlns:a16="http://schemas.microsoft.com/office/drawing/2014/main" id="{0B0C7390-FAA2-3876-C413-12D0BBEA0CD6}"/>
              </a:ext>
            </a:extLst>
          </p:cNvPr>
          <p:cNvSpPr>
            <a:spLocks noGrp="1"/>
          </p:cNvSpPr>
          <p:nvPr>
            <p:ph type="sldNum" sz="quarter" idx="12"/>
          </p:nvPr>
        </p:nvSpPr>
        <p:spPr/>
        <p:txBody>
          <a:bodyPr/>
          <a:lstStyle/>
          <a:p>
            <a:fld id="{CC057153-B650-4DEB-B370-79DDCFDCE934}" type="slidenum">
              <a:rPr lang="en-US" smtClean="0"/>
              <a:t>62</a:t>
            </a:fld>
            <a:endParaRPr lang="en-US"/>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EEABA33F-1525-504F-BE7A-93B6B8355625}"/>
                  </a:ext>
                </a:extLst>
              </p:cNvPr>
              <p:cNvSpPr>
                <a:spLocks noGrp="1"/>
              </p:cNvSpPr>
              <p:nvPr>
                <p:ph idx="1"/>
              </p:nvPr>
            </p:nvSpPr>
            <p:spPr>
              <a:xfrm>
                <a:off x="612647" y="1471617"/>
                <a:ext cx="10653579" cy="5062786"/>
              </a:xfrm>
            </p:spPr>
            <p:txBody>
              <a:bodyPr>
                <a:normAutofit/>
              </a:bodyPr>
              <a:lstStyle/>
              <a:p>
                <a:r>
                  <a:rPr lang="en-US" dirty="0"/>
                  <a:t>Repeatedly divide the number by 2. The remainder goes to each column, from right to left.</a:t>
                </a:r>
              </a:p>
              <a:p>
                <a:r>
                  <a:rPr lang="en-US" dirty="0"/>
                  <a:t>Example: Convert the decimal number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84</m:t>
                        </m:r>
                      </m:e>
                      <m:sub>
                        <m:r>
                          <a:rPr lang="en-US" b="0" i="1" smtClean="0">
                            <a:latin typeface="Cambria Math" panose="02040503050406030204" pitchFamily="18" charset="0"/>
                          </a:rPr>
                          <m:t>10</m:t>
                        </m:r>
                      </m:sub>
                    </m:sSub>
                  </m:oMath>
                </a14:m>
                <a:r>
                  <a:rPr lang="en-US" dirty="0"/>
                  <a:t> to binary.</a:t>
                </a:r>
              </a:p>
              <a:p>
                <a:pPr lvl="1"/>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84</m:t>
                        </m:r>
                      </m:num>
                      <m:den>
                        <m:r>
                          <a:rPr lang="en-US" b="0" i="1" smtClean="0">
                            <a:latin typeface="Cambria Math" panose="02040503050406030204" pitchFamily="18" charset="0"/>
                          </a:rPr>
                          <m:t>2</m:t>
                        </m:r>
                      </m:den>
                    </m:f>
                    <m:r>
                      <a:rPr lang="en-US" b="0" i="1" smtClean="0">
                        <a:latin typeface="Cambria Math" panose="02040503050406030204" pitchFamily="18" charset="0"/>
                      </a:rPr>
                      <m:t>=42</m:t>
                    </m:r>
                  </m:oMath>
                </a14:m>
                <a:r>
                  <a:rPr lang="en-US" dirty="0"/>
                  <a:t> with a remainder of 0, so 0 goes in the 1’s column.</a:t>
                </a:r>
              </a:p>
              <a:p>
                <a:pPr lvl="1"/>
                <a14:m>
                  <m:oMath xmlns:m="http://schemas.openxmlformats.org/officeDocument/2006/math">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42</m:t>
                        </m:r>
                      </m:num>
                      <m:den>
                        <m:r>
                          <a:rPr lang="en-US" b="0" i="1" dirty="0" smtClean="0">
                            <a:latin typeface="Cambria Math" panose="02040503050406030204" pitchFamily="18" charset="0"/>
                          </a:rPr>
                          <m:t>2</m:t>
                        </m:r>
                      </m:den>
                    </m:f>
                    <m:r>
                      <a:rPr lang="en-US" b="0" i="1" dirty="0" smtClean="0">
                        <a:latin typeface="Cambria Math" panose="02040503050406030204" pitchFamily="18" charset="0"/>
                      </a:rPr>
                      <m:t>=21</m:t>
                    </m:r>
                  </m:oMath>
                </a14:m>
                <a:r>
                  <a:rPr lang="en-US" dirty="0"/>
                  <a:t> with a remainder of 0, so 0 goes in the 2’s column.</a:t>
                </a:r>
              </a:p>
              <a:p>
                <a:pPr lvl="1"/>
                <a14:m>
                  <m:oMath xmlns:m="http://schemas.openxmlformats.org/officeDocument/2006/math">
                    <m:f>
                      <m:fPr>
                        <m:ctrlPr>
                          <a:rPr lang="en-US" b="0" i="1" dirty="0" smtClean="0">
                            <a:latin typeface="Cambria Math" panose="02040503050406030204" pitchFamily="18" charset="0"/>
                          </a:rPr>
                        </m:ctrlPr>
                      </m:fPr>
                      <m:num>
                        <m:r>
                          <a:rPr lang="en-US" i="1" dirty="0" smtClean="0">
                            <a:latin typeface="Cambria Math" panose="02040503050406030204" pitchFamily="18" charset="0"/>
                          </a:rPr>
                          <m:t>2</m:t>
                        </m:r>
                        <m:r>
                          <a:rPr lang="en-US" b="0" i="1" dirty="0" smtClean="0">
                            <a:latin typeface="Cambria Math" panose="02040503050406030204" pitchFamily="18" charset="0"/>
                          </a:rPr>
                          <m:t>1</m:t>
                        </m:r>
                      </m:num>
                      <m:den>
                        <m:r>
                          <a:rPr lang="en-US" b="0" i="1" dirty="0" smtClean="0">
                            <a:latin typeface="Cambria Math" panose="02040503050406030204" pitchFamily="18" charset="0"/>
                          </a:rPr>
                          <m:t>2</m:t>
                        </m:r>
                      </m:den>
                    </m:f>
                    <m:r>
                      <a:rPr lang="en-US" b="0" i="1" dirty="0" smtClean="0">
                        <a:latin typeface="Cambria Math" panose="02040503050406030204" pitchFamily="18" charset="0"/>
                      </a:rPr>
                      <m:t>=10</m:t>
                    </m:r>
                  </m:oMath>
                </a14:m>
                <a:r>
                  <a:rPr lang="en-US" dirty="0"/>
                  <a:t> with a remainder of 1, so there is a 1 going to the 4s column.</a:t>
                </a:r>
              </a:p>
              <a:p>
                <a:pPr lvl="1"/>
                <a14:m>
                  <m:oMath xmlns:m="http://schemas.openxmlformats.org/officeDocument/2006/math">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10</m:t>
                        </m:r>
                      </m:num>
                      <m:den>
                        <m:r>
                          <a:rPr lang="en-US" b="0" i="1" dirty="0" smtClean="0">
                            <a:latin typeface="Cambria Math" panose="02040503050406030204" pitchFamily="18" charset="0"/>
                          </a:rPr>
                          <m:t>2</m:t>
                        </m:r>
                      </m:den>
                    </m:f>
                    <m:r>
                      <a:rPr lang="en-US" b="0" i="1" dirty="0" smtClean="0">
                        <a:latin typeface="Cambria Math" panose="02040503050406030204" pitchFamily="18" charset="0"/>
                      </a:rPr>
                      <m:t>=5 </m:t>
                    </m:r>
                    <m:r>
                      <m:rPr>
                        <m:nor/>
                      </m:rPr>
                      <a:rPr lang="en-US" dirty="0"/>
                      <m:t>with</m:t>
                    </m:r>
                    <m:r>
                      <m:rPr>
                        <m:nor/>
                      </m:rPr>
                      <a:rPr lang="en-US" dirty="0"/>
                      <m:t> </m:t>
                    </m:r>
                    <m:r>
                      <m:rPr>
                        <m:nor/>
                      </m:rPr>
                      <a:rPr lang="en-US" dirty="0"/>
                      <m:t>a</m:t>
                    </m:r>
                    <m:r>
                      <m:rPr>
                        <m:nor/>
                      </m:rPr>
                      <a:rPr lang="en-US" dirty="0"/>
                      <m:t> </m:t>
                    </m:r>
                    <m:r>
                      <m:rPr>
                        <m:nor/>
                      </m:rPr>
                      <a:rPr lang="en-US" dirty="0"/>
                      <m:t>remainder</m:t>
                    </m:r>
                    <m:r>
                      <m:rPr>
                        <m:nor/>
                      </m:rPr>
                      <a:rPr lang="en-US" dirty="0"/>
                      <m:t> </m:t>
                    </m:r>
                    <m:r>
                      <m:rPr>
                        <m:nor/>
                      </m:rPr>
                      <a:rPr lang="en-US" dirty="0"/>
                      <m:t>of</m:t>
                    </m:r>
                    <m:r>
                      <m:rPr>
                        <m:nor/>
                      </m:rPr>
                      <a:rPr lang="en-US" dirty="0"/>
                      <m:t> 0</m:t>
                    </m:r>
                  </m:oMath>
                </a14:m>
                <a:r>
                  <a:rPr lang="en-US" dirty="0"/>
                  <a:t>, so there is a 0 in the 8's column. </a:t>
                </a:r>
              </a:p>
              <a:p>
                <a:pPr lvl="1"/>
                <a14:m>
                  <m:oMath xmlns:m="http://schemas.openxmlformats.org/officeDocument/2006/math">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5</m:t>
                        </m:r>
                      </m:num>
                      <m:den>
                        <m:r>
                          <a:rPr lang="en-US" b="0" i="1" dirty="0" smtClean="0">
                            <a:latin typeface="Cambria Math" panose="02040503050406030204" pitchFamily="18" charset="0"/>
                          </a:rPr>
                          <m:t>2</m:t>
                        </m:r>
                      </m:den>
                    </m:f>
                    <m:r>
                      <a:rPr lang="en-US" b="0" i="1" dirty="0" smtClean="0">
                        <a:latin typeface="Cambria Math" panose="02040503050406030204" pitchFamily="18" charset="0"/>
                      </a:rPr>
                      <m:t>=2</m:t>
                    </m:r>
                  </m:oMath>
                </a14:m>
                <a:r>
                  <a:rPr lang="en-US" dirty="0"/>
                  <a:t> with a remainder of 1, so there is a 1 going to the 16’s column. </a:t>
                </a:r>
              </a:p>
              <a:p>
                <a:pPr lvl="1"/>
                <a14:m>
                  <m:oMath xmlns:m="http://schemas.openxmlformats.org/officeDocument/2006/math">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2</m:t>
                        </m:r>
                      </m:num>
                      <m:den>
                        <m:r>
                          <a:rPr lang="en-US" b="0" i="1" dirty="0" smtClean="0">
                            <a:latin typeface="Cambria Math" panose="02040503050406030204" pitchFamily="18" charset="0"/>
                          </a:rPr>
                          <m:t>2</m:t>
                        </m:r>
                      </m:den>
                    </m:f>
                    <m:r>
                      <a:rPr lang="en-US" b="0" i="1" dirty="0" smtClean="0">
                        <a:latin typeface="Cambria Math" panose="02040503050406030204" pitchFamily="18" charset="0"/>
                      </a:rPr>
                      <m:t>=1</m:t>
                    </m:r>
                  </m:oMath>
                </a14:m>
                <a:r>
                  <a:rPr lang="en-US" dirty="0"/>
                  <a:t>, with a remainder of 0, so 0 goes in the 32’s column.</a:t>
                </a:r>
              </a:p>
              <a:p>
                <a:endParaRPr lang="en-US" dirty="0"/>
              </a:p>
            </p:txBody>
          </p:sp>
        </mc:Choice>
        <mc:Fallback xmlns="">
          <p:sp>
            <p:nvSpPr>
              <p:cNvPr id="4" name="Content Placeholder 3">
                <a:extLst>
                  <a:ext uri="{FF2B5EF4-FFF2-40B4-BE49-F238E27FC236}">
                    <a16:creationId xmlns:a16="http://schemas.microsoft.com/office/drawing/2014/main" id="{EEABA33F-1525-504F-BE7A-93B6B8355625}"/>
                  </a:ext>
                </a:extLst>
              </p:cNvPr>
              <p:cNvSpPr>
                <a:spLocks noGrp="1" noRot="1" noChangeAspect="1" noMove="1" noResize="1" noEditPoints="1" noAdjustHandles="1" noChangeArrowheads="1" noChangeShapeType="1" noTextEdit="1"/>
              </p:cNvSpPr>
              <p:nvPr>
                <p:ph idx="1"/>
              </p:nvPr>
            </p:nvSpPr>
            <p:spPr>
              <a:xfrm>
                <a:off x="612647" y="1471617"/>
                <a:ext cx="10653579" cy="5062786"/>
              </a:xfrm>
              <a:blipFill>
                <a:blip r:embed="rId3"/>
                <a:stretch>
                  <a:fillRect l="-476"/>
                </a:stretch>
              </a:blipFill>
            </p:spPr>
            <p:txBody>
              <a:bodyPr/>
              <a:lstStyle/>
              <a:p>
                <a:r>
                  <a:rPr lang="en-US">
                    <a:noFill/>
                  </a:rPr>
                  <a:t> </a:t>
                </a:r>
              </a:p>
            </p:txBody>
          </p:sp>
        </mc:Fallback>
      </mc:AlternateContent>
      <p:graphicFrame>
        <p:nvGraphicFramePr>
          <p:cNvPr id="7" name="Table 6">
            <a:extLst>
              <a:ext uri="{FF2B5EF4-FFF2-40B4-BE49-F238E27FC236}">
                <a16:creationId xmlns:a16="http://schemas.microsoft.com/office/drawing/2014/main" id="{7B30A720-649C-556D-F068-48BB68A0A1F6}"/>
              </a:ext>
            </a:extLst>
          </p:cNvPr>
          <p:cNvGraphicFramePr>
            <a:graphicFrameLocks noGrp="1"/>
          </p:cNvGraphicFramePr>
          <p:nvPr>
            <p:extLst>
              <p:ext uri="{D42A27DB-BD31-4B8C-83A1-F6EECF244321}">
                <p14:modId xmlns:p14="http://schemas.microsoft.com/office/powerpoint/2010/main" val="4243757357"/>
              </p:ext>
            </p:extLst>
          </p:nvPr>
        </p:nvGraphicFramePr>
        <p:xfrm>
          <a:off x="8577811" y="2128125"/>
          <a:ext cx="3054351" cy="3043766"/>
        </p:xfrm>
        <a:graphic>
          <a:graphicData uri="http://schemas.openxmlformats.org/drawingml/2006/table">
            <a:tbl>
              <a:tblPr firstRow="1" bandRow="1">
                <a:tableStyleId>{5940675A-B579-460E-94D1-54222C63F5DA}</a:tableStyleId>
              </a:tblPr>
              <a:tblGrid>
                <a:gridCol w="896939">
                  <a:extLst>
                    <a:ext uri="{9D8B030D-6E8A-4147-A177-3AD203B41FA5}">
                      <a16:colId xmlns:a16="http://schemas.microsoft.com/office/drawing/2014/main" val="3162168177"/>
                    </a:ext>
                  </a:extLst>
                </a:gridCol>
                <a:gridCol w="1414463">
                  <a:extLst>
                    <a:ext uri="{9D8B030D-6E8A-4147-A177-3AD203B41FA5}">
                      <a16:colId xmlns:a16="http://schemas.microsoft.com/office/drawing/2014/main" val="996794551"/>
                    </a:ext>
                  </a:extLst>
                </a:gridCol>
                <a:gridCol w="742949">
                  <a:extLst>
                    <a:ext uri="{9D8B030D-6E8A-4147-A177-3AD203B41FA5}">
                      <a16:colId xmlns:a16="http://schemas.microsoft.com/office/drawing/2014/main" val="1908489462"/>
                    </a:ext>
                  </a:extLst>
                </a:gridCol>
              </a:tblGrid>
              <a:tr h="608753">
                <a:tc>
                  <a:txBody>
                    <a:bodyPr/>
                    <a:lstStyle/>
                    <a:p>
                      <a:r>
                        <a:rPr lang="en-US" sz="1400" b="1" dirty="0"/>
                        <a:t>Divide by 2</a:t>
                      </a:r>
                    </a:p>
                  </a:txBody>
                  <a:tcPr>
                    <a:lnR w="12700" cap="flat" cmpd="sng" algn="ctr">
                      <a:solidFill>
                        <a:schemeClr val="tx1"/>
                      </a:solidFill>
                      <a:prstDash val="solid"/>
                      <a:round/>
                      <a:headEnd type="none" w="med" len="med"/>
                      <a:tailEnd type="none" w="med" len="med"/>
                    </a:lnR>
                  </a:tcPr>
                </a:tc>
                <a:tc>
                  <a:txBody>
                    <a:bodyPr/>
                    <a:lstStyle/>
                    <a:p>
                      <a:r>
                        <a:rPr lang="en-US" sz="1400" b="1" dirty="0"/>
                        <a:t>Remainder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28386680"/>
                  </a:ext>
                </a:extLst>
              </a:tr>
              <a:tr h="347859">
                <a:tc>
                  <a:txBody>
                    <a:bodyPr/>
                    <a:lstStyle/>
                    <a:p>
                      <a:r>
                        <a:rPr lang="en-US" sz="1400" dirty="0"/>
                        <a:t>84</a:t>
                      </a:r>
                    </a:p>
                  </a:txBody>
                  <a:tcPr>
                    <a:lnR w="12700" cap="flat" cmpd="sng" algn="ctr">
                      <a:solidFill>
                        <a:schemeClr val="tx1"/>
                      </a:solidFill>
                      <a:prstDash val="solid"/>
                      <a:round/>
                      <a:headEnd type="none" w="med" len="med"/>
                      <a:tailEnd type="none" w="med" len="med"/>
                    </a:lnR>
                  </a:tcPr>
                </a:tc>
                <a:tc>
                  <a:txBody>
                    <a:bodyPr/>
                    <a:lstStyle/>
                    <a:p>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LSB</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90771040"/>
                  </a:ext>
                </a:extLst>
              </a:tr>
              <a:tr h="347859">
                <a:tc>
                  <a:txBody>
                    <a:bodyPr/>
                    <a:lstStyle/>
                    <a:p>
                      <a:r>
                        <a:rPr lang="en-US" sz="1400" dirty="0"/>
                        <a:t>42</a:t>
                      </a:r>
                    </a:p>
                  </a:txBody>
                  <a:tcPr>
                    <a:lnR w="12700" cap="flat" cmpd="sng" algn="ctr">
                      <a:solidFill>
                        <a:schemeClr val="tx1"/>
                      </a:solidFill>
                      <a:prstDash val="solid"/>
                      <a:round/>
                      <a:headEnd type="none" w="med" len="med"/>
                      <a:tailEnd type="none" w="med" len="med"/>
                    </a:lnR>
                  </a:tcPr>
                </a:tc>
                <a:tc>
                  <a:txBody>
                    <a:bodyPr/>
                    <a:lstStyle/>
                    <a:p>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22040566"/>
                  </a:ext>
                </a:extLst>
              </a:tr>
              <a:tr h="347859">
                <a:tc>
                  <a:txBody>
                    <a:bodyPr/>
                    <a:lstStyle/>
                    <a:p>
                      <a:r>
                        <a:rPr lang="en-US" sz="1400" dirty="0"/>
                        <a:t>21</a:t>
                      </a:r>
                    </a:p>
                  </a:txBody>
                  <a:tcPr>
                    <a:lnR w="12700" cap="flat" cmpd="sng" algn="ctr">
                      <a:solidFill>
                        <a:schemeClr val="tx1"/>
                      </a:solidFill>
                      <a:prstDash val="solid"/>
                      <a:round/>
                      <a:headEnd type="none" w="med" len="med"/>
                      <a:tailEnd type="none" w="med" len="med"/>
                    </a:lnR>
                  </a:tcPr>
                </a:tc>
                <a:tc>
                  <a:txBody>
                    <a:bodyPr/>
                    <a:lstStyle/>
                    <a:p>
                      <a:r>
                        <a:rPr lang="en-US" sz="1400"/>
                        <a:t>1</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56547408"/>
                  </a:ext>
                </a:extLst>
              </a:tr>
              <a:tr h="347859">
                <a:tc>
                  <a:txBody>
                    <a:bodyPr/>
                    <a:lstStyle/>
                    <a:p>
                      <a:r>
                        <a:rPr lang="en-US" sz="1400"/>
                        <a:t>10</a:t>
                      </a:r>
                      <a:endParaRPr lang="en-US" sz="1400" dirty="0"/>
                    </a:p>
                  </a:txBody>
                  <a:tcPr>
                    <a:lnR w="12700" cap="flat" cmpd="sng" algn="ctr">
                      <a:solidFill>
                        <a:schemeClr val="tx1"/>
                      </a:solidFill>
                      <a:prstDash val="solid"/>
                      <a:round/>
                      <a:headEnd type="none" w="med" len="med"/>
                      <a:tailEnd type="none" w="med" len="med"/>
                    </a:lnR>
                  </a:tcPr>
                </a:tc>
                <a:tc>
                  <a:txBody>
                    <a:bodyPr/>
                    <a:lstStyle/>
                    <a:p>
                      <a:r>
                        <a:rPr lang="en-US" sz="140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2864551"/>
                  </a:ext>
                </a:extLst>
              </a:tr>
              <a:tr h="347859">
                <a:tc>
                  <a:txBody>
                    <a:bodyPr/>
                    <a:lstStyle/>
                    <a:p>
                      <a:r>
                        <a:rPr lang="en-US" sz="1400"/>
                        <a:t>5</a:t>
                      </a:r>
                      <a:endParaRPr lang="en-US" sz="1400" dirty="0"/>
                    </a:p>
                  </a:txBody>
                  <a:tcPr>
                    <a:lnR w="12700" cap="flat" cmpd="sng" algn="ctr">
                      <a:solidFill>
                        <a:schemeClr val="tx1"/>
                      </a:solidFill>
                      <a:prstDash val="solid"/>
                      <a:round/>
                      <a:headEnd type="none" w="med" len="med"/>
                      <a:tailEnd type="none" w="med" len="med"/>
                    </a:lnR>
                  </a:tcPr>
                </a:tc>
                <a:tc>
                  <a:txBody>
                    <a:bodyPr/>
                    <a:lstStyle/>
                    <a:p>
                      <a:r>
                        <a:rPr lang="en-US" sz="1400"/>
                        <a:t>1</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0906196"/>
                  </a:ext>
                </a:extLst>
              </a:tr>
              <a:tr h="347859">
                <a:tc>
                  <a:txBody>
                    <a:bodyPr/>
                    <a:lstStyle/>
                    <a:p>
                      <a:r>
                        <a:rPr lang="en-US" sz="1400"/>
                        <a:t>2</a:t>
                      </a:r>
                      <a:endParaRPr lang="en-US" sz="1400" dirty="0"/>
                    </a:p>
                  </a:txBody>
                  <a:tcPr>
                    <a:lnR w="12700" cap="flat" cmpd="sng" algn="ctr">
                      <a:solidFill>
                        <a:schemeClr val="tx1"/>
                      </a:solidFill>
                      <a:prstDash val="solid"/>
                      <a:round/>
                      <a:headEnd type="none" w="med" len="med"/>
                      <a:tailEnd type="none" w="med" len="med"/>
                    </a:lnR>
                  </a:tcPr>
                </a:tc>
                <a:tc>
                  <a:txBody>
                    <a:bodyPr/>
                    <a:lstStyle/>
                    <a:p>
                      <a:r>
                        <a:rPr lang="en-US" sz="140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58691302"/>
                  </a:ext>
                </a:extLst>
              </a:tr>
              <a:tr h="347859">
                <a:tc>
                  <a:txBody>
                    <a:bodyPr/>
                    <a:lstStyle/>
                    <a:p>
                      <a:r>
                        <a:rPr lang="en-US" sz="1400" dirty="0"/>
                        <a:t>1</a:t>
                      </a:r>
                    </a:p>
                  </a:txBody>
                  <a:tcPr>
                    <a:lnR w="12700" cap="flat" cmpd="sng" algn="ctr">
                      <a:solidFill>
                        <a:schemeClr val="tx1"/>
                      </a:solidFill>
                      <a:prstDash val="solid"/>
                      <a:round/>
                      <a:headEnd type="none" w="med" len="med"/>
                      <a:tailEnd type="none" w="med" len="med"/>
                    </a:lnR>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MSB</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4617654"/>
                  </a:ext>
                </a:extLst>
              </a:tr>
            </a:tbl>
          </a:graphicData>
        </a:graphic>
      </p:graphicFrame>
      <p:cxnSp>
        <p:nvCxnSpPr>
          <p:cNvPr id="8" name="Straight Arrow Connector 7">
            <a:extLst>
              <a:ext uri="{FF2B5EF4-FFF2-40B4-BE49-F238E27FC236}">
                <a16:creationId xmlns:a16="http://schemas.microsoft.com/office/drawing/2014/main" id="{6BE51DD5-AF7E-0790-8075-3CCF3C4D0BA3}"/>
              </a:ext>
            </a:extLst>
          </p:cNvPr>
          <p:cNvCxnSpPr>
            <a:cxnSpLocks/>
          </p:cNvCxnSpPr>
          <p:nvPr/>
        </p:nvCxnSpPr>
        <p:spPr>
          <a:xfrm flipV="1">
            <a:off x="11784562" y="2828925"/>
            <a:ext cx="0" cy="23429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2" name="Table 1">
            <a:extLst>
              <a:ext uri="{FF2B5EF4-FFF2-40B4-BE49-F238E27FC236}">
                <a16:creationId xmlns:a16="http://schemas.microsoft.com/office/drawing/2014/main" id="{9EF51A46-F8CE-6214-33CA-0A7B742D9DBE}"/>
              </a:ext>
            </a:extLst>
          </p:cNvPr>
          <p:cNvGraphicFramePr>
            <a:graphicFrameLocks noGrp="1"/>
          </p:cNvGraphicFramePr>
          <p:nvPr>
            <p:extLst>
              <p:ext uri="{D42A27DB-BD31-4B8C-83A1-F6EECF244321}">
                <p14:modId xmlns:p14="http://schemas.microsoft.com/office/powerpoint/2010/main" val="3971767469"/>
              </p:ext>
            </p:extLst>
          </p:nvPr>
        </p:nvGraphicFramePr>
        <p:xfrm>
          <a:off x="7454704" y="5581271"/>
          <a:ext cx="4642916" cy="1112520"/>
        </p:xfrm>
        <a:graphic>
          <a:graphicData uri="http://schemas.openxmlformats.org/drawingml/2006/table">
            <a:tbl>
              <a:tblPr firstRow="1" bandRow="1">
                <a:tableStyleId>{5940675A-B579-460E-94D1-54222C63F5DA}</a:tableStyleId>
              </a:tblPr>
              <a:tblGrid>
                <a:gridCol w="692468">
                  <a:extLst>
                    <a:ext uri="{9D8B030D-6E8A-4147-A177-3AD203B41FA5}">
                      <a16:colId xmlns:a16="http://schemas.microsoft.com/office/drawing/2014/main" val="492200816"/>
                    </a:ext>
                  </a:extLst>
                </a:gridCol>
                <a:gridCol w="658408">
                  <a:extLst>
                    <a:ext uri="{9D8B030D-6E8A-4147-A177-3AD203B41FA5}">
                      <a16:colId xmlns:a16="http://schemas.microsoft.com/office/drawing/2014/main" val="2924573515"/>
                    </a:ext>
                  </a:extLst>
                </a:gridCol>
                <a:gridCol w="658408">
                  <a:extLst>
                    <a:ext uri="{9D8B030D-6E8A-4147-A177-3AD203B41FA5}">
                      <a16:colId xmlns:a16="http://schemas.microsoft.com/office/drawing/2014/main" val="3372391196"/>
                    </a:ext>
                  </a:extLst>
                </a:gridCol>
                <a:gridCol w="658408">
                  <a:extLst>
                    <a:ext uri="{9D8B030D-6E8A-4147-A177-3AD203B41FA5}">
                      <a16:colId xmlns:a16="http://schemas.microsoft.com/office/drawing/2014/main" val="385389857"/>
                    </a:ext>
                  </a:extLst>
                </a:gridCol>
                <a:gridCol w="658408">
                  <a:extLst>
                    <a:ext uri="{9D8B030D-6E8A-4147-A177-3AD203B41FA5}">
                      <a16:colId xmlns:a16="http://schemas.microsoft.com/office/drawing/2014/main" val="1500213618"/>
                    </a:ext>
                  </a:extLst>
                </a:gridCol>
                <a:gridCol w="658408">
                  <a:extLst>
                    <a:ext uri="{9D8B030D-6E8A-4147-A177-3AD203B41FA5}">
                      <a16:colId xmlns:a16="http://schemas.microsoft.com/office/drawing/2014/main" val="2324606823"/>
                    </a:ext>
                  </a:extLst>
                </a:gridCol>
                <a:gridCol w="658408">
                  <a:extLst>
                    <a:ext uri="{9D8B030D-6E8A-4147-A177-3AD203B41FA5}">
                      <a16:colId xmlns:a16="http://schemas.microsoft.com/office/drawing/2014/main" val="3306935064"/>
                    </a:ext>
                  </a:extLst>
                </a:gridCol>
              </a:tblGrid>
              <a:tr h="370840">
                <a:tc>
                  <a:txBody>
                    <a:bodyPr/>
                    <a:lstStyle/>
                    <a:p>
                      <a:endParaRPr lang="en-US" sz="1600" dirty="0"/>
                    </a:p>
                  </a:txBody>
                  <a:tcPr>
                    <a:lnB w="12700" cap="flat" cmpd="sng" algn="ctr">
                      <a:solidFill>
                        <a:schemeClr val="tx1"/>
                      </a:solidFill>
                      <a:prstDash val="solid"/>
                      <a:round/>
                      <a:headEnd type="none" w="med" len="med"/>
                      <a:tailEnd type="none" w="med" len="med"/>
                    </a:lnB>
                  </a:tcPr>
                </a:tc>
                <a:tc>
                  <a:txBody>
                    <a:bodyPr/>
                    <a:lstStyle/>
                    <a:p>
                      <a:r>
                        <a:rPr lang="en-US" sz="1600"/>
                        <a:t>32</a:t>
                      </a:r>
                      <a:endParaRPr lang="en-US" sz="1600" dirty="0"/>
                    </a:p>
                  </a:txBody>
                  <a:tcPr>
                    <a:lnB w="12700" cap="flat" cmpd="sng" algn="ctr">
                      <a:solidFill>
                        <a:schemeClr val="tx1"/>
                      </a:solidFill>
                      <a:prstDash val="solid"/>
                      <a:round/>
                      <a:headEnd type="none" w="med" len="med"/>
                      <a:tailEnd type="none" w="med" len="med"/>
                    </a:lnB>
                  </a:tcPr>
                </a:tc>
                <a:tc>
                  <a:txBody>
                    <a:bodyPr/>
                    <a:lstStyle/>
                    <a:p>
                      <a:r>
                        <a:rPr lang="en-US" sz="1600"/>
                        <a:t>16</a:t>
                      </a:r>
                      <a:endParaRPr lang="en-US" sz="1600" dirty="0"/>
                    </a:p>
                  </a:txBody>
                  <a:tcPr>
                    <a:lnB w="12700" cap="flat" cmpd="sng" algn="ctr">
                      <a:solidFill>
                        <a:schemeClr val="tx1"/>
                      </a:solidFill>
                      <a:prstDash val="solid"/>
                      <a:round/>
                      <a:headEnd type="none" w="med" len="med"/>
                      <a:tailEnd type="none" w="med" len="med"/>
                    </a:lnB>
                  </a:tcPr>
                </a:tc>
                <a:tc>
                  <a:txBody>
                    <a:bodyPr/>
                    <a:lstStyle/>
                    <a:p>
                      <a:r>
                        <a:rPr lang="en-US" sz="1600"/>
                        <a:t>8</a:t>
                      </a:r>
                      <a:endParaRPr lang="en-US" sz="1600" dirty="0"/>
                    </a:p>
                  </a:txBody>
                  <a:tcPr>
                    <a:lnB w="12700" cap="flat" cmpd="sng" algn="ctr">
                      <a:solidFill>
                        <a:schemeClr val="tx1"/>
                      </a:solidFill>
                      <a:prstDash val="solid"/>
                      <a:round/>
                      <a:headEnd type="none" w="med" len="med"/>
                      <a:tailEnd type="none" w="med" len="med"/>
                    </a:lnB>
                  </a:tcPr>
                </a:tc>
                <a:tc>
                  <a:txBody>
                    <a:bodyPr/>
                    <a:lstStyle/>
                    <a:p>
                      <a:r>
                        <a:rPr lang="en-US" sz="1600"/>
                        <a:t>4</a:t>
                      </a:r>
                      <a:endParaRPr lang="en-US" sz="1600" dirty="0"/>
                    </a:p>
                  </a:txBody>
                  <a:tcPr>
                    <a:lnB w="12700" cap="flat" cmpd="sng" algn="ctr">
                      <a:solidFill>
                        <a:schemeClr val="tx1"/>
                      </a:solidFill>
                      <a:prstDash val="solid"/>
                      <a:round/>
                      <a:headEnd type="none" w="med" len="med"/>
                      <a:tailEnd type="none" w="med" len="med"/>
                    </a:lnB>
                  </a:tcPr>
                </a:tc>
                <a:tc>
                  <a:txBody>
                    <a:bodyPr/>
                    <a:lstStyle/>
                    <a:p>
                      <a:r>
                        <a:rPr lang="en-US" sz="1600" dirty="0"/>
                        <a:t>2</a:t>
                      </a:r>
                    </a:p>
                  </a:txBody>
                  <a:tcPr>
                    <a:lnB w="12700" cap="flat" cmpd="sng" algn="ctr">
                      <a:solidFill>
                        <a:schemeClr val="tx1"/>
                      </a:solidFill>
                      <a:prstDash val="solid"/>
                      <a:round/>
                      <a:headEnd type="none" w="med" len="med"/>
                      <a:tailEnd type="none" w="med" len="med"/>
                    </a:lnB>
                  </a:tcPr>
                </a:tc>
                <a:tc>
                  <a:txBody>
                    <a:bodyPr/>
                    <a:lstStyle/>
                    <a:p>
                      <a:r>
                        <a:rPr lang="en-US" sz="1600"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001436"/>
                  </a:ext>
                </a:extLst>
              </a:tr>
              <a:tr h="370840">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t>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6367913"/>
                  </a:ext>
                </a:extLst>
              </a:tr>
              <a:tr h="370840">
                <a:tc>
                  <a:txBody>
                    <a:bodyPr/>
                    <a:lstStyle/>
                    <a:p>
                      <a:r>
                        <a:rPr lang="en-US" sz="1600" dirty="0"/>
                        <a:t>MSB</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LSB</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07624111"/>
                  </a:ext>
                </a:extLst>
              </a:tr>
            </a:tbl>
          </a:graphicData>
        </a:graphic>
      </p:graphicFrame>
    </p:spTree>
    <p:extLst>
      <p:ext uri="{BB962C8B-B14F-4D97-AF65-F5344CB8AC3E}">
        <p14:creationId xmlns:p14="http://schemas.microsoft.com/office/powerpoint/2010/main" val="34762245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23D9B-42E7-940A-152C-F09E0B46C739}"/>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5CFD7322-AAC2-F9FA-7929-61B2DBCF4A1C}"/>
              </a:ext>
            </a:extLst>
          </p:cNvPr>
          <p:cNvSpPr txBox="1">
            <a:spLocks/>
          </p:cNvSpPr>
          <p:nvPr/>
        </p:nvSpPr>
        <p:spPr>
          <a:xfrm>
            <a:off x="612648" y="548640"/>
            <a:ext cx="10653578"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b="1" kern="1200" dirty="0">
                <a:solidFill>
                  <a:schemeClr val="tx1"/>
                </a:solidFill>
                <a:latin typeface="+mj-lt"/>
                <a:ea typeface="+mj-ea"/>
                <a:cs typeface="+mj-cs"/>
              </a:rPr>
              <a:t>Decimal to binary conversion</a:t>
            </a:r>
          </a:p>
        </p:txBody>
      </p:sp>
      <p:sp>
        <p:nvSpPr>
          <p:cNvPr id="11" name="Slide Number Placeholder 10">
            <a:extLst>
              <a:ext uri="{FF2B5EF4-FFF2-40B4-BE49-F238E27FC236}">
                <a16:creationId xmlns:a16="http://schemas.microsoft.com/office/drawing/2014/main" id="{2BD3BD64-9E11-9B00-A46C-80CB5D96EB60}"/>
              </a:ext>
            </a:extLst>
          </p:cNvPr>
          <p:cNvSpPr>
            <a:spLocks noGrp="1"/>
          </p:cNvSpPr>
          <p:nvPr>
            <p:ph type="sldNum" sz="quarter" idx="12"/>
          </p:nvPr>
        </p:nvSpPr>
        <p:spPr/>
        <p:txBody>
          <a:bodyPr/>
          <a:lstStyle/>
          <a:p>
            <a:fld id="{CC057153-B650-4DEB-B370-79DDCFDCE934}" type="slidenum">
              <a:rPr lang="en-US" smtClean="0"/>
              <a:t>63</a:t>
            </a:fld>
            <a:endParaRPr lang="en-US"/>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C0BC2701-95B5-D57B-BEA7-FC2DA56075BB}"/>
                  </a:ext>
                </a:extLst>
              </p:cNvPr>
              <p:cNvSpPr>
                <a:spLocks noGrp="1"/>
              </p:cNvSpPr>
              <p:nvPr>
                <p:ph idx="1"/>
              </p:nvPr>
            </p:nvSpPr>
            <p:spPr>
              <a:xfrm>
                <a:off x="612647" y="1471617"/>
                <a:ext cx="10653579" cy="5062786"/>
              </a:xfrm>
            </p:spPr>
            <p:txBody>
              <a:bodyPr>
                <a:normAutofit/>
              </a:bodyPr>
              <a:lstStyle/>
              <a:p>
                <a:r>
                  <a:rPr lang="en-US" dirty="0"/>
                  <a:t>Repeatedly divide the number by 2. The remainder goes to each column, from right to left.</a:t>
                </a:r>
              </a:p>
              <a:p>
                <a:r>
                  <a:rPr lang="en-US" dirty="0"/>
                  <a:t>Example: Convert the decimal number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84</m:t>
                        </m:r>
                      </m:e>
                      <m:sub>
                        <m:r>
                          <a:rPr lang="en-US" b="0" i="1" smtClean="0">
                            <a:latin typeface="Cambria Math" panose="02040503050406030204" pitchFamily="18" charset="0"/>
                          </a:rPr>
                          <m:t>10</m:t>
                        </m:r>
                      </m:sub>
                    </m:sSub>
                  </m:oMath>
                </a14:m>
                <a:r>
                  <a:rPr lang="en-US" dirty="0"/>
                  <a:t> to binary.</a:t>
                </a:r>
              </a:p>
              <a:p>
                <a:pPr lvl="1"/>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84</m:t>
                        </m:r>
                      </m:num>
                      <m:den>
                        <m:r>
                          <a:rPr lang="en-US" b="0" i="1" smtClean="0">
                            <a:latin typeface="Cambria Math" panose="02040503050406030204" pitchFamily="18" charset="0"/>
                          </a:rPr>
                          <m:t>2</m:t>
                        </m:r>
                      </m:den>
                    </m:f>
                    <m:r>
                      <a:rPr lang="en-US" b="0" i="1" smtClean="0">
                        <a:latin typeface="Cambria Math" panose="02040503050406030204" pitchFamily="18" charset="0"/>
                      </a:rPr>
                      <m:t>=42</m:t>
                    </m:r>
                  </m:oMath>
                </a14:m>
                <a:r>
                  <a:rPr lang="en-US" dirty="0"/>
                  <a:t> with a remainder of 0, so 0 goes in the 1’s column.</a:t>
                </a:r>
              </a:p>
              <a:p>
                <a:pPr lvl="1"/>
                <a14:m>
                  <m:oMath xmlns:m="http://schemas.openxmlformats.org/officeDocument/2006/math">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42</m:t>
                        </m:r>
                      </m:num>
                      <m:den>
                        <m:r>
                          <a:rPr lang="en-US" b="0" i="1" dirty="0" smtClean="0">
                            <a:latin typeface="Cambria Math" panose="02040503050406030204" pitchFamily="18" charset="0"/>
                          </a:rPr>
                          <m:t>2</m:t>
                        </m:r>
                      </m:den>
                    </m:f>
                    <m:r>
                      <a:rPr lang="en-US" b="0" i="1" dirty="0" smtClean="0">
                        <a:latin typeface="Cambria Math" panose="02040503050406030204" pitchFamily="18" charset="0"/>
                      </a:rPr>
                      <m:t>=21</m:t>
                    </m:r>
                  </m:oMath>
                </a14:m>
                <a:r>
                  <a:rPr lang="en-US" dirty="0"/>
                  <a:t> with a remainder of 0, so 0 goes in the 2’s column.</a:t>
                </a:r>
              </a:p>
              <a:p>
                <a:pPr lvl="1"/>
                <a14:m>
                  <m:oMath xmlns:m="http://schemas.openxmlformats.org/officeDocument/2006/math">
                    <m:f>
                      <m:fPr>
                        <m:ctrlPr>
                          <a:rPr lang="en-US" b="0" i="1" dirty="0" smtClean="0">
                            <a:latin typeface="Cambria Math" panose="02040503050406030204" pitchFamily="18" charset="0"/>
                          </a:rPr>
                        </m:ctrlPr>
                      </m:fPr>
                      <m:num>
                        <m:r>
                          <a:rPr lang="en-US" i="1" dirty="0" smtClean="0">
                            <a:latin typeface="Cambria Math" panose="02040503050406030204" pitchFamily="18" charset="0"/>
                          </a:rPr>
                          <m:t>2</m:t>
                        </m:r>
                        <m:r>
                          <a:rPr lang="en-US" b="0" i="1" dirty="0" smtClean="0">
                            <a:latin typeface="Cambria Math" panose="02040503050406030204" pitchFamily="18" charset="0"/>
                          </a:rPr>
                          <m:t>1</m:t>
                        </m:r>
                      </m:num>
                      <m:den>
                        <m:r>
                          <a:rPr lang="en-US" b="0" i="1" dirty="0" smtClean="0">
                            <a:latin typeface="Cambria Math" panose="02040503050406030204" pitchFamily="18" charset="0"/>
                          </a:rPr>
                          <m:t>2</m:t>
                        </m:r>
                      </m:den>
                    </m:f>
                    <m:r>
                      <a:rPr lang="en-US" b="0" i="1" dirty="0" smtClean="0">
                        <a:latin typeface="Cambria Math" panose="02040503050406030204" pitchFamily="18" charset="0"/>
                      </a:rPr>
                      <m:t>=10</m:t>
                    </m:r>
                  </m:oMath>
                </a14:m>
                <a:r>
                  <a:rPr lang="en-US" dirty="0"/>
                  <a:t> with a remainder of 1, so there is a 1 going to the 4s column.</a:t>
                </a:r>
              </a:p>
              <a:p>
                <a:pPr lvl="1"/>
                <a14:m>
                  <m:oMath xmlns:m="http://schemas.openxmlformats.org/officeDocument/2006/math">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10</m:t>
                        </m:r>
                      </m:num>
                      <m:den>
                        <m:r>
                          <a:rPr lang="en-US" b="0" i="1" dirty="0" smtClean="0">
                            <a:latin typeface="Cambria Math" panose="02040503050406030204" pitchFamily="18" charset="0"/>
                          </a:rPr>
                          <m:t>2</m:t>
                        </m:r>
                      </m:den>
                    </m:f>
                    <m:r>
                      <a:rPr lang="en-US" b="0" i="1" dirty="0" smtClean="0">
                        <a:latin typeface="Cambria Math" panose="02040503050406030204" pitchFamily="18" charset="0"/>
                      </a:rPr>
                      <m:t>=5 </m:t>
                    </m:r>
                    <m:r>
                      <m:rPr>
                        <m:nor/>
                      </m:rPr>
                      <a:rPr lang="en-US" dirty="0"/>
                      <m:t>with</m:t>
                    </m:r>
                    <m:r>
                      <m:rPr>
                        <m:nor/>
                      </m:rPr>
                      <a:rPr lang="en-US" dirty="0"/>
                      <m:t> </m:t>
                    </m:r>
                    <m:r>
                      <m:rPr>
                        <m:nor/>
                      </m:rPr>
                      <a:rPr lang="en-US" dirty="0"/>
                      <m:t>a</m:t>
                    </m:r>
                    <m:r>
                      <m:rPr>
                        <m:nor/>
                      </m:rPr>
                      <a:rPr lang="en-US" dirty="0"/>
                      <m:t> </m:t>
                    </m:r>
                    <m:r>
                      <m:rPr>
                        <m:nor/>
                      </m:rPr>
                      <a:rPr lang="en-US" dirty="0"/>
                      <m:t>remainder</m:t>
                    </m:r>
                    <m:r>
                      <m:rPr>
                        <m:nor/>
                      </m:rPr>
                      <a:rPr lang="en-US" dirty="0"/>
                      <m:t> </m:t>
                    </m:r>
                    <m:r>
                      <m:rPr>
                        <m:nor/>
                      </m:rPr>
                      <a:rPr lang="en-US" dirty="0"/>
                      <m:t>of</m:t>
                    </m:r>
                    <m:r>
                      <m:rPr>
                        <m:nor/>
                      </m:rPr>
                      <a:rPr lang="en-US" dirty="0"/>
                      <m:t> 0</m:t>
                    </m:r>
                  </m:oMath>
                </a14:m>
                <a:r>
                  <a:rPr lang="en-US" dirty="0"/>
                  <a:t>, so there is a 0 in the 8's column. </a:t>
                </a:r>
              </a:p>
              <a:p>
                <a:pPr lvl="1"/>
                <a14:m>
                  <m:oMath xmlns:m="http://schemas.openxmlformats.org/officeDocument/2006/math">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5</m:t>
                        </m:r>
                      </m:num>
                      <m:den>
                        <m:r>
                          <a:rPr lang="en-US" b="0" i="1" dirty="0" smtClean="0">
                            <a:latin typeface="Cambria Math" panose="02040503050406030204" pitchFamily="18" charset="0"/>
                          </a:rPr>
                          <m:t>2</m:t>
                        </m:r>
                      </m:den>
                    </m:f>
                    <m:r>
                      <a:rPr lang="en-US" b="0" i="1" dirty="0" smtClean="0">
                        <a:latin typeface="Cambria Math" panose="02040503050406030204" pitchFamily="18" charset="0"/>
                      </a:rPr>
                      <m:t>=2</m:t>
                    </m:r>
                  </m:oMath>
                </a14:m>
                <a:r>
                  <a:rPr lang="en-US" dirty="0"/>
                  <a:t> with a remainder of 1, so there is a 1 going to the 16’s column. </a:t>
                </a:r>
              </a:p>
              <a:p>
                <a:pPr lvl="1"/>
                <a14:m>
                  <m:oMath xmlns:m="http://schemas.openxmlformats.org/officeDocument/2006/math">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2</m:t>
                        </m:r>
                      </m:num>
                      <m:den>
                        <m:r>
                          <a:rPr lang="en-US" b="0" i="1" dirty="0" smtClean="0">
                            <a:latin typeface="Cambria Math" panose="02040503050406030204" pitchFamily="18" charset="0"/>
                          </a:rPr>
                          <m:t>2</m:t>
                        </m:r>
                      </m:den>
                    </m:f>
                    <m:r>
                      <a:rPr lang="en-US" b="0" i="1" dirty="0" smtClean="0">
                        <a:latin typeface="Cambria Math" panose="02040503050406030204" pitchFamily="18" charset="0"/>
                      </a:rPr>
                      <m:t>=1</m:t>
                    </m:r>
                  </m:oMath>
                </a14:m>
                <a:r>
                  <a:rPr lang="en-US" dirty="0"/>
                  <a:t>, with a remainder of 0, so 0 goes in the 32’s column.</a:t>
                </a:r>
              </a:p>
              <a:p>
                <a:pPr lvl="1"/>
                <a14:m>
                  <m:oMath xmlns:m="http://schemas.openxmlformats.org/officeDocument/2006/math">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1</m:t>
                        </m:r>
                      </m:num>
                      <m:den>
                        <m:r>
                          <a:rPr lang="en-US" b="0" i="1" dirty="0" smtClean="0">
                            <a:latin typeface="Cambria Math" panose="02040503050406030204" pitchFamily="18" charset="0"/>
                          </a:rPr>
                          <m:t>2</m:t>
                        </m:r>
                      </m:den>
                    </m:f>
                    <m:r>
                      <a:rPr lang="en-US" b="0" i="1" dirty="0" smtClean="0">
                        <a:latin typeface="Cambria Math" panose="02040503050406030204" pitchFamily="18" charset="0"/>
                      </a:rPr>
                      <m:t>=0</m:t>
                    </m:r>
                  </m:oMath>
                </a14:m>
                <a:r>
                  <a:rPr lang="en-US" dirty="0"/>
                  <a:t>, with a remainder of 1, so 1 goes in the 64’s column.</a:t>
                </a:r>
              </a:p>
            </p:txBody>
          </p:sp>
        </mc:Choice>
        <mc:Fallback xmlns="">
          <p:sp>
            <p:nvSpPr>
              <p:cNvPr id="4" name="Content Placeholder 3">
                <a:extLst>
                  <a:ext uri="{FF2B5EF4-FFF2-40B4-BE49-F238E27FC236}">
                    <a16:creationId xmlns:a16="http://schemas.microsoft.com/office/drawing/2014/main" id="{C0BC2701-95B5-D57B-BEA7-FC2DA56075BB}"/>
                  </a:ext>
                </a:extLst>
              </p:cNvPr>
              <p:cNvSpPr>
                <a:spLocks noGrp="1" noRot="1" noChangeAspect="1" noMove="1" noResize="1" noEditPoints="1" noAdjustHandles="1" noChangeArrowheads="1" noChangeShapeType="1" noTextEdit="1"/>
              </p:cNvSpPr>
              <p:nvPr>
                <p:ph idx="1"/>
              </p:nvPr>
            </p:nvSpPr>
            <p:spPr>
              <a:xfrm>
                <a:off x="612647" y="1471617"/>
                <a:ext cx="10653579" cy="5062786"/>
              </a:xfrm>
              <a:blipFill>
                <a:blip r:embed="rId3"/>
                <a:stretch>
                  <a:fillRect l="-476"/>
                </a:stretch>
              </a:blipFill>
            </p:spPr>
            <p:txBody>
              <a:bodyPr/>
              <a:lstStyle/>
              <a:p>
                <a:r>
                  <a:rPr lang="en-US">
                    <a:noFill/>
                  </a:rPr>
                  <a:t> </a:t>
                </a:r>
              </a:p>
            </p:txBody>
          </p:sp>
        </mc:Fallback>
      </mc:AlternateContent>
      <p:graphicFrame>
        <p:nvGraphicFramePr>
          <p:cNvPr id="5" name="Table 4">
            <a:extLst>
              <a:ext uri="{FF2B5EF4-FFF2-40B4-BE49-F238E27FC236}">
                <a16:creationId xmlns:a16="http://schemas.microsoft.com/office/drawing/2014/main" id="{E4E408E4-8E79-A3AB-7BFC-4231C8325CB8}"/>
              </a:ext>
            </a:extLst>
          </p:cNvPr>
          <p:cNvGraphicFramePr>
            <a:graphicFrameLocks noGrp="1"/>
          </p:cNvGraphicFramePr>
          <p:nvPr>
            <p:extLst>
              <p:ext uri="{D42A27DB-BD31-4B8C-83A1-F6EECF244321}">
                <p14:modId xmlns:p14="http://schemas.microsoft.com/office/powerpoint/2010/main" val="2473608699"/>
              </p:ext>
            </p:extLst>
          </p:nvPr>
        </p:nvGraphicFramePr>
        <p:xfrm>
          <a:off x="7454704" y="5581271"/>
          <a:ext cx="4642916" cy="1112520"/>
        </p:xfrm>
        <a:graphic>
          <a:graphicData uri="http://schemas.openxmlformats.org/drawingml/2006/table">
            <a:tbl>
              <a:tblPr firstRow="1" bandRow="1">
                <a:tableStyleId>{5940675A-B579-460E-94D1-54222C63F5DA}</a:tableStyleId>
              </a:tblPr>
              <a:tblGrid>
                <a:gridCol w="692468">
                  <a:extLst>
                    <a:ext uri="{9D8B030D-6E8A-4147-A177-3AD203B41FA5}">
                      <a16:colId xmlns:a16="http://schemas.microsoft.com/office/drawing/2014/main" val="492200816"/>
                    </a:ext>
                  </a:extLst>
                </a:gridCol>
                <a:gridCol w="658408">
                  <a:extLst>
                    <a:ext uri="{9D8B030D-6E8A-4147-A177-3AD203B41FA5}">
                      <a16:colId xmlns:a16="http://schemas.microsoft.com/office/drawing/2014/main" val="2924573515"/>
                    </a:ext>
                  </a:extLst>
                </a:gridCol>
                <a:gridCol w="658408">
                  <a:extLst>
                    <a:ext uri="{9D8B030D-6E8A-4147-A177-3AD203B41FA5}">
                      <a16:colId xmlns:a16="http://schemas.microsoft.com/office/drawing/2014/main" val="3372391196"/>
                    </a:ext>
                  </a:extLst>
                </a:gridCol>
                <a:gridCol w="658408">
                  <a:extLst>
                    <a:ext uri="{9D8B030D-6E8A-4147-A177-3AD203B41FA5}">
                      <a16:colId xmlns:a16="http://schemas.microsoft.com/office/drawing/2014/main" val="385389857"/>
                    </a:ext>
                  </a:extLst>
                </a:gridCol>
                <a:gridCol w="658408">
                  <a:extLst>
                    <a:ext uri="{9D8B030D-6E8A-4147-A177-3AD203B41FA5}">
                      <a16:colId xmlns:a16="http://schemas.microsoft.com/office/drawing/2014/main" val="1500213618"/>
                    </a:ext>
                  </a:extLst>
                </a:gridCol>
                <a:gridCol w="658408">
                  <a:extLst>
                    <a:ext uri="{9D8B030D-6E8A-4147-A177-3AD203B41FA5}">
                      <a16:colId xmlns:a16="http://schemas.microsoft.com/office/drawing/2014/main" val="2324606823"/>
                    </a:ext>
                  </a:extLst>
                </a:gridCol>
                <a:gridCol w="658408">
                  <a:extLst>
                    <a:ext uri="{9D8B030D-6E8A-4147-A177-3AD203B41FA5}">
                      <a16:colId xmlns:a16="http://schemas.microsoft.com/office/drawing/2014/main" val="3306935064"/>
                    </a:ext>
                  </a:extLst>
                </a:gridCol>
              </a:tblGrid>
              <a:tr h="370840">
                <a:tc>
                  <a:txBody>
                    <a:bodyPr/>
                    <a:lstStyle/>
                    <a:p>
                      <a:r>
                        <a:rPr lang="en-US" sz="1600"/>
                        <a:t>64</a:t>
                      </a:r>
                      <a:endParaRPr lang="en-US" sz="1600" dirty="0"/>
                    </a:p>
                  </a:txBody>
                  <a:tcPr>
                    <a:lnB w="12700" cap="flat" cmpd="sng" algn="ctr">
                      <a:solidFill>
                        <a:schemeClr val="tx1"/>
                      </a:solidFill>
                      <a:prstDash val="solid"/>
                      <a:round/>
                      <a:headEnd type="none" w="med" len="med"/>
                      <a:tailEnd type="none" w="med" len="med"/>
                    </a:lnB>
                  </a:tcPr>
                </a:tc>
                <a:tc>
                  <a:txBody>
                    <a:bodyPr/>
                    <a:lstStyle/>
                    <a:p>
                      <a:r>
                        <a:rPr lang="en-US" sz="1600"/>
                        <a:t>32</a:t>
                      </a:r>
                      <a:endParaRPr lang="en-US" sz="1600" dirty="0"/>
                    </a:p>
                  </a:txBody>
                  <a:tcPr>
                    <a:lnB w="12700" cap="flat" cmpd="sng" algn="ctr">
                      <a:solidFill>
                        <a:schemeClr val="tx1"/>
                      </a:solidFill>
                      <a:prstDash val="solid"/>
                      <a:round/>
                      <a:headEnd type="none" w="med" len="med"/>
                      <a:tailEnd type="none" w="med" len="med"/>
                    </a:lnB>
                  </a:tcPr>
                </a:tc>
                <a:tc>
                  <a:txBody>
                    <a:bodyPr/>
                    <a:lstStyle/>
                    <a:p>
                      <a:r>
                        <a:rPr lang="en-US" sz="1600"/>
                        <a:t>16</a:t>
                      </a:r>
                      <a:endParaRPr lang="en-US" sz="1600" dirty="0"/>
                    </a:p>
                  </a:txBody>
                  <a:tcPr>
                    <a:lnB w="12700" cap="flat" cmpd="sng" algn="ctr">
                      <a:solidFill>
                        <a:schemeClr val="tx1"/>
                      </a:solidFill>
                      <a:prstDash val="solid"/>
                      <a:round/>
                      <a:headEnd type="none" w="med" len="med"/>
                      <a:tailEnd type="none" w="med" len="med"/>
                    </a:lnB>
                  </a:tcPr>
                </a:tc>
                <a:tc>
                  <a:txBody>
                    <a:bodyPr/>
                    <a:lstStyle/>
                    <a:p>
                      <a:r>
                        <a:rPr lang="en-US" sz="1600"/>
                        <a:t>8</a:t>
                      </a:r>
                      <a:endParaRPr lang="en-US" sz="1600" dirty="0"/>
                    </a:p>
                  </a:txBody>
                  <a:tcPr>
                    <a:lnB w="12700" cap="flat" cmpd="sng" algn="ctr">
                      <a:solidFill>
                        <a:schemeClr val="tx1"/>
                      </a:solidFill>
                      <a:prstDash val="solid"/>
                      <a:round/>
                      <a:headEnd type="none" w="med" len="med"/>
                      <a:tailEnd type="none" w="med" len="med"/>
                    </a:lnB>
                  </a:tcPr>
                </a:tc>
                <a:tc>
                  <a:txBody>
                    <a:bodyPr/>
                    <a:lstStyle/>
                    <a:p>
                      <a:r>
                        <a:rPr lang="en-US" sz="1600"/>
                        <a:t>4</a:t>
                      </a:r>
                      <a:endParaRPr lang="en-US" sz="1600" dirty="0"/>
                    </a:p>
                  </a:txBody>
                  <a:tcPr>
                    <a:lnB w="12700" cap="flat" cmpd="sng" algn="ctr">
                      <a:solidFill>
                        <a:schemeClr val="tx1"/>
                      </a:solidFill>
                      <a:prstDash val="solid"/>
                      <a:round/>
                      <a:headEnd type="none" w="med" len="med"/>
                      <a:tailEnd type="none" w="med" len="med"/>
                    </a:lnB>
                  </a:tcPr>
                </a:tc>
                <a:tc>
                  <a:txBody>
                    <a:bodyPr/>
                    <a:lstStyle/>
                    <a:p>
                      <a:r>
                        <a:rPr lang="en-US" sz="1600" dirty="0"/>
                        <a:t>2</a:t>
                      </a:r>
                    </a:p>
                  </a:txBody>
                  <a:tcPr>
                    <a:lnB w="12700" cap="flat" cmpd="sng" algn="ctr">
                      <a:solidFill>
                        <a:schemeClr val="tx1"/>
                      </a:solidFill>
                      <a:prstDash val="solid"/>
                      <a:round/>
                      <a:headEnd type="none" w="med" len="med"/>
                      <a:tailEnd type="none" w="med" len="med"/>
                    </a:lnB>
                  </a:tcPr>
                </a:tc>
                <a:tc>
                  <a:txBody>
                    <a:bodyPr/>
                    <a:lstStyle/>
                    <a:p>
                      <a:r>
                        <a:rPr lang="en-US" sz="1600"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001436"/>
                  </a:ext>
                </a:extLst>
              </a:tr>
              <a:tr h="370840">
                <a:tc>
                  <a:txBody>
                    <a:bodyPr/>
                    <a:lstStyle/>
                    <a:p>
                      <a:r>
                        <a:rPr lang="en-US" sz="1600"/>
                        <a:t>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t>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6367913"/>
                  </a:ext>
                </a:extLst>
              </a:tr>
              <a:tr h="370840">
                <a:tc>
                  <a:txBody>
                    <a:bodyPr/>
                    <a:lstStyle/>
                    <a:p>
                      <a:r>
                        <a:rPr lang="en-US" sz="1600" dirty="0"/>
                        <a:t>MSB</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LSB</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07624111"/>
                  </a:ext>
                </a:extLst>
              </a:tr>
            </a:tbl>
          </a:graphicData>
        </a:graphic>
      </p:graphicFrame>
      <p:graphicFrame>
        <p:nvGraphicFramePr>
          <p:cNvPr id="7" name="Table 6">
            <a:extLst>
              <a:ext uri="{FF2B5EF4-FFF2-40B4-BE49-F238E27FC236}">
                <a16:creationId xmlns:a16="http://schemas.microsoft.com/office/drawing/2014/main" id="{D5DA6D92-5ED6-3B55-851C-35CFFE642582}"/>
              </a:ext>
            </a:extLst>
          </p:cNvPr>
          <p:cNvGraphicFramePr>
            <a:graphicFrameLocks noGrp="1"/>
          </p:cNvGraphicFramePr>
          <p:nvPr/>
        </p:nvGraphicFramePr>
        <p:xfrm>
          <a:off x="8577811" y="2128125"/>
          <a:ext cx="3054351" cy="3043766"/>
        </p:xfrm>
        <a:graphic>
          <a:graphicData uri="http://schemas.openxmlformats.org/drawingml/2006/table">
            <a:tbl>
              <a:tblPr firstRow="1" bandRow="1">
                <a:tableStyleId>{5940675A-B579-460E-94D1-54222C63F5DA}</a:tableStyleId>
              </a:tblPr>
              <a:tblGrid>
                <a:gridCol w="896939">
                  <a:extLst>
                    <a:ext uri="{9D8B030D-6E8A-4147-A177-3AD203B41FA5}">
                      <a16:colId xmlns:a16="http://schemas.microsoft.com/office/drawing/2014/main" val="3162168177"/>
                    </a:ext>
                  </a:extLst>
                </a:gridCol>
                <a:gridCol w="1414463">
                  <a:extLst>
                    <a:ext uri="{9D8B030D-6E8A-4147-A177-3AD203B41FA5}">
                      <a16:colId xmlns:a16="http://schemas.microsoft.com/office/drawing/2014/main" val="996794551"/>
                    </a:ext>
                  </a:extLst>
                </a:gridCol>
                <a:gridCol w="742949">
                  <a:extLst>
                    <a:ext uri="{9D8B030D-6E8A-4147-A177-3AD203B41FA5}">
                      <a16:colId xmlns:a16="http://schemas.microsoft.com/office/drawing/2014/main" val="1908489462"/>
                    </a:ext>
                  </a:extLst>
                </a:gridCol>
              </a:tblGrid>
              <a:tr h="608753">
                <a:tc>
                  <a:txBody>
                    <a:bodyPr/>
                    <a:lstStyle/>
                    <a:p>
                      <a:r>
                        <a:rPr lang="en-US" sz="1400" b="1" dirty="0"/>
                        <a:t>Divide by 2</a:t>
                      </a:r>
                    </a:p>
                  </a:txBody>
                  <a:tcPr>
                    <a:lnR w="12700" cap="flat" cmpd="sng" algn="ctr">
                      <a:solidFill>
                        <a:schemeClr val="tx1"/>
                      </a:solidFill>
                      <a:prstDash val="solid"/>
                      <a:round/>
                      <a:headEnd type="none" w="med" len="med"/>
                      <a:tailEnd type="none" w="med" len="med"/>
                    </a:lnR>
                  </a:tcPr>
                </a:tc>
                <a:tc>
                  <a:txBody>
                    <a:bodyPr/>
                    <a:lstStyle/>
                    <a:p>
                      <a:r>
                        <a:rPr lang="en-US" sz="1400" b="1" dirty="0"/>
                        <a:t>Remainder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28386680"/>
                  </a:ext>
                </a:extLst>
              </a:tr>
              <a:tr h="347859">
                <a:tc>
                  <a:txBody>
                    <a:bodyPr/>
                    <a:lstStyle/>
                    <a:p>
                      <a:r>
                        <a:rPr lang="en-US" sz="1400" dirty="0"/>
                        <a:t>84</a:t>
                      </a:r>
                    </a:p>
                  </a:txBody>
                  <a:tcPr>
                    <a:lnR w="12700" cap="flat" cmpd="sng" algn="ctr">
                      <a:solidFill>
                        <a:schemeClr val="tx1"/>
                      </a:solidFill>
                      <a:prstDash val="solid"/>
                      <a:round/>
                      <a:headEnd type="none" w="med" len="med"/>
                      <a:tailEnd type="none" w="med" len="med"/>
                    </a:lnR>
                  </a:tcPr>
                </a:tc>
                <a:tc>
                  <a:txBody>
                    <a:bodyPr/>
                    <a:lstStyle/>
                    <a:p>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LSB</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90771040"/>
                  </a:ext>
                </a:extLst>
              </a:tr>
              <a:tr h="347859">
                <a:tc>
                  <a:txBody>
                    <a:bodyPr/>
                    <a:lstStyle/>
                    <a:p>
                      <a:r>
                        <a:rPr lang="en-US" sz="1400" dirty="0"/>
                        <a:t>42</a:t>
                      </a:r>
                    </a:p>
                  </a:txBody>
                  <a:tcPr>
                    <a:lnR w="12700" cap="flat" cmpd="sng" algn="ctr">
                      <a:solidFill>
                        <a:schemeClr val="tx1"/>
                      </a:solidFill>
                      <a:prstDash val="solid"/>
                      <a:round/>
                      <a:headEnd type="none" w="med" len="med"/>
                      <a:tailEnd type="none" w="med" len="med"/>
                    </a:lnR>
                  </a:tcPr>
                </a:tc>
                <a:tc>
                  <a:txBody>
                    <a:bodyPr/>
                    <a:lstStyle/>
                    <a:p>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22040566"/>
                  </a:ext>
                </a:extLst>
              </a:tr>
              <a:tr h="347859">
                <a:tc>
                  <a:txBody>
                    <a:bodyPr/>
                    <a:lstStyle/>
                    <a:p>
                      <a:r>
                        <a:rPr lang="en-US" sz="1400" dirty="0"/>
                        <a:t>21</a:t>
                      </a:r>
                    </a:p>
                  </a:txBody>
                  <a:tcPr>
                    <a:lnR w="12700" cap="flat" cmpd="sng" algn="ctr">
                      <a:solidFill>
                        <a:schemeClr val="tx1"/>
                      </a:solidFill>
                      <a:prstDash val="solid"/>
                      <a:round/>
                      <a:headEnd type="none" w="med" len="med"/>
                      <a:tailEnd type="none" w="med" len="med"/>
                    </a:lnR>
                  </a:tcPr>
                </a:tc>
                <a:tc>
                  <a:txBody>
                    <a:bodyPr/>
                    <a:lstStyle/>
                    <a:p>
                      <a:r>
                        <a:rPr lang="en-US" sz="1400"/>
                        <a:t>1</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56547408"/>
                  </a:ext>
                </a:extLst>
              </a:tr>
              <a:tr h="347859">
                <a:tc>
                  <a:txBody>
                    <a:bodyPr/>
                    <a:lstStyle/>
                    <a:p>
                      <a:r>
                        <a:rPr lang="en-US" sz="1400"/>
                        <a:t>10</a:t>
                      </a:r>
                      <a:endParaRPr lang="en-US" sz="1400" dirty="0"/>
                    </a:p>
                  </a:txBody>
                  <a:tcPr>
                    <a:lnR w="12700" cap="flat" cmpd="sng" algn="ctr">
                      <a:solidFill>
                        <a:schemeClr val="tx1"/>
                      </a:solidFill>
                      <a:prstDash val="solid"/>
                      <a:round/>
                      <a:headEnd type="none" w="med" len="med"/>
                      <a:tailEnd type="none" w="med" len="med"/>
                    </a:lnR>
                  </a:tcPr>
                </a:tc>
                <a:tc>
                  <a:txBody>
                    <a:bodyPr/>
                    <a:lstStyle/>
                    <a:p>
                      <a:r>
                        <a:rPr lang="en-US" sz="140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2864551"/>
                  </a:ext>
                </a:extLst>
              </a:tr>
              <a:tr h="347859">
                <a:tc>
                  <a:txBody>
                    <a:bodyPr/>
                    <a:lstStyle/>
                    <a:p>
                      <a:r>
                        <a:rPr lang="en-US" sz="1400"/>
                        <a:t>5</a:t>
                      </a:r>
                      <a:endParaRPr lang="en-US" sz="1400" dirty="0"/>
                    </a:p>
                  </a:txBody>
                  <a:tcPr>
                    <a:lnR w="12700" cap="flat" cmpd="sng" algn="ctr">
                      <a:solidFill>
                        <a:schemeClr val="tx1"/>
                      </a:solidFill>
                      <a:prstDash val="solid"/>
                      <a:round/>
                      <a:headEnd type="none" w="med" len="med"/>
                      <a:tailEnd type="none" w="med" len="med"/>
                    </a:lnR>
                  </a:tcPr>
                </a:tc>
                <a:tc>
                  <a:txBody>
                    <a:bodyPr/>
                    <a:lstStyle/>
                    <a:p>
                      <a:r>
                        <a:rPr lang="en-US" sz="1400"/>
                        <a:t>1</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0906196"/>
                  </a:ext>
                </a:extLst>
              </a:tr>
              <a:tr h="347859">
                <a:tc>
                  <a:txBody>
                    <a:bodyPr/>
                    <a:lstStyle/>
                    <a:p>
                      <a:r>
                        <a:rPr lang="en-US" sz="1400"/>
                        <a:t>2</a:t>
                      </a:r>
                      <a:endParaRPr lang="en-US" sz="1400" dirty="0"/>
                    </a:p>
                  </a:txBody>
                  <a:tcPr>
                    <a:lnR w="12700" cap="flat" cmpd="sng" algn="ctr">
                      <a:solidFill>
                        <a:schemeClr val="tx1"/>
                      </a:solidFill>
                      <a:prstDash val="solid"/>
                      <a:round/>
                      <a:headEnd type="none" w="med" len="med"/>
                      <a:tailEnd type="none" w="med" len="med"/>
                    </a:lnR>
                  </a:tcPr>
                </a:tc>
                <a:tc>
                  <a:txBody>
                    <a:bodyPr/>
                    <a:lstStyle/>
                    <a:p>
                      <a:r>
                        <a:rPr lang="en-US" sz="140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58691302"/>
                  </a:ext>
                </a:extLst>
              </a:tr>
              <a:tr h="347859">
                <a:tc>
                  <a:txBody>
                    <a:bodyPr/>
                    <a:lstStyle/>
                    <a:p>
                      <a:r>
                        <a:rPr lang="en-US" sz="1400" dirty="0"/>
                        <a:t>1</a:t>
                      </a:r>
                    </a:p>
                  </a:txBody>
                  <a:tcPr>
                    <a:lnR w="12700" cap="flat" cmpd="sng" algn="ctr">
                      <a:solidFill>
                        <a:schemeClr val="tx1"/>
                      </a:solidFill>
                      <a:prstDash val="solid"/>
                      <a:round/>
                      <a:headEnd type="none" w="med" len="med"/>
                      <a:tailEnd type="none" w="med" len="med"/>
                    </a:lnR>
                  </a:tcPr>
                </a:tc>
                <a:tc>
                  <a:txBody>
                    <a:bodyPr/>
                    <a:lstStyle/>
                    <a:p>
                      <a:r>
                        <a:rPr lang="en-US" sz="14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MSB</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4617654"/>
                  </a:ext>
                </a:extLst>
              </a:tr>
            </a:tbl>
          </a:graphicData>
        </a:graphic>
      </p:graphicFrame>
      <p:cxnSp>
        <p:nvCxnSpPr>
          <p:cNvPr id="8" name="Straight Arrow Connector 7">
            <a:extLst>
              <a:ext uri="{FF2B5EF4-FFF2-40B4-BE49-F238E27FC236}">
                <a16:creationId xmlns:a16="http://schemas.microsoft.com/office/drawing/2014/main" id="{845CAA06-AE63-937D-33AC-CF423F4FDAA8}"/>
              </a:ext>
            </a:extLst>
          </p:cNvPr>
          <p:cNvCxnSpPr>
            <a:cxnSpLocks/>
          </p:cNvCxnSpPr>
          <p:nvPr/>
        </p:nvCxnSpPr>
        <p:spPr>
          <a:xfrm flipV="1">
            <a:off x="11784562" y="2828925"/>
            <a:ext cx="0" cy="23429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17316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CF719-EE20-564E-7726-709B2ED7820E}"/>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DAEF55C9-A0E8-BEF6-5973-9A58D5BBA3AD}"/>
              </a:ext>
            </a:extLst>
          </p:cNvPr>
          <p:cNvSpPr txBox="1">
            <a:spLocks/>
          </p:cNvSpPr>
          <p:nvPr/>
        </p:nvSpPr>
        <p:spPr>
          <a:xfrm>
            <a:off x="612648" y="548640"/>
            <a:ext cx="10653578"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b="1" kern="1200" dirty="0">
                <a:solidFill>
                  <a:schemeClr val="tx1"/>
                </a:solidFill>
                <a:latin typeface="+mj-lt"/>
                <a:ea typeface="+mj-ea"/>
                <a:cs typeface="+mj-cs"/>
              </a:rPr>
              <a:t>Decimal to binary conversion</a:t>
            </a:r>
          </a:p>
        </p:txBody>
      </p:sp>
      <p:sp>
        <p:nvSpPr>
          <p:cNvPr id="11" name="Slide Number Placeholder 10">
            <a:extLst>
              <a:ext uri="{FF2B5EF4-FFF2-40B4-BE49-F238E27FC236}">
                <a16:creationId xmlns:a16="http://schemas.microsoft.com/office/drawing/2014/main" id="{5182FD4D-A880-2F7C-C75C-9EDF82923061}"/>
              </a:ext>
            </a:extLst>
          </p:cNvPr>
          <p:cNvSpPr>
            <a:spLocks noGrp="1"/>
          </p:cNvSpPr>
          <p:nvPr>
            <p:ph type="sldNum" sz="quarter" idx="12"/>
          </p:nvPr>
        </p:nvSpPr>
        <p:spPr/>
        <p:txBody>
          <a:bodyPr/>
          <a:lstStyle/>
          <a:p>
            <a:fld id="{CC057153-B650-4DEB-B370-79DDCFDCE934}" type="slidenum">
              <a:rPr lang="en-US" smtClean="0"/>
              <a:t>64</a:t>
            </a:fld>
            <a:endParaRPr lang="en-US"/>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73AEA624-9A50-1435-3EBD-480E6E475BA9}"/>
                  </a:ext>
                </a:extLst>
              </p:cNvPr>
              <p:cNvSpPr>
                <a:spLocks noGrp="1"/>
              </p:cNvSpPr>
              <p:nvPr>
                <p:ph idx="1"/>
              </p:nvPr>
            </p:nvSpPr>
            <p:spPr>
              <a:xfrm>
                <a:off x="612647" y="1471617"/>
                <a:ext cx="10653579" cy="5062786"/>
              </a:xfrm>
            </p:spPr>
            <p:txBody>
              <a:bodyPr>
                <a:normAutofit fontScale="92500"/>
              </a:bodyPr>
              <a:lstStyle/>
              <a:p>
                <a:r>
                  <a:rPr lang="en-US" dirty="0"/>
                  <a:t>Repeatedly divide the number by 2. The remainder goes to each column, from right to left.</a:t>
                </a:r>
              </a:p>
              <a:p>
                <a:r>
                  <a:rPr lang="en-US" dirty="0"/>
                  <a:t>Example: Convert the decimal number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84</m:t>
                        </m:r>
                      </m:e>
                      <m:sub>
                        <m:r>
                          <a:rPr lang="en-US" b="0" i="1" smtClean="0">
                            <a:latin typeface="Cambria Math" panose="02040503050406030204" pitchFamily="18" charset="0"/>
                          </a:rPr>
                          <m:t>10</m:t>
                        </m:r>
                      </m:sub>
                    </m:sSub>
                  </m:oMath>
                </a14:m>
                <a:r>
                  <a:rPr lang="en-US" dirty="0"/>
                  <a:t> to binary.</a:t>
                </a:r>
              </a:p>
              <a:p>
                <a:pPr lvl="1"/>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84</m:t>
                        </m:r>
                      </m:num>
                      <m:den>
                        <m:r>
                          <a:rPr lang="en-US" b="0" i="1" smtClean="0">
                            <a:latin typeface="Cambria Math" panose="02040503050406030204" pitchFamily="18" charset="0"/>
                          </a:rPr>
                          <m:t>2</m:t>
                        </m:r>
                      </m:den>
                    </m:f>
                    <m:r>
                      <a:rPr lang="en-US" b="0" i="1" smtClean="0">
                        <a:latin typeface="Cambria Math" panose="02040503050406030204" pitchFamily="18" charset="0"/>
                      </a:rPr>
                      <m:t>=42</m:t>
                    </m:r>
                  </m:oMath>
                </a14:m>
                <a:r>
                  <a:rPr lang="en-US" dirty="0"/>
                  <a:t> with a remainder of 0, so 0 goes in the 1’s column.</a:t>
                </a:r>
              </a:p>
              <a:p>
                <a:pPr lvl="1"/>
                <a14:m>
                  <m:oMath xmlns:m="http://schemas.openxmlformats.org/officeDocument/2006/math">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42</m:t>
                        </m:r>
                      </m:num>
                      <m:den>
                        <m:r>
                          <a:rPr lang="en-US" b="0" i="1" dirty="0" smtClean="0">
                            <a:latin typeface="Cambria Math" panose="02040503050406030204" pitchFamily="18" charset="0"/>
                          </a:rPr>
                          <m:t>2</m:t>
                        </m:r>
                      </m:den>
                    </m:f>
                    <m:r>
                      <a:rPr lang="en-US" b="0" i="1" dirty="0" smtClean="0">
                        <a:latin typeface="Cambria Math" panose="02040503050406030204" pitchFamily="18" charset="0"/>
                      </a:rPr>
                      <m:t>=21</m:t>
                    </m:r>
                  </m:oMath>
                </a14:m>
                <a:r>
                  <a:rPr lang="en-US" dirty="0"/>
                  <a:t> with a remainder of 0, so 0 goes in the 2’s column.</a:t>
                </a:r>
              </a:p>
              <a:p>
                <a:pPr lvl="1"/>
                <a14:m>
                  <m:oMath xmlns:m="http://schemas.openxmlformats.org/officeDocument/2006/math">
                    <m:f>
                      <m:fPr>
                        <m:ctrlPr>
                          <a:rPr lang="en-US" b="0" i="1" dirty="0" smtClean="0">
                            <a:latin typeface="Cambria Math" panose="02040503050406030204" pitchFamily="18" charset="0"/>
                          </a:rPr>
                        </m:ctrlPr>
                      </m:fPr>
                      <m:num>
                        <m:r>
                          <a:rPr lang="en-US" i="1" dirty="0" smtClean="0">
                            <a:latin typeface="Cambria Math" panose="02040503050406030204" pitchFamily="18" charset="0"/>
                          </a:rPr>
                          <m:t>2</m:t>
                        </m:r>
                        <m:r>
                          <a:rPr lang="en-US" b="0" i="1" dirty="0" smtClean="0">
                            <a:latin typeface="Cambria Math" panose="02040503050406030204" pitchFamily="18" charset="0"/>
                          </a:rPr>
                          <m:t>1</m:t>
                        </m:r>
                      </m:num>
                      <m:den>
                        <m:r>
                          <a:rPr lang="en-US" b="0" i="1" dirty="0" smtClean="0">
                            <a:latin typeface="Cambria Math" panose="02040503050406030204" pitchFamily="18" charset="0"/>
                          </a:rPr>
                          <m:t>2</m:t>
                        </m:r>
                      </m:den>
                    </m:f>
                    <m:r>
                      <a:rPr lang="en-US" b="0" i="1" dirty="0" smtClean="0">
                        <a:latin typeface="Cambria Math" panose="02040503050406030204" pitchFamily="18" charset="0"/>
                      </a:rPr>
                      <m:t>=10</m:t>
                    </m:r>
                  </m:oMath>
                </a14:m>
                <a:r>
                  <a:rPr lang="en-US" dirty="0"/>
                  <a:t> with a remainder of 1, so there is a 1 going to the 4s column.</a:t>
                </a:r>
              </a:p>
              <a:p>
                <a:pPr lvl="1"/>
                <a14:m>
                  <m:oMath xmlns:m="http://schemas.openxmlformats.org/officeDocument/2006/math">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10</m:t>
                        </m:r>
                      </m:num>
                      <m:den>
                        <m:r>
                          <a:rPr lang="en-US" b="0" i="1" dirty="0" smtClean="0">
                            <a:latin typeface="Cambria Math" panose="02040503050406030204" pitchFamily="18" charset="0"/>
                          </a:rPr>
                          <m:t>2</m:t>
                        </m:r>
                      </m:den>
                    </m:f>
                    <m:r>
                      <a:rPr lang="en-US" b="0" i="1" dirty="0" smtClean="0">
                        <a:latin typeface="Cambria Math" panose="02040503050406030204" pitchFamily="18" charset="0"/>
                      </a:rPr>
                      <m:t>=5 </m:t>
                    </m:r>
                    <m:r>
                      <m:rPr>
                        <m:nor/>
                      </m:rPr>
                      <a:rPr lang="en-US" dirty="0"/>
                      <m:t>with</m:t>
                    </m:r>
                    <m:r>
                      <m:rPr>
                        <m:nor/>
                      </m:rPr>
                      <a:rPr lang="en-US" dirty="0"/>
                      <m:t> </m:t>
                    </m:r>
                    <m:r>
                      <m:rPr>
                        <m:nor/>
                      </m:rPr>
                      <a:rPr lang="en-US" dirty="0"/>
                      <m:t>a</m:t>
                    </m:r>
                    <m:r>
                      <m:rPr>
                        <m:nor/>
                      </m:rPr>
                      <a:rPr lang="en-US" dirty="0"/>
                      <m:t> </m:t>
                    </m:r>
                    <m:r>
                      <m:rPr>
                        <m:nor/>
                      </m:rPr>
                      <a:rPr lang="en-US" dirty="0"/>
                      <m:t>remainder</m:t>
                    </m:r>
                    <m:r>
                      <m:rPr>
                        <m:nor/>
                      </m:rPr>
                      <a:rPr lang="en-US" dirty="0"/>
                      <m:t> </m:t>
                    </m:r>
                    <m:r>
                      <m:rPr>
                        <m:nor/>
                      </m:rPr>
                      <a:rPr lang="en-US" dirty="0"/>
                      <m:t>of</m:t>
                    </m:r>
                    <m:r>
                      <m:rPr>
                        <m:nor/>
                      </m:rPr>
                      <a:rPr lang="en-US" dirty="0"/>
                      <m:t> 0</m:t>
                    </m:r>
                  </m:oMath>
                </a14:m>
                <a:r>
                  <a:rPr lang="en-US" dirty="0"/>
                  <a:t>, so there is a 0 in the 8's column. </a:t>
                </a:r>
              </a:p>
              <a:p>
                <a:pPr lvl="1"/>
                <a14:m>
                  <m:oMath xmlns:m="http://schemas.openxmlformats.org/officeDocument/2006/math">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5</m:t>
                        </m:r>
                      </m:num>
                      <m:den>
                        <m:r>
                          <a:rPr lang="en-US" b="0" i="1" dirty="0" smtClean="0">
                            <a:latin typeface="Cambria Math" panose="02040503050406030204" pitchFamily="18" charset="0"/>
                          </a:rPr>
                          <m:t>2</m:t>
                        </m:r>
                      </m:den>
                    </m:f>
                    <m:r>
                      <a:rPr lang="en-US" b="0" i="1" dirty="0" smtClean="0">
                        <a:latin typeface="Cambria Math" panose="02040503050406030204" pitchFamily="18" charset="0"/>
                      </a:rPr>
                      <m:t>=2</m:t>
                    </m:r>
                  </m:oMath>
                </a14:m>
                <a:r>
                  <a:rPr lang="en-US" dirty="0"/>
                  <a:t> with a remainder of 1, so there is a 1 going to the 16’s column. </a:t>
                </a:r>
              </a:p>
              <a:p>
                <a:pPr lvl="1"/>
                <a14:m>
                  <m:oMath xmlns:m="http://schemas.openxmlformats.org/officeDocument/2006/math">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2</m:t>
                        </m:r>
                      </m:num>
                      <m:den>
                        <m:r>
                          <a:rPr lang="en-US" b="0" i="1" dirty="0" smtClean="0">
                            <a:latin typeface="Cambria Math" panose="02040503050406030204" pitchFamily="18" charset="0"/>
                          </a:rPr>
                          <m:t>2</m:t>
                        </m:r>
                      </m:den>
                    </m:f>
                    <m:r>
                      <a:rPr lang="en-US" b="0" i="1" dirty="0" smtClean="0">
                        <a:latin typeface="Cambria Math" panose="02040503050406030204" pitchFamily="18" charset="0"/>
                      </a:rPr>
                      <m:t>=1</m:t>
                    </m:r>
                  </m:oMath>
                </a14:m>
                <a:r>
                  <a:rPr lang="en-US" dirty="0"/>
                  <a:t>, with a remainder of 0, so 0 goes in the 32’s column.</a:t>
                </a:r>
              </a:p>
              <a:p>
                <a:pPr lvl="1"/>
                <a14:m>
                  <m:oMath xmlns:m="http://schemas.openxmlformats.org/officeDocument/2006/math">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1</m:t>
                        </m:r>
                      </m:num>
                      <m:den>
                        <m:r>
                          <a:rPr lang="en-US" b="0" i="1" dirty="0" smtClean="0">
                            <a:latin typeface="Cambria Math" panose="02040503050406030204" pitchFamily="18" charset="0"/>
                          </a:rPr>
                          <m:t>2</m:t>
                        </m:r>
                      </m:den>
                    </m:f>
                    <m:r>
                      <a:rPr lang="en-US" b="0" i="1" dirty="0" smtClean="0">
                        <a:latin typeface="Cambria Math" panose="02040503050406030204" pitchFamily="18" charset="0"/>
                      </a:rPr>
                      <m:t>=0</m:t>
                    </m:r>
                  </m:oMath>
                </a14:m>
                <a:r>
                  <a:rPr lang="en-US" dirty="0"/>
                  <a:t>, with a remainder of 1, so 1 goes in the 64’s column.</a:t>
                </a:r>
              </a:p>
              <a:p>
                <a:r>
                  <a:rPr lang="en-US" dirty="0"/>
                  <a:t>Putting this all together,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84</m:t>
                        </m:r>
                      </m:e>
                      <m:sub>
                        <m:r>
                          <a:rPr lang="en-US" b="0" i="1" dirty="0" smtClean="0">
                            <a:latin typeface="Cambria Math" panose="02040503050406030204" pitchFamily="18" charset="0"/>
                          </a:rPr>
                          <m:t>10</m:t>
                        </m:r>
                      </m:sub>
                    </m:sSub>
                    <m:r>
                      <a:rPr lang="en-US" i="1" dirty="0" smtClean="0">
                        <a:latin typeface="Cambria Math" panose="02040503050406030204" pitchFamily="18" charset="0"/>
                      </a:rPr>
                      <m:t> =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1010100</m:t>
                        </m:r>
                      </m:e>
                      <m:sub>
                        <m:r>
                          <a:rPr lang="en-US" b="0" i="1" dirty="0" smtClean="0">
                            <a:latin typeface="Cambria Math" panose="02040503050406030204" pitchFamily="18" charset="0"/>
                          </a:rPr>
                          <m:t>2</m:t>
                        </m:r>
                      </m:sub>
                    </m:sSub>
                  </m:oMath>
                </a14:m>
                <a:r>
                  <a:rPr lang="en-US" dirty="0"/>
                  <a:t>.</a:t>
                </a:r>
              </a:p>
            </p:txBody>
          </p:sp>
        </mc:Choice>
        <mc:Fallback xmlns="">
          <p:sp>
            <p:nvSpPr>
              <p:cNvPr id="4" name="Content Placeholder 3">
                <a:extLst>
                  <a:ext uri="{FF2B5EF4-FFF2-40B4-BE49-F238E27FC236}">
                    <a16:creationId xmlns:a16="http://schemas.microsoft.com/office/drawing/2014/main" id="{73AEA624-9A50-1435-3EBD-480E6E475BA9}"/>
                  </a:ext>
                </a:extLst>
              </p:cNvPr>
              <p:cNvSpPr>
                <a:spLocks noGrp="1" noRot="1" noChangeAspect="1" noMove="1" noResize="1" noEditPoints="1" noAdjustHandles="1" noChangeArrowheads="1" noChangeShapeType="1" noTextEdit="1"/>
              </p:cNvSpPr>
              <p:nvPr>
                <p:ph idx="1"/>
              </p:nvPr>
            </p:nvSpPr>
            <p:spPr>
              <a:xfrm>
                <a:off x="612647" y="1471617"/>
                <a:ext cx="10653579" cy="5062786"/>
              </a:xfrm>
              <a:blipFill>
                <a:blip r:embed="rId3"/>
                <a:stretch>
                  <a:fillRect l="-476"/>
                </a:stretch>
              </a:blipFill>
            </p:spPr>
            <p:txBody>
              <a:bodyPr/>
              <a:lstStyle/>
              <a:p>
                <a:r>
                  <a:rPr lang="en-US">
                    <a:noFill/>
                  </a:rPr>
                  <a:t> </a:t>
                </a:r>
              </a:p>
            </p:txBody>
          </p:sp>
        </mc:Fallback>
      </mc:AlternateContent>
      <p:graphicFrame>
        <p:nvGraphicFramePr>
          <p:cNvPr id="7" name="Table 6">
            <a:extLst>
              <a:ext uri="{FF2B5EF4-FFF2-40B4-BE49-F238E27FC236}">
                <a16:creationId xmlns:a16="http://schemas.microsoft.com/office/drawing/2014/main" id="{F4701353-EB71-31DD-0B57-7910FDC723AB}"/>
              </a:ext>
            </a:extLst>
          </p:cNvPr>
          <p:cNvGraphicFramePr>
            <a:graphicFrameLocks noGrp="1"/>
          </p:cNvGraphicFramePr>
          <p:nvPr/>
        </p:nvGraphicFramePr>
        <p:xfrm>
          <a:off x="8577811" y="2128125"/>
          <a:ext cx="3054351" cy="3043766"/>
        </p:xfrm>
        <a:graphic>
          <a:graphicData uri="http://schemas.openxmlformats.org/drawingml/2006/table">
            <a:tbl>
              <a:tblPr firstRow="1" bandRow="1">
                <a:tableStyleId>{5940675A-B579-460E-94D1-54222C63F5DA}</a:tableStyleId>
              </a:tblPr>
              <a:tblGrid>
                <a:gridCol w="896939">
                  <a:extLst>
                    <a:ext uri="{9D8B030D-6E8A-4147-A177-3AD203B41FA5}">
                      <a16:colId xmlns:a16="http://schemas.microsoft.com/office/drawing/2014/main" val="3162168177"/>
                    </a:ext>
                  </a:extLst>
                </a:gridCol>
                <a:gridCol w="1414463">
                  <a:extLst>
                    <a:ext uri="{9D8B030D-6E8A-4147-A177-3AD203B41FA5}">
                      <a16:colId xmlns:a16="http://schemas.microsoft.com/office/drawing/2014/main" val="996794551"/>
                    </a:ext>
                  </a:extLst>
                </a:gridCol>
                <a:gridCol w="742949">
                  <a:extLst>
                    <a:ext uri="{9D8B030D-6E8A-4147-A177-3AD203B41FA5}">
                      <a16:colId xmlns:a16="http://schemas.microsoft.com/office/drawing/2014/main" val="1908489462"/>
                    </a:ext>
                  </a:extLst>
                </a:gridCol>
              </a:tblGrid>
              <a:tr h="608753">
                <a:tc>
                  <a:txBody>
                    <a:bodyPr/>
                    <a:lstStyle/>
                    <a:p>
                      <a:r>
                        <a:rPr lang="en-US" sz="1400" b="1" dirty="0"/>
                        <a:t>Divide by 2</a:t>
                      </a:r>
                    </a:p>
                  </a:txBody>
                  <a:tcPr>
                    <a:lnR w="12700" cap="flat" cmpd="sng" algn="ctr">
                      <a:solidFill>
                        <a:schemeClr val="tx1"/>
                      </a:solidFill>
                      <a:prstDash val="solid"/>
                      <a:round/>
                      <a:headEnd type="none" w="med" len="med"/>
                      <a:tailEnd type="none" w="med" len="med"/>
                    </a:lnR>
                  </a:tcPr>
                </a:tc>
                <a:tc>
                  <a:txBody>
                    <a:bodyPr/>
                    <a:lstStyle/>
                    <a:p>
                      <a:r>
                        <a:rPr lang="en-US" sz="1400" b="1" dirty="0"/>
                        <a:t>Remainder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28386680"/>
                  </a:ext>
                </a:extLst>
              </a:tr>
              <a:tr h="347859">
                <a:tc>
                  <a:txBody>
                    <a:bodyPr/>
                    <a:lstStyle/>
                    <a:p>
                      <a:r>
                        <a:rPr lang="en-US" sz="1400" dirty="0"/>
                        <a:t>84</a:t>
                      </a:r>
                    </a:p>
                  </a:txBody>
                  <a:tcPr>
                    <a:lnR w="12700" cap="flat" cmpd="sng" algn="ctr">
                      <a:solidFill>
                        <a:schemeClr val="tx1"/>
                      </a:solidFill>
                      <a:prstDash val="solid"/>
                      <a:round/>
                      <a:headEnd type="none" w="med" len="med"/>
                      <a:tailEnd type="none" w="med" len="med"/>
                    </a:lnR>
                  </a:tcPr>
                </a:tc>
                <a:tc>
                  <a:txBody>
                    <a:bodyPr/>
                    <a:lstStyle/>
                    <a:p>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LSB</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90771040"/>
                  </a:ext>
                </a:extLst>
              </a:tr>
              <a:tr h="347859">
                <a:tc>
                  <a:txBody>
                    <a:bodyPr/>
                    <a:lstStyle/>
                    <a:p>
                      <a:r>
                        <a:rPr lang="en-US" sz="1400" dirty="0"/>
                        <a:t>42</a:t>
                      </a:r>
                    </a:p>
                  </a:txBody>
                  <a:tcPr>
                    <a:lnR w="12700" cap="flat" cmpd="sng" algn="ctr">
                      <a:solidFill>
                        <a:schemeClr val="tx1"/>
                      </a:solidFill>
                      <a:prstDash val="solid"/>
                      <a:round/>
                      <a:headEnd type="none" w="med" len="med"/>
                      <a:tailEnd type="none" w="med" len="med"/>
                    </a:lnR>
                  </a:tcPr>
                </a:tc>
                <a:tc>
                  <a:txBody>
                    <a:bodyPr/>
                    <a:lstStyle/>
                    <a:p>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22040566"/>
                  </a:ext>
                </a:extLst>
              </a:tr>
              <a:tr h="347859">
                <a:tc>
                  <a:txBody>
                    <a:bodyPr/>
                    <a:lstStyle/>
                    <a:p>
                      <a:r>
                        <a:rPr lang="en-US" sz="1400" dirty="0"/>
                        <a:t>21</a:t>
                      </a:r>
                    </a:p>
                  </a:txBody>
                  <a:tcPr>
                    <a:lnR w="12700" cap="flat" cmpd="sng" algn="ctr">
                      <a:solidFill>
                        <a:schemeClr val="tx1"/>
                      </a:solidFill>
                      <a:prstDash val="solid"/>
                      <a:round/>
                      <a:headEnd type="none" w="med" len="med"/>
                      <a:tailEnd type="none" w="med" len="med"/>
                    </a:lnR>
                  </a:tcPr>
                </a:tc>
                <a:tc>
                  <a:txBody>
                    <a:bodyPr/>
                    <a:lstStyle/>
                    <a:p>
                      <a:r>
                        <a:rPr lang="en-US" sz="1400"/>
                        <a:t>1</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56547408"/>
                  </a:ext>
                </a:extLst>
              </a:tr>
              <a:tr h="347859">
                <a:tc>
                  <a:txBody>
                    <a:bodyPr/>
                    <a:lstStyle/>
                    <a:p>
                      <a:r>
                        <a:rPr lang="en-US" sz="1400"/>
                        <a:t>10</a:t>
                      </a:r>
                      <a:endParaRPr lang="en-US" sz="1400" dirty="0"/>
                    </a:p>
                  </a:txBody>
                  <a:tcPr>
                    <a:lnR w="12700" cap="flat" cmpd="sng" algn="ctr">
                      <a:solidFill>
                        <a:schemeClr val="tx1"/>
                      </a:solidFill>
                      <a:prstDash val="solid"/>
                      <a:round/>
                      <a:headEnd type="none" w="med" len="med"/>
                      <a:tailEnd type="none" w="med" len="med"/>
                    </a:lnR>
                  </a:tcPr>
                </a:tc>
                <a:tc>
                  <a:txBody>
                    <a:bodyPr/>
                    <a:lstStyle/>
                    <a:p>
                      <a:r>
                        <a:rPr lang="en-US" sz="140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2864551"/>
                  </a:ext>
                </a:extLst>
              </a:tr>
              <a:tr h="347859">
                <a:tc>
                  <a:txBody>
                    <a:bodyPr/>
                    <a:lstStyle/>
                    <a:p>
                      <a:r>
                        <a:rPr lang="en-US" sz="1400"/>
                        <a:t>5</a:t>
                      </a:r>
                      <a:endParaRPr lang="en-US" sz="1400" dirty="0"/>
                    </a:p>
                  </a:txBody>
                  <a:tcPr>
                    <a:lnR w="12700" cap="flat" cmpd="sng" algn="ctr">
                      <a:solidFill>
                        <a:schemeClr val="tx1"/>
                      </a:solidFill>
                      <a:prstDash val="solid"/>
                      <a:round/>
                      <a:headEnd type="none" w="med" len="med"/>
                      <a:tailEnd type="none" w="med" len="med"/>
                    </a:lnR>
                  </a:tcPr>
                </a:tc>
                <a:tc>
                  <a:txBody>
                    <a:bodyPr/>
                    <a:lstStyle/>
                    <a:p>
                      <a:r>
                        <a:rPr lang="en-US" sz="1400"/>
                        <a:t>1</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0906196"/>
                  </a:ext>
                </a:extLst>
              </a:tr>
              <a:tr h="347859">
                <a:tc>
                  <a:txBody>
                    <a:bodyPr/>
                    <a:lstStyle/>
                    <a:p>
                      <a:r>
                        <a:rPr lang="en-US" sz="1400"/>
                        <a:t>2</a:t>
                      </a:r>
                      <a:endParaRPr lang="en-US" sz="1400" dirty="0"/>
                    </a:p>
                  </a:txBody>
                  <a:tcPr>
                    <a:lnR w="12700" cap="flat" cmpd="sng" algn="ctr">
                      <a:solidFill>
                        <a:schemeClr val="tx1"/>
                      </a:solidFill>
                      <a:prstDash val="solid"/>
                      <a:round/>
                      <a:headEnd type="none" w="med" len="med"/>
                      <a:tailEnd type="none" w="med" len="med"/>
                    </a:lnR>
                  </a:tcPr>
                </a:tc>
                <a:tc>
                  <a:txBody>
                    <a:bodyPr/>
                    <a:lstStyle/>
                    <a:p>
                      <a:r>
                        <a:rPr lang="en-US" sz="140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58691302"/>
                  </a:ext>
                </a:extLst>
              </a:tr>
              <a:tr h="347859">
                <a:tc>
                  <a:txBody>
                    <a:bodyPr/>
                    <a:lstStyle/>
                    <a:p>
                      <a:r>
                        <a:rPr lang="en-US" sz="1400" dirty="0"/>
                        <a:t>1</a:t>
                      </a:r>
                    </a:p>
                  </a:txBody>
                  <a:tcPr>
                    <a:lnR w="12700" cap="flat" cmpd="sng" algn="ctr">
                      <a:solidFill>
                        <a:schemeClr val="tx1"/>
                      </a:solidFill>
                      <a:prstDash val="solid"/>
                      <a:round/>
                      <a:headEnd type="none" w="med" len="med"/>
                      <a:tailEnd type="none" w="med" len="med"/>
                    </a:lnR>
                  </a:tcPr>
                </a:tc>
                <a:tc>
                  <a:txBody>
                    <a:bodyPr/>
                    <a:lstStyle/>
                    <a:p>
                      <a:r>
                        <a:rPr lang="en-US" sz="14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MSB</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4617654"/>
                  </a:ext>
                </a:extLst>
              </a:tr>
            </a:tbl>
          </a:graphicData>
        </a:graphic>
      </p:graphicFrame>
      <p:cxnSp>
        <p:nvCxnSpPr>
          <p:cNvPr id="8" name="Straight Arrow Connector 7">
            <a:extLst>
              <a:ext uri="{FF2B5EF4-FFF2-40B4-BE49-F238E27FC236}">
                <a16:creationId xmlns:a16="http://schemas.microsoft.com/office/drawing/2014/main" id="{062DEA04-3167-DE89-72FA-99F6B94598E5}"/>
              </a:ext>
            </a:extLst>
          </p:cNvPr>
          <p:cNvCxnSpPr>
            <a:cxnSpLocks/>
          </p:cNvCxnSpPr>
          <p:nvPr/>
        </p:nvCxnSpPr>
        <p:spPr>
          <a:xfrm flipV="1">
            <a:off x="11784562" y="2828925"/>
            <a:ext cx="0" cy="23429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2" name="Table 1">
            <a:extLst>
              <a:ext uri="{FF2B5EF4-FFF2-40B4-BE49-F238E27FC236}">
                <a16:creationId xmlns:a16="http://schemas.microsoft.com/office/drawing/2014/main" id="{D7BF9189-4D7F-4D7F-854C-50C523D6BEAC}"/>
              </a:ext>
            </a:extLst>
          </p:cNvPr>
          <p:cNvGraphicFramePr>
            <a:graphicFrameLocks noGrp="1"/>
          </p:cNvGraphicFramePr>
          <p:nvPr>
            <p:extLst>
              <p:ext uri="{D42A27DB-BD31-4B8C-83A1-F6EECF244321}">
                <p14:modId xmlns:p14="http://schemas.microsoft.com/office/powerpoint/2010/main" val="4015941774"/>
              </p:ext>
            </p:extLst>
          </p:nvPr>
        </p:nvGraphicFramePr>
        <p:xfrm>
          <a:off x="7454704" y="5581271"/>
          <a:ext cx="4642916" cy="1112520"/>
        </p:xfrm>
        <a:graphic>
          <a:graphicData uri="http://schemas.openxmlformats.org/drawingml/2006/table">
            <a:tbl>
              <a:tblPr firstRow="1" bandRow="1">
                <a:tableStyleId>{5940675A-B579-460E-94D1-54222C63F5DA}</a:tableStyleId>
              </a:tblPr>
              <a:tblGrid>
                <a:gridCol w="692468">
                  <a:extLst>
                    <a:ext uri="{9D8B030D-6E8A-4147-A177-3AD203B41FA5}">
                      <a16:colId xmlns:a16="http://schemas.microsoft.com/office/drawing/2014/main" val="492200816"/>
                    </a:ext>
                  </a:extLst>
                </a:gridCol>
                <a:gridCol w="658408">
                  <a:extLst>
                    <a:ext uri="{9D8B030D-6E8A-4147-A177-3AD203B41FA5}">
                      <a16:colId xmlns:a16="http://schemas.microsoft.com/office/drawing/2014/main" val="2924573515"/>
                    </a:ext>
                  </a:extLst>
                </a:gridCol>
                <a:gridCol w="658408">
                  <a:extLst>
                    <a:ext uri="{9D8B030D-6E8A-4147-A177-3AD203B41FA5}">
                      <a16:colId xmlns:a16="http://schemas.microsoft.com/office/drawing/2014/main" val="3372391196"/>
                    </a:ext>
                  </a:extLst>
                </a:gridCol>
                <a:gridCol w="658408">
                  <a:extLst>
                    <a:ext uri="{9D8B030D-6E8A-4147-A177-3AD203B41FA5}">
                      <a16:colId xmlns:a16="http://schemas.microsoft.com/office/drawing/2014/main" val="385389857"/>
                    </a:ext>
                  </a:extLst>
                </a:gridCol>
                <a:gridCol w="658408">
                  <a:extLst>
                    <a:ext uri="{9D8B030D-6E8A-4147-A177-3AD203B41FA5}">
                      <a16:colId xmlns:a16="http://schemas.microsoft.com/office/drawing/2014/main" val="1500213618"/>
                    </a:ext>
                  </a:extLst>
                </a:gridCol>
                <a:gridCol w="658408">
                  <a:extLst>
                    <a:ext uri="{9D8B030D-6E8A-4147-A177-3AD203B41FA5}">
                      <a16:colId xmlns:a16="http://schemas.microsoft.com/office/drawing/2014/main" val="2324606823"/>
                    </a:ext>
                  </a:extLst>
                </a:gridCol>
                <a:gridCol w="658408">
                  <a:extLst>
                    <a:ext uri="{9D8B030D-6E8A-4147-A177-3AD203B41FA5}">
                      <a16:colId xmlns:a16="http://schemas.microsoft.com/office/drawing/2014/main" val="3306935064"/>
                    </a:ext>
                  </a:extLst>
                </a:gridCol>
              </a:tblGrid>
              <a:tr h="370840">
                <a:tc>
                  <a:txBody>
                    <a:bodyPr/>
                    <a:lstStyle/>
                    <a:p>
                      <a:r>
                        <a:rPr lang="en-US" sz="1600"/>
                        <a:t>64</a:t>
                      </a:r>
                      <a:endParaRPr lang="en-US" sz="1600" dirty="0"/>
                    </a:p>
                  </a:txBody>
                  <a:tcPr>
                    <a:lnB w="12700" cap="flat" cmpd="sng" algn="ctr">
                      <a:solidFill>
                        <a:schemeClr val="tx1"/>
                      </a:solidFill>
                      <a:prstDash val="solid"/>
                      <a:round/>
                      <a:headEnd type="none" w="med" len="med"/>
                      <a:tailEnd type="none" w="med" len="med"/>
                    </a:lnB>
                  </a:tcPr>
                </a:tc>
                <a:tc>
                  <a:txBody>
                    <a:bodyPr/>
                    <a:lstStyle/>
                    <a:p>
                      <a:r>
                        <a:rPr lang="en-US" sz="1600"/>
                        <a:t>32</a:t>
                      </a:r>
                      <a:endParaRPr lang="en-US" sz="1600" dirty="0"/>
                    </a:p>
                  </a:txBody>
                  <a:tcPr>
                    <a:lnB w="12700" cap="flat" cmpd="sng" algn="ctr">
                      <a:solidFill>
                        <a:schemeClr val="tx1"/>
                      </a:solidFill>
                      <a:prstDash val="solid"/>
                      <a:round/>
                      <a:headEnd type="none" w="med" len="med"/>
                      <a:tailEnd type="none" w="med" len="med"/>
                    </a:lnB>
                  </a:tcPr>
                </a:tc>
                <a:tc>
                  <a:txBody>
                    <a:bodyPr/>
                    <a:lstStyle/>
                    <a:p>
                      <a:r>
                        <a:rPr lang="en-US" sz="1600"/>
                        <a:t>16</a:t>
                      </a:r>
                      <a:endParaRPr lang="en-US" sz="1600" dirty="0"/>
                    </a:p>
                  </a:txBody>
                  <a:tcPr>
                    <a:lnB w="12700" cap="flat" cmpd="sng" algn="ctr">
                      <a:solidFill>
                        <a:schemeClr val="tx1"/>
                      </a:solidFill>
                      <a:prstDash val="solid"/>
                      <a:round/>
                      <a:headEnd type="none" w="med" len="med"/>
                      <a:tailEnd type="none" w="med" len="med"/>
                    </a:lnB>
                  </a:tcPr>
                </a:tc>
                <a:tc>
                  <a:txBody>
                    <a:bodyPr/>
                    <a:lstStyle/>
                    <a:p>
                      <a:r>
                        <a:rPr lang="en-US" sz="1600"/>
                        <a:t>8</a:t>
                      </a:r>
                      <a:endParaRPr lang="en-US" sz="1600" dirty="0"/>
                    </a:p>
                  </a:txBody>
                  <a:tcPr>
                    <a:lnB w="12700" cap="flat" cmpd="sng" algn="ctr">
                      <a:solidFill>
                        <a:schemeClr val="tx1"/>
                      </a:solidFill>
                      <a:prstDash val="solid"/>
                      <a:round/>
                      <a:headEnd type="none" w="med" len="med"/>
                      <a:tailEnd type="none" w="med" len="med"/>
                    </a:lnB>
                  </a:tcPr>
                </a:tc>
                <a:tc>
                  <a:txBody>
                    <a:bodyPr/>
                    <a:lstStyle/>
                    <a:p>
                      <a:r>
                        <a:rPr lang="en-US" sz="1600"/>
                        <a:t>4</a:t>
                      </a:r>
                      <a:endParaRPr lang="en-US" sz="1600" dirty="0"/>
                    </a:p>
                  </a:txBody>
                  <a:tcPr>
                    <a:lnB w="12700" cap="flat" cmpd="sng" algn="ctr">
                      <a:solidFill>
                        <a:schemeClr val="tx1"/>
                      </a:solidFill>
                      <a:prstDash val="solid"/>
                      <a:round/>
                      <a:headEnd type="none" w="med" len="med"/>
                      <a:tailEnd type="none" w="med" len="med"/>
                    </a:lnB>
                  </a:tcPr>
                </a:tc>
                <a:tc>
                  <a:txBody>
                    <a:bodyPr/>
                    <a:lstStyle/>
                    <a:p>
                      <a:r>
                        <a:rPr lang="en-US" sz="1600" dirty="0"/>
                        <a:t>2</a:t>
                      </a:r>
                    </a:p>
                  </a:txBody>
                  <a:tcPr>
                    <a:lnB w="12700" cap="flat" cmpd="sng" algn="ctr">
                      <a:solidFill>
                        <a:schemeClr val="tx1"/>
                      </a:solidFill>
                      <a:prstDash val="solid"/>
                      <a:round/>
                      <a:headEnd type="none" w="med" len="med"/>
                      <a:tailEnd type="none" w="med" len="med"/>
                    </a:lnB>
                  </a:tcPr>
                </a:tc>
                <a:tc>
                  <a:txBody>
                    <a:bodyPr/>
                    <a:lstStyle/>
                    <a:p>
                      <a:r>
                        <a:rPr lang="en-US" sz="1600"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001436"/>
                  </a:ext>
                </a:extLst>
              </a:tr>
              <a:tr h="370840">
                <a:tc>
                  <a:txBody>
                    <a:bodyPr/>
                    <a:lstStyle/>
                    <a:p>
                      <a:r>
                        <a:rPr lang="en-US" sz="1600"/>
                        <a:t>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t>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t>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6367913"/>
                  </a:ext>
                </a:extLst>
              </a:tr>
              <a:tr h="370840">
                <a:tc>
                  <a:txBody>
                    <a:bodyPr/>
                    <a:lstStyle/>
                    <a:p>
                      <a:r>
                        <a:rPr lang="en-US" sz="1600" dirty="0"/>
                        <a:t>MSB</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LSB</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07624111"/>
                  </a:ext>
                </a:extLst>
              </a:tr>
            </a:tbl>
          </a:graphicData>
        </a:graphic>
      </p:graphicFrame>
    </p:spTree>
    <p:extLst>
      <p:ext uri="{BB962C8B-B14F-4D97-AF65-F5344CB8AC3E}">
        <p14:creationId xmlns:p14="http://schemas.microsoft.com/office/powerpoint/2010/main" val="19236794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06BF6-BF6C-31F8-18B7-37437362C68D}"/>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A39BD45-E854-8A19-3E60-C7227ED3BC74}"/>
                  </a:ext>
                </a:extLst>
              </p:cNvPr>
              <p:cNvSpPr>
                <a:spLocks noGrp="1"/>
              </p:cNvSpPr>
              <p:nvPr>
                <p:ph idx="1"/>
              </p:nvPr>
            </p:nvSpPr>
            <p:spPr>
              <a:xfrm>
                <a:off x="612646" y="1289830"/>
                <a:ext cx="10653578" cy="5019530"/>
              </a:xfrm>
            </p:spPr>
            <p:txBody>
              <a:bodyPr vert="horz" lIns="91440" tIns="45720" rIns="91440" bIns="45720" rtlCol="0">
                <a:noAutofit/>
              </a:bodyPr>
              <a:lstStyle/>
              <a:p>
                <a:pPr>
                  <a:lnSpc>
                    <a:spcPct val="110000"/>
                  </a:lnSpc>
                </a:pPr>
                <a:r>
                  <a:rPr lang="en-US" dirty="0">
                    <a:solidFill>
                      <a:srgbClr val="202122"/>
                    </a:solidFill>
                    <a:latin typeface="Arial" panose="020B0604020202020204" pitchFamily="34" charset="0"/>
                  </a:rPr>
                  <a:t>Convert the following decimal numbers to their binary representation. </a:t>
                </a:r>
              </a:p>
              <a:p>
                <a:pPr lvl="1">
                  <a:lnSpc>
                    <a:spcPct val="110000"/>
                  </a:lnSpc>
                </a:pPr>
                <a14:m>
                  <m:oMath xmlns:m="http://schemas.openxmlformats.org/officeDocument/2006/math">
                    <m:sSub>
                      <m:sSubPr>
                        <m:ctrlPr>
                          <a:rPr lang="en-US" sz="2000" b="0" i="1" dirty="0" smtClean="0">
                            <a:solidFill>
                              <a:srgbClr val="202122"/>
                            </a:solidFill>
                            <a:latin typeface="Cambria Math" panose="02040503050406030204" pitchFamily="18" charset="0"/>
                          </a:rPr>
                        </m:ctrlPr>
                      </m:sSubPr>
                      <m:e>
                        <m:r>
                          <a:rPr lang="en-US" sz="2000" i="1" dirty="0" smtClean="0">
                            <a:solidFill>
                              <a:srgbClr val="202122"/>
                            </a:solidFill>
                            <a:latin typeface="Cambria Math" panose="02040503050406030204" pitchFamily="18" charset="0"/>
                          </a:rPr>
                          <m:t>1</m:t>
                        </m:r>
                        <m:r>
                          <a:rPr lang="en-US" sz="2000" b="0" i="1" dirty="0" smtClean="0">
                            <a:solidFill>
                              <a:srgbClr val="202122"/>
                            </a:solidFill>
                            <a:latin typeface="Cambria Math" panose="02040503050406030204" pitchFamily="18" charset="0"/>
                          </a:rPr>
                          <m:t>25</m:t>
                        </m:r>
                      </m:e>
                      <m:sub>
                        <m:r>
                          <a:rPr lang="en-US" sz="2000" b="0" i="1" dirty="0" smtClean="0">
                            <a:solidFill>
                              <a:srgbClr val="202122"/>
                            </a:solidFill>
                            <a:latin typeface="Cambria Math" panose="02040503050406030204" pitchFamily="18" charset="0"/>
                          </a:rPr>
                          <m:t>10</m:t>
                        </m:r>
                      </m:sub>
                    </m:sSub>
                  </m:oMath>
                </a14:m>
                <a:endParaRPr lang="en-US" sz="2000" dirty="0">
                  <a:solidFill>
                    <a:srgbClr val="202122"/>
                  </a:solidFill>
                  <a:latin typeface="Arial" panose="020B0604020202020204" pitchFamily="34" charset="0"/>
                </a:endParaRPr>
              </a:p>
              <a:p>
                <a:pPr lvl="1">
                  <a:lnSpc>
                    <a:spcPct val="110000"/>
                  </a:lnSpc>
                </a:pPr>
                <a14:m>
                  <m:oMath xmlns:m="http://schemas.openxmlformats.org/officeDocument/2006/math">
                    <m:sSub>
                      <m:sSubPr>
                        <m:ctrlPr>
                          <a:rPr lang="en-US" sz="2000" b="0" i="1" dirty="0" smtClean="0">
                            <a:solidFill>
                              <a:srgbClr val="202122"/>
                            </a:solidFill>
                            <a:latin typeface="Cambria Math" panose="02040503050406030204" pitchFamily="18" charset="0"/>
                          </a:rPr>
                        </m:ctrlPr>
                      </m:sSubPr>
                      <m:e>
                        <m:r>
                          <a:rPr lang="en-US" sz="2000" i="1" dirty="0" smtClean="0">
                            <a:solidFill>
                              <a:srgbClr val="202122"/>
                            </a:solidFill>
                            <a:latin typeface="Cambria Math" panose="02040503050406030204" pitchFamily="18" charset="0"/>
                          </a:rPr>
                          <m:t>3</m:t>
                        </m:r>
                        <m:r>
                          <a:rPr lang="en-US" sz="2000" b="0" i="1" dirty="0" smtClean="0">
                            <a:solidFill>
                              <a:srgbClr val="202122"/>
                            </a:solidFill>
                            <a:latin typeface="Cambria Math" panose="02040503050406030204" pitchFamily="18" charset="0"/>
                          </a:rPr>
                          <m:t>39</m:t>
                        </m:r>
                      </m:e>
                      <m:sub>
                        <m:r>
                          <a:rPr lang="en-US" sz="2000" b="0" i="1" dirty="0" smtClean="0">
                            <a:solidFill>
                              <a:srgbClr val="202122"/>
                            </a:solidFill>
                            <a:latin typeface="Cambria Math" panose="02040503050406030204" pitchFamily="18" charset="0"/>
                          </a:rPr>
                          <m:t>10</m:t>
                        </m:r>
                      </m:sub>
                    </m:sSub>
                  </m:oMath>
                </a14:m>
                <a:endParaRPr lang="en-US" sz="2000" dirty="0">
                  <a:solidFill>
                    <a:srgbClr val="202122"/>
                  </a:solidFill>
                  <a:latin typeface="Arial" panose="020B0604020202020204" pitchFamily="34" charset="0"/>
                </a:endParaRPr>
              </a:p>
              <a:p>
                <a:pPr lvl="1">
                  <a:lnSpc>
                    <a:spcPct val="110000"/>
                  </a:lnSpc>
                </a:pPr>
                <a14:m>
                  <m:oMath xmlns:m="http://schemas.openxmlformats.org/officeDocument/2006/math">
                    <m:sSub>
                      <m:sSubPr>
                        <m:ctrlPr>
                          <a:rPr lang="en-US" sz="2000" b="0" i="1" dirty="0" smtClean="0">
                            <a:solidFill>
                              <a:srgbClr val="202122"/>
                            </a:solidFill>
                            <a:latin typeface="Cambria Math" panose="02040503050406030204" pitchFamily="18" charset="0"/>
                          </a:rPr>
                        </m:ctrlPr>
                      </m:sSubPr>
                      <m:e>
                        <m:r>
                          <a:rPr lang="en-US" sz="2000" i="1" dirty="0" smtClean="0">
                            <a:solidFill>
                              <a:srgbClr val="202122"/>
                            </a:solidFill>
                            <a:latin typeface="Cambria Math" panose="02040503050406030204" pitchFamily="18" charset="0"/>
                          </a:rPr>
                          <m:t>7</m:t>
                        </m:r>
                        <m:r>
                          <a:rPr lang="en-US" sz="2000" b="0" i="1" dirty="0" smtClean="0">
                            <a:solidFill>
                              <a:srgbClr val="202122"/>
                            </a:solidFill>
                            <a:latin typeface="Cambria Math" panose="02040503050406030204" pitchFamily="18" charset="0"/>
                          </a:rPr>
                          <m:t>5</m:t>
                        </m:r>
                      </m:e>
                      <m:sub>
                        <m:r>
                          <a:rPr lang="en-US" sz="2000" b="0" i="1" dirty="0" smtClean="0">
                            <a:solidFill>
                              <a:srgbClr val="202122"/>
                            </a:solidFill>
                            <a:latin typeface="Cambria Math" panose="02040503050406030204" pitchFamily="18" charset="0"/>
                          </a:rPr>
                          <m:t>10</m:t>
                        </m:r>
                      </m:sub>
                    </m:sSub>
                  </m:oMath>
                </a14:m>
                <a:endParaRPr lang="en-US" sz="2000" dirty="0">
                  <a:solidFill>
                    <a:srgbClr val="202122"/>
                  </a:solidFill>
                  <a:latin typeface="Arial" panose="020B0604020202020204" pitchFamily="34" charset="0"/>
                </a:endParaRPr>
              </a:p>
              <a:p>
                <a:pPr lvl="1">
                  <a:lnSpc>
                    <a:spcPct val="110000"/>
                  </a:lnSpc>
                </a:pPr>
                <a:endParaRPr lang="en-US" sz="2000" dirty="0">
                  <a:solidFill>
                    <a:srgbClr val="202122"/>
                  </a:solidFill>
                  <a:latin typeface="Arial" panose="020B0604020202020204" pitchFamily="34" charset="0"/>
                </a:endParaRPr>
              </a:p>
              <a:p>
                <a:pPr lvl="1">
                  <a:lnSpc>
                    <a:spcPct val="110000"/>
                  </a:lnSpc>
                </a:pPr>
                <a:endParaRPr lang="en-US" sz="2000" dirty="0">
                  <a:solidFill>
                    <a:srgbClr val="202122"/>
                  </a:solidFill>
                  <a:latin typeface="Arial" panose="020B0604020202020204" pitchFamily="34" charset="0"/>
                </a:endParaRPr>
              </a:p>
            </p:txBody>
          </p:sp>
        </mc:Choice>
        <mc:Fallback xmlns="">
          <p:sp>
            <p:nvSpPr>
              <p:cNvPr id="3" name="Content Placeholder 2">
                <a:extLst>
                  <a:ext uri="{FF2B5EF4-FFF2-40B4-BE49-F238E27FC236}">
                    <a16:creationId xmlns:a16="http://schemas.microsoft.com/office/drawing/2014/main" id="{0A39BD45-E854-8A19-3E60-C7227ED3BC74}"/>
                  </a:ext>
                </a:extLst>
              </p:cNvPr>
              <p:cNvSpPr>
                <a:spLocks noGrp="1" noRot="1" noChangeAspect="1" noMove="1" noResize="1" noEditPoints="1" noAdjustHandles="1" noChangeArrowheads="1" noChangeShapeType="1" noTextEdit="1"/>
              </p:cNvSpPr>
              <p:nvPr>
                <p:ph idx="1"/>
              </p:nvPr>
            </p:nvSpPr>
            <p:spPr>
              <a:xfrm>
                <a:off x="612646" y="1289830"/>
                <a:ext cx="10653578" cy="5019530"/>
              </a:xfrm>
              <a:blipFill>
                <a:blip r:embed="rId3"/>
                <a:stretch>
                  <a:fillRect l="-476" t="-505"/>
                </a:stretch>
              </a:blipFill>
            </p:spPr>
            <p:txBody>
              <a:bodyPr/>
              <a:lstStyle/>
              <a:p>
                <a:r>
                  <a:rPr lang="en-US">
                    <a:noFill/>
                  </a:rPr>
                  <a:t> </a:t>
                </a:r>
              </a:p>
            </p:txBody>
          </p:sp>
        </mc:Fallback>
      </mc:AlternateContent>
      <p:sp>
        <p:nvSpPr>
          <p:cNvPr id="10" name="Title 1">
            <a:extLst>
              <a:ext uri="{FF2B5EF4-FFF2-40B4-BE49-F238E27FC236}">
                <a16:creationId xmlns:a16="http://schemas.microsoft.com/office/drawing/2014/main" id="{A918E9F4-7DE6-EC5A-F385-DF397401310C}"/>
              </a:ext>
            </a:extLst>
          </p:cNvPr>
          <p:cNvSpPr txBox="1">
            <a:spLocks/>
          </p:cNvSpPr>
          <p:nvPr/>
        </p:nvSpPr>
        <p:spPr>
          <a:xfrm>
            <a:off x="612648" y="548640"/>
            <a:ext cx="10653578"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b="1" kern="1200" dirty="0">
                <a:solidFill>
                  <a:schemeClr val="tx1"/>
                </a:solidFill>
                <a:latin typeface="+mj-lt"/>
                <a:ea typeface="+mj-ea"/>
                <a:cs typeface="+mj-cs"/>
              </a:rPr>
              <a:t>PRACTICE TIME</a:t>
            </a:r>
          </a:p>
        </p:txBody>
      </p:sp>
      <p:sp>
        <p:nvSpPr>
          <p:cNvPr id="11" name="Slide Number Placeholder 10">
            <a:extLst>
              <a:ext uri="{FF2B5EF4-FFF2-40B4-BE49-F238E27FC236}">
                <a16:creationId xmlns:a16="http://schemas.microsoft.com/office/drawing/2014/main" id="{A242BA1C-9E5F-FD22-B22E-611E99B7AFAA}"/>
              </a:ext>
            </a:extLst>
          </p:cNvPr>
          <p:cNvSpPr>
            <a:spLocks noGrp="1"/>
          </p:cNvSpPr>
          <p:nvPr>
            <p:ph type="sldNum" sz="quarter" idx="12"/>
          </p:nvPr>
        </p:nvSpPr>
        <p:spPr/>
        <p:txBody>
          <a:bodyPr/>
          <a:lstStyle/>
          <a:p>
            <a:fld id="{CC057153-B650-4DEB-B370-79DDCFDCE934}" type="slidenum">
              <a:rPr lang="en-US" smtClean="0"/>
              <a:t>65</a:t>
            </a:fld>
            <a:endParaRPr lang="en-US"/>
          </a:p>
        </p:txBody>
      </p:sp>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42FA3B5B-A5B5-F927-B724-9AC25277359D}"/>
                  </a:ext>
                </a:extLst>
              </p:cNvPr>
              <p:cNvGraphicFramePr>
                <a:graphicFrameLocks noGrp="1"/>
              </p:cNvGraphicFramePr>
              <p:nvPr>
                <p:extLst>
                  <p:ext uri="{D42A27DB-BD31-4B8C-83A1-F6EECF244321}">
                    <p14:modId xmlns:p14="http://schemas.microsoft.com/office/powerpoint/2010/main" val="561052647"/>
                  </p:ext>
                </p:extLst>
              </p:nvPr>
            </p:nvGraphicFramePr>
            <p:xfrm>
              <a:off x="1163867" y="4829680"/>
              <a:ext cx="9551133" cy="827088"/>
            </p:xfrm>
            <a:graphic>
              <a:graphicData uri="http://schemas.openxmlformats.org/drawingml/2006/table">
                <a:tbl>
                  <a:tblPr firstRow="1" bandRow="1">
                    <a:tableStyleId>{5940675A-B579-460E-94D1-54222C63F5DA}</a:tableStyleId>
                  </a:tblPr>
                  <a:tblGrid>
                    <a:gridCol w="1061237">
                      <a:extLst>
                        <a:ext uri="{9D8B030D-6E8A-4147-A177-3AD203B41FA5}">
                          <a16:colId xmlns:a16="http://schemas.microsoft.com/office/drawing/2014/main" val="2328239000"/>
                        </a:ext>
                      </a:extLst>
                    </a:gridCol>
                    <a:gridCol w="1061237">
                      <a:extLst>
                        <a:ext uri="{9D8B030D-6E8A-4147-A177-3AD203B41FA5}">
                          <a16:colId xmlns:a16="http://schemas.microsoft.com/office/drawing/2014/main" val="221434893"/>
                        </a:ext>
                      </a:extLst>
                    </a:gridCol>
                    <a:gridCol w="1061237">
                      <a:extLst>
                        <a:ext uri="{9D8B030D-6E8A-4147-A177-3AD203B41FA5}">
                          <a16:colId xmlns:a16="http://schemas.microsoft.com/office/drawing/2014/main" val="492200816"/>
                        </a:ext>
                      </a:extLst>
                    </a:gridCol>
                    <a:gridCol w="1061237">
                      <a:extLst>
                        <a:ext uri="{9D8B030D-6E8A-4147-A177-3AD203B41FA5}">
                          <a16:colId xmlns:a16="http://schemas.microsoft.com/office/drawing/2014/main" val="2924573515"/>
                        </a:ext>
                      </a:extLst>
                    </a:gridCol>
                    <a:gridCol w="1061237">
                      <a:extLst>
                        <a:ext uri="{9D8B030D-6E8A-4147-A177-3AD203B41FA5}">
                          <a16:colId xmlns:a16="http://schemas.microsoft.com/office/drawing/2014/main" val="3372391196"/>
                        </a:ext>
                      </a:extLst>
                    </a:gridCol>
                    <a:gridCol w="1061237">
                      <a:extLst>
                        <a:ext uri="{9D8B030D-6E8A-4147-A177-3AD203B41FA5}">
                          <a16:colId xmlns:a16="http://schemas.microsoft.com/office/drawing/2014/main" val="385389857"/>
                        </a:ext>
                      </a:extLst>
                    </a:gridCol>
                    <a:gridCol w="1061237">
                      <a:extLst>
                        <a:ext uri="{9D8B030D-6E8A-4147-A177-3AD203B41FA5}">
                          <a16:colId xmlns:a16="http://schemas.microsoft.com/office/drawing/2014/main" val="1500213618"/>
                        </a:ext>
                      </a:extLst>
                    </a:gridCol>
                    <a:gridCol w="1061237">
                      <a:extLst>
                        <a:ext uri="{9D8B030D-6E8A-4147-A177-3AD203B41FA5}">
                          <a16:colId xmlns:a16="http://schemas.microsoft.com/office/drawing/2014/main" val="2324606823"/>
                        </a:ext>
                      </a:extLst>
                    </a:gridCol>
                    <a:gridCol w="1061237">
                      <a:extLst>
                        <a:ext uri="{9D8B030D-6E8A-4147-A177-3AD203B41FA5}">
                          <a16:colId xmlns:a16="http://schemas.microsoft.com/office/drawing/2014/main" val="3306935064"/>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2400" b="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2</m:t>
                                    </m:r>
                                  </m:e>
                                  <m:sup>
                                    <m:r>
                                      <a:rPr lang="en-US" sz="2400" b="0" i="1" dirty="0" smtClean="0">
                                        <a:latin typeface="Cambria Math" panose="02040503050406030204" pitchFamily="18" charset="0"/>
                                        <a:ea typeface="Cambria Math" panose="02040503050406030204" pitchFamily="18" charset="0"/>
                                      </a:rPr>
                                      <m:t>8</m:t>
                                    </m:r>
                                  </m:sup>
                                </m:sSup>
                                <m:r>
                                  <a:rPr lang="en-US" sz="2400" b="0" i="1" dirty="0" smtClean="0">
                                    <a:latin typeface="Cambria Math" panose="02040503050406030204" pitchFamily="18" charset="0"/>
                                    <a:ea typeface="Cambria Math" panose="02040503050406030204" pitchFamily="18" charset="0"/>
                                  </a:rPr>
                                  <m:t>=</m:t>
                                </m:r>
                              </m:oMath>
                            </m:oMathPara>
                          </a14:m>
                          <a:endParaRPr lang="en-US" sz="2400" b="0" i="1" dirty="0">
                            <a:latin typeface="Cambria Math" panose="02040503050406030204" pitchFamily="18" charset="0"/>
                            <a:ea typeface="Cambria Math"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ea typeface="Cambria Math" panose="02040503050406030204" pitchFamily="18" charset="0"/>
                                  </a:rPr>
                                  <m:t>256</m:t>
                                </m:r>
                              </m:oMath>
                            </m:oMathPara>
                          </a14:m>
                          <a:endParaRPr lang="en-US" sz="2400" dirty="0">
                            <a:latin typeface="Cambria Math" panose="02040503050406030204" pitchFamily="18" charset="0"/>
                            <a:ea typeface="Cambria Math"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2400" b="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2</m:t>
                                    </m:r>
                                  </m:e>
                                  <m:sup>
                                    <m:r>
                                      <a:rPr lang="en-US" sz="2400" b="0" i="1" dirty="0" smtClean="0">
                                        <a:latin typeface="Cambria Math" panose="02040503050406030204" pitchFamily="18" charset="0"/>
                                        <a:ea typeface="Cambria Math" panose="02040503050406030204" pitchFamily="18" charset="0"/>
                                      </a:rPr>
                                      <m:t>7</m:t>
                                    </m:r>
                                  </m:sup>
                                </m:sSup>
                                <m:r>
                                  <a:rPr lang="en-US" sz="2400" b="0" i="1" dirty="0" smtClean="0">
                                    <a:latin typeface="Cambria Math" panose="02040503050406030204" pitchFamily="18" charset="0"/>
                                    <a:ea typeface="Cambria Math" panose="02040503050406030204" pitchFamily="18" charset="0"/>
                                  </a:rPr>
                                  <m:t>=</m:t>
                                </m:r>
                              </m:oMath>
                            </m:oMathPara>
                          </a14:m>
                          <a:endParaRPr lang="en-US" sz="2400" b="0" i="1" dirty="0">
                            <a:latin typeface="Cambria Math" panose="02040503050406030204" pitchFamily="18" charset="0"/>
                            <a:ea typeface="Cambria Math"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ea typeface="Cambria Math" panose="02040503050406030204" pitchFamily="18" charset="0"/>
                                  </a:rPr>
                                  <m:t>128</m:t>
                                </m:r>
                              </m:oMath>
                            </m:oMathPara>
                          </a14:m>
                          <a:endParaRPr lang="en-US" sz="2400" dirty="0">
                            <a:latin typeface="Cambria Math" panose="02040503050406030204" pitchFamily="18" charset="0"/>
                            <a:ea typeface="Cambria Math"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2400" b="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2</m:t>
                                    </m:r>
                                  </m:e>
                                  <m:sup>
                                    <m:r>
                                      <a:rPr lang="en-US" sz="2400" b="0" i="1" dirty="0" smtClean="0">
                                        <a:latin typeface="Cambria Math" panose="02040503050406030204" pitchFamily="18" charset="0"/>
                                        <a:ea typeface="Cambria Math" panose="02040503050406030204" pitchFamily="18" charset="0"/>
                                      </a:rPr>
                                      <m:t>6</m:t>
                                    </m:r>
                                  </m:sup>
                                </m:sSup>
                                <m:r>
                                  <a:rPr lang="en-US" sz="2400" b="0" i="1" dirty="0" smtClean="0">
                                    <a:latin typeface="Cambria Math" panose="02040503050406030204" pitchFamily="18" charset="0"/>
                                    <a:ea typeface="Cambria Math" panose="02040503050406030204" pitchFamily="18" charset="0"/>
                                  </a:rPr>
                                  <m:t>=</m:t>
                                </m:r>
                              </m:oMath>
                            </m:oMathPara>
                          </a14:m>
                          <a:endParaRPr lang="en-US" sz="2400" b="0" i="1" dirty="0">
                            <a:latin typeface="Cambria Math" panose="02040503050406030204" pitchFamily="18" charset="0"/>
                            <a:ea typeface="Cambria Math"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ea typeface="Cambria Math" panose="02040503050406030204" pitchFamily="18" charset="0"/>
                                  </a:rPr>
                                  <m:t>64</m:t>
                                </m:r>
                              </m:oMath>
                            </m:oMathPara>
                          </a14:m>
                          <a:endParaRPr lang="en-US" sz="2400" dirty="0">
                            <a:latin typeface="Cambria Math" panose="02040503050406030204" pitchFamily="18" charset="0"/>
                            <a:ea typeface="Cambria Math"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2400" b="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2</m:t>
                                    </m:r>
                                  </m:e>
                                  <m:sup>
                                    <m:r>
                                      <a:rPr lang="en-US" sz="2400" b="0" i="1" dirty="0" smtClean="0">
                                        <a:latin typeface="Cambria Math" panose="02040503050406030204" pitchFamily="18" charset="0"/>
                                        <a:ea typeface="Cambria Math" panose="02040503050406030204" pitchFamily="18" charset="0"/>
                                      </a:rPr>
                                      <m:t>5</m:t>
                                    </m:r>
                                  </m:sup>
                                </m:sSup>
                                <m:r>
                                  <a:rPr lang="en-US" sz="2400" b="0" i="1" dirty="0" smtClean="0">
                                    <a:latin typeface="Cambria Math" panose="02040503050406030204" pitchFamily="18" charset="0"/>
                                    <a:ea typeface="Cambria Math" panose="02040503050406030204" pitchFamily="18" charset="0"/>
                                  </a:rPr>
                                  <m:t>=</m:t>
                                </m:r>
                              </m:oMath>
                            </m:oMathPara>
                          </a14:m>
                          <a:endParaRPr lang="en-US" sz="2400" b="0" i="1" dirty="0">
                            <a:latin typeface="Cambria Math" panose="02040503050406030204" pitchFamily="18" charset="0"/>
                            <a:ea typeface="Cambria Math"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ea typeface="Cambria Math" panose="02040503050406030204" pitchFamily="18" charset="0"/>
                                  </a:rPr>
                                  <m:t>32</m:t>
                                </m:r>
                              </m:oMath>
                            </m:oMathPara>
                          </a14:m>
                          <a:endParaRPr lang="en-US" sz="2400" dirty="0">
                            <a:latin typeface="Cambria Math" panose="02040503050406030204" pitchFamily="18" charset="0"/>
                            <a:ea typeface="Cambria Math"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2400" b="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2</m:t>
                                    </m:r>
                                  </m:e>
                                  <m:sup>
                                    <m:r>
                                      <a:rPr lang="en-US" sz="2400" b="0" i="1" dirty="0" smtClean="0">
                                        <a:latin typeface="Cambria Math" panose="02040503050406030204" pitchFamily="18" charset="0"/>
                                        <a:ea typeface="Cambria Math" panose="02040503050406030204" pitchFamily="18" charset="0"/>
                                      </a:rPr>
                                      <m:t>4</m:t>
                                    </m:r>
                                  </m:sup>
                                </m:sSup>
                                <m:r>
                                  <a:rPr lang="en-US" sz="2400" b="0" i="1" dirty="0" smtClean="0">
                                    <a:latin typeface="Cambria Math" panose="02040503050406030204" pitchFamily="18" charset="0"/>
                                    <a:ea typeface="Cambria Math" panose="02040503050406030204" pitchFamily="18" charset="0"/>
                                  </a:rPr>
                                  <m:t>=</m:t>
                                </m:r>
                              </m:oMath>
                            </m:oMathPara>
                          </a14:m>
                          <a:endParaRPr lang="en-US" sz="2400" b="0" i="1" dirty="0">
                            <a:latin typeface="Cambria Math" panose="02040503050406030204" pitchFamily="18" charset="0"/>
                            <a:ea typeface="Cambria Math"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ea typeface="Cambria Math" panose="02040503050406030204" pitchFamily="18" charset="0"/>
                                  </a:rPr>
                                  <m:t>16</m:t>
                                </m:r>
                              </m:oMath>
                            </m:oMathPara>
                          </a14:m>
                          <a:endParaRPr lang="en-US" sz="2400" dirty="0">
                            <a:latin typeface="Cambria Math" panose="02040503050406030204" pitchFamily="18" charset="0"/>
                            <a:ea typeface="Cambria Math"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2400" b="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2</m:t>
                                    </m:r>
                                  </m:e>
                                  <m:sup>
                                    <m:r>
                                      <a:rPr lang="en-US" sz="2400" b="0" i="1" dirty="0" smtClean="0">
                                        <a:latin typeface="Cambria Math" panose="02040503050406030204" pitchFamily="18" charset="0"/>
                                        <a:ea typeface="Cambria Math" panose="02040503050406030204" pitchFamily="18" charset="0"/>
                                      </a:rPr>
                                      <m:t>3</m:t>
                                    </m:r>
                                  </m:sup>
                                </m:sSup>
                                <m:r>
                                  <a:rPr lang="en-US" sz="2400" b="0" i="1" dirty="0" smtClean="0">
                                    <a:latin typeface="Cambria Math" panose="02040503050406030204" pitchFamily="18" charset="0"/>
                                    <a:ea typeface="Cambria Math" panose="02040503050406030204" pitchFamily="18" charset="0"/>
                                  </a:rPr>
                                  <m:t>=</m:t>
                                </m:r>
                              </m:oMath>
                            </m:oMathPara>
                          </a14:m>
                          <a:endParaRPr lang="en-US" sz="2400" b="0" i="1" dirty="0">
                            <a:latin typeface="Cambria Math" panose="02040503050406030204" pitchFamily="18" charset="0"/>
                            <a:ea typeface="Cambria Math"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ea typeface="Cambria Math" panose="02040503050406030204" pitchFamily="18" charset="0"/>
                                  </a:rPr>
                                  <m:t>8</m:t>
                                </m:r>
                              </m:oMath>
                            </m:oMathPara>
                          </a14:m>
                          <a:endParaRPr lang="en-US" sz="2400" dirty="0">
                            <a:latin typeface="Cambria Math" panose="02040503050406030204" pitchFamily="18" charset="0"/>
                            <a:ea typeface="Cambria Math"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2400" b="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2</m:t>
                                    </m:r>
                                  </m:e>
                                  <m:sup>
                                    <m:r>
                                      <a:rPr lang="en-US" sz="2400" b="0" i="1" dirty="0" smtClean="0">
                                        <a:latin typeface="Cambria Math" panose="02040503050406030204" pitchFamily="18" charset="0"/>
                                        <a:ea typeface="Cambria Math" panose="02040503050406030204" pitchFamily="18" charset="0"/>
                                      </a:rPr>
                                      <m:t>2</m:t>
                                    </m:r>
                                  </m:sup>
                                </m:sSup>
                                <m:r>
                                  <a:rPr lang="en-US" sz="2400" b="0" i="1" dirty="0" smtClean="0">
                                    <a:latin typeface="Cambria Math" panose="02040503050406030204" pitchFamily="18" charset="0"/>
                                    <a:ea typeface="Cambria Math" panose="02040503050406030204" pitchFamily="18" charset="0"/>
                                  </a:rPr>
                                  <m:t>=</m:t>
                                </m:r>
                              </m:oMath>
                            </m:oMathPara>
                          </a14:m>
                          <a:endParaRPr lang="en-US" sz="2400" b="0" i="1" dirty="0">
                            <a:latin typeface="Cambria Math" panose="02040503050406030204" pitchFamily="18" charset="0"/>
                            <a:ea typeface="Cambria Math"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ea typeface="Cambria Math" panose="02040503050406030204" pitchFamily="18" charset="0"/>
                                  </a:rPr>
                                  <m:t>4</m:t>
                                </m:r>
                              </m:oMath>
                            </m:oMathPara>
                          </a14:m>
                          <a:endParaRPr lang="en-US" sz="2400" dirty="0">
                            <a:latin typeface="Cambria Math" panose="02040503050406030204" pitchFamily="18" charset="0"/>
                            <a:ea typeface="Cambria Math"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2400" b="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2</m:t>
                                    </m:r>
                                  </m:e>
                                  <m:sup>
                                    <m:r>
                                      <a:rPr lang="en-US" sz="2400" b="0" i="1" dirty="0" smtClean="0">
                                        <a:latin typeface="Cambria Math" panose="02040503050406030204" pitchFamily="18" charset="0"/>
                                        <a:ea typeface="Cambria Math" panose="02040503050406030204" pitchFamily="18" charset="0"/>
                                      </a:rPr>
                                      <m:t>1</m:t>
                                    </m:r>
                                  </m:sup>
                                </m:sSup>
                                <m:r>
                                  <a:rPr lang="en-US" sz="2400" b="0" i="1" dirty="0" smtClean="0">
                                    <a:latin typeface="Cambria Math" panose="02040503050406030204" pitchFamily="18" charset="0"/>
                                    <a:ea typeface="Cambria Math" panose="02040503050406030204" pitchFamily="18" charset="0"/>
                                  </a:rPr>
                                  <m:t>=</m:t>
                                </m:r>
                              </m:oMath>
                            </m:oMathPara>
                          </a14:m>
                          <a:endParaRPr lang="en-US" sz="2400" b="0" i="1" dirty="0">
                            <a:latin typeface="Cambria Math" panose="02040503050406030204" pitchFamily="18" charset="0"/>
                            <a:ea typeface="Cambria Math"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ea typeface="Cambria Math" panose="02040503050406030204" pitchFamily="18" charset="0"/>
                                  </a:rPr>
                                  <m:t>2</m:t>
                                </m:r>
                              </m:oMath>
                            </m:oMathPara>
                          </a14:m>
                          <a:endParaRPr lang="en-US" sz="2400" dirty="0">
                            <a:latin typeface="Cambria Math" panose="02040503050406030204" pitchFamily="18" charset="0"/>
                            <a:ea typeface="Cambria Math" panose="020405030504060302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2400" b="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2</m:t>
                                    </m:r>
                                  </m:e>
                                  <m:sup>
                                    <m:r>
                                      <a:rPr lang="en-US" sz="2400" b="0" i="1" dirty="0" smtClean="0">
                                        <a:latin typeface="Cambria Math" panose="02040503050406030204" pitchFamily="18" charset="0"/>
                                        <a:ea typeface="Cambria Math" panose="02040503050406030204" pitchFamily="18" charset="0"/>
                                      </a:rPr>
                                      <m:t>0</m:t>
                                    </m:r>
                                  </m:sup>
                                </m:sSup>
                                <m:r>
                                  <a:rPr lang="en-US" sz="2400" b="0" i="1" dirty="0" smtClean="0">
                                    <a:latin typeface="Cambria Math" panose="02040503050406030204" pitchFamily="18" charset="0"/>
                                    <a:ea typeface="Cambria Math" panose="02040503050406030204" pitchFamily="18" charset="0"/>
                                  </a:rPr>
                                  <m:t>= </m:t>
                                </m:r>
                              </m:oMath>
                            </m:oMathPara>
                          </a14:m>
                          <a:endParaRPr lang="en-US" sz="2400" b="0" i="1" dirty="0">
                            <a:latin typeface="Cambria Math" panose="02040503050406030204" pitchFamily="18" charset="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ea typeface="Cambria Math" panose="02040503050406030204" pitchFamily="18" charset="0"/>
                                  </a:rPr>
                                  <m:t>1</m:t>
                                </m:r>
                              </m:oMath>
                            </m:oMathPara>
                          </a14:m>
                          <a:endParaRPr lang="en-US" sz="2400" dirty="0">
                            <a:latin typeface="Cambria Math" panose="02040503050406030204" pitchFamily="18" charset="0"/>
                            <a:ea typeface="Cambria Math" panose="02040503050406030204" pitchFamily="18" charset="0"/>
                          </a:endParaRPr>
                        </a:p>
                      </a:txBody>
                      <a:tcPr/>
                    </a:tc>
                    <a:extLst>
                      <a:ext uri="{0D108BD9-81ED-4DB2-BD59-A6C34878D82A}">
                        <a16:rowId xmlns:a16="http://schemas.microsoft.com/office/drawing/2014/main" val="1002001436"/>
                      </a:ext>
                    </a:extLst>
                  </a:tr>
                </a:tbl>
              </a:graphicData>
            </a:graphic>
          </p:graphicFrame>
        </mc:Choice>
        <mc:Fallback xmlns="">
          <p:graphicFrame>
            <p:nvGraphicFramePr>
              <p:cNvPr id="2" name="Table 1">
                <a:extLst>
                  <a:ext uri="{FF2B5EF4-FFF2-40B4-BE49-F238E27FC236}">
                    <a16:creationId xmlns:a16="http://schemas.microsoft.com/office/drawing/2014/main" id="{42FA3B5B-A5B5-F927-B724-9AC25277359D}"/>
                  </a:ext>
                </a:extLst>
              </p:cNvPr>
              <p:cNvGraphicFramePr>
                <a:graphicFrameLocks noGrp="1"/>
              </p:cNvGraphicFramePr>
              <p:nvPr>
                <p:extLst>
                  <p:ext uri="{D42A27DB-BD31-4B8C-83A1-F6EECF244321}">
                    <p14:modId xmlns:p14="http://schemas.microsoft.com/office/powerpoint/2010/main" val="561052647"/>
                  </p:ext>
                </p:extLst>
              </p:nvPr>
            </p:nvGraphicFramePr>
            <p:xfrm>
              <a:off x="1163867" y="4829680"/>
              <a:ext cx="9551133" cy="827088"/>
            </p:xfrm>
            <a:graphic>
              <a:graphicData uri="http://schemas.openxmlformats.org/drawingml/2006/table">
                <a:tbl>
                  <a:tblPr firstRow="1" bandRow="1">
                    <a:tableStyleId>{5940675A-B579-460E-94D1-54222C63F5DA}</a:tableStyleId>
                  </a:tblPr>
                  <a:tblGrid>
                    <a:gridCol w="1061237">
                      <a:extLst>
                        <a:ext uri="{9D8B030D-6E8A-4147-A177-3AD203B41FA5}">
                          <a16:colId xmlns:a16="http://schemas.microsoft.com/office/drawing/2014/main" val="2328239000"/>
                        </a:ext>
                      </a:extLst>
                    </a:gridCol>
                    <a:gridCol w="1061237">
                      <a:extLst>
                        <a:ext uri="{9D8B030D-6E8A-4147-A177-3AD203B41FA5}">
                          <a16:colId xmlns:a16="http://schemas.microsoft.com/office/drawing/2014/main" val="221434893"/>
                        </a:ext>
                      </a:extLst>
                    </a:gridCol>
                    <a:gridCol w="1061237">
                      <a:extLst>
                        <a:ext uri="{9D8B030D-6E8A-4147-A177-3AD203B41FA5}">
                          <a16:colId xmlns:a16="http://schemas.microsoft.com/office/drawing/2014/main" val="492200816"/>
                        </a:ext>
                      </a:extLst>
                    </a:gridCol>
                    <a:gridCol w="1061237">
                      <a:extLst>
                        <a:ext uri="{9D8B030D-6E8A-4147-A177-3AD203B41FA5}">
                          <a16:colId xmlns:a16="http://schemas.microsoft.com/office/drawing/2014/main" val="2924573515"/>
                        </a:ext>
                      </a:extLst>
                    </a:gridCol>
                    <a:gridCol w="1061237">
                      <a:extLst>
                        <a:ext uri="{9D8B030D-6E8A-4147-A177-3AD203B41FA5}">
                          <a16:colId xmlns:a16="http://schemas.microsoft.com/office/drawing/2014/main" val="3372391196"/>
                        </a:ext>
                      </a:extLst>
                    </a:gridCol>
                    <a:gridCol w="1061237">
                      <a:extLst>
                        <a:ext uri="{9D8B030D-6E8A-4147-A177-3AD203B41FA5}">
                          <a16:colId xmlns:a16="http://schemas.microsoft.com/office/drawing/2014/main" val="385389857"/>
                        </a:ext>
                      </a:extLst>
                    </a:gridCol>
                    <a:gridCol w="1061237">
                      <a:extLst>
                        <a:ext uri="{9D8B030D-6E8A-4147-A177-3AD203B41FA5}">
                          <a16:colId xmlns:a16="http://schemas.microsoft.com/office/drawing/2014/main" val="1500213618"/>
                        </a:ext>
                      </a:extLst>
                    </a:gridCol>
                    <a:gridCol w="1061237">
                      <a:extLst>
                        <a:ext uri="{9D8B030D-6E8A-4147-A177-3AD203B41FA5}">
                          <a16:colId xmlns:a16="http://schemas.microsoft.com/office/drawing/2014/main" val="2324606823"/>
                        </a:ext>
                      </a:extLst>
                    </a:gridCol>
                    <a:gridCol w="1061237">
                      <a:extLst>
                        <a:ext uri="{9D8B030D-6E8A-4147-A177-3AD203B41FA5}">
                          <a16:colId xmlns:a16="http://schemas.microsoft.com/office/drawing/2014/main" val="3306935064"/>
                        </a:ext>
                      </a:extLst>
                    </a:gridCol>
                  </a:tblGrid>
                  <a:tr h="827088">
                    <a:tc>
                      <a:txBody>
                        <a:bodyPr/>
                        <a:lstStyle/>
                        <a:p>
                          <a:endParaRPr lang="en-US"/>
                        </a:p>
                      </a:txBody>
                      <a:tcPr>
                        <a:blipFill>
                          <a:blip r:embed="rId4"/>
                          <a:stretch>
                            <a:fillRect l="-1190" t="-1515" r="-797619" b="-1515"/>
                          </a:stretch>
                        </a:blipFill>
                      </a:tcPr>
                    </a:tc>
                    <a:tc>
                      <a:txBody>
                        <a:bodyPr/>
                        <a:lstStyle/>
                        <a:p>
                          <a:endParaRPr lang="en-US"/>
                        </a:p>
                      </a:txBody>
                      <a:tcPr>
                        <a:blipFill>
                          <a:blip r:embed="rId4"/>
                          <a:stretch>
                            <a:fillRect l="-102410" t="-1515" r="-707229" b="-1515"/>
                          </a:stretch>
                        </a:blipFill>
                      </a:tcPr>
                    </a:tc>
                    <a:tc>
                      <a:txBody>
                        <a:bodyPr/>
                        <a:lstStyle/>
                        <a:p>
                          <a:endParaRPr lang="en-US"/>
                        </a:p>
                      </a:txBody>
                      <a:tcPr>
                        <a:blipFill>
                          <a:blip r:embed="rId4"/>
                          <a:stretch>
                            <a:fillRect l="-200000" t="-1515" r="-598810" b="-1515"/>
                          </a:stretch>
                        </a:blipFill>
                      </a:tcPr>
                    </a:tc>
                    <a:tc>
                      <a:txBody>
                        <a:bodyPr/>
                        <a:lstStyle/>
                        <a:p>
                          <a:endParaRPr lang="en-US"/>
                        </a:p>
                      </a:txBody>
                      <a:tcPr>
                        <a:blipFill>
                          <a:blip r:embed="rId4"/>
                          <a:stretch>
                            <a:fillRect l="-300000" t="-1515" r="-498810" b="-1515"/>
                          </a:stretch>
                        </a:blipFill>
                      </a:tcPr>
                    </a:tc>
                    <a:tc>
                      <a:txBody>
                        <a:bodyPr/>
                        <a:lstStyle/>
                        <a:p>
                          <a:endParaRPr lang="en-US"/>
                        </a:p>
                      </a:txBody>
                      <a:tcPr>
                        <a:blipFill>
                          <a:blip r:embed="rId4"/>
                          <a:stretch>
                            <a:fillRect l="-404819" t="-1515" r="-404819" b="-1515"/>
                          </a:stretch>
                        </a:blipFill>
                      </a:tcPr>
                    </a:tc>
                    <a:tc>
                      <a:txBody>
                        <a:bodyPr/>
                        <a:lstStyle/>
                        <a:p>
                          <a:endParaRPr lang="en-US"/>
                        </a:p>
                      </a:txBody>
                      <a:tcPr>
                        <a:blipFill>
                          <a:blip r:embed="rId4"/>
                          <a:stretch>
                            <a:fillRect l="-498810" t="-1515" r="-300000" b="-1515"/>
                          </a:stretch>
                        </a:blipFill>
                      </a:tcPr>
                    </a:tc>
                    <a:tc>
                      <a:txBody>
                        <a:bodyPr/>
                        <a:lstStyle/>
                        <a:p>
                          <a:endParaRPr lang="en-US"/>
                        </a:p>
                      </a:txBody>
                      <a:tcPr>
                        <a:blipFill>
                          <a:blip r:embed="rId4"/>
                          <a:stretch>
                            <a:fillRect l="-598810" t="-1515" r="-200000" b="-1515"/>
                          </a:stretch>
                        </a:blipFill>
                      </a:tcPr>
                    </a:tc>
                    <a:tc>
                      <a:txBody>
                        <a:bodyPr/>
                        <a:lstStyle/>
                        <a:p>
                          <a:endParaRPr lang="en-US"/>
                        </a:p>
                      </a:txBody>
                      <a:tcPr>
                        <a:blipFill>
                          <a:blip r:embed="rId4"/>
                          <a:stretch>
                            <a:fillRect l="-707229" t="-1515" r="-102410" b="-1515"/>
                          </a:stretch>
                        </a:blipFill>
                      </a:tcPr>
                    </a:tc>
                    <a:tc>
                      <a:txBody>
                        <a:bodyPr/>
                        <a:lstStyle/>
                        <a:p>
                          <a:endParaRPr lang="en-US"/>
                        </a:p>
                      </a:txBody>
                      <a:tcPr>
                        <a:blipFill>
                          <a:blip r:embed="rId4"/>
                          <a:stretch>
                            <a:fillRect l="-797619" t="-1515" r="-1190" b="-1515"/>
                          </a:stretch>
                        </a:blipFill>
                      </a:tcPr>
                    </a:tc>
                    <a:extLst>
                      <a:ext uri="{0D108BD9-81ED-4DB2-BD59-A6C34878D82A}">
                        <a16:rowId xmlns:a16="http://schemas.microsoft.com/office/drawing/2014/main" val="1002001436"/>
                      </a:ext>
                    </a:extLst>
                  </a:tr>
                </a:tbl>
              </a:graphicData>
            </a:graphic>
          </p:graphicFrame>
        </mc:Fallback>
      </mc:AlternateContent>
    </p:spTree>
    <p:extLst>
      <p:ext uri="{BB962C8B-B14F-4D97-AF65-F5344CB8AC3E}">
        <p14:creationId xmlns:p14="http://schemas.microsoft.com/office/powerpoint/2010/main" val="15729884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794BD-C912-936B-DC80-67CFFE85C2B1}"/>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8F542ED-06F4-41E0-325A-BB155E78FF56}"/>
                  </a:ext>
                </a:extLst>
              </p:cNvPr>
              <p:cNvSpPr>
                <a:spLocks noGrp="1"/>
              </p:cNvSpPr>
              <p:nvPr>
                <p:ph idx="1"/>
              </p:nvPr>
            </p:nvSpPr>
            <p:spPr>
              <a:xfrm>
                <a:off x="612646" y="1289830"/>
                <a:ext cx="10653578" cy="5019530"/>
              </a:xfrm>
            </p:spPr>
            <p:txBody>
              <a:bodyPr vert="horz" lIns="91440" tIns="45720" rIns="91440" bIns="45720" rtlCol="0">
                <a:noAutofit/>
              </a:bodyPr>
              <a:lstStyle/>
              <a:p>
                <a:pPr>
                  <a:lnSpc>
                    <a:spcPct val="110000"/>
                  </a:lnSpc>
                </a:pPr>
                <a:r>
                  <a:rPr lang="en-US" dirty="0">
                    <a:solidFill>
                      <a:srgbClr val="202122"/>
                    </a:solidFill>
                    <a:latin typeface="Arial" panose="020B0604020202020204" pitchFamily="34" charset="0"/>
                  </a:rPr>
                  <a:t>Convert the following decimal numbers to their binary representation. </a:t>
                </a:r>
              </a:p>
              <a:p>
                <a:pPr lvl="1">
                  <a:lnSpc>
                    <a:spcPct val="110000"/>
                  </a:lnSpc>
                </a:pPr>
                <a14:m>
                  <m:oMath xmlns:m="http://schemas.openxmlformats.org/officeDocument/2006/math">
                    <m:sSub>
                      <m:sSubPr>
                        <m:ctrlPr>
                          <a:rPr lang="en-US" sz="2000" b="0" i="1" dirty="0" smtClean="0">
                            <a:solidFill>
                              <a:srgbClr val="202122"/>
                            </a:solidFill>
                            <a:latin typeface="Cambria Math" panose="02040503050406030204" pitchFamily="18" charset="0"/>
                          </a:rPr>
                        </m:ctrlPr>
                      </m:sSubPr>
                      <m:e>
                        <m:r>
                          <a:rPr lang="en-US" sz="2000" i="1" dirty="0" smtClean="0">
                            <a:solidFill>
                              <a:srgbClr val="202122"/>
                            </a:solidFill>
                            <a:latin typeface="Cambria Math" panose="02040503050406030204" pitchFamily="18" charset="0"/>
                          </a:rPr>
                          <m:t>1</m:t>
                        </m:r>
                        <m:r>
                          <a:rPr lang="en-US" sz="2000" b="0" i="1" dirty="0" smtClean="0">
                            <a:solidFill>
                              <a:srgbClr val="202122"/>
                            </a:solidFill>
                            <a:latin typeface="Cambria Math" panose="02040503050406030204" pitchFamily="18" charset="0"/>
                          </a:rPr>
                          <m:t>25</m:t>
                        </m:r>
                      </m:e>
                      <m:sub>
                        <m:r>
                          <a:rPr lang="en-US" sz="2000" b="0" i="1" dirty="0" smtClean="0">
                            <a:solidFill>
                              <a:srgbClr val="202122"/>
                            </a:solidFill>
                            <a:latin typeface="Cambria Math" panose="02040503050406030204" pitchFamily="18" charset="0"/>
                          </a:rPr>
                          <m:t>10</m:t>
                        </m:r>
                      </m:sub>
                    </m:sSub>
                    <m:r>
                      <a:rPr lang="en-US" sz="2000" b="0" i="1" dirty="0" smtClean="0">
                        <a:solidFill>
                          <a:srgbClr val="202122"/>
                        </a:solidFill>
                        <a:latin typeface="Cambria Math" panose="02040503050406030204" pitchFamily="18" charset="0"/>
                      </a:rPr>
                      <m:t>=64+32+16+8+4+0+1=1111101</m:t>
                    </m:r>
                    <m:r>
                      <a:rPr lang="en-US" sz="2000" b="0" i="1" baseline="-25000" dirty="0" smtClean="0">
                        <a:solidFill>
                          <a:srgbClr val="202122"/>
                        </a:solidFill>
                        <a:latin typeface="Cambria Math" panose="02040503050406030204" pitchFamily="18" charset="0"/>
                      </a:rPr>
                      <m:t>2</m:t>
                    </m:r>
                  </m:oMath>
                </a14:m>
                <a:endParaRPr lang="en-US" sz="2000" baseline="-25000" dirty="0">
                  <a:solidFill>
                    <a:srgbClr val="202122"/>
                  </a:solidFill>
                  <a:latin typeface="Arial" panose="020B0604020202020204" pitchFamily="34" charset="0"/>
                </a:endParaRPr>
              </a:p>
              <a:p>
                <a:pPr lvl="1">
                  <a:lnSpc>
                    <a:spcPct val="110000"/>
                  </a:lnSpc>
                </a:pPr>
                <a14:m>
                  <m:oMath xmlns:m="http://schemas.openxmlformats.org/officeDocument/2006/math">
                    <m:sSub>
                      <m:sSubPr>
                        <m:ctrlPr>
                          <a:rPr lang="en-US" sz="2000" b="0" i="1" dirty="0" smtClean="0">
                            <a:solidFill>
                              <a:srgbClr val="202122"/>
                            </a:solidFill>
                            <a:latin typeface="Cambria Math" panose="02040503050406030204" pitchFamily="18" charset="0"/>
                          </a:rPr>
                        </m:ctrlPr>
                      </m:sSubPr>
                      <m:e>
                        <m:r>
                          <a:rPr lang="en-US" sz="2000" i="1" dirty="0" smtClean="0">
                            <a:solidFill>
                              <a:srgbClr val="202122"/>
                            </a:solidFill>
                            <a:latin typeface="Cambria Math" panose="02040503050406030204" pitchFamily="18" charset="0"/>
                          </a:rPr>
                          <m:t>3</m:t>
                        </m:r>
                        <m:r>
                          <a:rPr lang="en-US" sz="2000" b="0" i="1" dirty="0" smtClean="0">
                            <a:solidFill>
                              <a:srgbClr val="202122"/>
                            </a:solidFill>
                            <a:latin typeface="Cambria Math" panose="02040503050406030204" pitchFamily="18" charset="0"/>
                          </a:rPr>
                          <m:t>39</m:t>
                        </m:r>
                      </m:e>
                      <m:sub>
                        <m:r>
                          <a:rPr lang="en-US" sz="2000" b="0" i="1" dirty="0" smtClean="0">
                            <a:solidFill>
                              <a:srgbClr val="202122"/>
                            </a:solidFill>
                            <a:latin typeface="Cambria Math" panose="02040503050406030204" pitchFamily="18" charset="0"/>
                          </a:rPr>
                          <m:t>10</m:t>
                        </m:r>
                      </m:sub>
                    </m:sSub>
                    <m:r>
                      <a:rPr lang="en-US" sz="2000" b="0" i="1" dirty="0" smtClean="0">
                        <a:solidFill>
                          <a:srgbClr val="202122"/>
                        </a:solidFill>
                        <a:latin typeface="Cambria Math" panose="02040503050406030204" pitchFamily="18" charset="0"/>
                      </a:rPr>
                      <m:t>=256+0+64+0+16+0±0+2+1=101010011</m:t>
                    </m:r>
                    <m:r>
                      <a:rPr lang="en-US" sz="2000" b="0" i="1" baseline="-25000" dirty="0" smtClean="0">
                        <a:solidFill>
                          <a:srgbClr val="202122"/>
                        </a:solidFill>
                        <a:latin typeface="Cambria Math" panose="02040503050406030204" pitchFamily="18" charset="0"/>
                      </a:rPr>
                      <m:t>2</m:t>
                    </m:r>
                  </m:oMath>
                </a14:m>
                <a:endParaRPr lang="en-US" sz="2000" baseline="-25000" dirty="0">
                  <a:solidFill>
                    <a:srgbClr val="202122"/>
                  </a:solidFill>
                  <a:latin typeface="Arial" panose="020B0604020202020204" pitchFamily="34" charset="0"/>
                </a:endParaRPr>
              </a:p>
              <a:p>
                <a:pPr lvl="1">
                  <a:lnSpc>
                    <a:spcPct val="110000"/>
                  </a:lnSpc>
                </a:pPr>
                <a14:m>
                  <m:oMath xmlns:m="http://schemas.openxmlformats.org/officeDocument/2006/math">
                    <m:sSub>
                      <m:sSubPr>
                        <m:ctrlPr>
                          <a:rPr lang="en-US" sz="2000" b="0" i="1" dirty="0" smtClean="0">
                            <a:solidFill>
                              <a:srgbClr val="202122"/>
                            </a:solidFill>
                            <a:latin typeface="Cambria Math" panose="02040503050406030204" pitchFamily="18" charset="0"/>
                          </a:rPr>
                        </m:ctrlPr>
                      </m:sSubPr>
                      <m:e>
                        <m:r>
                          <a:rPr lang="en-US" sz="2000" i="1" dirty="0" smtClean="0">
                            <a:solidFill>
                              <a:srgbClr val="202122"/>
                            </a:solidFill>
                            <a:latin typeface="Cambria Math" panose="02040503050406030204" pitchFamily="18" charset="0"/>
                          </a:rPr>
                          <m:t>7</m:t>
                        </m:r>
                        <m:r>
                          <a:rPr lang="en-US" sz="2000" b="0" i="1" dirty="0" smtClean="0">
                            <a:solidFill>
                              <a:srgbClr val="202122"/>
                            </a:solidFill>
                            <a:latin typeface="Cambria Math" panose="02040503050406030204" pitchFamily="18" charset="0"/>
                          </a:rPr>
                          <m:t>5</m:t>
                        </m:r>
                      </m:e>
                      <m:sub>
                        <m:r>
                          <a:rPr lang="en-US" sz="2000" b="0" i="1" dirty="0" smtClean="0">
                            <a:solidFill>
                              <a:srgbClr val="202122"/>
                            </a:solidFill>
                            <a:latin typeface="Cambria Math" panose="02040503050406030204" pitchFamily="18" charset="0"/>
                          </a:rPr>
                          <m:t>10</m:t>
                        </m:r>
                      </m:sub>
                    </m:sSub>
                    <m:r>
                      <a:rPr lang="en-US" sz="2000" b="0" i="1" dirty="0" smtClean="0">
                        <a:solidFill>
                          <a:srgbClr val="202122"/>
                        </a:solidFill>
                        <a:latin typeface="Cambria Math" panose="02040503050406030204" pitchFamily="18" charset="0"/>
                      </a:rPr>
                      <m:t>=64+0+0+8+0+2+1=1001011</m:t>
                    </m:r>
                    <m:r>
                      <a:rPr lang="en-US" sz="2000" b="0" i="1" baseline="-25000" dirty="0" smtClean="0">
                        <a:solidFill>
                          <a:srgbClr val="202122"/>
                        </a:solidFill>
                        <a:latin typeface="Cambria Math" panose="02040503050406030204" pitchFamily="18" charset="0"/>
                      </a:rPr>
                      <m:t>2</m:t>
                    </m:r>
                  </m:oMath>
                </a14:m>
                <a:endParaRPr lang="en-US" sz="2000" baseline="-25000" dirty="0">
                  <a:solidFill>
                    <a:srgbClr val="202122"/>
                  </a:solidFill>
                  <a:latin typeface="Arial" panose="020B0604020202020204" pitchFamily="34" charset="0"/>
                </a:endParaRPr>
              </a:p>
              <a:p>
                <a:pPr lvl="1">
                  <a:lnSpc>
                    <a:spcPct val="110000"/>
                  </a:lnSpc>
                </a:pPr>
                <a:endParaRPr lang="en-US" sz="2000" dirty="0">
                  <a:solidFill>
                    <a:srgbClr val="202122"/>
                  </a:solidFill>
                  <a:latin typeface="Arial" panose="020B0604020202020204" pitchFamily="34" charset="0"/>
                </a:endParaRPr>
              </a:p>
              <a:p>
                <a:pPr lvl="1">
                  <a:lnSpc>
                    <a:spcPct val="110000"/>
                  </a:lnSpc>
                </a:pPr>
                <a:endParaRPr lang="en-US" sz="2000" dirty="0">
                  <a:solidFill>
                    <a:srgbClr val="202122"/>
                  </a:solidFill>
                  <a:latin typeface="Arial" panose="020B0604020202020204" pitchFamily="34" charset="0"/>
                </a:endParaRPr>
              </a:p>
            </p:txBody>
          </p:sp>
        </mc:Choice>
        <mc:Fallback xmlns="">
          <p:sp>
            <p:nvSpPr>
              <p:cNvPr id="3" name="Content Placeholder 2">
                <a:extLst>
                  <a:ext uri="{FF2B5EF4-FFF2-40B4-BE49-F238E27FC236}">
                    <a16:creationId xmlns:a16="http://schemas.microsoft.com/office/drawing/2014/main" id="{C8F542ED-06F4-41E0-325A-BB155E78FF56}"/>
                  </a:ext>
                </a:extLst>
              </p:cNvPr>
              <p:cNvSpPr>
                <a:spLocks noGrp="1" noRot="1" noChangeAspect="1" noMove="1" noResize="1" noEditPoints="1" noAdjustHandles="1" noChangeArrowheads="1" noChangeShapeType="1" noTextEdit="1"/>
              </p:cNvSpPr>
              <p:nvPr>
                <p:ph idx="1"/>
              </p:nvPr>
            </p:nvSpPr>
            <p:spPr>
              <a:xfrm>
                <a:off x="612646" y="1289830"/>
                <a:ext cx="10653578" cy="5019530"/>
              </a:xfrm>
              <a:blipFill>
                <a:blip r:embed="rId3"/>
                <a:stretch>
                  <a:fillRect l="-476" t="-505"/>
                </a:stretch>
              </a:blipFill>
            </p:spPr>
            <p:txBody>
              <a:bodyPr/>
              <a:lstStyle/>
              <a:p>
                <a:r>
                  <a:rPr lang="en-US">
                    <a:noFill/>
                  </a:rPr>
                  <a:t> </a:t>
                </a:r>
              </a:p>
            </p:txBody>
          </p:sp>
        </mc:Fallback>
      </mc:AlternateContent>
      <p:sp>
        <p:nvSpPr>
          <p:cNvPr id="10" name="Title 1">
            <a:extLst>
              <a:ext uri="{FF2B5EF4-FFF2-40B4-BE49-F238E27FC236}">
                <a16:creationId xmlns:a16="http://schemas.microsoft.com/office/drawing/2014/main" id="{368D372D-7011-A316-C92C-0C1B76D7AA66}"/>
              </a:ext>
            </a:extLst>
          </p:cNvPr>
          <p:cNvSpPr txBox="1">
            <a:spLocks/>
          </p:cNvSpPr>
          <p:nvPr/>
        </p:nvSpPr>
        <p:spPr>
          <a:xfrm>
            <a:off x="612648" y="548640"/>
            <a:ext cx="10653578"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b="1" kern="1200" dirty="0">
                <a:solidFill>
                  <a:schemeClr val="tx1"/>
                </a:solidFill>
                <a:latin typeface="+mj-lt"/>
                <a:ea typeface="+mj-ea"/>
                <a:cs typeface="+mj-cs"/>
              </a:rPr>
              <a:t>PRACTICE TIME</a:t>
            </a:r>
          </a:p>
        </p:txBody>
      </p:sp>
      <p:sp>
        <p:nvSpPr>
          <p:cNvPr id="11" name="Slide Number Placeholder 10">
            <a:extLst>
              <a:ext uri="{FF2B5EF4-FFF2-40B4-BE49-F238E27FC236}">
                <a16:creationId xmlns:a16="http://schemas.microsoft.com/office/drawing/2014/main" id="{EAC279F9-943F-8733-C5C3-24FC2A8C7CD0}"/>
              </a:ext>
            </a:extLst>
          </p:cNvPr>
          <p:cNvSpPr>
            <a:spLocks noGrp="1"/>
          </p:cNvSpPr>
          <p:nvPr>
            <p:ph type="sldNum" sz="quarter" idx="12"/>
          </p:nvPr>
        </p:nvSpPr>
        <p:spPr/>
        <p:txBody>
          <a:bodyPr/>
          <a:lstStyle/>
          <a:p>
            <a:fld id="{CC057153-B650-4DEB-B370-79DDCFDCE934}" type="slidenum">
              <a:rPr lang="en-US" smtClean="0"/>
              <a:t>66</a:t>
            </a:fld>
            <a:endParaRPr lang="en-US"/>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E26A6A73-AF0C-F88E-8CB6-A3F2DC9426DB}"/>
                  </a:ext>
                </a:extLst>
              </p:cNvPr>
              <p:cNvGraphicFramePr>
                <a:graphicFrameLocks noGrp="1"/>
              </p:cNvGraphicFramePr>
              <p:nvPr>
                <p:extLst>
                  <p:ext uri="{D42A27DB-BD31-4B8C-83A1-F6EECF244321}">
                    <p14:modId xmlns:p14="http://schemas.microsoft.com/office/powerpoint/2010/main" val="1783485884"/>
                  </p:ext>
                </p:extLst>
              </p:nvPr>
            </p:nvGraphicFramePr>
            <p:xfrm>
              <a:off x="1163867" y="4829680"/>
              <a:ext cx="9551133" cy="827088"/>
            </p:xfrm>
            <a:graphic>
              <a:graphicData uri="http://schemas.openxmlformats.org/drawingml/2006/table">
                <a:tbl>
                  <a:tblPr firstRow="1" bandRow="1">
                    <a:tableStyleId>{5940675A-B579-460E-94D1-54222C63F5DA}</a:tableStyleId>
                  </a:tblPr>
                  <a:tblGrid>
                    <a:gridCol w="1061237">
                      <a:extLst>
                        <a:ext uri="{9D8B030D-6E8A-4147-A177-3AD203B41FA5}">
                          <a16:colId xmlns:a16="http://schemas.microsoft.com/office/drawing/2014/main" val="2328239000"/>
                        </a:ext>
                      </a:extLst>
                    </a:gridCol>
                    <a:gridCol w="1061237">
                      <a:extLst>
                        <a:ext uri="{9D8B030D-6E8A-4147-A177-3AD203B41FA5}">
                          <a16:colId xmlns:a16="http://schemas.microsoft.com/office/drawing/2014/main" val="221434893"/>
                        </a:ext>
                      </a:extLst>
                    </a:gridCol>
                    <a:gridCol w="1061237">
                      <a:extLst>
                        <a:ext uri="{9D8B030D-6E8A-4147-A177-3AD203B41FA5}">
                          <a16:colId xmlns:a16="http://schemas.microsoft.com/office/drawing/2014/main" val="492200816"/>
                        </a:ext>
                      </a:extLst>
                    </a:gridCol>
                    <a:gridCol w="1061237">
                      <a:extLst>
                        <a:ext uri="{9D8B030D-6E8A-4147-A177-3AD203B41FA5}">
                          <a16:colId xmlns:a16="http://schemas.microsoft.com/office/drawing/2014/main" val="2924573515"/>
                        </a:ext>
                      </a:extLst>
                    </a:gridCol>
                    <a:gridCol w="1061237">
                      <a:extLst>
                        <a:ext uri="{9D8B030D-6E8A-4147-A177-3AD203B41FA5}">
                          <a16:colId xmlns:a16="http://schemas.microsoft.com/office/drawing/2014/main" val="3372391196"/>
                        </a:ext>
                      </a:extLst>
                    </a:gridCol>
                    <a:gridCol w="1061237">
                      <a:extLst>
                        <a:ext uri="{9D8B030D-6E8A-4147-A177-3AD203B41FA5}">
                          <a16:colId xmlns:a16="http://schemas.microsoft.com/office/drawing/2014/main" val="385389857"/>
                        </a:ext>
                      </a:extLst>
                    </a:gridCol>
                    <a:gridCol w="1061237">
                      <a:extLst>
                        <a:ext uri="{9D8B030D-6E8A-4147-A177-3AD203B41FA5}">
                          <a16:colId xmlns:a16="http://schemas.microsoft.com/office/drawing/2014/main" val="1500213618"/>
                        </a:ext>
                      </a:extLst>
                    </a:gridCol>
                    <a:gridCol w="1061237">
                      <a:extLst>
                        <a:ext uri="{9D8B030D-6E8A-4147-A177-3AD203B41FA5}">
                          <a16:colId xmlns:a16="http://schemas.microsoft.com/office/drawing/2014/main" val="2324606823"/>
                        </a:ext>
                      </a:extLst>
                    </a:gridCol>
                    <a:gridCol w="1061237">
                      <a:extLst>
                        <a:ext uri="{9D8B030D-6E8A-4147-A177-3AD203B41FA5}">
                          <a16:colId xmlns:a16="http://schemas.microsoft.com/office/drawing/2014/main" val="3306935064"/>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2400" b="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2</m:t>
                                    </m:r>
                                  </m:e>
                                  <m:sup>
                                    <m:r>
                                      <a:rPr lang="en-US" sz="2400" b="0" i="1" dirty="0" smtClean="0">
                                        <a:latin typeface="Cambria Math" panose="02040503050406030204" pitchFamily="18" charset="0"/>
                                        <a:ea typeface="Cambria Math" panose="02040503050406030204" pitchFamily="18" charset="0"/>
                                      </a:rPr>
                                      <m:t>8</m:t>
                                    </m:r>
                                  </m:sup>
                                </m:sSup>
                                <m:r>
                                  <a:rPr lang="en-US" sz="2400" b="0" i="1" dirty="0" smtClean="0">
                                    <a:latin typeface="Cambria Math" panose="02040503050406030204" pitchFamily="18" charset="0"/>
                                    <a:ea typeface="Cambria Math" panose="02040503050406030204" pitchFamily="18" charset="0"/>
                                  </a:rPr>
                                  <m:t>=</m:t>
                                </m:r>
                              </m:oMath>
                            </m:oMathPara>
                          </a14:m>
                          <a:endParaRPr lang="en-US" sz="2400" b="0" i="1" dirty="0">
                            <a:latin typeface="Cambria Math" panose="02040503050406030204" pitchFamily="18" charset="0"/>
                            <a:ea typeface="Cambria Math"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ea typeface="Cambria Math" panose="02040503050406030204" pitchFamily="18" charset="0"/>
                                  </a:rPr>
                                  <m:t>256</m:t>
                                </m:r>
                              </m:oMath>
                            </m:oMathPara>
                          </a14:m>
                          <a:endParaRPr lang="en-US" sz="2400" dirty="0">
                            <a:latin typeface="Cambria Math" panose="02040503050406030204" pitchFamily="18" charset="0"/>
                            <a:ea typeface="Cambria Math"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2400" b="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2</m:t>
                                    </m:r>
                                  </m:e>
                                  <m:sup>
                                    <m:r>
                                      <a:rPr lang="en-US" sz="2400" b="0" i="1" dirty="0" smtClean="0">
                                        <a:latin typeface="Cambria Math" panose="02040503050406030204" pitchFamily="18" charset="0"/>
                                        <a:ea typeface="Cambria Math" panose="02040503050406030204" pitchFamily="18" charset="0"/>
                                      </a:rPr>
                                      <m:t>7</m:t>
                                    </m:r>
                                  </m:sup>
                                </m:sSup>
                                <m:r>
                                  <a:rPr lang="en-US" sz="2400" b="0" i="1" dirty="0" smtClean="0">
                                    <a:latin typeface="Cambria Math" panose="02040503050406030204" pitchFamily="18" charset="0"/>
                                    <a:ea typeface="Cambria Math" panose="02040503050406030204" pitchFamily="18" charset="0"/>
                                  </a:rPr>
                                  <m:t>=</m:t>
                                </m:r>
                              </m:oMath>
                            </m:oMathPara>
                          </a14:m>
                          <a:endParaRPr lang="en-US" sz="2400" b="0" i="1" dirty="0">
                            <a:latin typeface="Cambria Math" panose="02040503050406030204" pitchFamily="18" charset="0"/>
                            <a:ea typeface="Cambria Math"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ea typeface="Cambria Math" panose="02040503050406030204" pitchFamily="18" charset="0"/>
                                  </a:rPr>
                                  <m:t>128</m:t>
                                </m:r>
                              </m:oMath>
                            </m:oMathPara>
                          </a14:m>
                          <a:endParaRPr lang="en-US" sz="2400" dirty="0">
                            <a:latin typeface="Cambria Math" panose="02040503050406030204" pitchFamily="18" charset="0"/>
                            <a:ea typeface="Cambria Math"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2400" b="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2</m:t>
                                    </m:r>
                                  </m:e>
                                  <m:sup>
                                    <m:r>
                                      <a:rPr lang="en-US" sz="2400" b="0" i="1" dirty="0" smtClean="0">
                                        <a:latin typeface="Cambria Math" panose="02040503050406030204" pitchFamily="18" charset="0"/>
                                        <a:ea typeface="Cambria Math" panose="02040503050406030204" pitchFamily="18" charset="0"/>
                                      </a:rPr>
                                      <m:t>6</m:t>
                                    </m:r>
                                  </m:sup>
                                </m:sSup>
                                <m:r>
                                  <a:rPr lang="en-US" sz="2400" b="0" i="1" dirty="0" smtClean="0">
                                    <a:latin typeface="Cambria Math" panose="02040503050406030204" pitchFamily="18" charset="0"/>
                                    <a:ea typeface="Cambria Math" panose="02040503050406030204" pitchFamily="18" charset="0"/>
                                  </a:rPr>
                                  <m:t>=</m:t>
                                </m:r>
                              </m:oMath>
                            </m:oMathPara>
                          </a14:m>
                          <a:endParaRPr lang="en-US" sz="2400" b="0" i="1" dirty="0">
                            <a:latin typeface="Cambria Math" panose="02040503050406030204" pitchFamily="18" charset="0"/>
                            <a:ea typeface="Cambria Math"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ea typeface="Cambria Math" panose="02040503050406030204" pitchFamily="18" charset="0"/>
                                  </a:rPr>
                                  <m:t>64</m:t>
                                </m:r>
                              </m:oMath>
                            </m:oMathPara>
                          </a14:m>
                          <a:endParaRPr lang="en-US" sz="2400" dirty="0">
                            <a:latin typeface="Cambria Math" panose="02040503050406030204" pitchFamily="18" charset="0"/>
                            <a:ea typeface="Cambria Math"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2400" b="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2</m:t>
                                    </m:r>
                                  </m:e>
                                  <m:sup>
                                    <m:r>
                                      <a:rPr lang="en-US" sz="2400" b="0" i="1" dirty="0" smtClean="0">
                                        <a:latin typeface="Cambria Math" panose="02040503050406030204" pitchFamily="18" charset="0"/>
                                        <a:ea typeface="Cambria Math" panose="02040503050406030204" pitchFamily="18" charset="0"/>
                                      </a:rPr>
                                      <m:t>5</m:t>
                                    </m:r>
                                  </m:sup>
                                </m:sSup>
                                <m:r>
                                  <a:rPr lang="en-US" sz="2400" b="0" i="1" dirty="0" smtClean="0">
                                    <a:latin typeface="Cambria Math" panose="02040503050406030204" pitchFamily="18" charset="0"/>
                                    <a:ea typeface="Cambria Math" panose="02040503050406030204" pitchFamily="18" charset="0"/>
                                  </a:rPr>
                                  <m:t>=</m:t>
                                </m:r>
                              </m:oMath>
                            </m:oMathPara>
                          </a14:m>
                          <a:endParaRPr lang="en-US" sz="2400" b="0" i="1" dirty="0">
                            <a:latin typeface="Cambria Math" panose="02040503050406030204" pitchFamily="18" charset="0"/>
                            <a:ea typeface="Cambria Math"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ea typeface="Cambria Math" panose="02040503050406030204" pitchFamily="18" charset="0"/>
                                  </a:rPr>
                                  <m:t>32</m:t>
                                </m:r>
                              </m:oMath>
                            </m:oMathPara>
                          </a14:m>
                          <a:endParaRPr lang="en-US" sz="2400" dirty="0">
                            <a:latin typeface="Cambria Math" panose="02040503050406030204" pitchFamily="18" charset="0"/>
                            <a:ea typeface="Cambria Math"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2400" b="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2</m:t>
                                    </m:r>
                                  </m:e>
                                  <m:sup>
                                    <m:r>
                                      <a:rPr lang="en-US" sz="2400" b="0" i="1" dirty="0" smtClean="0">
                                        <a:latin typeface="Cambria Math" panose="02040503050406030204" pitchFamily="18" charset="0"/>
                                        <a:ea typeface="Cambria Math" panose="02040503050406030204" pitchFamily="18" charset="0"/>
                                      </a:rPr>
                                      <m:t>4</m:t>
                                    </m:r>
                                  </m:sup>
                                </m:sSup>
                                <m:r>
                                  <a:rPr lang="en-US" sz="2400" b="0" i="1" dirty="0" smtClean="0">
                                    <a:latin typeface="Cambria Math" panose="02040503050406030204" pitchFamily="18" charset="0"/>
                                    <a:ea typeface="Cambria Math" panose="02040503050406030204" pitchFamily="18" charset="0"/>
                                  </a:rPr>
                                  <m:t>=</m:t>
                                </m:r>
                              </m:oMath>
                            </m:oMathPara>
                          </a14:m>
                          <a:endParaRPr lang="en-US" sz="2400" b="0" i="1" dirty="0">
                            <a:latin typeface="Cambria Math" panose="02040503050406030204" pitchFamily="18" charset="0"/>
                            <a:ea typeface="Cambria Math"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ea typeface="Cambria Math" panose="02040503050406030204" pitchFamily="18" charset="0"/>
                                  </a:rPr>
                                  <m:t>16</m:t>
                                </m:r>
                              </m:oMath>
                            </m:oMathPara>
                          </a14:m>
                          <a:endParaRPr lang="en-US" sz="2400" dirty="0">
                            <a:latin typeface="Cambria Math" panose="02040503050406030204" pitchFamily="18" charset="0"/>
                            <a:ea typeface="Cambria Math"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2400" b="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2</m:t>
                                    </m:r>
                                  </m:e>
                                  <m:sup>
                                    <m:r>
                                      <a:rPr lang="en-US" sz="2400" b="0" i="1" dirty="0" smtClean="0">
                                        <a:latin typeface="Cambria Math" panose="02040503050406030204" pitchFamily="18" charset="0"/>
                                        <a:ea typeface="Cambria Math" panose="02040503050406030204" pitchFamily="18" charset="0"/>
                                      </a:rPr>
                                      <m:t>3</m:t>
                                    </m:r>
                                  </m:sup>
                                </m:sSup>
                                <m:r>
                                  <a:rPr lang="en-US" sz="2400" b="0" i="1" dirty="0" smtClean="0">
                                    <a:latin typeface="Cambria Math" panose="02040503050406030204" pitchFamily="18" charset="0"/>
                                    <a:ea typeface="Cambria Math" panose="02040503050406030204" pitchFamily="18" charset="0"/>
                                  </a:rPr>
                                  <m:t>=</m:t>
                                </m:r>
                              </m:oMath>
                            </m:oMathPara>
                          </a14:m>
                          <a:endParaRPr lang="en-US" sz="2400" b="0" i="1" dirty="0">
                            <a:latin typeface="Cambria Math" panose="02040503050406030204" pitchFamily="18" charset="0"/>
                            <a:ea typeface="Cambria Math"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ea typeface="Cambria Math" panose="02040503050406030204" pitchFamily="18" charset="0"/>
                                  </a:rPr>
                                  <m:t>8</m:t>
                                </m:r>
                              </m:oMath>
                            </m:oMathPara>
                          </a14:m>
                          <a:endParaRPr lang="en-US" sz="2400" dirty="0">
                            <a:latin typeface="Cambria Math" panose="02040503050406030204" pitchFamily="18" charset="0"/>
                            <a:ea typeface="Cambria Math"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2400" b="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2</m:t>
                                    </m:r>
                                  </m:e>
                                  <m:sup>
                                    <m:r>
                                      <a:rPr lang="en-US" sz="2400" b="0" i="1" dirty="0" smtClean="0">
                                        <a:latin typeface="Cambria Math" panose="02040503050406030204" pitchFamily="18" charset="0"/>
                                        <a:ea typeface="Cambria Math" panose="02040503050406030204" pitchFamily="18" charset="0"/>
                                      </a:rPr>
                                      <m:t>2</m:t>
                                    </m:r>
                                  </m:sup>
                                </m:sSup>
                                <m:r>
                                  <a:rPr lang="en-US" sz="2400" b="0" i="1" dirty="0" smtClean="0">
                                    <a:latin typeface="Cambria Math" panose="02040503050406030204" pitchFamily="18" charset="0"/>
                                    <a:ea typeface="Cambria Math" panose="02040503050406030204" pitchFamily="18" charset="0"/>
                                  </a:rPr>
                                  <m:t>=</m:t>
                                </m:r>
                              </m:oMath>
                            </m:oMathPara>
                          </a14:m>
                          <a:endParaRPr lang="en-US" sz="2400" b="0" i="1" dirty="0">
                            <a:latin typeface="Cambria Math" panose="02040503050406030204" pitchFamily="18" charset="0"/>
                            <a:ea typeface="Cambria Math"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ea typeface="Cambria Math" panose="02040503050406030204" pitchFamily="18" charset="0"/>
                                  </a:rPr>
                                  <m:t>4</m:t>
                                </m:r>
                              </m:oMath>
                            </m:oMathPara>
                          </a14:m>
                          <a:endParaRPr lang="en-US" sz="2400" dirty="0">
                            <a:latin typeface="Cambria Math" panose="02040503050406030204" pitchFamily="18" charset="0"/>
                            <a:ea typeface="Cambria Math"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2400" b="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2</m:t>
                                    </m:r>
                                  </m:e>
                                  <m:sup>
                                    <m:r>
                                      <a:rPr lang="en-US" sz="2400" b="0" i="1" dirty="0" smtClean="0">
                                        <a:latin typeface="Cambria Math" panose="02040503050406030204" pitchFamily="18" charset="0"/>
                                        <a:ea typeface="Cambria Math" panose="02040503050406030204" pitchFamily="18" charset="0"/>
                                      </a:rPr>
                                      <m:t>1</m:t>
                                    </m:r>
                                  </m:sup>
                                </m:sSup>
                                <m:r>
                                  <a:rPr lang="en-US" sz="2400" b="0" i="1" dirty="0" smtClean="0">
                                    <a:latin typeface="Cambria Math" panose="02040503050406030204" pitchFamily="18" charset="0"/>
                                    <a:ea typeface="Cambria Math" panose="02040503050406030204" pitchFamily="18" charset="0"/>
                                  </a:rPr>
                                  <m:t>=</m:t>
                                </m:r>
                              </m:oMath>
                            </m:oMathPara>
                          </a14:m>
                          <a:endParaRPr lang="en-US" sz="2400" b="0" i="1" dirty="0">
                            <a:latin typeface="Cambria Math" panose="02040503050406030204" pitchFamily="18" charset="0"/>
                            <a:ea typeface="Cambria Math"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ea typeface="Cambria Math" panose="02040503050406030204" pitchFamily="18" charset="0"/>
                                  </a:rPr>
                                  <m:t>2</m:t>
                                </m:r>
                              </m:oMath>
                            </m:oMathPara>
                          </a14:m>
                          <a:endParaRPr lang="en-US" sz="2400" dirty="0">
                            <a:latin typeface="Cambria Math" panose="02040503050406030204" pitchFamily="18" charset="0"/>
                            <a:ea typeface="Cambria Math" panose="020405030504060302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2400" b="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2</m:t>
                                    </m:r>
                                  </m:e>
                                  <m:sup>
                                    <m:r>
                                      <a:rPr lang="en-US" sz="2400" b="0" i="1" dirty="0" smtClean="0">
                                        <a:latin typeface="Cambria Math" panose="02040503050406030204" pitchFamily="18" charset="0"/>
                                        <a:ea typeface="Cambria Math" panose="02040503050406030204" pitchFamily="18" charset="0"/>
                                      </a:rPr>
                                      <m:t>0</m:t>
                                    </m:r>
                                  </m:sup>
                                </m:sSup>
                                <m:r>
                                  <a:rPr lang="en-US" sz="2400" b="0" i="1" dirty="0" smtClean="0">
                                    <a:latin typeface="Cambria Math" panose="02040503050406030204" pitchFamily="18" charset="0"/>
                                    <a:ea typeface="Cambria Math" panose="02040503050406030204" pitchFamily="18" charset="0"/>
                                  </a:rPr>
                                  <m:t>= </m:t>
                                </m:r>
                              </m:oMath>
                            </m:oMathPara>
                          </a14:m>
                          <a:endParaRPr lang="en-US" sz="2400" b="0" i="1" dirty="0">
                            <a:latin typeface="Cambria Math" panose="02040503050406030204" pitchFamily="18" charset="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ea typeface="Cambria Math" panose="02040503050406030204" pitchFamily="18" charset="0"/>
                                  </a:rPr>
                                  <m:t>1</m:t>
                                </m:r>
                              </m:oMath>
                            </m:oMathPara>
                          </a14:m>
                          <a:endParaRPr lang="en-US" sz="2400" dirty="0">
                            <a:latin typeface="Cambria Math" panose="02040503050406030204" pitchFamily="18" charset="0"/>
                            <a:ea typeface="Cambria Math" panose="02040503050406030204" pitchFamily="18" charset="0"/>
                          </a:endParaRPr>
                        </a:p>
                      </a:txBody>
                      <a:tcPr/>
                    </a:tc>
                    <a:extLst>
                      <a:ext uri="{0D108BD9-81ED-4DB2-BD59-A6C34878D82A}">
                        <a16:rowId xmlns:a16="http://schemas.microsoft.com/office/drawing/2014/main" val="1002001436"/>
                      </a:ext>
                    </a:extLst>
                  </a:tr>
                </a:tbl>
              </a:graphicData>
            </a:graphic>
          </p:graphicFrame>
        </mc:Choice>
        <mc:Fallback xmlns="">
          <p:graphicFrame>
            <p:nvGraphicFramePr>
              <p:cNvPr id="4" name="Table 3">
                <a:extLst>
                  <a:ext uri="{FF2B5EF4-FFF2-40B4-BE49-F238E27FC236}">
                    <a16:creationId xmlns:a16="http://schemas.microsoft.com/office/drawing/2014/main" id="{E26A6A73-AF0C-F88E-8CB6-A3F2DC9426DB}"/>
                  </a:ext>
                </a:extLst>
              </p:cNvPr>
              <p:cNvGraphicFramePr>
                <a:graphicFrameLocks noGrp="1"/>
              </p:cNvGraphicFramePr>
              <p:nvPr>
                <p:extLst>
                  <p:ext uri="{D42A27DB-BD31-4B8C-83A1-F6EECF244321}">
                    <p14:modId xmlns:p14="http://schemas.microsoft.com/office/powerpoint/2010/main" val="1783485884"/>
                  </p:ext>
                </p:extLst>
              </p:nvPr>
            </p:nvGraphicFramePr>
            <p:xfrm>
              <a:off x="1163867" y="4829680"/>
              <a:ext cx="9551133" cy="827088"/>
            </p:xfrm>
            <a:graphic>
              <a:graphicData uri="http://schemas.openxmlformats.org/drawingml/2006/table">
                <a:tbl>
                  <a:tblPr firstRow="1" bandRow="1">
                    <a:tableStyleId>{5940675A-B579-460E-94D1-54222C63F5DA}</a:tableStyleId>
                  </a:tblPr>
                  <a:tblGrid>
                    <a:gridCol w="1061237">
                      <a:extLst>
                        <a:ext uri="{9D8B030D-6E8A-4147-A177-3AD203B41FA5}">
                          <a16:colId xmlns:a16="http://schemas.microsoft.com/office/drawing/2014/main" val="2328239000"/>
                        </a:ext>
                      </a:extLst>
                    </a:gridCol>
                    <a:gridCol w="1061237">
                      <a:extLst>
                        <a:ext uri="{9D8B030D-6E8A-4147-A177-3AD203B41FA5}">
                          <a16:colId xmlns:a16="http://schemas.microsoft.com/office/drawing/2014/main" val="221434893"/>
                        </a:ext>
                      </a:extLst>
                    </a:gridCol>
                    <a:gridCol w="1061237">
                      <a:extLst>
                        <a:ext uri="{9D8B030D-6E8A-4147-A177-3AD203B41FA5}">
                          <a16:colId xmlns:a16="http://schemas.microsoft.com/office/drawing/2014/main" val="492200816"/>
                        </a:ext>
                      </a:extLst>
                    </a:gridCol>
                    <a:gridCol w="1061237">
                      <a:extLst>
                        <a:ext uri="{9D8B030D-6E8A-4147-A177-3AD203B41FA5}">
                          <a16:colId xmlns:a16="http://schemas.microsoft.com/office/drawing/2014/main" val="2924573515"/>
                        </a:ext>
                      </a:extLst>
                    </a:gridCol>
                    <a:gridCol w="1061237">
                      <a:extLst>
                        <a:ext uri="{9D8B030D-6E8A-4147-A177-3AD203B41FA5}">
                          <a16:colId xmlns:a16="http://schemas.microsoft.com/office/drawing/2014/main" val="3372391196"/>
                        </a:ext>
                      </a:extLst>
                    </a:gridCol>
                    <a:gridCol w="1061237">
                      <a:extLst>
                        <a:ext uri="{9D8B030D-6E8A-4147-A177-3AD203B41FA5}">
                          <a16:colId xmlns:a16="http://schemas.microsoft.com/office/drawing/2014/main" val="385389857"/>
                        </a:ext>
                      </a:extLst>
                    </a:gridCol>
                    <a:gridCol w="1061237">
                      <a:extLst>
                        <a:ext uri="{9D8B030D-6E8A-4147-A177-3AD203B41FA5}">
                          <a16:colId xmlns:a16="http://schemas.microsoft.com/office/drawing/2014/main" val="1500213618"/>
                        </a:ext>
                      </a:extLst>
                    </a:gridCol>
                    <a:gridCol w="1061237">
                      <a:extLst>
                        <a:ext uri="{9D8B030D-6E8A-4147-A177-3AD203B41FA5}">
                          <a16:colId xmlns:a16="http://schemas.microsoft.com/office/drawing/2014/main" val="2324606823"/>
                        </a:ext>
                      </a:extLst>
                    </a:gridCol>
                    <a:gridCol w="1061237">
                      <a:extLst>
                        <a:ext uri="{9D8B030D-6E8A-4147-A177-3AD203B41FA5}">
                          <a16:colId xmlns:a16="http://schemas.microsoft.com/office/drawing/2014/main" val="3306935064"/>
                        </a:ext>
                      </a:extLst>
                    </a:gridCol>
                  </a:tblGrid>
                  <a:tr h="827088">
                    <a:tc>
                      <a:txBody>
                        <a:bodyPr/>
                        <a:lstStyle/>
                        <a:p>
                          <a:endParaRPr lang="en-US"/>
                        </a:p>
                      </a:txBody>
                      <a:tcPr>
                        <a:blipFill>
                          <a:blip r:embed="rId4"/>
                          <a:stretch>
                            <a:fillRect l="-1190" t="-1515" r="-797619" b="-1515"/>
                          </a:stretch>
                        </a:blipFill>
                      </a:tcPr>
                    </a:tc>
                    <a:tc>
                      <a:txBody>
                        <a:bodyPr/>
                        <a:lstStyle/>
                        <a:p>
                          <a:endParaRPr lang="en-US"/>
                        </a:p>
                      </a:txBody>
                      <a:tcPr>
                        <a:blipFill>
                          <a:blip r:embed="rId4"/>
                          <a:stretch>
                            <a:fillRect l="-102410" t="-1515" r="-707229" b="-1515"/>
                          </a:stretch>
                        </a:blipFill>
                      </a:tcPr>
                    </a:tc>
                    <a:tc>
                      <a:txBody>
                        <a:bodyPr/>
                        <a:lstStyle/>
                        <a:p>
                          <a:endParaRPr lang="en-US"/>
                        </a:p>
                      </a:txBody>
                      <a:tcPr>
                        <a:blipFill>
                          <a:blip r:embed="rId4"/>
                          <a:stretch>
                            <a:fillRect l="-200000" t="-1515" r="-598810" b="-1515"/>
                          </a:stretch>
                        </a:blipFill>
                      </a:tcPr>
                    </a:tc>
                    <a:tc>
                      <a:txBody>
                        <a:bodyPr/>
                        <a:lstStyle/>
                        <a:p>
                          <a:endParaRPr lang="en-US"/>
                        </a:p>
                      </a:txBody>
                      <a:tcPr>
                        <a:blipFill>
                          <a:blip r:embed="rId4"/>
                          <a:stretch>
                            <a:fillRect l="-300000" t="-1515" r="-498810" b="-1515"/>
                          </a:stretch>
                        </a:blipFill>
                      </a:tcPr>
                    </a:tc>
                    <a:tc>
                      <a:txBody>
                        <a:bodyPr/>
                        <a:lstStyle/>
                        <a:p>
                          <a:endParaRPr lang="en-US"/>
                        </a:p>
                      </a:txBody>
                      <a:tcPr>
                        <a:blipFill>
                          <a:blip r:embed="rId4"/>
                          <a:stretch>
                            <a:fillRect l="-404819" t="-1515" r="-404819" b="-1515"/>
                          </a:stretch>
                        </a:blipFill>
                      </a:tcPr>
                    </a:tc>
                    <a:tc>
                      <a:txBody>
                        <a:bodyPr/>
                        <a:lstStyle/>
                        <a:p>
                          <a:endParaRPr lang="en-US"/>
                        </a:p>
                      </a:txBody>
                      <a:tcPr>
                        <a:blipFill>
                          <a:blip r:embed="rId4"/>
                          <a:stretch>
                            <a:fillRect l="-498810" t="-1515" r="-300000" b="-1515"/>
                          </a:stretch>
                        </a:blipFill>
                      </a:tcPr>
                    </a:tc>
                    <a:tc>
                      <a:txBody>
                        <a:bodyPr/>
                        <a:lstStyle/>
                        <a:p>
                          <a:endParaRPr lang="en-US"/>
                        </a:p>
                      </a:txBody>
                      <a:tcPr>
                        <a:blipFill>
                          <a:blip r:embed="rId4"/>
                          <a:stretch>
                            <a:fillRect l="-598810" t="-1515" r="-200000" b="-1515"/>
                          </a:stretch>
                        </a:blipFill>
                      </a:tcPr>
                    </a:tc>
                    <a:tc>
                      <a:txBody>
                        <a:bodyPr/>
                        <a:lstStyle/>
                        <a:p>
                          <a:endParaRPr lang="en-US"/>
                        </a:p>
                      </a:txBody>
                      <a:tcPr>
                        <a:blipFill>
                          <a:blip r:embed="rId4"/>
                          <a:stretch>
                            <a:fillRect l="-707229" t="-1515" r="-102410" b="-1515"/>
                          </a:stretch>
                        </a:blipFill>
                      </a:tcPr>
                    </a:tc>
                    <a:tc>
                      <a:txBody>
                        <a:bodyPr/>
                        <a:lstStyle/>
                        <a:p>
                          <a:endParaRPr lang="en-US"/>
                        </a:p>
                      </a:txBody>
                      <a:tcPr>
                        <a:blipFill>
                          <a:blip r:embed="rId4"/>
                          <a:stretch>
                            <a:fillRect l="-797619" t="-1515" r="-1190" b="-1515"/>
                          </a:stretch>
                        </a:blipFill>
                      </a:tcPr>
                    </a:tc>
                    <a:extLst>
                      <a:ext uri="{0D108BD9-81ED-4DB2-BD59-A6C34878D82A}">
                        <a16:rowId xmlns:a16="http://schemas.microsoft.com/office/drawing/2014/main" val="1002001436"/>
                      </a:ext>
                    </a:extLst>
                  </a:tr>
                </a:tbl>
              </a:graphicData>
            </a:graphic>
          </p:graphicFrame>
        </mc:Fallback>
      </mc:AlternateContent>
    </p:spTree>
    <p:extLst>
      <p:ext uri="{BB962C8B-B14F-4D97-AF65-F5344CB8AC3E}">
        <p14:creationId xmlns:p14="http://schemas.microsoft.com/office/powerpoint/2010/main" val="26230881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85B8EA-A551-B400-F747-1DA78C69B363}"/>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A91B613-AF7B-ED5C-ECB3-0DFC5224E9FA}"/>
                  </a:ext>
                </a:extLst>
              </p:cNvPr>
              <p:cNvSpPr>
                <a:spLocks noGrp="1"/>
              </p:cNvSpPr>
              <p:nvPr>
                <p:ph idx="1"/>
              </p:nvPr>
            </p:nvSpPr>
            <p:spPr>
              <a:xfrm>
                <a:off x="612646" y="1289830"/>
                <a:ext cx="10653578" cy="5019530"/>
              </a:xfrm>
            </p:spPr>
            <p:txBody>
              <a:bodyPr vert="horz" lIns="91440" tIns="45720" rIns="91440" bIns="45720" rtlCol="0">
                <a:noAutofit/>
              </a:bodyPr>
              <a:lstStyle/>
              <a:p>
                <a:pPr>
                  <a:lnSpc>
                    <a:spcPct val="110000"/>
                  </a:lnSpc>
                </a:pPr>
                <a:r>
                  <a:rPr lang="en-US" dirty="0">
                    <a:solidFill>
                      <a:srgbClr val="202122"/>
                    </a:solidFill>
                    <a:latin typeface="Arial" panose="020B0604020202020204" pitchFamily="34" charset="0"/>
                  </a:rPr>
                  <a:t>Convert the following decimal numbers to their binary representation. </a:t>
                </a:r>
              </a:p>
              <a:p>
                <a:pPr lvl="1">
                  <a:lnSpc>
                    <a:spcPct val="110000"/>
                  </a:lnSpc>
                </a:pPr>
                <a14:m>
                  <m:oMath xmlns:m="http://schemas.openxmlformats.org/officeDocument/2006/math">
                    <m:sSub>
                      <m:sSubPr>
                        <m:ctrlPr>
                          <a:rPr lang="en-US" sz="2000" i="1" dirty="0" smtClean="0">
                            <a:solidFill>
                              <a:srgbClr val="202122"/>
                            </a:solidFill>
                            <a:latin typeface="Cambria Math" panose="02040503050406030204" pitchFamily="18" charset="0"/>
                          </a:rPr>
                        </m:ctrlPr>
                      </m:sSubPr>
                      <m:e>
                        <m:sSub>
                          <m:sSubPr>
                            <m:ctrlPr>
                              <a:rPr lang="en-US" sz="2000" b="0" i="1" dirty="0" smtClean="0">
                                <a:solidFill>
                                  <a:srgbClr val="202122"/>
                                </a:solidFill>
                                <a:latin typeface="Cambria Math" panose="02040503050406030204" pitchFamily="18" charset="0"/>
                              </a:rPr>
                            </m:ctrlPr>
                          </m:sSubPr>
                          <m:e>
                            <m:r>
                              <a:rPr lang="en-US" sz="2000" b="0" i="1" dirty="0" smtClean="0">
                                <a:solidFill>
                                  <a:srgbClr val="202122"/>
                                </a:solidFill>
                                <a:latin typeface="Cambria Math" panose="02040503050406030204" pitchFamily="18" charset="0"/>
                              </a:rPr>
                              <m:t>125</m:t>
                            </m:r>
                          </m:e>
                          <m:sub>
                            <m:r>
                              <a:rPr lang="en-US" sz="2000" b="0" i="1" dirty="0" smtClean="0">
                                <a:solidFill>
                                  <a:srgbClr val="202122"/>
                                </a:solidFill>
                                <a:latin typeface="Cambria Math" panose="02040503050406030204" pitchFamily="18" charset="0"/>
                              </a:rPr>
                              <m:t>10</m:t>
                            </m:r>
                          </m:sub>
                        </m:sSub>
                        <m:r>
                          <a:rPr lang="en-US" sz="2000" b="0" i="1" dirty="0" smtClean="0">
                            <a:solidFill>
                              <a:srgbClr val="202122"/>
                            </a:solidFill>
                            <a:latin typeface="Cambria Math" panose="02040503050406030204" pitchFamily="18" charset="0"/>
                          </a:rPr>
                          <m:t>=1111101</m:t>
                        </m:r>
                      </m:e>
                      <m:sub>
                        <m:r>
                          <a:rPr lang="en-US" sz="2000" i="1" dirty="0" smtClean="0">
                            <a:solidFill>
                              <a:srgbClr val="202122"/>
                            </a:solidFill>
                            <a:latin typeface="Cambria Math" panose="02040503050406030204" pitchFamily="18" charset="0"/>
                          </a:rPr>
                          <m:t>2</m:t>
                        </m:r>
                      </m:sub>
                    </m:sSub>
                  </m:oMath>
                </a14:m>
                <a:r>
                  <a:rPr lang="en-US" sz="2000" dirty="0">
                    <a:solidFill>
                      <a:srgbClr val="202122"/>
                    </a:solidFill>
                    <a:latin typeface="Arial" panose="020B0604020202020204" pitchFamily="34" charset="0"/>
                  </a:rPr>
                  <a:t>                      </a:t>
                </a:r>
                <a14:m>
                  <m:oMath xmlns:m="http://schemas.openxmlformats.org/officeDocument/2006/math">
                    <m:sSub>
                      <m:sSubPr>
                        <m:ctrlPr>
                          <a:rPr lang="en-US" sz="2000" i="1" dirty="0">
                            <a:solidFill>
                              <a:srgbClr val="202122"/>
                            </a:solidFill>
                            <a:latin typeface="Cambria Math" panose="02040503050406030204" pitchFamily="18" charset="0"/>
                          </a:rPr>
                        </m:ctrlPr>
                      </m:sSubPr>
                      <m:e>
                        <m:sSub>
                          <m:sSubPr>
                            <m:ctrlPr>
                              <a:rPr lang="en-US" sz="2000" i="1" dirty="0">
                                <a:solidFill>
                                  <a:srgbClr val="202122"/>
                                </a:solidFill>
                                <a:latin typeface="Cambria Math" panose="02040503050406030204" pitchFamily="18" charset="0"/>
                              </a:rPr>
                            </m:ctrlPr>
                          </m:sSubPr>
                          <m:e>
                            <m:r>
                              <a:rPr lang="en-US" sz="2000" i="1" dirty="0">
                                <a:solidFill>
                                  <a:srgbClr val="202122"/>
                                </a:solidFill>
                                <a:latin typeface="Cambria Math" panose="02040503050406030204" pitchFamily="18" charset="0"/>
                              </a:rPr>
                              <m:t>339</m:t>
                            </m:r>
                          </m:e>
                          <m:sub>
                            <m:r>
                              <a:rPr lang="en-US" sz="2000" i="1" dirty="0">
                                <a:solidFill>
                                  <a:srgbClr val="202122"/>
                                </a:solidFill>
                                <a:latin typeface="Cambria Math" panose="02040503050406030204" pitchFamily="18" charset="0"/>
                              </a:rPr>
                              <m:t>10</m:t>
                            </m:r>
                          </m:sub>
                        </m:sSub>
                        <m:r>
                          <a:rPr lang="en-US" sz="2000" i="1" dirty="0">
                            <a:solidFill>
                              <a:srgbClr val="202122"/>
                            </a:solidFill>
                            <a:latin typeface="Cambria Math" panose="02040503050406030204" pitchFamily="18" charset="0"/>
                          </a:rPr>
                          <m:t>=101010011</m:t>
                        </m:r>
                      </m:e>
                      <m:sub>
                        <m:r>
                          <a:rPr lang="en-US" sz="2000" i="1" dirty="0">
                            <a:solidFill>
                              <a:srgbClr val="202122"/>
                            </a:solidFill>
                            <a:latin typeface="Cambria Math" panose="02040503050406030204" pitchFamily="18" charset="0"/>
                          </a:rPr>
                          <m:t>2</m:t>
                        </m:r>
                      </m:sub>
                    </m:sSub>
                  </m:oMath>
                </a14:m>
                <a:r>
                  <a:rPr lang="en-US" sz="2000" dirty="0">
                    <a:solidFill>
                      <a:srgbClr val="202122"/>
                    </a:solidFill>
                    <a:latin typeface="Arial" panose="020B0604020202020204" pitchFamily="34" charset="0"/>
                  </a:rPr>
                  <a:t>                      </a:t>
                </a:r>
                <a14:m>
                  <m:oMath xmlns:m="http://schemas.openxmlformats.org/officeDocument/2006/math">
                    <m:sSub>
                      <m:sSubPr>
                        <m:ctrlPr>
                          <a:rPr lang="en-US" sz="2000" i="1" dirty="0">
                            <a:solidFill>
                              <a:srgbClr val="202122"/>
                            </a:solidFill>
                            <a:latin typeface="Cambria Math" panose="02040503050406030204" pitchFamily="18" charset="0"/>
                          </a:rPr>
                        </m:ctrlPr>
                      </m:sSubPr>
                      <m:e>
                        <m:sSub>
                          <m:sSubPr>
                            <m:ctrlPr>
                              <a:rPr lang="en-US" sz="2000" i="1" dirty="0">
                                <a:solidFill>
                                  <a:srgbClr val="202122"/>
                                </a:solidFill>
                                <a:latin typeface="Cambria Math" panose="02040503050406030204" pitchFamily="18" charset="0"/>
                              </a:rPr>
                            </m:ctrlPr>
                          </m:sSubPr>
                          <m:e>
                            <m:r>
                              <a:rPr lang="en-US" sz="2000" b="0" i="1" dirty="0" smtClean="0">
                                <a:solidFill>
                                  <a:srgbClr val="202122"/>
                                </a:solidFill>
                                <a:latin typeface="Cambria Math" panose="02040503050406030204" pitchFamily="18" charset="0"/>
                              </a:rPr>
                              <m:t>75</m:t>
                            </m:r>
                          </m:e>
                          <m:sub>
                            <m:r>
                              <a:rPr lang="en-US" sz="2000" i="1" dirty="0">
                                <a:solidFill>
                                  <a:srgbClr val="202122"/>
                                </a:solidFill>
                                <a:latin typeface="Cambria Math" panose="02040503050406030204" pitchFamily="18" charset="0"/>
                              </a:rPr>
                              <m:t>10</m:t>
                            </m:r>
                          </m:sub>
                        </m:sSub>
                        <m:r>
                          <a:rPr lang="en-US" sz="2000" i="1" dirty="0">
                            <a:solidFill>
                              <a:srgbClr val="202122"/>
                            </a:solidFill>
                            <a:latin typeface="Cambria Math" panose="02040503050406030204" pitchFamily="18" charset="0"/>
                          </a:rPr>
                          <m:t>=1001011</m:t>
                        </m:r>
                      </m:e>
                      <m:sub>
                        <m:r>
                          <a:rPr lang="en-US" sz="2000" i="1" dirty="0">
                            <a:solidFill>
                              <a:srgbClr val="202122"/>
                            </a:solidFill>
                            <a:latin typeface="Cambria Math" panose="02040503050406030204" pitchFamily="18" charset="0"/>
                          </a:rPr>
                          <m:t>2</m:t>
                        </m:r>
                      </m:sub>
                    </m:sSub>
                  </m:oMath>
                </a14:m>
                <a:endParaRPr lang="en-US" sz="2000" dirty="0">
                  <a:solidFill>
                    <a:srgbClr val="202122"/>
                  </a:solidFill>
                  <a:latin typeface="Arial" panose="020B0604020202020204" pitchFamily="34" charset="0"/>
                </a:endParaRPr>
              </a:p>
              <a:p>
                <a:pPr lvl="1">
                  <a:lnSpc>
                    <a:spcPct val="110000"/>
                  </a:lnSpc>
                </a:pPr>
                <a:endParaRPr lang="en-US" sz="2000" dirty="0">
                  <a:solidFill>
                    <a:srgbClr val="202122"/>
                  </a:solidFill>
                  <a:latin typeface="Arial" panose="020B0604020202020204" pitchFamily="34" charset="0"/>
                </a:endParaRPr>
              </a:p>
              <a:p>
                <a:pPr lvl="1">
                  <a:lnSpc>
                    <a:spcPct val="110000"/>
                  </a:lnSpc>
                </a:pPr>
                <a:endParaRPr lang="en-US" sz="2000" dirty="0">
                  <a:solidFill>
                    <a:srgbClr val="202122"/>
                  </a:solidFill>
                  <a:latin typeface="Arial" panose="020B0604020202020204" pitchFamily="34" charset="0"/>
                </a:endParaRPr>
              </a:p>
              <a:p>
                <a:pPr lvl="1">
                  <a:lnSpc>
                    <a:spcPct val="110000"/>
                  </a:lnSpc>
                </a:pPr>
                <a:endParaRPr lang="en-US" sz="2000" dirty="0">
                  <a:solidFill>
                    <a:srgbClr val="202122"/>
                  </a:solidFill>
                  <a:latin typeface="Arial" panose="020B0604020202020204" pitchFamily="34" charset="0"/>
                </a:endParaRPr>
              </a:p>
              <a:p>
                <a:pPr lvl="1">
                  <a:lnSpc>
                    <a:spcPct val="110000"/>
                  </a:lnSpc>
                </a:pPr>
                <a:endParaRPr lang="en-US" sz="2000" dirty="0">
                  <a:solidFill>
                    <a:srgbClr val="202122"/>
                  </a:solidFill>
                  <a:latin typeface="Arial" panose="020B0604020202020204" pitchFamily="34" charset="0"/>
                </a:endParaRPr>
              </a:p>
            </p:txBody>
          </p:sp>
        </mc:Choice>
        <mc:Fallback xmlns="">
          <p:sp>
            <p:nvSpPr>
              <p:cNvPr id="3" name="Content Placeholder 2">
                <a:extLst>
                  <a:ext uri="{FF2B5EF4-FFF2-40B4-BE49-F238E27FC236}">
                    <a16:creationId xmlns:a16="http://schemas.microsoft.com/office/drawing/2014/main" id="{2A91B613-AF7B-ED5C-ECB3-0DFC5224E9FA}"/>
                  </a:ext>
                </a:extLst>
              </p:cNvPr>
              <p:cNvSpPr>
                <a:spLocks noGrp="1" noRot="1" noChangeAspect="1" noMove="1" noResize="1" noEditPoints="1" noAdjustHandles="1" noChangeArrowheads="1" noChangeShapeType="1" noTextEdit="1"/>
              </p:cNvSpPr>
              <p:nvPr>
                <p:ph idx="1"/>
              </p:nvPr>
            </p:nvSpPr>
            <p:spPr>
              <a:xfrm>
                <a:off x="612646" y="1289830"/>
                <a:ext cx="10653578" cy="5019530"/>
              </a:xfrm>
              <a:blipFill>
                <a:blip r:embed="rId3"/>
                <a:stretch>
                  <a:fillRect l="-476" t="-505"/>
                </a:stretch>
              </a:blipFill>
            </p:spPr>
            <p:txBody>
              <a:bodyPr/>
              <a:lstStyle/>
              <a:p>
                <a:r>
                  <a:rPr lang="en-US">
                    <a:noFill/>
                  </a:rPr>
                  <a:t> </a:t>
                </a:r>
              </a:p>
            </p:txBody>
          </p:sp>
        </mc:Fallback>
      </mc:AlternateContent>
      <p:sp>
        <p:nvSpPr>
          <p:cNvPr id="10" name="Title 1">
            <a:extLst>
              <a:ext uri="{FF2B5EF4-FFF2-40B4-BE49-F238E27FC236}">
                <a16:creationId xmlns:a16="http://schemas.microsoft.com/office/drawing/2014/main" id="{F390D501-0DD5-72C2-B5D5-1C9D27E67EA9}"/>
              </a:ext>
            </a:extLst>
          </p:cNvPr>
          <p:cNvSpPr txBox="1">
            <a:spLocks/>
          </p:cNvSpPr>
          <p:nvPr/>
        </p:nvSpPr>
        <p:spPr>
          <a:xfrm>
            <a:off x="612648" y="548640"/>
            <a:ext cx="10653578"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b="1" kern="1200" dirty="0">
                <a:solidFill>
                  <a:schemeClr val="tx1"/>
                </a:solidFill>
                <a:latin typeface="+mj-lt"/>
                <a:ea typeface="+mj-ea"/>
                <a:cs typeface="+mj-cs"/>
              </a:rPr>
              <a:t>PRACTICE TIME - ANSWER</a:t>
            </a:r>
          </a:p>
        </p:txBody>
      </p:sp>
      <p:sp>
        <p:nvSpPr>
          <p:cNvPr id="11" name="Slide Number Placeholder 10">
            <a:extLst>
              <a:ext uri="{FF2B5EF4-FFF2-40B4-BE49-F238E27FC236}">
                <a16:creationId xmlns:a16="http://schemas.microsoft.com/office/drawing/2014/main" id="{48D277BD-9CBA-6C4B-FD8C-371D53049C34}"/>
              </a:ext>
            </a:extLst>
          </p:cNvPr>
          <p:cNvSpPr>
            <a:spLocks noGrp="1"/>
          </p:cNvSpPr>
          <p:nvPr>
            <p:ph type="sldNum" sz="quarter" idx="12"/>
          </p:nvPr>
        </p:nvSpPr>
        <p:spPr/>
        <p:txBody>
          <a:bodyPr/>
          <a:lstStyle/>
          <a:p>
            <a:fld id="{CC057153-B650-4DEB-B370-79DDCFDCE934}" type="slidenum">
              <a:rPr lang="en-US" smtClean="0"/>
              <a:t>67</a:t>
            </a:fld>
            <a:endParaRPr lang="en-US"/>
          </a:p>
        </p:txBody>
      </p:sp>
      <p:graphicFrame>
        <p:nvGraphicFramePr>
          <p:cNvPr id="2" name="Table 1">
            <a:extLst>
              <a:ext uri="{FF2B5EF4-FFF2-40B4-BE49-F238E27FC236}">
                <a16:creationId xmlns:a16="http://schemas.microsoft.com/office/drawing/2014/main" id="{36B7287F-B580-1B6B-EA18-E4416C4599BE}"/>
              </a:ext>
            </a:extLst>
          </p:cNvPr>
          <p:cNvGraphicFramePr>
            <a:graphicFrameLocks noGrp="1"/>
          </p:cNvGraphicFramePr>
          <p:nvPr>
            <p:extLst>
              <p:ext uri="{D42A27DB-BD31-4B8C-83A1-F6EECF244321}">
                <p14:modId xmlns:p14="http://schemas.microsoft.com/office/powerpoint/2010/main" val="1646761"/>
              </p:ext>
            </p:extLst>
          </p:nvPr>
        </p:nvGraphicFramePr>
        <p:xfrm>
          <a:off x="1046161" y="2511769"/>
          <a:ext cx="3054351" cy="3235960"/>
        </p:xfrm>
        <a:graphic>
          <a:graphicData uri="http://schemas.openxmlformats.org/drawingml/2006/table">
            <a:tbl>
              <a:tblPr firstRow="1" bandRow="1">
                <a:tableStyleId>{5940675A-B579-460E-94D1-54222C63F5DA}</a:tableStyleId>
              </a:tblPr>
              <a:tblGrid>
                <a:gridCol w="896939">
                  <a:extLst>
                    <a:ext uri="{9D8B030D-6E8A-4147-A177-3AD203B41FA5}">
                      <a16:colId xmlns:a16="http://schemas.microsoft.com/office/drawing/2014/main" val="3162168177"/>
                    </a:ext>
                  </a:extLst>
                </a:gridCol>
                <a:gridCol w="1414463">
                  <a:extLst>
                    <a:ext uri="{9D8B030D-6E8A-4147-A177-3AD203B41FA5}">
                      <a16:colId xmlns:a16="http://schemas.microsoft.com/office/drawing/2014/main" val="996794551"/>
                    </a:ext>
                  </a:extLst>
                </a:gridCol>
                <a:gridCol w="742949">
                  <a:extLst>
                    <a:ext uri="{9D8B030D-6E8A-4147-A177-3AD203B41FA5}">
                      <a16:colId xmlns:a16="http://schemas.microsoft.com/office/drawing/2014/main" val="1908489462"/>
                    </a:ext>
                  </a:extLst>
                </a:gridCol>
              </a:tblGrid>
              <a:tr h="370840">
                <a:tc>
                  <a:txBody>
                    <a:bodyPr/>
                    <a:lstStyle/>
                    <a:p>
                      <a:r>
                        <a:rPr lang="en-US" b="1" dirty="0"/>
                        <a:t>Divide by 2</a:t>
                      </a:r>
                    </a:p>
                  </a:txBody>
                  <a:tcPr>
                    <a:lnR w="12700" cap="flat" cmpd="sng" algn="ctr">
                      <a:solidFill>
                        <a:schemeClr val="tx1"/>
                      </a:solidFill>
                      <a:prstDash val="solid"/>
                      <a:round/>
                      <a:headEnd type="none" w="med" len="med"/>
                      <a:tailEnd type="none" w="med" len="med"/>
                    </a:lnR>
                  </a:tcPr>
                </a:tc>
                <a:tc>
                  <a:txBody>
                    <a:bodyPr/>
                    <a:lstStyle/>
                    <a:p>
                      <a:r>
                        <a:rPr lang="en-US" b="1" dirty="0"/>
                        <a:t>Remainder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28386680"/>
                  </a:ext>
                </a:extLst>
              </a:tr>
              <a:tr h="370840">
                <a:tc>
                  <a:txBody>
                    <a:bodyPr/>
                    <a:lstStyle/>
                    <a:p>
                      <a:r>
                        <a:rPr lang="en-US" dirty="0"/>
                        <a:t>125</a:t>
                      </a:r>
                    </a:p>
                  </a:txBody>
                  <a:tcPr>
                    <a:lnR w="12700" cap="flat" cmpd="sng" algn="ctr">
                      <a:solidFill>
                        <a:schemeClr val="tx1"/>
                      </a:solidFill>
                      <a:prstDash val="solid"/>
                      <a:round/>
                      <a:headEnd type="none" w="med" len="med"/>
                      <a:tailEnd type="none" w="med" len="med"/>
                    </a:lnR>
                  </a:tcPr>
                </a:tc>
                <a:tc>
                  <a:txBody>
                    <a:bodyPr/>
                    <a:lstStyle/>
                    <a:p>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LSB</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90771040"/>
                  </a:ext>
                </a:extLst>
              </a:tr>
              <a:tr h="370840">
                <a:tc>
                  <a:txBody>
                    <a:bodyPr/>
                    <a:lstStyle/>
                    <a:p>
                      <a:r>
                        <a:rPr lang="en-US" dirty="0"/>
                        <a:t>62</a:t>
                      </a:r>
                    </a:p>
                  </a:txBody>
                  <a:tcPr>
                    <a:lnR w="12700" cap="flat" cmpd="sng" algn="ctr">
                      <a:solidFill>
                        <a:schemeClr val="tx1"/>
                      </a:solidFill>
                      <a:prstDash val="solid"/>
                      <a:round/>
                      <a:headEnd type="none" w="med" len="med"/>
                      <a:tailEnd type="none" w="med" len="med"/>
                    </a:lnR>
                  </a:tcPr>
                </a:tc>
                <a:tc>
                  <a:txBody>
                    <a:bodyPr/>
                    <a:lstStyle/>
                    <a:p>
                      <a:r>
                        <a:rPr lang="el-GR" dirty="0"/>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22040566"/>
                  </a:ext>
                </a:extLst>
              </a:tr>
              <a:tr h="370840">
                <a:tc>
                  <a:txBody>
                    <a:bodyPr/>
                    <a:lstStyle/>
                    <a:p>
                      <a:r>
                        <a:rPr lang="el-GR" dirty="0"/>
                        <a:t>31</a:t>
                      </a:r>
                      <a:endParaRPr lang="en-US" dirty="0"/>
                    </a:p>
                  </a:txBody>
                  <a:tcPr>
                    <a:lnR w="12700" cap="flat" cmpd="sng" algn="ctr">
                      <a:solidFill>
                        <a:schemeClr val="tx1"/>
                      </a:solidFill>
                      <a:prstDash val="solid"/>
                      <a:round/>
                      <a:headEnd type="none" w="med" len="med"/>
                      <a:tailEnd type="none" w="med" len="med"/>
                    </a:lnR>
                  </a:tcPr>
                </a:tc>
                <a:tc>
                  <a:txBody>
                    <a:bodyPr/>
                    <a:lstStyle/>
                    <a:p>
                      <a:r>
                        <a:rPr lang="el-GR" dirty="0"/>
                        <a:t>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56547408"/>
                  </a:ext>
                </a:extLst>
              </a:tr>
              <a:tr h="370840">
                <a:tc>
                  <a:txBody>
                    <a:bodyPr/>
                    <a:lstStyle/>
                    <a:p>
                      <a:r>
                        <a:rPr lang="el-GR" dirty="0"/>
                        <a:t>15</a:t>
                      </a:r>
                      <a:endParaRPr lang="en-US" dirty="0"/>
                    </a:p>
                  </a:txBody>
                  <a:tcPr>
                    <a:lnR w="12700" cap="flat" cmpd="sng" algn="ctr">
                      <a:solidFill>
                        <a:schemeClr val="tx1"/>
                      </a:solidFill>
                      <a:prstDash val="solid"/>
                      <a:round/>
                      <a:headEnd type="none" w="med" len="med"/>
                      <a:tailEnd type="none" w="med" len="med"/>
                    </a:lnR>
                  </a:tcPr>
                </a:tc>
                <a:tc>
                  <a:txBody>
                    <a:bodyPr/>
                    <a:lstStyle/>
                    <a:p>
                      <a:r>
                        <a:rPr lang="el-GR" dirty="0"/>
                        <a:t>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2864551"/>
                  </a:ext>
                </a:extLst>
              </a:tr>
              <a:tr h="370840">
                <a:tc>
                  <a:txBody>
                    <a:bodyPr/>
                    <a:lstStyle/>
                    <a:p>
                      <a:r>
                        <a:rPr lang="el-GR" dirty="0"/>
                        <a:t>7</a:t>
                      </a:r>
                      <a:endParaRPr lang="en-US" dirty="0"/>
                    </a:p>
                  </a:txBody>
                  <a:tcPr>
                    <a:lnR w="12700" cap="flat" cmpd="sng" algn="ctr">
                      <a:solidFill>
                        <a:schemeClr val="tx1"/>
                      </a:solidFill>
                      <a:prstDash val="solid"/>
                      <a:round/>
                      <a:headEnd type="none" w="med" len="med"/>
                      <a:tailEnd type="none" w="med" len="med"/>
                    </a:lnR>
                  </a:tcPr>
                </a:tc>
                <a:tc>
                  <a:txBody>
                    <a:bodyPr/>
                    <a:lstStyle/>
                    <a:p>
                      <a:r>
                        <a:rPr lang="el-GR" dirty="0"/>
                        <a:t>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0906196"/>
                  </a:ext>
                </a:extLst>
              </a:tr>
              <a:tr h="370840">
                <a:tc>
                  <a:txBody>
                    <a:bodyPr/>
                    <a:lstStyle/>
                    <a:p>
                      <a:r>
                        <a:rPr lang="el-GR" dirty="0"/>
                        <a:t>3</a:t>
                      </a:r>
                      <a:endParaRPr lang="en-US" dirty="0"/>
                    </a:p>
                  </a:txBody>
                  <a:tcPr>
                    <a:lnR w="12700" cap="flat" cmpd="sng" algn="ctr">
                      <a:solidFill>
                        <a:schemeClr val="tx1"/>
                      </a:solidFill>
                      <a:prstDash val="solid"/>
                      <a:round/>
                      <a:headEnd type="none" w="med" len="med"/>
                      <a:tailEnd type="none" w="med" len="med"/>
                    </a:lnR>
                  </a:tcPr>
                </a:tc>
                <a:tc>
                  <a:txBody>
                    <a:bodyPr/>
                    <a:lstStyle/>
                    <a:p>
                      <a:r>
                        <a:rPr lang="el-GR" dirty="0"/>
                        <a:t>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58691302"/>
                  </a:ext>
                </a:extLst>
              </a:tr>
              <a:tr h="370840">
                <a:tc>
                  <a:txBody>
                    <a:bodyPr/>
                    <a:lstStyle/>
                    <a:p>
                      <a:r>
                        <a:rPr lang="el-GR" dirty="0"/>
                        <a:t>1</a:t>
                      </a:r>
                      <a:endParaRPr lang="en-US" dirty="0"/>
                    </a:p>
                  </a:txBody>
                  <a:tcPr>
                    <a:lnR w="12700" cap="flat" cmpd="sng" algn="ctr">
                      <a:solidFill>
                        <a:schemeClr val="tx1"/>
                      </a:solidFill>
                      <a:prstDash val="solid"/>
                      <a:round/>
                      <a:headEnd type="none" w="med" len="med"/>
                      <a:tailEnd type="none" w="med" len="med"/>
                    </a:lnR>
                  </a:tcPr>
                </a:tc>
                <a:tc>
                  <a:txBody>
                    <a:bodyPr/>
                    <a:lstStyle/>
                    <a:p>
                      <a:r>
                        <a:rPr lang="el-GR" dirty="0"/>
                        <a:t>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MSB</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4617654"/>
                  </a:ext>
                </a:extLst>
              </a:tr>
            </a:tbl>
          </a:graphicData>
        </a:graphic>
      </p:graphicFrame>
      <p:graphicFrame>
        <p:nvGraphicFramePr>
          <p:cNvPr id="6" name="Table 5">
            <a:extLst>
              <a:ext uri="{FF2B5EF4-FFF2-40B4-BE49-F238E27FC236}">
                <a16:creationId xmlns:a16="http://schemas.microsoft.com/office/drawing/2014/main" id="{9113B9FA-8AD9-B794-139F-7B52AA86CE50}"/>
              </a:ext>
            </a:extLst>
          </p:cNvPr>
          <p:cNvGraphicFramePr>
            <a:graphicFrameLocks noGrp="1"/>
          </p:cNvGraphicFramePr>
          <p:nvPr>
            <p:extLst>
              <p:ext uri="{D42A27DB-BD31-4B8C-83A1-F6EECF244321}">
                <p14:modId xmlns:p14="http://schemas.microsoft.com/office/powerpoint/2010/main" val="2560887910"/>
              </p:ext>
            </p:extLst>
          </p:nvPr>
        </p:nvGraphicFramePr>
        <p:xfrm>
          <a:off x="4756149" y="2511769"/>
          <a:ext cx="3054351" cy="4015709"/>
        </p:xfrm>
        <a:graphic>
          <a:graphicData uri="http://schemas.openxmlformats.org/drawingml/2006/table">
            <a:tbl>
              <a:tblPr firstRow="1" bandRow="1">
                <a:tableStyleId>{5940675A-B579-460E-94D1-54222C63F5DA}</a:tableStyleId>
              </a:tblPr>
              <a:tblGrid>
                <a:gridCol w="896939">
                  <a:extLst>
                    <a:ext uri="{9D8B030D-6E8A-4147-A177-3AD203B41FA5}">
                      <a16:colId xmlns:a16="http://schemas.microsoft.com/office/drawing/2014/main" val="3162168177"/>
                    </a:ext>
                  </a:extLst>
                </a:gridCol>
                <a:gridCol w="1414463">
                  <a:extLst>
                    <a:ext uri="{9D8B030D-6E8A-4147-A177-3AD203B41FA5}">
                      <a16:colId xmlns:a16="http://schemas.microsoft.com/office/drawing/2014/main" val="996794551"/>
                    </a:ext>
                  </a:extLst>
                </a:gridCol>
                <a:gridCol w="742949">
                  <a:extLst>
                    <a:ext uri="{9D8B030D-6E8A-4147-A177-3AD203B41FA5}">
                      <a16:colId xmlns:a16="http://schemas.microsoft.com/office/drawing/2014/main" val="1908489462"/>
                    </a:ext>
                  </a:extLst>
                </a:gridCol>
              </a:tblGrid>
              <a:tr h="626712">
                <a:tc>
                  <a:txBody>
                    <a:bodyPr/>
                    <a:lstStyle/>
                    <a:p>
                      <a:r>
                        <a:rPr lang="en-US" b="1" dirty="0"/>
                        <a:t>Divide by 2</a:t>
                      </a:r>
                    </a:p>
                  </a:txBody>
                  <a:tcPr>
                    <a:lnR w="12700" cap="flat" cmpd="sng" algn="ctr">
                      <a:solidFill>
                        <a:schemeClr val="tx1"/>
                      </a:solidFill>
                      <a:prstDash val="solid"/>
                      <a:round/>
                      <a:headEnd type="none" w="med" len="med"/>
                      <a:tailEnd type="none" w="med" len="med"/>
                    </a:lnR>
                  </a:tcPr>
                </a:tc>
                <a:tc>
                  <a:txBody>
                    <a:bodyPr/>
                    <a:lstStyle/>
                    <a:p>
                      <a:r>
                        <a:rPr lang="en-US" b="1" dirty="0"/>
                        <a:t>Remainder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28386680"/>
                  </a:ext>
                </a:extLst>
              </a:tr>
              <a:tr h="358121">
                <a:tc>
                  <a:txBody>
                    <a:bodyPr/>
                    <a:lstStyle/>
                    <a:p>
                      <a:r>
                        <a:rPr lang="en-US" dirty="0"/>
                        <a:t>339</a:t>
                      </a:r>
                    </a:p>
                  </a:txBody>
                  <a:tcPr>
                    <a:lnR w="12700" cap="flat" cmpd="sng" algn="ctr">
                      <a:solidFill>
                        <a:schemeClr val="tx1"/>
                      </a:solidFill>
                      <a:prstDash val="solid"/>
                      <a:round/>
                      <a:headEnd type="none" w="med" len="med"/>
                      <a:tailEnd type="none" w="med" len="med"/>
                    </a:lnR>
                  </a:tcPr>
                </a:tc>
                <a:tc>
                  <a:txBody>
                    <a:bodyPr/>
                    <a:lstStyle/>
                    <a:p>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LSB</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90771040"/>
                  </a:ext>
                </a:extLst>
              </a:tr>
              <a:tr h="358121">
                <a:tc>
                  <a:txBody>
                    <a:bodyPr/>
                    <a:lstStyle/>
                    <a:p>
                      <a:r>
                        <a:rPr lang="en-US" dirty="0"/>
                        <a:t>169</a:t>
                      </a:r>
                    </a:p>
                  </a:txBody>
                  <a:tcPr>
                    <a:lnR w="12700" cap="flat" cmpd="sng" algn="ctr">
                      <a:solidFill>
                        <a:schemeClr val="tx1"/>
                      </a:solidFill>
                      <a:prstDash val="solid"/>
                      <a:round/>
                      <a:headEnd type="none" w="med" len="med"/>
                      <a:tailEnd type="none" w="med" len="med"/>
                    </a:lnR>
                  </a:tcPr>
                </a:tc>
                <a:tc>
                  <a:txBody>
                    <a:bodyPr/>
                    <a:lstStyle/>
                    <a:p>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22040566"/>
                  </a:ext>
                </a:extLst>
              </a:tr>
              <a:tr h="358121">
                <a:tc>
                  <a:txBody>
                    <a:bodyPr/>
                    <a:lstStyle/>
                    <a:p>
                      <a:r>
                        <a:rPr lang="en-US" dirty="0"/>
                        <a:t>84</a:t>
                      </a:r>
                    </a:p>
                  </a:txBody>
                  <a:tcPr>
                    <a:lnR w="12700" cap="flat" cmpd="sng" algn="ctr">
                      <a:solidFill>
                        <a:schemeClr val="tx1"/>
                      </a:solidFill>
                      <a:prstDash val="solid"/>
                      <a:round/>
                      <a:headEnd type="none" w="med" len="med"/>
                      <a:tailEnd type="none" w="med" len="med"/>
                    </a:lnR>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56547408"/>
                  </a:ext>
                </a:extLst>
              </a:tr>
              <a:tr h="358121">
                <a:tc>
                  <a:txBody>
                    <a:bodyPr/>
                    <a:lstStyle/>
                    <a:p>
                      <a:r>
                        <a:rPr lang="en-US" dirty="0"/>
                        <a:t>42</a:t>
                      </a:r>
                    </a:p>
                  </a:txBody>
                  <a:tcPr>
                    <a:lnR w="12700" cap="flat" cmpd="sng" algn="ctr">
                      <a:solidFill>
                        <a:schemeClr val="tx1"/>
                      </a:solidFill>
                      <a:prstDash val="solid"/>
                      <a:round/>
                      <a:headEnd type="none" w="med" len="med"/>
                      <a:tailEnd type="none" w="med" len="med"/>
                    </a:lnR>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2864551"/>
                  </a:ext>
                </a:extLst>
              </a:tr>
              <a:tr h="358121">
                <a:tc>
                  <a:txBody>
                    <a:bodyPr/>
                    <a:lstStyle/>
                    <a:p>
                      <a:r>
                        <a:rPr lang="en-US" dirty="0"/>
                        <a:t>21</a:t>
                      </a:r>
                    </a:p>
                  </a:txBody>
                  <a:tcPr>
                    <a:lnR w="12700" cap="flat" cmpd="sng" algn="ctr">
                      <a:solidFill>
                        <a:schemeClr val="tx1"/>
                      </a:solidFill>
                      <a:prstDash val="solid"/>
                      <a:round/>
                      <a:headEnd type="none" w="med" len="med"/>
                      <a:tailEnd type="none" w="med" len="med"/>
                    </a:lnR>
                  </a:tcPr>
                </a:tc>
                <a:tc>
                  <a:txBody>
                    <a:bodyPr/>
                    <a:lstStyle/>
                    <a:p>
                      <a:r>
                        <a:rPr lang="el-GR" dirty="0"/>
                        <a:t>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0906196"/>
                  </a:ext>
                </a:extLst>
              </a:tr>
              <a:tr h="358121">
                <a:tc>
                  <a:txBody>
                    <a:bodyPr/>
                    <a:lstStyle/>
                    <a:p>
                      <a:r>
                        <a:rPr lang="en-US" dirty="0"/>
                        <a:t>10</a:t>
                      </a:r>
                    </a:p>
                  </a:txBody>
                  <a:tcPr>
                    <a:lnR w="12700" cap="flat" cmpd="sng" algn="ctr">
                      <a:solidFill>
                        <a:schemeClr val="tx1"/>
                      </a:solidFill>
                      <a:prstDash val="solid"/>
                      <a:round/>
                      <a:headEnd type="none" w="med" len="med"/>
                      <a:tailEnd type="none" w="med" len="med"/>
                    </a:lnR>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58691302"/>
                  </a:ext>
                </a:extLst>
              </a:tr>
              <a:tr h="358121">
                <a:tc>
                  <a:txBody>
                    <a:bodyPr/>
                    <a:lstStyle/>
                    <a:p>
                      <a:r>
                        <a:rPr lang="en-US" dirty="0"/>
                        <a:t>5</a:t>
                      </a:r>
                    </a:p>
                  </a:txBody>
                  <a:tcPr>
                    <a:lnR w="12700" cap="flat" cmpd="sng" algn="ctr">
                      <a:solidFill>
                        <a:schemeClr val="tx1"/>
                      </a:solidFill>
                      <a:prstDash val="solid"/>
                      <a:round/>
                      <a:headEnd type="none" w="med" len="med"/>
                      <a:tailEnd type="none" w="med" len="med"/>
                    </a:lnR>
                  </a:tcPr>
                </a:tc>
                <a:tc>
                  <a:txBody>
                    <a:bodyPr/>
                    <a:lstStyle/>
                    <a:p>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4617654"/>
                  </a:ext>
                </a:extLst>
              </a:tr>
              <a:tr h="358121">
                <a:tc>
                  <a:txBody>
                    <a:bodyPr/>
                    <a:lstStyle/>
                    <a:p>
                      <a:r>
                        <a:rPr lang="en-US" dirty="0"/>
                        <a:t>2</a:t>
                      </a:r>
                    </a:p>
                  </a:txBody>
                  <a:tcPr>
                    <a:lnR w="12700" cap="flat" cmpd="sng" algn="ctr">
                      <a:solidFill>
                        <a:schemeClr val="tx1"/>
                      </a:solidFill>
                      <a:prstDash val="solid"/>
                      <a:round/>
                      <a:headEnd type="none" w="med" len="med"/>
                      <a:tailEnd type="none" w="med" len="med"/>
                    </a:lnR>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63491762"/>
                  </a:ext>
                </a:extLst>
              </a:tr>
              <a:tr h="449549">
                <a:tc>
                  <a:txBody>
                    <a:bodyPr/>
                    <a:lstStyle/>
                    <a:p>
                      <a:r>
                        <a:rPr lang="en-US" dirty="0"/>
                        <a:t>1</a:t>
                      </a:r>
                    </a:p>
                  </a:txBody>
                  <a:tcPr>
                    <a:lnR w="12700" cap="flat" cmpd="sng" algn="ctr">
                      <a:solidFill>
                        <a:schemeClr val="tx1"/>
                      </a:solidFill>
                      <a:prstDash val="solid"/>
                      <a:round/>
                      <a:headEnd type="none" w="med" len="med"/>
                      <a:tailEnd type="none" w="med" len="med"/>
                    </a:lnR>
                  </a:tcPr>
                </a:tc>
                <a:tc>
                  <a:txBody>
                    <a:bodyPr/>
                    <a:lstStyle/>
                    <a:p>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MSB</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10497259"/>
                  </a:ext>
                </a:extLst>
              </a:tr>
            </a:tbl>
          </a:graphicData>
        </a:graphic>
      </p:graphicFrame>
      <p:graphicFrame>
        <p:nvGraphicFramePr>
          <p:cNvPr id="7" name="Table 6">
            <a:extLst>
              <a:ext uri="{FF2B5EF4-FFF2-40B4-BE49-F238E27FC236}">
                <a16:creationId xmlns:a16="http://schemas.microsoft.com/office/drawing/2014/main" id="{73B13247-F080-513B-98A1-940CE5B15010}"/>
              </a:ext>
            </a:extLst>
          </p:cNvPr>
          <p:cNvGraphicFramePr>
            <a:graphicFrameLocks noGrp="1"/>
          </p:cNvGraphicFramePr>
          <p:nvPr>
            <p:extLst>
              <p:ext uri="{D42A27DB-BD31-4B8C-83A1-F6EECF244321}">
                <p14:modId xmlns:p14="http://schemas.microsoft.com/office/powerpoint/2010/main" val="2285144584"/>
              </p:ext>
            </p:extLst>
          </p:nvPr>
        </p:nvGraphicFramePr>
        <p:xfrm>
          <a:off x="8466137" y="2422088"/>
          <a:ext cx="3054351" cy="3200400"/>
        </p:xfrm>
        <a:graphic>
          <a:graphicData uri="http://schemas.openxmlformats.org/drawingml/2006/table">
            <a:tbl>
              <a:tblPr firstRow="1" bandRow="1">
                <a:tableStyleId>{5940675A-B579-460E-94D1-54222C63F5DA}</a:tableStyleId>
              </a:tblPr>
              <a:tblGrid>
                <a:gridCol w="896939">
                  <a:extLst>
                    <a:ext uri="{9D8B030D-6E8A-4147-A177-3AD203B41FA5}">
                      <a16:colId xmlns:a16="http://schemas.microsoft.com/office/drawing/2014/main" val="3162168177"/>
                    </a:ext>
                  </a:extLst>
                </a:gridCol>
                <a:gridCol w="1414463">
                  <a:extLst>
                    <a:ext uri="{9D8B030D-6E8A-4147-A177-3AD203B41FA5}">
                      <a16:colId xmlns:a16="http://schemas.microsoft.com/office/drawing/2014/main" val="996794551"/>
                    </a:ext>
                  </a:extLst>
                </a:gridCol>
                <a:gridCol w="742949">
                  <a:extLst>
                    <a:ext uri="{9D8B030D-6E8A-4147-A177-3AD203B41FA5}">
                      <a16:colId xmlns:a16="http://schemas.microsoft.com/office/drawing/2014/main" val="1908489462"/>
                    </a:ext>
                  </a:extLst>
                </a:gridCol>
              </a:tblGrid>
              <a:tr h="608753">
                <a:tc>
                  <a:txBody>
                    <a:bodyPr/>
                    <a:lstStyle/>
                    <a:p>
                      <a:r>
                        <a:rPr lang="en-US" b="1" dirty="0"/>
                        <a:t>Divide by 2</a:t>
                      </a:r>
                    </a:p>
                  </a:txBody>
                  <a:tcPr>
                    <a:lnR w="12700" cap="flat" cmpd="sng" algn="ctr">
                      <a:solidFill>
                        <a:schemeClr val="tx1"/>
                      </a:solidFill>
                      <a:prstDash val="solid"/>
                      <a:round/>
                      <a:headEnd type="none" w="med" len="med"/>
                      <a:tailEnd type="none" w="med" len="med"/>
                    </a:lnR>
                  </a:tcPr>
                </a:tc>
                <a:tc>
                  <a:txBody>
                    <a:bodyPr/>
                    <a:lstStyle/>
                    <a:p>
                      <a:r>
                        <a:rPr lang="en-US" b="1" dirty="0"/>
                        <a:t>Remainder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28386680"/>
                  </a:ext>
                </a:extLst>
              </a:tr>
              <a:tr h="347859">
                <a:tc>
                  <a:txBody>
                    <a:bodyPr/>
                    <a:lstStyle/>
                    <a:p>
                      <a:r>
                        <a:rPr lang="en-US" dirty="0"/>
                        <a:t>75</a:t>
                      </a:r>
                    </a:p>
                  </a:txBody>
                  <a:tcPr>
                    <a:lnR w="12700" cap="flat" cmpd="sng" algn="ctr">
                      <a:solidFill>
                        <a:schemeClr val="tx1"/>
                      </a:solidFill>
                      <a:prstDash val="solid"/>
                      <a:round/>
                      <a:headEnd type="none" w="med" len="med"/>
                      <a:tailEnd type="none" w="med" len="med"/>
                    </a:lnR>
                  </a:tcPr>
                </a:tc>
                <a:tc>
                  <a:txBody>
                    <a:bodyPr/>
                    <a:lstStyle/>
                    <a:p>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LSB</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90771040"/>
                  </a:ext>
                </a:extLst>
              </a:tr>
              <a:tr h="347859">
                <a:tc>
                  <a:txBody>
                    <a:bodyPr/>
                    <a:lstStyle/>
                    <a:p>
                      <a:r>
                        <a:rPr lang="en-US" dirty="0"/>
                        <a:t>37</a:t>
                      </a:r>
                    </a:p>
                  </a:txBody>
                  <a:tcPr>
                    <a:lnR w="12700" cap="flat" cmpd="sng" algn="ctr">
                      <a:solidFill>
                        <a:schemeClr val="tx1"/>
                      </a:solidFill>
                      <a:prstDash val="solid"/>
                      <a:round/>
                      <a:headEnd type="none" w="med" len="med"/>
                      <a:tailEnd type="none" w="med" len="med"/>
                    </a:lnR>
                  </a:tcPr>
                </a:tc>
                <a:tc>
                  <a:txBody>
                    <a:bodyPr/>
                    <a:lstStyle/>
                    <a:p>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22040566"/>
                  </a:ext>
                </a:extLst>
              </a:tr>
              <a:tr h="347859">
                <a:tc>
                  <a:txBody>
                    <a:bodyPr/>
                    <a:lstStyle/>
                    <a:p>
                      <a:r>
                        <a:rPr lang="en-US" dirty="0"/>
                        <a:t>18</a:t>
                      </a:r>
                    </a:p>
                  </a:txBody>
                  <a:tcPr>
                    <a:lnR w="12700" cap="flat" cmpd="sng" algn="ctr">
                      <a:solidFill>
                        <a:schemeClr val="tx1"/>
                      </a:solidFill>
                      <a:prstDash val="solid"/>
                      <a:round/>
                      <a:headEnd type="none" w="med" len="med"/>
                      <a:tailEnd type="none" w="med" len="med"/>
                    </a:lnR>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56547408"/>
                  </a:ext>
                </a:extLst>
              </a:tr>
              <a:tr h="347859">
                <a:tc>
                  <a:txBody>
                    <a:bodyPr/>
                    <a:lstStyle/>
                    <a:p>
                      <a:r>
                        <a:rPr lang="en-US" dirty="0"/>
                        <a:t>9</a:t>
                      </a:r>
                    </a:p>
                  </a:txBody>
                  <a:tcPr>
                    <a:lnR w="12700" cap="flat" cmpd="sng" algn="ctr">
                      <a:solidFill>
                        <a:schemeClr val="tx1"/>
                      </a:solidFill>
                      <a:prstDash val="solid"/>
                      <a:round/>
                      <a:headEnd type="none" w="med" len="med"/>
                      <a:tailEnd type="none" w="med" len="med"/>
                    </a:lnR>
                  </a:tcPr>
                </a:tc>
                <a:tc>
                  <a:txBody>
                    <a:bodyPr/>
                    <a:lstStyle/>
                    <a:p>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2864551"/>
                  </a:ext>
                </a:extLst>
              </a:tr>
              <a:tr h="347859">
                <a:tc>
                  <a:txBody>
                    <a:bodyPr/>
                    <a:lstStyle/>
                    <a:p>
                      <a:r>
                        <a:rPr lang="en-US" dirty="0"/>
                        <a:t>4</a:t>
                      </a:r>
                    </a:p>
                  </a:txBody>
                  <a:tcPr>
                    <a:lnR w="12700" cap="flat" cmpd="sng" algn="ctr">
                      <a:solidFill>
                        <a:schemeClr val="tx1"/>
                      </a:solidFill>
                      <a:prstDash val="solid"/>
                      <a:round/>
                      <a:headEnd type="none" w="med" len="med"/>
                      <a:tailEnd type="none" w="med" len="med"/>
                    </a:lnR>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0906196"/>
                  </a:ext>
                </a:extLst>
              </a:tr>
              <a:tr h="347859">
                <a:tc>
                  <a:txBody>
                    <a:bodyPr/>
                    <a:lstStyle/>
                    <a:p>
                      <a:r>
                        <a:rPr lang="en-US" dirty="0"/>
                        <a:t>2</a:t>
                      </a:r>
                    </a:p>
                  </a:txBody>
                  <a:tcPr>
                    <a:lnR w="12700" cap="flat" cmpd="sng" algn="ctr">
                      <a:solidFill>
                        <a:schemeClr val="tx1"/>
                      </a:solidFill>
                      <a:prstDash val="solid"/>
                      <a:round/>
                      <a:headEnd type="none" w="med" len="med"/>
                      <a:tailEnd type="none" w="med" len="med"/>
                    </a:lnR>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58691302"/>
                  </a:ext>
                </a:extLst>
              </a:tr>
              <a:tr h="347859">
                <a:tc>
                  <a:txBody>
                    <a:bodyPr/>
                    <a:lstStyle/>
                    <a:p>
                      <a:r>
                        <a:rPr lang="en-US" dirty="0"/>
                        <a:t>1</a:t>
                      </a:r>
                    </a:p>
                  </a:txBody>
                  <a:tcPr>
                    <a:lnR w="12700" cap="flat" cmpd="sng" algn="ctr">
                      <a:solidFill>
                        <a:schemeClr val="tx1"/>
                      </a:solidFill>
                      <a:prstDash val="solid"/>
                      <a:round/>
                      <a:headEnd type="none" w="med" len="med"/>
                      <a:tailEnd type="none" w="med" len="med"/>
                    </a:lnR>
                  </a:tcPr>
                </a:tc>
                <a:tc>
                  <a:txBody>
                    <a:bodyPr/>
                    <a:lstStyle/>
                    <a:p>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MSB</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4617654"/>
                  </a:ext>
                </a:extLst>
              </a:tr>
            </a:tbl>
          </a:graphicData>
        </a:graphic>
      </p:graphicFrame>
      <p:cxnSp>
        <p:nvCxnSpPr>
          <p:cNvPr id="8" name="Straight Arrow Connector 7">
            <a:extLst>
              <a:ext uri="{FF2B5EF4-FFF2-40B4-BE49-F238E27FC236}">
                <a16:creationId xmlns:a16="http://schemas.microsoft.com/office/drawing/2014/main" id="{47F6AEF4-F7C2-5793-2CA8-A16DBA5EDEF6}"/>
              </a:ext>
            </a:extLst>
          </p:cNvPr>
          <p:cNvCxnSpPr>
            <a:cxnSpLocks/>
          </p:cNvCxnSpPr>
          <p:nvPr/>
        </p:nvCxnSpPr>
        <p:spPr>
          <a:xfrm flipV="1">
            <a:off x="4100512" y="3279522"/>
            <a:ext cx="0" cy="23429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3018F20-EBCB-061C-34BE-1EF84134D30B}"/>
              </a:ext>
            </a:extLst>
          </p:cNvPr>
          <p:cNvCxnSpPr>
            <a:cxnSpLocks/>
          </p:cNvCxnSpPr>
          <p:nvPr/>
        </p:nvCxnSpPr>
        <p:spPr>
          <a:xfrm flipV="1">
            <a:off x="7424737" y="3646234"/>
            <a:ext cx="0" cy="23429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14FD08D-05F7-9E56-9807-A32F46FD1139}"/>
              </a:ext>
            </a:extLst>
          </p:cNvPr>
          <p:cNvCxnSpPr>
            <a:cxnSpLocks/>
          </p:cNvCxnSpPr>
          <p:nvPr/>
        </p:nvCxnSpPr>
        <p:spPr>
          <a:xfrm flipV="1">
            <a:off x="11627399" y="3146172"/>
            <a:ext cx="0" cy="23429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67050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BCE70-E94C-7FFC-16DD-6572997946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FDABB6-C04B-57D3-7A89-2E5F8A9A5B81}"/>
              </a:ext>
            </a:extLst>
          </p:cNvPr>
          <p:cNvSpPr>
            <a:spLocks noGrp="1"/>
          </p:cNvSpPr>
          <p:nvPr>
            <p:ph type="title"/>
          </p:nvPr>
        </p:nvSpPr>
        <p:spPr/>
        <p:txBody>
          <a:bodyPr/>
          <a:lstStyle/>
          <a:p>
            <a:r>
              <a:rPr lang="en-US" dirty="0"/>
              <a:t>Hexadecimal</a:t>
            </a:r>
          </a:p>
        </p:txBody>
      </p:sp>
      <p:sp>
        <p:nvSpPr>
          <p:cNvPr id="3" name="Content Placeholder 2">
            <a:extLst>
              <a:ext uri="{FF2B5EF4-FFF2-40B4-BE49-F238E27FC236}">
                <a16:creationId xmlns:a16="http://schemas.microsoft.com/office/drawing/2014/main" id="{176B6E26-17F4-99EB-C471-AF0333A63472}"/>
              </a:ext>
            </a:extLst>
          </p:cNvPr>
          <p:cNvSpPr>
            <a:spLocks noGrp="1"/>
          </p:cNvSpPr>
          <p:nvPr>
            <p:ph idx="1"/>
          </p:nvPr>
        </p:nvSpPr>
        <p:spPr/>
        <p:txBody>
          <a:bodyPr>
            <a:normAutofit/>
          </a:bodyPr>
          <a:lstStyle/>
          <a:p>
            <a:pPr marL="0" indent="0">
              <a:buNone/>
            </a:pPr>
            <a:r>
              <a:rPr lang="en-US" sz="3200" dirty="0">
                <a:solidFill>
                  <a:srgbClr val="FF0000"/>
                </a:solidFill>
              </a:rPr>
              <a:t>What are valid digits for base 16 numbers (aka, hexadecimal numbers)?</a:t>
            </a:r>
          </a:p>
          <a:p>
            <a:pPr marL="0" indent="0">
              <a:buNone/>
            </a:pPr>
            <a:endParaRPr lang="en-US" sz="3200" dirty="0"/>
          </a:p>
        </p:txBody>
      </p:sp>
      <p:sp>
        <p:nvSpPr>
          <p:cNvPr id="4" name="Slide Number Placeholder 3">
            <a:extLst>
              <a:ext uri="{FF2B5EF4-FFF2-40B4-BE49-F238E27FC236}">
                <a16:creationId xmlns:a16="http://schemas.microsoft.com/office/drawing/2014/main" id="{47997C87-0CD5-2011-425E-9628DA0C77C5}"/>
              </a:ext>
            </a:extLst>
          </p:cNvPr>
          <p:cNvSpPr>
            <a:spLocks noGrp="1"/>
          </p:cNvSpPr>
          <p:nvPr>
            <p:ph type="sldNum" sz="quarter" idx="12"/>
          </p:nvPr>
        </p:nvSpPr>
        <p:spPr/>
        <p:txBody>
          <a:bodyPr/>
          <a:lstStyle/>
          <a:p>
            <a:fld id="{CC057153-B650-4DEB-B370-79DDCFDCE934}" type="slidenum">
              <a:rPr lang="en-US" smtClean="0"/>
              <a:t>68</a:t>
            </a:fld>
            <a:endParaRPr lang="en-US"/>
          </a:p>
        </p:txBody>
      </p:sp>
    </p:spTree>
    <p:extLst>
      <p:ext uri="{BB962C8B-B14F-4D97-AF65-F5344CB8AC3E}">
        <p14:creationId xmlns:p14="http://schemas.microsoft.com/office/powerpoint/2010/main" val="36866723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5F056-5495-E4AF-2526-5B0E1882455D}"/>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E2F58E91-A7AB-574A-AEE0-5819BC4975C3}"/>
              </a:ext>
            </a:extLst>
          </p:cNvPr>
          <p:cNvSpPr txBox="1">
            <a:spLocks/>
          </p:cNvSpPr>
          <p:nvPr/>
        </p:nvSpPr>
        <p:spPr>
          <a:xfrm>
            <a:off x="612648" y="548640"/>
            <a:ext cx="10653578"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Hexadecimal numbers</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EB22FDFB-1FDE-E042-695C-AA7E67EB34AE}"/>
              </a:ext>
            </a:extLst>
          </p:cNvPr>
          <p:cNvSpPr>
            <a:spLocks noGrp="1"/>
          </p:cNvSpPr>
          <p:nvPr>
            <p:ph type="sldNum" sz="quarter" idx="12"/>
          </p:nvPr>
        </p:nvSpPr>
        <p:spPr/>
        <p:txBody>
          <a:bodyPr/>
          <a:lstStyle/>
          <a:p>
            <a:fld id="{CC057153-B650-4DEB-B370-79DDCFDCE934}" type="slidenum">
              <a:rPr lang="en-US" smtClean="0"/>
              <a:t>69</a:t>
            </a:fld>
            <a:endParaRPr lang="en-US"/>
          </a:p>
        </p:txBody>
      </p:sp>
      <p:sp>
        <p:nvSpPr>
          <p:cNvPr id="4" name="Content Placeholder 3">
            <a:extLst>
              <a:ext uri="{FF2B5EF4-FFF2-40B4-BE49-F238E27FC236}">
                <a16:creationId xmlns:a16="http://schemas.microsoft.com/office/drawing/2014/main" id="{9D3A2345-2524-0613-97EA-FC448A8B6D3E}"/>
              </a:ext>
            </a:extLst>
          </p:cNvPr>
          <p:cNvSpPr>
            <a:spLocks noGrp="1"/>
          </p:cNvSpPr>
          <p:nvPr>
            <p:ph idx="1"/>
          </p:nvPr>
        </p:nvSpPr>
        <p:spPr>
          <a:xfrm>
            <a:off x="612647" y="1715532"/>
            <a:ext cx="10817353" cy="4593828"/>
          </a:xfrm>
        </p:spPr>
        <p:txBody>
          <a:bodyPr>
            <a:noAutofit/>
          </a:bodyPr>
          <a:lstStyle/>
          <a:p>
            <a:pPr marL="0" indent="0">
              <a:buNone/>
            </a:pPr>
            <a:r>
              <a:rPr lang="en-US" sz="2800" dirty="0"/>
              <a:t>For any base, the digits (individual numbers in the number) range from 0 to base - 1</a:t>
            </a:r>
          </a:p>
          <a:p>
            <a:pPr marL="0" indent="0">
              <a:buNone/>
            </a:pPr>
            <a:endParaRPr lang="en-US" sz="2800" dirty="0"/>
          </a:p>
          <a:p>
            <a:pPr marL="0" indent="0">
              <a:buNone/>
            </a:pPr>
            <a:r>
              <a:rPr lang="en-US" sz="2800" dirty="0"/>
              <a:t>Base 16 digits: </a:t>
            </a:r>
            <a:r>
              <a:rPr lang="en-US" sz="2800" dirty="0">
                <a:latin typeface="Cambria Math" panose="02040503050406030204" pitchFamily="18" charset="0"/>
                <a:ea typeface="Cambria Math" panose="02040503050406030204" pitchFamily="18" charset="0"/>
              </a:rPr>
              <a:t>0, 1, 2, 3, 4, …, 15</a:t>
            </a:r>
            <a:endParaRPr lang="en-US" sz="2800" dirty="0"/>
          </a:p>
        </p:txBody>
      </p:sp>
    </p:spTree>
    <p:extLst>
      <p:ext uri="{BB962C8B-B14F-4D97-AF65-F5344CB8AC3E}">
        <p14:creationId xmlns:p14="http://schemas.microsoft.com/office/powerpoint/2010/main" val="3836976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9A492-7A1E-F28F-06FE-7BEC0F17A09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499087-73B2-E143-31AA-6EB2DFE8BB18}"/>
              </a:ext>
            </a:extLst>
          </p:cNvPr>
          <p:cNvSpPr>
            <a:spLocks noGrp="1"/>
          </p:cNvSpPr>
          <p:nvPr>
            <p:ph idx="1"/>
          </p:nvPr>
        </p:nvSpPr>
        <p:spPr>
          <a:xfrm>
            <a:off x="612648" y="1387779"/>
            <a:ext cx="10781066" cy="5247785"/>
          </a:xfrm>
        </p:spPr>
        <p:txBody>
          <a:bodyPr vert="horz" lIns="91440" tIns="45720" rIns="91440" bIns="45720" rtlCol="0">
            <a:noAutofit/>
          </a:bodyPr>
          <a:lstStyle/>
          <a:p>
            <a:pPr marL="0" indent="0">
              <a:lnSpc>
                <a:spcPct val="110000"/>
              </a:lnSpc>
              <a:buNone/>
            </a:pPr>
            <a:r>
              <a:rPr lang="en-US" sz="2800" dirty="0"/>
              <a:t>Python supports </a:t>
            </a:r>
            <a:r>
              <a:rPr lang="en-US" sz="2800" b="1" dirty="0"/>
              <a:t>short-circuiting</a:t>
            </a:r>
            <a:r>
              <a:rPr lang="en-US" sz="2800" dirty="0"/>
              <a:t>: evaluates a Boolean expression from left to right and </a:t>
            </a:r>
            <a:r>
              <a:rPr lang="en-US" sz="2800" b="1" dirty="0">
                <a:solidFill>
                  <a:srgbClr val="0432FF"/>
                </a:solidFill>
              </a:rPr>
              <a:t>stops evaluation</a:t>
            </a:r>
            <a:r>
              <a:rPr lang="en-US" sz="2800" dirty="0"/>
              <a:t> once the truth can be determined</a:t>
            </a:r>
          </a:p>
          <a:p>
            <a:pPr marL="0" indent="0">
              <a:lnSpc>
                <a:spcPct val="110000"/>
              </a:lnSpc>
              <a:buNone/>
            </a:pPr>
            <a:endParaRPr lang="en-US" sz="2800" dirty="0"/>
          </a:p>
          <a:p>
            <a:pPr marL="0" indent="0">
              <a:lnSpc>
                <a:spcPct val="110000"/>
              </a:lnSpc>
              <a:buNone/>
            </a:pPr>
            <a:r>
              <a:rPr lang="en-US" sz="2800" dirty="0">
                <a:solidFill>
                  <a:srgbClr val="FF0000"/>
                </a:solidFill>
              </a:rPr>
              <a:t>What is the benefit of this?</a:t>
            </a:r>
          </a:p>
        </p:txBody>
      </p:sp>
      <p:sp>
        <p:nvSpPr>
          <p:cNvPr id="10" name="Title 1">
            <a:extLst>
              <a:ext uri="{FF2B5EF4-FFF2-40B4-BE49-F238E27FC236}">
                <a16:creationId xmlns:a16="http://schemas.microsoft.com/office/drawing/2014/main" id="{1BCA505B-368D-FBD8-F8B1-979FB3E20E02}"/>
              </a:ext>
            </a:extLst>
          </p:cNvPr>
          <p:cNvSpPr txBox="1">
            <a:spLocks/>
          </p:cNvSpPr>
          <p:nvPr/>
        </p:nvSpPr>
        <p:spPr>
          <a:xfrm>
            <a:off x="612648" y="548640"/>
            <a:ext cx="10653578"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Short-circuit evaluation in Python</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7E0092F9-017F-DDAC-4887-8618427616FB}"/>
              </a:ext>
            </a:extLst>
          </p:cNvPr>
          <p:cNvSpPr>
            <a:spLocks noGrp="1"/>
          </p:cNvSpPr>
          <p:nvPr>
            <p:ph type="sldNum" sz="quarter" idx="12"/>
          </p:nvPr>
        </p:nvSpPr>
        <p:spPr/>
        <p:txBody>
          <a:bodyPr/>
          <a:lstStyle/>
          <a:p>
            <a:fld id="{CC057153-B650-4DEB-B370-79DDCFDCE934}" type="slidenum">
              <a:rPr lang="en-US" smtClean="0"/>
              <a:t>7</a:t>
            </a:fld>
            <a:endParaRPr lang="en-US"/>
          </a:p>
        </p:txBody>
      </p:sp>
    </p:spTree>
    <p:extLst>
      <p:ext uri="{BB962C8B-B14F-4D97-AF65-F5344CB8AC3E}">
        <p14:creationId xmlns:p14="http://schemas.microsoft.com/office/powerpoint/2010/main" val="6007032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725F2-429F-0C08-5ACD-7F5EECE60BF4}"/>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42DB8A9C-F022-E4AA-4AAD-24371FF30E77}"/>
              </a:ext>
            </a:extLst>
          </p:cNvPr>
          <p:cNvSpPr txBox="1">
            <a:spLocks/>
          </p:cNvSpPr>
          <p:nvPr/>
        </p:nvSpPr>
        <p:spPr>
          <a:xfrm>
            <a:off x="612648" y="548640"/>
            <a:ext cx="10653578"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Hexadecimal numbers</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72DCB185-E685-8486-6F38-27CAB49C35C6}"/>
              </a:ext>
            </a:extLst>
          </p:cNvPr>
          <p:cNvSpPr>
            <a:spLocks noGrp="1"/>
          </p:cNvSpPr>
          <p:nvPr>
            <p:ph type="sldNum" sz="quarter" idx="12"/>
          </p:nvPr>
        </p:nvSpPr>
        <p:spPr/>
        <p:txBody>
          <a:bodyPr/>
          <a:lstStyle/>
          <a:p>
            <a:fld id="{CC057153-B650-4DEB-B370-79DDCFDCE934}" type="slidenum">
              <a:rPr lang="en-US" smtClean="0"/>
              <a:t>70</a:t>
            </a:fld>
            <a:endParaRPr lang="en-US"/>
          </a:p>
        </p:txBody>
      </p:sp>
      <p:sp>
        <p:nvSpPr>
          <p:cNvPr id="4" name="Content Placeholder 3">
            <a:extLst>
              <a:ext uri="{FF2B5EF4-FFF2-40B4-BE49-F238E27FC236}">
                <a16:creationId xmlns:a16="http://schemas.microsoft.com/office/drawing/2014/main" id="{4477AD5A-C782-FC5B-60EC-B2590945DEA2}"/>
              </a:ext>
            </a:extLst>
          </p:cNvPr>
          <p:cNvSpPr>
            <a:spLocks noGrp="1"/>
          </p:cNvSpPr>
          <p:nvPr>
            <p:ph idx="1"/>
          </p:nvPr>
        </p:nvSpPr>
        <p:spPr>
          <a:xfrm>
            <a:off x="612647" y="1715532"/>
            <a:ext cx="10817353" cy="4593828"/>
          </a:xfrm>
        </p:spPr>
        <p:txBody>
          <a:bodyPr>
            <a:noAutofit/>
          </a:bodyPr>
          <a:lstStyle/>
          <a:p>
            <a:pPr marL="0" indent="0">
              <a:buNone/>
            </a:pPr>
            <a:r>
              <a:rPr lang="en-US" sz="2800" dirty="0"/>
              <a:t>For any base, the digits (individual numbers in the number) range from 0 to base - 1</a:t>
            </a:r>
          </a:p>
          <a:p>
            <a:pPr marL="0" indent="0">
              <a:buNone/>
            </a:pPr>
            <a:endParaRPr lang="en-US" sz="2800" dirty="0"/>
          </a:p>
          <a:p>
            <a:pPr marL="0" indent="0">
              <a:buNone/>
            </a:pPr>
            <a:r>
              <a:rPr lang="en-US" sz="2800" dirty="0"/>
              <a:t>Base 16 digits: </a:t>
            </a:r>
            <a:r>
              <a:rPr lang="en-US" sz="2800" dirty="0">
                <a:latin typeface="Cambria Math" panose="02040503050406030204" pitchFamily="18" charset="0"/>
                <a:ea typeface="Cambria Math" panose="02040503050406030204" pitchFamily="18" charset="0"/>
              </a:rPr>
              <a:t>0, 1, 2, 3, 4, …, 15</a:t>
            </a:r>
            <a:endParaRPr lang="en-US" sz="2800" dirty="0"/>
          </a:p>
        </p:txBody>
      </p:sp>
      <p:sp>
        <p:nvSpPr>
          <p:cNvPr id="2" name="TextBox 1">
            <a:extLst>
              <a:ext uri="{FF2B5EF4-FFF2-40B4-BE49-F238E27FC236}">
                <a16:creationId xmlns:a16="http://schemas.microsoft.com/office/drawing/2014/main" id="{8B7A8C48-C8C3-1DB0-8602-CAE4F7B90485}"/>
              </a:ext>
            </a:extLst>
          </p:cNvPr>
          <p:cNvSpPr txBox="1"/>
          <p:nvPr/>
        </p:nvSpPr>
        <p:spPr>
          <a:xfrm>
            <a:off x="2610465" y="4925961"/>
            <a:ext cx="4149341" cy="523220"/>
          </a:xfrm>
          <a:prstGeom prst="rect">
            <a:avLst/>
          </a:prstGeom>
          <a:noFill/>
        </p:spPr>
        <p:txBody>
          <a:bodyPr wrap="none" rtlCol="0">
            <a:spAutoFit/>
          </a:bodyPr>
          <a:lstStyle/>
          <a:p>
            <a:r>
              <a:rPr lang="en-US" sz="2800" dirty="0">
                <a:solidFill>
                  <a:srgbClr val="FF0000"/>
                </a:solidFill>
              </a:rPr>
              <a:t>Any problems with this?</a:t>
            </a:r>
          </a:p>
        </p:txBody>
      </p:sp>
    </p:spTree>
    <p:extLst>
      <p:ext uri="{BB962C8B-B14F-4D97-AF65-F5344CB8AC3E}">
        <p14:creationId xmlns:p14="http://schemas.microsoft.com/office/powerpoint/2010/main" val="40600008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7ACA6-5537-652D-1953-AC212F62B72F}"/>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CA1B5A10-FBC0-53E7-4668-09E4EDBF1679}"/>
              </a:ext>
            </a:extLst>
          </p:cNvPr>
          <p:cNvSpPr txBox="1">
            <a:spLocks/>
          </p:cNvSpPr>
          <p:nvPr/>
        </p:nvSpPr>
        <p:spPr>
          <a:xfrm>
            <a:off x="612648" y="548640"/>
            <a:ext cx="10653578"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Hexadecimal numbers</a:t>
            </a:r>
          </a:p>
        </p:txBody>
      </p:sp>
      <p:sp>
        <p:nvSpPr>
          <p:cNvPr id="11" name="Slide Number Placeholder 10">
            <a:extLst>
              <a:ext uri="{FF2B5EF4-FFF2-40B4-BE49-F238E27FC236}">
                <a16:creationId xmlns:a16="http://schemas.microsoft.com/office/drawing/2014/main" id="{FCFFE4DE-6049-2DF2-9396-5F4F6481241F}"/>
              </a:ext>
            </a:extLst>
          </p:cNvPr>
          <p:cNvSpPr>
            <a:spLocks noGrp="1"/>
          </p:cNvSpPr>
          <p:nvPr>
            <p:ph type="sldNum" sz="quarter" idx="12"/>
          </p:nvPr>
        </p:nvSpPr>
        <p:spPr/>
        <p:txBody>
          <a:bodyPr/>
          <a:lstStyle/>
          <a:p>
            <a:fld id="{CC057153-B650-4DEB-B370-79DDCFDCE934}" type="slidenum">
              <a:rPr lang="en-US" smtClean="0"/>
              <a:t>71</a:t>
            </a:fld>
            <a:endParaRPr lang="en-US"/>
          </a:p>
        </p:txBody>
      </p:sp>
      <p:sp>
        <p:nvSpPr>
          <p:cNvPr id="4" name="Content Placeholder 3">
            <a:extLst>
              <a:ext uri="{FF2B5EF4-FFF2-40B4-BE49-F238E27FC236}">
                <a16:creationId xmlns:a16="http://schemas.microsoft.com/office/drawing/2014/main" id="{94502F74-CC02-E48F-FF7F-98CEBAAE66C4}"/>
              </a:ext>
            </a:extLst>
          </p:cNvPr>
          <p:cNvSpPr>
            <a:spLocks noGrp="1"/>
          </p:cNvSpPr>
          <p:nvPr>
            <p:ph idx="1"/>
          </p:nvPr>
        </p:nvSpPr>
        <p:spPr>
          <a:xfrm>
            <a:off x="612647" y="1715532"/>
            <a:ext cx="10817353" cy="2443513"/>
          </a:xfrm>
        </p:spPr>
        <p:txBody>
          <a:bodyPr>
            <a:noAutofit/>
          </a:bodyPr>
          <a:lstStyle/>
          <a:p>
            <a:pPr marL="0" indent="0">
              <a:buNone/>
            </a:pPr>
            <a:r>
              <a:rPr lang="en-US" sz="2800" dirty="0"/>
              <a:t>For any base, the digits (individual numbers in the number) range from 0 to base - 1</a:t>
            </a:r>
          </a:p>
          <a:p>
            <a:pPr marL="0" indent="0">
              <a:buNone/>
            </a:pPr>
            <a:endParaRPr lang="en-US" sz="2800" dirty="0"/>
          </a:p>
          <a:p>
            <a:pPr marL="0" indent="0">
              <a:buNone/>
            </a:pPr>
            <a:r>
              <a:rPr lang="en-US" sz="2800" dirty="0"/>
              <a:t>Base 16 digits: </a:t>
            </a:r>
            <a:r>
              <a:rPr lang="en-US" sz="2800" dirty="0">
                <a:latin typeface="Cambria Math" panose="02040503050406030204" pitchFamily="18" charset="0"/>
                <a:ea typeface="Cambria Math" panose="02040503050406030204" pitchFamily="18" charset="0"/>
              </a:rPr>
              <a:t>0, 1, 2, …, 9, A, B, C, D, E, F</a:t>
            </a:r>
            <a:endParaRPr lang="en-US" sz="2800" dirty="0"/>
          </a:p>
        </p:txBody>
      </p:sp>
      <p:sp>
        <p:nvSpPr>
          <p:cNvPr id="2" name="TextBox 1">
            <a:extLst>
              <a:ext uri="{FF2B5EF4-FFF2-40B4-BE49-F238E27FC236}">
                <a16:creationId xmlns:a16="http://schemas.microsoft.com/office/drawing/2014/main" id="{8FF921AF-6259-21E2-1985-9578F5C4ABEE}"/>
              </a:ext>
            </a:extLst>
          </p:cNvPr>
          <p:cNvSpPr txBox="1"/>
          <p:nvPr/>
        </p:nvSpPr>
        <p:spPr>
          <a:xfrm>
            <a:off x="4807976" y="4023761"/>
            <a:ext cx="2435988" cy="400110"/>
          </a:xfrm>
          <a:prstGeom prst="rect">
            <a:avLst/>
          </a:prstGeom>
          <a:noFill/>
        </p:spPr>
        <p:txBody>
          <a:bodyPr wrap="none" rtlCol="0">
            <a:spAutoFit/>
          </a:bodyPr>
          <a:lstStyle/>
          <a:p>
            <a:r>
              <a:rPr lang="en-US" sz="2000" b="1" dirty="0">
                <a:solidFill>
                  <a:srgbClr val="0432FF"/>
                </a:solidFill>
              </a:rPr>
              <a:t>10, 11, 12, 13, 14, 15</a:t>
            </a:r>
          </a:p>
        </p:txBody>
      </p:sp>
    </p:spTree>
    <p:extLst>
      <p:ext uri="{BB962C8B-B14F-4D97-AF65-F5344CB8AC3E}">
        <p14:creationId xmlns:p14="http://schemas.microsoft.com/office/powerpoint/2010/main" val="4266569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C0F4E-3A56-BA4F-53E8-74C9267FAB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276BEA-49D9-18AE-767E-A7C7A4CE002B}"/>
              </a:ext>
            </a:extLst>
          </p:cNvPr>
          <p:cNvSpPr>
            <a:spLocks noGrp="1"/>
          </p:cNvSpPr>
          <p:nvPr>
            <p:ph type="title"/>
          </p:nvPr>
        </p:nvSpPr>
        <p:spPr/>
        <p:txBody>
          <a:bodyPr/>
          <a:lstStyle/>
          <a:p>
            <a:pPr>
              <a:spcAft>
                <a:spcPts val="600"/>
              </a:spcAft>
            </a:pPr>
            <a:r>
              <a:rPr lang="en-US" dirty="0"/>
              <a:t>Hexadecimal numbers</a:t>
            </a:r>
          </a:p>
        </p:txBody>
      </p:sp>
      <p:sp>
        <p:nvSpPr>
          <p:cNvPr id="3" name="Content Placeholder 2">
            <a:extLst>
              <a:ext uri="{FF2B5EF4-FFF2-40B4-BE49-F238E27FC236}">
                <a16:creationId xmlns:a16="http://schemas.microsoft.com/office/drawing/2014/main" id="{CC081261-C970-FECB-703A-6CAB6DAE4457}"/>
              </a:ext>
            </a:extLst>
          </p:cNvPr>
          <p:cNvSpPr>
            <a:spLocks noGrp="1"/>
          </p:cNvSpPr>
          <p:nvPr>
            <p:ph idx="1"/>
          </p:nvPr>
        </p:nvSpPr>
        <p:spPr>
          <a:xfrm>
            <a:off x="612647" y="1715532"/>
            <a:ext cx="7307237" cy="2414016"/>
          </a:xfrm>
        </p:spPr>
        <p:txBody>
          <a:bodyPr>
            <a:normAutofit/>
          </a:bodyPr>
          <a:lstStyle/>
          <a:p>
            <a:pPr marL="0" indent="0">
              <a:buNone/>
            </a:pPr>
            <a:r>
              <a:rPr lang="en-US" sz="3600" dirty="0">
                <a:solidFill>
                  <a:srgbClr val="FF0000"/>
                </a:solidFill>
              </a:rPr>
              <a:t>What number is 2A7</a:t>
            </a:r>
            <a:r>
              <a:rPr lang="en-US" sz="3600" baseline="-25000" dirty="0">
                <a:solidFill>
                  <a:srgbClr val="FF0000"/>
                </a:solidFill>
              </a:rPr>
              <a:t>16</a:t>
            </a:r>
            <a:r>
              <a:rPr lang="en-US" sz="3600" dirty="0">
                <a:solidFill>
                  <a:srgbClr val="FF0000"/>
                </a:solidFill>
              </a:rPr>
              <a:t>?</a:t>
            </a:r>
          </a:p>
        </p:txBody>
      </p:sp>
      <p:sp>
        <p:nvSpPr>
          <p:cNvPr id="4" name="Slide Number Placeholder 3">
            <a:extLst>
              <a:ext uri="{FF2B5EF4-FFF2-40B4-BE49-F238E27FC236}">
                <a16:creationId xmlns:a16="http://schemas.microsoft.com/office/drawing/2014/main" id="{DD31C75E-D892-F040-F92B-ECFDB01C166A}"/>
              </a:ext>
            </a:extLst>
          </p:cNvPr>
          <p:cNvSpPr>
            <a:spLocks noGrp="1"/>
          </p:cNvSpPr>
          <p:nvPr>
            <p:ph type="sldNum" sz="quarter" idx="12"/>
          </p:nvPr>
        </p:nvSpPr>
        <p:spPr/>
        <p:txBody>
          <a:bodyPr/>
          <a:lstStyle/>
          <a:p>
            <a:fld id="{CC057153-B650-4DEB-B370-79DDCFDCE934}" type="slidenum">
              <a:rPr lang="en-US" smtClean="0"/>
              <a:t>72</a:t>
            </a:fld>
            <a:endParaRPr lang="en-US"/>
          </a:p>
        </p:txBody>
      </p:sp>
      <p:sp>
        <p:nvSpPr>
          <p:cNvPr id="5" name="TextBox 4">
            <a:extLst>
              <a:ext uri="{FF2B5EF4-FFF2-40B4-BE49-F238E27FC236}">
                <a16:creationId xmlns:a16="http://schemas.microsoft.com/office/drawing/2014/main" id="{BCB13993-D2FC-E85F-A924-988A9718B579}"/>
              </a:ext>
            </a:extLst>
          </p:cNvPr>
          <p:cNvSpPr txBox="1"/>
          <p:nvPr/>
        </p:nvSpPr>
        <p:spPr>
          <a:xfrm>
            <a:off x="9034076" y="548640"/>
            <a:ext cx="2294667" cy="400110"/>
          </a:xfrm>
          <a:prstGeom prst="rect">
            <a:avLst/>
          </a:prstGeom>
          <a:noFill/>
        </p:spPr>
        <p:txBody>
          <a:bodyPr wrap="none" rtlCol="0">
            <a:spAutoFit/>
          </a:bodyPr>
          <a:lstStyle/>
          <a:p>
            <a:r>
              <a:rPr lang="en-US" sz="2000" b="1" dirty="0"/>
              <a:t>A,  B,  C,  D,  E,   F</a:t>
            </a:r>
          </a:p>
        </p:txBody>
      </p:sp>
      <p:sp>
        <p:nvSpPr>
          <p:cNvPr id="6" name="TextBox 5">
            <a:extLst>
              <a:ext uri="{FF2B5EF4-FFF2-40B4-BE49-F238E27FC236}">
                <a16:creationId xmlns:a16="http://schemas.microsoft.com/office/drawing/2014/main" id="{B93D7ECB-F69B-968A-E96C-78F22C73B7C5}"/>
              </a:ext>
            </a:extLst>
          </p:cNvPr>
          <p:cNvSpPr txBox="1"/>
          <p:nvPr/>
        </p:nvSpPr>
        <p:spPr>
          <a:xfrm>
            <a:off x="9004580" y="948750"/>
            <a:ext cx="2435988" cy="400110"/>
          </a:xfrm>
          <a:prstGeom prst="rect">
            <a:avLst/>
          </a:prstGeom>
          <a:noFill/>
        </p:spPr>
        <p:txBody>
          <a:bodyPr wrap="none" rtlCol="0">
            <a:spAutoFit/>
          </a:bodyPr>
          <a:lstStyle/>
          <a:p>
            <a:r>
              <a:rPr lang="en-US" sz="2000" b="1" dirty="0"/>
              <a:t>10, 11, 12, 13, 14, 15</a:t>
            </a:r>
          </a:p>
        </p:txBody>
      </p:sp>
    </p:spTree>
    <p:extLst>
      <p:ext uri="{BB962C8B-B14F-4D97-AF65-F5344CB8AC3E}">
        <p14:creationId xmlns:p14="http://schemas.microsoft.com/office/powerpoint/2010/main" val="24295134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41223-C49D-6669-2076-016A0F6349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43F5FF-830D-76C2-0604-0EC02053276F}"/>
              </a:ext>
            </a:extLst>
          </p:cNvPr>
          <p:cNvSpPr>
            <a:spLocks noGrp="1"/>
          </p:cNvSpPr>
          <p:nvPr>
            <p:ph type="title"/>
          </p:nvPr>
        </p:nvSpPr>
        <p:spPr/>
        <p:txBody>
          <a:bodyPr/>
          <a:lstStyle/>
          <a:p>
            <a:pPr>
              <a:spcAft>
                <a:spcPts val="600"/>
              </a:spcAft>
            </a:pPr>
            <a:r>
              <a:rPr lang="en-US" dirty="0"/>
              <a:t>Hexadecimal numbers</a:t>
            </a:r>
          </a:p>
        </p:txBody>
      </p:sp>
      <p:sp>
        <p:nvSpPr>
          <p:cNvPr id="3" name="Content Placeholder 2">
            <a:extLst>
              <a:ext uri="{FF2B5EF4-FFF2-40B4-BE49-F238E27FC236}">
                <a16:creationId xmlns:a16="http://schemas.microsoft.com/office/drawing/2014/main" id="{211C5CC5-01D5-A258-35E5-A7F943DF9117}"/>
              </a:ext>
            </a:extLst>
          </p:cNvPr>
          <p:cNvSpPr>
            <a:spLocks noGrp="1"/>
          </p:cNvSpPr>
          <p:nvPr>
            <p:ph idx="1"/>
          </p:nvPr>
        </p:nvSpPr>
        <p:spPr>
          <a:xfrm>
            <a:off x="612647" y="1715532"/>
            <a:ext cx="7307237" cy="2414016"/>
          </a:xfrm>
        </p:spPr>
        <p:txBody>
          <a:bodyPr>
            <a:normAutofit/>
          </a:bodyPr>
          <a:lstStyle/>
          <a:p>
            <a:pPr marL="0" indent="0">
              <a:buNone/>
            </a:pPr>
            <a:r>
              <a:rPr lang="en-US" sz="3600" dirty="0">
                <a:solidFill>
                  <a:srgbClr val="FF0000"/>
                </a:solidFill>
              </a:rPr>
              <a:t>What number is 2A7</a:t>
            </a:r>
            <a:r>
              <a:rPr lang="en-US" sz="3600" baseline="-25000" dirty="0">
                <a:solidFill>
                  <a:srgbClr val="FF0000"/>
                </a:solidFill>
              </a:rPr>
              <a:t>16</a:t>
            </a:r>
            <a:r>
              <a:rPr lang="en-US" sz="3600" dirty="0">
                <a:solidFill>
                  <a:srgbClr val="FF0000"/>
                </a:solidFill>
              </a:rPr>
              <a:t>?</a:t>
            </a:r>
          </a:p>
        </p:txBody>
      </p:sp>
      <p:sp>
        <p:nvSpPr>
          <p:cNvPr id="4" name="Slide Number Placeholder 3">
            <a:extLst>
              <a:ext uri="{FF2B5EF4-FFF2-40B4-BE49-F238E27FC236}">
                <a16:creationId xmlns:a16="http://schemas.microsoft.com/office/drawing/2014/main" id="{19B147F0-2C78-E5D2-8ECF-B2AC0870486A}"/>
              </a:ext>
            </a:extLst>
          </p:cNvPr>
          <p:cNvSpPr>
            <a:spLocks noGrp="1"/>
          </p:cNvSpPr>
          <p:nvPr>
            <p:ph type="sldNum" sz="quarter" idx="12"/>
          </p:nvPr>
        </p:nvSpPr>
        <p:spPr/>
        <p:txBody>
          <a:bodyPr/>
          <a:lstStyle/>
          <a:p>
            <a:fld id="{CC057153-B650-4DEB-B370-79DDCFDCE934}" type="slidenum">
              <a:rPr lang="en-US" smtClean="0"/>
              <a:t>73</a:t>
            </a:fld>
            <a:endParaRPr lang="en-US"/>
          </a:p>
        </p:txBody>
      </p:sp>
      <p:sp>
        <p:nvSpPr>
          <p:cNvPr id="5" name="TextBox 4">
            <a:extLst>
              <a:ext uri="{FF2B5EF4-FFF2-40B4-BE49-F238E27FC236}">
                <a16:creationId xmlns:a16="http://schemas.microsoft.com/office/drawing/2014/main" id="{00B826BE-AEAC-AE1B-5426-84526D470396}"/>
              </a:ext>
            </a:extLst>
          </p:cNvPr>
          <p:cNvSpPr txBox="1"/>
          <p:nvPr/>
        </p:nvSpPr>
        <p:spPr>
          <a:xfrm>
            <a:off x="9034076" y="548640"/>
            <a:ext cx="2294667" cy="400110"/>
          </a:xfrm>
          <a:prstGeom prst="rect">
            <a:avLst/>
          </a:prstGeom>
          <a:noFill/>
        </p:spPr>
        <p:txBody>
          <a:bodyPr wrap="none" rtlCol="0">
            <a:spAutoFit/>
          </a:bodyPr>
          <a:lstStyle/>
          <a:p>
            <a:r>
              <a:rPr lang="en-US" sz="2000" b="1" dirty="0"/>
              <a:t>A,  B,  C,  D,  E,   F</a:t>
            </a:r>
          </a:p>
        </p:txBody>
      </p:sp>
      <p:sp>
        <p:nvSpPr>
          <p:cNvPr id="6" name="TextBox 5">
            <a:extLst>
              <a:ext uri="{FF2B5EF4-FFF2-40B4-BE49-F238E27FC236}">
                <a16:creationId xmlns:a16="http://schemas.microsoft.com/office/drawing/2014/main" id="{FBC9CB32-9C3E-9C8B-2443-5769948A8A91}"/>
              </a:ext>
            </a:extLst>
          </p:cNvPr>
          <p:cNvSpPr txBox="1"/>
          <p:nvPr/>
        </p:nvSpPr>
        <p:spPr>
          <a:xfrm>
            <a:off x="9004580" y="948750"/>
            <a:ext cx="2435988" cy="400110"/>
          </a:xfrm>
          <a:prstGeom prst="rect">
            <a:avLst/>
          </a:prstGeom>
          <a:noFill/>
        </p:spPr>
        <p:txBody>
          <a:bodyPr wrap="none" rtlCol="0">
            <a:spAutoFit/>
          </a:bodyPr>
          <a:lstStyle/>
          <a:p>
            <a:r>
              <a:rPr lang="en-US" sz="2000" b="1" dirty="0"/>
              <a:t>10, 11, 12, 13, 14, 15</a:t>
            </a:r>
          </a:p>
        </p:txBody>
      </p:sp>
    </p:spTree>
    <p:extLst>
      <p:ext uri="{BB962C8B-B14F-4D97-AF65-F5344CB8AC3E}">
        <p14:creationId xmlns:p14="http://schemas.microsoft.com/office/powerpoint/2010/main" val="40172456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99A25-0846-D148-590C-3CDFB9E499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D6199A-CE0A-7C46-4C00-1B69A83835F4}"/>
              </a:ext>
            </a:extLst>
          </p:cNvPr>
          <p:cNvSpPr>
            <a:spLocks noGrp="1"/>
          </p:cNvSpPr>
          <p:nvPr>
            <p:ph type="title"/>
          </p:nvPr>
        </p:nvSpPr>
        <p:spPr/>
        <p:txBody>
          <a:bodyPr/>
          <a:lstStyle/>
          <a:p>
            <a:r>
              <a:rPr lang="en-US" dirty="0"/>
              <a:t>Hexadecimal numbers</a:t>
            </a:r>
          </a:p>
        </p:txBody>
      </p:sp>
      <p:sp>
        <p:nvSpPr>
          <p:cNvPr id="3" name="Content Placeholder 2">
            <a:extLst>
              <a:ext uri="{FF2B5EF4-FFF2-40B4-BE49-F238E27FC236}">
                <a16:creationId xmlns:a16="http://schemas.microsoft.com/office/drawing/2014/main" id="{CE00EF85-394B-BC2B-55C3-BE72E7C08952}"/>
              </a:ext>
            </a:extLst>
          </p:cNvPr>
          <p:cNvSpPr>
            <a:spLocks noGrp="1"/>
          </p:cNvSpPr>
          <p:nvPr>
            <p:ph idx="1"/>
          </p:nvPr>
        </p:nvSpPr>
        <p:spPr>
          <a:xfrm>
            <a:off x="612647" y="1715532"/>
            <a:ext cx="7307237" cy="2414016"/>
          </a:xfrm>
        </p:spPr>
        <p:txBody>
          <a:bodyPr>
            <a:normAutofit/>
          </a:bodyPr>
          <a:lstStyle/>
          <a:p>
            <a:pPr marL="0" indent="0">
              <a:buNone/>
            </a:pPr>
            <a:r>
              <a:rPr lang="en-US" sz="3600" dirty="0">
                <a:solidFill>
                  <a:srgbClr val="FF0000"/>
                </a:solidFill>
              </a:rPr>
              <a:t>What number is 2A7</a:t>
            </a:r>
            <a:r>
              <a:rPr lang="en-US" sz="3600" baseline="-25000" dirty="0">
                <a:solidFill>
                  <a:srgbClr val="FF0000"/>
                </a:solidFill>
              </a:rPr>
              <a:t>16</a:t>
            </a:r>
            <a:r>
              <a:rPr lang="en-US" sz="3600" dirty="0">
                <a:solidFill>
                  <a:srgbClr val="FF0000"/>
                </a:solidFill>
              </a:rPr>
              <a:t>?</a:t>
            </a:r>
          </a:p>
        </p:txBody>
      </p:sp>
      <p:sp>
        <p:nvSpPr>
          <p:cNvPr id="4" name="Slide Number Placeholder 3">
            <a:extLst>
              <a:ext uri="{FF2B5EF4-FFF2-40B4-BE49-F238E27FC236}">
                <a16:creationId xmlns:a16="http://schemas.microsoft.com/office/drawing/2014/main" id="{2A26437E-E388-513A-C600-F8CBBC0AD855}"/>
              </a:ext>
            </a:extLst>
          </p:cNvPr>
          <p:cNvSpPr>
            <a:spLocks noGrp="1"/>
          </p:cNvSpPr>
          <p:nvPr>
            <p:ph type="sldNum" sz="quarter" idx="12"/>
          </p:nvPr>
        </p:nvSpPr>
        <p:spPr/>
        <p:txBody>
          <a:bodyPr/>
          <a:lstStyle/>
          <a:p>
            <a:fld id="{CC057153-B650-4DEB-B370-79DDCFDCE934}" type="slidenum">
              <a:rPr lang="en-US" smtClean="0"/>
              <a:t>74</a:t>
            </a:fld>
            <a:endParaRPr lang="en-US"/>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E9F9E0FB-FD86-63CA-F628-876C7CF97751}"/>
                  </a:ext>
                </a:extLst>
              </p:cNvPr>
              <p:cNvGraphicFramePr>
                <a:graphicFrameLocks noGrp="1"/>
              </p:cNvGraphicFramePr>
              <p:nvPr>
                <p:extLst>
                  <p:ext uri="{D42A27DB-BD31-4B8C-83A1-F6EECF244321}">
                    <p14:modId xmlns:p14="http://schemas.microsoft.com/office/powerpoint/2010/main" val="1653572589"/>
                  </p:ext>
                </p:extLst>
              </p:nvPr>
            </p:nvGraphicFramePr>
            <p:xfrm>
              <a:off x="1717481" y="2922540"/>
              <a:ext cx="5603073" cy="914400"/>
            </p:xfrm>
            <a:graphic>
              <a:graphicData uri="http://schemas.openxmlformats.org/drawingml/2006/table">
                <a:tbl>
                  <a:tblPr firstRow="1" bandRow="1">
                    <a:tableStyleId>{5940675A-B579-460E-94D1-54222C63F5DA}</a:tableStyleId>
                  </a:tblPr>
                  <a:tblGrid>
                    <a:gridCol w="1867691">
                      <a:extLst>
                        <a:ext uri="{9D8B030D-6E8A-4147-A177-3AD203B41FA5}">
                          <a16:colId xmlns:a16="http://schemas.microsoft.com/office/drawing/2014/main" val="1500213618"/>
                        </a:ext>
                      </a:extLst>
                    </a:gridCol>
                    <a:gridCol w="1867691">
                      <a:extLst>
                        <a:ext uri="{9D8B030D-6E8A-4147-A177-3AD203B41FA5}">
                          <a16:colId xmlns:a16="http://schemas.microsoft.com/office/drawing/2014/main" val="2324606823"/>
                        </a:ext>
                      </a:extLst>
                    </a:gridCol>
                    <a:gridCol w="1867691">
                      <a:extLst>
                        <a:ext uri="{9D8B030D-6E8A-4147-A177-3AD203B41FA5}">
                          <a16:colId xmlns:a16="http://schemas.microsoft.com/office/drawing/2014/main" val="3306935064"/>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240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16</m:t>
                                    </m:r>
                                  </m:e>
                                  <m:sup>
                                    <m:r>
                                      <a:rPr lang="en-US" sz="2400" b="0" i="1" dirty="0" smtClean="0">
                                        <a:latin typeface="Cambria Math" panose="02040503050406030204" pitchFamily="18" charset="0"/>
                                        <a:ea typeface="Cambria Math" panose="02040503050406030204" pitchFamily="18" charset="0"/>
                                      </a:rPr>
                                      <m:t>2</m:t>
                                    </m:r>
                                  </m:sup>
                                </m:sSup>
                                <m:r>
                                  <a:rPr lang="en-US" sz="2400" b="0" i="1" dirty="0" smtClean="0">
                                    <a:latin typeface="Cambria Math" panose="02040503050406030204" pitchFamily="18" charset="0"/>
                                    <a:ea typeface="Cambria Math" panose="02040503050406030204" pitchFamily="18" charset="0"/>
                                  </a:rPr>
                                  <m:t>=256</m:t>
                                </m:r>
                              </m:oMath>
                            </m:oMathPara>
                          </a14:m>
                          <a:endParaRPr lang="en-US" sz="2400" dirty="0">
                            <a:latin typeface="Cambria Math" panose="02040503050406030204" pitchFamily="18" charset="0"/>
                            <a:ea typeface="Cambria Math"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240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16</m:t>
                                    </m:r>
                                  </m:e>
                                  <m:sup>
                                    <m:r>
                                      <a:rPr lang="en-US" sz="2400" b="0" i="1" dirty="0" smtClean="0">
                                        <a:latin typeface="Cambria Math" panose="02040503050406030204" pitchFamily="18" charset="0"/>
                                        <a:ea typeface="Cambria Math" panose="02040503050406030204" pitchFamily="18" charset="0"/>
                                      </a:rPr>
                                      <m:t>1</m:t>
                                    </m:r>
                                  </m:sup>
                                </m:sSup>
                                <m:r>
                                  <a:rPr lang="en-US" sz="2400" b="0" i="1" dirty="0" smtClean="0">
                                    <a:latin typeface="Cambria Math" panose="02040503050406030204" pitchFamily="18" charset="0"/>
                                    <a:ea typeface="Cambria Math" panose="02040503050406030204" pitchFamily="18" charset="0"/>
                                  </a:rPr>
                                  <m:t>=16</m:t>
                                </m:r>
                              </m:oMath>
                            </m:oMathPara>
                          </a14:m>
                          <a:endParaRPr lang="en-US" sz="2400" dirty="0">
                            <a:latin typeface="Cambria Math" panose="02040503050406030204" pitchFamily="18" charset="0"/>
                            <a:ea typeface="Cambria Math"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240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16</m:t>
                                    </m:r>
                                  </m:e>
                                  <m:sup>
                                    <m:r>
                                      <a:rPr lang="en-US" sz="2400" b="0" i="1" dirty="0" smtClean="0">
                                        <a:latin typeface="Cambria Math" panose="02040503050406030204" pitchFamily="18" charset="0"/>
                                        <a:ea typeface="Cambria Math" panose="02040503050406030204" pitchFamily="18" charset="0"/>
                                      </a:rPr>
                                      <m:t>0</m:t>
                                    </m:r>
                                  </m:sup>
                                </m:sSup>
                                <m:r>
                                  <a:rPr lang="en-US" sz="2400" b="0" i="1" dirty="0" smtClean="0">
                                    <a:latin typeface="Cambria Math" panose="02040503050406030204" pitchFamily="18" charset="0"/>
                                    <a:ea typeface="Cambria Math" panose="02040503050406030204" pitchFamily="18" charset="0"/>
                                  </a:rPr>
                                  <m:t>=</m:t>
                                </m:r>
                                <m:r>
                                  <a:rPr lang="en-US" sz="2400" i="1" dirty="0" smtClean="0">
                                    <a:latin typeface="Cambria Math" panose="02040503050406030204" pitchFamily="18" charset="0"/>
                                    <a:ea typeface="Cambria Math" panose="02040503050406030204" pitchFamily="18" charset="0"/>
                                  </a:rPr>
                                  <m:t> 1</m:t>
                                </m:r>
                              </m:oMath>
                            </m:oMathPara>
                          </a14:m>
                          <a:endParaRPr lang="en-US" sz="2400" dirty="0">
                            <a:latin typeface="Cambria Math" panose="02040503050406030204" pitchFamily="18" charset="0"/>
                            <a:ea typeface="Cambria Math" panose="02040503050406030204" pitchFamily="18" charset="0"/>
                          </a:endParaRPr>
                        </a:p>
                      </a:txBody>
                      <a:tcPr/>
                    </a:tc>
                    <a:extLst>
                      <a:ext uri="{0D108BD9-81ED-4DB2-BD59-A6C34878D82A}">
                        <a16:rowId xmlns:a16="http://schemas.microsoft.com/office/drawing/2014/main" val="1002001436"/>
                      </a:ext>
                    </a:extLst>
                  </a:tr>
                  <a:tr h="370840">
                    <a:tc>
                      <a:txBody>
                        <a:bodyPr/>
                        <a:lstStyle/>
                        <a:p>
                          <a:pPr algn="ctr"/>
                          <a:r>
                            <a:rPr lang="en-US" sz="2400" dirty="0">
                              <a:latin typeface="Cambria Math" panose="02040503050406030204" pitchFamily="18" charset="0"/>
                              <a:ea typeface="Cambria Math" panose="02040503050406030204" pitchFamily="18" charset="0"/>
                            </a:rPr>
                            <a:t>2</a:t>
                          </a:r>
                        </a:p>
                      </a:txBody>
                      <a:tcPr/>
                    </a:tc>
                    <a:tc>
                      <a:txBody>
                        <a:bodyPr/>
                        <a:lstStyle/>
                        <a:p>
                          <a:pPr algn="ctr"/>
                          <a:r>
                            <a:rPr lang="en-US" sz="2400" dirty="0">
                              <a:latin typeface="Cambria Math" panose="02040503050406030204" pitchFamily="18" charset="0"/>
                              <a:ea typeface="Cambria Math" panose="02040503050406030204" pitchFamily="18" charset="0"/>
                            </a:rPr>
                            <a:t>A</a:t>
                          </a:r>
                        </a:p>
                      </a:txBody>
                      <a:tcPr/>
                    </a:tc>
                    <a:tc>
                      <a:txBody>
                        <a:bodyPr/>
                        <a:lstStyle/>
                        <a:p>
                          <a:pPr algn="ctr"/>
                          <a:r>
                            <a:rPr lang="en-US" sz="2400" dirty="0">
                              <a:latin typeface="Cambria Math" panose="02040503050406030204" pitchFamily="18" charset="0"/>
                              <a:ea typeface="Cambria Math" panose="02040503050406030204" pitchFamily="18" charset="0"/>
                            </a:rPr>
                            <a:t>7</a:t>
                          </a:r>
                        </a:p>
                      </a:txBody>
                      <a:tcPr/>
                    </a:tc>
                    <a:extLst>
                      <a:ext uri="{0D108BD9-81ED-4DB2-BD59-A6C34878D82A}">
                        <a16:rowId xmlns:a16="http://schemas.microsoft.com/office/drawing/2014/main" val="806367913"/>
                      </a:ext>
                    </a:extLst>
                  </a:tr>
                </a:tbl>
              </a:graphicData>
            </a:graphic>
          </p:graphicFrame>
        </mc:Choice>
        <mc:Fallback xmlns="">
          <p:graphicFrame>
            <p:nvGraphicFramePr>
              <p:cNvPr id="5" name="Table 4">
                <a:extLst>
                  <a:ext uri="{FF2B5EF4-FFF2-40B4-BE49-F238E27FC236}">
                    <a16:creationId xmlns:a16="http://schemas.microsoft.com/office/drawing/2014/main" id="{E9F9E0FB-FD86-63CA-F628-876C7CF97751}"/>
                  </a:ext>
                </a:extLst>
              </p:cNvPr>
              <p:cNvGraphicFramePr>
                <a:graphicFrameLocks noGrp="1"/>
              </p:cNvGraphicFramePr>
              <p:nvPr>
                <p:extLst>
                  <p:ext uri="{D42A27DB-BD31-4B8C-83A1-F6EECF244321}">
                    <p14:modId xmlns:p14="http://schemas.microsoft.com/office/powerpoint/2010/main" val="1653572589"/>
                  </p:ext>
                </p:extLst>
              </p:nvPr>
            </p:nvGraphicFramePr>
            <p:xfrm>
              <a:off x="1717481" y="2922540"/>
              <a:ext cx="5603073" cy="914400"/>
            </p:xfrm>
            <a:graphic>
              <a:graphicData uri="http://schemas.openxmlformats.org/drawingml/2006/table">
                <a:tbl>
                  <a:tblPr firstRow="1" bandRow="1">
                    <a:tableStyleId>{5940675A-B579-460E-94D1-54222C63F5DA}</a:tableStyleId>
                  </a:tblPr>
                  <a:tblGrid>
                    <a:gridCol w="1867691">
                      <a:extLst>
                        <a:ext uri="{9D8B030D-6E8A-4147-A177-3AD203B41FA5}">
                          <a16:colId xmlns:a16="http://schemas.microsoft.com/office/drawing/2014/main" val="1500213618"/>
                        </a:ext>
                      </a:extLst>
                    </a:gridCol>
                    <a:gridCol w="1867691">
                      <a:extLst>
                        <a:ext uri="{9D8B030D-6E8A-4147-A177-3AD203B41FA5}">
                          <a16:colId xmlns:a16="http://schemas.microsoft.com/office/drawing/2014/main" val="2324606823"/>
                        </a:ext>
                      </a:extLst>
                    </a:gridCol>
                    <a:gridCol w="1867691">
                      <a:extLst>
                        <a:ext uri="{9D8B030D-6E8A-4147-A177-3AD203B41FA5}">
                          <a16:colId xmlns:a16="http://schemas.microsoft.com/office/drawing/2014/main" val="3306935064"/>
                        </a:ext>
                      </a:extLst>
                    </a:gridCol>
                  </a:tblGrid>
                  <a:tr h="457200">
                    <a:tc>
                      <a:txBody>
                        <a:bodyPr/>
                        <a:lstStyle/>
                        <a:p>
                          <a:endParaRPr lang="en-US"/>
                        </a:p>
                      </a:txBody>
                      <a:tcPr>
                        <a:blipFill>
                          <a:blip r:embed="rId3"/>
                          <a:stretch>
                            <a:fillRect l="-680" t="-2703" r="-201361" b="-124324"/>
                          </a:stretch>
                        </a:blipFill>
                      </a:tcPr>
                    </a:tc>
                    <a:tc>
                      <a:txBody>
                        <a:bodyPr/>
                        <a:lstStyle/>
                        <a:p>
                          <a:endParaRPr lang="en-US"/>
                        </a:p>
                      </a:txBody>
                      <a:tcPr>
                        <a:blipFill>
                          <a:blip r:embed="rId3"/>
                          <a:stretch>
                            <a:fillRect l="-100000" t="-2703" r="-100000" b="-124324"/>
                          </a:stretch>
                        </a:blipFill>
                      </a:tcPr>
                    </a:tc>
                    <a:tc>
                      <a:txBody>
                        <a:bodyPr/>
                        <a:lstStyle/>
                        <a:p>
                          <a:endParaRPr lang="en-US"/>
                        </a:p>
                      </a:txBody>
                      <a:tcPr>
                        <a:blipFill>
                          <a:blip r:embed="rId3"/>
                          <a:stretch>
                            <a:fillRect l="-201361" t="-2703" r="-680" b="-124324"/>
                          </a:stretch>
                        </a:blipFill>
                      </a:tcPr>
                    </a:tc>
                    <a:extLst>
                      <a:ext uri="{0D108BD9-81ED-4DB2-BD59-A6C34878D82A}">
                        <a16:rowId xmlns:a16="http://schemas.microsoft.com/office/drawing/2014/main" val="1002001436"/>
                      </a:ext>
                    </a:extLst>
                  </a:tr>
                  <a:tr h="457200">
                    <a:tc>
                      <a:txBody>
                        <a:bodyPr/>
                        <a:lstStyle/>
                        <a:p>
                          <a:pPr algn="ctr"/>
                          <a:r>
                            <a:rPr lang="en-US" sz="2400" dirty="0">
                              <a:latin typeface="Cambria Math" panose="02040503050406030204" pitchFamily="18" charset="0"/>
                              <a:ea typeface="Cambria Math" panose="02040503050406030204" pitchFamily="18" charset="0"/>
                            </a:rPr>
                            <a:t>2</a:t>
                          </a:r>
                        </a:p>
                      </a:txBody>
                      <a:tcPr/>
                    </a:tc>
                    <a:tc>
                      <a:txBody>
                        <a:bodyPr/>
                        <a:lstStyle/>
                        <a:p>
                          <a:pPr algn="ctr"/>
                          <a:r>
                            <a:rPr lang="en-US" sz="2400" dirty="0">
                              <a:latin typeface="Cambria Math" panose="02040503050406030204" pitchFamily="18" charset="0"/>
                              <a:ea typeface="Cambria Math" panose="02040503050406030204" pitchFamily="18" charset="0"/>
                            </a:rPr>
                            <a:t>A</a:t>
                          </a:r>
                        </a:p>
                      </a:txBody>
                      <a:tcPr/>
                    </a:tc>
                    <a:tc>
                      <a:txBody>
                        <a:bodyPr/>
                        <a:lstStyle/>
                        <a:p>
                          <a:pPr algn="ctr"/>
                          <a:r>
                            <a:rPr lang="en-US" sz="2400" dirty="0">
                              <a:latin typeface="Cambria Math" panose="02040503050406030204" pitchFamily="18" charset="0"/>
                              <a:ea typeface="Cambria Math" panose="02040503050406030204" pitchFamily="18" charset="0"/>
                            </a:rPr>
                            <a:t>7</a:t>
                          </a:r>
                        </a:p>
                      </a:txBody>
                      <a:tcPr/>
                    </a:tc>
                    <a:extLst>
                      <a:ext uri="{0D108BD9-81ED-4DB2-BD59-A6C34878D82A}">
                        <a16:rowId xmlns:a16="http://schemas.microsoft.com/office/drawing/2014/main" val="806367913"/>
                      </a:ext>
                    </a:extLst>
                  </a:tr>
                </a:tbl>
              </a:graphicData>
            </a:graphic>
          </p:graphicFrame>
        </mc:Fallback>
      </mc:AlternateContent>
      <p:sp>
        <p:nvSpPr>
          <p:cNvPr id="8" name="TextBox 7">
            <a:extLst>
              <a:ext uri="{FF2B5EF4-FFF2-40B4-BE49-F238E27FC236}">
                <a16:creationId xmlns:a16="http://schemas.microsoft.com/office/drawing/2014/main" id="{A92C5D72-9BF2-66DE-626E-3CB74820156F}"/>
              </a:ext>
            </a:extLst>
          </p:cNvPr>
          <p:cNvSpPr txBox="1"/>
          <p:nvPr/>
        </p:nvSpPr>
        <p:spPr>
          <a:xfrm>
            <a:off x="9034076" y="548640"/>
            <a:ext cx="2294667" cy="400110"/>
          </a:xfrm>
          <a:prstGeom prst="rect">
            <a:avLst/>
          </a:prstGeom>
          <a:noFill/>
        </p:spPr>
        <p:txBody>
          <a:bodyPr wrap="none" rtlCol="0">
            <a:spAutoFit/>
          </a:bodyPr>
          <a:lstStyle/>
          <a:p>
            <a:r>
              <a:rPr lang="en-US" sz="2000" b="1" dirty="0"/>
              <a:t>A,  B,  C,  D,  E,   F</a:t>
            </a:r>
          </a:p>
        </p:txBody>
      </p:sp>
      <p:sp>
        <p:nvSpPr>
          <p:cNvPr id="9" name="TextBox 8">
            <a:extLst>
              <a:ext uri="{FF2B5EF4-FFF2-40B4-BE49-F238E27FC236}">
                <a16:creationId xmlns:a16="http://schemas.microsoft.com/office/drawing/2014/main" id="{AD3B7DB7-5114-F3F6-02D5-444DD7B56B37}"/>
              </a:ext>
            </a:extLst>
          </p:cNvPr>
          <p:cNvSpPr txBox="1"/>
          <p:nvPr/>
        </p:nvSpPr>
        <p:spPr>
          <a:xfrm>
            <a:off x="9004580" y="948750"/>
            <a:ext cx="2435988" cy="400110"/>
          </a:xfrm>
          <a:prstGeom prst="rect">
            <a:avLst/>
          </a:prstGeom>
          <a:noFill/>
        </p:spPr>
        <p:txBody>
          <a:bodyPr wrap="none" rtlCol="0">
            <a:spAutoFit/>
          </a:bodyPr>
          <a:lstStyle/>
          <a:p>
            <a:r>
              <a:rPr lang="en-US" sz="2000" b="1" dirty="0"/>
              <a:t>10, 11, 12, 13, 14, 15</a:t>
            </a:r>
          </a:p>
        </p:txBody>
      </p:sp>
    </p:spTree>
    <p:extLst>
      <p:ext uri="{BB962C8B-B14F-4D97-AF65-F5344CB8AC3E}">
        <p14:creationId xmlns:p14="http://schemas.microsoft.com/office/powerpoint/2010/main" val="42858906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70EE9-1E93-8A6B-D037-898B05037F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66D2FE-A271-17F5-0778-880521C056F1}"/>
              </a:ext>
            </a:extLst>
          </p:cNvPr>
          <p:cNvSpPr>
            <a:spLocks noGrp="1"/>
          </p:cNvSpPr>
          <p:nvPr>
            <p:ph type="title"/>
          </p:nvPr>
        </p:nvSpPr>
        <p:spPr/>
        <p:txBody>
          <a:bodyPr/>
          <a:lstStyle/>
          <a:p>
            <a:r>
              <a:rPr lang="en-US" dirty="0"/>
              <a:t>Hexadecimal numbers</a:t>
            </a:r>
          </a:p>
        </p:txBody>
      </p:sp>
      <p:sp>
        <p:nvSpPr>
          <p:cNvPr id="3" name="Content Placeholder 2">
            <a:extLst>
              <a:ext uri="{FF2B5EF4-FFF2-40B4-BE49-F238E27FC236}">
                <a16:creationId xmlns:a16="http://schemas.microsoft.com/office/drawing/2014/main" id="{17C75AB3-E9C4-9DE1-0C40-8D0BAB246935}"/>
              </a:ext>
            </a:extLst>
          </p:cNvPr>
          <p:cNvSpPr>
            <a:spLocks noGrp="1"/>
          </p:cNvSpPr>
          <p:nvPr>
            <p:ph idx="1"/>
          </p:nvPr>
        </p:nvSpPr>
        <p:spPr>
          <a:xfrm>
            <a:off x="612647" y="1715532"/>
            <a:ext cx="7307237" cy="2414016"/>
          </a:xfrm>
        </p:spPr>
        <p:txBody>
          <a:bodyPr>
            <a:normAutofit/>
          </a:bodyPr>
          <a:lstStyle/>
          <a:p>
            <a:pPr marL="0" indent="0">
              <a:buNone/>
            </a:pPr>
            <a:r>
              <a:rPr lang="en-US" sz="3600" dirty="0">
                <a:solidFill>
                  <a:srgbClr val="FF0000"/>
                </a:solidFill>
              </a:rPr>
              <a:t>What number is 2A7</a:t>
            </a:r>
            <a:r>
              <a:rPr lang="en-US" sz="3600" baseline="-25000" dirty="0">
                <a:solidFill>
                  <a:srgbClr val="FF0000"/>
                </a:solidFill>
              </a:rPr>
              <a:t>16</a:t>
            </a:r>
            <a:r>
              <a:rPr lang="en-US" sz="3600" dirty="0">
                <a:solidFill>
                  <a:srgbClr val="FF0000"/>
                </a:solidFill>
              </a:rPr>
              <a:t>?</a:t>
            </a:r>
          </a:p>
        </p:txBody>
      </p:sp>
      <p:sp>
        <p:nvSpPr>
          <p:cNvPr id="4" name="Slide Number Placeholder 3">
            <a:extLst>
              <a:ext uri="{FF2B5EF4-FFF2-40B4-BE49-F238E27FC236}">
                <a16:creationId xmlns:a16="http://schemas.microsoft.com/office/drawing/2014/main" id="{256DE3E9-019B-2C33-5317-80263F189598}"/>
              </a:ext>
            </a:extLst>
          </p:cNvPr>
          <p:cNvSpPr>
            <a:spLocks noGrp="1"/>
          </p:cNvSpPr>
          <p:nvPr>
            <p:ph type="sldNum" sz="quarter" idx="12"/>
          </p:nvPr>
        </p:nvSpPr>
        <p:spPr/>
        <p:txBody>
          <a:bodyPr/>
          <a:lstStyle/>
          <a:p>
            <a:fld id="{CC057153-B650-4DEB-B370-79DDCFDCE934}" type="slidenum">
              <a:rPr lang="en-US" smtClean="0"/>
              <a:t>75</a:t>
            </a:fld>
            <a:endParaRPr lang="en-US"/>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7015C999-374C-C108-B4AC-AB623D0E18B2}"/>
                  </a:ext>
                </a:extLst>
              </p:cNvPr>
              <p:cNvGraphicFramePr>
                <a:graphicFrameLocks noGrp="1"/>
              </p:cNvGraphicFramePr>
              <p:nvPr/>
            </p:nvGraphicFramePr>
            <p:xfrm>
              <a:off x="1717481" y="2922540"/>
              <a:ext cx="5603073" cy="914400"/>
            </p:xfrm>
            <a:graphic>
              <a:graphicData uri="http://schemas.openxmlformats.org/drawingml/2006/table">
                <a:tbl>
                  <a:tblPr firstRow="1" bandRow="1">
                    <a:tableStyleId>{5940675A-B579-460E-94D1-54222C63F5DA}</a:tableStyleId>
                  </a:tblPr>
                  <a:tblGrid>
                    <a:gridCol w="1867691">
                      <a:extLst>
                        <a:ext uri="{9D8B030D-6E8A-4147-A177-3AD203B41FA5}">
                          <a16:colId xmlns:a16="http://schemas.microsoft.com/office/drawing/2014/main" val="1500213618"/>
                        </a:ext>
                      </a:extLst>
                    </a:gridCol>
                    <a:gridCol w="1867691">
                      <a:extLst>
                        <a:ext uri="{9D8B030D-6E8A-4147-A177-3AD203B41FA5}">
                          <a16:colId xmlns:a16="http://schemas.microsoft.com/office/drawing/2014/main" val="2324606823"/>
                        </a:ext>
                      </a:extLst>
                    </a:gridCol>
                    <a:gridCol w="1867691">
                      <a:extLst>
                        <a:ext uri="{9D8B030D-6E8A-4147-A177-3AD203B41FA5}">
                          <a16:colId xmlns:a16="http://schemas.microsoft.com/office/drawing/2014/main" val="3306935064"/>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240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16</m:t>
                                    </m:r>
                                  </m:e>
                                  <m:sup>
                                    <m:r>
                                      <a:rPr lang="en-US" sz="2400" b="0" i="1" dirty="0" smtClean="0">
                                        <a:latin typeface="Cambria Math" panose="02040503050406030204" pitchFamily="18" charset="0"/>
                                        <a:ea typeface="Cambria Math" panose="02040503050406030204" pitchFamily="18" charset="0"/>
                                      </a:rPr>
                                      <m:t>2</m:t>
                                    </m:r>
                                  </m:sup>
                                </m:sSup>
                                <m:r>
                                  <a:rPr lang="en-US" sz="2400" b="0" i="1" dirty="0" smtClean="0">
                                    <a:latin typeface="Cambria Math" panose="02040503050406030204" pitchFamily="18" charset="0"/>
                                    <a:ea typeface="Cambria Math" panose="02040503050406030204" pitchFamily="18" charset="0"/>
                                  </a:rPr>
                                  <m:t>=256</m:t>
                                </m:r>
                              </m:oMath>
                            </m:oMathPara>
                          </a14:m>
                          <a:endParaRPr lang="en-US" sz="2400" dirty="0">
                            <a:latin typeface="Cambria Math" panose="02040503050406030204" pitchFamily="18" charset="0"/>
                            <a:ea typeface="Cambria Math"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240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16</m:t>
                                    </m:r>
                                  </m:e>
                                  <m:sup>
                                    <m:r>
                                      <a:rPr lang="en-US" sz="2400" b="0" i="1" dirty="0" smtClean="0">
                                        <a:latin typeface="Cambria Math" panose="02040503050406030204" pitchFamily="18" charset="0"/>
                                        <a:ea typeface="Cambria Math" panose="02040503050406030204" pitchFamily="18" charset="0"/>
                                      </a:rPr>
                                      <m:t>1</m:t>
                                    </m:r>
                                  </m:sup>
                                </m:sSup>
                                <m:r>
                                  <a:rPr lang="en-US" sz="2400" b="0" i="1" dirty="0" smtClean="0">
                                    <a:latin typeface="Cambria Math" panose="02040503050406030204" pitchFamily="18" charset="0"/>
                                    <a:ea typeface="Cambria Math" panose="02040503050406030204" pitchFamily="18" charset="0"/>
                                  </a:rPr>
                                  <m:t>=16</m:t>
                                </m:r>
                              </m:oMath>
                            </m:oMathPara>
                          </a14:m>
                          <a:endParaRPr lang="en-US" sz="2400" dirty="0">
                            <a:latin typeface="Cambria Math" panose="02040503050406030204" pitchFamily="18" charset="0"/>
                            <a:ea typeface="Cambria Math"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240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16</m:t>
                                    </m:r>
                                  </m:e>
                                  <m:sup>
                                    <m:r>
                                      <a:rPr lang="en-US" sz="2400" b="0" i="1" dirty="0" smtClean="0">
                                        <a:latin typeface="Cambria Math" panose="02040503050406030204" pitchFamily="18" charset="0"/>
                                        <a:ea typeface="Cambria Math" panose="02040503050406030204" pitchFamily="18" charset="0"/>
                                      </a:rPr>
                                      <m:t>0</m:t>
                                    </m:r>
                                  </m:sup>
                                </m:sSup>
                                <m:r>
                                  <a:rPr lang="en-US" sz="2400" b="0" i="1" dirty="0" smtClean="0">
                                    <a:latin typeface="Cambria Math" panose="02040503050406030204" pitchFamily="18" charset="0"/>
                                    <a:ea typeface="Cambria Math" panose="02040503050406030204" pitchFamily="18" charset="0"/>
                                  </a:rPr>
                                  <m:t>=</m:t>
                                </m:r>
                                <m:r>
                                  <a:rPr lang="en-US" sz="2400" i="1" dirty="0" smtClean="0">
                                    <a:latin typeface="Cambria Math" panose="02040503050406030204" pitchFamily="18" charset="0"/>
                                    <a:ea typeface="Cambria Math" panose="02040503050406030204" pitchFamily="18" charset="0"/>
                                  </a:rPr>
                                  <m:t> 1</m:t>
                                </m:r>
                              </m:oMath>
                            </m:oMathPara>
                          </a14:m>
                          <a:endParaRPr lang="en-US" sz="2400" dirty="0">
                            <a:latin typeface="Cambria Math" panose="02040503050406030204" pitchFamily="18" charset="0"/>
                            <a:ea typeface="Cambria Math" panose="02040503050406030204" pitchFamily="18" charset="0"/>
                          </a:endParaRPr>
                        </a:p>
                      </a:txBody>
                      <a:tcPr/>
                    </a:tc>
                    <a:extLst>
                      <a:ext uri="{0D108BD9-81ED-4DB2-BD59-A6C34878D82A}">
                        <a16:rowId xmlns:a16="http://schemas.microsoft.com/office/drawing/2014/main" val="1002001436"/>
                      </a:ext>
                    </a:extLst>
                  </a:tr>
                  <a:tr h="370840">
                    <a:tc>
                      <a:txBody>
                        <a:bodyPr/>
                        <a:lstStyle/>
                        <a:p>
                          <a:pPr algn="ctr"/>
                          <a:r>
                            <a:rPr lang="en-US" sz="2400" dirty="0">
                              <a:latin typeface="Cambria Math" panose="02040503050406030204" pitchFamily="18" charset="0"/>
                              <a:ea typeface="Cambria Math" panose="02040503050406030204" pitchFamily="18" charset="0"/>
                            </a:rPr>
                            <a:t>2</a:t>
                          </a:r>
                        </a:p>
                      </a:txBody>
                      <a:tcPr/>
                    </a:tc>
                    <a:tc>
                      <a:txBody>
                        <a:bodyPr/>
                        <a:lstStyle/>
                        <a:p>
                          <a:pPr algn="ctr"/>
                          <a:r>
                            <a:rPr lang="en-US" sz="2400" dirty="0">
                              <a:latin typeface="Cambria Math" panose="02040503050406030204" pitchFamily="18" charset="0"/>
                              <a:ea typeface="Cambria Math" panose="02040503050406030204" pitchFamily="18" charset="0"/>
                            </a:rPr>
                            <a:t>A</a:t>
                          </a:r>
                        </a:p>
                      </a:txBody>
                      <a:tcPr/>
                    </a:tc>
                    <a:tc>
                      <a:txBody>
                        <a:bodyPr/>
                        <a:lstStyle/>
                        <a:p>
                          <a:pPr algn="ctr"/>
                          <a:r>
                            <a:rPr lang="en-US" sz="2400" dirty="0">
                              <a:latin typeface="Cambria Math" panose="02040503050406030204" pitchFamily="18" charset="0"/>
                              <a:ea typeface="Cambria Math" panose="02040503050406030204" pitchFamily="18" charset="0"/>
                            </a:rPr>
                            <a:t>7</a:t>
                          </a:r>
                        </a:p>
                      </a:txBody>
                      <a:tcPr/>
                    </a:tc>
                    <a:extLst>
                      <a:ext uri="{0D108BD9-81ED-4DB2-BD59-A6C34878D82A}">
                        <a16:rowId xmlns:a16="http://schemas.microsoft.com/office/drawing/2014/main" val="806367913"/>
                      </a:ext>
                    </a:extLst>
                  </a:tr>
                </a:tbl>
              </a:graphicData>
            </a:graphic>
          </p:graphicFrame>
        </mc:Choice>
        <mc:Fallback xmlns="">
          <p:graphicFrame>
            <p:nvGraphicFramePr>
              <p:cNvPr id="5" name="Table 4">
                <a:extLst>
                  <a:ext uri="{FF2B5EF4-FFF2-40B4-BE49-F238E27FC236}">
                    <a16:creationId xmlns:a16="http://schemas.microsoft.com/office/drawing/2014/main" id="{7015C999-374C-C108-B4AC-AB623D0E18B2}"/>
                  </a:ext>
                </a:extLst>
              </p:cNvPr>
              <p:cNvGraphicFramePr>
                <a:graphicFrameLocks noGrp="1"/>
              </p:cNvGraphicFramePr>
              <p:nvPr/>
            </p:nvGraphicFramePr>
            <p:xfrm>
              <a:off x="1717481" y="2922540"/>
              <a:ext cx="5603073" cy="914400"/>
            </p:xfrm>
            <a:graphic>
              <a:graphicData uri="http://schemas.openxmlformats.org/drawingml/2006/table">
                <a:tbl>
                  <a:tblPr firstRow="1" bandRow="1">
                    <a:tableStyleId>{5940675A-B579-460E-94D1-54222C63F5DA}</a:tableStyleId>
                  </a:tblPr>
                  <a:tblGrid>
                    <a:gridCol w="1867691">
                      <a:extLst>
                        <a:ext uri="{9D8B030D-6E8A-4147-A177-3AD203B41FA5}">
                          <a16:colId xmlns:a16="http://schemas.microsoft.com/office/drawing/2014/main" val="1500213618"/>
                        </a:ext>
                      </a:extLst>
                    </a:gridCol>
                    <a:gridCol w="1867691">
                      <a:extLst>
                        <a:ext uri="{9D8B030D-6E8A-4147-A177-3AD203B41FA5}">
                          <a16:colId xmlns:a16="http://schemas.microsoft.com/office/drawing/2014/main" val="2324606823"/>
                        </a:ext>
                      </a:extLst>
                    </a:gridCol>
                    <a:gridCol w="1867691">
                      <a:extLst>
                        <a:ext uri="{9D8B030D-6E8A-4147-A177-3AD203B41FA5}">
                          <a16:colId xmlns:a16="http://schemas.microsoft.com/office/drawing/2014/main" val="3306935064"/>
                        </a:ext>
                      </a:extLst>
                    </a:gridCol>
                  </a:tblGrid>
                  <a:tr h="457200">
                    <a:tc>
                      <a:txBody>
                        <a:bodyPr/>
                        <a:lstStyle/>
                        <a:p>
                          <a:endParaRPr lang="en-US"/>
                        </a:p>
                      </a:txBody>
                      <a:tcPr>
                        <a:blipFill>
                          <a:blip r:embed="rId3"/>
                          <a:stretch>
                            <a:fillRect l="-680" t="-2703" r="-201361" b="-124324"/>
                          </a:stretch>
                        </a:blipFill>
                      </a:tcPr>
                    </a:tc>
                    <a:tc>
                      <a:txBody>
                        <a:bodyPr/>
                        <a:lstStyle/>
                        <a:p>
                          <a:endParaRPr lang="en-US"/>
                        </a:p>
                      </a:txBody>
                      <a:tcPr>
                        <a:blipFill>
                          <a:blip r:embed="rId3"/>
                          <a:stretch>
                            <a:fillRect l="-100000" t="-2703" r="-100000" b="-124324"/>
                          </a:stretch>
                        </a:blipFill>
                      </a:tcPr>
                    </a:tc>
                    <a:tc>
                      <a:txBody>
                        <a:bodyPr/>
                        <a:lstStyle/>
                        <a:p>
                          <a:endParaRPr lang="en-US"/>
                        </a:p>
                      </a:txBody>
                      <a:tcPr>
                        <a:blipFill>
                          <a:blip r:embed="rId3"/>
                          <a:stretch>
                            <a:fillRect l="-201361" t="-2703" r="-680" b="-124324"/>
                          </a:stretch>
                        </a:blipFill>
                      </a:tcPr>
                    </a:tc>
                    <a:extLst>
                      <a:ext uri="{0D108BD9-81ED-4DB2-BD59-A6C34878D82A}">
                        <a16:rowId xmlns:a16="http://schemas.microsoft.com/office/drawing/2014/main" val="1002001436"/>
                      </a:ext>
                    </a:extLst>
                  </a:tr>
                  <a:tr h="457200">
                    <a:tc>
                      <a:txBody>
                        <a:bodyPr/>
                        <a:lstStyle/>
                        <a:p>
                          <a:pPr algn="ctr"/>
                          <a:r>
                            <a:rPr lang="en-US" sz="2400" dirty="0">
                              <a:latin typeface="Cambria Math" panose="02040503050406030204" pitchFamily="18" charset="0"/>
                              <a:ea typeface="Cambria Math" panose="02040503050406030204" pitchFamily="18" charset="0"/>
                            </a:rPr>
                            <a:t>2</a:t>
                          </a:r>
                        </a:p>
                      </a:txBody>
                      <a:tcPr/>
                    </a:tc>
                    <a:tc>
                      <a:txBody>
                        <a:bodyPr/>
                        <a:lstStyle/>
                        <a:p>
                          <a:pPr algn="ctr"/>
                          <a:r>
                            <a:rPr lang="en-US" sz="2400" dirty="0">
                              <a:latin typeface="Cambria Math" panose="02040503050406030204" pitchFamily="18" charset="0"/>
                              <a:ea typeface="Cambria Math" panose="02040503050406030204" pitchFamily="18" charset="0"/>
                            </a:rPr>
                            <a:t>A</a:t>
                          </a:r>
                        </a:p>
                      </a:txBody>
                      <a:tcPr/>
                    </a:tc>
                    <a:tc>
                      <a:txBody>
                        <a:bodyPr/>
                        <a:lstStyle/>
                        <a:p>
                          <a:pPr algn="ctr"/>
                          <a:r>
                            <a:rPr lang="en-US" sz="2400" dirty="0">
                              <a:latin typeface="Cambria Math" panose="02040503050406030204" pitchFamily="18" charset="0"/>
                              <a:ea typeface="Cambria Math" panose="02040503050406030204" pitchFamily="18" charset="0"/>
                            </a:rPr>
                            <a:t>7</a:t>
                          </a:r>
                        </a:p>
                      </a:txBody>
                      <a:tcPr/>
                    </a:tc>
                    <a:extLst>
                      <a:ext uri="{0D108BD9-81ED-4DB2-BD59-A6C34878D82A}">
                        <a16:rowId xmlns:a16="http://schemas.microsoft.com/office/drawing/2014/main" val="806367913"/>
                      </a:ext>
                    </a:extLst>
                  </a:tr>
                </a:tbl>
              </a:graphicData>
            </a:graphic>
          </p:graphicFrame>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DB08EC0-EF05-7D6B-C9AB-20AB0721A3EA}"/>
                  </a:ext>
                </a:extLst>
              </p:cNvPr>
              <p:cNvSpPr txBox="1"/>
              <p:nvPr/>
            </p:nvSpPr>
            <p:spPr>
              <a:xfrm>
                <a:off x="612647" y="4164182"/>
                <a:ext cx="8425017" cy="523220"/>
              </a:xfrm>
              <a:prstGeom prst="rect">
                <a:avLst/>
              </a:prstGeom>
              <a:noFill/>
            </p:spPr>
            <p:txBody>
              <a:bodyPr wrap="square">
                <a:spAutoFit/>
              </a:bodyPr>
              <a:lstStyle/>
              <a:p>
                <a:pPr lvl="2"/>
                <a14:m>
                  <m:oMathPara xmlns:m="http://schemas.openxmlformats.org/officeDocument/2006/math">
                    <m:oMathParaPr>
                      <m:jc m:val="centerGroup"/>
                    </m:oMathParaPr>
                    <m:oMath xmlns:m="http://schemas.openxmlformats.org/officeDocument/2006/math">
                      <m:r>
                        <m:rPr>
                          <m:nor/>
                        </m:rPr>
                        <a:rPr lang="en-US" sz="2800" dirty="0" smtClean="0">
                          <a:latin typeface="Cambria Math" panose="02040503050406030204" pitchFamily="18" charset="0"/>
                          <a:ea typeface="Cambria Math" panose="02040503050406030204" pitchFamily="18" charset="0"/>
                        </a:rPr>
                        <m:t>2</m:t>
                      </m:r>
                      <m:r>
                        <m:rPr>
                          <m:nor/>
                        </m:rPr>
                        <a:rPr lang="en-US" sz="2800" b="0" i="0" dirty="0" smtClean="0">
                          <a:latin typeface="Cambria Math" panose="02040503050406030204" pitchFamily="18" charset="0"/>
                          <a:ea typeface="Cambria Math" panose="02040503050406030204" pitchFamily="18" charset="0"/>
                        </a:rPr>
                        <m:t>A</m:t>
                      </m:r>
                      <m:r>
                        <a:rPr lang="en-US" sz="2800" b="0" i="1" dirty="0" smtClean="0">
                          <a:latin typeface="Cambria Math" panose="02040503050406030204" pitchFamily="18" charset="0"/>
                          <a:ea typeface="Cambria Math" panose="02040503050406030204" pitchFamily="18" charset="0"/>
                        </a:rPr>
                        <m:t>7</m:t>
                      </m:r>
                      <m:r>
                        <a:rPr lang="en-US" sz="2800" b="0" i="1" baseline="-25000" dirty="0" smtClean="0">
                          <a:latin typeface="Cambria Math" panose="02040503050406030204" pitchFamily="18" charset="0"/>
                          <a:ea typeface="Cambria Math" panose="02040503050406030204" pitchFamily="18" charset="0"/>
                        </a:rPr>
                        <m:t>16</m:t>
                      </m:r>
                      <m:r>
                        <a:rPr lang="en-US" sz="2800" b="0" i="1" smtClean="0">
                          <a:latin typeface="Cambria Math" panose="02040503050406030204" pitchFamily="18" charset="0"/>
                          <a:ea typeface="Cambria Math" panose="02040503050406030204" pitchFamily="18" charset="0"/>
                        </a:rPr>
                        <m:t>=2×</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16</m:t>
                          </m:r>
                        </m:e>
                        <m:sup>
                          <m:r>
                            <a:rPr lang="en-US" sz="2800" b="0" i="1" smtClean="0">
                              <a:latin typeface="Cambria Math" panose="02040503050406030204" pitchFamily="18" charset="0"/>
                              <a:ea typeface="Cambria Math" panose="02040503050406030204" pitchFamily="18" charset="0"/>
                            </a:rPr>
                            <m:t>2</m:t>
                          </m:r>
                        </m:sup>
                      </m:sSup>
                      <m:r>
                        <a:rPr lang="en-US" sz="2800" b="0" i="1" smtClean="0">
                          <a:latin typeface="Cambria Math" panose="02040503050406030204" pitchFamily="18" charset="0"/>
                          <a:ea typeface="Cambria Math" panose="02040503050406030204" pitchFamily="18" charset="0"/>
                        </a:rPr>
                        <m:t>+10×</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16</m:t>
                          </m:r>
                        </m:e>
                        <m:sup>
                          <m:r>
                            <a:rPr lang="en-US" sz="2800" b="0" i="1" smtClean="0">
                              <a:latin typeface="Cambria Math" panose="02040503050406030204" pitchFamily="18" charset="0"/>
                              <a:ea typeface="Cambria Math" panose="02040503050406030204" pitchFamily="18" charset="0"/>
                            </a:rPr>
                            <m:t>1</m:t>
                          </m:r>
                        </m:sup>
                      </m:sSup>
                      <m:r>
                        <a:rPr lang="en-US" sz="2800" b="0" i="1" smtClean="0">
                          <a:latin typeface="Cambria Math" panose="02040503050406030204" pitchFamily="18" charset="0"/>
                          <a:ea typeface="Cambria Math" panose="02040503050406030204" pitchFamily="18" charset="0"/>
                        </a:rPr>
                        <m:t>+7×</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16</m:t>
                          </m:r>
                        </m:e>
                        <m:sup>
                          <m:r>
                            <a:rPr lang="en-US" sz="2800" b="0" i="1" smtClean="0">
                              <a:latin typeface="Cambria Math" panose="02040503050406030204" pitchFamily="18" charset="0"/>
                              <a:ea typeface="Cambria Math" panose="02040503050406030204" pitchFamily="18" charset="0"/>
                            </a:rPr>
                            <m:t>0</m:t>
                          </m:r>
                        </m:sup>
                      </m:sSup>
                    </m:oMath>
                  </m:oMathPara>
                </a14:m>
                <a:endParaRPr lang="en-US" sz="2800" dirty="0">
                  <a:latin typeface="Cambria Math" panose="02040503050406030204" pitchFamily="18" charset="0"/>
                  <a:ea typeface="Cambria Math" panose="02040503050406030204" pitchFamily="18" charset="0"/>
                </a:endParaRPr>
              </a:p>
            </p:txBody>
          </p:sp>
        </mc:Choice>
        <mc:Fallback xmlns="">
          <p:sp>
            <p:nvSpPr>
              <p:cNvPr id="6" name="TextBox 5">
                <a:extLst>
                  <a:ext uri="{FF2B5EF4-FFF2-40B4-BE49-F238E27FC236}">
                    <a16:creationId xmlns:a16="http://schemas.microsoft.com/office/drawing/2014/main" id="{BDB08EC0-EF05-7D6B-C9AB-20AB0721A3EA}"/>
                  </a:ext>
                </a:extLst>
              </p:cNvPr>
              <p:cNvSpPr txBox="1">
                <a:spLocks noRot="1" noChangeAspect="1" noMove="1" noResize="1" noEditPoints="1" noAdjustHandles="1" noChangeArrowheads="1" noChangeShapeType="1" noTextEdit="1"/>
              </p:cNvSpPr>
              <p:nvPr/>
            </p:nvSpPr>
            <p:spPr>
              <a:xfrm>
                <a:off x="612647" y="4164182"/>
                <a:ext cx="8425017" cy="523220"/>
              </a:xfrm>
              <a:prstGeom prst="rect">
                <a:avLst/>
              </a:prstGeom>
              <a:blipFill>
                <a:blip r:embed="rId4"/>
                <a:stretch>
                  <a:fillRect b="-23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24C457C-4369-6061-1438-326C2892C45D}"/>
                  </a:ext>
                </a:extLst>
              </p:cNvPr>
              <p:cNvSpPr txBox="1"/>
              <p:nvPr/>
            </p:nvSpPr>
            <p:spPr>
              <a:xfrm>
                <a:off x="1276323" y="5043948"/>
                <a:ext cx="8425017" cy="523220"/>
              </a:xfrm>
              <a:prstGeom prst="rect">
                <a:avLst/>
              </a:prstGeom>
              <a:noFill/>
            </p:spPr>
            <p:txBody>
              <a:bodyPr wrap="square">
                <a:spAutoFit/>
              </a:bodyPr>
              <a:lstStyle/>
              <a:p>
                <a:pPr lvl="2"/>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ea typeface="Cambria Math" panose="02040503050406030204" pitchFamily="18" charset="0"/>
                        </a:rPr>
                        <m:t>=2×256+10×16+7=679</m:t>
                      </m:r>
                      <m:r>
                        <a:rPr lang="en-US" sz="2800" b="0" i="1" baseline="-25000" smtClean="0">
                          <a:latin typeface="Cambria Math" panose="02040503050406030204" pitchFamily="18" charset="0"/>
                          <a:ea typeface="Cambria Math" panose="02040503050406030204" pitchFamily="18" charset="0"/>
                        </a:rPr>
                        <m:t>10</m:t>
                      </m:r>
                    </m:oMath>
                  </m:oMathPara>
                </a14:m>
                <a:endParaRPr lang="en-US" sz="2800" baseline="-25000" dirty="0">
                  <a:latin typeface="Cambria Math" panose="02040503050406030204" pitchFamily="18" charset="0"/>
                  <a:ea typeface="Cambria Math" panose="02040503050406030204" pitchFamily="18" charset="0"/>
                </a:endParaRPr>
              </a:p>
            </p:txBody>
          </p:sp>
        </mc:Choice>
        <mc:Fallback xmlns="">
          <p:sp>
            <p:nvSpPr>
              <p:cNvPr id="7" name="TextBox 6">
                <a:extLst>
                  <a:ext uri="{FF2B5EF4-FFF2-40B4-BE49-F238E27FC236}">
                    <a16:creationId xmlns:a16="http://schemas.microsoft.com/office/drawing/2014/main" id="{C24C457C-4369-6061-1438-326C2892C45D}"/>
                  </a:ext>
                </a:extLst>
              </p:cNvPr>
              <p:cNvSpPr txBox="1">
                <a:spLocks noRot="1" noChangeAspect="1" noMove="1" noResize="1" noEditPoints="1" noAdjustHandles="1" noChangeArrowheads="1" noChangeShapeType="1" noTextEdit="1"/>
              </p:cNvSpPr>
              <p:nvPr/>
            </p:nvSpPr>
            <p:spPr>
              <a:xfrm>
                <a:off x="1276323" y="5043948"/>
                <a:ext cx="8425017" cy="523220"/>
              </a:xfrm>
              <a:prstGeom prst="rect">
                <a:avLst/>
              </a:prstGeom>
              <a:blipFill>
                <a:blip r:embed="rId5"/>
                <a:stretch>
                  <a:fillRect b="-4651"/>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40D5DFAD-1592-3232-BA68-3FA9A00F095F}"/>
              </a:ext>
            </a:extLst>
          </p:cNvPr>
          <p:cNvSpPr txBox="1"/>
          <p:nvPr/>
        </p:nvSpPr>
        <p:spPr>
          <a:xfrm>
            <a:off x="9034076" y="548640"/>
            <a:ext cx="2294667" cy="400110"/>
          </a:xfrm>
          <a:prstGeom prst="rect">
            <a:avLst/>
          </a:prstGeom>
          <a:noFill/>
        </p:spPr>
        <p:txBody>
          <a:bodyPr wrap="none" rtlCol="0">
            <a:spAutoFit/>
          </a:bodyPr>
          <a:lstStyle/>
          <a:p>
            <a:r>
              <a:rPr lang="en-US" sz="2000" b="1" dirty="0"/>
              <a:t>A,  B,  C,  D,  E,   F</a:t>
            </a:r>
          </a:p>
        </p:txBody>
      </p:sp>
      <p:sp>
        <p:nvSpPr>
          <p:cNvPr id="9" name="TextBox 8">
            <a:extLst>
              <a:ext uri="{FF2B5EF4-FFF2-40B4-BE49-F238E27FC236}">
                <a16:creationId xmlns:a16="http://schemas.microsoft.com/office/drawing/2014/main" id="{F274C19D-B6C4-4030-809E-F5E3EA4422B2}"/>
              </a:ext>
            </a:extLst>
          </p:cNvPr>
          <p:cNvSpPr txBox="1"/>
          <p:nvPr/>
        </p:nvSpPr>
        <p:spPr>
          <a:xfrm>
            <a:off x="9004580" y="948750"/>
            <a:ext cx="2435988" cy="400110"/>
          </a:xfrm>
          <a:prstGeom prst="rect">
            <a:avLst/>
          </a:prstGeom>
          <a:noFill/>
        </p:spPr>
        <p:txBody>
          <a:bodyPr wrap="none" rtlCol="0">
            <a:spAutoFit/>
          </a:bodyPr>
          <a:lstStyle/>
          <a:p>
            <a:r>
              <a:rPr lang="en-US" sz="2000" b="1" dirty="0"/>
              <a:t>10, 11, 12, 13, 14, 15</a:t>
            </a:r>
          </a:p>
        </p:txBody>
      </p:sp>
    </p:spTree>
    <p:extLst>
      <p:ext uri="{BB962C8B-B14F-4D97-AF65-F5344CB8AC3E}">
        <p14:creationId xmlns:p14="http://schemas.microsoft.com/office/powerpoint/2010/main" val="31136111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87F4B-3C03-3D2C-2CAA-701D3D423E90}"/>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63E9FD01-F6D6-9685-686D-A1F7C7CA7C5D}"/>
              </a:ext>
            </a:extLst>
          </p:cNvPr>
          <p:cNvSpPr txBox="1">
            <a:spLocks/>
          </p:cNvSpPr>
          <p:nvPr/>
        </p:nvSpPr>
        <p:spPr>
          <a:xfrm>
            <a:off x="612648" y="548640"/>
            <a:ext cx="10653578"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Hexadecimal numbers</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27873D62-3030-3EE7-32C9-6E23E290375F}"/>
              </a:ext>
            </a:extLst>
          </p:cNvPr>
          <p:cNvSpPr>
            <a:spLocks noGrp="1"/>
          </p:cNvSpPr>
          <p:nvPr>
            <p:ph type="sldNum" sz="quarter" idx="12"/>
          </p:nvPr>
        </p:nvSpPr>
        <p:spPr/>
        <p:txBody>
          <a:bodyPr/>
          <a:lstStyle/>
          <a:p>
            <a:fld id="{CC057153-B650-4DEB-B370-79DDCFDCE934}" type="slidenum">
              <a:rPr lang="en-US" smtClean="0"/>
              <a:t>76</a:t>
            </a:fld>
            <a:endParaRPr lang="en-US"/>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DA60AC50-D7B4-921A-EF4A-D2D712CCEA72}"/>
                  </a:ext>
                </a:extLst>
              </p:cNvPr>
              <p:cNvSpPr>
                <a:spLocks noGrp="1"/>
              </p:cNvSpPr>
              <p:nvPr>
                <p:ph idx="1"/>
              </p:nvPr>
            </p:nvSpPr>
            <p:spPr>
              <a:xfrm>
                <a:off x="612647" y="1715532"/>
                <a:ext cx="10817353" cy="4593828"/>
              </a:xfrm>
            </p:spPr>
            <p:txBody>
              <a:bodyPr>
                <a:noAutofit/>
              </a:bodyPr>
              <a:lstStyle/>
              <a:p>
                <a:pPr marL="0" indent="0">
                  <a:buNone/>
                </a:pP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𝑑</m:t>
                        </m:r>
                      </m:e>
                      <m:sub>
                        <m:r>
                          <a:rPr lang="en-US" sz="2800" b="0" i="1" smtClean="0">
                            <a:latin typeface="Cambria Math" panose="02040503050406030204" pitchFamily="18" charset="0"/>
                          </a:rPr>
                          <m:t>𝑛</m:t>
                        </m:r>
                        <m:r>
                          <a:rPr lang="en-US" sz="2800" b="0" i="1" smtClean="0">
                            <a:latin typeface="Cambria Math" panose="02040503050406030204" pitchFamily="18" charset="0"/>
                          </a:rPr>
                          <m:t>−1</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m:t>
                        </m:r>
                        <m:r>
                          <a:rPr lang="en-US" sz="2800" b="0" i="1" smtClean="0">
                            <a:latin typeface="Cambria Math" panose="02040503050406030204" pitchFamily="18" charset="0"/>
                          </a:rPr>
                          <m:t>𝑑</m:t>
                        </m:r>
                      </m:e>
                      <m:sub>
                        <m:r>
                          <a:rPr lang="en-US" sz="2800" b="0" i="1" smtClean="0">
                            <a:latin typeface="Cambria Math" panose="02040503050406030204" pitchFamily="18" charset="0"/>
                          </a:rPr>
                          <m:t>2</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𝑑</m:t>
                        </m:r>
                      </m:e>
                      <m:sub>
                        <m:r>
                          <a:rPr lang="en-US" sz="2800" b="0" i="1" smtClean="0">
                            <a:latin typeface="Cambria Math" panose="02040503050406030204" pitchFamily="18" charset="0"/>
                          </a:rPr>
                          <m:t>1</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𝑑</m:t>
                        </m:r>
                      </m:e>
                      <m:sub>
                        <m:r>
                          <a:rPr lang="en-US" sz="2800" b="0" i="1" smtClean="0">
                            <a:latin typeface="Cambria Math" panose="02040503050406030204" pitchFamily="18" charset="0"/>
                          </a:rPr>
                          <m:t>0</m:t>
                        </m:r>
                      </m:sub>
                    </m:sSub>
                  </m:oMath>
                </a14:m>
                <a:r>
                  <a:rPr lang="en-US" sz="2800" dirty="0"/>
                  <a:t> represents the integer </a:t>
                </a:r>
                <a:br>
                  <a:rPr lang="en-US" sz="2800" dirty="0"/>
                </a:br>
                <a:endParaRPr lang="en-US" sz="2800" dirty="0"/>
              </a:p>
              <a:p>
                <a:pPr marL="0" indent="0">
                  <a:buNone/>
                </a:pPr>
                <a14:m>
                  <m:oMathPara xmlns:m="http://schemas.openxmlformats.org/officeDocument/2006/math">
                    <m:oMathParaPr>
                      <m:jc m:val="left"/>
                    </m:oMathParaPr>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𝑑</m:t>
                          </m:r>
                        </m:e>
                        <m:sub>
                          <m:r>
                            <a:rPr lang="en-US" sz="2800" i="1">
                              <a:latin typeface="Cambria Math" panose="02040503050406030204" pitchFamily="18" charset="0"/>
                            </a:rPr>
                            <m:t>𝑛</m:t>
                          </m:r>
                          <m:r>
                            <a:rPr lang="en-US" sz="2800" i="1">
                              <a:latin typeface="Cambria Math" panose="02040503050406030204" pitchFamily="18" charset="0"/>
                            </a:rPr>
                            <m:t>−1</m:t>
                          </m:r>
                        </m:sub>
                      </m:sSub>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16</m:t>
                          </m:r>
                        </m:e>
                        <m:sup>
                          <m:r>
                            <a:rPr lang="en-US" sz="2800" b="0" i="1" smtClean="0">
                              <a:latin typeface="Cambria Math" panose="02040503050406030204" pitchFamily="18" charset="0"/>
                            </a:rPr>
                            <m:t>𝑛</m:t>
                          </m:r>
                          <m:r>
                            <a:rPr lang="en-US" sz="2800" b="0" i="1" smtClean="0">
                              <a:latin typeface="Cambria Math" panose="02040503050406030204" pitchFamily="18" charset="0"/>
                            </a:rPr>
                            <m:t>−1</m:t>
                          </m:r>
                        </m:sup>
                      </m:sSup>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m:t>
                          </m:r>
                          <m:r>
                            <a:rPr lang="en-US" sz="2800" b="0" i="1" smtClean="0">
                              <a:latin typeface="Cambria Math" panose="02040503050406030204" pitchFamily="18" charset="0"/>
                            </a:rPr>
                            <m:t>+</m:t>
                          </m:r>
                          <m:r>
                            <a:rPr lang="en-US" sz="2800" i="1">
                              <a:latin typeface="Cambria Math" panose="02040503050406030204" pitchFamily="18" charset="0"/>
                            </a:rPr>
                            <m:t>𝑑</m:t>
                          </m:r>
                        </m:e>
                        <m:sub>
                          <m:r>
                            <a:rPr lang="en-US" sz="2800" i="1">
                              <a:latin typeface="Cambria Math" panose="02040503050406030204" pitchFamily="18" charset="0"/>
                            </a:rPr>
                            <m:t>2</m:t>
                          </m:r>
                        </m:sub>
                      </m:sSub>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16</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𝑑</m:t>
                          </m:r>
                        </m:e>
                        <m:sub>
                          <m:r>
                            <a:rPr lang="en-US" sz="2800" i="1">
                              <a:latin typeface="Cambria Math" panose="02040503050406030204" pitchFamily="18" charset="0"/>
                            </a:rPr>
                            <m:t>1</m:t>
                          </m:r>
                        </m:sub>
                      </m:sSub>
                      <m:r>
                        <a:rPr lang="en-US" sz="2800" b="0" i="1" smtClean="0">
                          <a:latin typeface="Cambria Math" panose="02040503050406030204" pitchFamily="18" charset="0"/>
                        </a:rPr>
                        <m:t>16+</m:t>
                      </m:r>
                      <m:sSub>
                        <m:sSubPr>
                          <m:ctrlPr>
                            <a:rPr lang="en-US" sz="2800" i="1">
                              <a:latin typeface="Cambria Math" panose="02040503050406030204" pitchFamily="18" charset="0"/>
                            </a:rPr>
                          </m:ctrlPr>
                        </m:sSubPr>
                        <m:e>
                          <m:r>
                            <a:rPr lang="en-US" sz="2800" i="1">
                              <a:latin typeface="Cambria Math" panose="02040503050406030204" pitchFamily="18" charset="0"/>
                            </a:rPr>
                            <m:t>𝑑</m:t>
                          </m:r>
                        </m:e>
                        <m:sub>
                          <m:r>
                            <a:rPr lang="en-US" sz="2800" i="1">
                              <a:latin typeface="Cambria Math" panose="02040503050406030204" pitchFamily="18" charset="0"/>
                            </a:rPr>
                            <m:t>0</m:t>
                          </m:r>
                        </m:sub>
                      </m:sSub>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16</m:t>
                          </m:r>
                        </m:e>
                        <m:sup>
                          <m:r>
                            <a:rPr lang="en-US" sz="2800" b="0" i="1" smtClean="0">
                              <a:latin typeface="Cambria Math" panose="02040503050406030204" pitchFamily="18" charset="0"/>
                            </a:rPr>
                            <m:t>0</m:t>
                          </m:r>
                        </m:sup>
                      </m:sSup>
                    </m:oMath>
                  </m:oMathPara>
                </a14:m>
                <a:endParaRPr lang="en-US" sz="2800" dirty="0"/>
              </a:p>
              <a:p>
                <a:endParaRPr lang="en-US" sz="2800" dirty="0"/>
              </a:p>
              <a:p>
                <a:endParaRPr lang="en-US" sz="2800" dirty="0"/>
              </a:p>
              <a:p>
                <a:pPr marL="0" indent="0">
                  <a:buNone/>
                </a:pPr>
                <a:endParaRPr lang="en-US" sz="2800" dirty="0"/>
              </a:p>
            </p:txBody>
          </p:sp>
        </mc:Choice>
        <mc:Fallback xmlns="">
          <p:sp>
            <p:nvSpPr>
              <p:cNvPr id="4" name="Content Placeholder 3">
                <a:extLst>
                  <a:ext uri="{FF2B5EF4-FFF2-40B4-BE49-F238E27FC236}">
                    <a16:creationId xmlns:a16="http://schemas.microsoft.com/office/drawing/2014/main" id="{DA60AC50-D7B4-921A-EF4A-D2D712CCEA72}"/>
                  </a:ext>
                </a:extLst>
              </p:cNvPr>
              <p:cNvSpPr>
                <a:spLocks noGrp="1" noRot="1" noChangeAspect="1" noMove="1" noResize="1" noEditPoints="1" noAdjustHandles="1" noChangeArrowheads="1" noChangeShapeType="1" noTextEdit="1"/>
              </p:cNvSpPr>
              <p:nvPr>
                <p:ph idx="1"/>
              </p:nvPr>
            </p:nvSpPr>
            <p:spPr>
              <a:xfrm>
                <a:off x="612647" y="1715532"/>
                <a:ext cx="10817353" cy="4593828"/>
              </a:xfrm>
              <a:blipFill>
                <a:blip r:embed="rId3"/>
                <a:stretch>
                  <a:fillRect l="-352" t="-551"/>
                </a:stretch>
              </a:blipFill>
            </p:spPr>
            <p:txBody>
              <a:bodyPr/>
              <a:lstStyle/>
              <a:p>
                <a:r>
                  <a:rPr lang="en-US">
                    <a:noFill/>
                  </a:rPr>
                  <a:t> </a:t>
                </a:r>
              </a:p>
            </p:txBody>
          </p:sp>
        </mc:Fallback>
      </mc:AlternateContent>
      <p:sp>
        <p:nvSpPr>
          <p:cNvPr id="2" name="Content Placeholder 2">
            <a:extLst>
              <a:ext uri="{FF2B5EF4-FFF2-40B4-BE49-F238E27FC236}">
                <a16:creationId xmlns:a16="http://schemas.microsoft.com/office/drawing/2014/main" id="{04D89229-6458-5474-6A5D-CDB0A2045493}"/>
              </a:ext>
            </a:extLst>
          </p:cNvPr>
          <p:cNvSpPr txBox="1">
            <a:spLocks/>
          </p:cNvSpPr>
          <p:nvPr/>
        </p:nvSpPr>
        <p:spPr>
          <a:xfrm>
            <a:off x="612647" y="4012446"/>
            <a:ext cx="10653579" cy="127839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rgbClr val="FF0000"/>
                </a:solidFill>
              </a:rPr>
              <a:t>For a </a:t>
            </a:r>
            <a:r>
              <a:rPr lang="en-US" sz="3200" dirty="0">
                <a:solidFill>
                  <a:srgbClr val="FF0000"/>
                </a:solidFill>
                <a:latin typeface="Monaco" pitchFamily="2" charset="77"/>
              </a:rPr>
              <a:t>d</a:t>
            </a:r>
            <a:r>
              <a:rPr lang="en-US" sz="3200" dirty="0">
                <a:solidFill>
                  <a:srgbClr val="FF0000"/>
                </a:solidFill>
              </a:rPr>
              <a:t> digit hexadecimal number, what are the range of values? E.g., three digits?</a:t>
            </a:r>
          </a:p>
        </p:txBody>
      </p:sp>
    </p:spTree>
    <p:extLst>
      <p:ext uri="{BB962C8B-B14F-4D97-AF65-F5344CB8AC3E}">
        <p14:creationId xmlns:p14="http://schemas.microsoft.com/office/powerpoint/2010/main" val="11522562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D553C-3CA8-D202-92FB-36860E550211}"/>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086CB55C-383D-F48F-E1BB-46614CE8A6C8}"/>
              </a:ext>
            </a:extLst>
          </p:cNvPr>
          <p:cNvSpPr txBox="1">
            <a:spLocks/>
          </p:cNvSpPr>
          <p:nvPr/>
        </p:nvSpPr>
        <p:spPr>
          <a:xfrm>
            <a:off x="612648" y="548640"/>
            <a:ext cx="10653578"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Hexadecimal numbers</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B396DF8A-644A-7194-16BE-8B3ADD2E7959}"/>
              </a:ext>
            </a:extLst>
          </p:cNvPr>
          <p:cNvSpPr>
            <a:spLocks noGrp="1"/>
          </p:cNvSpPr>
          <p:nvPr>
            <p:ph type="sldNum" sz="quarter" idx="12"/>
          </p:nvPr>
        </p:nvSpPr>
        <p:spPr/>
        <p:txBody>
          <a:bodyPr/>
          <a:lstStyle/>
          <a:p>
            <a:fld id="{CC057153-B650-4DEB-B370-79DDCFDCE934}" type="slidenum">
              <a:rPr lang="en-US" smtClean="0"/>
              <a:t>77</a:t>
            </a:fld>
            <a:endParaRPr lang="en-US"/>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4A66D491-2689-9E4D-B17B-C24D547708C1}"/>
                  </a:ext>
                </a:extLst>
              </p:cNvPr>
              <p:cNvSpPr>
                <a:spLocks noGrp="1"/>
              </p:cNvSpPr>
              <p:nvPr>
                <p:ph idx="1"/>
              </p:nvPr>
            </p:nvSpPr>
            <p:spPr>
              <a:xfrm>
                <a:off x="612647" y="1715532"/>
                <a:ext cx="10817353" cy="4593828"/>
              </a:xfrm>
            </p:spPr>
            <p:txBody>
              <a:bodyPr>
                <a:noAutofit/>
              </a:bodyPr>
              <a:lstStyle/>
              <a:p>
                <a:pPr marL="0" indent="0">
                  <a:buNone/>
                </a:pP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𝑑</m:t>
                        </m:r>
                      </m:e>
                      <m:sub>
                        <m:r>
                          <a:rPr lang="en-US" sz="2800" b="0" i="1" smtClean="0">
                            <a:latin typeface="Cambria Math" panose="02040503050406030204" pitchFamily="18" charset="0"/>
                          </a:rPr>
                          <m:t>𝑛</m:t>
                        </m:r>
                        <m:r>
                          <a:rPr lang="en-US" sz="2800" b="0" i="1" smtClean="0">
                            <a:latin typeface="Cambria Math" panose="02040503050406030204" pitchFamily="18" charset="0"/>
                          </a:rPr>
                          <m:t>−1</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m:t>
                        </m:r>
                        <m:r>
                          <a:rPr lang="en-US" sz="2800" b="0" i="1" smtClean="0">
                            <a:latin typeface="Cambria Math" panose="02040503050406030204" pitchFamily="18" charset="0"/>
                          </a:rPr>
                          <m:t>𝑑</m:t>
                        </m:r>
                      </m:e>
                      <m:sub>
                        <m:r>
                          <a:rPr lang="en-US" sz="2800" b="0" i="1" smtClean="0">
                            <a:latin typeface="Cambria Math" panose="02040503050406030204" pitchFamily="18" charset="0"/>
                          </a:rPr>
                          <m:t>2</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𝑑</m:t>
                        </m:r>
                      </m:e>
                      <m:sub>
                        <m:r>
                          <a:rPr lang="en-US" sz="2800" b="0" i="1" smtClean="0">
                            <a:latin typeface="Cambria Math" panose="02040503050406030204" pitchFamily="18" charset="0"/>
                          </a:rPr>
                          <m:t>1</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𝑑</m:t>
                        </m:r>
                      </m:e>
                      <m:sub>
                        <m:r>
                          <a:rPr lang="en-US" sz="2800" b="0" i="1" smtClean="0">
                            <a:latin typeface="Cambria Math" panose="02040503050406030204" pitchFamily="18" charset="0"/>
                          </a:rPr>
                          <m:t>0</m:t>
                        </m:r>
                      </m:sub>
                    </m:sSub>
                  </m:oMath>
                </a14:m>
                <a:r>
                  <a:rPr lang="en-US" sz="2800" dirty="0"/>
                  <a:t> represents the integer </a:t>
                </a:r>
                <a:br>
                  <a:rPr lang="en-US" sz="2800" dirty="0"/>
                </a:br>
                <a:endParaRPr lang="en-US" sz="2800" dirty="0"/>
              </a:p>
              <a:p>
                <a:pPr marL="0" indent="0">
                  <a:buNone/>
                </a:pPr>
                <a14:m>
                  <m:oMathPara xmlns:m="http://schemas.openxmlformats.org/officeDocument/2006/math">
                    <m:oMathParaPr>
                      <m:jc m:val="left"/>
                    </m:oMathParaPr>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𝑑</m:t>
                          </m:r>
                        </m:e>
                        <m:sub>
                          <m:r>
                            <a:rPr lang="en-US" sz="2800" i="1">
                              <a:latin typeface="Cambria Math" panose="02040503050406030204" pitchFamily="18" charset="0"/>
                            </a:rPr>
                            <m:t>𝑛</m:t>
                          </m:r>
                          <m:r>
                            <a:rPr lang="en-US" sz="2800" i="1">
                              <a:latin typeface="Cambria Math" panose="02040503050406030204" pitchFamily="18" charset="0"/>
                            </a:rPr>
                            <m:t>−1</m:t>
                          </m:r>
                        </m:sub>
                      </m:sSub>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16</m:t>
                          </m:r>
                        </m:e>
                        <m:sup>
                          <m:r>
                            <a:rPr lang="en-US" sz="2800" b="0" i="1" smtClean="0">
                              <a:latin typeface="Cambria Math" panose="02040503050406030204" pitchFamily="18" charset="0"/>
                            </a:rPr>
                            <m:t>𝑛</m:t>
                          </m:r>
                          <m:r>
                            <a:rPr lang="en-US" sz="2800" b="0" i="1" smtClean="0">
                              <a:latin typeface="Cambria Math" panose="02040503050406030204" pitchFamily="18" charset="0"/>
                            </a:rPr>
                            <m:t>−1</m:t>
                          </m:r>
                        </m:sup>
                      </m:sSup>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m:t>
                          </m:r>
                          <m:r>
                            <a:rPr lang="en-US" sz="2800" b="0" i="1" smtClean="0">
                              <a:latin typeface="Cambria Math" panose="02040503050406030204" pitchFamily="18" charset="0"/>
                            </a:rPr>
                            <m:t>+</m:t>
                          </m:r>
                          <m:r>
                            <a:rPr lang="en-US" sz="2800" i="1">
                              <a:latin typeface="Cambria Math" panose="02040503050406030204" pitchFamily="18" charset="0"/>
                            </a:rPr>
                            <m:t>𝑑</m:t>
                          </m:r>
                        </m:e>
                        <m:sub>
                          <m:r>
                            <a:rPr lang="en-US" sz="2800" i="1">
                              <a:latin typeface="Cambria Math" panose="02040503050406030204" pitchFamily="18" charset="0"/>
                            </a:rPr>
                            <m:t>2</m:t>
                          </m:r>
                        </m:sub>
                      </m:sSub>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16</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𝑑</m:t>
                          </m:r>
                        </m:e>
                        <m:sub>
                          <m:r>
                            <a:rPr lang="en-US" sz="2800" i="1">
                              <a:latin typeface="Cambria Math" panose="02040503050406030204" pitchFamily="18" charset="0"/>
                            </a:rPr>
                            <m:t>1</m:t>
                          </m:r>
                        </m:sub>
                      </m:sSub>
                      <m:r>
                        <a:rPr lang="en-US" sz="2800" b="0" i="1" smtClean="0">
                          <a:latin typeface="Cambria Math" panose="02040503050406030204" pitchFamily="18" charset="0"/>
                        </a:rPr>
                        <m:t>16+</m:t>
                      </m:r>
                      <m:sSub>
                        <m:sSubPr>
                          <m:ctrlPr>
                            <a:rPr lang="en-US" sz="2800" i="1">
                              <a:latin typeface="Cambria Math" panose="02040503050406030204" pitchFamily="18" charset="0"/>
                            </a:rPr>
                          </m:ctrlPr>
                        </m:sSubPr>
                        <m:e>
                          <m:r>
                            <a:rPr lang="en-US" sz="2800" i="1">
                              <a:latin typeface="Cambria Math" panose="02040503050406030204" pitchFamily="18" charset="0"/>
                            </a:rPr>
                            <m:t>𝑑</m:t>
                          </m:r>
                        </m:e>
                        <m:sub>
                          <m:r>
                            <a:rPr lang="en-US" sz="2800" i="1">
                              <a:latin typeface="Cambria Math" panose="02040503050406030204" pitchFamily="18" charset="0"/>
                            </a:rPr>
                            <m:t>0</m:t>
                          </m:r>
                        </m:sub>
                      </m:sSub>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16</m:t>
                          </m:r>
                        </m:e>
                        <m:sup>
                          <m:r>
                            <a:rPr lang="en-US" sz="2800" b="0" i="1" smtClean="0">
                              <a:latin typeface="Cambria Math" panose="02040503050406030204" pitchFamily="18" charset="0"/>
                            </a:rPr>
                            <m:t>0</m:t>
                          </m:r>
                        </m:sup>
                      </m:sSup>
                    </m:oMath>
                  </m:oMathPara>
                </a14:m>
                <a:endParaRPr lang="en-US" sz="2800" dirty="0"/>
              </a:p>
              <a:p>
                <a:endParaRPr lang="en-US" sz="2800" dirty="0"/>
              </a:p>
              <a:p>
                <a:endParaRPr lang="en-US" sz="2800" dirty="0"/>
              </a:p>
              <a:p>
                <a:pPr marL="0" indent="0">
                  <a:buNone/>
                </a:pPr>
                <a:endParaRPr lang="en-US" sz="2800" dirty="0"/>
              </a:p>
            </p:txBody>
          </p:sp>
        </mc:Choice>
        <mc:Fallback xmlns="">
          <p:sp>
            <p:nvSpPr>
              <p:cNvPr id="4" name="Content Placeholder 3">
                <a:extLst>
                  <a:ext uri="{FF2B5EF4-FFF2-40B4-BE49-F238E27FC236}">
                    <a16:creationId xmlns:a16="http://schemas.microsoft.com/office/drawing/2014/main" id="{4A66D491-2689-9E4D-B17B-C24D547708C1}"/>
                  </a:ext>
                </a:extLst>
              </p:cNvPr>
              <p:cNvSpPr>
                <a:spLocks noGrp="1" noRot="1" noChangeAspect="1" noMove="1" noResize="1" noEditPoints="1" noAdjustHandles="1" noChangeArrowheads="1" noChangeShapeType="1" noTextEdit="1"/>
              </p:cNvSpPr>
              <p:nvPr>
                <p:ph idx="1"/>
              </p:nvPr>
            </p:nvSpPr>
            <p:spPr>
              <a:xfrm>
                <a:off x="612647" y="1715532"/>
                <a:ext cx="10817353" cy="4593828"/>
              </a:xfrm>
              <a:blipFill>
                <a:blip r:embed="rId3"/>
                <a:stretch>
                  <a:fillRect l="-352" t="-5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27108CB-99CB-978E-0B38-53385836643A}"/>
                  </a:ext>
                </a:extLst>
              </p:cNvPr>
              <p:cNvSpPr txBox="1">
                <a:spLocks/>
              </p:cNvSpPr>
              <p:nvPr/>
            </p:nvSpPr>
            <p:spPr>
              <a:xfrm>
                <a:off x="612647" y="4027194"/>
                <a:ext cx="9209779" cy="2425808"/>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left"/>
                    </m:oMathParaPr>
                    <m:oMath xmlns:m="http://schemas.openxmlformats.org/officeDocument/2006/math">
                      <m:r>
                        <a:rPr lang="en-US" sz="2800" i="1" dirty="0" smtClean="0">
                          <a:latin typeface="Cambria Math" panose="02040503050406030204" pitchFamily="18" charset="0"/>
                        </a:rPr>
                        <m:t>0, 1, 2, 3, …, </m:t>
                      </m:r>
                      <m:sSup>
                        <m:sSupPr>
                          <m:ctrlPr>
                            <a:rPr lang="en-US" sz="2800" i="1" dirty="0">
                              <a:latin typeface="Cambria Math" panose="02040503050406030204" pitchFamily="18" charset="0"/>
                            </a:rPr>
                          </m:ctrlPr>
                        </m:sSupPr>
                        <m:e>
                          <m:r>
                            <a:rPr lang="en-US" sz="2800" b="0" i="1" dirty="0" smtClean="0">
                              <a:latin typeface="Cambria Math" panose="02040503050406030204" pitchFamily="18" charset="0"/>
                            </a:rPr>
                            <m:t>16</m:t>
                          </m:r>
                        </m:e>
                        <m:sup>
                          <m:r>
                            <a:rPr lang="en-US" sz="2800" i="1" dirty="0">
                              <a:latin typeface="Cambria Math" panose="02040503050406030204" pitchFamily="18" charset="0"/>
                            </a:rPr>
                            <m:t>𝑛</m:t>
                          </m:r>
                        </m:sup>
                      </m:sSup>
                      <m:r>
                        <a:rPr lang="en-US" sz="2800" i="1" dirty="0">
                          <a:latin typeface="Cambria Math" panose="02040503050406030204" pitchFamily="18" charset="0"/>
                        </a:rPr>
                        <m:t>−1</m:t>
                      </m:r>
                    </m:oMath>
                  </m:oMathPara>
                </a14:m>
                <a:endParaRPr lang="en-US" sz="2800" dirty="0">
                  <a:solidFill>
                    <a:srgbClr val="FF0000"/>
                  </a:solidFill>
                </a:endParaRPr>
              </a:p>
              <a:p>
                <a:pPr marL="0" indent="0">
                  <a:buNone/>
                </a:pPr>
                <a:endParaRPr lang="en-US" sz="2800" dirty="0">
                  <a:solidFill>
                    <a:srgbClr val="FF0000"/>
                  </a:solidFill>
                </a:endParaRPr>
              </a:p>
              <a:p>
                <a:pPr marL="0" indent="0">
                  <a:buNone/>
                </a:pPr>
                <a:r>
                  <a:rPr lang="en-US" sz="2800" dirty="0"/>
                  <a:t>E.g., for 3 digit numbers: </a:t>
                </a:r>
                <a14:m>
                  <m:oMath xmlns:m="http://schemas.openxmlformats.org/officeDocument/2006/math">
                    <m:r>
                      <a:rPr lang="en-US" sz="2800" i="1" dirty="0">
                        <a:latin typeface="Cambria Math" panose="02040503050406030204" pitchFamily="18" charset="0"/>
                      </a:rPr>
                      <m:t>0, 1, 2, 3, …, </m:t>
                    </m:r>
                    <m:sSup>
                      <m:sSupPr>
                        <m:ctrlPr>
                          <a:rPr lang="en-US" sz="2800" i="1" dirty="0">
                            <a:latin typeface="Cambria Math" panose="02040503050406030204" pitchFamily="18" charset="0"/>
                          </a:rPr>
                        </m:ctrlPr>
                      </m:sSupPr>
                      <m:e>
                        <m:r>
                          <a:rPr lang="en-US" sz="2800" b="0" i="1" dirty="0" smtClean="0">
                            <a:latin typeface="Cambria Math" panose="02040503050406030204" pitchFamily="18" charset="0"/>
                          </a:rPr>
                          <m:t>16</m:t>
                        </m:r>
                      </m:e>
                      <m:sup>
                        <m:r>
                          <a:rPr lang="en-US" sz="2800" b="0" i="1" dirty="0" smtClean="0">
                            <a:latin typeface="Cambria Math" panose="02040503050406030204" pitchFamily="18" charset="0"/>
                          </a:rPr>
                          <m:t>3</m:t>
                        </m:r>
                      </m:sup>
                    </m:sSup>
                    <m:r>
                      <a:rPr lang="en-US" sz="2800" i="1" dirty="0">
                        <a:latin typeface="Cambria Math" panose="02040503050406030204" pitchFamily="18" charset="0"/>
                      </a:rPr>
                      <m:t>−1</m:t>
                    </m:r>
                    <m:r>
                      <a:rPr lang="en-US" sz="2800" b="0" i="1" dirty="0" smtClean="0">
                        <a:latin typeface="Cambria Math" panose="02040503050406030204" pitchFamily="18" charset="0"/>
                      </a:rPr>
                      <m:t>=0…4095</m:t>
                    </m:r>
                  </m:oMath>
                </a14:m>
                <a:endParaRPr lang="en-US" sz="2800" dirty="0"/>
              </a:p>
              <a:p>
                <a:pPr marL="0" indent="0">
                  <a:buNone/>
                </a:pPr>
                <a:endParaRPr lang="en-US" sz="2800" dirty="0">
                  <a:solidFill>
                    <a:srgbClr val="FF0000"/>
                  </a:solidFill>
                </a:endParaRPr>
              </a:p>
            </p:txBody>
          </p:sp>
        </mc:Choice>
        <mc:Fallback xmlns="">
          <p:sp>
            <p:nvSpPr>
              <p:cNvPr id="3" name="Content Placeholder 2">
                <a:extLst>
                  <a:ext uri="{FF2B5EF4-FFF2-40B4-BE49-F238E27FC236}">
                    <a16:creationId xmlns:a16="http://schemas.microsoft.com/office/drawing/2014/main" id="{727108CB-99CB-978E-0B38-53385836643A}"/>
                  </a:ext>
                </a:extLst>
              </p:cNvPr>
              <p:cNvSpPr txBox="1">
                <a:spLocks noRot="1" noChangeAspect="1" noMove="1" noResize="1" noEditPoints="1" noAdjustHandles="1" noChangeArrowheads="1" noChangeShapeType="1" noTextEdit="1"/>
              </p:cNvSpPr>
              <p:nvPr/>
            </p:nvSpPr>
            <p:spPr>
              <a:xfrm>
                <a:off x="612647" y="4027194"/>
                <a:ext cx="9209779" cy="2425808"/>
              </a:xfrm>
              <a:prstGeom prst="rect">
                <a:avLst/>
              </a:prstGeom>
              <a:blipFill>
                <a:blip r:embed="rId4"/>
                <a:stretch>
                  <a:fillRect l="-1377"/>
                </a:stretch>
              </a:blipFill>
            </p:spPr>
            <p:txBody>
              <a:bodyPr/>
              <a:lstStyle/>
              <a:p>
                <a:r>
                  <a:rPr lang="en-US">
                    <a:noFill/>
                  </a:rPr>
                  <a:t> </a:t>
                </a:r>
              </a:p>
            </p:txBody>
          </p:sp>
        </mc:Fallback>
      </mc:AlternateContent>
    </p:spTree>
    <p:extLst>
      <p:ext uri="{BB962C8B-B14F-4D97-AF65-F5344CB8AC3E}">
        <p14:creationId xmlns:p14="http://schemas.microsoft.com/office/powerpoint/2010/main" val="321380879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5782F-C745-1C4D-E31A-26E7611A6D8E}"/>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7E907F29-0305-43FD-EFA4-07875D8DB911}"/>
              </a:ext>
            </a:extLst>
          </p:cNvPr>
          <p:cNvSpPr txBox="1">
            <a:spLocks/>
          </p:cNvSpPr>
          <p:nvPr/>
        </p:nvSpPr>
        <p:spPr>
          <a:xfrm>
            <a:off x="612648" y="548640"/>
            <a:ext cx="10653578"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b="1" kern="1200" dirty="0">
                <a:solidFill>
                  <a:schemeClr val="tx1"/>
                </a:solidFill>
                <a:latin typeface="+mj-lt"/>
                <a:ea typeface="+mj-ea"/>
                <a:cs typeface="+mj-cs"/>
              </a:rPr>
              <a:t>Hexadecimal numbers</a:t>
            </a:r>
          </a:p>
        </p:txBody>
      </p:sp>
      <p:sp>
        <p:nvSpPr>
          <p:cNvPr id="11" name="Slide Number Placeholder 10">
            <a:extLst>
              <a:ext uri="{FF2B5EF4-FFF2-40B4-BE49-F238E27FC236}">
                <a16:creationId xmlns:a16="http://schemas.microsoft.com/office/drawing/2014/main" id="{1A808C17-E3E0-9E80-EFE5-78719465A53B}"/>
              </a:ext>
            </a:extLst>
          </p:cNvPr>
          <p:cNvSpPr>
            <a:spLocks noGrp="1"/>
          </p:cNvSpPr>
          <p:nvPr>
            <p:ph type="sldNum" sz="quarter" idx="12"/>
          </p:nvPr>
        </p:nvSpPr>
        <p:spPr/>
        <p:txBody>
          <a:bodyPr/>
          <a:lstStyle/>
          <a:p>
            <a:fld id="{CC057153-B650-4DEB-B370-79DDCFDCE934}" type="slidenum">
              <a:rPr lang="en-US" smtClean="0"/>
              <a:t>78</a:t>
            </a:fld>
            <a:endParaRPr lang="en-US"/>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3BB31CD8-077F-378F-B5FA-CD49D27269B1}"/>
                  </a:ext>
                </a:extLst>
              </p:cNvPr>
              <p:cNvSpPr>
                <a:spLocks noGrp="1"/>
              </p:cNvSpPr>
              <p:nvPr>
                <p:ph idx="1"/>
              </p:nvPr>
            </p:nvSpPr>
            <p:spPr>
              <a:xfrm>
                <a:off x="612647" y="1429844"/>
                <a:ext cx="10168423" cy="2655459"/>
              </a:xfrm>
            </p:spPr>
            <p:txBody>
              <a:bodyPr>
                <a:noAutofit/>
              </a:bodyPr>
              <a:lstStyle/>
              <a:p>
                <a:pPr marL="0" indent="0">
                  <a:buNone/>
                </a:pPr>
                <a:r>
                  <a:rPr lang="en-US" sz="2800" dirty="0"/>
                  <a:t>Hex numbers are sometimes preceded by 0x to be distinguished from decimal numbers</a:t>
                </a:r>
              </a:p>
              <a:p>
                <a:pPr marL="0" indent="0">
                  <a:buNone/>
                </a:pPr>
                <a:endParaRPr lang="en-US" sz="2800" dirty="0"/>
              </a:p>
              <a:p>
                <a:pPr marL="0" indent="0">
                  <a:buNone/>
                </a:pPr>
                <a:r>
                  <a:rPr lang="en-US" sz="2800" dirty="0"/>
                  <a:t>0x15 is </a:t>
                </a:r>
                <a14:m>
                  <m:oMath xmlns:m="http://schemas.openxmlformats.org/officeDocument/2006/math">
                    <m:sSub>
                      <m:sSubPr>
                        <m:ctrlPr>
                          <a:rPr lang="en-US" sz="2800" b="0" i="1" dirty="0" smtClean="0">
                            <a:latin typeface="Cambria Math" panose="02040503050406030204" pitchFamily="18" charset="0"/>
                          </a:rPr>
                        </m:ctrlPr>
                      </m:sSubPr>
                      <m:e>
                        <m:r>
                          <a:rPr lang="en-US" sz="2800" b="0" i="1" dirty="0" smtClean="0">
                            <a:latin typeface="Cambria Math" panose="02040503050406030204" pitchFamily="18" charset="0"/>
                          </a:rPr>
                          <m:t>15</m:t>
                        </m:r>
                      </m:e>
                      <m:sub>
                        <m:r>
                          <a:rPr lang="en-US" sz="2800" b="0" i="1" dirty="0" smtClean="0">
                            <a:latin typeface="Cambria Math" panose="02040503050406030204" pitchFamily="18" charset="0"/>
                          </a:rPr>
                          <m:t>16</m:t>
                        </m:r>
                      </m:sub>
                    </m:sSub>
                    <m:r>
                      <a:rPr lang="en-US" sz="2800" b="0" i="1" dirty="0" smtClean="0">
                        <a:latin typeface="Cambria Math" panose="02040503050406030204" pitchFamily="18" charset="0"/>
                      </a:rPr>
                      <m:t> </m:t>
                    </m:r>
                  </m:oMath>
                </a14:m>
                <a:r>
                  <a:rPr lang="en-US" sz="2800" dirty="0"/>
                  <a:t>which is equal to </a:t>
                </a:r>
                <a14:m>
                  <m:oMath xmlns:m="http://schemas.openxmlformats.org/officeDocument/2006/math">
                    <m:sSub>
                      <m:sSubPr>
                        <m:ctrlPr>
                          <a:rPr lang="en-US" sz="2800" b="0" i="1" dirty="0" smtClean="0">
                            <a:latin typeface="Cambria Math" panose="02040503050406030204" pitchFamily="18" charset="0"/>
                          </a:rPr>
                        </m:ctrlPr>
                      </m:sSubPr>
                      <m:e>
                        <m:r>
                          <a:rPr lang="en-US" sz="2800" b="0" i="1" dirty="0" smtClean="0">
                            <a:latin typeface="Cambria Math" panose="02040503050406030204" pitchFamily="18" charset="0"/>
                          </a:rPr>
                          <m:t>21</m:t>
                        </m:r>
                      </m:e>
                      <m:sub>
                        <m:r>
                          <a:rPr lang="en-US" sz="2800" b="0" i="1" dirty="0" smtClean="0">
                            <a:latin typeface="Cambria Math" panose="02040503050406030204" pitchFamily="18" charset="0"/>
                          </a:rPr>
                          <m:t>10</m:t>
                        </m:r>
                      </m:sub>
                    </m:sSub>
                    <m:r>
                      <a:rPr lang="en-US" sz="2800" b="0" i="1" dirty="0" smtClean="0">
                        <a:latin typeface="Cambria Math" panose="02040503050406030204" pitchFamily="18" charset="0"/>
                      </a:rPr>
                      <m:t> </m:t>
                    </m:r>
                  </m:oMath>
                </a14:m>
                <a:r>
                  <a:rPr lang="en-US" sz="2800" dirty="0"/>
                  <a:t>and not </a:t>
                </a:r>
                <a14:m>
                  <m:oMath xmlns:m="http://schemas.openxmlformats.org/officeDocument/2006/math">
                    <m:sSub>
                      <m:sSubPr>
                        <m:ctrlPr>
                          <a:rPr lang="en-US" sz="2800" b="0" i="1" dirty="0" smtClean="0">
                            <a:latin typeface="Cambria Math" panose="02040503050406030204" pitchFamily="18" charset="0"/>
                          </a:rPr>
                        </m:ctrlPr>
                      </m:sSubPr>
                      <m:e>
                        <m:r>
                          <a:rPr lang="en-US" sz="2800" i="1" dirty="0">
                            <a:latin typeface="Cambria Math" panose="02040503050406030204" pitchFamily="18" charset="0"/>
                          </a:rPr>
                          <m:t>1</m:t>
                        </m:r>
                        <m:r>
                          <a:rPr lang="en-US" sz="2800" b="0" i="1" dirty="0" smtClean="0">
                            <a:latin typeface="Cambria Math" panose="02040503050406030204" pitchFamily="18" charset="0"/>
                          </a:rPr>
                          <m:t>5</m:t>
                        </m:r>
                      </m:e>
                      <m:sub>
                        <m:r>
                          <a:rPr lang="en-US" sz="2800" b="0" i="1" dirty="0" smtClean="0">
                            <a:latin typeface="Cambria Math" panose="02040503050406030204" pitchFamily="18" charset="0"/>
                          </a:rPr>
                          <m:t>10</m:t>
                        </m:r>
                      </m:sub>
                    </m:sSub>
                  </m:oMath>
                </a14:m>
                <a:r>
                  <a:rPr lang="en-US" sz="2800" dirty="0"/>
                  <a:t>.</a:t>
                </a:r>
              </a:p>
            </p:txBody>
          </p:sp>
        </mc:Choice>
        <mc:Fallback xmlns="">
          <p:sp>
            <p:nvSpPr>
              <p:cNvPr id="4" name="Content Placeholder 3">
                <a:extLst>
                  <a:ext uri="{FF2B5EF4-FFF2-40B4-BE49-F238E27FC236}">
                    <a16:creationId xmlns:a16="http://schemas.microsoft.com/office/drawing/2014/main" id="{3BB31CD8-077F-378F-B5FA-CD49D27269B1}"/>
                  </a:ext>
                </a:extLst>
              </p:cNvPr>
              <p:cNvSpPr>
                <a:spLocks noGrp="1" noRot="1" noChangeAspect="1" noMove="1" noResize="1" noEditPoints="1" noAdjustHandles="1" noChangeArrowheads="1" noChangeShapeType="1" noTextEdit="1"/>
              </p:cNvSpPr>
              <p:nvPr>
                <p:ph idx="1"/>
              </p:nvPr>
            </p:nvSpPr>
            <p:spPr>
              <a:xfrm>
                <a:off x="612647" y="1429844"/>
                <a:ext cx="10168423" cy="2655459"/>
              </a:xfrm>
              <a:blipFill>
                <a:blip r:embed="rId3"/>
                <a:stretch>
                  <a:fillRect l="-1247" t="-952"/>
                </a:stretch>
              </a:blipFill>
            </p:spPr>
            <p:txBody>
              <a:bodyPr/>
              <a:lstStyle/>
              <a:p>
                <a:r>
                  <a:rPr lang="en-US">
                    <a:noFill/>
                  </a:rPr>
                  <a:t> </a:t>
                </a:r>
              </a:p>
            </p:txBody>
          </p:sp>
        </mc:Fallback>
      </mc:AlternateContent>
    </p:spTree>
    <p:extLst>
      <p:ext uri="{BB962C8B-B14F-4D97-AF65-F5344CB8AC3E}">
        <p14:creationId xmlns:p14="http://schemas.microsoft.com/office/powerpoint/2010/main" val="401319863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8DA37-26AC-0DF5-F681-DD18E2C429B1}"/>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B4ADF8E8-A7D6-A504-C75D-212206C02C78}"/>
              </a:ext>
            </a:extLst>
          </p:cNvPr>
          <p:cNvSpPr txBox="1">
            <a:spLocks/>
          </p:cNvSpPr>
          <p:nvPr/>
        </p:nvSpPr>
        <p:spPr>
          <a:xfrm>
            <a:off x="612648" y="548640"/>
            <a:ext cx="10653578"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b="1" kern="1200" dirty="0">
                <a:solidFill>
                  <a:schemeClr val="tx1"/>
                </a:solidFill>
                <a:latin typeface="+mj-lt"/>
                <a:ea typeface="+mj-ea"/>
                <a:cs typeface="+mj-cs"/>
              </a:rPr>
              <a:t>Equivalence across number systems</a:t>
            </a:r>
          </a:p>
        </p:txBody>
      </p:sp>
      <p:sp>
        <p:nvSpPr>
          <p:cNvPr id="11" name="Slide Number Placeholder 10">
            <a:extLst>
              <a:ext uri="{FF2B5EF4-FFF2-40B4-BE49-F238E27FC236}">
                <a16:creationId xmlns:a16="http://schemas.microsoft.com/office/drawing/2014/main" id="{E07DC93E-BDAB-0283-C3B8-C4117CA38B77}"/>
              </a:ext>
            </a:extLst>
          </p:cNvPr>
          <p:cNvSpPr>
            <a:spLocks noGrp="1"/>
          </p:cNvSpPr>
          <p:nvPr>
            <p:ph type="sldNum" sz="quarter" idx="12"/>
          </p:nvPr>
        </p:nvSpPr>
        <p:spPr/>
        <p:txBody>
          <a:bodyPr/>
          <a:lstStyle/>
          <a:p>
            <a:fld id="{CC057153-B650-4DEB-B370-79DDCFDCE934}" type="slidenum">
              <a:rPr lang="en-US" smtClean="0"/>
              <a:t>79</a:t>
            </a:fld>
            <a:endParaRPr lang="en-US"/>
          </a:p>
        </p:txBody>
      </p:sp>
      <p:graphicFrame>
        <p:nvGraphicFramePr>
          <p:cNvPr id="6" name="Content Placeholder 2">
            <a:extLst>
              <a:ext uri="{FF2B5EF4-FFF2-40B4-BE49-F238E27FC236}">
                <a16:creationId xmlns:a16="http://schemas.microsoft.com/office/drawing/2014/main" id="{7F652FA0-6799-49A3-2530-AE8E940E92F1}"/>
              </a:ext>
            </a:extLst>
          </p:cNvPr>
          <p:cNvGraphicFramePr>
            <a:graphicFrameLocks/>
          </p:cNvGraphicFramePr>
          <p:nvPr>
            <p:extLst>
              <p:ext uri="{D42A27DB-BD31-4B8C-83A1-F6EECF244321}">
                <p14:modId xmlns:p14="http://schemas.microsoft.com/office/powerpoint/2010/main" val="920992738"/>
              </p:ext>
            </p:extLst>
          </p:nvPr>
        </p:nvGraphicFramePr>
        <p:xfrm>
          <a:off x="2131980" y="1240604"/>
          <a:ext cx="6740559" cy="5369538"/>
        </p:xfrm>
        <a:graphic>
          <a:graphicData uri="http://schemas.openxmlformats.org/drawingml/2006/table">
            <a:tbl>
              <a:tblPr firstRow="1" bandRow="1">
                <a:tableStyleId>{00A15C55-8517-42AA-B614-E9B94910E393}</a:tableStyleId>
              </a:tblPr>
              <a:tblGrid>
                <a:gridCol w="2246853">
                  <a:extLst>
                    <a:ext uri="{9D8B030D-6E8A-4147-A177-3AD203B41FA5}">
                      <a16:colId xmlns:a16="http://schemas.microsoft.com/office/drawing/2014/main" val="2171318767"/>
                    </a:ext>
                  </a:extLst>
                </a:gridCol>
                <a:gridCol w="2246853">
                  <a:extLst>
                    <a:ext uri="{9D8B030D-6E8A-4147-A177-3AD203B41FA5}">
                      <a16:colId xmlns:a16="http://schemas.microsoft.com/office/drawing/2014/main" val="828498057"/>
                    </a:ext>
                  </a:extLst>
                </a:gridCol>
                <a:gridCol w="2246853">
                  <a:extLst>
                    <a:ext uri="{9D8B030D-6E8A-4147-A177-3AD203B41FA5}">
                      <a16:colId xmlns:a16="http://schemas.microsoft.com/office/drawing/2014/main" val="831480168"/>
                    </a:ext>
                  </a:extLst>
                </a:gridCol>
              </a:tblGrid>
              <a:tr h="492738">
                <a:tc>
                  <a:txBody>
                    <a:bodyPr/>
                    <a:lstStyle/>
                    <a:p>
                      <a:r>
                        <a:rPr lang="en-US" sz="1400" dirty="0"/>
                        <a:t>Hexadecimal digit</a:t>
                      </a:r>
                    </a:p>
                  </a:txBody>
                  <a:tcPr/>
                </a:tc>
                <a:tc>
                  <a:txBody>
                    <a:bodyPr/>
                    <a:lstStyle/>
                    <a:p>
                      <a:r>
                        <a:rPr lang="en-US" sz="1400" dirty="0"/>
                        <a:t>Binary equivalent</a:t>
                      </a:r>
                    </a:p>
                  </a:txBody>
                  <a:tcPr/>
                </a:tc>
                <a:tc>
                  <a:txBody>
                    <a:bodyPr/>
                    <a:lstStyle/>
                    <a:p>
                      <a:r>
                        <a:rPr lang="en-US" sz="1400" dirty="0"/>
                        <a:t>Decimal equivalent</a:t>
                      </a:r>
                    </a:p>
                  </a:txBody>
                  <a:tcPr/>
                </a:tc>
                <a:extLst>
                  <a:ext uri="{0D108BD9-81ED-4DB2-BD59-A6C34878D82A}">
                    <a16:rowId xmlns:a16="http://schemas.microsoft.com/office/drawing/2014/main" val="7995495"/>
                  </a:ext>
                </a:extLst>
              </a:tr>
              <a:tr h="281564">
                <a:tc>
                  <a:txBody>
                    <a:bodyPr/>
                    <a:lstStyle/>
                    <a:p>
                      <a:r>
                        <a:rPr lang="en-US" sz="1400" dirty="0"/>
                        <a:t>0</a:t>
                      </a:r>
                    </a:p>
                  </a:txBody>
                  <a:tcPr/>
                </a:tc>
                <a:tc>
                  <a:txBody>
                    <a:bodyPr/>
                    <a:lstStyle/>
                    <a:p>
                      <a:r>
                        <a:rPr lang="en-US" sz="1400" dirty="0"/>
                        <a:t>0000</a:t>
                      </a:r>
                    </a:p>
                  </a:txBody>
                  <a:tcPr/>
                </a:tc>
                <a:tc>
                  <a:txBody>
                    <a:bodyPr/>
                    <a:lstStyle/>
                    <a:p>
                      <a:r>
                        <a:rPr lang="en-US" sz="1400" dirty="0"/>
                        <a:t>0</a:t>
                      </a:r>
                    </a:p>
                  </a:txBody>
                  <a:tcPr/>
                </a:tc>
                <a:extLst>
                  <a:ext uri="{0D108BD9-81ED-4DB2-BD59-A6C34878D82A}">
                    <a16:rowId xmlns:a16="http://schemas.microsoft.com/office/drawing/2014/main" val="2927604650"/>
                  </a:ext>
                </a:extLst>
              </a:tr>
              <a:tr h="281564">
                <a:tc>
                  <a:txBody>
                    <a:bodyPr/>
                    <a:lstStyle/>
                    <a:p>
                      <a:r>
                        <a:rPr lang="en-US" sz="1400" dirty="0"/>
                        <a:t>1</a:t>
                      </a:r>
                    </a:p>
                  </a:txBody>
                  <a:tcPr/>
                </a:tc>
                <a:tc>
                  <a:txBody>
                    <a:bodyPr/>
                    <a:lstStyle/>
                    <a:p>
                      <a:r>
                        <a:rPr lang="en-US" sz="1400" dirty="0"/>
                        <a:t>0001</a:t>
                      </a:r>
                    </a:p>
                  </a:txBody>
                  <a:tcPr/>
                </a:tc>
                <a:tc>
                  <a:txBody>
                    <a:bodyPr/>
                    <a:lstStyle/>
                    <a:p>
                      <a:r>
                        <a:rPr lang="en-US" sz="1400" dirty="0"/>
                        <a:t>1</a:t>
                      </a:r>
                    </a:p>
                  </a:txBody>
                  <a:tcPr/>
                </a:tc>
                <a:extLst>
                  <a:ext uri="{0D108BD9-81ED-4DB2-BD59-A6C34878D82A}">
                    <a16:rowId xmlns:a16="http://schemas.microsoft.com/office/drawing/2014/main" val="2590681899"/>
                  </a:ext>
                </a:extLst>
              </a:tr>
              <a:tr h="281564">
                <a:tc>
                  <a:txBody>
                    <a:bodyPr/>
                    <a:lstStyle/>
                    <a:p>
                      <a:r>
                        <a:rPr lang="en-US" sz="1400" dirty="0"/>
                        <a:t>2</a:t>
                      </a:r>
                    </a:p>
                  </a:txBody>
                  <a:tcPr/>
                </a:tc>
                <a:tc>
                  <a:txBody>
                    <a:bodyPr/>
                    <a:lstStyle/>
                    <a:p>
                      <a:r>
                        <a:rPr lang="en-US" sz="1400" dirty="0"/>
                        <a:t>0010</a:t>
                      </a:r>
                    </a:p>
                  </a:txBody>
                  <a:tcPr/>
                </a:tc>
                <a:tc>
                  <a:txBody>
                    <a:bodyPr/>
                    <a:lstStyle/>
                    <a:p>
                      <a:r>
                        <a:rPr lang="en-US" sz="1400" dirty="0"/>
                        <a:t>2</a:t>
                      </a:r>
                    </a:p>
                  </a:txBody>
                  <a:tcPr/>
                </a:tc>
                <a:extLst>
                  <a:ext uri="{0D108BD9-81ED-4DB2-BD59-A6C34878D82A}">
                    <a16:rowId xmlns:a16="http://schemas.microsoft.com/office/drawing/2014/main" val="3003850579"/>
                  </a:ext>
                </a:extLst>
              </a:tr>
              <a:tr h="281564">
                <a:tc>
                  <a:txBody>
                    <a:bodyPr/>
                    <a:lstStyle/>
                    <a:p>
                      <a:r>
                        <a:rPr lang="en-US" sz="1400" dirty="0"/>
                        <a:t>3</a:t>
                      </a:r>
                    </a:p>
                  </a:txBody>
                  <a:tcPr/>
                </a:tc>
                <a:tc>
                  <a:txBody>
                    <a:bodyPr/>
                    <a:lstStyle/>
                    <a:p>
                      <a:r>
                        <a:rPr lang="en-US" sz="1400" dirty="0"/>
                        <a:t>0011</a:t>
                      </a:r>
                    </a:p>
                  </a:txBody>
                  <a:tcPr/>
                </a:tc>
                <a:tc>
                  <a:txBody>
                    <a:bodyPr/>
                    <a:lstStyle/>
                    <a:p>
                      <a:r>
                        <a:rPr lang="en-US" sz="1400" dirty="0"/>
                        <a:t>3</a:t>
                      </a:r>
                    </a:p>
                  </a:txBody>
                  <a:tcPr/>
                </a:tc>
                <a:extLst>
                  <a:ext uri="{0D108BD9-81ED-4DB2-BD59-A6C34878D82A}">
                    <a16:rowId xmlns:a16="http://schemas.microsoft.com/office/drawing/2014/main" val="2926090781"/>
                  </a:ext>
                </a:extLst>
              </a:tr>
              <a:tr h="281564">
                <a:tc>
                  <a:txBody>
                    <a:bodyPr/>
                    <a:lstStyle/>
                    <a:p>
                      <a:r>
                        <a:rPr lang="en-US" sz="1400" dirty="0"/>
                        <a:t>4</a:t>
                      </a:r>
                    </a:p>
                  </a:txBody>
                  <a:tcPr/>
                </a:tc>
                <a:tc>
                  <a:txBody>
                    <a:bodyPr/>
                    <a:lstStyle/>
                    <a:p>
                      <a:r>
                        <a:rPr lang="en-US" sz="1400" dirty="0"/>
                        <a:t>0100</a:t>
                      </a:r>
                    </a:p>
                  </a:txBody>
                  <a:tcPr/>
                </a:tc>
                <a:tc>
                  <a:txBody>
                    <a:bodyPr/>
                    <a:lstStyle/>
                    <a:p>
                      <a:r>
                        <a:rPr lang="en-US" sz="1400" dirty="0"/>
                        <a:t>4</a:t>
                      </a:r>
                    </a:p>
                  </a:txBody>
                  <a:tcPr/>
                </a:tc>
                <a:extLst>
                  <a:ext uri="{0D108BD9-81ED-4DB2-BD59-A6C34878D82A}">
                    <a16:rowId xmlns:a16="http://schemas.microsoft.com/office/drawing/2014/main" val="3053084215"/>
                  </a:ext>
                </a:extLst>
              </a:tr>
              <a:tr h="281564">
                <a:tc>
                  <a:txBody>
                    <a:bodyPr/>
                    <a:lstStyle/>
                    <a:p>
                      <a:r>
                        <a:rPr lang="en-US" sz="1400" dirty="0"/>
                        <a:t>5</a:t>
                      </a:r>
                    </a:p>
                  </a:txBody>
                  <a:tcPr/>
                </a:tc>
                <a:tc>
                  <a:txBody>
                    <a:bodyPr/>
                    <a:lstStyle/>
                    <a:p>
                      <a:r>
                        <a:rPr lang="en-US" sz="1400" dirty="0"/>
                        <a:t>0101</a:t>
                      </a:r>
                    </a:p>
                  </a:txBody>
                  <a:tcPr/>
                </a:tc>
                <a:tc>
                  <a:txBody>
                    <a:bodyPr/>
                    <a:lstStyle/>
                    <a:p>
                      <a:r>
                        <a:rPr lang="en-US" sz="1400" dirty="0"/>
                        <a:t>5</a:t>
                      </a:r>
                    </a:p>
                  </a:txBody>
                  <a:tcPr/>
                </a:tc>
                <a:extLst>
                  <a:ext uri="{0D108BD9-81ED-4DB2-BD59-A6C34878D82A}">
                    <a16:rowId xmlns:a16="http://schemas.microsoft.com/office/drawing/2014/main" val="2813890008"/>
                  </a:ext>
                </a:extLst>
              </a:tr>
              <a:tr h="281564">
                <a:tc>
                  <a:txBody>
                    <a:bodyPr/>
                    <a:lstStyle/>
                    <a:p>
                      <a:r>
                        <a:rPr lang="en-US" sz="1400" dirty="0"/>
                        <a:t>6</a:t>
                      </a:r>
                    </a:p>
                  </a:txBody>
                  <a:tcPr/>
                </a:tc>
                <a:tc>
                  <a:txBody>
                    <a:bodyPr/>
                    <a:lstStyle/>
                    <a:p>
                      <a:r>
                        <a:rPr lang="en-US" sz="1400" dirty="0"/>
                        <a:t>0110</a:t>
                      </a:r>
                    </a:p>
                  </a:txBody>
                  <a:tcPr/>
                </a:tc>
                <a:tc>
                  <a:txBody>
                    <a:bodyPr/>
                    <a:lstStyle/>
                    <a:p>
                      <a:r>
                        <a:rPr lang="en-US" sz="1400" dirty="0"/>
                        <a:t>6</a:t>
                      </a:r>
                    </a:p>
                  </a:txBody>
                  <a:tcPr/>
                </a:tc>
                <a:extLst>
                  <a:ext uri="{0D108BD9-81ED-4DB2-BD59-A6C34878D82A}">
                    <a16:rowId xmlns:a16="http://schemas.microsoft.com/office/drawing/2014/main" val="3620352983"/>
                  </a:ext>
                </a:extLst>
              </a:tr>
              <a:tr h="281564">
                <a:tc>
                  <a:txBody>
                    <a:bodyPr/>
                    <a:lstStyle/>
                    <a:p>
                      <a:r>
                        <a:rPr lang="en-US" sz="1400" dirty="0"/>
                        <a:t>7</a:t>
                      </a:r>
                    </a:p>
                  </a:txBody>
                  <a:tcPr/>
                </a:tc>
                <a:tc>
                  <a:txBody>
                    <a:bodyPr/>
                    <a:lstStyle/>
                    <a:p>
                      <a:r>
                        <a:rPr lang="en-US" sz="1400" dirty="0"/>
                        <a:t>0111</a:t>
                      </a:r>
                    </a:p>
                  </a:txBody>
                  <a:tcPr/>
                </a:tc>
                <a:tc>
                  <a:txBody>
                    <a:bodyPr/>
                    <a:lstStyle/>
                    <a:p>
                      <a:r>
                        <a:rPr lang="en-US" sz="1400" dirty="0"/>
                        <a:t>7</a:t>
                      </a:r>
                    </a:p>
                  </a:txBody>
                  <a:tcPr/>
                </a:tc>
                <a:extLst>
                  <a:ext uri="{0D108BD9-81ED-4DB2-BD59-A6C34878D82A}">
                    <a16:rowId xmlns:a16="http://schemas.microsoft.com/office/drawing/2014/main" val="900546692"/>
                  </a:ext>
                </a:extLst>
              </a:tr>
              <a:tr h="281564">
                <a:tc>
                  <a:txBody>
                    <a:bodyPr/>
                    <a:lstStyle/>
                    <a:p>
                      <a:r>
                        <a:rPr lang="en-US" sz="1400" dirty="0"/>
                        <a:t>8</a:t>
                      </a:r>
                    </a:p>
                  </a:txBody>
                  <a:tcPr/>
                </a:tc>
                <a:tc>
                  <a:txBody>
                    <a:bodyPr/>
                    <a:lstStyle/>
                    <a:p>
                      <a:r>
                        <a:rPr lang="en-US" sz="1400" dirty="0"/>
                        <a:t>1000</a:t>
                      </a:r>
                    </a:p>
                  </a:txBody>
                  <a:tcPr/>
                </a:tc>
                <a:tc>
                  <a:txBody>
                    <a:bodyPr/>
                    <a:lstStyle/>
                    <a:p>
                      <a:r>
                        <a:rPr lang="en-US" sz="1400" dirty="0"/>
                        <a:t>8</a:t>
                      </a:r>
                    </a:p>
                  </a:txBody>
                  <a:tcPr/>
                </a:tc>
                <a:extLst>
                  <a:ext uri="{0D108BD9-81ED-4DB2-BD59-A6C34878D82A}">
                    <a16:rowId xmlns:a16="http://schemas.microsoft.com/office/drawing/2014/main" val="188562984"/>
                  </a:ext>
                </a:extLst>
              </a:tr>
              <a:tr h="281564">
                <a:tc>
                  <a:txBody>
                    <a:bodyPr/>
                    <a:lstStyle/>
                    <a:p>
                      <a:r>
                        <a:rPr lang="en-US" sz="1400" dirty="0"/>
                        <a:t>9</a:t>
                      </a:r>
                    </a:p>
                  </a:txBody>
                  <a:tcPr/>
                </a:tc>
                <a:tc>
                  <a:txBody>
                    <a:bodyPr/>
                    <a:lstStyle/>
                    <a:p>
                      <a:r>
                        <a:rPr lang="en-US" sz="1400" dirty="0"/>
                        <a:t>1001</a:t>
                      </a:r>
                    </a:p>
                  </a:txBody>
                  <a:tcPr/>
                </a:tc>
                <a:tc>
                  <a:txBody>
                    <a:bodyPr/>
                    <a:lstStyle/>
                    <a:p>
                      <a:r>
                        <a:rPr lang="en-US" sz="1400" dirty="0"/>
                        <a:t>9</a:t>
                      </a:r>
                    </a:p>
                  </a:txBody>
                  <a:tcPr/>
                </a:tc>
                <a:extLst>
                  <a:ext uri="{0D108BD9-81ED-4DB2-BD59-A6C34878D82A}">
                    <a16:rowId xmlns:a16="http://schemas.microsoft.com/office/drawing/2014/main" val="3827566750"/>
                  </a:ext>
                </a:extLst>
              </a:tr>
              <a:tr h="281564">
                <a:tc>
                  <a:txBody>
                    <a:bodyPr/>
                    <a:lstStyle/>
                    <a:p>
                      <a:r>
                        <a:rPr lang="en-US" sz="1400" dirty="0"/>
                        <a:t>A</a:t>
                      </a:r>
                    </a:p>
                  </a:txBody>
                  <a:tcPr/>
                </a:tc>
                <a:tc>
                  <a:txBody>
                    <a:bodyPr/>
                    <a:lstStyle/>
                    <a:p>
                      <a:r>
                        <a:rPr lang="en-US" sz="1400" dirty="0"/>
                        <a:t>1010</a:t>
                      </a:r>
                    </a:p>
                  </a:txBody>
                  <a:tcPr/>
                </a:tc>
                <a:tc>
                  <a:txBody>
                    <a:bodyPr/>
                    <a:lstStyle/>
                    <a:p>
                      <a:r>
                        <a:rPr lang="en-US" sz="1400" dirty="0"/>
                        <a:t>10</a:t>
                      </a:r>
                    </a:p>
                  </a:txBody>
                  <a:tcPr/>
                </a:tc>
                <a:extLst>
                  <a:ext uri="{0D108BD9-81ED-4DB2-BD59-A6C34878D82A}">
                    <a16:rowId xmlns:a16="http://schemas.microsoft.com/office/drawing/2014/main" val="177043815"/>
                  </a:ext>
                </a:extLst>
              </a:tr>
              <a:tr h="281564">
                <a:tc>
                  <a:txBody>
                    <a:bodyPr/>
                    <a:lstStyle/>
                    <a:p>
                      <a:r>
                        <a:rPr lang="en-US" sz="1400" dirty="0"/>
                        <a:t>B</a:t>
                      </a:r>
                    </a:p>
                  </a:txBody>
                  <a:tcPr/>
                </a:tc>
                <a:tc>
                  <a:txBody>
                    <a:bodyPr/>
                    <a:lstStyle/>
                    <a:p>
                      <a:r>
                        <a:rPr lang="en-US" sz="1400" dirty="0"/>
                        <a:t>1011</a:t>
                      </a:r>
                    </a:p>
                  </a:txBody>
                  <a:tcPr/>
                </a:tc>
                <a:tc>
                  <a:txBody>
                    <a:bodyPr/>
                    <a:lstStyle/>
                    <a:p>
                      <a:r>
                        <a:rPr lang="en-US" sz="1400" dirty="0"/>
                        <a:t>11</a:t>
                      </a:r>
                    </a:p>
                  </a:txBody>
                  <a:tcPr/>
                </a:tc>
                <a:extLst>
                  <a:ext uri="{0D108BD9-81ED-4DB2-BD59-A6C34878D82A}">
                    <a16:rowId xmlns:a16="http://schemas.microsoft.com/office/drawing/2014/main" val="1330881432"/>
                  </a:ext>
                </a:extLst>
              </a:tr>
              <a:tr h="281564">
                <a:tc>
                  <a:txBody>
                    <a:bodyPr/>
                    <a:lstStyle/>
                    <a:p>
                      <a:r>
                        <a:rPr lang="en-US" sz="1400" dirty="0"/>
                        <a:t>C</a:t>
                      </a:r>
                    </a:p>
                  </a:txBody>
                  <a:tcPr/>
                </a:tc>
                <a:tc>
                  <a:txBody>
                    <a:bodyPr/>
                    <a:lstStyle/>
                    <a:p>
                      <a:r>
                        <a:rPr lang="en-US" sz="1400" dirty="0"/>
                        <a:t>1100</a:t>
                      </a:r>
                    </a:p>
                  </a:txBody>
                  <a:tcPr/>
                </a:tc>
                <a:tc>
                  <a:txBody>
                    <a:bodyPr/>
                    <a:lstStyle/>
                    <a:p>
                      <a:r>
                        <a:rPr lang="en-US" sz="1400" dirty="0"/>
                        <a:t>12</a:t>
                      </a:r>
                    </a:p>
                  </a:txBody>
                  <a:tcPr/>
                </a:tc>
                <a:extLst>
                  <a:ext uri="{0D108BD9-81ED-4DB2-BD59-A6C34878D82A}">
                    <a16:rowId xmlns:a16="http://schemas.microsoft.com/office/drawing/2014/main" val="2781364772"/>
                  </a:ext>
                </a:extLst>
              </a:tr>
              <a:tr h="281564">
                <a:tc>
                  <a:txBody>
                    <a:bodyPr/>
                    <a:lstStyle/>
                    <a:p>
                      <a:r>
                        <a:rPr lang="en-US" sz="1400" dirty="0"/>
                        <a:t>D</a:t>
                      </a:r>
                    </a:p>
                  </a:txBody>
                  <a:tcPr/>
                </a:tc>
                <a:tc>
                  <a:txBody>
                    <a:bodyPr/>
                    <a:lstStyle/>
                    <a:p>
                      <a:r>
                        <a:rPr lang="en-US" sz="1400" dirty="0"/>
                        <a:t>1101</a:t>
                      </a:r>
                    </a:p>
                  </a:txBody>
                  <a:tcPr/>
                </a:tc>
                <a:tc>
                  <a:txBody>
                    <a:bodyPr/>
                    <a:lstStyle/>
                    <a:p>
                      <a:r>
                        <a:rPr lang="en-US" sz="1400" dirty="0"/>
                        <a:t>13</a:t>
                      </a:r>
                    </a:p>
                  </a:txBody>
                  <a:tcPr/>
                </a:tc>
                <a:extLst>
                  <a:ext uri="{0D108BD9-81ED-4DB2-BD59-A6C34878D82A}">
                    <a16:rowId xmlns:a16="http://schemas.microsoft.com/office/drawing/2014/main" val="145724268"/>
                  </a:ext>
                </a:extLst>
              </a:tr>
              <a:tr h="281564">
                <a:tc>
                  <a:txBody>
                    <a:bodyPr/>
                    <a:lstStyle/>
                    <a:p>
                      <a:r>
                        <a:rPr lang="en-US" sz="1400" dirty="0"/>
                        <a:t>E</a:t>
                      </a:r>
                    </a:p>
                  </a:txBody>
                  <a:tcPr/>
                </a:tc>
                <a:tc>
                  <a:txBody>
                    <a:bodyPr/>
                    <a:lstStyle/>
                    <a:p>
                      <a:r>
                        <a:rPr lang="en-US" sz="1400" dirty="0"/>
                        <a:t>1110</a:t>
                      </a:r>
                    </a:p>
                  </a:txBody>
                  <a:tcPr/>
                </a:tc>
                <a:tc>
                  <a:txBody>
                    <a:bodyPr/>
                    <a:lstStyle/>
                    <a:p>
                      <a:r>
                        <a:rPr lang="en-US" sz="1400" dirty="0"/>
                        <a:t>14</a:t>
                      </a:r>
                    </a:p>
                  </a:txBody>
                  <a:tcPr/>
                </a:tc>
                <a:extLst>
                  <a:ext uri="{0D108BD9-81ED-4DB2-BD59-A6C34878D82A}">
                    <a16:rowId xmlns:a16="http://schemas.microsoft.com/office/drawing/2014/main" val="528486265"/>
                  </a:ext>
                </a:extLst>
              </a:tr>
              <a:tr h="281564">
                <a:tc>
                  <a:txBody>
                    <a:bodyPr/>
                    <a:lstStyle/>
                    <a:p>
                      <a:r>
                        <a:rPr lang="en-US" sz="1400" dirty="0"/>
                        <a:t>F</a:t>
                      </a:r>
                    </a:p>
                  </a:txBody>
                  <a:tcPr/>
                </a:tc>
                <a:tc>
                  <a:txBody>
                    <a:bodyPr/>
                    <a:lstStyle/>
                    <a:p>
                      <a:r>
                        <a:rPr lang="en-US" sz="1400" dirty="0"/>
                        <a:t>1111</a:t>
                      </a:r>
                    </a:p>
                  </a:txBody>
                  <a:tcPr/>
                </a:tc>
                <a:tc>
                  <a:txBody>
                    <a:bodyPr/>
                    <a:lstStyle/>
                    <a:p>
                      <a:r>
                        <a:rPr lang="en-US" sz="1400" dirty="0"/>
                        <a:t>15</a:t>
                      </a:r>
                    </a:p>
                  </a:txBody>
                  <a:tcPr/>
                </a:tc>
                <a:extLst>
                  <a:ext uri="{0D108BD9-81ED-4DB2-BD59-A6C34878D82A}">
                    <a16:rowId xmlns:a16="http://schemas.microsoft.com/office/drawing/2014/main" val="3194166584"/>
                  </a:ext>
                </a:extLst>
              </a:tr>
            </a:tbl>
          </a:graphicData>
        </a:graphic>
      </p:graphicFrame>
    </p:spTree>
    <p:extLst>
      <p:ext uri="{BB962C8B-B14F-4D97-AF65-F5344CB8AC3E}">
        <p14:creationId xmlns:p14="http://schemas.microsoft.com/office/powerpoint/2010/main" val="2312273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192983-703C-C326-2441-26F890B2791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4DF9D8-0A5A-E385-BC87-6EE64772C698}"/>
              </a:ext>
            </a:extLst>
          </p:cNvPr>
          <p:cNvSpPr>
            <a:spLocks noGrp="1"/>
          </p:cNvSpPr>
          <p:nvPr>
            <p:ph idx="1"/>
          </p:nvPr>
        </p:nvSpPr>
        <p:spPr>
          <a:xfrm>
            <a:off x="612648" y="1387779"/>
            <a:ext cx="10781066" cy="5247785"/>
          </a:xfrm>
        </p:spPr>
        <p:txBody>
          <a:bodyPr vert="horz" lIns="91440" tIns="45720" rIns="91440" bIns="45720" rtlCol="0">
            <a:noAutofit/>
          </a:bodyPr>
          <a:lstStyle/>
          <a:p>
            <a:pPr marL="228600" lvl="1" indent="0">
              <a:lnSpc>
                <a:spcPct val="110000"/>
              </a:lnSpc>
              <a:buNone/>
            </a:pPr>
            <a:r>
              <a:rPr lang="en-US" sz="2800" dirty="0">
                <a:latin typeface="Monaco" pitchFamily="2" charset="77"/>
              </a:rPr>
              <a:t>if x == 0 or (x-1)/x &gt; 0.5: …</a:t>
            </a:r>
          </a:p>
          <a:p>
            <a:pPr marL="228600" lvl="1" indent="0">
              <a:lnSpc>
                <a:spcPct val="110000"/>
              </a:lnSpc>
              <a:buNone/>
            </a:pPr>
            <a:endParaRPr lang="en-US" sz="2800" dirty="0"/>
          </a:p>
          <a:p>
            <a:pPr marL="228600" lvl="1" indent="0">
              <a:lnSpc>
                <a:spcPct val="110000"/>
              </a:lnSpc>
              <a:buNone/>
            </a:pPr>
            <a:r>
              <a:rPr lang="en-US" sz="2800" dirty="0">
                <a:solidFill>
                  <a:srgbClr val="FF0000"/>
                </a:solidFill>
              </a:rPr>
              <a:t>How does short-circuiting help us?</a:t>
            </a:r>
          </a:p>
        </p:txBody>
      </p:sp>
      <p:sp>
        <p:nvSpPr>
          <p:cNvPr id="10" name="Title 1">
            <a:extLst>
              <a:ext uri="{FF2B5EF4-FFF2-40B4-BE49-F238E27FC236}">
                <a16:creationId xmlns:a16="http://schemas.microsoft.com/office/drawing/2014/main" id="{891FF926-561C-994D-BEE7-931B0796A74E}"/>
              </a:ext>
            </a:extLst>
          </p:cNvPr>
          <p:cNvSpPr txBox="1">
            <a:spLocks/>
          </p:cNvSpPr>
          <p:nvPr/>
        </p:nvSpPr>
        <p:spPr>
          <a:xfrm>
            <a:off x="612648" y="548640"/>
            <a:ext cx="10653578"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Short-circuit evaluation and optimization</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52BAED70-AEC1-8B65-E34D-C06059CBC8FE}"/>
              </a:ext>
            </a:extLst>
          </p:cNvPr>
          <p:cNvSpPr>
            <a:spLocks noGrp="1"/>
          </p:cNvSpPr>
          <p:nvPr>
            <p:ph type="sldNum" sz="quarter" idx="12"/>
          </p:nvPr>
        </p:nvSpPr>
        <p:spPr/>
        <p:txBody>
          <a:bodyPr/>
          <a:lstStyle/>
          <a:p>
            <a:fld id="{CC057153-B650-4DEB-B370-79DDCFDCE934}" type="slidenum">
              <a:rPr lang="en-US" smtClean="0"/>
              <a:t>8</a:t>
            </a:fld>
            <a:endParaRPr lang="en-US"/>
          </a:p>
        </p:txBody>
      </p:sp>
    </p:spTree>
    <p:extLst>
      <p:ext uri="{BB962C8B-B14F-4D97-AF65-F5344CB8AC3E}">
        <p14:creationId xmlns:p14="http://schemas.microsoft.com/office/powerpoint/2010/main" val="293888902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57DF4-DAAC-4F8D-A545-21D116929683}"/>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7E3F7B6-C238-D116-C6FD-C59A19154882}"/>
                  </a:ext>
                </a:extLst>
              </p:cNvPr>
              <p:cNvSpPr>
                <a:spLocks noGrp="1"/>
              </p:cNvSpPr>
              <p:nvPr>
                <p:ph idx="1"/>
              </p:nvPr>
            </p:nvSpPr>
            <p:spPr>
              <a:xfrm>
                <a:off x="612646" y="1289830"/>
                <a:ext cx="10653578" cy="5019530"/>
              </a:xfrm>
            </p:spPr>
            <p:txBody>
              <a:bodyPr vert="horz" lIns="91440" tIns="45720" rIns="91440" bIns="45720" rtlCol="0">
                <a:noAutofit/>
              </a:bodyPr>
              <a:lstStyle/>
              <a:p>
                <a:pPr>
                  <a:lnSpc>
                    <a:spcPct val="110000"/>
                  </a:lnSpc>
                </a:pPr>
                <a:r>
                  <a:rPr lang="en-US" dirty="0">
                    <a:solidFill>
                      <a:srgbClr val="202122"/>
                    </a:solidFill>
                    <a:latin typeface="Arial" panose="020B0604020202020204" pitchFamily="34" charset="0"/>
                  </a:rPr>
                  <a:t>Convert the following hexadecimal numbers to their decimal representation. </a:t>
                </a:r>
              </a:p>
              <a:p>
                <a:pPr lvl="1">
                  <a:lnSpc>
                    <a:spcPct val="110000"/>
                  </a:lnSpc>
                </a:pPr>
                <a14:m>
                  <m:oMath xmlns:m="http://schemas.openxmlformats.org/officeDocument/2006/math">
                    <m:sSub>
                      <m:sSubPr>
                        <m:ctrlPr>
                          <a:rPr lang="en-US" sz="2000" b="0" i="1" dirty="0" smtClean="0">
                            <a:solidFill>
                              <a:srgbClr val="202122"/>
                            </a:solidFill>
                            <a:latin typeface="Cambria Math" panose="02040503050406030204" pitchFamily="18" charset="0"/>
                          </a:rPr>
                        </m:ctrlPr>
                      </m:sSubPr>
                      <m:e>
                        <m:r>
                          <a:rPr lang="en-US" sz="2000" i="1" dirty="0" smtClean="0">
                            <a:solidFill>
                              <a:srgbClr val="202122"/>
                            </a:solidFill>
                            <a:latin typeface="Cambria Math" panose="02040503050406030204" pitchFamily="18" charset="0"/>
                          </a:rPr>
                          <m:t>3</m:t>
                        </m:r>
                        <m:r>
                          <a:rPr lang="en-US" sz="2000" b="0" i="1" dirty="0" smtClean="0">
                            <a:solidFill>
                              <a:srgbClr val="202122"/>
                            </a:solidFill>
                            <a:latin typeface="Cambria Math" panose="02040503050406030204" pitchFamily="18" charset="0"/>
                          </a:rPr>
                          <m:t>2</m:t>
                        </m:r>
                        <m:r>
                          <a:rPr lang="en-US" sz="2000" b="0" i="1" dirty="0" smtClean="0">
                            <a:solidFill>
                              <a:srgbClr val="202122"/>
                            </a:solidFill>
                            <a:latin typeface="Cambria Math" panose="02040503050406030204" pitchFamily="18" charset="0"/>
                          </a:rPr>
                          <m:t>𝐴</m:t>
                        </m:r>
                      </m:e>
                      <m:sub>
                        <m:r>
                          <a:rPr lang="en-US" sz="2000" b="0" i="1" dirty="0" smtClean="0">
                            <a:solidFill>
                              <a:srgbClr val="202122"/>
                            </a:solidFill>
                            <a:latin typeface="Cambria Math" panose="02040503050406030204" pitchFamily="18" charset="0"/>
                          </a:rPr>
                          <m:t>16</m:t>
                        </m:r>
                      </m:sub>
                    </m:sSub>
                  </m:oMath>
                </a14:m>
                <a:endParaRPr lang="en-US" sz="2000" dirty="0">
                  <a:solidFill>
                    <a:srgbClr val="202122"/>
                  </a:solidFill>
                  <a:latin typeface="Arial" panose="020B0604020202020204" pitchFamily="34" charset="0"/>
                </a:endParaRPr>
              </a:p>
              <a:p>
                <a:pPr lvl="1">
                  <a:lnSpc>
                    <a:spcPct val="110000"/>
                  </a:lnSpc>
                </a:pPr>
                <a14:m>
                  <m:oMath xmlns:m="http://schemas.openxmlformats.org/officeDocument/2006/math">
                    <m:sSub>
                      <m:sSubPr>
                        <m:ctrlPr>
                          <a:rPr lang="en-US" sz="2000" b="0" i="1" dirty="0" smtClean="0">
                            <a:solidFill>
                              <a:srgbClr val="202122"/>
                            </a:solidFill>
                            <a:latin typeface="Cambria Math" panose="02040503050406030204" pitchFamily="18" charset="0"/>
                          </a:rPr>
                        </m:ctrlPr>
                      </m:sSubPr>
                      <m:e>
                        <m:r>
                          <a:rPr lang="en-US" sz="2000" b="0" i="1" dirty="0" smtClean="0">
                            <a:solidFill>
                              <a:srgbClr val="202122"/>
                            </a:solidFill>
                            <a:latin typeface="Cambria Math" panose="02040503050406030204" pitchFamily="18" charset="0"/>
                          </a:rPr>
                          <m:t>𝐷</m:t>
                        </m:r>
                        <m:r>
                          <a:rPr lang="en-US" sz="2000" b="0" i="1" dirty="0" smtClean="0">
                            <a:solidFill>
                              <a:srgbClr val="202122"/>
                            </a:solidFill>
                            <a:latin typeface="Cambria Math" panose="02040503050406030204" pitchFamily="18" charset="0"/>
                          </a:rPr>
                          <m:t>1</m:t>
                        </m:r>
                        <m:r>
                          <a:rPr lang="en-US" sz="2000" b="0" i="1" dirty="0" smtClean="0">
                            <a:solidFill>
                              <a:srgbClr val="202122"/>
                            </a:solidFill>
                            <a:latin typeface="Cambria Math" panose="02040503050406030204" pitchFamily="18" charset="0"/>
                          </a:rPr>
                          <m:t>𝐶𝐸</m:t>
                        </m:r>
                      </m:e>
                      <m:sub>
                        <m:r>
                          <a:rPr lang="en-US" sz="2000" b="0" i="1" dirty="0" smtClean="0">
                            <a:solidFill>
                              <a:srgbClr val="202122"/>
                            </a:solidFill>
                            <a:latin typeface="Cambria Math" panose="02040503050406030204" pitchFamily="18" charset="0"/>
                          </a:rPr>
                          <m:t>16</m:t>
                        </m:r>
                      </m:sub>
                    </m:sSub>
                  </m:oMath>
                </a14:m>
                <a:endParaRPr lang="en-US" sz="2000" dirty="0">
                  <a:solidFill>
                    <a:srgbClr val="202122"/>
                  </a:solidFill>
                  <a:latin typeface="Arial" panose="020B0604020202020204" pitchFamily="34" charset="0"/>
                </a:endParaRPr>
              </a:p>
              <a:p>
                <a:pPr lvl="1">
                  <a:lnSpc>
                    <a:spcPct val="110000"/>
                  </a:lnSpc>
                </a:pPr>
                <a14:m>
                  <m:oMath xmlns:m="http://schemas.openxmlformats.org/officeDocument/2006/math">
                    <m:sSub>
                      <m:sSubPr>
                        <m:ctrlPr>
                          <a:rPr lang="en-US" sz="2000" b="0" i="1" dirty="0" smtClean="0">
                            <a:solidFill>
                              <a:srgbClr val="202122"/>
                            </a:solidFill>
                            <a:latin typeface="Cambria Math" panose="02040503050406030204" pitchFamily="18" charset="0"/>
                          </a:rPr>
                        </m:ctrlPr>
                      </m:sSubPr>
                      <m:e>
                        <m:r>
                          <a:rPr lang="en-US" sz="2000" b="0" i="1" dirty="0" smtClean="0">
                            <a:solidFill>
                              <a:srgbClr val="202122"/>
                            </a:solidFill>
                            <a:latin typeface="Cambria Math" panose="02040503050406030204" pitchFamily="18" charset="0"/>
                          </a:rPr>
                          <m:t>1</m:t>
                        </m:r>
                        <m:r>
                          <a:rPr lang="en-US" sz="2000" b="0" i="1" dirty="0" smtClean="0">
                            <a:solidFill>
                              <a:srgbClr val="202122"/>
                            </a:solidFill>
                            <a:latin typeface="Cambria Math" panose="02040503050406030204" pitchFamily="18" charset="0"/>
                          </a:rPr>
                          <m:t>𝐵</m:t>
                        </m:r>
                        <m:r>
                          <a:rPr lang="en-US" sz="2000" b="0" i="1" dirty="0" smtClean="0">
                            <a:solidFill>
                              <a:srgbClr val="202122"/>
                            </a:solidFill>
                            <a:latin typeface="Cambria Math" panose="02040503050406030204" pitchFamily="18" charset="0"/>
                          </a:rPr>
                          <m:t>7</m:t>
                        </m:r>
                        <m:r>
                          <a:rPr lang="en-US" sz="2000" b="0" i="1" dirty="0" smtClean="0">
                            <a:solidFill>
                              <a:srgbClr val="202122"/>
                            </a:solidFill>
                            <a:latin typeface="Cambria Math" panose="02040503050406030204" pitchFamily="18" charset="0"/>
                          </a:rPr>
                          <m:t>𝐹</m:t>
                        </m:r>
                      </m:e>
                      <m:sub>
                        <m:r>
                          <a:rPr lang="en-US" sz="2000" b="0" i="1" dirty="0" smtClean="0">
                            <a:solidFill>
                              <a:srgbClr val="202122"/>
                            </a:solidFill>
                            <a:latin typeface="Cambria Math" panose="02040503050406030204" pitchFamily="18" charset="0"/>
                          </a:rPr>
                          <m:t>16</m:t>
                        </m:r>
                      </m:sub>
                    </m:sSub>
                  </m:oMath>
                </a14:m>
                <a:endParaRPr lang="en-US" sz="2000" dirty="0">
                  <a:solidFill>
                    <a:srgbClr val="202122"/>
                  </a:solidFill>
                  <a:latin typeface="Arial" panose="020B0604020202020204" pitchFamily="34" charset="0"/>
                </a:endParaRPr>
              </a:p>
              <a:p>
                <a:pPr lvl="1">
                  <a:lnSpc>
                    <a:spcPct val="110000"/>
                  </a:lnSpc>
                </a:pPr>
                <a14:m>
                  <m:oMath xmlns:m="http://schemas.openxmlformats.org/officeDocument/2006/math">
                    <m:sSub>
                      <m:sSubPr>
                        <m:ctrlPr>
                          <a:rPr lang="en-US" sz="2000" b="0" i="1" dirty="0" smtClean="0">
                            <a:solidFill>
                              <a:srgbClr val="202122"/>
                            </a:solidFill>
                            <a:latin typeface="Cambria Math" panose="02040503050406030204" pitchFamily="18" charset="0"/>
                          </a:rPr>
                        </m:ctrlPr>
                      </m:sSubPr>
                      <m:e>
                        <m:r>
                          <a:rPr lang="en-US" sz="2000" b="0" i="1" dirty="0" smtClean="0">
                            <a:solidFill>
                              <a:srgbClr val="202122"/>
                            </a:solidFill>
                            <a:latin typeface="Cambria Math" panose="02040503050406030204" pitchFamily="18" charset="0"/>
                          </a:rPr>
                          <m:t>47</m:t>
                        </m:r>
                      </m:e>
                      <m:sub>
                        <m:r>
                          <a:rPr lang="en-US" sz="2000" b="0" i="1" dirty="0" smtClean="0">
                            <a:solidFill>
                              <a:srgbClr val="202122"/>
                            </a:solidFill>
                            <a:latin typeface="Cambria Math" panose="02040503050406030204" pitchFamily="18" charset="0"/>
                          </a:rPr>
                          <m:t>16</m:t>
                        </m:r>
                      </m:sub>
                    </m:sSub>
                  </m:oMath>
                </a14:m>
                <a:endParaRPr lang="en-US" sz="2000" dirty="0">
                  <a:solidFill>
                    <a:srgbClr val="202122"/>
                  </a:solidFill>
                  <a:latin typeface="Arial" panose="020B0604020202020204" pitchFamily="34" charset="0"/>
                </a:endParaRPr>
              </a:p>
              <a:p>
                <a:pPr lvl="1">
                  <a:lnSpc>
                    <a:spcPct val="110000"/>
                  </a:lnSpc>
                </a:pPr>
                <a:endParaRPr lang="en-US" sz="2000" dirty="0">
                  <a:solidFill>
                    <a:srgbClr val="202122"/>
                  </a:solidFill>
                  <a:latin typeface="Arial" panose="020B0604020202020204" pitchFamily="34" charset="0"/>
                </a:endParaRPr>
              </a:p>
              <a:p>
                <a:pPr lvl="1">
                  <a:lnSpc>
                    <a:spcPct val="110000"/>
                  </a:lnSpc>
                </a:pPr>
                <a:endParaRPr lang="en-US" sz="2000" dirty="0">
                  <a:solidFill>
                    <a:srgbClr val="202122"/>
                  </a:solidFill>
                  <a:latin typeface="Arial" panose="020B0604020202020204" pitchFamily="34" charset="0"/>
                </a:endParaRPr>
              </a:p>
            </p:txBody>
          </p:sp>
        </mc:Choice>
        <mc:Fallback xmlns="">
          <p:sp>
            <p:nvSpPr>
              <p:cNvPr id="3" name="Content Placeholder 2">
                <a:extLst>
                  <a:ext uri="{FF2B5EF4-FFF2-40B4-BE49-F238E27FC236}">
                    <a16:creationId xmlns:a16="http://schemas.microsoft.com/office/drawing/2014/main" id="{17E3F7B6-C238-D116-C6FD-C59A19154882}"/>
                  </a:ext>
                </a:extLst>
              </p:cNvPr>
              <p:cNvSpPr>
                <a:spLocks noGrp="1" noRot="1" noChangeAspect="1" noMove="1" noResize="1" noEditPoints="1" noAdjustHandles="1" noChangeArrowheads="1" noChangeShapeType="1" noTextEdit="1"/>
              </p:cNvSpPr>
              <p:nvPr>
                <p:ph idx="1"/>
              </p:nvPr>
            </p:nvSpPr>
            <p:spPr>
              <a:xfrm>
                <a:off x="612646" y="1289830"/>
                <a:ext cx="10653578" cy="5019530"/>
              </a:xfrm>
              <a:blipFill>
                <a:blip r:embed="rId3"/>
                <a:stretch>
                  <a:fillRect l="-476" t="-505"/>
                </a:stretch>
              </a:blipFill>
            </p:spPr>
            <p:txBody>
              <a:bodyPr/>
              <a:lstStyle/>
              <a:p>
                <a:r>
                  <a:rPr lang="en-US">
                    <a:noFill/>
                  </a:rPr>
                  <a:t> </a:t>
                </a:r>
              </a:p>
            </p:txBody>
          </p:sp>
        </mc:Fallback>
      </mc:AlternateContent>
      <p:sp>
        <p:nvSpPr>
          <p:cNvPr id="10" name="Title 1">
            <a:extLst>
              <a:ext uri="{FF2B5EF4-FFF2-40B4-BE49-F238E27FC236}">
                <a16:creationId xmlns:a16="http://schemas.microsoft.com/office/drawing/2014/main" id="{C285A925-5BE9-CC3E-CF4B-8929DD5A274A}"/>
              </a:ext>
            </a:extLst>
          </p:cNvPr>
          <p:cNvSpPr txBox="1">
            <a:spLocks/>
          </p:cNvSpPr>
          <p:nvPr/>
        </p:nvSpPr>
        <p:spPr>
          <a:xfrm>
            <a:off x="612648" y="548640"/>
            <a:ext cx="10653578"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b="1" kern="1200" dirty="0">
                <a:solidFill>
                  <a:schemeClr val="tx1"/>
                </a:solidFill>
                <a:latin typeface="+mj-lt"/>
                <a:ea typeface="+mj-ea"/>
                <a:cs typeface="+mj-cs"/>
              </a:rPr>
              <a:t>PRACTICE TIME</a:t>
            </a:r>
          </a:p>
        </p:txBody>
      </p:sp>
      <p:sp>
        <p:nvSpPr>
          <p:cNvPr id="11" name="Slide Number Placeholder 10">
            <a:extLst>
              <a:ext uri="{FF2B5EF4-FFF2-40B4-BE49-F238E27FC236}">
                <a16:creationId xmlns:a16="http://schemas.microsoft.com/office/drawing/2014/main" id="{D4221338-985B-6113-B3EB-188FFBD4F0AB}"/>
              </a:ext>
            </a:extLst>
          </p:cNvPr>
          <p:cNvSpPr>
            <a:spLocks noGrp="1"/>
          </p:cNvSpPr>
          <p:nvPr>
            <p:ph type="sldNum" sz="quarter" idx="12"/>
          </p:nvPr>
        </p:nvSpPr>
        <p:spPr/>
        <p:txBody>
          <a:bodyPr/>
          <a:lstStyle/>
          <a:p>
            <a:fld id="{CC057153-B650-4DEB-B370-79DDCFDCE934}" type="slidenum">
              <a:rPr lang="en-US" smtClean="0"/>
              <a:t>80</a:t>
            </a:fld>
            <a:endParaRPr lang="en-US"/>
          </a:p>
        </p:txBody>
      </p:sp>
    </p:spTree>
    <p:extLst>
      <p:ext uri="{BB962C8B-B14F-4D97-AF65-F5344CB8AC3E}">
        <p14:creationId xmlns:p14="http://schemas.microsoft.com/office/powerpoint/2010/main" val="412330432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FF8DA-29DF-1E1E-653B-61F61F902607}"/>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4878FD5-6C86-46A9-6298-7C09ED265C5C}"/>
                  </a:ext>
                </a:extLst>
              </p:cNvPr>
              <p:cNvSpPr>
                <a:spLocks noGrp="1"/>
              </p:cNvSpPr>
              <p:nvPr>
                <p:ph idx="1"/>
              </p:nvPr>
            </p:nvSpPr>
            <p:spPr>
              <a:xfrm>
                <a:off x="612646" y="1289830"/>
                <a:ext cx="10653578" cy="5019530"/>
              </a:xfrm>
            </p:spPr>
            <p:txBody>
              <a:bodyPr vert="horz" lIns="91440" tIns="45720" rIns="91440" bIns="45720" rtlCol="0">
                <a:noAutofit/>
              </a:bodyPr>
              <a:lstStyle/>
              <a:p>
                <a:pPr>
                  <a:lnSpc>
                    <a:spcPct val="110000"/>
                  </a:lnSpc>
                </a:pPr>
                <a:r>
                  <a:rPr lang="en-US" dirty="0">
                    <a:solidFill>
                      <a:srgbClr val="202122"/>
                    </a:solidFill>
                    <a:latin typeface="Arial" panose="020B0604020202020204" pitchFamily="34" charset="0"/>
                  </a:rPr>
                  <a:t>Convert the following hexadecimal numbers to their decimal representation. </a:t>
                </a:r>
              </a:p>
              <a:p>
                <a:pPr lvl="1">
                  <a:lnSpc>
                    <a:spcPct val="110000"/>
                  </a:lnSpc>
                </a:pPr>
                <a14:m>
                  <m:oMath xmlns:m="http://schemas.openxmlformats.org/officeDocument/2006/math">
                    <m:sSub>
                      <m:sSubPr>
                        <m:ctrlPr>
                          <a:rPr lang="en-US" sz="2000" b="0" i="1" dirty="0" smtClean="0">
                            <a:solidFill>
                              <a:srgbClr val="202122"/>
                            </a:solidFill>
                            <a:latin typeface="Cambria Math" panose="02040503050406030204" pitchFamily="18" charset="0"/>
                          </a:rPr>
                        </m:ctrlPr>
                      </m:sSubPr>
                      <m:e>
                        <m:r>
                          <a:rPr lang="en-US" sz="2000" i="1" dirty="0" smtClean="0">
                            <a:solidFill>
                              <a:srgbClr val="202122"/>
                            </a:solidFill>
                            <a:latin typeface="Cambria Math" panose="02040503050406030204" pitchFamily="18" charset="0"/>
                          </a:rPr>
                          <m:t>3</m:t>
                        </m:r>
                        <m:r>
                          <a:rPr lang="en-US" sz="2000" b="0" i="1" dirty="0" smtClean="0">
                            <a:solidFill>
                              <a:srgbClr val="202122"/>
                            </a:solidFill>
                            <a:latin typeface="Cambria Math" panose="02040503050406030204" pitchFamily="18" charset="0"/>
                          </a:rPr>
                          <m:t>2</m:t>
                        </m:r>
                        <m:r>
                          <a:rPr lang="en-US" sz="2000" b="0" i="1" dirty="0" smtClean="0">
                            <a:solidFill>
                              <a:srgbClr val="202122"/>
                            </a:solidFill>
                            <a:latin typeface="Cambria Math" panose="02040503050406030204" pitchFamily="18" charset="0"/>
                          </a:rPr>
                          <m:t>𝐴</m:t>
                        </m:r>
                      </m:e>
                      <m:sub>
                        <m:r>
                          <a:rPr lang="en-US" sz="2000" b="0" i="1" dirty="0" smtClean="0">
                            <a:solidFill>
                              <a:srgbClr val="202122"/>
                            </a:solidFill>
                            <a:latin typeface="Cambria Math" panose="02040503050406030204" pitchFamily="18" charset="0"/>
                          </a:rPr>
                          <m:t>16</m:t>
                        </m:r>
                      </m:sub>
                    </m:sSub>
                    <m:r>
                      <a:rPr lang="en-US" sz="2000" b="0" i="1" dirty="0" smtClean="0">
                        <a:solidFill>
                          <a:srgbClr val="202122"/>
                        </a:solidFill>
                        <a:latin typeface="Cambria Math" panose="02040503050406030204" pitchFamily="18" charset="0"/>
                      </a:rPr>
                      <m:t>=3</m:t>
                    </m:r>
                    <m:r>
                      <a:rPr lang="en-US" sz="2000" b="0" i="1" dirty="0" smtClean="0">
                        <a:solidFill>
                          <a:srgbClr val="202122"/>
                        </a:solidFill>
                        <a:latin typeface="Cambria Math" panose="02040503050406030204" pitchFamily="18" charset="0"/>
                        <a:ea typeface="Cambria Math" panose="02040503050406030204" pitchFamily="18" charset="0"/>
                      </a:rPr>
                      <m:t>×</m:t>
                    </m:r>
                    <m:sSup>
                      <m:sSupPr>
                        <m:ctrlPr>
                          <a:rPr lang="en-US" sz="2000" b="0" i="1" dirty="0" smtClean="0">
                            <a:solidFill>
                              <a:srgbClr val="202122"/>
                            </a:solidFill>
                            <a:latin typeface="Cambria Math" panose="02040503050406030204" pitchFamily="18" charset="0"/>
                            <a:ea typeface="Cambria Math" panose="02040503050406030204" pitchFamily="18" charset="0"/>
                          </a:rPr>
                        </m:ctrlPr>
                      </m:sSupPr>
                      <m:e>
                        <m:r>
                          <a:rPr lang="en-US" sz="2000" b="0" i="1" dirty="0" smtClean="0">
                            <a:solidFill>
                              <a:srgbClr val="202122"/>
                            </a:solidFill>
                            <a:latin typeface="Cambria Math" panose="02040503050406030204" pitchFamily="18" charset="0"/>
                            <a:ea typeface="Cambria Math" panose="02040503050406030204" pitchFamily="18" charset="0"/>
                          </a:rPr>
                          <m:t>16</m:t>
                        </m:r>
                      </m:e>
                      <m:sup>
                        <m:r>
                          <a:rPr lang="en-US" sz="2000" b="0" i="1" dirty="0" smtClean="0">
                            <a:solidFill>
                              <a:srgbClr val="202122"/>
                            </a:solidFill>
                            <a:latin typeface="Cambria Math" panose="02040503050406030204" pitchFamily="18" charset="0"/>
                            <a:ea typeface="Cambria Math" panose="02040503050406030204" pitchFamily="18" charset="0"/>
                          </a:rPr>
                          <m:t>2</m:t>
                        </m:r>
                      </m:sup>
                    </m:sSup>
                    <m:r>
                      <a:rPr lang="en-US" sz="2000" b="0" i="1" dirty="0" smtClean="0">
                        <a:solidFill>
                          <a:srgbClr val="202122"/>
                        </a:solidFill>
                        <a:latin typeface="Cambria Math" panose="02040503050406030204" pitchFamily="18" charset="0"/>
                        <a:ea typeface="Cambria Math" panose="02040503050406030204" pitchFamily="18" charset="0"/>
                      </a:rPr>
                      <m:t>+2×</m:t>
                    </m:r>
                    <m:sSup>
                      <m:sSupPr>
                        <m:ctrlPr>
                          <a:rPr lang="en-US" sz="2000" b="0" i="1" dirty="0" smtClean="0">
                            <a:solidFill>
                              <a:srgbClr val="202122"/>
                            </a:solidFill>
                            <a:latin typeface="Cambria Math" panose="02040503050406030204" pitchFamily="18" charset="0"/>
                            <a:ea typeface="Cambria Math" panose="02040503050406030204" pitchFamily="18" charset="0"/>
                          </a:rPr>
                        </m:ctrlPr>
                      </m:sSupPr>
                      <m:e>
                        <m:r>
                          <a:rPr lang="en-US" sz="2000" b="0" i="1" dirty="0" smtClean="0">
                            <a:solidFill>
                              <a:srgbClr val="202122"/>
                            </a:solidFill>
                            <a:latin typeface="Cambria Math" panose="02040503050406030204" pitchFamily="18" charset="0"/>
                            <a:ea typeface="Cambria Math" panose="02040503050406030204" pitchFamily="18" charset="0"/>
                          </a:rPr>
                          <m:t>16</m:t>
                        </m:r>
                      </m:e>
                      <m:sup>
                        <m:r>
                          <a:rPr lang="en-US" sz="2000" b="0" i="1" dirty="0" smtClean="0">
                            <a:solidFill>
                              <a:srgbClr val="202122"/>
                            </a:solidFill>
                            <a:latin typeface="Cambria Math" panose="02040503050406030204" pitchFamily="18" charset="0"/>
                            <a:ea typeface="Cambria Math" panose="02040503050406030204" pitchFamily="18" charset="0"/>
                          </a:rPr>
                          <m:t>1</m:t>
                        </m:r>
                      </m:sup>
                    </m:sSup>
                    <m:r>
                      <a:rPr lang="en-US" sz="2000" b="0" i="1" dirty="0" smtClean="0">
                        <a:solidFill>
                          <a:srgbClr val="202122"/>
                        </a:solidFill>
                        <a:latin typeface="Cambria Math" panose="02040503050406030204" pitchFamily="18" charset="0"/>
                        <a:ea typeface="Cambria Math" panose="02040503050406030204" pitchFamily="18" charset="0"/>
                      </a:rPr>
                      <m:t>+10×</m:t>
                    </m:r>
                    <m:sSup>
                      <m:sSupPr>
                        <m:ctrlPr>
                          <a:rPr lang="en-US" sz="2000" b="0" i="1" dirty="0" smtClean="0">
                            <a:solidFill>
                              <a:srgbClr val="202122"/>
                            </a:solidFill>
                            <a:latin typeface="Cambria Math" panose="02040503050406030204" pitchFamily="18" charset="0"/>
                            <a:ea typeface="Cambria Math" panose="02040503050406030204" pitchFamily="18" charset="0"/>
                          </a:rPr>
                        </m:ctrlPr>
                      </m:sSupPr>
                      <m:e>
                        <m:r>
                          <a:rPr lang="en-US" sz="2000" b="0" i="1" dirty="0" smtClean="0">
                            <a:solidFill>
                              <a:srgbClr val="202122"/>
                            </a:solidFill>
                            <a:latin typeface="Cambria Math" panose="02040503050406030204" pitchFamily="18" charset="0"/>
                            <a:ea typeface="Cambria Math" panose="02040503050406030204" pitchFamily="18" charset="0"/>
                          </a:rPr>
                          <m:t>16</m:t>
                        </m:r>
                      </m:e>
                      <m:sup>
                        <m:r>
                          <a:rPr lang="en-US" sz="2000" b="0" i="1" dirty="0" smtClean="0">
                            <a:solidFill>
                              <a:srgbClr val="202122"/>
                            </a:solidFill>
                            <a:latin typeface="Cambria Math" panose="02040503050406030204" pitchFamily="18" charset="0"/>
                            <a:ea typeface="Cambria Math" panose="02040503050406030204" pitchFamily="18" charset="0"/>
                          </a:rPr>
                          <m:t>0</m:t>
                        </m:r>
                      </m:sup>
                    </m:sSup>
                    <m:r>
                      <a:rPr lang="en-US" sz="2000" b="0" i="1" dirty="0" smtClean="0">
                        <a:solidFill>
                          <a:srgbClr val="202122"/>
                        </a:solidFill>
                        <a:latin typeface="Cambria Math" panose="02040503050406030204" pitchFamily="18" charset="0"/>
                        <a:ea typeface="Cambria Math" panose="02040503050406030204" pitchFamily="18" charset="0"/>
                      </a:rPr>
                      <m:t>=</m:t>
                    </m:r>
                    <m:sSub>
                      <m:sSubPr>
                        <m:ctrlPr>
                          <a:rPr lang="en-US" sz="2000" b="0" i="1" dirty="0" smtClean="0">
                            <a:solidFill>
                              <a:srgbClr val="202122"/>
                            </a:solidFill>
                            <a:latin typeface="Cambria Math" panose="02040503050406030204" pitchFamily="18" charset="0"/>
                            <a:ea typeface="Cambria Math" panose="02040503050406030204" pitchFamily="18" charset="0"/>
                          </a:rPr>
                        </m:ctrlPr>
                      </m:sSubPr>
                      <m:e>
                        <m:r>
                          <a:rPr lang="en-US" sz="2000" b="0" i="1" dirty="0" smtClean="0">
                            <a:solidFill>
                              <a:srgbClr val="202122"/>
                            </a:solidFill>
                            <a:latin typeface="Cambria Math" panose="02040503050406030204" pitchFamily="18" charset="0"/>
                            <a:ea typeface="Cambria Math" panose="02040503050406030204" pitchFamily="18" charset="0"/>
                          </a:rPr>
                          <m:t>810</m:t>
                        </m:r>
                      </m:e>
                      <m:sub>
                        <m:r>
                          <a:rPr lang="en-US" sz="2000" b="0" i="1" dirty="0" smtClean="0">
                            <a:solidFill>
                              <a:srgbClr val="202122"/>
                            </a:solidFill>
                            <a:latin typeface="Cambria Math" panose="02040503050406030204" pitchFamily="18" charset="0"/>
                            <a:ea typeface="Cambria Math" panose="02040503050406030204" pitchFamily="18" charset="0"/>
                          </a:rPr>
                          <m:t>10</m:t>
                        </m:r>
                      </m:sub>
                    </m:sSub>
                  </m:oMath>
                </a14:m>
                <a:r>
                  <a:rPr lang="en-US" sz="2000" dirty="0">
                    <a:solidFill>
                      <a:srgbClr val="202122"/>
                    </a:solidFill>
                    <a:latin typeface="Arial" panose="020B0604020202020204" pitchFamily="34" charset="0"/>
                  </a:rPr>
                  <a:t> </a:t>
                </a:r>
              </a:p>
              <a:p>
                <a:pPr lvl="1">
                  <a:lnSpc>
                    <a:spcPct val="110000"/>
                  </a:lnSpc>
                </a:pPr>
                <a14:m>
                  <m:oMath xmlns:m="http://schemas.openxmlformats.org/officeDocument/2006/math">
                    <m:sSub>
                      <m:sSubPr>
                        <m:ctrlPr>
                          <a:rPr lang="en-US" sz="2000" b="0" i="1" dirty="0" smtClean="0">
                            <a:solidFill>
                              <a:srgbClr val="202122"/>
                            </a:solidFill>
                            <a:latin typeface="Cambria Math" panose="02040503050406030204" pitchFamily="18" charset="0"/>
                          </a:rPr>
                        </m:ctrlPr>
                      </m:sSubPr>
                      <m:e>
                        <m:r>
                          <a:rPr lang="en-US" sz="2000" b="0" i="1" dirty="0" smtClean="0">
                            <a:solidFill>
                              <a:srgbClr val="202122"/>
                            </a:solidFill>
                            <a:latin typeface="Cambria Math" panose="02040503050406030204" pitchFamily="18" charset="0"/>
                          </a:rPr>
                          <m:t>𝐷</m:t>
                        </m:r>
                        <m:r>
                          <a:rPr lang="en-US" sz="2000" b="0" i="1" dirty="0" smtClean="0">
                            <a:solidFill>
                              <a:srgbClr val="202122"/>
                            </a:solidFill>
                            <a:latin typeface="Cambria Math" panose="02040503050406030204" pitchFamily="18" charset="0"/>
                          </a:rPr>
                          <m:t>1</m:t>
                        </m:r>
                        <m:r>
                          <a:rPr lang="en-US" sz="2000" b="0" i="1" dirty="0" smtClean="0">
                            <a:solidFill>
                              <a:srgbClr val="202122"/>
                            </a:solidFill>
                            <a:latin typeface="Cambria Math" panose="02040503050406030204" pitchFamily="18" charset="0"/>
                          </a:rPr>
                          <m:t>𝐶𝐸</m:t>
                        </m:r>
                      </m:e>
                      <m:sub>
                        <m:r>
                          <a:rPr lang="en-US" sz="2000" b="0" i="1" dirty="0" smtClean="0">
                            <a:solidFill>
                              <a:srgbClr val="202122"/>
                            </a:solidFill>
                            <a:latin typeface="Cambria Math" panose="02040503050406030204" pitchFamily="18" charset="0"/>
                          </a:rPr>
                          <m:t>16</m:t>
                        </m:r>
                      </m:sub>
                    </m:sSub>
                    <m:r>
                      <a:rPr lang="en-US" sz="2000" b="0" i="1" dirty="0" smtClean="0">
                        <a:solidFill>
                          <a:srgbClr val="202122"/>
                        </a:solidFill>
                        <a:latin typeface="Cambria Math" panose="02040503050406030204" pitchFamily="18" charset="0"/>
                      </a:rPr>
                      <m:t>=13</m:t>
                    </m:r>
                    <m:r>
                      <a:rPr lang="en-US" sz="2000" b="0" i="1" dirty="0" smtClean="0">
                        <a:solidFill>
                          <a:srgbClr val="202122"/>
                        </a:solidFill>
                        <a:latin typeface="Cambria Math" panose="02040503050406030204" pitchFamily="18" charset="0"/>
                        <a:ea typeface="Cambria Math" panose="02040503050406030204" pitchFamily="18" charset="0"/>
                      </a:rPr>
                      <m:t>×</m:t>
                    </m:r>
                    <m:sSup>
                      <m:sSupPr>
                        <m:ctrlPr>
                          <a:rPr lang="en-US" sz="2000" b="0" i="1" dirty="0" smtClean="0">
                            <a:solidFill>
                              <a:srgbClr val="202122"/>
                            </a:solidFill>
                            <a:latin typeface="Cambria Math" panose="02040503050406030204" pitchFamily="18" charset="0"/>
                            <a:ea typeface="Cambria Math" panose="02040503050406030204" pitchFamily="18" charset="0"/>
                          </a:rPr>
                        </m:ctrlPr>
                      </m:sSupPr>
                      <m:e>
                        <m:r>
                          <a:rPr lang="en-US" sz="2000" b="0" i="1" dirty="0" smtClean="0">
                            <a:solidFill>
                              <a:srgbClr val="202122"/>
                            </a:solidFill>
                            <a:latin typeface="Cambria Math" panose="02040503050406030204" pitchFamily="18" charset="0"/>
                            <a:ea typeface="Cambria Math" panose="02040503050406030204" pitchFamily="18" charset="0"/>
                          </a:rPr>
                          <m:t>16</m:t>
                        </m:r>
                      </m:e>
                      <m:sup>
                        <m:r>
                          <a:rPr lang="en-US" sz="2000" b="0" i="1" dirty="0" smtClean="0">
                            <a:solidFill>
                              <a:srgbClr val="202122"/>
                            </a:solidFill>
                            <a:latin typeface="Cambria Math" panose="02040503050406030204" pitchFamily="18" charset="0"/>
                            <a:ea typeface="Cambria Math" panose="02040503050406030204" pitchFamily="18" charset="0"/>
                          </a:rPr>
                          <m:t>3</m:t>
                        </m:r>
                      </m:sup>
                    </m:sSup>
                    <m:r>
                      <a:rPr lang="en-US" sz="2000" b="0" i="1" dirty="0" smtClean="0">
                        <a:solidFill>
                          <a:srgbClr val="202122"/>
                        </a:solidFill>
                        <a:latin typeface="Cambria Math" panose="02040503050406030204" pitchFamily="18" charset="0"/>
                        <a:ea typeface="Cambria Math" panose="02040503050406030204" pitchFamily="18" charset="0"/>
                      </a:rPr>
                      <m:t>+1×</m:t>
                    </m:r>
                    <m:sSup>
                      <m:sSupPr>
                        <m:ctrlPr>
                          <a:rPr lang="en-US" sz="2000" b="0" i="1" dirty="0" smtClean="0">
                            <a:solidFill>
                              <a:srgbClr val="202122"/>
                            </a:solidFill>
                            <a:latin typeface="Cambria Math" panose="02040503050406030204" pitchFamily="18" charset="0"/>
                            <a:ea typeface="Cambria Math" panose="02040503050406030204" pitchFamily="18" charset="0"/>
                          </a:rPr>
                        </m:ctrlPr>
                      </m:sSupPr>
                      <m:e>
                        <m:r>
                          <a:rPr lang="en-US" sz="2000" b="0" i="1" dirty="0" smtClean="0">
                            <a:solidFill>
                              <a:srgbClr val="202122"/>
                            </a:solidFill>
                            <a:latin typeface="Cambria Math" panose="02040503050406030204" pitchFamily="18" charset="0"/>
                            <a:ea typeface="Cambria Math" panose="02040503050406030204" pitchFamily="18" charset="0"/>
                          </a:rPr>
                          <m:t>16</m:t>
                        </m:r>
                      </m:e>
                      <m:sup>
                        <m:r>
                          <a:rPr lang="en-US" sz="2000" b="0" i="1" dirty="0" smtClean="0">
                            <a:solidFill>
                              <a:srgbClr val="202122"/>
                            </a:solidFill>
                            <a:latin typeface="Cambria Math" panose="02040503050406030204" pitchFamily="18" charset="0"/>
                            <a:ea typeface="Cambria Math" panose="02040503050406030204" pitchFamily="18" charset="0"/>
                          </a:rPr>
                          <m:t>2</m:t>
                        </m:r>
                      </m:sup>
                    </m:sSup>
                    <m:r>
                      <a:rPr lang="en-US" sz="2000" b="0" i="1" dirty="0" smtClean="0">
                        <a:solidFill>
                          <a:srgbClr val="202122"/>
                        </a:solidFill>
                        <a:latin typeface="Cambria Math" panose="02040503050406030204" pitchFamily="18" charset="0"/>
                        <a:ea typeface="Cambria Math" panose="02040503050406030204" pitchFamily="18" charset="0"/>
                      </a:rPr>
                      <m:t>+12×</m:t>
                    </m:r>
                    <m:sSup>
                      <m:sSupPr>
                        <m:ctrlPr>
                          <a:rPr lang="en-US" sz="2000" b="0" i="1" dirty="0" smtClean="0">
                            <a:solidFill>
                              <a:srgbClr val="202122"/>
                            </a:solidFill>
                            <a:latin typeface="Cambria Math" panose="02040503050406030204" pitchFamily="18" charset="0"/>
                            <a:ea typeface="Cambria Math" panose="02040503050406030204" pitchFamily="18" charset="0"/>
                          </a:rPr>
                        </m:ctrlPr>
                      </m:sSupPr>
                      <m:e>
                        <m:r>
                          <a:rPr lang="en-US" sz="2000" b="0" i="1" dirty="0" smtClean="0">
                            <a:solidFill>
                              <a:srgbClr val="202122"/>
                            </a:solidFill>
                            <a:latin typeface="Cambria Math" panose="02040503050406030204" pitchFamily="18" charset="0"/>
                            <a:ea typeface="Cambria Math" panose="02040503050406030204" pitchFamily="18" charset="0"/>
                          </a:rPr>
                          <m:t>16</m:t>
                        </m:r>
                      </m:e>
                      <m:sup>
                        <m:r>
                          <a:rPr lang="en-US" sz="2000" b="0" i="1" dirty="0" smtClean="0">
                            <a:solidFill>
                              <a:srgbClr val="202122"/>
                            </a:solidFill>
                            <a:latin typeface="Cambria Math" panose="02040503050406030204" pitchFamily="18" charset="0"/>
                            <a:ea typeface="Cambria Math" panose="02040503050406030204" pitchFamily="18" charset="0"/>
                          </a:rPr>
                          <m:t>1</m:t>
                        </m:r>
                      </m:sup>
                    </m:sSup>
                    <m:r>
                      <a:rPr lang="en-US" sz="2000" b="0" i="1" dirty="0" smtClean="0">
                        <a:solidFill>
                          <a:srgbClr val="202122"/>
                        </a:solidFill>
                        <a:latin typeface="Cambria Math" panose="02040503050406030204" pitchFamily="18" charset="0"/>
                        <a:ea typeface="Cambria Math" panose="02040503050406030204" pitchFamily="18" charset="0"/>
                      </a:rPr>
                      <m:t>+14×</m:t>
                    </m:r>
                    <m:sSup>
                      <m:sSupPr>
                        <m:ctrlPr>
                          <a:rPr lang="en-US" sz="2000" b="0" i="1" dirty="0" smtClean="0">
                            <a:solidFill>
                              <a:srgbClr val="202122"/>
                            </a:solidFill>
                            <a:latin typeface="Cambria Math" panose="02040503050406030204" pitchFamily="18" charset="0"/>
                            <a:ea typeface="Cambria Math" panose="02040503050406030204" pitchFamily="18" charset="0"/>
                          </a:rPr>
                        </m:ctrlPr>
                      </m:sSupPr>
                      <m:e>
                        <m:r>
                          <a:rPr lang="en-US" sz="2000" b="0" i="1" dirty="0" smtClean="0">
                            <a:solidFill>
                              <a:srgbClr val="202122"/>
                            </a:solidFill>
                            <a:latin typeface="Cambria Math" panose="02040503050406030204" pitchFamily="18" charset="0"/>
                            <a:ea typeface="Cambria Math" panose="02040503050406030204" pitchFamily="18" charset="0"/>
                          </a:rPr>
                          <m:t>16</m:t>
                        </m:r>
                      </m:e>
                      <m:sup>
                        <m:r>
                          <a:rPr lang="en-US" sz="2000" b="0" i="1" dirty="0" smtClean="0">
                            <a:solidFill>
                              <a:srgbClr val="202122"/>
                            </a:solidFill>
                            <a:latin typeface="Cambria Math" panose="02040503050406030204" pitchFamily="18" charset="0"/>
                            <a:ea typeface="Cambria Math" panose="02040503050406030204" pitchFamily="18" charset="0"/>
                          </a:rPr>
                          <m:t>0</m:t>
                        </m:r>
                      </m:sup>
                    </m:sSup>
                    <m:r>
                      <a:rPr lang="en-US" sz="2000" b="0" i="1" dirty="0" smtClean="0">
                        <a:solidFill>
                          <a:srgbClr val="202122"/>
                        </a:solidFill>
                        <a:latin typeface="Cambria Math" panose="02040503050406030204" pitchFamily="18" charset="0"/>
                        <a:ea typeface="Cambria Math" panose="02040503050406030204" pitchFamily="18" charset="0"/>
                      </a:rPr>
                      <m:t>=</m:t>
                    </m:r>
                    <m:sSub>
                      <m:sSubPr>
                        <m:ctrlPr>
                          <a:rPr lang="en-US" sz="2000" b="0" i="1" dirty="0" smtClean="0">
                            <a:solidFill>
                              <a:srgbClr val="202122"/>
                            </a:solidFill>
                            <a:latin typeface="Cambria Math" panose="02040503050406030204" pitchFamily="18" charset="0"/>
                            <a:ea typeface="Cambria Math" panose="02040503050406030204" pitchFamily="18" charset="0"/>
                          </a:rPr>
                        </m:ctrlPr>
                      </m:sSubPr>
                      <m:e>
                        <m:r>
                          <a:rPr lang="en-US" sz="2000" b="0" i="1" dirty="0" smtClean="0">
                            <a:solidFill>
                              <a:srgbClr val="202122"/>
                            </a:solidFill>
                            <a:latin typeface="Cambria Math" panose="02040503050406030204" pitchFamily="18" charset="0"/>
                            <a:ea typeface="Cambria Math" panose="02040503050406030204" pitchFamily="18" charset="0"/>
                          </a:rPr>
                          <m:t>53710</m:t>
                        </m:r>
                      </m:e>
                      <m:sub>
                        <m:r>
                          <a:rPr lang="en-US" sz="2000" b="0" i="1" dirty="0" smtClean="0">
                            <a:solidFill>
                              <a:srgbClr val="202122"/>
                            </a:solidFill>
                            <a:latin typeface="Cambria Math" panose="02040503050406030204" pitchFamily="18" charset="0"/>
                            <a:ea typeface="Cambria Math" panose="02040503050406030204" pitchFamily="18" charset="0"/>
                          </a:rPr>
                          <m:t>10</m:t>
                        </m:r>
                      </m:sub>
                    </m:sSub>
                  </m:oMath>
                </a14:m>
                <a:endParaRPr lang="en-US" sz="2000" dirty="0">
                  <a:solidFill>
                    <a:srgbClr val="202122"/>
                  </a:solidFill>
                  <a:latin typeface="Arial" panose="020B0604020202020204" pitchFamily="34" charset="0"/>
                </a:endParaRPr>
              </a:p>
              <a:p>
                <a:pPr lvl="1">
                  <a:lnSpc>
                    <a:spcPct val="110000"/>
                  </a:lnSpc>
                </a:pPr>
                <a14:m>
                  <m:oMath xmlns:m="http://schemas.openxmlformats.org/officeDocument/2006/math">
                    <m:sSub>
                      <m:sSubPr>
                        <m:ctrlPr>
                          <a:rPr lang="en-US" sz="2000" b="0" i="1" dirty="0" smtClean="0">
                            <a:solidFill>
                              <a:srgbClr val="202122"/>
                            </a:solidFill>
                            <a:latin typeface="Cambria Math" panose="02040503050406030204" pitchFamily="18" charset="0"/>
                          </a:rPr>
                        </m:ctrlPr>
                      </m:sSubPr>
                      <m:e>
                        <m:r>
                          <a:rPr lang="en-US" sz="2000" b="0" i="1" dirty="0" smtClean="0">
                            <a:solidFill>
                              <a:srgbClr val="202122"/>
                            </a:solidFill>
                            <a:latin typeface="Cambria Math" panose="02040503050406030204" pitchFamily="18" charset="0"/>
                          </a:rPr>
                          <m:t>1</m:t>
                        </m:r>
                        <m:r>
                          <a:rPr lang="en-US" sz="2000" b="0" i="1" dirty="0" smtClean="0">
                            <a:solidFill>
                              <a:srgbClr val="202122"/>
                            </a:solidFill>
                            <a:latin typeface="Cambria Math" panose="02040503050406030204" pitchFamily="18" charset="0"/>
                          </a:rPr>
                          <m:t>𝐵</m:t>
                        </m:r>
                        <m:r>
                          <a:rPr lang="en-US" sz="2000" b="0" i="1" dirty="0" smtClean="0">
                            <a:solidFill>
                              <a:srgbClr val="202122"/>
                            </a:solidFill>
                            <a:latin typeface="Cambria Math" panose="02040503050406030204" pitchFamily="18" charset="0"/>
                          </a:rPr>
                          <m:t>7</m:t>
                        </m:r>
                        <m:r>
                          <a:rPr lang="en-US" sz="2000" b="0" i="1" dirty="0" smtClean="0">
                            <a:solidFill>
                              <a:srgbClr val="202122"/>
                            </a:solidFill>
                            <a:latin typeface="Cambria Math" panose="02040503050406030204" pitchFamily="18" charset="0"/>
                          </a:rPr>
                          <m:t>𝐹</m:t>
                        </m:r>
                      </m:e>
                      <m:sub>
                        <m:r>
                          <a:rPr lang="en-US" sz="2000" b="0" i="1" dirty="0" smtClean="0">
                            <a:solidFill>
                              <a:srgbClr val="202122"/>
                            </a:solidFill>
                            <a:latin typeface="Cambria Math" panose="02040503050406030204" pitchFamily="18" charset="0"/>
                          </a:rPr>
                          <m:t>16</m:t>
                        </m:r>
                      </m:sub>
                    </m:sSub>
                    <m:r>
                      <a:rPr lang="en-US" sz="2000" b="0" i="1" dirty="0" smtClean="0">
                        <a:solidFill>
                          <a:srgbClr val="202122"/>
                        </a:solidFill>
                        <a:latin typeface="Cambria Math" panose="02040503050406030204" pitchFamily="18" charset="0"/>
                      </a:rPr>
                      <m:t>=1</m:t>
                    </m:r>
                    <m:r>
                      <a:rPr lang="en-US" sz="2000" b="0" i="1" dirty="0" smtClean="0">
                        <a:solidFill>
                          <a:srgbClr val="202122"/>
                        </a:solidFill>
                        <a:latin typeface="Cambria Math" panose="02040503050406030204" pitchFamily="18" charset="0"/>
                        <a:ea typeface="Cambria Math" panose="02040503050406030204" pitchFamily="18" charset="0"/>
                      </a:rPr>
                      <m:t>×</m:t>
                    </m:r>
                    <m:sSup>
                      <m:sSupPr>
                        <m:ctrlPr>
                          <a:rPr lang="en-US" sz="2000" b="0" i="1" dirty="0" smtClean="0">
                            <a:solidFill>
                              <a:srgbClr val="202122"/>
                            </a:solidFill>
                            <a:latin typeface="Cambria Math" panose="02040503050406030204" pitchFamily="18" charset="0"/>
                            <a:ea typeface="Cambria Math" panose="02040503050406030204" pitchFamily="18" charset="0"/>
                          </a:rPr>
                        </m:ctrlPr>
                      </m:sSupPr>
                      <m:e>
                        <m:r>
                          <a:rPr lang="en-US" sz="2000" b="0" i="1" dirty="0" smtClean="0">
                            <a:solidFill>
                              <a:srgbClr val="202122"/>
                            </a:solidFill>
                            <a:latin typeface="Cambria Math" panose="02040503050406030204" pitchFamily="18" charset="0"/>
                            <a:ea typeface="Cambria Math" panose="02040503050406030204" pitchFamily="18" charset="0"/>
                          </a:rPr>
                          <m:t>16</m:t>
                        </m:r>
                      </m:e>
                      <m:sup>
                        <m:r>
                          <a:rPr lang="en-US" sz="2000" b="0" i="1" dirty="0" smtClean="0">
                            <a:solidFill>
                              <a:srgbClr val="202122"/>
                            </a:solidFill>
                            <a:latin typeface="Cambria Math" panose="02040503050406030204" pitchFamily="18" charset="0"/>
                            <a:ea typeface="Cambria Math" panose="02040503050406030204" pitchFamily="18" charset="0"/>
                          </a:rPr>
                          <m:t>3</m:t>
                        </m:r>
                      </m:sup>
                    </m:sSup>
                    <m:r>
                      <a:rPr lang="en-US" sz="2000" b="0" i="1" dirty="0" smtClean="0">
                        <a:solidFill>
                          <a:srgbClr val="202122"/>
                        </a:solidFill>
                        <a:latin typeface="Cambria Math" panose="02040503050406030204" pitchFamily="18" charset="0"/>
                        <a:ea typeface="Cambria Math" panose="02040503050406030204" pitchFamily="18" charset="0"/>
                      </a:rPr>
                      <m:t>+11×</m:t>
                    </m:r>
                    <m:sSup>
                      <m:sSupPr>
                        <m:ctrlPr>
                          <a:rPr lang="en-US" sz="2000" b="0" i="1" dirty="0" smtClean="0">
                            <a:solidFill>
                              <a:srgbClr val="202122"/>
                            </a:solidFill>
                            <a:latin typeface="Cambria Math" panose="02040503050406030204" pitchFamily="18" charset="0"/>
                            <a:ea typeface="Cambria Math" panose="02040503050406030204" pitchFamily="18" charset="0"/>
                          </a:rPr>
                        </m:ctrlPr>
                      </m:sSupPr>
                      <m:e>
                        <m:r>
                          <a:rPr lang="en-US" sz="2000" b="0" i="1" dirty="0" smtClean="0">
                            <a:solidFill>
                              <a:srgbClr val="202122"/>
                            </a:solidFill>
                            <a:latin typeface="Cambria Math" panose="02040503050406030204" pitchFamily="18" charset="0"/>
                            <a:ea typeface="Cambria Math" panose="02040503050406030204" pitchFamily="18" charset="0"/>
                          </a:rPr>
                          <m:t>16</m:t>
                        </m:r>
                      </m:e>
                      <m:sup>
                        <m:r>
                          <a:rPr lang="en-US" sz="2000" b="0" i="1" dirty="0" smtClean="0">
                            <a:solidFill>
                              <a:srgbClr val="202122"/>
                            </a:solidFill>
                            <a:latin typeface="Cambria Math" panose="02040503050406030204" pitchFamily="18" charset="0"/>
                            <a:ea typeface="Cambria Math" panose="02040503050406030204" pitchFamily="18" charset="0"/>
                          </a:rPr>
                          <m:t>2</m:t>
                        </m:r>
                      </m:sup>
                    </m:sSup>
                    <m:r>
                      <a:rPr lang="en-US" sz="2000" b="0" i="1" dirty="0" smtClean="0">
                        <a:solidFill>
                          <a:srgbClr val="202122"/>
                        </a:solidFill>
                        <a:latin typeface="Cambria Math" panose="02040503050406030204" pitchFamily="18" charset="0"/>
                        <a:ea typeface="Cambria Math" panose="02040503050406030204" pitchFamily="18" charset="0"/>
                      </a:rPr>
                      <m:t>+7×</m:t>
                    </m:r>
                    <m:sSup>
                      <m:sSupPr>
                        <m:ctrlPr>
                          <a:rPr lang="en-US" sz="2000" b="0" i="1" dirty="0" smtClean="0">
                            <a:solidFill>
                              <a:srgbClr val="202122"/>
                            </a:solidFill>
                            <a:latin typeface="Cambria Math" panose="02040503050406030204" pitchFamily="18" charset="0"/>
                            <a:ea typeface="Cambria Math" panose="02040503050406030204" pitchFamily="18" charset="0"/>
                          </a:rPr>
                        </m:ctrlPr>
                      </m:sSupPr>
                      <m:e>
                        <m:r>
                          <a:rPr lang="en-US" sz="2000" b="0" i="1" dirty="0" smtClean="0">
                            <a:solidFill>
                              <a:srgbClr val="202122"/>
                            </a:solidFill>
                            <a:latin typeface="Cambria Math" panose="02040503050406030204" pitchFamily="18" charset="0"/>
                            <a:ea typeface="Cambria Math" panose="02040503050406030204" pitchFamily="18" charset="0"/>
                          </a:rPr>
                          <m:t>16</m:t>
                        </m:r>
                      </m:e>
                      <m:sup>
                        <m:r>
                          <a:rPr lang="en-US" sz="2000" b="0" i="1" dirty="0" smtClean="0">
                            <a:solidFill>
                              <a:srgbClr val="202122"/>
                            </a:solidFill>
                            <a:latin typeface="Cambria Math" panose="02040503050406030204" pitchFamily="18" charset="0"/>
                            <a:ea typeface="Cambria Math" panose="02040503050406030204" pitchFamily="18" charset="0"/>
                          </a:rPr>
                          <m:t>1</m:t>
                        </m:r>
                      </m:sup>
                    </m:sSup>
                    <m:r>
                      <a:rPr lang="en-US" sz="2000" b="0" i="1" dirty="0" smtClean="0">
                        <a:solidFill>
                          <a:srgbClr val="202122"/>
                        </a:solidFill>
                        <a:latin typeface="Cambria Math" panose="02040503050406030204" pitchFamily="18" charset="0"/>
                        <a:ea typeface="Cambria Math" panose="02040503050406030204" pitchFamily="18" charset="0"/>
                      </a:rPr>
                      <m:t>+15×</m:t>
                    </m:r>
                    <m:sSup>
                      <m:sSupPr>
                        <m:ctrlPr>
                          <a:rPr lang="en-US" sz="2000" b="0" i="1" dirty="0" smtClean="0">
                            <a:solidFill>
                              <a:srgbClr val="202122"/>
                            </a:solidFill>
                            <a:latin typeface="Cambria Math" panose="02040503050406030204" pitchFamily="18" charset="0"/>
                            <a:ea typeface="Cambria Math" panose="02040503050406030204" pitchFamily="18" charset="0"/>
                          </a:rPr>
                        </m:ctrlPr>
                      </m:sSupPr>
                      <m:e>
                        <m:r>
                          <a:rPr lang="en-US" sz="2000" b="0" i="1" dirty="0" smtClean="0">
                            <a:solidFill>
                              <a:srgbClr val="202122"/>
                            </a:solidFill>
                            <a:latin typeface="Cambria Math" panose="02040503050406030204" pitchFamily="18" charset="0"/>
                            <a:ea typeface="Cambria Math" panose="02040503050406030204" pitchFamily="18" charset="0"/>
                          </a:rPr>
                          <m:t>16</m:t>
                        </m:r>
                      </m:e>
                      <m:sup>
                        <m:r>
                          <a:rPr lang="en-US" sz="2000" b="0" i="1" dirty="0" smtClean="0">
                            <a:solidFill>
                              <a:srgbClr val="202122"/>
                            </a:solidFill>
                            <a:latin typeface="Cambria Math" panose="02040503050406030204" pitchFamily="18" charset="0"/>
                            <a:ea typeface="Cambria Math" panose="02040503050406030204" pitchFamily="18" charset="0"/>
                          </a:rPr>
                          <m:t>0</m:t>
                        </m:r>
                      </m:sup>
                    </m:sSup>
                    <m:r>
                      <a:rPr lang="en-US" sz="2000" b="0" i="1" dirty="0" smtClean="0">
                        <a:solidFill>
                          <a:srgbClr val="202122"/>
                        </a:solidFill>
                        <a:latin typeface="Cambria Math" panose="02040503050406030204" pitchFamily="18" charset="0"/>
                        <a:ea typeface="Cambria Math" panose="02040503050406030204" pitchFamily="18" charset="0"/>
                      </a:rPr>
                      <m:t>=</m:t>
                    </m:r>
                    <m:sSub>
                      <m:sSubPr>
                        <m:ctrlPr>
                          <a:rPr lang="en-US" sz="2000" b="0" i="1" dirty="0" smtClean="0">
                            <a:solidFill>
                              <a:srgbClr val="202122"/>
                            </a:solidFill>
                            <a:latin typeface="Cambria Math" panose="02040503050406030204" pitchFamily="18" charset="0"/>
                            <a:ea typeface="Cambria Math" panose="02040503050406030204" pitchFamily="18" charset="0"/>
                          </a:rPr>
                        </m:ctrlPr>
                      </m:sSubPr>
                      <m:e>
                        <m:r>
                          <a:rPr lang="en-US" sz="2000" b="0" i="1" dirty="0" smtClean="0">
                            <a:solidFill>
                              <a:srgbClr val="202122"/>
                            </a:solidFill>
                            <a:latin typeface="Cambria Math" panose="02040503050406030204" pitchFamily="18" charset="0"/>
                            <a:ea typeface="Cambria Math" panose="02040503050406030204" pitchFamily="18" charset="0"/>
                          </a:rPr>
                          <m:t>7039</m:t>
                        </m:r>
                      </m:e>
                      <m:sub>
                        <m:r>
                          <a:rPr lang="en-US" sz="2000" b="0" i="1" dirty="0" smtClean="0">
                            <a:solidFill>
                              <a:srgbClr val="202122"/>
                            </a:solidFill>
                            <a:latin typeface="Cambria Math" panose="02040503050406030204" pitchFamily="18" charset="0"/>
                            <a:ea typeface="Cambria Math" panose="02040503050406030204" pitchFamily="18" charset="0"/>
                          </a:rPr>
                          <m:t>10</m:t>
                        </m:r>
                      </m:sub>
                    </m:sSub>
                  </m:oMath>
                </a14:m>
                <a:endParaRPr lang="en-US" sz="2000" dirty="0">
                  <a:solidFill>
                    <a:srgbClr val="202122"/>
                  </a:solidFill>
                  <a:latin typeface="Arial" panose="020B0604020202020204" pitchFamily="34" charset="0"/>
                </a:endParaRPr>
              </a:p>
              <a:p>
                <a:pPr lvl="1">
                  <a:lnSpc>
                    <a:spcPct val="110000"/>
                  </a:lnSpc>
                </a:pPr>
                <a14:m>
                  <m:oMath xmlns:m="http://schemas.openxmlformats.org/officeDocument/2006/math">
                    <m:sSub>
                      <m:sSubPr>
                        <m:ctrlPr>
                          <a:rPr lang="en-US" sz="2000" b="0" i="1" dirty="0" smtClean="0">
                            <a:solidFill>
                              <a:srgbClr val="202122"/>
                            </a:solidFill>
                            <a:latin typeface="Cambria Math" panose="02040503050406030204" pitchFamily="18" charset="0"/>
                          </a:rPr>
                        </m:ctrlPr>
                      </m:sSubPr>
                      <m:e>
                        <m:r>
                          <a:rPr lang="en-US" sz="2000" b="0" i="1" dirty="0" smtClean="0">
                            <a:solidFill>
                              <a:srgbClr val="202122"/>
                            </a:solidFill>
                            <a:latin typeface="Cambria Math" panose="02040503050406030204" pitchFamily="18" charset="0"/>
                          </a:rPr>
                          <m:t>47</m:t>
                        </m:r>
                      </m:e>
                      <m:sub>
                        <m:r>
                          <a:rPr lang="en-US" sz="2000" b="0" i="1" dirty="0" smtClean="0">
                            <a:solidFill>
                              <a:srgbClr val="202122"/>
                            </a:solidFill>
                            <a:latin typeface="Cambria Math" panose="02040503050406030204" pitchFamily="18" charset="0"/>
                          </a:rPr>
                          <m:t>16</m:t>
                        </m:r>
                      </m:sub>
                    </m:sSub>
                    <m:r>
                      <a:rPr lang="en-US" sz="2000" b="0" i="1" dirty="0" smtClean="0">
                        <a:solidFill>
                          <a:srgbClr val="202122"/>
                        </a:solidFill>
                        <a:latin typeface="Cambria Math" panose="02040503050406030204" pitchFamily="18" charset="0"/>
                      </a:rPr>
                      <m:t>=4</m:t>
                    </m:r>
                    <m:r>
                      <a:rPr lang="en-US" sz="2000" b="0" i="1" dirty="0" smtClean="0">
                        <a:solidFill>
                          <a:srgbClr val="202122"/>
                        </a:solidFill>
                        <a:latin typeface="Cambria Math" panose="02040503050406030204" pitchFamily="18" charset="0"/>
                        <a:ea typeface="Cambria Math" panose="02040503050406030204" pitchFamily="18" charset="0"/>
                      </a:rPr>
                      <m:t>×</m:t>
                    </m:r>
                    <m:sSup>
                      <m:sSupPr>
                        <m:ctrlPr>
                          <a:rPr lang="en-US" sz="2000" b="0" i="1" dirty="0" smtClean="0">
                            <a:solidFill>
                              <a:srgbClr val="202122"/>
                            </a:solidFill>
                            <a:latin typeface="Cambria Math" panose="02040503050406030204" pitchFamily="18" charset="0"/>
                            <a:ea typeface="Cambria Math" panose="02040503050406030204" pitchFamily="18" charset="0"/>
                          </a:rPr>
                        </m:ctrlPr>
                      </m:sSupPr>
                      <m:e>
                        <m:r>
                          <a:rPr lang="en-US" sz="2000" b="0" i="1" dirty="0" smtClean="0">
                            <a:solidFill>
                              <a:srgbClr val="202122"/>
                            </a:solidFill>
                            <a:latin typeface="Cambria Math" panose="02040503050406030204" pitchFamily="18" charset="0"/>
                            <a:ea typeface="Cambria Math" panose="02040503050406030204" pitchFamily="18" charset="0"/>
                          </a:rPr>
                          <m:t>16</m:t>
                        </m:r>
                      </m:e>
                      <m:sup>
                        <m:r>
                          <a:rPr lang="en-US" sz="2000" b="0" i="1" dirty="0" smtClean="0">
                            <a:solidFill>
                              <a:srgbClr val="202122"/>
                            </a:solidFill>
                            <a:latin typeface="Cambria Math" panose="02040503050406030204" pitchFamily="18" charset="0"/>
                            <a:ea typeface="Cambria Math" panose="02040503050406030204" pitchFamily="18" charset="0"/>
                          </a:rPr>
                          <m:t>1</m:t>
                        </m:r>
                      </m:sup>
                    </m:sSup>
                    <m:r>
                      <a:rPr lang="en-US" sz="2000" b="0" i="1" dirty="0" smtClean="0">
                        <a:solidFill>
                          <a:srgbClr val="202122"/>
                        </a:solidFill>
                        <a:latin typeface="Cambria Math" panose="02040503050406030204" pitchFamily="18" charset="0"/>
                        <a:ea typeface="Cambria Math" panose="02040503050406030204" pitchFamily="18" charset="0"/>
                      </a:rPr>
                      <m:t>+7×</m:t>
                    </m:r>
                    <m:sSup>
                      <m:sSupPr>
                        <m:ctrlPr>
                          <a:rPr lang="en-US" sz="2000" b="0" i="1" dirty="0" smtClean="0">
                            <a:solidFill>
                              <a:srgbClr val="202122"/>
                            </a:solidFill>
                            <a:latin typeface="Cambria Math" panose="02040503050406030204" pitchFamily="18" charset="0"/>
                            <a:ea typeface="Cambria Math" panose="02040503050406030204" pitchFamily="18" charset="0"/>
                          </a:rPr>
                        </m:ctrlPr>
                      </m:sSupPr>
                      <m:e>
                        <m:r>
                          <a:rPr lang="en-US" sz="2000" b="0" i="1" dirty="0" smtClean="0">
                            <a:solidFill>
                              <a:srgbClr val="202122"/>
                            </a:solidFill>
                            <a:latin typeface="Cambria Math" panose="02040503050406030204" pitchFamily="18" charset="0"/>
                            <a:ea typeface="Cambria Math" panose="02040503050406030204" pitchFamily="18" charset="0"/>
                          </a:rPr>
                          <m:t>16</m:t>
                        </m:r>
                      </m:e>
                      <m:sup>
                        <m:r>
                          <a:rPr lang="en-US" sz="2000" b="0" i="1" dirty="0" smtClean="0">
                            <a:solidFill>
                              <a:srgbClr val="202122"/>
                            </a:solidFill>
                            <a:latin typeface="Cambria Math" panose="02040503050406030204" pitchFamily="18" charset="0"/>
                            <a:ea typeface="Cambria Math" panose="02040503050406030204" pitchFamily="18" charset="0"/>
                          </a:rPr>
                          <m:t>0</m:t>
                        </m:r>
                      </m:sup>
                    </m:sSup>
                    <m:r>
                      <a:rPr lang="en-US" sz="2000" b="0" i="1" dirty="0" smtClean="0">
                        <a:solidFill>
                          <a:srgbClr val="202122"/>
                        </a:solidFill>
                        <a:latin typeface="Cambria Math" panose="02040503050406030204" pitchFamily="18" charset="0"/>
                        <a:ea typeface="Cambria Math" panose="02040503050406030204" pitchFamily="18" charset="0"/>
                      </a:rPr>
                      <m:t>=</m:t>
                    </m:r>
                    <m:sSub>
                      <m:sSubPr>
                        <m:ctrlPr>
                          <a:rPr lang="en-US" sz="2000" b="0" i="1" dirty="0" smtClean="0">
                            <a:solidFill>
                              <a:srgbClr val="202122"/>
                            </a:solidFill>
                            <a:latin typeface="Cambria Math" panose="02040503050406030204" pitchFamily="18" charset="0"/>
                            <a:ea typeface="Cambria Math" panose="02040503050406030204" pitchFamily="18" charset="0"/>
                          </a:rPr>
                        </m:ctrlPr>
                      </m:sSubPr>
                      <m:e>
                        <m:r>
                          <a:rPr lang="en-US" sz="2000" b="0" i="1" dirty="0" smtClean="0">
                            <a:solidFill>
                              <a:srgbClr val="202122"/>
                            </a:solidFill>
                            <a:latin typeface="Cambria Math" panose="02040503050406030204" pitchFamily="18" charset="0"/>
                            <a:ea typeface="Cambria Math" panose="02040503050406030204" pitchFamily="18" charset="0"/>
                          </a:rPr>
                          <m:t>71</m:t>
                        </m:r>
                      </m:e>
                      <m:sub>
                        <m:r>
                          <a:rPr lang="en-US" sz="2000" b="0" i="1" dirty="0" smtClean="0">
                            <a:solidFill>
                              <a:srgbClr val="202122"/>
                            </a:solidFill>
                            <a:latin typeface="Cambria Math" panose="02040503050406030204" pitchFamily="18" charset="0"/>
                            <a:ea typeface="Cambria Math" panose="02040503050406030204" pitchFamily="18" charset="0"/>
                          </a:rPr>
                          <m:t>10</m:t>
                        </m:r>
                      </m:sub>
                    </m:sSub>
                  </m:oMath>
                </a14:m>
                <a:r>
                  <a:rPr lang="en-US" sz="2000" dirty="0">
                    <a:solidFill>
                      <a:srgbClr val="202122"/>
                    </a:solidFill>
                    <a:latin typeface="Arial" panose="020B0604020202020204" pitchFamily="34" charset="0"/>
                  </a:rPr>
                  <a:t> </a:t>
                </a:r>
              </a:p>
            </p:txBody>
          </p:sp>
        </mc:Choice>
        <mc:Fallback xmlns="">
          <p:sp>
            <p:nvSpPr>
              <p:cNvPr id="3" name="Content Placeholder 2">
                <a:extLst>
                  <a:ext uri="{FF2B5EF4-FFF2-40B4-BE49-F238E27FC236}">
                    <a16:creationId xmlns:a16="http://schemas.microsoft.com/office/drawing/2014/main" id="{D4878FD5-6C86-46A9-6298-7C09ED265C5C}"/>
                  </a:ext>
                </a:extLst>
              </p:cNvPr>
              <p:cNvSpPr>
                <a:spLocks noGrp="1" noRot="1" noChangeAspect="1" noMove="1" noResize="1" noEditPoints="1" noAdjustHandles="1" noChangeArrowheads="1" noChangeShapeType="1" noTextEdit="1"/>
              </p:cNvSpPr>
              <p:nvPr>
                <p:ph idx="1"/>
              </p:nvPr>
            </p:nvSpPr>
            <p:spPr>
              <a:xfrm>
                <a:off x="612646" y="1289830"/>
                <a:ext cx="10653578" cy="5019530"/>
              </a:xfrm>
              <a:blipFill>
                <a:blip r:embed="rId3"/>
                <a:stretch>
                  <a:fillRect l="-476" t="-505"/>
                </a:stretch>
              </a:blipFill>
            </p:spPr>
            <p:txBody>
              <a:bodyPr/>
              <a:lstStyle/>
              <a:p>
                <a:r>
                  <a:rPr lang="en-US">
                    <a:noFill/>
                  </a:rPr>
                  <a:t> </a:t>
                </a:r>
              </a:p>
            </p:txBody>
          </p:sp>
        </mc:Fallback>
      </mc:AlternateContent>
      <p:sp>
        <p:nvSpPr>
          <p:cNvPr id="10" name="Title 1">
            <a:extLst>
              <a:ext uri="{FF2B5EF4-FFF2-40B4-BE49-F238E27FC236}">
                <a16:creationId xmlns:a16="http://schemas.microsoft.com/office/drawing/2014/main" id="{2D6D01EA-410D-39DF-08CB-09195980E58D}"/>
              </a:ext>
            </a:extLst>
          </p:cNvPr>
          <p:cNvSpPr txBox="1">
            <a:spLocks/>
          </p:cNvSpPr>
          <p:nvPr/>
        </p:nvSpPr>
        <p:spPr>
          <a:xfrm>
            <a:off x="612648" y="548640"/>
            <a:ext cx="10653578"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b="1" kern="1200" dirty="0">
                <a:solidFill>
                  <a:schemeClr val="tx1"/>
                </a:solidFill>
                <a:latin typeface="+mj-lt"/>
                <a:ea typeface="+mj-ea"/>
                <a:cs typeface="+mj-cs"/>
              </a:rPr>
              <a:t>ANSWER</a:t>
            </a:r>
          </a:p>
        </p:txBody>
      </p:sp>
      <p:sp>
        <p:nvSpPr>
          <p:cNvPr id="11" name="Slide Number Placeholder 10">
            <a:extLst>
              <a:ext uri="{FF2B5EF4-FFF2-40B4-BE49-F238E27FC236}">
                <a16:creationId xmlns:a16="http://schemas.microsoft.com/office/drawing/2014/main" id="{6D956CC7-C084-B746-0F81-CE8835EA08FF}"/>
              </a:ext>
            </a:extLst>
          </p:cNvPr>
          <p:cNvSpPr>
            <a:spLocks noGrp="1"/>
          </p:cNvSpPr>
          <p:nvPr>
            <p:ph type="sldNum" sz="quarter" idx="12"/>
          </p:nvPr>
        </p:nvSpPr>
        <p:spPr/>
        <p:txBody>
          <a:bodyPr/>
          <a:lstStyle/>
          <a:p>
            <a:fld id="{CC057153-B650-4DEB-B370-79DDCFDCE934}" type="slidenum">
              <a:rPr lang="en-US" smtClean="0"/>
              <a:t>81</a:t>
            </a:fld>
            <a:endParaRPr lang="en-US"/>
          </a:p>
        </p:txBody>
      </p:sp>
    </p:spTree>
    <p:extLst>
      <p:ext uri="{BB962C8B-B14F-4D97-AF65-F5344CB8AC3E}">
        <p14:creationId xmlns:p14="http://schemas.microsoft.com/office/powerpoint/2010/main" val="34557635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8EA68-3BB5-FBA1-22B3-9C6AB5971E28}"/>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C8EAE18D-81A1-DB36-1EDE-D31E6D479AFC}"/>
              </a:ext>
            </a:extLst>
          </p:cNvPr>
          <p:cNvSpPr txBox="1">
            <a:spLocks/>
          </p:cNvSpPr>
          <p:nvPr/>
        </p:nvSpPr>
        <p:spPr>
          <a:xfrm>
            <a:off x="612648" y="548640"/>
            <a:ext cx="10653578"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b="1" kern="1200" dirty="0">
                <a:solidFill>
                  <a:schemeClr val="tx1"/>
                </a:solidFill>
                <a:latin typeface="+mj-lt"/>
                <a:ea typeface="+mj-ea"/>
                <a:cs typeface="+mj-cs"/>
              </a:rPr>
              <a:t>Decimal to hexadecimal conversion</a:t>
            </a:r>
          </a:p>
        </p:txBody>
      </p:sp>
      <p:sp>
        <p:nvSpPr>
          <p:cNvPr id="11" name="Slide Number Placeholder 10">
            <a:extLst>
              <a:ext uri="{FF2B5EF4-FFF2-40B4-BE49-F238E27FC236}">
                <a16:creationId xmlns:a16="http://schemas.microsoft.com/office/drawing/2014/main" id="{7131E689-8EC2-086E-3C16-B9214CBE9C09}"/>
              </a:ext>
            </a:extLst>
          </p:cNvPr>
          <p:cNvSpPr>
            <a:spLocks noGrp="1"/>
          </p:cNvSpPr>
          <p:nvPr>
            <p:ph type="sldNum" sz="quarter" idx="12"/>
          </p:nvPr>
        </p:nvSpPr>
        <p:spPr/>
        <p:txBody>
          <a:bodyPr/>
          <a:lstStyle/>
          <a:p>
            <a:fld id="{CC057153-B650-4DEB-B370-79DDCFDCE934}" type="slidenum">
              <a:rPr lang="en-US" smtClean="0"/>
              <a:t>82</a:t>
            </a:fld>
            <a:endParaRPr lang="en-US"/>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E08342FB-CF61-691B-A29A-B2906008D2A6}"/>
                  </a:ext>
                </a:extLst>
              </p:cNvPr>
              <p:cNvSpPr>
                <a:spLocks noGrp="1"/>
              </p:cNvSpPr>
              <p:nvPr>
                <p:ph idx="1"/>
              </p:nvPr>
            </p:nvSpPr>
            <p:spPr>
              <a:xfrm>
                <a:off x="612647" y="1471617"/>
                <a:ext cx="10653579" cy="5062786"/>
              </a:xfrm>
            </p:spPr>
            <p:txBody>
              <a:bodyPr>
                <a:normAutofit/>
              </a:bodyPr>
              <a:lstStyle/>
              <a:p>
                <a:r>
                  <a:rPr lang="en-US" dirty="0"/>
                  <a:t>Repeatedly divide by 16 and leave remainder as LSB</a:t>
                </a:r>
              </a:p>
              <a:p>
                <a:r>
                  <a:rPr lang="en-US" dirty="0"/>
                  <a:t>Example: Convert the decimal number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333</m:t>
                        </m:r>
                      </m:e>
                      <m:sub>
                        <m:r>
                          <a:rPr lang="en-US" b="0" i="1" smtClean="0">
                            <a:latin typeface="Cambria Math" panose="02040503050406030204" pitchFamily="18" charset="0"/>
                          </a:rPr>
                          <m:t>10</m:t>
                        </m:r>
                      </m:sub>
                    </m:sSub>
                  </m:oMath>
                </a14:m>
                <a:r>
                  <a:rPr lang="en-US" dirty="0"/>
                  <a:t> to hexadecimal.</a:t>
                </a:r>
              </a:p>
              <a:p>
                <a:pPr lvl="1"/>
                <a:endParaRPr lang="en-US" sz="2000" dirty="0"/>
              </a:p>
            </p:txBody>
          </p:sp>
        </mc:Choice>
        <mc:Fallback xmlns="">
          <p:sp>
            <p:nvSpPr>
              <p:cNvPr id="4" name="Content Placeholder 3">
                <a:extLst>
                  <a:ext uri="{FF2B5EF4-FFF2-40B4-BE49-F238E27FC236}">
                    <a16:creationId xmlns:a16="http://schemas.microsoft.com/office/drawing/2014/main" id="{E08342FB-CF61-691B-A29A-B2906008D2A6}"/>
                  </a:ext>
                </a:extLst>
              </p:cNvPr>
              <p:cNvSpPr>
                <a:spLocks noGrp="1" noRot="1" noChangeAspect="1" noMove="1" noResize="1" noEditPoints="1" noAdjustHandles="1" noChangeArrowheads="1" noChangeShapeType="1" noTextEdit="1"/>
              </p:cNvSpPr>
              <p:nvPr>
                <p:ph idx="1"/>
              </p:nvPr>
            </p:nvSpPr>
            <p:spPr>
              <a:xfrm>
                <a:off x="612647" y="1471617"/>
                <a:ext cx="10653579" cy="5062786"/>
              </a:xfrm>
              <a:blipFill>
                <a:blip r:embed="rId3"/>
                <a:stretch>
                  <a:fillRect l="-476"/>
                </a:stretch>
              </a:blipFill>
            </p:spPr>
            <p:txBody>
              <a:bodyPr/>
              <a:lstStyle/>
              <a:p>
                <a:r>
                  <a:rPr lang="en-US">
                    <a:noFill/>
                  </a:rPr>
                  <a:t> </a:t>
                </a:r>
              </a:p>
            </p:txBody>
          </p:sp>
        </mc:Fallback>
      </mc:AlternateContent>
      <p:graphicFrame>
        <p:nvGraphicFramePr>
          <p:cNvPr id="7" name="Table 6">
            <a:extLst>
              <a:ext uri="{FF2B5EF4-FFF2-40B4-BE49-F238E27FC236}">
                <a16:creationId xmlns:a16="http://schemas.microsoft.com/office/drawing/2014/main" id="{E01A4859-7F99-37F8-B52B-CC72C48F88B1}"/>
              </a:ext>
            </a:extLst>
          </p:cNvPr>
          <p:cNvGraphicFramePr>
            <a:graphicFrameLocks noGrp="1"/>
          </p:cNvGraphicFramePr>
          <p:nvPr>
            <p:extLst>
              <p:ext uri="{D42A27DB-BD31-4B8C-83A1-F6EECF244321}">
                <p14:modId xmlns:p14="http://schemas.microsoft.com/office/powerpoint/2010/main" val="925382529"/>
              </p:ext>
            </p:extLst>
          </p:nvPr>
        </p:nvGraphicFramePr>
        <p:xfrm>
          <a:off x="9229725" y="2502874"/>
          <a:ext cx="2962275" cy="1895217"/>
        </p:xfrm>
        <a:graphic>
          <a:graphicData uri="http://schemas.openxmlformats.org/drawingml/2006/table">
            <a:tbl>
              <a:tblPr firstRow="1" bandRow="1">
                <a:tableStyleId>{5940675A-B579-460E-94D1-54222C63F5DA}</a:tableStyleId>
              </a:tblPr>
              <a:tblGrid>
                <a:gridCol w="973728">
                  <a:extLst>
                    <a:ext uri="{9D8B030D-6E8A-4147-A177-3AD203B41FA5}">
                      <a16:colId xmlns:a16="http://schemas.microsoft.com/office/drawing/2014/main" val="3162168177"/>
                    </a:ext>
                  </a:extLst>
                </a:gridCol>
                <a:gridCol w="1386523">
                  <a:extLst>
                    <a:ext uri="{9D8B030D-6E8A-4147-A177-3AD203B41FA5}">
                      <a16:colId xmlns:a16="http://schemas.microsoft.com/office/drawing/2014/main" val="996794551"/>
                    </a:ext>
                  </a:extLst>
                </a:gridCol>
                <a:gridCol w="602024">
                  <a:extLst>
                    <a:ext uri="{9D8B030D-6E8A-4147-A177-3AD203B41FA5}">
                      <a16:colId xmlns:a16="http://schemas.microsoft.com/office/drawing/2014/main" val="2925608002"/>
                    </a:ext>
                  </a:extLst>
                </a:gridCol>
              </a:tblGrid>
              <a:tr h="698238">
                <a:tc>
                  <a:txBody>
                    <a:bodyPr/>
                    <a:lstStyle/>
                    <a:p>
                      <a:r>
                        <a:rPr lang="en-US" sz="1400" b="1" dirty="0"/>
                        <a:t>Divide by 16</a:t>
                      </a:r>
                    </a:p>
                  </a:txBody>
                  <a:tcPr>
                    <a:lnR w="12700" cap="flat" cmpd="sng" algn="ctr">
                      <a:solidFill>
                        <a:schemeClr val="tx1"/>
                      </a:solidFill>
                      <a:prstDash val="solid"/>
                      <a:round/>
                      <a:headEnd type="none" w="med" len="med"/>
                      <a:tailEnd type="none" w="med" len="med"/>
                    </a:lnR>
                  </a:tcPr>
                </a:tc>
                <a:tc>
                  <a:txBody>
                    <a:bodyPr/>
                    <a:lstStyle/>
                    <a:p>
                      <a:r>
                        <a:rPr lang="en-US" sz="1400" b="1" dirty="0"/>
                        <a:t>Remainder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228386680"/>
                  </a:ext>
                </a:extLst>
              </a:tr>
              <a:tr h="398993">
                <a:tc>
                  <a:txBody>
                    <a:bodyPr/>
                    <a:lstStyle/>
                    <a:p>
                      <a:pPr algn="ctr"/>
                      <a:r>
                        <a:rPr lang="en-US" sz="1400" dirty="0"/>
                        <a:t>333</a:t>
                      </a: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LSB</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90906196"/>
                  </a:ext>
                </a:extLst>
              </a:tr>
              <a:tr h="398993">
                <a:tc>
                  <a:txBody>
                    <a:bodyPr/>
                    <a:lstStyle/>
                    <a:p>
                      <a:pPr algn="ctr"/>
                      <a:endParaRPr lang="en-US" sz="1400" dirty="0"/>
                    </a:p>
                  </a:txBody>
                  <a:tcPr>
                    <a:lnR w="12700" cap="flat" cmpd="sng" algn="ctr">
                      <a:solidFill>
                        <a:schemeClr val="tx1"/>
                      </a:solidFill>
                      <a:prstDash val="solid"/>
                      <a:round/>
                      <a:headEnd type="none" w="med" len="med"/>
                      <a:tailEnd type="none" w="med" len="med"/>
                    </a:lnR>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558691302"/>
                  </a:ext>
                </a:extLst>
              </a:tr>
              <a:tr h="398993">
                <a:tc>
                  <a:txBody>
                    <a:bodyPr/>
                    <a:lstStyle/>
                    <a:p>
                      <a:pPr algn="ctr"/>
                      <a:endParaRPr lang="en-US" sz="1400" dirty="0"/>
                    </a:p>
                  </a:txBody>
                  <a:tcPr>
                    <a:lnR w="12700" cap="flat" cmpd="sng" algn="ctr">
                      <a:solidFill>
                        <a:schemeClr val="tx1"/>
                      </a:solidFill>
                      <a:prstDash val="solid"/>
                      <a:round/>
                      <a:headEnd type="none" w="med" len="med"/>
                      <a:tailEnd type="none" w="med" len="med"/>
                    </a:lnR>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MSB</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984617654"/>
                  </a:ext>
                </a:extLst>
              </a:tr>
            </a:tbl>
          </a:graphicData>
        </a:graphic>
      </p:graphicFrame>
      <p:cxnSp>
        <p:nvCxnSpPr>
          <p:cNvPr id="8" name="Straight Arrow Connector 7">
            <a:extLst>
              <a:ext uri="{FF2B5EF4-FFF2-40B4-BE49-F238E27FC236}">
                <a16:creationId xmlns:a16="http://schemas.microsoft.com/office/drawing/2014/main" id="{534A391D-C85B-0EBA-90F0-0244DB1B2E51}"/>
              </a:ext>
            </a:extLst>
          </p:cNvPr>
          <p:cNvCxnSpPr>
            <a:cxnSpLocks/>
          </p:cNvCxnSpPr>
          <p:nvPr/>
        </p:nvCxnSpPr>
        <p:spPr>
          <a:xfrm flipV="1">
            <a:off x="11649070" y="3235512"/>
            <a:ext cx="0" cy="1028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34323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27754-270D-6B53-0CB6-499DB3B05941}"/>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E8DB334F-65B8-2949-7053-76D6EFC8A2D3}"/>
              </a:ext>
            </a:extLst>
          </p:cNvPr>
          <p:cNvSpPr txBox="1">
            <a:spLocks/>
          </p:cNvSpPr>
          <p:nvPr/>
        </p:nvSpPr>
        <p:spPr>
          <a:xfrm>
            <a:off x="612648" y="548640"/>
            <a:ext cx="10653578"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b="1" kern="1200" dirty="0">
                <a:solidFill>
                  <a:schemeClr val="tx1"/>
                </a:solidFill>
                <a:latin typeface="+mj-lt"/>
                <a:ea typeface="+mj-ea"/>
                <a:cs typeface="+mj-cs"/>
              </a:rPr>
              <a:t>Decimal to hexadecimal conversion</a:t>
            </a:r>
          </a:p>
        </p:txBody>
      </p:sp>
      <p:sp>
        <p:nvSpPr>
          <p:cNvPr id="11" name="Slide Number Placeholder 10">
            <a:extLst>
              <a:ext uri="{FF2B5EF4-FFF2-40B4-BE49-F238E27FC236}">
                <a16:creationId xmlns:a16="http://schemas.microsoft.com/office/drawing/2014/main" id="{A1B41291-F1C7-C6CC-450D-1F27C2B1B796}"/>
              </a:ext>
            </a:extLst>
          </p:cNvPr>
          <p:cNvSpPr>
            <a:spLocks noGrp="1"/>
          </p:cNvSpPr>
          <p:nvPr>
            <p:ph type="sldNum" sz="quarter" idx="12"/>
          </p:nvPr>
        </p:nvSpPr>
        <p:spPr/>
        <p:txBody>
          <a:bodyPr/>
          <a:lstStyle/>
          <a:p>
            <a:fld id="{CC057153-B650-4DEB-B370-79DDCFDCE934}" type="slidenum">
              <a:rPr lang="en-US" smtClean="0"/>
              <a:t>83</a:t>
            </a:fld>
            <a:endParaRPr lang="en-US"/>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292D0D7F-7CB5-9A0D-1A78-5E8A5A780B54}"/>
                  </a:ext>
                </a:extLst>
              </p:cNvPr>
              <p:cNvSpPr>
                <a:spLocks noGrp="1"/>
              </p:cNvSpPr>
              <p:nvPr>
                <p:ph idx="1"/>
              </p:nvPr>
            </p:nvSpPr>
            <p:spPr>
              <a:xfrm>
                <a:off x="612647" y="1471617"/>
                <a:ext cx="10653579" cy="5062786"/>
              </a:xfrm>
            </p:spPr>
            <p:txBody>
              <a:bodyPr>
                <a:normAutofit/>
              </a:bodyPr>
              <a:lstStyle/>
              <a:p>
                <a:r>
                  <a:rPr lang="en-US" dirty="0"/>
                  <a:t>Repeatedly divide by 16 and leave remainder as LSB</a:t>
                </a:r>
              </a:p>
              <a:p>
                <a:r>
                  <a:rPr lang="en-US" dirty="0"/>
                  <a:t>Example: Convert the decimal number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333</m:t>
                        </m:r>
                      </m:e>
                      <m:sub>
                        <m:r>
                          <a:rPr lang="en-US" b="0" i="1" smtClean="0">
                            <a:latin typeface="Cambria Math" panose="02040503050406030204" pitchFamily="18" charset="0"/>
                          </a:rPr>
                          <m:t>10</m:t>
                        </m:r>
                      </m:sub>
                    </m:sSub>
                  </m:oMath>
                </a14:m>
                <a:r>
                  <a:rPr lang="en-US" dirty="0"/>
                  <a:t> to hexadecimal.</a:t>
                </a:r>
              </a:p>
              <a:p>
                <a:pPr lvl="1"/>
                <a14:m>
                  <m:oMath xmlns:m="http://schemas.openxmlformats.org/officeDocument/2006/math">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333</m:t>
                        </m:r>
                      </m:num>
                      <m:den>
                        <m:r>
                          <a:rPr lang="en-US" sz="2000" b="0" i="1" smtClean="0">
                            <a:latin typeface="Cambria Math" panose="02040503050406030204" pitchFamily="18" charset="0"/>
                          </a:rPr>
                          <m:t>16</m:t>
                        </m:r>
                      </m:den>
                    </m:f>
                    <m:r>
                      <a:rPr lang="en-US" sz="2000" b="0" i="1" smtClean="0">
                        <a:latin typeface="Cambria Math" panose="02040503050406030204" pitchFamily="18" charset="0"/>
                      </a:rPr>
                      <m:t>=20</m:t>
                    </m:r>
                  </m:oMath>
                </a14:m>
                <a:r>
                  <a:rPr lang="en-US" sz="2000" dirty="0"/>
                  <a:t> with a remainder of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13</m:t>
                        </m:r>
                      </m:e>
                      <m:sub>
                        <m:r>
                          <a:rPr lang="en-US" sz="2000" b="0" i="1" smtClean="0">
                            <a:latin typeface="Cambria Math" panose="02040503050406030204" pitchFamily="18" charset="0"/>
                          </a:rPr>
                          <m:t>10</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𝐷</m:t>
                        </m:r>
                      </m:e>
                      <m:sub>
                        <m:r>
                          <a:rPr lang="en-US" sz="2000" b="0" i="1" smtClean="0">
                            <a:latin typeface="Cambria Math" panose="02040503050406030204" pitchFamily="18" charset="0"/>
                          </a:rPr>
                          <m:t>16</m:t>
                        </m:r>
                      </m:sub>
                    </m:sSub>
                  </m:oMath>
                </a14:m>
                <a:r>
                  <a:rPr lang="en-US" sz="2000" dirty="0"/>
                  <a:t> which goes in the 1’s column.</a:t>
                </a:r>
              </a:p>
              <a:p>
                <a:pPr lvl="1"/>
                <a:endParaRPr lang="en-US" sz="2000" dirty="0"/>
              </a:p>
            </p:txBody>
          </p:sp>
        </mc:Choice>
        <mc:Fallback xmlns="">
          <p:sp>
            <p:nvSpPr>
              <p:cNvPr id="4" name="Content Placeholder 3">
                <a:extLst>
                  <a:ext uri="{FF2B5EF4-FFF2-40B4-BE49-F238E27FC236}">
                    <a16:creationId xmlns:a16="http://schemas.microsoft.com/office/drawing/2014/main" id="{292D0D7F-7CB5-9A0D-1A78-5E8A5A780B54}"/>
                  </a:ext>
                </a:extLst>
              </p:cNvPr>
              <p:cNvSpPr>
                <a:spLocks noGrp="1" noRot="1" noChangeAspect="1" noMove="1" noResize="1" noEditPoints="1" noAdjustHandles="1" noChangeArrowheads="1" noChangeShapeType="1" noTextEdit="1"/>
              </p:cNvSpPr>
              <p:nvPr>
                <p:ph idx="1"/>
              </p:nvPr>
            </p:nvSpPr>
            <p:spPr>
              <a:xfrm>
                <a:off x="612647" y="1471617"/>
                <a:ext cx="10653579" cy="5062786"/>
              </a:xfrm>
              <a:blipFill>
                <a:blip r:embed="rId3"/>
                <a:stretch>
                  <a:fillRect l="-4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6035C646-6D37-B922-A0E6-829E67EC30A2}"/>
                  </a:ext>
                </a:extLst>
              </p:cNvPr>
              <p:cNvGraphicFramePr>
                <a:graphicFrameLocks noGrp="1"/>
              </p:cNvGraphicFramePr>
              <p:nvPr>
                <p:extLst>
                  <p:ext uri="{D42A27DB-BD31-4B8C-83A1-F6EECF244321}">
                    <p14:modId xmlns:p14="http://schemas.microsoft.com/office/powerpoint/2010/main" val="448635044"/>
                  </p:ext>
                </p:extLst>
              </p:nvPr>
            </p:nvGraphicFramePr>
            <p:xfrm>
              <a:off x="9229725" y="2502874"/>
              <a:ext cx="2962275" cy="1895217"/>
            </p:xfrm>
            <a:graphic>
              <a:graphicData uri="http://schemas.openxmlformats.org/drawingml/2006/table">
                <a:tbl>
                  <a:tblPr firstRow="1" bandRow="1">
                    <a:tableStyleId>{5940675A-B579-460E-94D1-54222C63F5DA}</a:tableStyleId>
                  </a:tblPr>
                  <a:tblGrid>
                    <a:gridCol w="973728">
                      <a:extLst>
                        <a:ext uri="{9D8B030D-6E8A-4147-A177-3AD203B41FA5}">
                          <a16:colId xmlns:a16="http://schemas.microsoft.com/office/drawing/2014/main" val="3162168177"/>
                        </a:ext>
                      </a:extLst>
                    </a:gridCol>
                    <a:gridCol w="1386523">
                      <a:extLst>
                        <a:ext uri="{9D8B030D-6E8A-4147-A177-3AD203B41FA5}">
                          <a16:colId xmlns:a16="http://schemas.microsoft.com/office/drawing/2014/main" val="996794551"/>
                        </a:ext>
                      </a:extLst>
                    </a:gridCol>
                    <a:gridCol w="602024">
                      <a:extLst>
                        <a:ext uri="{9D8B030D-6E8A-4147-A177-3AD203B41FA5}">
                          <a16:colId xmlns:a16="http://schemas.microsoft.com/office/drawing/2014/main" val="2925608002"/>
                        </a:ext>
                      </a:extLst>
                    </a:gridCol>
                  </a:tblGrid>
                  <a:tr h="698238">
                    <a:tc>
                      <a:txBody>
                        <a:bodyPr/>
                        <a:lstStyle/>
                        <a:p>
                          <a:r>
                            <a:rPr lang="en-US" sz="1400" b="1" dirty="0"/>
                            <a:t>Divide by 16</a:t>
                          </a:r>
                        </a:p>
                      </a:txBody>
                      <a:tcPr>
                        <a:lnR w="12700" cap="flat" cmpd="sng" algn="ctr">
                          <a:solidFill>
                            <a:schemeClr val="tx1"/>
                          </a:solidFill>
                          <a:prstDash val="solid"/>
                          <a:round/>
                          <a:headEnd type="none" w="med" len="med"/>
                          <a:tailEnd type="none" w="med" len="med"/>
                        </a:lnR>
                      </a:tcPr>
                    </a:tc>
                    <a:tc>
                      <a:txBody>
                        <a:bodyPr/>
                        <a:lstStyle/>
                        <a:p>
                          <a:r>
                            <a:rPr lang="en-US" sz="1400" b="1" dirty="0"/>
                            <a:t>Remainder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228386680"/>
                      </a:ext>
                    </a:extLst>
                  </a:tr>
                  <a:tr h="398993">
                    <a:tc>
                      <a:txBody>
                        <a:bodyPr/>
                        <a:lstStyle/>
                        <a:p>
                          <a:pPr algn="ctr"/>
                          <a:r>
                            <a:rPr lang="en-US" sz="1400" dirty="0"/>
                            <a:t>333</a:t>
                          </a: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13</m:t>
                                    </m:r>
                                  </m:e>
                                  <m:sub>
                                    <m:r>
                                      <a:rPr lang="en-US" sz="1400" b="0" i="1" smtClean="0">
                                        <a:latin typeface="Cambria Math" panose="02040503050406030204" pitchFamily="18" charset="0"/>
                                      </a:rPr>
                                      <m:t>10</m:t>
                                    </m:r>
                                  </m:sub>
                                </m:sSub>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𝐷</m:t>
                                    </m:r>
                                  </m:e>
                                  <m:sub>
                                    <m:r>
                                      <a:rPr lang="en-US" sz="1400" b="0" i="1" smtClean="0">
                                        <a:latin typeface="Cambria Math" panose="02040503050406030204" pitchFamily="18" charset="0"/>
                                      </a:rPr>
                                      <m:t>16</m:t>
                                    </m:r>
                                  </m:sub>
                                </m:sSub>
                              </m:oMath>
                            </m:oMathPara>
                          </a14:m>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LSB</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90906196"/>
                      </a:ext>
                    </a:extLst>
                  </a:tr>
                  <a:tr h="398993">
                    <a:tc>
                      <a:txBody>
                        <a:bodyPr/>
                        <a:lstStyle/>
                        <a:p>
                          <a:pPr algn="ctr"/>
                          <a:r>
                            <a:rPr lang="en-US" sz="1400" dirty="0"/>
                            <a:t>20</a:t>
                          </a:r>
                        </a:p>
                      </a:txBody>
                      <a:tcPr>
                        <a:lnR w="12700" cap="flat" cmpd="sng" algn="ctr">
                          <a:solidFill>
                            <a:schemeClr val="tx1"/>
                          </a:solidFill>
                          <a:prstDash val="solid"/>
                          <a:round/>
                          <a:headEnd type="none" w="med" len="med"/>
                          <a:tailEnd type="none" w="med" len="med"/>
                        </a:lnR>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558691302"/>
                      </a:ext>
                    </a:extLst>
                  </a:tr>
                  <a:tr h="398993">
                    <a:tc>
                      <a:txBody>
                        <a:bodyPr/>
                        <a:lstStyle/>
                        <a:p>
                          <a:pPr algn="ctr"/>
                          <a:endParaRPr lang="en-US" sz="1400" dirty="0"/>
                        </a:p>
                      </a:txBody>
                      <a:tcPr>
                        <a:lnR w="12700" cap="flat" cmpd="sng" algn="ctr">
                          <a:solidFill>
                            <a:schemeClr val="tx1"/>
                          </a:solidFill>
                          <a:prstDash val="solid"/>
                          <a:round/>
                          <a:headEnd type="none" w="med" len="med"/>
                          <a:tailEnd type="none" w="med" len="med"/>
                        </a:lnR>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MSB</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984617654"/>
                      </a:ext>
                    </a:extLst>
                  </a:tr>
                </a:tbl>
              </a:graphicData>
            </a:graphic>
          </p:graphicFrame>
        </mc:Choice>
        <mc:Fallback xmlns="">
          <p:graphicFrame>
            <p:nvGraphicFramePr>
              <p:cNvPr id="7" name="Table 6">
                <a:extLst>
                  <a:ext uri="{FF2B5EF4-FFF2-40B4-BE49-F238E27FC236}">
                    <a16:creationId xmlns:a16="http://schemas.microsoft.com/office/drawing/2014/main" id="{6035C646-6D37-B922-A0E6-829E67EC30A2}"/>
                  </a:ext>
                </a:extLst>
              </p:cNvPr>
              <p:cNvGraphicFramePr>
                <a:graphicFrameLocks noGrp="1"/>
              </p:cNvGraphicFramePr>
              <p:nvPr>
                <p:extLst>
                  <p:ext uri="{D42A27DB-BD31-4B8C-83A1-F6EECF244321}">
                    <p14:modId xmlns:p14="http://schemas.microsoft.com/office/powerpoint/2010/main" val="448635044"/>
                  </p:ext>
                </p:extLst>
              </p:nvPr>
            </p:nvGraphicFramePr>
            <p:xfrm>
              <a:off x="9229725" y="2502874"/>
              <a:ext cx="2962275" cy="1895217"/>
            </p:xfrm>
            <a:graphic>
              <a:graphicData uri="http://schemas.openxmlformats.org/drawingml/2006/table">
                <a:tbl>
                  <a:tblPr firstRow="1" bandRow="1">
                    <a:tableStyleId>{5940675A-B579-460E-94D1-54222C63F5DA}</a:tableStyleId>
                  </a:tblPr>
                  <a:tblGrid>
                    <a:gridCol w="973728">
                      <a:extLst>
                        <a:ext uri="{9D8B030D-6E8A-4147-A177-3AD203B41FA5}">
                          <a16:colId xmlns:a16="http://schemas.microsoft.com/office/drawing/2014/main" val="3162168177"/>
                        </a:ext>
                      </a:extLst>
                    </a:gridCol>
                    <a:gridCol w="1386523">
                      <a:extLst>
                        <a:ext uri="{9D8B030D-6E8A-4147-A177-3AD203B41FA5}">
                          <a16:colId xmlns:a16="http://schemas.microsoft.com/office/drawing/2014/main" val="996794551"/>
                        </a:ext>
                      </a:extLst>
                    </a:gridCol>
                    <a:gridCol w="602024">
                      <a:extLst>
                        <a:ext uri="{9D8B030D-6E8A-4147-A177-3AD203B41FA5}">
                          <a16:colId xmlns:a16="http://schemas.microsoft.com/office/drawing/2014/main" val="2925608002"/>
                        </a:ext>
                      </a:extLst>
                    </a:gridCol>
                  </a:tblGrid>
                  <a:tr h="698238">
                    <a:tc>
                      <a:txBody>
                        <a:bodyPr/>
                        <a:lstStyle/>
                        <a:p>
                          <a:r>
                            <a:rPr lang="en-US" sz="1400" b="1" dirty="0"/>
                            <a:t>Divide by 16</a:t>
                          </a:r>
                        </a:p>
                      </a:txBody>
                      <a:tcPr>
                        <a:lnR w="12700" cap="flat" cmpd="sng" algn="ctr">
                          <a:solidFill>
                            <a:schemeClr val="tx1"/>
                          </a:solidFill>
                          <a:prstDash val="solid"/>
                          <a:round/>
                          <a:headEnd type="none" w="med" len="med"/>
                          <a:tailEnd type="none" w="med" len="med"/>
                        </a:lnR>
                      </a:tcPr>
                    </a:tc>
                    <a:tc>
                      <a:txBody>
                        <a:bodyPr/>
                        <a:lstStyle/>
                        <a:p>
                          <a:r>
                            <a:rPr lang="en-US" sz="1400" b="1" dirty="0"/>
                            <a:t>Remainder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228386680"/>
                      </a:ext>
                    </a:extLst>
                  </a:tr>
                  <a:tr h="398993">
                    <a:tc>
                      <a:txBody>
                        <a:bodyPr/>
                        <a:lstStyle/>
                        <a:p>
                          <a:pPr algn="ctr"/>
                          <a:r>
                            <a:rPr lang="en-US" sz="1400" dirty="0"/>
                            <a:t>333</a:t>
                          </a:r>
                        </a:p>
                      </a:txBody>
                      <a:tcPr>
                        <a:lnR w="12700" cap="flat" cmpd="sng" algn="ctr">
                          <a:solidFill>
                            <a:schemeClr val="tx1"/>
                          </a:solidFill>
                          <a:prstDash val="solid"/>
                          <a:round/>
                          <a:headEnd type="none" w="med" len="med"/>
                          <a:tailEnd type="none" w="med" len="med"/>
                        </a:ln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70642" t="-175000" r="-44954" b="-200000"/>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LSB</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90906196"/>
                      </a:ext>
                    </a:extLst>
                  </a:tr>
                  <a:tr h="398993">
                    <a:tc>
                      <a:txBody>
                        <a:bodyPr/>
                        <a:lstStyle/>
                        <a:p>
                          <a:pPr algn="ctr"/>
                          <a:r>
                            <a:rPr lang="en-US" sz="1400" dirty="0"/>
                            <a:t>20</a:t>
                          </a:r>
                        </a:p>
                      </a:txBody>
                      <a:tcPr>
                        <a:lnR w="12700" cap="flat" cmpd="sng" algn="ctr">
                          <a:solidFill>
                            <a:schemeClr val="tx1"/>
                          </a:solidFill>
                          <a:prstDash val="solid"/>
                          <a:round/>
                          <a:headEnd type="none" w="med" len="med"/>
                          <a:tailEnd type="none" w="med" len="med"/>
                        </a:lnR>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558691302"/>
                      </a:ext>
                    </a:extLst>
                  </a:tr>
                  <a:tr h="398993">
                    <a:tc>
                      <a:txBody>
                        <a:bodyPr/>
                        <a:lstStyle/>
                        <a:p>
                          <a:pPr algn="ctr"/>
                          <a:endParaRPr lang="en-US" sz="1400" dirty="0"/>
                        </a:p>
                      </a:txBody>
                      <a:tcPr>
                        <a:lnR w="12700" cap="flat" cmpd="sng" algn="ctr">
                          <a:solidFill>
                            <a:schemeClr val="tx1"/>
                          </a:solidFill>
                          <a:prstDash val="solid"/>
                          <a:round/>
                          <a:headEnd type="none" w="med" len="med"/>
                          <a:tailEnd type="none" w="med" len="med"/>
                        </a:lnR>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MSB</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984617654"/>
                      </a:ext>
                    </a:extLst>
                  </a:tr>
                </a:tbl>
              </a:graphicData>
            </a:graphic>
          </p:graphicFrame>
        </mc:Fallback>
      </mc:AlternateContent>
      <p:cxnSp>
        <p:nvCxnSpPr>
          <p:cNvPr id="8" name="Straight Arrow Connector 7">
            <a:extLst>
              <a:ext uri="{FF2B5EF4-FFF2-40B4-BE49-F238E27FC236}">
                <a16:creationId xmlns:a16="http://schemas.microsoft.com/office/drawing/2014/main" id="{C1E02115-B26A-EAA0-E983-93CCDA4D8681}"/>
              </a:ext>
            </a:extLst>
          </p:cNvPr>
          <p:cNvCxnSpPr>
            <a:cxnSpLocks/>
          </p:cNvCxnSpPr>
          <p:nvPr/>
        </p:nvCxnSpPr>
        <p:spPr>
          <a:xfrm flipV="1">
            <a:off x="11649070" y="3235512"/>
            <a:ext cx="0" cy="1028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2" name="Table 1">
            <a:extLst>
              <a:ext uri="{FF2B5EF4-FFF2-40B4-BE49-F238E27FC236}">
                <a16:creationId xmlns:a16="http://schemas.microsoft.com/office/drawing/2014/main" id="{F5620059-32B6-0C27-04D9-B77A0C7743C2}"/>
              </a:ext>
            </a:extLst>
          </p:cNvPr>
          <p:cNvGraphicFramePr>
            <a:graphicFrameLocks noGrp="1"/>
          </p:cNvGraphicFramePr>
          <p:nvPr>
            <p:extLst>
              <p:ext uri="{D42A27DB-BD31-4B8C-83A1-F6EECF244321}">
                <p14:modId xmlns:p14="http://schemas.microsoft.com/office/powerpoint/2010/main" val="4001083878"/>
              </p:ext>
            </p:extLst>
          </p:nvPr>
        </p:nvGraphicFramePr>
        <p:xfrm>
          <a:off x="925774" y="5386383"/>
          <a:ext cx="1975224" cy="741680"/>
        </p:xfrm>
        <a:graphic>
          <a:graphicData uri="http://schemas.openxmlformats.org/drawingml/2006/table">
            <a:tbl>
              <a:tblPr firstRow="1" bandRow="1">
                <a:tableStyleId>{5940675A-B579-460E-94D1-54222C63F5DA}</a:tableStyleId>
              </a:tblPr>
              <a:tblGrid>
                <a:gridCol w="658408">
                  <a:extLst>
                    <a:ext uri="{9D8B030D-6E8A-4147-A177-3AD203B41FA5}">
                      <a16:colId xmlns:a16="http://schemas.microsoft.com/office/drawing/2014/main" val="1500213618"/>
                    </a:ext>
                  </a:extLst>
                </a:gridCol>
                <a:gridCol w="658408">
                  <a:extLst>
                    <a:ext uri="{9D8B030D-6E8A-4147-A177-3AD203B41FA5}">
                      <a16:colId xmlns:a16="http://schemas.microsoft.com/office/drawing/2014/main" val="2324606823"/>
                    </a:ext>
                  </a:extLst>
                </a:gridCol>
                <a:gridCol w="658408">
                  <a:extLst>
                    <a:ext uri="{9D8B030D-6E8A-4147-A177-3AD203B41FA5}">
                      <a16:colId xmlns:a16="http://schemas.microsoft.com/office/drawing/2014/main" val="3306935064"/>
                    </a:ext>
                  </a:extLst>
                </a:gridCol>
              </a:tblGrid>
              <a:tr h="370840">
                <a:tc>
                  <a:txBody>
                    <a:bodyPr/>
                    <a:lstStyle/>
                    <a:p>
                      <a:endParaRPr lang="en-US" sz="1600" dirty="0"/>
                    </a:p>
                  </a:txBody>
                  <a:tcPr>
                    <a:lnB w="12700" cap="flat" cmpd="sng" algn="ctr">
                      <a:solidFill>
                        <a:schemeClr val="tx1"/>
                      </a:solidFill>
                      <a:prstDash val="solid"/>
                      <a:round/>
                      <a:headEnd type="none" w="med" len="med"/>
                      <a:tailEnd type="none" w="med" len="med"/>
                    </a:lnB>
                  </a:tcPr>
                </a:tc>
                <a:tc>
                  <a:txBody>
                    <a:bodyPr/>
                    <a:lstStyle/>
                    <a:p>
                      <a:endParaRPr lang="en-US" sz="1600" dirty="0"/>
                    </a:p>
                  </a:txBody>
                  <a:tcPr>
                    <a:lnB w="12700" cap="flat" cmpd="sng" algn="ctr">
                      <a:solidFill>
                        <a:schemeClr val="tx1"/>
                      </a:solidFill>
                      <a:prstDash val="solid"/>
                      <a:round/>
                      <a:headEnd type="none" w="med" len="med"/>
                      <a:tailEnd type="none" w="med" len="med"/>
                    </a:lnB>
                  </a:tcPr>
                </a:tc>
                <a:tc>
                  <a:txBody>
                    <a:bodyPr/>
                    <a:lstStyle/>
                    <a:p>
                      <a:r>
                        <a:rPr lang="en-US" sz="1600"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001436"/>
                  </a:ext>
                </a:extLst>
              </a:tr>
              <a:tr h="370840">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6367913"/>
                  </a:ext>
                </a:extLst>
              </a:tr>
            </a:tbl>
          </a:graphicData>
        </a:graphic>
      </p:graphicFrame>
    </p:spTree>
    <p:extLst>
      <p:ext uri="{BB962C8B-B14F-4D97-AF65-F5344CB8AC3E}">
        <p14:creationId xmlns:p14="http://schemas.microsoft.com/office/powerpoint/2010/main" val="65929709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C192D1-E97D-8760-CFE2-B8A183E41499}"/>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23DD6F6A-70ED-BE97-0596-0AC145C16A22}"/>
              </a:ext>
            </a:extLst>
          </p:cNvPr>
          <p:cNvSpPr txBox="1">
            <a:spLocks/>
          </p:cNvSpPr>
          <p:nvPr/>
        </p:nvSpPr>
        <p:spPr>
          <a:xfrm>
            <a:off x="612648" y="548640"/>
            <a:ext cx="10653578"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b="1" kern="1200" dirty="0">
                <a:solidFill>
                  <a:schemeClr val="tx1"/>
                </a:solidFill>
                <a:latin typeface="+mj-lt"/>
                <a:ea typeface="+mj-ea"/>
                <a:cs typeface="+mj-cs"/>
              </a:rPr>
              <a:t>Decimal to hexadecimal conversion</a:t>
            </a:r>
          </a:p>
        </p:txBody>
      </p:sp>
      <p:sp>
        <p:nvSpPr>
          <p:cNvPr id="11" name="Slide Number Placeholder 10">
            <a:extLst>
              <a:ext uri="{FF2B5EF4-FFF2-40B4-BE49-F238E27FC236}">
                <a16:creationId xmlns:a16="http://schemas.microsoft.com/office/drawing/2014/main" id="{EDACDBD7-736D-2505-C438-FEF4D255F126}"/>
              </a:ext>
            </a:extLst>
          </p:cNvPr>
          <p:cNvSpPr>
            <a:spLocks noGrp="1"/>
          </p:cNvSpPr>
          <p:nvPr>
            <p:ph type="sldNum" sz="quarter" idx="12"/>
          </p:nvPr>
        </p:nvSpPr>
        <p:spPr/>
        <p:txBody>
          <a:bodyPr/>
          <a:lstStyle/>
          <a:p>
            <a:fld id="{CC057153-B650-4DEB-B370-79DDCFDCE934}" type="slidenum">
              <a:rPr lang="en-US" smtClean="0"/>
              <a:t>84</a:t>
            </a:fld>
            <a:endParaRPr lang="en-US"/>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9805ACC2-8EAB-2185-E986-783D71510A9E}"/>
                  </a:ext>
                </a:extLst>
              </p:cNvPr>
              <p:cNvSpPr>
                <a:spLocks noGrp="1"/>
              </p:cNvSpPr>
              <p:nvPr>
                <p:ph idx="1"/>
              </p:nvPr>
            </p:nvSpPr>
            <p:spPr>
              <a:xfrm>
                <a:off x="612647" y="1471617"/>
                <a:ext cx="10653579" cy="5062786"/>
              </a:xfrm>
            </p:spPr>
            <p:txBody>
              <a:bodyPr>
                <a:normAutofit/>
              </a:bodyPr>
              <a:lstStyle/>
              <a:p>
                <a:r>
                  <a:rPr lang="en-US" dirty="0"/>
                  <a:t>Repeatedly divide by 16 and leave remainder as LSB</a:t>
                </a:r>
              </a:p>
              <a:p>
                <a:r>
                  <a:rPr lang="en-US" dirty="0"/>
                  <a:t>Example: Convert the decimal number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333</m:t>
                        </m:r>
                      </m:e>
                      <m:sub>
                        <m:r>
                          <a:rPr lang="en-US" b="0" i="1" smtClean="0">
                            <a:latin typeface="Cambria Math" panose="02040503050406030204" pitchFamily="18" charset="0"/>
                          </a:rPr>
                          <m:t>10</m:t>
                        </m:r>
                      </m:sub>
                    </m:sSub>
                  </m:oMath>
                </a14:m>
                <a:r>
                  <a:rPr lang="en-US" dirty="0"/>
                  <a:t> to hexadecimal.</a:t>
                </a:r>
              </a:p>
              <a:p>
                <a:pPr lvl="1"/>
                <a14:m>
                  <m:oMath xmlns:m="http://schemas.openxmlformats.org/officeDocument/2006/math">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333</m:t>
                        </m:r>
                      </m:num>
                      <m:den>
                        <m:r>
                          <a:rPr lang="en-US" sz="2000" b="0" i="1" smtClean="0">
                            <a:latin typeface="Cambria Math" panose="02040503050406030204" pitchFamily="18" charset="0"/>
                          </a:rPr>
                          <m:t>16</m:t>
                        </m:r>
                      </m:den>
                    </m:f>
                    <m:r>
                      <a:rPr lang="en-US" sz="2000" b="0" i="1" smtClean="0">
                        <a:latin typeface="Cambria Math" panose="02040503050406030204" pitchFamily="18" charset="0"/>
                      </a:rPr>
                      <m:t>=20</m:t>
                    </m:r>
                  </m:oMath>
                </a14:m>
                <a:r>
                  <a:rPr lang="en-US" sz="2000" dirty="0"/>
                  <a:t> with a remainder of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13</m:t>
                        </m:r>
                      </m:e>
                      <m:sub>
                        <m:r>
                          <a:rPr lang="en-US" sz="2000" b="0" i="1" smtClean="0">
                            <a:latin typeface="Cambria Math" panose="02040503050406030204" pitchFamily="18" charset="0"/>
                          </a:rPr>
                          <m:t>10</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𝐷</m:t>
                        </m:r>
                      </m:e>
                      <m:sub>
                        <m:r>
                          <a:rPr lang="en-US" sz="2000" b="0" i="1" smtClean="0">
                            <a:latin typeface="Cambria Math" panose="02040503050406030204" pitchFamily="18" charset="0"/>
                          </a:rPr>
                          <m:t>16</m:t>
                        </m:r>
                      </m:sub>
                    </m:sSub>
                  </m:oMath>
                </a14:m>
                <a:r>
                  <a:rPr lang="en-US" sz="2000" dirty="0"/>
                  <a:t> which goes in the 1’s column.</a:t>
                </a:r>
              </a:p>
              <a:p>
                <a:pPr lvl="1"/>
                <a14:m>
                  <m:oMath xmlns:m="http://schemas.openxmlformats.org/officeDocument/2006/math">
                    <m:f>
                      <m:fPr>
                        <m:ctrlPr>
                          <a:rPr lang="en-US" sz="2000" b="0" i="1" dirty="0" smtClean="0">
                            <a:latin typeface="Cambria Math" panose="02040503050406030204" pitchFamily="18" charset="0"/>
                          </a:rPr>
                        </m:ctrlPr>
                      </m:fPr>
                      <m:num>
                        <m:r>
                          <a:rPr lang="en-US" sz="2000" b="0" i="1" dirty="0" smtClean="0">
                            <a:latin typeface="Cambria Math" panose="02040503050406030204" pitchFamily="18" charset="0"/>
                          </a:rPr>
                          <m:t>20</m:t>
                        </m:r>
                      </m:num>
                      <m:den>
                        <m:r>
                          <a:rPr lang="en-US" sz="2000" b="0" i="1" dirty="0" smtClean="0">
                            <a:latin typeface="Cambria Math" panose="02040503050406030204" pitchFamily="18" charset="0"/>
                          </a:rPr>
                          <m:t>16</m:t>
                        </m:r>
                      </m:den>
                    </m:f>
                    <m:r>
                      <a:rPr lang="en-US" sz="2000" b="0" i="1" dirty="0" smtClean="0">
                        <a:latin typeface="Cambria Math" panose="02040503050406030204" pitchFamily="18" charset="0"/>
                      </a:rPr>
                      <m:t>=1</m:t>
                    </m:r>
                  </m:oMath>
                </a14:m>
                <a:r>
                  <a:rPr lang="en-US" sz="2000" dirty="0"/>
                  <a:t> with a remainder of 4, so 4 goes in the 16’s column.</a:t>
                </a:r>
              </a:p>
            </p:txBody>
          </p:sp>
        </mc:Choice>
        <mc:Fallback xmlns="">
          <p:sp>
            <p:nvSpPr>
              <p:cNvPr id="4" name="Content Placeholder 3">
                <a:extLst>
                  <a:ext uri="{FF2B5EF4-FFF2-40B4-BE49-F238E27FC236}">
                    <a16:creationId xmlns:a16="http://schemas.microsoft.com/office/drawing/2014/main" id="{9805ACC2-8EAB-2185-E986-783D71510A9E}"/>
                  </a:ext>
                </a:extLst>
              </p:cNvPr>
              <p:cNvSpPr>
                <a:spLocks noGrp="1" noRot="1" noChangeAspect="1" noMove="1" noResize="1" noEditPoints="1" noAdjustHandles="1" noChangeArrowheads="1" noChangeShapeType="1" noTextEdit="1"/>
              </p:cNvSpPr>
              <p:nvPr>
                <p:ph idx="1"/>
              </p:nvPr>
            </p:nvSpPr>
            <p:spPr>
              <a:xfrm>
                <a:off x="612647" y="1471617"/>
                <a:ext cx="10653579" cy="5062786"/>
              </a:xfrm>
              <a:blipFill>
                <a:blip r:embed="rId3"/>
                <a:stretch>
                  <a:fillRect l="-4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2BF385C7-AEB5-49C8-3DC4-3317A86EF5D2}"/>
                  </a:ext>
                </a:extLst>
              </p:cNvPr>
              <p:cNvGraphicFramePr>
                <a:graphicFrameLocks noGrp="1"/>
              </p:cNvGraphicFramePr>
              <p:nvPr>
                <p:extLst>
                  <p:ext uri="{D42A27DB-BD31-4B8C-83A1-F6EECF244321}">
                    <p14:modId xmlns:p14="http://schemas.microsoft.com/office/powerpoint/2010/main" val="147238613"/>
                  </p:ext>
                </p:extLst>
              </p:nvPr>
            </p:nvGraphicFramePr>
            <p:xfrm>
              <a:off x="9229725" y="2502874"/>
              <a:ext cx="2962275" cy="1895217"/>
            </p:xfrm>
            <a:graphic>
              <a:graphicData uri="http://schemas.openxmlformats.org/drawingml/2006/table">
                <a:tbl>
                  <a:tblPr firstRow="1" bandRow="1">
                    <a:tableStyleId>{5940675A-B579-460E-94D1-54222C63F5DA}</a:tableStyleId>
                  </a:tblPr>
                  <a:tblGrid>
                    <a:gridCol w="973728">
                      <a:extLst>
                        <a:ext uri="{9D8B030D-6E8A-4147-A177-3AD203B41FA5}">
                          <a16:colId xmlns:a16="http://schemas.microsoft.com/office/drawing/2014/main" val="3162168177"/>
                        </a:ext>
                      </a:extLst>
                    </a:gridCol>
                    <a:gridCol w="1386523">
                      <a:extLst>
                        <a:ext uri="{9D8B030D-6E8A-4147-A177-3AD203B41FA5}">
                          <a16:colId xmlns:a16="http://schemas.microsoft.com/office/drawing/2014/main" val="996794551"/>
                        </a:ext>
                      </a:extLst>
                    </a:gridCol>
                    <a:gridCol w="602024">
                      <a:extLst>
                        <a:ext uri="{9D8B030D-6E8A-4147-A177-3AD203B41FA5}">
                          <a16:colId xmlns:a16="http://schemas.microsoft.com/office/drawing/2014/main" val="2925608002"/>
                        </a:ext>
                      </a:extLst>
                    </a:gridCol>
                  </a:tblGrid>
                  <a:tr h="698238">
                    <a:tc>
                      <a:txBody>
                        <a:bodyPr/>
                        <a:lstStyle/>
                        <a:p>
                          <a:r>
                            <a:rPr lang="en-US" sz="1400" b="1" dirty="0"/>
                            <a:t>Divide by 16</a:t>
                          </a:r>
                        </a:p>
                      </a:txBody>
                      <a:tcPr>
                        <a:lnR w="12700" cap="flat" cmpd="sng" algn="ctr">
                          <a:solidFill>
                            <a:schemeClr val="tx1"/>
                          </a:solidFill>
                          <a:prstDash val="solid"/>
                          <a:round/>
                          <a:headEnd type="none" w="med" len="med"/>
                          <a:tailEnd type="none" w="med" len="med"/>
                        </a:lnR>
                      </a:tcPr>
                    </a:tc>
                    <a:tc>
                      <a:txBody>
                        <a:bodyPr/>
                        <a:lstStyle/>
                        <a:p>
                          <a:r>
                            <a:rPr lang="en-US" sz="1400" b="1" dirty="0"/>
                            <a:t>Remainder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228386680"/>
                      </a:ext>
                    </a:extLst>
                  </a:tr>
                  <a:tr h="398993">
                    <a:tc>
                      <a:txBody>
                        <a:bodyPr/>
                        <a:lstStyle/>
                        <a:p>
                          <a:pPr algn="ctr"/>
                          <a:r>
                            <a:rPr lang="en-US" sz="1400" dirty="0"/>
                            <a:t>333</a:t>
                          </a: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13</m:t>
                                    </m:r>
                                  </m:e>
                                  <m:sub>
                                    <m:r>
                                      <a:rPr lang="en-US" sz="1400" b="0" i="1" smtClean="0">
                                        <a:latin typeface="Cambria Math" panose="02040503050406030204" pitchFamily="18" charset="0"/>
                                      </a:rPr>
                                      <m:t>10</m:t>
                                    </m:r>
                                  </m:sub>
                                </m:sSub>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𝐷</m:t>
                                    </m:r>
                                  </m:e>
                                  <m:sub>
                                    <m:r>
                                      <a:rPr lang="en-US" sz="1400" b="0" i="1" smtClean="0">
                                        <a:latin typeface="Cambria Math" panose="02040503050406030204" pitchFamily="18" charset="0"/>
                                      </a:rPr>
                                      <m:t>16</m:t>
                                    </m:r>
                                  </m:sub>
                                </m:sSub>
                              </m:oMath>
                            </m:oMathPara>
                          </a14:m>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LSB</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90906196"/>
                      </a:ext>
                    </a:extLst>
                  </a:tr>
                  <a:tr h="398993">
                    <a:tc>
                      <a:txBody>
                        <a:bodyPr/>
                        <a:lstStyle/>
                        <a:p>
                          <a:pPr algn="ctr"/>
                          <a:r>
                            <a:rPr lang="en-US" sz="1400" dirty="0"/>
                            <a:t>20</a:t>
                          </a:r>
                        </a:p>
                      </a:txBody>
                      <a:tcPr>
                        <a:lnR w="12700" cap="flat" cmpd="sng" algn="ctr">
                          <a:solidFill>
                            <a:schemeClr val="tx1"/>
                          </a:solidFill>
                          <a:prstDash val="solid"/>
                          <a:round/>
                          <a:headEnd type="none" w="med" len="med"/>
                          <a:tailEnd type="none" w="med" len="med"/>
                        </a:lnR>
                      </a:tcPr>
                    </a:tc>
                    <a:tc>
                      <a:txBody>
                        <a:bodyPr/>
                        <a:lstStyle/>
                        <a:p>
                          <a:pPr algn="ct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4</m:t>
                                    </m:r>
                                  </m:e>
                                  <m:sub>
                                    <m:r>
                                      <a:rPr lang="en-US" sz="1400" b="0" i="1" smtClean="0">
                                        <a:latin typeface="Cambria Math" panose="02040503050406030204" pitchFamily="18" charset="0"/>
                                      </a:rPr>
                                      <m:t>10</m:t>
                                    </m:r>
                                  </m:sub>
                                </m:sSub>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4</m:t>
                                    </m:r>
                                  </m:e>
                                  <m:sub>
                                    <m:r>
                                      <a:rPr lang="en-US" sz="1400" b="0" i="1" smtClean="0">
                                        <a:latin typeface="Cambria Math" panose="02040503050406030204" pitchFamily="18" charset="0"/>
                                      </a:rPr>
                                      <m:t>16</m:t>
                                    </m:r>
                                  </m:sub>
                                </m:sSub>
                              </m:oMath>
                            </m:oMathPara>
                          </a14:m>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558691302"/>
                      </a:ext>
                    </a:extLst>
                  </a:tr>
                  <a:tr h="398993">
                    <a:tc>
                      <a:txBody>
                        <a:bodyPr/>
                        <a:lstStyle/>
                        <a:p>
                          <a:pPr algn="ctr"/>
                          <a:r>
                            <a:rPr lang="en-US" sz="1400" dirty="0"/>
                            <a:t>1</a:t>
                          </a:r>
                        </a:p>
                      </a:txBody>
                      <a:tcPr>
                        <a:lnR w="12700" cap="flat" cmpd="sng" algn="ctr">
                          <a:solidFill>
                            <a:schemeClr val="tx1"/>
                          </a:solidFill>
                          <a:prstDash val="solid"/>
                          <a:round/>
                          <a:headEnd type="none" w="med" len="med"/>
                          <a:tailEnd type="none" w="med" len="med"/>
                        </a:lnR>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MSB</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984617654"/>
                      </a:ext>
                    </a:extLst>
                  </a:tr>
                </a:tbl>
              </a:graphicData>
            </a:graphic>
          </p:graphicFrame>
        </mc:Choice>
        <mc:Fallback xmlns="">
          <p:graphicFrame>
            <p:nvGraphicFramePr>
              <p:cNvPr id="7" name="Table 6">
                <a:extLst>
                  <a:ext uri="{FF2B5EF4-FFF2-40B4-BE49-F238E27FC236}">
                    <a16:creationId xmlns:a16="http://schemas.microsoft.com/office/drawing/2014/main" id="{2BF385C7-AEB5-49C8-3DC4-3317A86EF5D2}"/>
                  </a:ext>
                </a:extLst>
              </p:cNvPr>
              <p:cNvGraphicFramePr>
                <a:graphicFrameLocks noGrp="1"/>
              </p:cNvGraphicFramePr>
              <p:nvPr>
                <p:extLst>
                  <p:ext uri="{D42A27DB-BD31-4B8C-83A1-F6EECF244321}">
                    <p14:modId xmlns:p14="http://schemas.microsoft.com/office/powerpoint/2010/main" val="147238613"/>
                  </p:ext>
                </p:extLst>
              </p:nvPr>
            </p:nvGraphicFramePr>
            <p:xfrm>
              <a:off x="9229725" y="2502874"/>
              <a:ext cx="2962275" cy="1895217"/>
            </p:xfrm>
            <a:graphic>
              <a:graphicData uri="http://schemas.openxmlformats.org/drawingml/2006/table">
                <a:tbl>
                  <a:tblPr firstRow="1" bandRow="1">
                    <a:tableStyleId>{5940675A-B579-460E-94D1-54222C63F5DA}</a:tableStyleId>
                  </a:tblPr>
                  <a:tblGrid>
                    <a:gridCol w="973728">
                      <a:extLst>
                        <a:ext uri="{9D8B030D-6E8A-4147-A177-3AD203B41FA5}">
                          <a16:colId xmlns:a16="http://schemas.microsoft.com/office/drawing/2014/main" val="3162168177"/>
                        </a:ext>
                      </a:extLst>
                    </a:gridCol>
                    <a:gridCol w="1386523">
                      <a:extLst>
                        <a:ext uri="{9D8B030D-6E8A-4147-A177-3AD203B41FA5}">
                          <a16:colId xmlns:a16="http://schemas.microsoft.com/office/drawing/2014/main" val="996794551"/>
                        </a:ext>
                      </a:extLst>
                    </a:gridCol>
                    <a:gridCol w="602024">
                      <a:extLst>
                        <a:ext uri="{9D8B030D-6E8A-4147-A177-3AD203B41FA5}">
                          <a16:colId xmlns:a16="http://schemas.microsoft.com/office/drawing/2014/main" val="2925608002"/>
                        </a:ext>
                      </a:extLst>
                    </a:gridCol>
                  </a:tblGrid>
                  <a:tr h="698238">
                    <a:tc>
                      <a:txBody>
                        <a:bodyPr/>
                        <a:lstStyle/>
                        <a:p>
                          <a:r>
                            <a:rPr lang="en-US" sz="1400" b="1" dirty="0"/>
                            <a:t>Divide by 16</a:t>
                          </a:r>
                        </a:p>
                      </a:txBody>
                      <a:tcPr>
                        <a:lnR w="12700" cap="flat" cmpd="sng" algn="ctr">
                          <a:solidFill>
                            <a:schemeClr val="tx1"/>
                          </a:solidFill>
                          <a:prstDash val="solid"/>
                          <a:round/>
                          <a:headEnd type="none" w="med" len="med"/>
                          <a:tailEnd type="none" w="med" len="med"/>
                        </a:lnR>
                      </a:tcPr>
                    </a:tc>
                    <a:tc>
                      <a:txBody>
                        <a:bodyPr/>
                        <a:lstStyle/>
                        <a:p>
                          <a:r>
                            <a:rPr lang="en-US" sz="1400" b="1" dirty="0"/>
                            <a:t>Remainder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228386680"/>
                      </a:ext>
                    </a:extLst>
                  </a:tr>
                  <a:tr h="398993">
                    <a:tc>
                      <a:txBody>
                        <a:bodyPr/>
                        <a:lstStyle/>
                        <a:p>
                          <a:pPr algn="ctr"/>
                          <a:r>
                            <a:rPr lang="en-US" sz="1400" dirty="0"/>
                            <a:t>333</a:t>
                          </a:r>
                        </a:p>
                      </a:txBody>
                      <a:tcPr>
                        <a:lnR w="12700" cap="flat" cmpd="sng" algn="ctr">
                          <a:solidFill>
                            <a:schemeClr val="tx1"/>
                          </a:solidFill>
                          <a:prstDash val="solid"/>
                          <a:round/>
                          <a:headEnd type="none" w="med" len="med"/>
                          <a:tailEnd type="none" w="med" len="med"/>
                        </a:ln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70642" t="-175000" r="-44954" b="-200000"/>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LSB</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90906196"/>
                      </a:ext>
                    </a:extLst>
                  </a:tr>
                  <a:tr h="398993">
                    <a:tc>
                      <a:txBody>
                        <a:bodyPr/>
                        <a:lstStyle/>
                        <a:p>
                          <a:pPr algn="ctr"/>
                          <a:r>
                            <a:rPr lang="en-US" sz="1400" dirty="0"/>
                            <a:t>20</a:t>
                          </a:r>
                        </a:p>
                      </a:txBody>
                      <a:tcPr>
                        <a:lnR w="12700" cap="flat" cmpd="sng" algn="ctr">
                          <a:solidFill>
                            <a:schemeClr val="tx1"/>
                          </a:solidFill>
                          <a:prstDash val="solid"/>
                          <a:round/>
                          <a:headEnd type="none" w="med" len="med"/>
                          <a:tailEnd type="none" w="med" len="med"/>
                        </a:ln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70642" t="-283871" r="-44954" b="-106452"/>
                          </a:stretch>
                        </a:blipFill>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558691302"/>
                      </a:ext>
                    </a:extLst>
                  </a:tr>
                  <a:tr h="398993">
                    <a:tc>
                      <a:txBody>
                        <a:bodyPr/>
                        <a:lstStyle/>
                        <a:p>
                          <a:pPr algn="ctr"/>
                          <a:r>
                            <a:rPr lang="en-US" sz="1400" dirty="0"/>
                            <a:t>1</a:t>
                          </a:r>
                        </a:p>
                      </a:txBody>
                      <a:tcPr>
                        <a:lnR w="12700" cap="flat" cmpd="sng" algn="ctr">
                          <a:solidFill>
                            <a:schemeClr val="tx1"/>
                          </a:solidFill>
                          <a:prstDash val="solid"/>
                          <a:round/>
                          <a:headEnd type="none" w="med" len="med"/>
                          <a:tailEnd type="none" w="med" len="med"/>
                        </a:lnR>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MSB</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984617654"/>
                      </a:ext>
                    </a:extLst>
                  </a:tr>
                </a:tbl>
              </a:graphicData>
            </a:graphic>
          </p:graphicFrame>
        </mc:Fallback>
      </mc:AlternateContent>
      <p:cxnSp>
        <p:nvCxnSpPr>
          <p:cNvPr id="8" name="Straight Arrow Connector 7">
            <a:extLst>
              <a:ext uri="{FF2B5EF4-FFF2-40B4-BE49-F238E27FC236}">
                <a16:creationId xmlns:a16="http://schemas.microsoft.com/office/drawing/2014/main" id="{CF63A47D-95FB-A63F-EABA-600FD1080173}"/>
              </a:ext>
            </a:extLst>
          </p:cNvPr>
          <p:cNvCxnSpPr>
            <a:cxnSpLocks/>
          </p:cNvCxnSpPr>
          <p:nvPr/>
        </p:nvCxnSpPr>
        <p:spPr>
          <a:xfrm flipV="1">
            <a:off x="11649070" y="3235512"/>
            <a:ext cx="0" cy="1028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2" name="Table 1">
            <a:extLst>
              <a:ext uri="{FF2B5EF4-FFF2-40B4-BE49-F238E27FC236}">
                <a16:creationId xmlns:a16="http://schemas.microsoft.com/office/drawing/2014/main" id="{2823BE41-936F-F509-8D71-27DC344A88C8}"/>
              </a:ext>
            </a:extLst>
          </p:cNvPr>
          <p:cNvGraphicFramePr>
            <a:graphicFrameLocks noGrp="1"/>
          </p:cNvGraphicFramePr>
          <p:nvPr>
            <p:extLst>
              <p:ext uri="{D42A27DB-BD31-4B8C-83A1-F6EECF244321}">
                <p14:modId xmlns:p14="http://schemas.microsoft.com/office/powerpoint/2010/main" val="4106653605"/>
              </p:ext>
            </p:extLst>
          </p:nvPr>
        </p:nvGraphicFramePr>
        <p:xfrm>
          <a:off x="925774" y="5386383"/>
          <a:ext cx="1975224" cy="741680"/>
        </p:xfrm>
        <a:graphic>
          <a:graphicData uri="http://schemas.openxmlformats.org/drawingml/2006/table">
            <a:tbl>
              <a:tblPr firstRow="1" bandRow="1">
                <a:tableStyleId>{5940675A-B579-460E-94D1-54222C63F5DA}</a:tableStyleId>
              </a:tblPr>
              <a:tblGrid>
                <a:gridCol w="658408">
                  <a:extLst>
                    <a:ext uri="{9D8B030D-6E8A-4147-A177-3AD203B41FA5}">
                      <a16:colId xmlns:a16="http://schemas.microsoft.com/office/drawing/2014/main" val="1500213618"/>
                    </a:ext>
                  </a:extLst>
                </a:gridCol>
                <a:gridCol w="658408">
                  <a:extLst>
                    <a:ext uri="{9D8B030D-6E8A-4147-A177-3AD203B41FA5}">
                      <a16:colId xmlns:a16="http://schemas.microsoft.com/office/drawing/2014/main" val="2324606823"/>
                    </a:ext>
                  </a:extLst>
                </a:gridCol>
                <a:gridCol w="658408">
                  <a:extLst>
                    <a:ext uri="{9D8B030D-6E8A-4147-A177-3AD203B41FA5}">
                      <a16:colId xmlns:a16="http://schemas.microsoft.com/office/drawing/2014/main" val="3306935064"/>
                    </a:ext>
                  </a:extLst>
                </a:gridCol>
              </a:tblGrid>
              <a:tr h="370840">
                <a:tc>
                  <a:txBody>
                    <a:bodyPr/>
                    <a:lstStyle/>
                    <a:p>
                      <a:endParaRPr lang="en-US" sz="1600" dirty="0"/>
                    </a:p>
                  </a:txBody>
                  <a:tcPr>
                    <a:lnB w="12700" cap="flat" cmpd="sng" algn="ctr">
                      <a:solidFill>
                        <a:schemeClr val="tx1"/>
                      </a:solidFill>
                      <a:prstDash val="solid"/>
                      <a:round/>
                      <a:headEnd type="none" w="med" len="med"/>
                      <a:tailEnd type="none" w="med" len="med"/>
                    </a:lnB>
                  </a:tcPr>
                </a:tc>
                <a:tc>
                  <a:txBody>
                    <a:bodyPr/>
                    <a:lstStyle/>
                    <a:p>
                      <a:r>
                        <a:rPr lang="en-US" sz="1600" dirty="0"/>
                        <a:t>16</a:t>
                      </a:r>
                    </a:p>
                  </a:txBody>
                  <a:tcPr>
                    <a:lnB w="12700" cap="flat" cmpd="sng" algn="ctr">
                      <a:solidFill>
                        <a:schemeClr val="tx1"/>
                      </a:solidFill>
                      <a:prstDash val="solid"/>
                      <a:round/>
                      <a:headEnd type="none" w="med" len="med"/>
                      <a:tailEnd type="none" w="med" len="med"/>
                    </a:lnB>
                  </a:tcPr>
                </a:tc>
                <a:tc>
                  <a:txBody>
                    <a:bodyPr/>
                    <a:lstStyle/>
                    <a:p>
                      <a:r>
                        <a:rPr lang="en-US" sz="1600"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001436"/>
                  </a:ext>
                </a:extLst>
              </a:tr>
              <a:tr h="370840">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6367913"/>
                  </a:ext>
                </a:extLst>
              </a:tr>
            </a:tbl>
          </a:graphicData>
        </a:graphic>
      </p:graphicFrame>
    </p:spTree>
    <p:extLst>
      <p:ext uri="{BB962C8B-B14F-4D97-AF65-F5344CB8AC3E}">
        <p14:creationId xmlns:p14="http://schemas.microsoft.com/office/powerpoint/2010/main" val="9575657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D8350-73DE-FDD8-3079-E5061897AB8F}"/>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2F561948-E7D1-FDAA-2755-3928905DBC9D}"/>
              </a:ext>
            </a:extLst>
          </p:cNvPr>
          <p:cNvSpPr txBox="1">
            <a:spLocks/>
          </p:cNvSpPr>
          <p:nvPr/>
        </p:nvSpPr>
        <p:spPr>
          <a:xfrm>
            <a:off x="612648" y="548640"/>
            <a:ext cx="10653578"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b="1" kern="1200" dirty="0">
                <a:solidFill>
                  <a:schemeClr val="tx1"/>
                </a:solidFill>
                <a:latin typeface="+mj-lt"/>
                <a:ea typeface="+mj-ea"/>
                <a:cs typeface="+mj-cs"/>
              </a:rPr>
              <a:t>Decimal to hexadecimal conversion</a:t>
            </a:r>
          </a:p>
        </p:txBody>
      </p:sp>
      <p:sp>
        <p:nvSpPr>
          <p:cNvPr id="11" name="Slide Number Placeholder 10">
            <a:extLst>
              <a:ext uri="{FF2B5EF4-FFF2-40B4-BE49-F238E27FC236}">
                <a16:creationId xmlns:a16="http://schemas.microsoft.com/office/drawing/2014/main" id="{BB5F3364-8671-07D4-A4D8-27DCE96C6559}"/>
              </a:ext>
            </a:extLst>
          </p:cNvPr>
          <p:cNvSpPr>
            <a:spLocks noGrp="1"/>
          </p:cNvSpPr>
          <p:nvPr>
            <p:ph type="sldNum" sz="quarter" idx="12"/>
          </p:nvPr>
        </p:nvSpPr>
        <p:spPr/>
        <p:txBody>
          <a:bodyPr/>
          <a:lstStyle/>
          <a:p>
            <a:fld id="{CC057153-B650-4DEB-B370-79DDCFDCE934}" type="slidenum">
              <a:rPr lang="en-US" smtClean="0"/>
              <a:t>85</a:t>
            </a:fld>
            <a:endParaRPr lang="en-US"/>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F637CF1C-A9AD-E0B5-C2FC-179D15DCF0A8}"/>
                  </a:ext>
                </a:extLst>
              </p:cNvPr>
              <p:cNvSpPr>
                <a:spLocks noGrp="1"/>
              </p:cNvSpPr>
              <p:nvPr>
                <p:ph idx="1"/>
              </p:nvPr>
            </p:nvSpPr>
            <p:spPr>
              <a:xfrm>
                <a:off x="612647" y="1471617"/>
                <a:ext cx="10653579" cy="5062786"/>
              </a:xfrm>
            </p:spPr>
            <p:txBody>
              <a:bodyPr>
                <a:normAutofit/>
              </a:bodyPr>
              <a:lstStyle/>
              <a:p>
                <a:r>
                  <a:rPr lang="en-US" dirty="0"/>
                  <a:t>Repeatedly divide by 16 and leave remainder as LSB</a:t>
                </a:r>
              </a:p>
              <a:p>
                <a:r>
                  <a:rPr lang="en-US" dirty="0"/>
                  <a:t>Example: Convert the decimal number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333</m:t>
                        </m:r>
                      </m:e>
                      <m:sub>
                        <m:r>
                          <a:rPr lang="en-US" b="0" i="1" smtClean="0">
                            <a:latin typeface="Cambria Math" panose="02040503050406030204" pitchFamily="18" charset="0"/>
                          </a:rPr>
                          <m:t>10</m:t>
                        </m:r>
                      </m:sub>
                    </m:sSub>
                  </m:oMath>
                </a14:m>
                <a:r>
                  <a:rPr lang="en-US" dirty="0"/>
                  <a:t> to hexadecimal.</a:t>
                </a:r>
              </a:p>
              <a:p>
                <a:pPr lvl="1"/>
                <a14:m>
                  <m:oMath xmlns:m="http://schemas.openxmlformats.org/officeDocument/2006/math">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333</m:t>
                        </m:r>
                      </m:num>
                      <m:den>
                        <m:r>
                          <a:rPr lang="en-US" sz="2000" b="0" i="1" smtClean="0">
                            <a:latin typeface="Cambria Math" panose="02040503050406030204" pitchFamily="18" charset="0"/>
                          </a:rPr>
                          <m:t>16</m:t>
                        </m:r>
                      </m:den>
                    </m:f>
                    <m:r>
                      <a:rPr lang="en-US" sz="2000" b="0" i="1" smtClean="0">
                        <a:latin typeface="Cambria Math" panose="02040503050406030204" pitchFamily="18" charset="0"/>
                      </a:rPr>
                      <m:t>=20</m:t>
                    </m:r>
                  </m:oMath>
                </a14:m>
                <a:r>
                  <a:rPr lang="en-US" sz="2000" dirty="0"/>
                  <a:t> with a remainder of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13</m:t>
                        </m:r>
                      </m:e>
                      <m:sub>
                        <m:r>
                          <a:rPr lang="en-US" sz="2000" b="0" i="1" smtClean="0">
                            <a:latin typeface="Cambria Math" panose="02040503050406030204" pitchFamily="18" charset="0"/>
                          </a:rPr>
                          <m:t>10</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𝐷</m:t>
                        </m:r>
                      </m:e>
                      <m:sub>
                        <m:r>
                          <a:rPr lang="en-US" sz="2000" b="0" i="1" smtClean="0">
                            <a:latin typeface="Cambria Math" panose="02040503050406030204" pitchFamily="18" charset="0"/>
                          </a:rPr>
                          <m:t>16</m:t>
                        </m:r>
                      </m:sub>
                    </m:sSub>
                  </m:oMath>
                </a14:m>
                <a:r>
                  <a:rPr lang="en-US" sz="2000" dirty="0"/>
                  <a:t> which goes in the 1’s column.</a:t>
                </a:r>
              </a:p>
              <a:p>
                <a:pPr lvl="1"/>
                <a14:m>
                  <m:oMath xmlns:m="http://schemas.openxmlformats.org/officeDocument/2006/math">
                    <m:f>
                      <m:fPr>
                        <m:ctrlPr>
                          <a:rPr lang="en-US" sz="2000" b="0" i="1" dirty="0" smtClean="0">
                            <a:latin typeface="Cambria Math" panose="02040503050406030204" pitchFamily="18" charset="0"/>
                          </a:rPr>
                        </m:ctrlPr>
                      </m:fPr>
                      <m:num>
                        <m:r>
                          <a:rPr lang="en-US" sz="2000" b="0" i="1" dirty="0" smtClean="0">
                            <a:latin typeface="Cambria Math" panose="02040503050406030204" pitchFamily="18" charset="0"/>
                          </a:rPr>
                          <m:t>20</m:t>
                        </m:r>
                      </m:num>
                      <m:den>
                        <m:r>
                          <a:rPr lang="en-US" sz="2000" b="0" i="1" dirty="0" smtClean="0">
                            <a:latin typeface="Cambria Math" panose="02040503050406030204" pitchFamily="18" charset="0"/>
                          </a:rPr>
                          <m:t>16</m:t>
                        </m:r>
                      </m:den>
                    </m:f>
                    <m:r>
                      <a:rPr lang="en-US" sz="2000" b="0" i="1" dirty="0" smtClean="0">
                        <a:latin typeface="Cambria Math" panose="02040503050406030204" pitchFamily="18" charset="0"/>
                      </a:rPr>
                      <m:t>=1</m:t>
                    </m:r>
                  </m:oMath>
                </a14:m>
                <a:r>
                  <a:rPr lang="en-US" sz="2000" dirty="0"/>
                  <a:t> with a remainder of 4, so 4 goes in the 16’s column.</a:t>
                </a:r>
              </a:p>
              <a:p>
                <a:pPr lvl="1"/>
                <a14:m>
                  <m:oMath xmlns:m="http://schemas.openxmlformats.org/officeDocument/2006/math">
                    <m:f>
                      <m:fPr>
                        <m:ctrlPr>
                          <a:rPr lang="en-US" sz="2000" b="0" i="1" dirty="0" smtClean="0">
                            <a:latin typeface="Cambria Math" panose="02040503050406030204" pitchFamily="18" charset="0"/>
                          </a:rPr>
                        </m:ctrlPr>
                      </m:fPr>
                      <m:num>
                        <m:r>
                          <a:rPr lang="en-US" sz="2000" i="1" dirty="0" smtClean="0">
                            <a:latin typeface="Cambria Math" panose="02040503050406030204" pitchFamily="18" charset="0"/>
                          </a:rPr>
                          <m:t>1</m:t>
                        </m:r>
                      </m:num>
                      <m:den>
                        <m:r>
                          <a:rPr lang="en-US" sz="2000" b="0" i="1" dirty="0" smtClean="0">
                            <a:latin typeface="Cambria Math" panose="02040503050406030204" pitchFamily="18" charset="0"/>
                          </a:rPr>
                          <m:t>16</m:t>
                        </m:r>
                      </m:den>
                    </m:f>
                    <m:r>
                      <a:rPr lang="en-US" sz="2000" b="0" i="1" dirty="0" smtClean="0">
                        <a:latin typeface="Cambria Math" panose="02040503050406030204" pitchFamily="18" charset="0"/>
                      </a:rPr>
                      <m:t>=0</m:t>
                    </m:r>
                  </m:oMath>
                </a14:m>
                <a:r>
                  <a:rPr lang="en-US" sz="2000" dirty="0"/>
                  <a:t> with a remainder of 1, so there is a 1 going to the 256s column.</a:t>
                </a:r>
              </a:p>
            </p:txBody>
          </p:sp>
        </mc:Choice>
        <mc:Fallback xmlns="">
          <p:sp>
            <p:nvSpPr>
              <p:cNvPr id="4" name="Content Placeholder 3">
                <a:extLst>
                  <a:ext uri="{FF2B5EF4-FFF2-40B4-BE49-F238E27FC236}">
                    <a16:creationId xmlns:a16="http://schemas.microsoft.com/office/drawing/2014/main" id="{F637CF1C-A9AD-E0B5-C2FC-179D15DCF0A8}"/>
                  </a:ext>
                </a:extLst>
              </p:cNvPr>
              <p:cNvSpPr>
                <a:spLocks noGrp="1" noRot="1" noChangeAspect="1" noMove="1" noResize="1" noEditPoints="1" noAdjustHandles="1" noChangeArrowheads="1" noChangeShapeType="1" noTextEdit="1"/>
              </p:cNvSpPr>
              <p:nvPr>
                <p:ph idx="1"/>
              </p:nvPr>
            </p:nvSpPr>
            <p:spPr>
              <a:xfrm>
                <a:off x="612647" y="1471617"/>
                <a:ext cx="10653579" cy="5062786"/>
              </a:xfrm>
              <a:blipFill>
                <a:blip r:embed="rId3"/>
                <a:stretch>
                  <a:fillRect l="-476"/>
                </a:stretch>
              </a:blipFill>
            </p:spPr>
            <p:txBody>
              <a:bodyPr/>
              <a:lstStyle/>
              <a:p>
                <a:r>
                  <a:rPr lang="en-US">
                    <a:noFill/>
                  </a:rPr>
                  <a:t> </a:t>
                </a:r>
              </a:p>
            </p:txBody>
          </p:sp>
        </mc:Fallback>
      </mc:AlternateContent>
      <p:graphicFrame>
        <p:nvGraphicFramePr>
          <p:cNvPr id="5" name="Table 4">
            <a:extLst>
              <a:ext uri="{FF2B5EF4-FFF2-40B4-BE49-F238E27FC236}">
                <a16:creationId xmlns:a16="http://schemas.microsoft.com/office/drawing/2014/main" id="{EE542AC2-AB55-C8B5-1E28-65CAF6CFB116}"/>
              </a:ext>
            </a:extLst>
          </p:cNvPr>
          <p:cNvGraphicFramePr>
            <a:graphicFrameLocks noGrp="1"/>
          </p:cNvGraphicFramePr>
          <p:nvPr/>
        </p:nvGraphicFramePr>
        <p:xfrm>
          <a:off x="925774" y="5386383"/>
          <a:ext cx="1975224" cy="741680"/>
        </p:xfrm>
        <a:graphic>
          <a:graphicData uri="http://schemas.openxmlformats.org/drawingml/2006/table">
            <a:tbl>
              <a:tblPr firstRow="1" bandRow="1">
                <a:tableStyleId>{5940675A-B579-460E-94D1-54222C63F5DA}</a:tableStyleId>
              </a:tblPr>
              <a:tblGrid>
                <a:gridCol w="658408">
                  <a:extLst>
                    <a:ext uri="{9D8B030D-6E8A-4147-A177-3AD203B41FA5}">
                      <a16:colId xmlns:a16="http://schemas.microsoft.com/office/drawing/2014/main" val="1500213618"/>
                    </a:ext>
                  </a:extLst>
                </a:gridCol>
                <a:gridCol w="658408">
                  <a:extLst>
                    <a:ext uri="{9D8B030D-6E8A-4147-A177-3AD203B41FA5}">
                      <a16:colId xmlns:a16="http://schemas.microsoft.com/office/drawing/2014/main" val="2324606823"/>
                    </a:ext>
                  </a:extLst>
                </a:gridCol>
                <a:gridCol w="658408">
                  <a:extLst>
                    <a:ext uri="{9D8B030D-6E8A-4147-A177-3AD203B41FA5}">
                      <a16:colId xmlns:a16="http://schemas.microsoft.com/office/drawing/2014/main" val="3306935064"/>
                    </a:ext>
                  </a:extLst>
                </a:gridCol>
              </a:tblGrid>
              <a:tr h="370840">
                <a:tc>
                  <a:txBody>
                    <a:bodyPr/>
                    <a:lstStyle/>
                    <a:p>
                      <a:r>
                        <a:rPr lang="en-US" sz="1600" dirty="0"/>
                        <a:t>256</a:t>
                      </a:r>
                    </a:p>
                  </a:txBody>
                  <a:tcPr>
                    <a:lnB w="12700" cap="flat" cmpd="sng" algn="ctr">
                      <a:solidFill>
                        <a:schemeClr val="tx1"/>
                      </a:solidFill>
                      <a:prstDash val="solid"/>
                      <a:round/>
                      <a:headEnd type="none" w="med" len="med"/>
                      <a:tailEnd type="none" w="med" len="med"/>
                    </a:lnB>
                  </a:tcPr>
                </a:tc>
                <a:tc>
                  <a:txBody>
                    <a:bodyPr/>
                    <a:lstStyle/>
                    <a:p>
                      <a:r>
                        <a:rPr lang="en-US" sz="1600" dirty="0"/>
                        <a:t>16</a:t>
                      </a:r>
                    </a:p>
                  </a:txBody>
                  <a:tcPr>
                    <a:lnB w="12700" cap="flat" cmpd="sng" algn="ctr">
                      <a:solidFill>
                        <a:schemeClr val="tx1"/>
                      </a:solidFill>
                      <a:prstDash val="solid"/>
                      <a:round/>
                      <a:headEnd type="none" w="med" len="med"/>
                      <a:tailEnd type="none" w="med" len="med"/>
                    </a:lnB>
                  </a:tcPr>
                </a:tc>
                <a:tc>
                  <a:txBody>
                    <a:bodyPr/>
                    <a:lstStyle/>
                    <a:p>
                      <a:r>
                        <a:rPr lang="en-US" sz="1600"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001436"/>
                  </a:ext>
                </a:extLst>
              </a:tr>
              <a:tr h="370840">
                <a:tc>
                  <a:txBody>
                    <a:bodyPr/>
                    <a:lstStyle/>
                    <a:p>
                      <a:r>
                        <a:rPr lang="en-US" sz="16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6367913"/>
                  </a:ext>
                </a:extLst>
              </a:tr>
            </a:tbl>
          </a:graphicData>
        </a:graphic>
      </p:graphicFrame>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338D08FA-D158-6174-CB4F-002C2E2CE873}"/>
                  </a:ext>
                </a:extLst>
              </p:cNvPr>
              <p:cNvGraphicFramePr>
                <a:graphicFrameLocks noGrp="1"/>
              </p:cNvGraphicFramePr>
              <p:nvPr/>
            </p:nvGraphicFramePr>
            <p:xfrm>
              <a:off x="9229725" y="2502874"/>
              <a:ext cx="2962275" cy="1895217"/>
            </p:xfrm>
            <a:graphic>
              <a:graphicData uri="http://schemas.openxmlformats.org/drawingml/2006/table">
                <a:tbl>
                  <a:tblPr firstRow="1" bandRow="1">
                    <a:tableStyleId>{5940675A-B579-460E-94D1-54222C63F5DA}</a:tableStyleId>
                  </a:tblPr>
                  <a:tblGrid>
                    <a:gridCol w="973728">
                      <a:extLst>
                        <a:ext uri="{9D8B030D-6E8A-4147-A177-3AD203B41FA5}">
                          <a16:colId xmlns:a16="http://schemas.microsoft.com/office/drawing/2014/main" val="3162168177"/>
                        </a:ext>
                      </a:extLst>
                    </a:gridCol>
                    <a:gridCol w="1386523">
                      <a:extLst>
                        <a:ext uri="{9D8B030D-6E8A-4147-A177-3AD203B41FA5}">
                          <a16:colId xmlns:a16="http://schemas.microsoft.com/office/drawing/2014/main" val="996794551"/>
                        </a:ext>
                      </a:extLst>
                    </a:gridCol>
                    <a:gridCol w="602024">
                      <a:extLst>
                        <a:ext uri="{9D8B030D-6E8A-4147-A177-3AD203B41FA5}">
                          <a16:colId xmlns:a16="http://schemas.microsoft.com/office/drawing/2014/main" val="2925608002"/>
                        </a:ext>
                      </a:extLst>
                    </a:gridCol>
                  </a:tblGrid>
                  <a:tr h="698238">
                    <a:tc>
                      <a:txBody>
                        <a:bodyPr/>
                        <a:lstStyle/>
                        <a:p>
                          <a:r>
                            <a:rPr lang="en-US" sz="1400" b="1" dirty="0"/>
                            <a:t>Divide by 16</a:t>
                          </a:r>
                        </a:p>
                      </a:txBody>
                      <a:tcPr>
                        <a:lnR w="12700" cap="flat" cmpd="sng" algn="ctr">
                          <a:solidFill>
                            <a:schemeClr val="tx1"/>
                          </a:solidFill>
                          <a:prstDash val="solid"/>
                          <a:round/>
                          <a:headEnd type="none" w="med" len="med"/>
                          <a:tailEnd type="none" w="med" len="med"/>
                        </a:lnR>
                      </a:tcPr>
                    </a:tc>
                    <a:tc>
                      <a:txBody>
                        <a:bodyPr/>
                        <a:lstStyle/>
                        <a:p>
                          <a:r>
                            <a:rPr lang="en-US" sz="1400" b="1" dirty="0"/>
                            <a:t>Remainder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228386680"/>
                      </a:ext>
                    </a:extLst>
                  </a:tr>
                  <a:tr h="398993">
                    <a:tc>
                      <a:txBody>
                        <a:bodyPr/>
                        <a:lstStyle/>
                        <a:p>
                          <a:pPr algn="ctr"/>
                          <a:r>
                            <a:rPr lang="en-US" sz="1400" dirty="0"/>
                            <a:t>333</a:t>
                          </a: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13</m:t>
                                    </m:r>
                                  </m:e>
                                  <m:sub>
                                    <m:r>
                                      <a:rPr lang="en-US" sz="1400" b="0" i="1" smtClean="0">
                                        <a:latin typeface="Cambria Math" panose="02040503050406030204" pitchFamily="18" charset="0"/>
                                      </a:rPr>
                                      <m:t>10</m:t>
                                    </m:r>
                                  </m:sub>
                                </m:sSub>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𝐷</m:t>
                                    </m:r>
                                  </m:e>
                                  <m:sub>
                                    <m:r>
                                      <a:rPr lang="en-US" sz="1400" b="0" i="1" smtClean="0">
                                        <a:latin typeface="Cambria Math" panose="02040503050406030204" pitchFamily="18" charset="0"/>
                                      </a:rPr>
                                      <m:t>16</m:t>
                                    </m:r>
                                  </m:sub>
                                </m:sSub>
                              </m:oMath>
                            </m:oMathPara>
                          </a14:m>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LSB</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90906196"/>
                      </a:ext>
                    </a:extLst>
                  </a:tr>
                  <a:tr h="398993">
                    <a:tc>
                      <a:txBody>
                        <a:bodyPr/>
                        <a:lstStyle/>
                        <a:p>
                          <a:pPr algn="ctr"/>
                          <a:r>
                            <a:rPr lang="en-US" sz="1400" dirty="0"/>
                            <a:t>20</a:t>
                          </a:r>
                        </a:p>
                      </a:txBody>
                      <a:tcPr>
                        <a:lnR w="12700" cap="flat" cmpd="sng" algn="ctr">
                          <a:solidFill>
                            <a:schemeClr val="tx1"/>
                          </a:solidFill>
                          <a:prstDash val="solid"/>
                          <a:round/>
                          <a:headEnd type="none" w="med" len="med"/>
                          <a:tailEnd type="none" w="med" len="med"/>
                        </a:lnR>
                      </a:tcPr>
                    </a:tc>
                    <a:tc>
                      <a:txBody>
                        <a:bodyPr/>
                        <a:lstStyle/>
                        <a:p>
                          <a:pPr algn="ct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4</m:t>
                                    </m:r>
                                  </m:e>
                                  <m:sub>
                                    <m:r>
                                      <a:rPr lang="en-US" sz="1400" b="0" i="1" smtClean="0">
                                        <a:latin typeface="Cambria Math" panose="02040503050406030204" pitchFamily="18" charset="0"/>
                                      </a:rPr>
                                      <m:t>10</m:t>
                                    </m:r>
                                  </m:sub>
                                </m:sSub>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4</m:t>
                                    </m:r>
                                  </m:e>
                                  <m:sub>
                                    <m:r>
                                      <a:rPr lang="en-US" sz="1400" b="0" i="1" smtClean="0">
                                        <a:latin typeface="Cambria Math" panose="02040503050406030204" pitchFamily="18" charset="0"/>
                                      </a:rPr>
                                      <m:t>16</m:t>
                                    </m:r>
                                  </m:sub>
                                </m:sSub>
                              </m:oMath>
                            </m:oMathPara>
                          </a14:m>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558691302"/>
                      </a:ext>
                    </a:extLst>
                  </a:tr>
                  <a:tr h="398993">
                    <a:tc>
                      <a:txBody>
                        <a:bodyPr/>
                        <a:lstStyle/>
                        <a:p>
                          <a:pPr algn="ctr"/>
                          <a:r>
                            <a:rPr lang="en-US" sz="1400" dirty="0"/>
                            <a:t>1</a:t>
                          </a:r>
                        </a:p>
                      </a:txBody>
                      <a:tcPr>
                        <a:lnR w="12700" cap="flat" cmpd="sng" algn="ctr">
                          <a:solidFill>
                            <a:schemeClr val="tx1"/>
                          </a:solidFill>
                          <a:prstDash val="solid"/>
                          <a:round/>
                          <a:headEnd type="none" w="med" len="med"/>
                          <a:tailEnd type="none" w="med" len="med"/>
                        </a:lnR>
                      </a:tcPr>
                    </a:tc>
                    <a:tc>
                      <a:txBody>
                        <a:bodyPr/>
                        <a:lstStyle/>
                        <a:p>
                          <a:pPr algn="ct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1</m:t>
                                    </m:r>
                                  </m:e>
                                  <m:sub>
                                    <m:r>
                                      <a:rPr lang="en-US" sz="1400" b="0" i="1" smtClean="0">
                                        <a:latin typeface="Cambria Math" panose="02040503050406030204" pitchFamily="18" charset="0"/>
                                      </a:rPr>
                                      <m:t>10</m:t>
                                    </m:r>
                                  </m:sub>
                                </m:sSub>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1</m:t>
                                    </m:r>
                                  </m:e>
                                  <m:sub>
                                    <m:r>
                                      <a:rPr lang="en-US" sz="1400" b="0" i="1" smtClean="0">
                                        <a:latin typeface="Cambria Math" panose="02040503050406030204" pitchFamily="18" charset="0"/>
                                      </a:rPr>
                                      <m:t>16</m:t>
                                    </m:r>
                                  </m:sub>
                                </m:sSub>
                              </m:oMath>
                            </m:oMathPara>
                          </a14:m>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MSB</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984617654"/>
                      </a:ext>
                    </a:extLst>
                  </a:tr>
                </a:tbl>
              </a:graphicData>
            </a:graphic>
          </p:graphicFrame>
        </mc:Choice>
        <mc:Fallback xmlns="">
          <p:graphicFrame>
            <p:nvGraphicFramePr>
              <p:cNvPr id="7" name="Table 6">
                <a:extLst>
                  <a:ext uri="{FF2B5EF4-FFF2-40B4-BE49-F238E27FC236}">
                    <a16:creationId xmlns:a16="http://schemas.microsoft.com/office/drawing/2014/main" id="{338D08FA-D158-6174-CB4F-002C2E2CE873}"/>
                  </a:ext>
                </a:extLst>
              </p:cNvPr>
              <p:cNvGraphicFramePr>
                <a:graphicFrameLocks noGrp="1"/>
              </p:cNvGraphicFramePr>
              <p:nvPr/>
            </p:nvGraphicFramePr>
            <p:xfrm>
              <a:off x="9229725" y="2502874"/>
              <a:ext cx="2962275" cy="1895217"/>
            </p:xfrm>
            <a:graphic>
              <a:graphicData uri="http://schemas.openxmlformats.org/drawingml/2006/table">
                <a:tbl>
                  <a:tblPr firstRow="1" bandRow="1">
                    <a:tableStyleId>{5940675A-B579-460E-94D1-54222C63F5DA}</a:tableStyleId>
                  </a:tblPr>
                  <a:tblGrid>
                    <a:gridCol w="973728">
                      <a:extLst>
                        <a:ext uri="{9D8B030D-6E8A-4147-A177-3AD203B41FA5}">
                          <a16:colId xmlns:a16="http://schemas.microsoft.com/office/drawing/2014/main" val="3162168177"/>
                        </a:ext>
                      </a:extLst>
                    </a:gridCol>
                    <a:gridCol w="1386523">
                      <a:extLst>
                        <a:ext uri="{9D8B030D-6E8A-4147-A177-3AD203B41FA5}">
                          <a16:colId xmlns:a16="http://schemas.microsoft.com/office/drawing/2014/main" val="996794551"/>
                        </a:ext>
                      </a:extLst>
                    </a:gridCol>
                    <a:gridCol w="602024">
                      <a:extLst>
                        <a:ext uri="{9D8B030D-6E8A-4147-A177-3AD203B41FA5}">
                          <a16:colId xmlns:a16="http://schemas.microsoft.com/office/drawing/2014/main" val="2925608002"/>
                        </a:ext>
                      </a:extLst>
                    </a:gridCol>
                  </a:tblGrid>
                  <a:tr h="698238">
                    <a:tc>
                      <a:txBody>
                        <a:bodyPr/>
                        <a:lstStyle/>
                        <a:p>
                          <a:r>
                            <a:rPr lang="en-US" sz="1400" b="1" dirty="0"/>
                            <a:t>Divide by 16</a:t>
                          </a:r>
                        </a:p>
                      </a:txBody>
                      <a:tcPr>
                        <a:lnR w="12700" cap="flat" cmpd="sng" algn="ctr">
                          <a:solidFill>
                            <a:schemeClr val="tx1"/>
                          </a:solidFill>
                          <a:prstDash val="solid"/>
                          <a:round/>
                          <a:headEnd type="none" w="med" len="med"/>
                          <a:tailEnd type="none" w="med" len="med"/>
                        </a:lnR>
                      </a:tcPr>
                    </a:tc>
                    <a:tc>
                      <a:txBody>
                        <a:bodyPr/>
                        <a:lstStyle/>
                        <a:p>
                          <a:r>
                            <a:rPr lang="en-US" sz="1400" b="1" dirty="0"/>
                            <a:t>Remainder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228386680"/>
                      </a:ext>
                    </a:extLst>
                  </a:tr>
                  <a:tr h="398993">
                    <a:tc>
                      <a:txBody>
                        <a:bodyPr/>
                        <a:lstStyle/>
                        <a:p>
                          <a:pPr algn="ctr"/>
                          <a:r>
                            <a:rPr lang="en-US" sz="1400" dirty="0"/>
                            <a:t>333</a:t>
                          </a:r>
                        </a:p>
                      </a:txBody>
                      <a:tcPr>
                        <a:lnR w="12700" cap="flat" cmpd="sng" algn="ctr">
                          <a:solidFill>
                            <a:schemeClr val="tx1"/>
                          </a:solidFill>
                          <a:prstDash val="solid"/>
                          <a:round/>
                          <a:headEnd type="none" w="med" len="med"/>
                          <a:tailEnd type="none" w="med" len="med"/>
                        </a:ln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70642" t="-175000" r="-44954" b="-200000"/>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LSB</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90906196"/>
                      </a:ext>
                    </a:extLst>
                  </a:tr>
                  <a:tr h="398993">
                    <a:tc>
                      <a:txBody>
                        <a:bodyPr/>
                        <a:lstStyle/>
                        <a:p>
                          <a:pPr algn="ctr"/>
                          <a:r>
                            <a:rPr lang="en-US" sz="1400" dirty="0"/>
                            <a:t>20</a:t>
                          </a:r>
                        </a:p>
                      </a:txBody>
                      <a:tcPr>
                        <a:lnR w="12700" cap="flat" cmpd="sng" algn="ctr">
                          <a:solidFill>
                            <a:schemeClr val="tx1"/>
                          </a:solidFill>
                          <a:prstDash val="solid"/>
                          <a:round/>
                          <a:headEnd type="none" w="med" len="med"/>
                          <a:tailEnd type="none" w="med" len="med"/>
                        </a:ln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70642" t="-283871" r="-44954" b="-106452"/>
                          </a:stretch>
                        </a:blipFill>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558691302"/>
                      </a:ext>
                    </a:extLst>
                  </a:tr>
                  <a:tr h="398993">
                    <a:tc>
                      <a:txBody>
                        <a:bodyPr/>
                        <a:lstStyle/>
                        <a:p>
                          <a:pPr algn="ctr"/>
                          <a:r>
                            <a:rPr lang="en-US" sz="1400" dirty="0"/>
                            <a:t>1</a:t>
                          </a:r>
                        </a:p>
                      </a:txBody>
                      <a:tcPr>
                        <a:lnR w="12700" cap="flat" cmpd="sng" algn="ctr">
                          <a:solidFill>
                            <a:schemeClr val="tx1"/>
                          </a:solidFill>
                          <a:prstDash val="solid"/>
                          <a:round/>
                          <a:headEnd type="none" w="med" len="med"/>
                          <a:tailEnd type="none" w="med" len="med"/>
                        </a:ln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70642" t="-371875" r="-44954" b="-3125"/>
                          </a:stretch>
                        </a:blipFill>
                      </a:tcPr>
                    </a:tc>
                    <a:tc>
                      <a:txBody>
                        <a:bodyPr/>
                        <a:lstStyle/>
                        <a:p>
                          <a:pPr algn="ctr"/>
                          <a:r>
                            <a:rPr lang="en-US" sz="1400" dirty="0"/>
                            <a:t>MSB</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984617654"/>
                      </a:ext>
                    </a:extLst>
                  </a:tr>
                </a:tbl>
              </a:graphicData>
            </a:graphic>
          </p:graphicFrame>
        </mc:Fallback>
      </mc:AlternateContent>
      <p:cxnSp>
        <p:nvCxnSpPr>
          <p:cNvPr id="8" name="Straight Arrow Connector 7">
            <a:extLst>
              <a:ext uri="{FF2B5EF4-FFF2-40B4-BE49-F238E27FC236}">
                <a16:creationId xmlns:a16="http://schemas.microsoft.com/office/drawing/2014/main" id="{EBD82E7E-C504-C5AD-18A7-E3C19A6F6B38}"/>
              </a:ext>
            </a:extLst>
          </p:cNvPr>
          <p:cNvCxnSpPr>
            <a:cxnSpLocks/>
          </p:cNvCxnSpPr>
          <p:nvPr/>
        </p:nvCxnSpPr>
        <p:spPr>
          <a:xfrm flipV="1">
            <a:off x="11649070" y="3235512"/>
            <a:ext cx="0" cy="1028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0102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5D2A5-32BB-0695-252D-50EA44F841A6}"/>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D4EC4207-2379-BDF5-8243-81CEF8B0582C}"/>
              </a:ext>
            </a:extLst>
          </p:cNvPr>
          <p:cNvSpPr txBox="1">
            <a:spLocks/>
          </p:cNvSpPr>
          <p:nvPr/>
        </p:nvSpPr>
        <p:spPr>
          <a:xfrm>
            <a:off x="612648" y="548640"/>
            <a:ext cx="10653578"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b="1" kern="1200" dirty="0">
                <a:solidFill>
                  <a:schemeClr val="tx1"/>
                </a:solidFill>
                <a:latin typeface="+mj-lt"/>
                <a:ea typeface="+mj-ea"/>
                <a:cs typeface="+mj-cs"/>
              </a:rPr>
              <a:t>Decimal to hexadecimal conversion</a:t>
            </a:r>
          </a:p>
        </p:txBody>
      </p:sp>
      <p:sp>
        <p:nvSpPr>
          <p:cNvPr id="11" name="Slide Number Placeholder 10">
            <a:extLst>
              <a:ext uri="{FF2B5EF4-FFF2-40B4-BE49-F238E27FC236}">
                <a16:creationId xmlns:a16="http://schemas.microsoft.com/office/drawing/2014/main" id="{AF9EAEE9-647B-42F3-4A67-E38A6F44C276}"/>
              </a:ext>
            </a:extLst>
          </p:cNvPr>
          <p:cNvSpPr>
            <a:spLocks noGrp="1"/>
          </p:cNvSpPr>
          <p:nvPr>
            <p:ph type="sldNum" sz="quarter" idx="12"/>
          </p:nvPr>
        </p:nvSpPr>
        <p:spPr/>
        <p:txBody>
          <a:bodyPr/>
          <a:lstStyle/>
          <a:p>
            <a:fld id="{CC057153-B650-4DEB-B370-79DDCFDCE934}" type="slidenum">
              <a:rPr lang="en-US" smtClean="0"/>
              <a:t>86</a:t>
            </a:fld>
            <a:endParaRPr lang="en-US"/>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ECCCBB22-3988-7EC4-C0C9-D662FCB81614}"/>
                  </a:ext>
                </a:extLst>
              </p:cNvPr>
              <p:cNvSpPr>
                <a:spLocks noGrp="1"/>
              </p:cNvSpPr>
              <p:nvPr>
                <p:ph idx="1"/>
              </p:nvPr>
            </p:nvSpPr>
            <p:spPr>
              <a:xfrm>
                <a:off x="612647" y="1471617"/>
                <a:ext cx="10653579" cy="5062786"/>
              </a:xfrm>
            </p:spPr>
            <p:txBody>
              <a:bodyPr>
                <a:normAutofit/>
              </a:bodyPr>
              <a:lstStyle/>
              <a:p>
                <a:r>
                  <a:rPr lang="en-US" dirty="0"/>
                  <a:t>Repeatedly divide by 16 and leave remainder as LSB</a:t>
                </a:r>
              </a:p>
              <a:p>
                <a:r>
                  <a:rPr lang="en-US" dirty="0"/>
                  <a:t>Example: Convert the decimal number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333</m:t>
                        </m:r>
                      </m:e>
                      <m:sub>
                        <m:r>
                          <a:rPr lang="en-US" b="0" i="1" smtClean="0">
                            <a:latin typeface="Cambria Math" panose="02040503050406030204" pitchFamily="18" charset="0"/>
                          </a:rPr>
                          <m:t>10</m:t>
                        </m:r>
                      </m:sub>
                    </m:sSub>
                  </m:oMath>
                </a14:m>
                <a:r>
                  <a:rPr lang="en-US" dirty="0"/>
                  <a:t> to hexadecimal.</a:t>
                </a:r>
              </a:p>
              <a:p>
                <a:pPr lvl="1"/>
                <a14:m>
                  <m:oMath xmlns:m="http://schemas.openxmlformats.org/officeDocument/2006/math">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333</m:t>
                        </m:r>
                      </m:num>
                      <m:den>
                        <m:r>
                          <a:rPr lang="en-US" sz="2000" b="0" i="1" smtClean="0">
                            <a:latin typeface="Cambria Math" panose="02040503050406030204" pitchFamily="18" charset="0"/>
                          </a:rPr>
                          <m:t>16</m:t>
                        </m:r>
                      </m:den>
                    </m:f>
                    <m:r>
                      <a:rPr lang="en-US" sz="2000" b="0" i="1" smtClean="0">
                        <a:latin typeface="Cambria Math" panose="02040503050406030204" pitchFamily="18" charset="0"/>
                      </a:rPr>
                      <m:t>=20</m:t>
                    </m:r>
                  </m:oMath>
                </a14:m>
                <a:r>
                  <a:rPr lang="en-US" sz="2000" dirty="0"/>
                  <a:t> with a remainder of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13</m:t>
                        </m:r>
                      </m:e>
                      <m:sub>
                        <m:r>
                          <a:rPr lang="en-US" sz="2000" b="0" i="1" smtClean="0">
                            <a:latin typeface="Cambria Math" panose="02040503050406030204" pitchFamily="18" charset="0"/>
                          </a:rPr>
                          <m:t>10</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𝐷</m:t>
                        </m:r>
                      </m:e>
                      <m:sub>
                        <m:r>
                          <a:rPr lang="en-US" sz="2000" b="0" i="1" smtClean="0">
                            <a:latin typeface="Cambria Math" panose="02040503050406030204" pitchFamily="18" charset="0"/>
                          </a:rPr>
                          <m:t>16</m:t>
                        </m:r>
                      </m:sub>
                    </m:sSub>
                  </m:oMath>
                </a14:m>
                <a:r>
                  <a:rPr lang="en-US" sz="2000" dirty="0"/>
                  <a:t> which goes in the 1’s column.</a:t>
                </a:r>
              </a:p>
              <a:p>
                <a:pPr lvl="1"/>
                <a14:m>
                  <m:oMath xmlns:m="http://schemas.openxmlformats.org/officeDocument/2006/math">
                    <m:f>
                      <m:fPr>
                        <m:ctrlPr>
                          <a:rPr lang="en-US" sz="2000" b="0" i="1" dirty="0" smtClean="0">
                            <a:latin typeface="Cambria Math" panose="02040503050406030204" pitchFamily="18" charset="0"/>
                          </a:rPr>
                        </m:ctrlPr>
                      </m:fPr>
                      <m:num>
                        <m:r>
                          <a:rPr lang="en-US" sz="2000" b="0" i="1" dirty="0" smtClean="0">
                            <a:latin typeface="Cambria Math" panose="02040503050406030204" pitchFamily="18" charset="0"/>
                          </a:rPr>
                          <m:t>20</m:t>
                        </m:r>
                      </m:num>
                      <m:den>
                        <m:r>
                          <a:rPr lang="en-US" sz="2000" b="0" i="1" dirty="0" smtClean="0">
                            <a:latin typeface="Cambria Math" panose="02040503050406030204" pitchFamily="18" charset="0"/>
                          </a:rPr>
                          <m:t>16</m:t>
                        </m:r>
                      </m:den>
                    </m:f>
                    <m:r>
                      <a:rPr lang="en-US" sz="2000" b="0" i="1" dirty="0" smtClean="0">
                        <a:latin typeface="Cambria Math" panose="02040503050406030204" pitchFamily="18" charset="0"/>
                      </a:rPr>
                      <m:t>=1</m:t>
                    </m:r>
                  </m:oMath>
                </a14:m>
                <a:r>
                  <a:rPr lang="en-US" sz="2000" dirty="0"/>
                  <a:t> with a remainder of 4, so 4 goes in the 16’s column.</a:t>
                </a:r>
              </a:p>
              <a:p>
                <a:pPr lvl="1"/>
                <a14:m>
                  <m:oMath xmlns:m="http://schemas.openxmlformats.org/officeDocument/2006/math">
                    <m:f>
                      <m:fPr>
                        <m:ctrlPr>
                          <a:rPr lang="en-US" sz="2000" b="0" i="1" dirty="0" smtClean="0">
                            <a:latin typeface="Cambria Math" panose="02040503050406030204" pitchFamily="18" charset="0"/>
                          </a:rPr>
                        </m:ctrlPr>
                      </m:fPr>
                      <m:num>
                        <m:r>
                          <a:rPr lang="en-US" sz="2000" i="1" dirty="0" smtClean="0">
                            <a:latin typeface="Cambria Math" panose="02040503050406030204" pitchFamily="18" charset="0"/>
                          </a:rPr>
                          <m:t>1</m:t>
                        </m:r>
                      </m:num>
                      <m:den>
                        <m:r>
                          <a:rPr lang="en-US" sz="2000" b="0" i="1" dirty="0" smtClean="0">
                            <a:latin typeface="Cambria Math" panose="02040503050406030204" pitchFamily="18" charset="0"/>
                          </a:rPr>
                          <m:t>16</m:t>
                        </m:r>
                      </m:den>
                    </m:f>
                    <m:r>
                      <a:rPr lang="en-US" sz="2000" b="0" i="1" dirty="0" smtClean="0">
                        <a:latin typeface="Cambria Math" panose="02040503050406030204" pitchFamily="18" charset="0"/>
                      </a:rPr>
                      <m:t>=0</m:t>
                    </m:r>
                  </m:oMath>
                </a14:m>
                <a:r>
                  <a:rPr lang="en-US" sz="2000" dirty="0"/>
                  <a:t> with a remainder of 1, so there is a 1 going to the 256s column.</a:t>
                </a:r>
              </a:p>
              <a:p>
                <a:pPr lvl="1"/>
                <a:r>
                  <a:rPr lang="en-US" sz="2000" dirty="0"/>
                  <a:t>Putting this all together, </a:t>
                </a:r>
                <a14:m>
                  <m:oMath xmlns:m="http://schemas.openxmlformats.org/officeDocument/2006/math">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333</m:t>
                        </m:r>
                      </m:e>
                      <m:sub>
                        <m:r>
                          <a:rPr lang="en-US" sz="2000" b="0" i="1" dirty="0" smtClean="0">
                            <a:latin typeface="Cambria Math" panose="02040503050406030204" pitchFamily="18" charset="0"/>
                          </a:rPr>
                          <m:t>10</m:t>
                        </m:r>
                      </m:sub>
                    </m:sSub>
                    <m:r>
                      <a:rPr lang="en-US" sz="2000" i="1" dirty="0" smtClean="0">
                        <a:latin typeface="Cambria Math" panose="02040503050406030204" pitchFamily="18" charset="0"/>
                      </a:rPr>
                      <m:t> = </m:t>
                    </m:r>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14</m:t>
                        </m:r>
                        <m:r>
                          <a:rPr lang="en-US" sz="2000" b="0" i="1" dirty="0" smtClean="0">
                            <a:latin typeface="Cambria Math" panose="02040503050406030204" pitchFamily="18" charset="0"/>
                          </a:rPr>
                          <m:t>𝐷</m:t>
                        </m:r>
                      </m:e>
                      <m:sub>
                        <m:r>
                          <a:rPr lang="en-US" sz="2000" b="0" i="1" dirty="0" smtClean="0">
                            <a:latin typeface="Cambria Math" panose="02040503050406030204" pitchFamily="18" charset="0"/>
                          </a:rPr>
                          <m:t>16</m:t>
                        </m:r>
                      </m:sub>
                    </m:sSub>
                  </m:oMath>
                </a14:m>
                <a:r>
                  <a:rPr lang="en-US" sz="2000" dirty="0"/>
                  <a:t>.</a:t>
                </a:r>
              </a:p>
            </p:txBody>
          </p:sp>
        </mc:Choice>
        <mc:Fallback xmlns="">
          <p:sp>
            <p:nvSpPr>
              <p:cNvPr id="4" name="Content Placeholder 3">
                <a:extLst>
                  <a:ext uri="{FF2B5EF4-FFF2-40B4-BE49-F238E27FC236}">
                    <a16:creationId xmlns:a16="http://schemas.microsoft.com/office/drawing/2014/main" id="{ECCCBB22-3988-7EC4-C0C9-D662FCB81614}"/>
                  </a:ext>
                </a:extLst>
              </p:cNvPr>
              <p:cNvSpPr>
                <a:spLocks noGrp="1" noRot="1" noChangeAspect="1" noMove="1" noResize="1" noEditPoints="1" noAdjustHandles="1" noChangeArrowheads="1" noChangeShapeType="1" noTextEdit="1"/>
              </p:cNvSpPr>
              <p:nvPr>
                <p:ph idx="1"/>
              </p:nvPr>
            </p:nvSpPr>
            <p:spPr>
              <a:xfrm>
                <a:off x="612647" y="1471617"/>
                <a:ext cx="10653579" cy="5062786"/>
              </a:xfrm>
              <a:blipFill>
                <a:blip r:embed="rId3"/>
                <a:stretch>
                  <a:fillRect l="-476"/>
                </a:stretch>
              </a:blipFill>
            </p:spPr>
            <p:txBody>
              <a:bodyPr/>
              <a:lstStyle/>
              <a:p>
                <a:r>
                  <a:rPr lang="en-US">
                    <a:noFill/>
                  </a:rPr>
                  <a:t> </a:t>
                </a:r>
              </a:p>
            </p:txBody>
          </p:sp>
        </mc:Fallback>
      </mc:AlternateContent>
      <p:graphicFrame>
        <p:nvGraphicFramePr>
          <p:cNvPr id="5" name="Table 4">
            <a:extLst>
              <a:ext uri="{FF2B5EF4-FFF2-40B4-BE49-F238E27FC236}">
                <a16:creationId xmlns:a16="http://schemas.microsoft.com/office/drawing/2014/main" id="{034DAE88-2A59-A2A7-C805-59118C7234A2}"/>
              </a:ext>
            </a:extLst>
          </p:cNvPr>
          <p:cNvGraphicFramePr>
            <a:graphicFrameLocks noGrp="1"/>
          </p:cNvGraphicFramePr>
          <p:nvPr/>
        </p:nvGraphicFramePr>
        <p:xfrm>
          <a:off x="925774" y="5386383"/>
          <a:ext cx="1975224" cy="741680"/>
        </p:xfrm>
        <a:graphic>
          <a:graphicData uri="http://schemas.openxmlformats.org/drawingml/2006/table">
            <a:tbl>
              <a:tblPr firstRow="1" bandRow="1">
                <a:tableStyleId>{5940675A-B579-460E-94D1-54222C63F5DA}</a:tableStyleId>
              </a:tblPr>
              <a:tblGrid>
                <a:gridCol w="658408">
                  <a:extLst>
                    <a:ext uri="{9D8B030D-6E8A-4147-A177-3AD203B41FA5}">
                      <a16:colId xmlns:a16="http://schemas.microsoft.com/office/drawing/2014/main" val="1500213618"/>
                    </a:ext>
                  </a:extLst>
                </a:gridCol>
                <a:gridCol w="658408">
                  <a:extLst>
                    <a:ext uri="{9D8B030D-6E8A-4147-A177-3AD203B41FA5}">
                      <a16:colId xmlns:a16="http://schemas.microsoft.com/office/drawing/2014/main" val="2324606823"/>
                    </a:ext>
                  </a:extLst>
                </a:gridCol>
                <a:gridCol w="658408">
                  <a:extLst>
                    <a:ext uri="{9D8B030D-6E8A-4147-A177-3AD203B41FA5}">
                      <a16:colId xmlns:a16="http://schemas.microsoft.com/office/drawing/2014/main" val="3306935064"/>
                    </a:ext>
                  </a:extLst>
                </a:gridCol>
              </a:tblGrid>
              <a:tr h="370840">
                <a:tc>
                  <a:txBody>
                    <a:bodyPr/>
                    <a:lstStyle/>
                    <a:p>
                      <a:r>
                        <a:rPr lang="en-US" sz="1600" dirty="0"/>
                        <a:t>256</a:t>
                      </a:r>
                    </a:p>
                  </a:txBody>
                  <a:tcPr>
                    <a:lnB w="12700" cap="flat" cmpd="sng" algn="ctr">
                      <a:solidFill>
                        <a:schemeClr val="tx1"/>
                      </a:solidFill>
                      <a:prstDash val="solid"/>
                      <a:round/>
                      <a:headEnd type="none" w="med" len="med"/>
                      <a:tailEnd type="none" w="med" len="med"/>
                    </a:lnB>
                  </a:tcPr>
                </a:tc>
                <a:tc>
                  <a:txBody>
                    <a:bodyPr/>
                    <a:lstStyle/>
                    <a:p>
                      <a:r>
                        <a:rPr lang="en-US" sz="1600" dirty="0"/>
                        <a:t>16</a:t>
                      </a:r>
                    </a:p>
                  </a:txBody>
                  <a:tcPr>
                    <a:lnB w="12700" cap="flat" cmpd="sng" algn="ctr">
                      <a:solidFill>
                        <a:schemeClr val="tx1"/>
                      </a:solidFill>
                      <a:prstDash val="solid"/>
                      <a:round/>
                      <a:headEnd type="none" w="med" len="med"/>
                      <a:tailEnd type="none" w="med" len="med"/>
                    </a:lnB>
                  </a:tcPr>
                </a:tc>
                <a:tc>
                  <a:txBody>
                    <a:bodyPr/>
                    <a:lstStyle/>
                    <a:p>
                      <a:r>
                        <a:rPr lang="en-US" sz="1600"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001436"/>
                  </a:ext>
                </a:extLst>
              </a:tr>
              <a:tr h="370840">
                <a:tc>
                  <a:txBody>
                    <a:bodyPr/>
                    <a:lstStyle/>
                    <a:p>
                      <a:r>
                        <a:rPr lang="en-US" sz="16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6367913"/>
                  </a:ext>
                </a:extLst>
              </a:tr>
            </a:tbl>
          </a:graphicData>
        </a:graphic>
      </p:graphicFrame>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C19AECE2-DE22-86AE-A99A-2856AA595E3C}"/>
                  </a:ext>
                </a:extLst>
              </p:cNvPr>
              <p:cNvGraphicFramePr>
                <a:graphicFrameLocks noGrp="1"/>
              </p:cNvGraphicFramePr>
              <p:nvPr/>
            </p:nvGraphicFramePr>
            <p:xfrm>
              <a:off x="9229725" y="2502874"/>
              <a:ext cx="2962275" cy="1895217"/>
            </p:xfrm>
            <a:graphic>
              <a:graphicData uri="http://schemas.openxmlformats.org/drawingml/2006/table">
                <a:tbl>
                  <a:tblPr firstRow="1" bandRow="1">
                    <a:tableStyleId>{5940675A-B579-460E-94D1-54222C63F5DA}</a:tableStyleId>
                  </a:tblPr>
                  <a:tblGrid>
                    <a:gridCol w="973728">
                      <a:extLst>
                        <a:ext uri="{9D8B030D-6E8A-4147-A177-3AD203B41FA5}">
                          <a16:colId xmlns:a16="http://schemas.microsoft.com/office/drawing/2014/main" val="3162168177"/>
                        </a:ext>
                      </a:extLst>
                    </a:gridCol>
                    <a:gridCol w="1386523">
                      <a:extLst>
                        <a:ext uri="{9D8B030D-6E8A-4147-A177-3AD203B41FA5}">
                          <a16:colId xmlns:a16="http://schemas.microsoft.com/office/drawing/2014/main" val="996794551"/>
                        </a:ext>
                      </a:extLst>
                    </a:gridCol>
                    <a:gridCol w="602024">
                      <a:extLst>
                        <a:ext uri="{9D8B030D-6E8A-4147-A177-3AD203B41FA5}">
                          <a16:colId xmlns:a16="http://schemas.microsoft.com/office/drawing/2014/main" val="2925608002"/>
                        </a:ext>
                      </a:extLst>
                    </a:gridCol>
                  </a:tblGrid>
                  <a:tr h="698238">
                    <a:tc>
                      <a:txBody>
                        <a:bodyPr/>
                        <a:lstStyle/>
                        <a:p>
                          <a:r>
                            <a:rPr lang="en-US" sz="1400" b="1" dirty="0"/>
                            <a:t>Divide by 16</a:t>
                          </a:r>
                        </a:p>
                      </a:txBody>
                      <a:tcPr>
                        <a:lnR w="12700" cap="flat" cmpd="sng" algn="ctr">
                          <a:solidFill>
                            <a:schemeClr val="tx1"/>
                          </a:solidFill>
                          <a:prstDash val="solid"/>
                          <a:round/>
                          <a:headEnd type="none" w="med" len="med"/>
                          <a:tailEnd type="none" w="med" len="med"/>
                        </a:lnR>
                      </a:tcPr>
                    </a:tc>
                    <a:tc>
                      <a:txBody>
                        <a:bodyPr/>
                        <a:lstStyle/>
                        <a:p>
                          <a:r>
                            <a:rPr lang="en-US" sz="1400" b="1" dirty="0"/>
                            <a:t>Remainder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228386680"/>
                      </a:ext>
                    </a:extLst>
                  </a:tr>
                  <a:tr h="398993">
                    <a:tc>
                      <a:txBody>
                        <a:bodyPr/>
                        <a:lstStyle/>
                        <a:p>
                          <a:pPr algn="ctr"/>
                          <a:r>
                            <a:rPr lang="en-US" sz="1400" dirty="0"/>
                            <a:t>333</a:t>
                          </a: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13</m:t>
                                    </m:r>
                                  </m:e>
                                  <m:sub>
                                    <m:r>
                                      <a:rPr lang="en-US" sz="1400" b="0" i="1" smtClean="0">
                                        <a:latin typeface="Cambria Math" panose="02040503050406030204" pitchFamily="18" charset="0"/>
                                      </a:rPr>
                                      <m:t>10</m:t>
                                    </m:r>
                                  </m:sub>
                                </m:sSub>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𝐷</m:t>
                                    </m:r>
                                  </m:e>
                                  <m:sub>
                                    <m:r>
                                      <a:rPr lang="en-US" sz="1400" b="0" i="1" smtClean="0">
                                        <a:latin typeface="Cambria Math" panose="02040503050406030204" pitchFamily="18" charset="0"/>
                                      </a:rPr>
                                      <m:t>16</m:t>
                                    </m:r>
                                  </m:sub>
                                </m:sSub>
                              </m:oMath>
                            </m:oMathPara>
                          </a14:m>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LSB</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90906196"/>
                      </a:ext>
                    </a:extLst>
                  </a:tr>
                  <a:tr h="398993">
                    <a:tc>
                      <a:txBody>
                        <a:bodyPr/>
                        <a:lstStyle/>
                        <a:p>
                          <a:pPr algn="ctr"/>
                          <a:r>
                            <a:rPr lang="en-US" sz="1400" dirty="0"/>
                            <a:t>20</a:t>
                          </a:r>
                        </a:p>
                      </a:txBody>
                      <a:tcPr>
                        <a:lnR w="12700" cap="flat" cmpd="sng" algn="ctr">
                          <a:solidFill>
                            <a:schemeClr val="tx1"/>
                          </a:solidFill>
                          <a:prstDash val="solid"/>
                          <a:round/>
                          <a:headEnd type="none" w="med" len="med"/>
                          <a:tailEnd type="none" w="med" len="med"/>
                        </a:lnR>
                      </a:tcPr>
                    </a:tc>
                    <a:tc>
                      <a:txBody>
                        <a:bodyPr/>
                        <a:lstStyle/>
                        <a:p>
                          <a:pPr algn="ct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4</m:t>
                                    </m:r>
                                  </m:e>
                                  <m:sub>
                                    <m:r>
                                      <a:rPr lang="en-US" sz="1400" b="0" i="1" smtClean="0">
                                        <a:latin typeface="Cambria Math" panose="02040503050406030204" pitchFamily="18" charset="0"/>
                                      </a:rPr>
                                      <m:t>10</m:t>
                                    </m:r>
                                  </m:sub>
                                </m:sSub>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4</m:t>
                                    </m:r>
                                  </m:e>
                                  <m:sub>
                                    <m:r>
                                      <a:rPr lang="en-US" sz="1400" b="0" i="1" smtClean="0">
                                        <a:latin typeface="Cambria Math" panose="02040503050406030204" pitchFamily="18" charset="0"/>
                                      </a:rPr>
                                      <m:t>16</m:t>
                                    </m:r>
                                  </m:sub>
                                </m:sSub>
                              </m:oMath>
                            </m:oMathPara>
                          </a14:m>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558691302"/>
                      </a:ext>
                    </a:extLst>
                  </a:tr>
                  <a:tr h="398993">
                    <a:tc>
                      <a:txBody>
                        <a:bodyPr/>
                        <a:lstStyle/>
                        <a:p>
                          <a:pPr algn="ctr"/>
                          <a:r>
                            <a:rPr lang="en-US" sz="1400" dirty="0"/>
                            <a:t>1</a:t>
                          </a:r>
                        </a:p>
                      </a:txBody>
                      <a:tcPr>
                        <a:lnR w="12700" cap="flat" cmpd="sng" algn="ctr">
                          <a:solidFill>
                            <a:schemeClr val="tx1"/>
                          </a:solidFill>
                          <a:prstDash val="solid"/>
                          <a:round/>
                          <a:headEnd type="none" w="med" len="med"/>
                          <a:tailEnd type="none" w="med" len="med"/>
                        </a:lnR>
                      </a:tcPr>
                    </a:tc>
                    <a:tc>
                      <a:txBody>
                        <a:bodyPr/>
                        <a:lstStyle/>
                        <a:p>
                          <a:pPr algn="ct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1</m:t>
                                    </m:r>
                                  </m:e>
                                  <m:sub>
                                    <m:r>
                                      <a:rPr lang="en-US" sz="1400" b="0" i="1" smtClean="0">
                                        <a:latin typeface="Cambria Math" panose="02040503050406030204" pitchFamily="18" charset="0"/>
                                      </a:rPr>
                                      <m:t>10</m:t>
                                    </m:r>
                                  </m:sub>
                                </m:sSub>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1</m:t>
                                    </m:r>
                                  </m:e>
                                  <m:sub>
                                    <m:r>
                                      <a:rPr lang="en-US" sz="1400" b="0" i="1" smtClean="0">
                                        <a:latin typeface="Cambria Math" panose="02040503050406030204" pitchFamily="18" charset="0"/>
                                      </a:rPr>
                                      <m:t>16</m:t>
                                    </m:r>
                                  </m:sub>
                                </m:sSub>
                              </m:oMath>
                            </m:oMathPara>
                          </a14:m>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MSB</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984617654"/>
                      </a:ext>
                    </a:extLst>
                  </a:tr>
                </a:tbl>
              </a:graphicData>
            </a:graphic>
          </p:graphicFrame>
        </mc:Choice>
        <mc:Fallback xmlns="">
          <p:graphicFrame>
            <p:nvGraphicFramePr>
              <p:cNvPr id="7" name="Table 6">
                <a:extLst>
                  <a:ext uri="{FF2B5EF4-FFF2-40B4-BE49-F238E27FC236}">
                    <a16:creationId xmlns:a16="http://schemas.microsoft.com/office/drawing/2014/main" id="{C19AECE2-DE22-86AE-A99A-2856AA595E3C}"/>
                  </a:ext>
                </a:extLst>
              </p:cNvPr>
              <p:cNvGraphicFramePr>
                <a:graphicFrameLocks noGrp="1"/>
              </p:cNvGraphicFramePr>
              <p:nvPr/>
            </p:nvGraphicFramePr>
            <p:xfrm>
              <a:off x="9229725" y="2502874"/>
              <a:ext cx="2962275" cy="1895217"/>
            </p:xfrm>
            <a:graphic>
              <a:graphicData uri="http://schemas.openxmlformats.org/drawingml/2006/table">
                <a:tbl>
                  <a:tblPr firstRow="1" bandRow="1">
                    <a:tableStyleId>{5940675A-B579-460E-94D1-54222C63F5DA}</a:tableStyleId>
                  </a:tblPr>
                  <a:tblGrid>
                    <a:gridCol w="973728">
                      <a:extLst>
                        <a:ext uri="{9D8B030D-6E8A-4147-A177-3AD203B41FA5}">
                          <a16:colId xmlns:a16="http://schemas.microsoft.com/office/drawing/2014/main" val="3162168177"/>
                        </a:ext>
                      </a:extLst>
                    </a:gridCol>
                    <a:gridCol w="1386523">
                      <a:extLst>
                        <a:ext uri="{9D8B030D-6E8A-4147-A177-3AD203B41FA5}">
                          <a16:colId xmlns:a16="http://schemas.microsoft.com/office/drawing/2014/main" val="996794551"/>
                        </a:ext>
                      </a:extLst>
                    </a:gridCol>
                    <a:gridCol w="602024">
                      <a:extLst>
                        <a:ext uri="{9D8B030D-6E8A-4147-A177-3AD203B41FA5}">
                          <a16:colId xmlns:a16="http://schemas.microsoft.com/office/drawing/2014/main" val="2925608002"/>
                        </a:ext>
                      </a:extLst>
                    </a:gridCol>
                  </a:tblGrid>
                  <a:tr h="698238">
                    <a:tc>
                      <a:txBody>
                        <a:bodyPr/>
                        <a:lstStyle/>
                        <a:p>
                          <a:r>
                            <a:rPr lang="en-US" sz="1400" b="1" dirty="0"/>
                            <a:t>Divide by 16</a:t>
                          </a:r>
                        </a:p>
                      </a:txBody>
                      <a:tcPr>
                        <a:lnR w="12700" cap="flat" cmpd="sng" algn="ctr">
                          <a:solidFill>
                            <a:schemeClr val="tx1"/>
                          </a:solidFill>
                          <a:prstDash val="solid"/>
                          <a:round/>
                          <a:headEnd type="none" w="med" len="med"/>
                          <a:tailEnd type="none" w="med" len="med"/>
                        </a:lnR>
                      </a:tcPr>
                    </a:tc>
                    <a:tc>
                      <a:txBody>
                        <a:bodyPr/>
                        <a:lstStyle/>
                        <a:p>
                          <a:r>
                            <a:rPr lang="en-US" sz="1400" b="1" dirty="0"/>
                            <a:t>Remainder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228386680"/>
                      </a:ext>
                    </a:extLst>
                  </a:tr>
                  <a:tr h="398993">
                    <a:tc>
                      <a:txBody>
                        <a:bodyPr/>
                        <a:lstStyle/>
                        <a:p>
                          <a:pPr algn="ctr"/>
                          <a:r>
                            <a:rPr lang="en-US" sz="1400" dirty="0"/>
                            <a:t>333</a:t>
                          </a:r>
                        </a:p>
                      </a:txBody>
                      <a:tcPr>
                        <a:lnR w="12700" cap="flat" cmpd="sng" algn="ctr">
                          <a:solidFill>
                            <a:schemeClr val="tx1"/>
                          </a:solidFill>
                          <a:prstDash val="solid"/>
                          <a:round/>
                          <a:headEnd type="none" w="med" len="med"/>
                          <a:tailEnd type="none" w="med" len="med"/>
                        </a:ln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70642" t="-175000" r="-44954" b="-200000"/>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LSB</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90906196"/>
                      </a:ext>
                    </a:extLst>
                  </a:tr>
                  <a:tr h="398993">
                    <a:tc>
                      <a:txBody>
                        <a:bodyPr/>
                        <a:lstStyle/>
                        <a:p>
                          <a:pPr algn="ctr"/>
                          <a:r>
                            <a:rPr lang="en-US" sz="1400" dirty="0"/>
                            <a:t>20</a:t>
                          </a:r>
                        </a:p>
                      </a:txBody>
                      <a:tcPr>
                        <a:lnR w="12700" cap="flat" cmpd="sng" algn="ctr">
                          <a:solidFill>
                            <a:schemeClr val="tx1"/>
                          </a:solidFill>
                          <a:prstDash val="solid"/>
                          <a:round/>
                          <a:headEnd type="none" w="med" len="med"/>
                          <a:tailEnd type="none" w="med" len="med"/>
                        </a:ln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70642" t="-283871" r="-44954" b="-106452"/>
                          </a:stretch>
                        </a:blipFill>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558691302"/>
                      </a:ext>
                    </a:extLst>
                  </a:tr>
                  <a:tr h="398993">
                    <a:tc>
                      <a:txBody>
                        <a:bodyPr/>
                        <a:lstStyle/>
                        <a:p>
                          <a:pPr algn="ctr"/>
                          <a:r>
                            <a:rPr lang="en-US" sz="1400" dirty="0"/>
                            <a:t>1</a:t>
                          </a:r>
                        </a:p>
                      </a:txBody>
                      <a:tcPr>
                        <a:lnR w="12700" cap="flat" cmpd="sng" algn="ctr">
                          <a:solidFill>
                            <a:schemeClr val="tx1"/>
                          </a:solidFill>
                          <a:prstDash val="solid"/>
                          <a:round/>
                          <a:headEnd type="none" w="med" len="med"/>
                          <a:tailEnd type="none" w="med" len="med"/>
                        </a:ln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70642" t="-371875" r="-44954" b="-3125"/>
                          </a:stretch>
                        </a:blipFill>
                      </a:tcPr>
                    </a:tc>
                    <a:tc>
                      <a:txBody>
                        <a:bodyPr/>
                        <a:lstStyle/>
                        <a:p>
                          <a:pPr algn="ctr"/>
                          <a:r>
                            <a:rPr lang="en-US" sz="1400" dirty="0"/>
                            <a:t>MSB</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984617654"/>
                      </a:ext>
                    </a:extLst>
                  </a:tr>
                </a:tbl>
              </a:graphicData>
            </a:graphic>
          </p:graphicFrame>
        </mc:Fallback>
      </mc:AlternateContent>
      <p:cxnSp>
        <p:nvCxnSpPr>
          <p:cNvPr id="8" name="Straight Arrow Connector 7">
            <a:extLst>
              <a:ext uri="{FF2B5EF4-FFF2-40B4-BE49-F238E27FC236}">
                <a16:creationId xmlns:a16="http://schemas.microsoft.com/office/drawing/2014/main" id="{8EDEF6BA-250B-2675-FCCD-C39BD5C2E007}"/>
              </a:ext>
            </a:extLst>
          </p:cNvPr>
          <p:cNvCxnSpPr>
            <a:cxnSpLocks/>
          </p:cNvCxnSpPr>
          <p:nvPr/>
        </p:nvCxnSpPr>
        <p:spPr>
          <a:xfrm flipV="1">
            <a:off x="11649070" y="3235512"/>
            <a:ext cx="0" cy="1028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342965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67F99-EB7A-5C02-D9D9-1065B9B61406}"/>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538C518-4488-C539-3481-DCF76B5ACBFF}"/>
                  </a:ext>
                </a:extLst>
              </p:cNvPr>
              <p:cNvSpPr>
                <a:spLocks noGrp="1"/>
              </p:cNvSpPr>
              <p:nvPr>
                <p:ph idx="1"/>
              </p:nvPr>
            </p:nvSpPr>
            <p:spPr>
              <a:xfrm>
                <a:off x="612646" y="1289830"/>
                <a:ext cx="10653578" cy="5019530"/>
              </a:xfrm>
            </p:spPr>
            <p:txBody>
              <a:bodyPr vert="horz" lIns="91440" tIns="45720" rIns="91440" bIns="45720" rtlCol="0">
                <a:noAutofit/>
              </a:bodyPr>
              <a:lstStyle/>
              <a:p>
                <a:pPr>
                  <a:lnSpc>
                    <a:spcPct val="110000"/>
                  </a:lnSpc>
                </a:pPr>
                <a:r>
                  <a:rPr lang="en-US" dirty="0">
                    <a:solidFill>
                      <a:srgbClr val="202122"/>
                    </a:solidFill>
                    <a:latin typeface="Arial" panose="020B0604020202020204" pitchFamily="34" charset="0"/>
                  </a:rPr>
                  <a:t>Convert the following decimal numbers to their hexadecimal representation. </a:t>
                </a:r>
              </a:p>
              <a:p>
                <a:pPr lvl="1">
                  <a:lnSpc>
                    <a:spcPct val="110000"/>
                  </a:lnSpc>
                </a:pPr>
                <a14:m>
                  <m:oMath xmlns:m="http://schemas.openxmlformats.org/officeDocument/2006/math">
                    <m:sSub>
                      <m:sSubPr>
                        <m:ctrlPr>
                          <a:rPr lang="en-US" sz="2000" b="0" i="1" dirty="0" smtClean="0">
                            <a:solidFill>
                              <a:srgbClr val="202122"/>
                            </a:solidFill>
                            <a:latin typeface="Cambria Math" panose="02040503050406030204" pitchFamily="18" charset="0"/>
                          </a:rPr>
                        </m:ctrlPr>
                      </m:sSubPr>
                      <m:e>
                        <m:r>
                          <a:rPr lang="en-US" sz="2000" i="1" dirty="0" smtClean="0">
                            <a:solidFill>
                              <a:srgbClr val="202122"/>
                            </a:solidFill>
                            <a:latin typeface="Cambria Math" panose="02040503050406030204" pitchFamily="18" charset="0"/>
                          </a:rPr>
                          <m:t>2</m:t>
                        </m:r>
                        <m:r>
                          <a:rPr lang="en-US" sz="2000" b="0" i="1" dirty="0" smtClean="0">
                            <a:solidFill>
                              <a:srgbClr val="202122"/>
                            </a:solidFill>
                            <a:latin typeface="Cambria Math" panose="02040503050406030204" pitchFamily="18" charset="0"/>
                          </a:rPr>
                          <m:t>546</m:t>
                        </m:r>
                      </m:e>
                      <m:sub>
                        <m:r>
                          <a:rPr lang="en-US" sz="2000" b="0" i="1" dirty="0" smtClean="0">
                            <a:solidFill>
                              <a:srgbClr val="202122"/>
                            </a:solidFill>
                            <a:latin typeface="Cambria Math" panose="02040503050406030204" pitchFamily="18" charset="0"/>
                          </a:rPr>
                          <m:t>10</m:t>
                        </m:r>
                      </m:sub>
                    </m:sSub>
                  </m:oMath>
                </a14:m>
                <a:endParaRPr lang="en-US" sz="2000" dirty="0">
                  <a:solidFill>
                    <a:srgbClr val="202122"/>
                  </a:solidFill>
                  <a:latin typeface="Arial" panose="020B0604020202020204" pitchFamily="34" charset="0"/>
                </a:endParaRPr>
              </a:p>
              <a:p>
                <a:pPr lvl="1">
                  <a:lnSpc>
                    <a:spcPct val="110000"/>
                  </a:lnSpc>
                </a:pPr>
                <a14:m>
                  <m:oMath xmlns:m="http://schemas.openxmlformats.org/officeDocument/2006/math">
                    <m:sSub>
                      <m:sSubPr>
                        <m:ctrlPr>
                          <a:rPr lang="en-US" sz="2000" b="0" i="1" dirty="0" smtClean="0">
                            <a:solidFill>
                              <a:srgbClr val="202122"/>
                            </a:solidFill>
                            <a:latin typeface="Cambria Math" panose="02040503050406030204" pitchFamily="18" charset="0"/>
                          </a:rPr>
                        </m:ctrlPr>
                      </m:sSubPr>
                      <m:e>
                        <m:r>
                          <a:rPr lang="en-US" sz="2000" b="0" i="1" dirty="0" smtClean="0">
                            <a:solidFill>
                              <a:srgbClr val="202122"/>
                            </a:solidFill>
                            <a:latin typeface="Cambria Math" panose="02040503050406030204" pitchFamily="18" charset="0"/>
                          </a:rPr>
                          <m:t>1457</m:t>
                        </m:r>
                      </m:e>
                      <m:sub>
                        <m:r>
                          <a:rPr lang="en-US" sz="2000" b="0" i="1" dirty="0" smtClean="0">
                            <a:solidFill>
                              <a:srgbClr val="202122"/>
                            </a:solidFill>
                            <a:latin typeface="Cambria Math" panose="02040503050406030204" pitchFamily="18" charset="0"/>
                          </a:rPr>
                          <m:t>10</m:t>
                        </m:r>
                      </m:sub>
                    </m:sSub>
                  </m:oMath>
                </a14:m>
                <a:endParaRPr lang="en-US" sz="2000" dirty="0">
                  <a:solidFill>
                    <a:srgbClr val="202122"/>
                  </a:solidFill>
                  <a:latin typeface="Arial" panose="020B0604020202020204" pitchFamily="34" charset="0"/>
                </a:endParaRPr>
              </a:p>
              <a:p>
                <a:pPr lvl="1">
                  <a:lnSpc>
                    <a:spcPct val="110000"/>
                  </a:lnSpc>
                </a:pPr>
                <a14:m>
                  <m:oMath xmlns:m="http://schemas.openxmlformats.org/officeDocument/2006/math">
                    <m:sSub>
                      <m:sSubPr>
                        <m:ctrlPr>
                          <a:rPr lang="en-US" sz="2000" b="0" i="1" dirty="0" smtClean="0">
                            <a:solidFill>
                              <a:srgbClr val="202122"/>
                            </a:solidFill>
                            <a:latin typeface="Cambria Math" panose="02040503050406030204" pitchFamily="18" charset="0"/>
                          </a:rPr>
                        </m:ctrlPr>
                      </m:sSubPr>
                      <m:e>
                        <m:r>
                          <a:rPr lang="en-US" sz="2000" b="0" i="1" dirty="0" smtClean="0">
                            <a:solidFill>
                              <a:srgbClr val="202122"/>
                            </a:solidFill>
                            <a:latin typeface="Cambria Math" panose="02040503050406030204" pitchFamily="18" charset="0"/>
                          </a:rPr>
                          <m:t>269</m:t>
                        </m:r>
                      </m:e>
                      <m:sub>
                        <m:r>
                          <a:rPr lang="en-US" sz="2000" b="0" i="1" dirty="0" smtClean="0">
                            <a:solidFill>
                              <a:srgbClr val="202122"/>
                            </a:solidFill>
                            <a:latin typeface="Cambria Math" panose="02040503050406030204" pitchFamily="18" charset="0"/>
                          </a:rPr>
                          <m:t>10</m:t>
                        </m:r>
                      </m:sub>
                    </m:sSub>
                  </m:oMath>
                </a14:m>
                <a:endParaRPr lang="en-US" sz="2000" dirty="0">
                  <a:solidFill>
                    <a:srgbClr val="202122"/>
                  </a:solidFill>
                  <a:latin typeface="Arial" panose="020B0604020202020204" pitchFamily="34" charset="0"/>
                </a:endParaRPr>
              </a:p>
              <a:p>
                <a:pPr lvl="1">
                  <a:lnSpc>
                    <a:spcPct val="110000"/>
                  </a:lnSpc>
                </a:pPr>
                <a14:m>
                  <m:oMath xmlns:m="http://schemas.openxmlformats.org/officeDocument/2006/math">
                    <m:sSub>
                      <m:sSubPr>
                        <m:ctrlPr>
                          <a:rPr lang="en-US" sz="2000" b="0" i="1" dirty="0" smtClean="0">
                            <a:solidFill>
                              <a:srgbClr val="202122"/>
                            </a:solidFill>
                            <a:latin typeface="Cambria Math" panose="02040503050406030204" pitchFamily="18" charset="0"/>
                          </a:rPr>
                        </m:ctrlPr>
                      </m:sSubPr>
                      <m:e>
                        <m:r>
                          <a:rPr lang="en-US" sz="2000" b="0" i="1" dirty="0" smtClean="0">
                            <a:solidFill>
                              <a:srgbClr val="202122"/>
                            </a:solidFill>
                            <a:latin typeface="Cambria Math" panose="02040503050406030204" pitchFamily="18" charset="0"/>
                          </a:rPr>
                          <m:t>47</m:t>
                        </m:r>
                      </m:e>
                      <m:sub>
                        <m:r>
                          <a:rPr lang="en-US" sz="2000" b="0" i="1" dirty="0" smtClean="0">
                            <a:solidFill>
                              <a:srgbClr val="202122"/>
                            </a:solidFill>
                            <a:latin typeface="Cambria Math" panose="02040503050406030204" pitchFamily="18" charset="0"/>
                          </a:rPr>
                          <m:t>10</m:t>
                        </m:r>
                      </m:sub>
                    </m:sSub>
                  </m:oMath>
                </a14:m>
                <a:endParaRPr lang="en-US" sz="2000" dirty="0">
                  <a:solidFill>
                    <a:srgbClr val="202122"/>
                  </a:solidFill>
                  <a:latin typeface="Arial" panose="020B0604020202020204" pitchFamily="34" charset="0"/>
                </a:endParaRPr>
              </a:p>
              <a:p>
                <a:pPr lvl="1">
                  <a:lnSpc>
                    <a:spcPct val="110000"/>
                  </a:lnSpc>
                </a:pPr>
                <a:endParaRPr lang="en-US" sz="2000" dirty="0">
                  <a:solidFill>
                    <a:srgbClr val="202122"/>
                  </a:solidFill>
                  <a:latin typeface="Arial" panose="020B0604020202020204" pitchFamily="34" charset="0"/>
                </a:endParaRPr>
              </a:p>
              <a:p>
                <a:pPr lvl="1">
                  <a:lnSpc>
                    <a:spcPct val="110000"/>
                  </a:lnSpc>
                </a:pPr>
                <a:endParaRPr lang="en-US" sz="2000" dirty="0">
                  <a:solidFill>
                    <a:srgbClr val="202122"/>
                  </a:solidFill>
                  <a:latin typeface="Arial" panose="020B0604020202020204" pitchFamily="34" charset="0"/>
                </a:endParaRPr>
              </a:p>
            </p:txBody>
          </p:sp>
        </mc:Choice>
        <mc:Fallback xmlns="">
          <p:sp>
            <p:nvSpPr>
              <p:cNvPr id="3" name="Content Placeholder 2">
                <a:extLst>
                  <a:ext uri="{FF2B5EF4-FFF2-40B4-BE49-F238E27FC236}">
                    <a16:creationId xmlns:a16="http://schemas.microsoft.com/office/drawing/2014/main" id="{9538C518-4488-C539-3481-DCF76B5ACBFF}"/>
                  </a:ext>
                </a:extLst>
              </p:cNvPr>
              <p:cNvSpPr>
                <a:spLocks noGrp="1" noRot="1" noChangeAspect="1" noMove="1" noResize="1" noEditPoints="1" noAdjustHandles="1" noChangeArrowheads="1" noChangeShapeType="1" noTextEdit="1"/>
              </p:cNvSpPr>
              <p:nvPr>
                <p:ph idx="1"/>
              </p:nvPr>
            </p:nvSpPr>
            <p:spPr>
              <a:xfrm>
                <a:off x="612646" y="1289830"/>
                <a:ext cx="10653578" cy="5019530"/>
              </a:xfrm>
              <a:blipFill>
                <a:blip r:embed="rId3"/>
                <a:stretch>
                  <a:fillRect l="-476" t="-505"/>
                </a:stretch>
              </a:blipFill>
            </p:spPr>
            <p:txBody>
              <a:bodyPr/>
              <a:lstStyle/>
              <a:p>
                <a:r>
                  <a:rPr lang="en-US">
                    <a:noFill/>
                  </a:rPr>
                  <a:t> </a:t>
                </a:r>
              </a:p>
            </p:txBody>
          </p:sp>
        </mc:Fallback>
      </mc:AlternateContent>
      <p:sp>
        <p:nvSpPr>
          <p:cNvPr id="10" name="Title 1">
            <a:extLst>
              <a:ext uri="{FF2B5EF4-FFF2-40B4-BE49-F238E27FC236}">
                <a16:creationId xmlns:a16="http://schemas.microsoft.com/office/drawing/2014/main" id="{05CB69CB-A71D-50E3-CFE3-1DBA10035971}"/>
              </a:ext>
            </a:extLst>
          </p:cNvPr>
          <p:cNvSpPr txBox="1">
            <a:spLocks/>
          </p:cNvSpPr>
          <p:nvPr/>
        </p:nvSpPr>
        <p:spPr>
          <a:xfrm>
            <a:off x="612648" y="548640"/>
            <a:ext cx="10653578"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b="1" kern="1200" dirty="0">
                <a:solidFill>
                  <a:schemeClr val="tx1"/>
                </a:solidFill>
                <a:latin typeface="+mj-lt"/>
                <a:ea typeface="+mj-ea"/>
                <a:cs typeface="+mj-cs"/>
              </a:rPr>
              <a:t>PRACTICE TIME</a:t>
            </a:r>
          </a:p>
        </p:txBody>
      </p:sp>
      <p:sp>
        <p:nvSpPr>
          <p:cNvPr id="11" name="Slide Number Placeholder 10">
            <a:extLst>
              <a:ext uri="{FF2B5EF4-FFF2-40B4-BE49-F238E27FC236}">
                <a16:creationId xmlns:a16="http://schemas.microsoft.com/office/drawing/2014/main" id="{A5E93C7D-4495-95BA-A158-CF6FDAA84070}"/>
              </a:ext>
            </a:extLst>
          </p:cNvPr>
          <p:cNvSpPr>
            <a:spLocks noGrp="1"/>
          </p:cNvSpPr>
          <p:nvPr>
            <p:ph type="sldNum" sz="quarter" idx="12"/>
          </p:nvPr>
        </p:nvSpPr>
        <p:spPr/>
        <p:txBody>
          <a:bodyPr/>
          <a:lstStyle/>
          <a:p>
            <a:fld id="{CC057153-B650-4DEB-B370-79DDCFDCE934}" type="slidenum">
              <a:rPr lang="en-US" smtClean="0"/>
              <a:t>87</a:t>
            </a:fld>
            <a:endParaRPr lang="en-US"/>
          </a:p>
        </p:txBody>
      </p:sp>
    </p:spTree>
    <p:extLst>
      <p:ext uri="{BB962C8B-B14F-4D97-AF65-F5344CB8AC3E}">
        <p14:creationId xmlns:p14="http://schemas.microsoft.com/office/powerpoint/2010/main" val="415626544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4000E-A0AD-DB4F-6D5B-7BC084DFEDD4}"/>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E988F7B-76A9-01CC-32EB-2CBCD8F13805}"/>
                  </a:ext>
                </a:extLst>
              </p:cNvPr>
              <p:cNvSpPr>
                <a:spLocks noGrp="1"/>
              </p:cNvSpPr>
              <p:nvPr>
                <p:ph idx="1"/>
              </p:nvPr>
            </p:nvSpPr>
            <p:spPr>
              <a:xfrm>
                <a:off x="612646" y="1289830"/>
                <a:ext cx="10653578" cy="5019530"/>
              </a:xfrm>
            </p:spPr>
            <p:txBody>
              <a:bodyPr vert="horz" lIns="91440" tIns="45720" rIns="91440" bIns="45720" rtlCol="0">
                <a:noAutofit/>
              </a:bodyPr>
              <a:lstStyle/>
              <a:p>
                <a:pPr>
                  <a:lnSpc>
                    <a:spcPct val="110000"/>
                  </a:lnSpc>
                </a:pPr>
                <a:r>
                  <a:rPr lang="en-US" dirty="0">
                    <a:solidFill>
                      <a:srgbClr val="202122"/>
                    </a:solidFill>
                    <a:latin typeface="Arial" panose="020B0604020202020204" pitchFamily="34" charset="0"/>
                  </a:rPr>
                  <a:t>Convert the following decimal numbers to their hexadecimal representation. </a:t>
                </a:r>
              </a:p>
              <a:p>
                <a:pPr lvl="1">
                  <a:lnSpc>
                    <a:spcPct val="110000"/>
                  </a:lnSpc>
                </a:pPr>
                <a14:m>
                  <m:oMath xmlns:m="http://schemas.openxmlformats.org/officeDocument/2006/math">
                    <m:sSub>
                      <m:sSubPr>
                        <m:ctrlPr>
                          <a:rPr lang="en-US" sz="2000" b="0" i="1" dirty="0" smtClean="0">
                            <a:solidFill>
                              <a:srgbClr val="202122"/>
                            </a:solidFill>
                            <a:latin typeface="Cambria Math" panose="02040503050406030204" pitchFamily="18" charset="0"/>
                          </a:rPr>
                        </m:ctrlPr>
                      </m:sSubPr>
                      <m:e>
                        <m:r>
                          <a:rPr lang="en-US" sz="2000" i="1" dirty="0" smtClean="0">
                            <a:solidFill>
                              <a:srgbClr val="202122"/>
                            </a:solidFill>
                            <a:latin typeface="Cambria Math" panose="02040503050406030204" pitchFamily="18" charset="0"/>
                          </a:rPr>
                          <m:t>2</m:t>
                        </m:r>
                        <m:r>
                          <a:rPr lang="en-US" sz="2000" b="0" i="1" dirty="0" smtClean="0">
                            <a:solidFill>
                              <a:srgbClr val="202122"/>
                            </a:solidFill>
                            <a:latin typeface="Cambria Math" panose="02040503050406030204" pitchFamily="18" charset="0"/>
                          </a:rPr>
                          <m:t>546</m:t>
                        </m:r>
                      </m:e>
                      <m:sub>
                        <m:r>
                          <a:rPr lang="en-US" sz="2000" b="0" i="1" dirty="0" smtClean="0">
                            <a:solidFill>
                              <a:srgbClr val="202122"/>
                            </a:solidFill>
                            <a:latin typeface="Cambria Math" panose="02040503050406030204" pitchFamily="18" charset="0"/>
                          </a:rPr>
                          <m:t>10</m:t>
                        </m:r>
                      </m:sub>
                    </m:sSub>
                    <m:r>
                      <a:rPr lang="en-US" sz="2000" b="0" i="1" dirty="0" smtClean="0">
                        <a:solidFill>
                          <a:srgbClr val="202122"/>
                        </a:solidFill>
                        <a:latin typeface="Cambria Math" panose="02040503050406030204" pitchFamily="18" charset="0"/>
                      </a:rPr>
                      <m:t>=9</m:t>
                    </m:r>
                    <m:r>
                      <a:rPr lang="en-US" sz="2000" b="0" i="1" dirty="0" smtClean="0">
                        <a:solidFill>
                          <a:srgbClr val="202122"/>
                        </a:solidFill>
                        <a:latin typeface="Cambria Math" panose="02040503050406030204" pitchFamily="18" charset="0"/>
                      </a:rPr>
                      <m:t>𝐹</m:t>
                    </m:r>
                    <m:r>
                      <a:rPr lang="en-US" sz="2000" b="0" i="1" dirty="0" smtClean="0">
                        <a:solidFill>
                          <a:srgbClr val="202122"/>
                        </a:solidFill>
                        <a:latin typeface="Cambria Math" panose="02040503050406030204" pitchFamily="18" charset="0"/>
                      </a:rPr>
                      <m:t>2</m:t>
                    </m:r>
                  </m:oMath>
                </a14:m>
                <a:r>
                  <a:rPr lang="en-US" sz="2000" dirty="0">
                    <a:solidFill>
                      <a:srgbClr val="202122"/>
                    </a:solidFill>
                    <a:latin typeface="Arial" panose="020B0604020202020204" pitchFamily="34" charset="0"/>
                  </a:rPr>
                  <a:t>      	     </a:t>
                </a:r>
                <a14:m>
                  <m:oMath xmlns:m="http://schemas.openxmlformats.org/officeDocument/2006/math">
                    <m:sSub>
                      <m:sSubPr>
                        <m:ctrlPr>
                          <a:rPr lang="en-US" sz="2000" i="1" dirty="0">
                            <a:solidFill>
                              <a:srgbClr val="202122"/>
                            </a:solidFill>
                            <a:latin typeface="Cambria Math" panose="02040503050406030204" pitchFamily="18" charset="0"/>
                          </a:rPr>
                        </m:ctrlPr>
                      </m:sSubPr>
                      <m:e>
                        <m:r>
                          <a:rPr lang="en-US" sz="2000" i="1" dirty="0">
                            <a:solidFill>
                              <a:srgbClr val="202122"/>
                            </a:solidFill>
                            <a:latin typeface="Cambria Math" panose="02040503050406030204" pitchFamily="18" charset="0"/>
                          </a:rPr>
                          <m:t>1457</m:t>
                        </m:r>
                      </m:e>
                      <m:sub>
                        <m:r>
                          <a:rPr lang="en-US" sz="2000" i="1" dirty="0">
                            <a:solidFill>
                              <a:srgbClr val="202122"/>
                            </a:solidFill>
                            <a:latin typeface="Cambria Math" panose="02040503050406030204" pitchFamily="18" charset="0"/>
                          </a:rPr>
                          <m:t>10</m:t>
                        </m:r>
                      </m:sub>
                    </m:sSub>
                    <m:r>
                      <a:rPr lang="en-US" sz="2000" b="0" i="1" dirty="0" smtClean="0">
                        <a:solidFill>
                          <a:srgbClr val="202122"/>
                        </a:solidFill>
                        <a:latin typeface="Cambria Math" panose="02040503050406030204" pitchFamily="18" charset="0"/>
                      </a:rPr>
                      <m:t>=5</m:t>
                    </m:r>
                    <m:r>
                      <a:rPr lang="en-US" sz="2000" b="0" i="1" dirty="0" smtClean="0">
                        <a:solidFill>
                          <a:srgbClr val="202122"/>
                        </a:solidFill>
                        <a:latin typeface="Cambria Math" panose="02040503050406030204" pitchFamily="18" charset="0"/>
                      </a:rPr>
                      <m:t>𝐵</m:t>
                    </m:r>
                    <m:r>
                      <a:rPr lang="en-US" sz="2000" b="0" i="1" dirty="0" smtClean="0">
                        <a:solidFill>
                          <a:srgbClr val="202122"/>
                        </a:solidFill>
                        <a:latin typeface="Cambria Math" panose="02040503050406030204" pitchFamily="18" charset="0"/>
                      </a:rPr>
                      <m:t>1</m:t>
                    </m:r>
                  </m:oMath>
                </a14:m>
                <a:r>
                  <a:rPr lang="en-US" sz="2000" dirty="0">
                    <a:solidFill>
                      <a:srgbClr val="202122"/>
                    </a:solidFill>
                    <a:latin typeface="Arial" panose="020B0604020202020204" pitchFamily="34" charset="0"/>
                  </a:rPr>
                  <a:t>	   </a:t>
                </a:r>
                <a14:m>
                  <m:oMath xmlns:m="http://schemas.openxmlformats.org/officeDocument/2006/math">
                    <m:sSub>
                      <m:sSubPr>
                        <m:ctrlPr>
                          <a:rPr lang="en-US" sz="2000" i="1" dirty="0">
                            <a:solidFill>
                              <a:srgbClr val="202122"/>
                            </a:solidFill>
                            <a:latin typeface="Cambria Math" panose="02040503050406030204" pitchFamily="18" charset="0"/>
                          </a:rPr>
                        </m:ctrlPr>
                      </m:sSubPr>
                      <m:e>
                        <m:r>
                          <a:rPr lang="en-US" sz="2000" b="0" i="1" dirty="0" smtClean="0">
                            <a:solidFill>
                              <a:srgbClr val="202122"/>
                            </a:solidFill>
                            <a:latin typeface="Cambria Math" panose="02040503050406030204" pitchFamily="18" charset="0"/>
                          </a:rPr>
                          <m:t>       </m:t>
                        </m:r>
                        <m:r>
                          <a:rPr lang="en-US" sz="2000" i="1" dirty="0">
                            <a:solidFill>
                              <a:srgbClr val="202122"/>
                            </a:solidFill>
                            <a:latin typeface="Cambria Math" panose="02040503050406030204" pitchFamily="18" charset="0"/>
                          </a:rPr>
                          <m:t>269</m:t>
                        </m:r>
                      </m:e>
                      <m:sub>
                        <m:r>
                          <a:rPr lang="en-US" sz="2000" i="1" dirty="0">
                            <a:solidFill>
                              <a:srgbClr val="202122"/>
                            </a:solidFill>
                            <a:latin typeface="Cambria Math" panose="02040503050406030204" pitchFamily="18" charset="0"/>
                          </a:rPr>
                          <m:t>10</m:t>
                        </m:r>
                      </m:sub>
                    </m:sSub>
                    <m:r>
                      <a:rPr lang="en-US" sz="2000" b="0" i="1" dirty="0" smtClean="0">
                        <a:solidFill>
                          <a:srgbClr val="202122"/>
                        </a:solidFill>
                        <a:latin typeface="Cambria Math" panose="02040503050406030204" pitchFamily="18" charset="0"/>
                      </a:rPr>
                      <m:t>=10</m:t>
                    </m:r>
                    <m:r>
                      <a:rPr lang="en-US" sz="2000" b="0" i="1" dirty="0" smtClean="0">
                        <a:solidFill>
                          <a:srgbClr val="202122"/>
                        </a:solidFill>
                        <a:latin typeface="Cambria Math" panose="02040503050406030204" pitchFamily="18" charset="0"/>
                      </a:rPr>
                      <m:t>𝐷</m:t>
                    </m:r>
                  </m:oMath>
                </a14:m>
                <a:r>
                  <a:rPr lang="en-US" sz="2000" dirty="0">
                    <a:solidFill>
                      <a:srgbClr val="202122"/>
                    </a:solidFill>
                    <a:latin typeface="Arial" panose="020B0604020202020204" pitchFamily="34" charset="0"/>
                  </a:rPr>
                  <a:t> 		</a:t>
                </a:r>
                <a14:m>
                  <m:oMath xmlns:m="http://schemas.openxmlformats.org/officeDocument/2006/math">
                    <m:sSub>
                      <m:sSubPr>
                        <m:ctrlPr>
                          <a:rPr lang="en-US" sz="2000" i="1" dirty="0">
                            <a:solidFill>
                              <a:srgbClr val="202122"/>
                            </a:solidFill>
                            <a:latin typeface="Cambria Math" panose="02040503050406030204" pitchFamily="18" charset="0"/>
                          </a:rPr>
                        </m:ctrlPr>
                      </m:sSubPr>
                      <m:e>
                        <m:r>
                          <a:rPr lang="en-US" sz="2000" i="1" dirty="0">
                            <a:solidFill>
                              <a:srgbClr val="202122"/>
                            </a:solidFill>
                            <a:latin typeface="Cambria Math" panose="02040503050406030204" pitchFamily="18" charset="0"/>
                          </a:rPr>
                          <m:t>47</m:t>
                        </m:r>
                      </m:e>
                      <m:sub>
                        <m:r>
                          <a:rPr lang="en-US" sz="2000" i="1" dirty="0">
                            <a:solidFill>
                              <a:srgbClr val="202122"/>
                            </a:solidFill>
                            <a:latin typeface="Cambria Math" panose="02040503050406030204" pitchFamily="18" charset="0"/>
                          </a:rPr>
                          <m:t>10</m:t>
                        </m:r>
                      </m:sub>
                    </m:sSub>
                    <m:r>
                      <a:rPr lang="en-US" sz="2000" b="0" i="1" dirty="0" smtClean="0">
                        <a:solidFill>
                          <a:srgbClr val="202122"/>
                        </a:solidFill>
                        <a:latin typeface="Cambria Math" panose="02040503050406030204" pitchFamily="18" charset="0"/>
                      </a:rPr>
                      <m:t>=2</m:t>
                    </m:r>
                    <m:r>
                      <a:rPr lang="en-US" sz="2000" b="0" i="1" dirty="0" smtClean="0">
                        <a:solidFill>
                          <a:srgbClr val="202122"/>
                        </a:solidFill>
                        <a:latin typeface="Cambria Math" panose="02040503050406030204" pitchFamily="18" charset="0"/>
                      </a:rPr>
                      <m:t>𝐹</m:t>
                    </m:r>
                  </m:oMath>
                </a14:m>
                <a:endParaRPr lang="en-US" sz="2000" dirty="0">
                  <a:solidFill>
                    <a:srgbClr val="202122"/>
                  </a:solidFill>
                  <a:latin typeface="Arial" panose="020B0604020202020204" pitchFamily="34" charset="0"/>
                </a:endParaRPr>
              </a:p>
              <a:p>
                <a:pPr lvl="1">
                  <a:lnSpc>
                    <a:spcPct val="110000"/>
                  </a:lnSpc>
                </a:pPr>
                <a:endParaRPr lang="en-US" sz="2000" dirty="0">
                  <a:solidFill>
                    <a:srgbClr val="202122"/>
                  </a:solidFill>
                  <a:latin typeface="Arial" panose="020B0604020202020204" pitchFamily="34" charset="0"/>
                </a:endParaRPr>
              </a:p>
              <a:p>
                <a:pPr lvl="1">
                  <a:lnSpc>
                    <a:spcPct val="110000"/>
                  </a:lnSpc>
                </a:pPr>
                <a:endParaRPr lang="en-US" sz="2000" dirty="0">
                  <a:solidFill>
                    <a:srgbClr val="202122"/>
                  </a:solidFill>
                  <a:latin typeface="Arial" panose="020B0604020202020204" pitchFamily="34" charset="0"/>
                </a:endParaRPr>
              </a:p>
              <a:p>
                <a:pPr marL="228600" lvl="1" indent="0">
                  <a:lnSpc>
                    <a:spcPct val="110000"/>
                  </a:lnSpc>
                  <a:buNone/>
                </a:pPr>
                <a:endParaRPr lang="en-US" sz="2000" dirty="0">
                  <a:solidFill>
                    <a:srgbClr val="202122"/>
                  </a:solidFill>
                  <a:latin typeface="Arial" panose="020B0604020202020204" pitchFamily="34" charset="0"/>
                </a:endParaRPr>
              </a:p>
            </p:txBody>
          </p:sp>
        </mc:Choice>
        <mc:Fallback xmlns="">
          <p:sp>
            <p:nvSpPr>
              <p:cNvPr id="3" name="Content Placeholder 2">
                <a:extLst>
                  <a:ext uri="{FF2B5EF4-FFF2-40B4-BE49-F238E27FC236}">
                    <a16:creationId xmlns:a16="http://schemas.microsoft.com/office/drawing/2014/main" id="{BE988F7B-76A9-01CC-32EB-2CBCD8F13805}"/>
                  </a:ext>
                </a:extLst>
              </p:cNvPr>
              <p:cNvSpPr>
                <a:spLocks noGrp="1" noRot="1" noChangeAspect="1" noMove="1" noResize="1" noEditPoints="1" noAdjustHandles="1" noChangeArrowheads="1" noChangeShapeType="1" noTextEdit="1"/>
              </p:cNvSpPr>
              <p:nvPr>
                <p:ph idx="1"/>
              </p:nvPr>
            </p:nvSpPr>
            <p:spPr>
              <a:xfrm>
                <a:off x="612646" y="1289830"/>
                <a:ext cx="10653578" cy="5019530"/>
              </a:xfrm>
              <a:blipFill>
                <a:blip r:embed="rId3"/>
                <a:stretch>
                  <a:fillRect l="-476" t="-505"/>
                </a:stretch>
              </a:blipFill>
            </p:spPr>
            <p:txBody>
              <a:bodyPr/>
              <a:lstStyle/>
              <a:p>
                <a:r>
                  <a:rPr lang="en-US">
                    <a:noFill/>
                  </a:rPr>
                  <a:t> </a:t>
                </a:r>
              </a:p>
            </p:txBody>
          </p:sp>
        </mc:Fallback>
      </mc:AlternateContent>
      <p:sp>
        <p:nvSpPr>
          <p:cNvPr id="10" name="Title 1">
            <a:extLst>
              <a:ext uri="{FF2B5EF4-FFF2-40B4-BE49-F238E27FC236}">
                <a16:creationId xmlns:a16="http://schemas.microsoft.com/office/drawing/2014/main" id="{22DA1DFC-6914-87AE-762B-05AC6FF48232}"/>
              </a:ext>
            </a:extLst>
          </p:cNvPr>
          <p:cNvSpPr txBox="1">
            <a:spLocks/>
          </p:cNvSpPr>
          <p:nvPr/>
        </p:nvSpPr>
        <p:spPr>
          <a:xfrm>
            <a:off x="612648" y="548640"/>
            <a:ext cx="10653578"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b="1" kern="1200" dirty="0">
                <a:solidFill>
                  <a:schemeClr val="tx1"/>
                </a:solidFill>
                <a:latin typeface="+mj-lt"/>
                <a:ea typeface="+mj-ea"/>
                <a:cs typeface="+mj-cs"/>
              </a:rPr>
              <a:t>ANSWER</a:t>
            </a:r>
          </a:p>
        </p:txBody>
      </p:sp>
      <p:sp>
        <p:nvSpPr>
          <p:cNvPr id="11" name="Slide Number Placeholder 10">
            <a:extLst>
              <a:ext uri="{FF2B5EF4-FFF2-40B4-BE49-F238E27FC236}">
                <a16:creationId xmlns:a16="http://schemas.microsoft.com/office/drawing/2014/main" id="{297CB40F-E280-BBB0-087F-A0255722EDBB}"/>
              </a:ext>
            </a:extLst>
          </p:cNvPr>
          <p:cNvSpPr>
            <a:spLocks noGrp="1"/>
          </p:cNvSpPr>
          <p:nvPr>
            <p:ph type="sldNum" sz="quarter" idx="12"/>
          </p:nvPr>
        </p:nvSpPr>
        <p:spPr/>
        <p:txBody>
          <a:bodyPr/>
          <a:lstStyle/>
          <a:p>
            <a:fld id="{CC057153-B650-4DEB-B370-79DDCFDCE934}" type="slidenum">
              <a:rPr lang="en-US" smtClean="0"/>
              <a:t>88</a:t>
            </a:fld>
            <a:endParaRPr lang="en-US"/>
          </a:p>
        </p:txBody>
      </p:sp>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DD62DE30-6B7F-C6DD-62D0-ECFC54F65189}"/>
                  </a:ext>
                </a:extLst>
              </p:cNvPr>
              <p:cNvGraphicFramePr>
                <a:graphicFrameLocks noGrp="1"/>
              </p:cNvGraphicFramePr>
              <p:nvPr>
                <p:extLst>
                  <p:ext uri="{D42A27DB-BD31-4B8C-83A1-F6EECF244321}">
                    <p14:modId xmlns:p14="http://schemas.microsoft.com/office/powerpoint/2010/main" val="2760870282"/>
                  </p:ext>
                </p:extLst>
              </p:nvPr>
            </p:nvGraphicFramePr>
            <p:xfrm>
              <a:off x="612644" y="2597596"/>
              <a:ext cx="2472518" cy="1895217"/>
            </p:xfrm>
            <a:graphic>
              <a:graphicData uri="http://schemas.openxmlformats.org/drawingml/2006/table">
                <a:tbl>
                  <a:tblPr firstRow="1" bandRow="1">
                    <a:tableStyleId>{5940675A-B579-460E-94D1-54222C63F5DA}</a:tableStyleId>
                  </a:tblPr>
                  <a:tblGrid>
                    <a:gridCol w="959460">
                      <a:extLst>
                        <a:ext uri="{9D8B030D-6E8A-4147-A177-3AD203B41FA5}">
                          <a16:colId xmlns:a16="http://schemas.microsoft.com/office/drawing/2014/main" val="3162168177"/>
                        </a:ext>
                      </a:extLst>
                    </a:gridCol>
                    <a:gridCol w="1513058">
                      <a:extLst>
                        <a:ext uri="{9D8B030D-6E8A-4147-A177-3AD203B41FA5}">
                          <a16:colId xmlns:a16="http://schemas.microsoft.com/office/drawing/2014/main" val="996794551"/>
                        </a:ext>
                      </a:extLst>
                    </a:gridCol>
                  </a:tblGrid>
                  <a:tr h="698238">
                    <a:tc>
                      <a:txBody>
                        <a:bodyPr/>
                        <a:lstStyle/>
                        <a:p>
                          <a:pPr algn="ctr"/>
                          <a:r>
                            <a:rPr lang="en-US" sz="1400" b="1" dirty="0"/>
                            <a:t>Divide by 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400" b="1" dirty="0"/>
                            <a:t>Remainder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8386680"/>
                      </a:ext>
                    </a:extLst>
                  </a:tr>
                  <a:tr h="398993">
                    <a:tc>
                      <a:txBody>
                        <a:bodyPr/>
                        <a:lstStyle/>
                        <a:p>
                          <a:pPr algn="ctr"/>
                          <a:r>
                            <a:rPr lang="en-US" sz="1400" dirty="0"/>
                            <a:t>2546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14:m>
                            <m:oMathPara xmlns:m="http://schemas.openxmlformats.org/officeDocument/2006/math">
                              <m:oMathParaPr>
                                <m:jc m:val="centerGroup"/>
                              </m:oMathParaPr>
                              <m:oMath xmlns:m="http://schemas.openxmlformats.org/officeDocument/2006/math">
                                <m:sSub>
                                  <m:sSubPr>
                                    <m:ctrlPr>
                                      <a:rPr lang="en-US" sz="1400" b="0" i="1" dirty="0" smtClean="0">
                                        <a:solidFill>
                                          <a:srgbClr val="202122"/>
                                        </a:solidFill>
                                        <a:latin typeface="Cambria Math" panose="02040503050406030204" pitchFamily="18" charset="0"/>
                                      </a:rPr>
                                    </m:ctrlPr>
                                  </m:sSubPr>
                                  <m:e>
                                    <m:r>
                                      <a:rPr lang="en-US" sz="1400" b="0" i="1" dirty="0" smtClean="0">
                                        <a:solidFill>
                                          <a:srgbClr val="202122"/>
                                        </a:solidFill>
                                        <a:latin typeface="Cambria Math" panose="02040503050406030204" pitchFamily="18" charset="0"/>
                                      </a:rPr>
                                      <m:t>2</m:t>
                                    </m:r>
                                  </m:e>
                                  <m:sub>
                                    <m:r>
                                      <a:rPr lang="en-US" sz="1400" b="0" i="1" dirty="0" smtClean="0">
                                        <a:solidFill>
                                          <a:srgbClr val="202122"/>
                                        </a:solidFill>
                                        <a:latin typeface="Cambria Math" panose="02040503050406030204" pitchFamily="18" charset="0"/>
                                      </a:rPr>
                                      <m:t>10</m:t>
                                    </m:r>
                                  </m:sub>
                                </m:sSub>
                                <m:r>
                                  <a:rPr lang="en-US" sz="1400" b="0" i="1" dirty="0" smtClean="0">
                                    <a:solidFill>
                                      <a:srgbClr val="202122"/>
                                    </a:solidFill>
                                    <a:latin typeface="Cambria Math" panose="02040503050406030204" pitchFamily="18" charset="0"/>
                                  </a:rPr>
                                  <m:t>=</m:t>
                                </m:r>
                                <m:sSub>
                                  <m:sSubPr>
                                    <m:ctrlPr>
                                      <a:rPr lang="en-US" sz="1400" b="0" i="1" dirty="0" smtClean="0">
                                        <a:solidFill>
                                          <a:srgbClr val="202122"/>
                                        </a:solidFill>
                                        <a:latin typeface="Cambria Math" panose="02040503050406030204" pitchFamily="18" charset="0"/>
                                      </a:rPr>
                                    </m:ctrlPr>
                                  </m:sSubPr>
                                  <m:e>
                                    <m:r>
                                      <a:rPr lang="en-US" sz="1400" b="0" i="1" dirty="0" smtClean="0">
                                        <a:solidFill>
                                          <a:srgbClr val="202122"/>
                                        </a:solidFill>
                                        <a:latin typeface="Cambria Math" panose="02040503050406030204" pitchFamily="18" charset="0"/>
                                      </a:rPr>
                                      <m:t>2</m:t>
                                    </m:r>
                                  </m:e>
                                  <m:sub>
                                    <m:r>
                                      <a:rPr lang="en-US" sz="1400" b="0" i="1" dirty="0" smtClean="0">
                                        <a:solidFill>
                                          <a:srgbClr val="202122"/>
                                        </a:solidFill>
                                        <a:latin typeface="Cambria Math" panose="02040503050406030204" pitchFamily="18" charset="0"/>
                                      </a:rPr>
                                      <m:t>16</m:t>
                                    </m:r>
                                  </m:sub>
                                </m:sSub>
                              </m:oMath>
                            </m:oMathPara>
                          </a14:m>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0906196"/>
                      </a:ext>
                    </a:extLst>
                  </a:tr>
                  <a:tr h="398993">
                    <a:tc>
                      <a:txBody>
                        <a:bodyPr/>
                        <a:lstStyle/>
                        <a:p>
                          <a:pPr algn="ctr"/>
                          <a:r>
                            <a:rPr lang="en-US" sz="1400" dirty="0"/>
                            <a:t>159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14:m>
                            <m:oMathPara xmlns:m="http://schemas.openxmlformats.org/officeDocument/2006/math">
                              <m:oMathParaPr>
                                <m:jc m:val="centerGroup"/>
                              </m:oMathParaPr>
                              <m:oMath xmlns:m="http://schemas.openxmlformats.org/officeDocument/2006/math">
                                <m:sSub>
                                  <m:sSubPr>
                                    <m:ctrlPr>
                                      <a:rPr lang="en-US" sz="1400" b="0" i="1" dirty="0" smtClean="0">
                                        <a:solidFill>
                                          <a:srgbClr val="202122"/>
                                        </a:solidFill>
                                        <a:latin typeface="Cambria Math" panose="02040503050406030204" pitchFamily="18" charset="0"/>
                                      </a:rPr>
                                    </m:ctrlPr>
                                  </m:sSubPr>
                                  <m:e>
                                    <m:r>
                                      <a:rPr lang="en-US" sz="1400" b="0" i="1" dirty="0" smtClean="0">
                                        <a:solidFill>
                                          <a:srgbClr val="202122"/>
                                        </a:solidFill>
                                        <a:latin typeface="Cambria Math" panose="02040503050406030204" pitchFamily="18" charset="0"/>
                                      </a:rPr>
                                      <m:t>15</m:t>
                                    </m:r>
                                  </m:e>
                                  <m:sub>
                                    <m:r>
                                      <a:rPr lang="en-US" sz="1400" b="0" i="1" dirty="0" smtClean="0">
                                        <a:solidFill>
                                          <a:srgbClr val="202122"/>
                                        </a:solidFill>
                                        <a:latin typeface="Cambria Math" panose="02040503050406030204" pitchFamily="18" charset="0"/>
                                      </a:rPr>
                                      <m:t>10</m:t>
                                    </m:r>
                                  </m:sub>
                                </m:sSub>
                                <m:r>
                                  <a:rPr lang="en-US" sz="1400" b="0" i="1" dirty="0" smtClean="0">
                                    <a:solidFill>
                                      <a:srgbClr val="202122"/>
                                    </a:solidFill>
                                    <a:latin typeface="Cambria Math" panose="02040503050406030204" pitchFamily="18" charset="0"/>
                                  </a:rPr>
                                  <m:t>=</m:t>
                                </m:r>
                                <m:sSub>
                                  <m:sSubPr>
                                    <m:ctrlPr>
                                      <a:rPr lang="en-US" sz="1400" b="0" i="1" dirty="0" smtClean="0">
                                        <a:solidFill>
                                          <a:srgbClr val="202122"/>
                                        </a:solidFill>
                                        <a:latin typeface="Cambria Math" panose="02040503050406030204" pitchFamily="18" charset="0"/>
                                      </a:rPr>
                                    </m:ctrlPr>
                                  </m:sSubPr>
                                  <m:e>
                                    <m:r>
                                      <a:rPr lang="en-US" sz="1400" b="0" i="1" dirty="0" smtClean="0">
                                        <a:solidFill>
                                          <a:srgbClr val="202122"/>
                                        </a:solidFill>
                                        <a:latin typeface="Cambria Math" panose="02040503050406030204" pitchFamily="18" charset="0"/>
                                      </a:rPr>
                                      <m:t>𝐹</m:t>
                                    </m:r>
                                  </m:e>
                                  <m:sub>
                                    <m:r>
                                      <a:rPr lang="en-US" sz="1400" b="0" i="1" dirty="0" smtClean="0">
                                        <a:solidFill>
                                          <a:srgbClr val="202122"/>
                                        </a:solidFill>
                                        <a:latin typeface="Cambria Math" panose="02040503050406030204" pitchFamily="18" charset="0"/>
                                      </a:rPr>
                                      <m:t>16</m:t>
                                    </m:r>
                                  </m:sub>
                                </m:sSub>
                              </m:oMath>
                            </m:oMathPara>
                          </a14:m>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8691302"/>
                      </a:ext>
                    </a:extLst>
                  </a:tr>
                  <a:tr h="398993">
                    <a:tc>
                      <a:txBody>
                        <a:bodyPr/>
                        <a:lstStyle/>
                        <a:p>
                          <a:pPr algn="ctr"/>
                          <a:r>
                            <a:rPr lang="en-US" sz="1400"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14:m>
                            <m:oMathPara xmlns:m="http://schemas.openxmlformats.org/officeDocument/2006/math">
                              <m:oMathParaPr>
                                <m:jc m:val="centerGroup"/>
                              </m:oMathParaPr>
                              <m:oMath xmlns:m="http://schemas.openxmlformats.org/officeDocument/2006/math">
                                <m:sSub>
                                  <m:sSubPr>
                                    <m:ctrlPr>
                                      <a:rPr lang="en-US" sz="1400" b="0" i="1" dirty="0" smtClean="0">
                                        <a:solidFill>
                                          <a:srgbClr val="202122"/>
                                        </a:solidFill>
                                        <a:latin typeface="Cambria Math" panose="02040503050406030204" pitchFamily="18" charset="0"/>
                                      </a:rPr>
                                    </m:ctrlPr>
                                  </m:sSubPr>
                                  <m:e>
                                    <m:r>
                                      <a:rPr lang="en-US" sz="1400" b="0" i="1" dirty="0" smtClean="0">
                                        <a:solidFill>
                                          <a:srgbClr val="202122"/>
                                        </a:solidFill>
                                        <a:latin typeface="Cambria Math" panose="02040503050406030204" pitchFamily="18" charset="0"/>
                                      </a:rPr>
                                      <m:t>9</m:t>
                                    </m:r>
                                  </m:e>
                                  <m:sub>
                                    <m:r>
                                      <a:rPr lang="en-US" sz="1400" b="0" i="1" dirty="0" smtClean="0">
                                        <a:solidFill>
                                          <a:srgbClr val="202122"/>
                                        </a:solidFill>
                                        <a:latin typeface="Cambria Math" panose="02040503050406030204" pitchFamily="18" charset="0"/>
                                      </a:rPr>
                                      <m:t>10</m:t>
                                    </m:r>
                                  </m:sub>
                                </m:sSub>
                                <m:r>
                                  <a:rPr lang="en-US" sz="1400" b="0" i="1" dirty="0" smtClean="0">
                                    <a:solidFill>
                                      <a:srgbClr val="202122"/>
                                    </a:solidFill>
                                    <a:latin typeface="Cambria Math" panose="02040503050406030204" pitchFamily="18" charset="0"/>
                                  </a:rPr>
                                  <m:t>=</m:t>
                                </m:r>
                                <m:sSub>
                                  <m:sSubPr>
                                    <m:ctrlPr>
                                      <a:rPr lang="en-US" sz="1400" b="0" i="1" dirty="0" smtClean="0">
                                        <a:solidFill>
                                          <a:srgbClr val="202122"/>
                                        </a:solidFill>
                                        <a:latin typeface="Cambria Math" panose="02040503050406030204" pitchFamily="18" charset="0"/>
                                      </a:rPr>
                                    </m:ctrlPr>
                                  </m:sSubPr>
                                  <m:e>
                                    <m:r>
                                      <a:rPr lang="en-US" sz="1400" b="0" i="1" dirty="0" smtClean="0">
                                        <a:solidFill>
                                          <a:srgbClr val="202122"/>
                                        </a:solidFill>
                                        <a:latin typeface="Cambria Math" panose="02040503050406030204" pitchFamily="18" charset="0"/>
                                      </a:rPr>
                                      <m:t>9</m:t>
                                    </m:r>
                                  </m:e>
                                  <m:sub>
                                    <m:r>
                                      <a:rPr lang="en-US" sz="1400" b="0" i="1" dirty="0" smtClean="0">
                                        <a:solidFill>
                                          <a:srgbClr val="202122"/>
                                        </a:solidFill>
                                        <a:latin typeface="Cambria Math" panose="02040503050406030204" pitchFamily="18" charset="0"/>
                                      </a:rPr>
                                      <m:t>16</m:t>
                                    </m:r>
                                  </m:sub>
                                </m:sSub>
                              </m:oMath>
                            </m:oMathPara>
                          </a14:m>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4617654"/>
                      </a:ext>
                    </a:extLst>
                  </a:tr>
                </a:tbl>
              </a:graphicData>
            </a:graphic>
          </p:graphicFrame>
        </mc:Choice>
        <mc:Fallback xmlns="">
          <p:graphicFrame>
            <p:nvGraphicFramePr>
              <p:cNvPr id="2" name="Table 1">
                <a:extLst>
                  <a:ext uri="{FF2B5EF4-FFF2-40B4-BE49-F238E27FC236}">
                    <a16:creationId xmlns:a16="http://schemas.microsoft.com/office/drawing/2014/main" id="{DD62DE30-6B7F-C6DD-62D0-ECFC54F65189}"/>
                  </a:ext>
                </a:extLst>
              </p:cNvPr>
              <p:cNvGraphicFramePr>
                <a:graphicFrameLocks noGrp="1"/>
              </p:cNvGraphicFramePr>
              <p:nvPr>
                <p:extLst>
                  <p:ext uri="{D42A27DB-BD31-4B8C-83A1-F6EECF244321}">
                    <p14:modId xmlns:p14="http://schemas.microsoft.com/office/powerpoint/2010/main" val="2760870282"/>
                  </p:ext>
                </p:extLst>
              </p:nvPr>
            </p:nvGraphicFramePr>
            <p:xfrm>
              <a:off x="612644" y="2597596"/>
              <a:ext cx="2472518" cy="1895217"/>
            </p:xfrm>
            <a:graphic>
              <a:graphicData uri="http://schemas.openxmlformats.org/drawingml/2006/table">
                <a:tbl>
                  <a:tblPr firstRow="1" bandRow="1">
                    <a:tableStyleId>{5940675A-B579-460E-94D1-54222C63F5DA}</a:tableStyleId>
                  </a:tblPr>
                  <a:tblGrid>
                    <a:gridCol w="959460">
                      <a:extLst>
                        <a:ext uri="{9D8B030D-6E8A-4147-A177-3AD203B41FA5}">
                          <a16:colId xmlns:a16="http://schemas.microsoft.com/office/drawing/2014/main" val="3162168177"/>
                        </a:ext>
                      </a:extLst>
                    </a:gridCol>
                    <a:gridCol w="1513058">
                      <a:extLst>
                        <a:ext uri="{9D8B030D-6E8A-4147-A177-3AD203B41FA5}">
                          <a16:colId xmlns:a16="http://schemas.microsoft.com/office/drawing/2014/main" val="996794551"/>
                        </a:ext>
                      </a:extLst>
                    </a:gridCol>
                  </a:tblGrid>
                  <a:tr h="698238">
                    <a:tc>
                      <a:txBody>
                        <a:bodyPr/>
                        <a:lstStyle/>
                        <a:p>
                          <a:pPr algn="ctr"/>
                          <a:r>
                            <a:rPr lang="en-US" sz="1400" b="1" dirty="0"/>
                            <a:t>Divide by 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400" b="1" dirty="0"/>
                            <a:t>Remainder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8386680"/>
                      </a:ext>
                    </a:extLst>
                  </a:tr>
                  <a:tr h="398993">
                    <a:tc>
                      <a:txBody>
                        <a:bodyPr/>
                        <a:lstStyle/>
                        <a:p>
                          <a:pPr algn="ctr"/>
                          <a:r>
                            <a:rPr lang="en-US" sz="1400" dirty="0"/>
                            <a:t>2546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64706" t="-175000" r="-1681" b="-203125"/>
                          </a:stretch>
                        </a:blipFill>
                      </a:tcPr>
                    </a:tc>
                    <a:extLst>
                      <a:ext uri="{0D108BD9-81ED-4DB2-BD59-A6C34878D82A}">
                        <a16:rowId xmlns:a16="http://schemas.microsoft.com/office/drawing/2014/main" val="1090906196"/>
                      </a:ext>
                    </a:extLst>
                  </a:tr>
                  <a:tr h="398993">
                    <a:tc>
                      <a:txBody>
                        <a:bodyPr/>
                        <a:lstStyle/>
                        <a:p>
                          <a:pPr algn="ctr"/>
                          <a:r>
                            <a:rPr lang="en-US" sz="1400" dirty="0"/>
                            <a:t>159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64706" t="-283871" r="-1681" b="-109677"/>
                          </a:stretch>
                        </a:blipFill>
                      </a:tcPr>
                    </a:tc>
                    <a:extLst>
                      <a:ext uri="{0D108BD9-81ED-4DB2-BD59-A6C34878D82A}">
                        <a16:rowId xmlns:a16="http://schemas.microsoft.com/office/drawing/2014/main" val="2558691302"/>
                      </a:ext>
                    </a:extLst>
                  </a:tr>
                  <a:tr h="398993">
                    <a:tc>
                      <a:txBody>
                        <a:bodyPr/>
                        <a:lstStyle/>
                        <a:p>
                          <a:pPr algn="ctr"/>
                          <a:r>
                            <a:rPr lang="en-US" sz="1400"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64706" t="-371875" r="-1681" b="-6250"/>
                          </a:stretch>
                        </a:blipFill>
                      </a:tcPr>
                    </a:tc>
                    <a:extLst>
                      <a:ext uri="{0D108BD9-81ED-4DB2-BD59-A6C34878D82A}">
                        <a16:rowId xmlns:a16="http://schemas.microsoft.com/office/drawing/2014/main" val="2984617654"/>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93BA7D7D-268B-6302-973E-47C8D8B6736E}"/>
                  </a:ext>
                </a:extLst>
              </p:cNvPr>
              <p:cNvGraphicFramePr>
                <a:graphicFrameLocks noGrp="1"/>
              </p:cNvGraphicFramePr>
              <p:nvPr>
                <p:extLst>
                  <p:ext uri="{D42A27DB-BD31-4B8C-83A1-F6EECF244321}">
                    <p14:modId xmlns:p14="http://schemas.microsoft.com/office/powerpoint/2010/main" val="3678984093"/>
                  </p:ext>
                </p:extLst>
              </p:nvPr>
            </p:nvGraphicFramePr>
            <p:xfrm>
              <a:off x="3388142" y="2597596"/>
              <a:ext cx="2472517" cy="1895217"/>
            </p:xfrm>
            <a:graphic>
              <a:graphicData uri="http://schemas.openxmlformats.org/drawingml/2006/table">
                <a:tbl>
                  <a:tblPr firstRow="1" bandRow="1">
                    <a:tableStyleId>{5940675A-B579-460E-94D1-54222C63F5DA}</a:tableStyleId>
                  </a:tblPr>
                  <a:tblGrid>
                    <a:gridCol w="959460">
                      <a:extLst>
                        <a:ext uri="{9D8B030D-6E8A-4147-A177-3AD203B41FA5}">
                          <a16:colId xmlns:a16="http://schemas.microsoft.com/office/drawing/2014/main" val="3162168177"/>
                        </a:ext>
                      </a:extLst>
                    </a:gridCol>
                    <a:gridCol w="1513057">
                      <a:extLst>
                        <a:ext uri="{9D8B030D-6E8A-4147-A177-3AD203B41FA5}">
                          <a16:colId xmlns:a16="http://schemas.microsoft.com/office/drawing/2014/main" val="996794551"/>
                        </a:ext>
                      </a:extLst>
                    </a:gridCol>
                  </a:tblGrid>
                  <a:tr h="698238">
                    <a:tc>
                      <a:txBody>
                        <a:bodyPr/>
                        <a:lstStyle/>
                        <a:p>
                          <a:pPr algn="ctr"/>
                          <a:r>
                            <a:rPr lang="en-US" sz="1400" b="1" dirty="0"/>
                            <a:t>Divide by 16</a:t>
                          </a:r>
                        </a:p>
                      </a:txBody>
                      <a:tcPr>
                        <a:lnR w="12700" cap="flat" cmpd="sng" algn="ctr">
                          <a:solidFill>
                            <a:schemeClr val="tx1"/>
                          </a:solidFill>
                          <a:prstDash val="solid"/>
                          <a:round/>
                          <a:headEnd type="none" w="med" len="med"/>
                          <a:tailEnd type="none" w="med" len="med"/>
                        </a:lnR>
                      </a:tcPr>
                    </a:tc>
                    <a:tc>
                      <a:txBody>
                        <a:bodyPr/>
                        <a:lstStyle/>
                        <a:p>
                          <a:pPr algn="ctr"/>
                          <a:r>
                            <a:rPr lang="en-US" sz="1400" b="1" dirty="0"/>
                            <a:t>Remainder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8386680"/>
                      </a:ext>
                    </a:extLst>
                  </a:tr>
                  <a:tr h="398993">
                    <a:tc>
                      <a:txBody>
                        <a:bodyPr/>
                        <a:lstStyle/>
                        <a:p>
                          <a:pPr algn="ctr"/>
                          <a:r>
                            <a:rPr lang="en-US" sz="1400" dirty="0"/>
                            <a:t>1457</a:t>
                          </a:r>
                        </a:p>
                      </a:txBody>
                      <a:tcPr>
                        <a:lnR w="12700" cap="flat" cmpd="sng" algn="ctr">
                          <a:solidFill>
                            <a:schemeClr val="tx1"/>
                          </a:solidFill>
                          <a:prstDash val="solid"/>
                          <a:round/>
                          <a:headEnd type="none" w="med" len="med"/>
                          <a:tailEnd type="none" w="med" len="med"/>
                        </a:lnR>
                      </a:tcPr>
                    </a:tc>
                    <a:tc>
                      <a:txBody>
                        <a:bodyPr/>
                        <a:lstStyle/>
                        <a:p>
                          <a:pPr algn="ctr"/>
                          <a14:m>
                            <m:oMathPara xmlns:m="http://schemas.openxmlformats.org/officeDocument/2006/math">
                              <m:oMathParaPr>
                                <m:jc m:val="centerGroup"/>
                              </m:oMathParaPr>
                              <m:oMath xmlns:m="http://schemas.openxmlformats.org/officeDocument/2006/math">
                                <m:sSub>
                                  <m:sSubPr>
                                    <m:ctrlPr>
                                      <a:rPr lang="en-US" sz="1400" b="0" i="1" dirty="0" smtClean="0">
                                        <a:solidFill>
                                          <a:srgbClr val="202122"/>
                                        </a:solidFill>
                                        <a:latin typeface="Cambria Math" panose="02040503050406030204" pitchFamily="18" charset="0"/>
                                      </a:rPr>
                                    </m:ctrlPr>
                                  </m:sSubPr>
                                  <m:e>
                                    <m:r>
                                      <a:rPr lang="en-US" sz="1400" b="0" i="1" dirty="0" smtClean="0">
                                        <a:solidFill>
                                          <a:srgbClr val="202122"/>
                                        </a:solidFill>
                                        <a:latin typeface="Cambria Math" panose="02040503050406030204" pitchFamily="18" charset="0"/>
                                      </a:rPr>
                                      <m:t>1</m:t>
                                    </m:r>
                                  </m:e>
                                  <m:sub>
                                    <m:r>
                                      <a:rPr lang="en-US" sz="1400" b="0" i="1" dirty="0" smtClean="0">
                                        <a:solidFill>
                                          <a:srgbClr val="202122"/>
                                        </a:solidFill>
                                        <a:latin typeface="Cambria Math" panose="02040503050406030204" pitchFamily="18" charset="0"/>
                                      </a:rPr>
                                      <m:t>10</m:t>
                                    </m:r>
                                  </m:sub>
                                </m:sSub>
                                <m:r>
                                  <a:rPr lang="en-US" sz="1400" b="0" i="1" dirty="0" smtClean="0">
                                    <a:solidFill>
                                      <a:srgbClr val="202122"/>
                                    </a:solidFill>
                                    <a:latin typeface="Cambria Math" panose="02040503050406030204" pitchFamily="18" charset="0"/>
                                  </a:rPr>
                                  <m:t>=</m:t>
                                </m:r>
                                <m:sSub>
                                  <m:sSubPr>
                                    <m:ctrlPr>
                                      <a:rPr lang="en-US" sz="1400" b="0" i="1" dirty="0" smtClean="0">
                                        <a:solidFill>
                                          <a:srgbClr val="202122"/>
                                        </a:solidFill>
                                        <a:latin typeface="Cambria Math" panose="02040503050406030204" pitchFamily="18" charset="0"/>
                                      </a:rPr>
                                    </m:ctrlPr>
                                  </m:sSubPr>
                                  <m:e>
                                    <m:r>
                                      <a:rPr lang="en-US" sz="1400" b="0" i="1" dirty="0" smtClean="0">
                                        <a:solidFill>
                                          <a:srgbClr val="202122"/>
                                        </a:solidFill>
                                        <a:latin typeface="Cambria Math" panose="02040503050406030204" pitchFamily="18" charset="0"/>
                                      </a:rPr>
                                      <m:t>1</m:t>
                                    </m:r>
                                  </m:e>
                                  <m:sub>
                                    <m:r>
                                      <a:rPr lang="en-US" sz="1400" b="0" i="1" dirty="0" smtClean="0">
                                        <a:solidFill>
                                          <a:srgbClr val="202122"/>
                                        </a:solidFill>
                                        <a:latin typeface="Cambria Math" panose="02040503050406030204" pitchFamily="18" charset="0"/>
                                      </a:rPr>
                                      <m:t>16</m:t>
                                    </m:r>
                                  </m:sub>
                                </m:sSub>
                              </m:oMath>
                            </m:oMathPara>
                          </a14:m>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0906196"/>
                      </a:ext>
                    </a:extLst>
                  </a:tr>
                  <a:tr h="398993">
                    <a:tc>
                      <a:txBody>
                        <a:bodyPr/>
                        <a:lstStyle/>
                        <a:p>
                          <a:pPr algn="ctr"/>
                          <a:r>
                            <a:rPr lang="en-US" sz="1400" dirty="0"/>
                            <a:t>91</a:t>
                          </a:r>
                        </a:p>
                      </a:txBody>
                      <a:tcPr>
                        <a:lnR w="12700" cap="flat" cmpd="sng" algn="ctr">
                          <a:solidFill>
                            <a:schemeClr val="tx1"/>
                          </a:solidFill>
                          <a:prstDash val="solid"/>
                          <a:round/>
                          <a:headEnd type="none" w="med" len="med"/>
                          <a:tailEnd type="none" w="med" len="med"/>
                        </a:lnR>
                      </a:tcPr>
                    </a:tc>
                    <a:tc>
                      <a:txBody>
                        <a:bodyPr/>
                        <a:lstStyle/>
                        <a:p>
                          <a:pPr algn="ctr"/>
                          <a14:m>
                            <m:oMathPara xmlns:m="http://schemas.openxmlformats.org/officeDocument/2006/math">
                              <m:oMathParaPr>
                                <m:jc m:val="centerGroup"/>
                              </m:oMathParaPr>
                              <m:oMath xmlns:m="http://schemas.openxmlformats.org/officeDocument/2006/math">
                                <m:sSub>
                                  <m:sSubPr>
                                    <m:ctrlPr>
                                      <a:rPr lang="en-US" sz="1400" b="0" i="1" dirty="0" smtClean="0">
                                        <a:solidFill>
                                          <a:srgbClr val="202122"/>
                                        </a:solidFill>
                                        <a:latin typeface="Cambria Math" panose="02040503050406030204" pitchFamily="18" charset="0"/>
                                      </a:rPr>
                                    </m:ctrlPr>
                                  </m:sSubPr>
                                  <m:e>
                                    <m:r>
                                      <a:rPr lang="en-US" sz="1400" b="0" i="1" dirty="0" smtClean="0">
                                        <a:solidFill>
                                          <a:srgbClr val="202122"/>
                                        </a:solidFill>
                                        <a:latin typeface="Cambria Math" panose="02040503050406030204" pitchFamily="18" charset="0"/>
                                      </a:rPr>
                                      <m:t>11</m:t>
                                    </m:r>
                                  </m:e>
                                  <m:sub>
                                    <m:r>
                                      <a:rPr lang="en-US" sz="1400" b="0" i="1" dirty="0" smtClean="0">
                                        <a:solidFill>
                                          <a:srgbClr val="202122"/>
                                        </a:solidFill>
                                        <a:latin typeface="Cambria Math" panose="02040503050406030204" pitchFamily="18" charset="0"/>
                                      </a:rPr>
                                      <m:t>10</m:t>
                                    </m:r>
                                  </m:sub>
                                </m:sSub>
                                <m:r>
                                  <a:rPr lang="en-US" sz="1400" b="0" i="1" dirty="0" smtClean="0">
                                    <a:solidFill>
                                      <a:srgbClr val="202122"/>
                                    </a:solidFill>
                                    <a:latin typeface="Cambria Math" panose="02040503050406030204" pitchFamily="18" charset="0"/>
                                  </a:rPr>
                                  <m:t>=</m:t>
                                </m:r>
                                <m:sSub>
                                  <m:sSubPr>
                                    <m:ctrlPr>
                                      <a:rPr lang="en-US" sz="1400" b="0" i="1" dirty="0" smtClean="0">
                                        <a:solidFill>
                                          <a:srgbClr val="202122"/>
                                        </a:solidFill>
                                        <a:latin typeface="Cambria Math" panose="02040503050406030204" pitchFamily="18" charset="0"/>
                                      </a:rPr>
                                    </m:ctrlPr>
                                  </m:sSubPr>
                                  <m:e>
                                    <m:r>
                                      <a:rPr lang="en-US" sz="1400" b="0" i="1" dirty="0" smtClean="0">
                                        <a:solidFill>
                                          <a:srgbClr val="202122"/>
                                        </a:solidFill>
                                        <a:latin typeface="Cambria Math" panose="02040503050406030204" pitchFamily="18" charset="0"/>
                                      </a:rPr>
                                      <m:t>𝐵</m:t>
                                    </m:r>
                                  </m:e>
                                  <m:sub>
                                    <m:r>
                                      <a:rPr lang="en-US" sz="1400" b="0" i="1" dirty="0" smtClean="0">
                                        <a:solidFill>
                                          <a:srgbClr val="202122"/>
                                        </a:solidFill>
                                        <a:latin typeface="Cambria Math" panose="02040503050406030204" pitchFamily="18" charset="0"/>
                                      </a:rPr>
                                      <m:t>16</m:t>
                                    </m:r>
                                  </m:sub>
                                </m:sSub>
                              </m:oMath>
                            </m:oMathPara>
                          </a14:m>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8691302"/>
                      </a:ext>
                    </a:extLst>
                  </a:tr>
                  <a:tr h="398993">
                    <a:tc>
                      <a:txBody>
                        <a:bodyPr/>
                        <a:lstStyle/>
                        <a:p>
                          <a:pPr algn="ctr"/>
                          <a:r>
                            <a:rPr lang="en-US" sz="1400" dirty="0"/>
                            <a:t>5</a:t>
                          </a:r>
                        </a:p>
                      </a:txBody>
                      <a:tcPr>
                        <a:lnR w="12700" cap="flat" cmpd="sng" algn="ctr">
                          <a:solidFill>
                            <a:schemeClr val="tx1"/>
                          </a:solidFill>
                          <a:prstDash val="solid"/>
                          <a:round/>
                          <a:headEnd type="none" w="med" len="med"/>
                          <a:tailEnd type="none" w="med" len="med"/>
                        </a:lnR>
                      </a:tcPr>
                    </a:tc>
                    <a:tc>
                      <a:txBody>
                        <a:bodyPr/>
                        <a:lstStyle/>
                        <a:p>
                          <a:pPr algn="ctr"/>
                          <a14:m>
                            <m:oMathPara xmlns:m="http://schemas.openxmlformats.org/officeDocument/2006/math">
                              <m:oMathParaPr>
                                <m:jc m:val="centerGroup"/>
                              </m:oMathParaPr>
                              <m:oMath xmlns:m="http://schemas.openxmlformats.org/officeDocument/2006/math">
                                <m:sSub>
                                  <m:sSubPr>
                                    <m:ctrlPr>
                                      <a:rPr lang="en-US" sz="1400" b="0" i="1" dirty="0" smtClean="0">
                                        <a:solidFill>
                                          <a:srgbClr val="202122"/>
                                        </a:solidFill>
                                        <a:latin typeface="Cambria Math" panose="02040503050406030204" pitchFamily="18" charset="0"/>
                                      </a:rPr>
                                    </m:ctrlPr>
                                  </m:sSubPr>
                                  <m:e>
                                    <m:r>
                                      <a:rPr lang="en-US" sz="1400" b="0" i="1" dirty="0" smtClean="0">
                                        <a:solidFill>
                                          <a:srgbClr val="202122"/>
                                        </a:solidFill>
                                        <a:latin typeface="Cambria Math" panose="02040503050406030204" pitchFamily="18" charset="0"/>
                                      </a:rPr>
                                      <m:t>5</m:t>
                                    </m:r>
                                  </m:e>
                                  <m:sub>
                                    <m:r>
                                      <a:rPr lang="en-US" sz="1400" b="0" i="1" dirty="0" smtClean="0">
                                        <a:solidFill>
                                          <a:srgbClr val="202122"/>
                                        </a:solidFill>
                                        <a:latin typeface="Cambria Math" panose="02040503050406030204" pitchFamily="18" charset="0"/>
                                      </a:rPr>
                                      <m:t>10</m:t>
                                    </m:r>
                                  </m:sub>
                                </m:sSub>
                                <m:r>
                                  <a:rPr lang="en-US" sz="1400" b="0" i="1" dirty="0" smtClean="0">
                                    <a:solidFill>
                                      <a:srgbClr val="202122"/>
                                    </a:solidFill>
                                    <a:latin typeface="Cambria Math" panose="02040503050406030204" pitchFamily="18" charset="0"/>
                                  </a:rPr>
                                  <m:t>=</m:t>
                                </m:r>
                                <m:sSub>
                                  <m:sSubPr>
                                    <m:ctrlPr>
                                      <a:rPr lang="en-US" sz="1400" b="0" i="1" dirty="0" smtClean="0">
                                        <a:solidFill>
                                          <a:srgbClr val="202122"/>
                                        </a:solidFill>
                                        <a:latin typeface="Cambria Math" panose="02040503050406030204" pitchFamily="18" charset="0"/>
                                      </a:rPr>
                                    </m:ctrlPr>
                                  </m:sSubPr>
                                  <m:e>
                                    <m:r>
                                      <a:rPr lang="en-US" sz="1400" b="0" i="1" dirty="0" smtClean="0">
                                        <a:solidFill>
                                          <a:srgbClr val="202122"/>
                                        </a:solidFill>
                                        <a:latin typeface="Cambria Math" panose="02040503050406030204" pitchFamily="18" charset="0"/>
                                      </a:rPr>
                                      <m:t>5</m:t>
                                    </m:r>
                                  </m:e>
                                  <m:sub>
                                    <m:r>
                                      <a:rPr lang="en-US" sz="1400" b="0" i="1" dirty="0" smtClean="0">
                                        <a:solidFill>
                                          <a:srgbClr val="202122"/>
                                        </a:solidFill>
                                        <a:latin typeface="Cambria Math" panose="02040503050406030204" pitchFamily="18" charset="0"/>
                                      </a:rPr>
                                      <m:t>16</m:t>
                                    </m:r>
                                  </m:sub>
                                </m:sSub>
                              </m:oMath>
                            </m:oMathPara>
                          </a14:m>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4617654"/>
                      </a:ext>
                    </a:extLst>
                  </a:tr>
                </a:tbl>
              </a:graphicData>
            </a:graphic>
          </p:graphicFrame>
        </mc:Choice>
        <mc:Fallback xmlns="">
          <p:graphicFrame>
            <p:nvGraphicFramePr>
              <p:cNvPr id="5" name="Table 4">
                <a:extLst>
                  <a:ext uri="{FF2B5EF4-FFF2-40B4-BE49-F238E27FC236}">
                    <a16:creationId xmlns:a16="http://schemas.microsoft.com/office/drawing/2014/main" id="{93BA7D7D-268B-6302-973E-47C8D8B6736E}"/>
                  </a:ext>
                </a:extLst>
              </p:cNvPr>
              <p:cNvGraphicFramePr>
                <a:graphicFrameLocks noGrp="1"/>
              </p:cNvGraphicFramePr>
              <p:nvPr>
                <p:extLst>
                  <p:ext uri="{D42A27DB-BD31-4B8C-83A1-F6EECF244321}">
                    <p14:modId xmlns:p14="http://schemas.microsoft.com/office/powerpoint/2010/main" val="3678984093"/>
                  </p:ext>
                </p:extLst>
              </p:nvPr>
            </p:nvGraphicFramePr>
            <p:xfrm>
              <a:off x="3388142" y="2597596"/>
              <a:ext cx="2472517" cy="1895217"/>
            </p:xfrm>
            <a:graphic>
              <a:graphicData uri="http://schemas.openxmlformats.org/drawingml/2006/table">
                <a:tbl>
                  <a:tblPr firstRow="1" bandRow="1">
                    <a:tableStyleId>{5940675A-B579-460E-94D1-54222C63F5DA}</a:tableStyleId>
                  </a:tblPr>
                  <a:tblGrid>
                    <a:gridCol w="959460">
                      <a:extLst>
                        <a:ext uri="{9D8B030D-6E8A-4147-A177-3AD203B41FA5}">
                          <a16:colId xmlns:a16="http://schemas.microsoft.com/office/drawing/2014/main" val="3162168177"/>
                        </a:ext>
                      </a:extLst>
                    </a:gridCol>
                    <a:gridCol w="1513057">
                      <a:extLst>
                        <a:ext uri="{9D8B030D-6E8A-4147-A177-3AD203B41FA5}">
                          <a16:colId xmlns:a16="http://schemas.microsoft.com/office/drawing/2014/main" val="996794551"/>
                        </a:ext>
                      </a:extLst>
                    </a:gridCol>
                  </a:tblGrid>
                  <a:tr h="698238">
                    <a:tc>
                      <a:txBody>
                        <a:bodyPr/>
                        <a:lstStyle/>
                        <a:p>
                          <a:pPr algn="ctr"/>
                          <a:r>
                            <a:rPr lang="en-US" sz="1400" b="1" dirty="0"/>
                            <a:t>Divide by 16</a:t>
                          </a:r>
                        </a:p>
                      </a:txBody>
                      <a:tcPr>
                        <a:lnR w="12700" cap="flat" cmpd="sng" algn="ctr">
                          <a:solidFill>
                            <a:schemeClr val="tx1"/>
                          </a:solidFill>
                          <a:prstDash val="solid"/>
                          <a:round/>
                          <a:headEnd type="none" w="med" len="med"/>
                          <a:tailEnd type="none" w="med" len="med"/>
                        </a:lnR>
                      </a:tcPr>
                    </a:tc>
                    <a:tc>
                      <a:txBody>
                        <a:bodyPr/>
                        <a:lstStyle/>
                        <a:p>
                          <a:pPr algn="ctr"/>
                          <a:r>
                            <a:rPr lang="en-US" sz="1400" b="1" dirty="0"/>
                            <a:t>Remainder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8386680"/>
                      </a:ext>
                    </a:extLst>
                  </a:tr>
                  <a:tr h="398993">
                    <a:tc>
                      <a:txBody>
                        <a:bodyPr/>
                        <a:lstStyle/>
                        <a:p>
                          <a:pPr algn="ctr"/>
                          <a:r>
                            <a:rPr lang="en-US" sz="1400" dirty="0"/>
                            <a:t>1457</a:t>
                          </a:r>
                        </a:p>
                      </a:txBody>
                      <a:tcPr>
                        <a:lnR w="12700" cap="flat" cmpd="sng" algn="ctr">
                          <a:solidFill>
                            <a:schemeClr val="tx1"/>
                          </a:solidFill>
                          <a:prstDash val="solid"/>
                          <a:round/>
                          <a:headEnd type="none" w="med" len="med"/>
                          <a:tailEnd type="none" w="med" len="med"/>
                        </a:ln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64167" t="-175000" r="-833" b="-203125"/>
                          </a:stretch>
                        </a:blipFill>
                      </a:tcPr>
                    </a:tc>
                    <a:extLst>
                      <a:ext uri="{0D108BD9-81ED-4DB2-BD59-A6C34878D82A}">
                        <a16:rowId xmlns:a16="http://schemas.microsoft.com/office/drawing/2014/main" val="1090906196"/>
                      </a:ext>
                    </a:extLst>
                  </a:tr>
                  <a:tr h="398993">
                    <a:tc>
                      <a:txBody>
                        <a:bodyPr/>
                        <a:lstStyle/>
                        <a:p>
                          <a:pPr algn="ctr"/>
                          <a:r>
                            <a:rPr lang="en-US" sz="1400" dirty="0"/>
                            <a:t>91</a:t>
                          </a:r>
                        </a:p>
                      </a:txBody>
                      <a:tcPr>
                        <a:lnR w="12700" cap="flat" cmpd="sng" algn="ctr">
                          <a:solidFill>
                            <a:schemeClr val="tx1"/>
                          </a:solidFill>
                          <a:prstDash val="solid"/>
                          <a:round/>
                          <a:headEnd type="none" w="med" len="med"/>
                          <a:tailEnd type="none" w="med" len="med"/>
                        </a:ln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64167" t="-283871" r="-833" b="-109677"/>
                          </a:stretch>
                        </a:blipFill>
                      </a:tcPr>
                    </a:tc>
                    <a:extLst>
                      <a:ext uri="{0D108BD9-81ED-4DB2-BD59-A6C34878D82A}">
                        <a16:rowId xmlns:a16="http://schemas.microsoft.com/office/drawing/2014/main" val="2558691302"/>
                      </a:ext>
                    </a:extLst>
                  </a:tr>
                  <a:tr h="398993">
                    <a:tc>
                      <a:txBody>
                        <a:bodyPr/>
                        <a:lstStyle/>
                        <a:p>
                          <a:pPr algn="ctr"/>
                          <a:r>
                            <a:rPr lang="en-US" sz="1400" dirty="0"/>
                            <a:t>5</a:t>
                          </a:r>
                        </a:p>
                      </a:txBody>
                      <a:tcPr>
                        <a:lnR w="12700" cap="flat" cmpd="sng" algn="ctr">
                          <a:solidFill>
                            <a:schemeClr val="tx1"/>
                          </a:solidFill>
                          <a:prstDash val="solid"/>
                          <a:round/>
                          <a:headEnd type="none" w="med" len="med"/>
                          <a:tailEnd type="none" w="med" len="med"/>
                        </a:ln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64167" t="-371875" r="-833" b="-6250"/>
                          </a:stretch>
                        </a:blipFill>
                      </a:tcPr>
                    </a:tc>
                    <a:extLst>
                      <a:ext uri="{0D108BD9-81ED-4DB2-BD59-A6C34878D82A}">
                        <a16:rowId xmlns:a16="http://schemas.microsoft.com/office/drawing/2014/main" val="2984617654"/>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7071DF2D-9689-5253-86B4-B61EE466F84E}"/>
                  </a:ext>
                </a:extLst>
              </p:cNvPr>
              <p:cNvGraphicFramePr>
                <a:graphicFrameLocks noGrp="1"/>
              </p:cNvGraphicFramePr>
              <p:nvPr>
                <p:extLst>
                  <p:ext uri="{D42A27DB-BD31-4B8C-83A1-F6EECF244321}">
                    <p14:modId xmlns:p14="http://schemas.microsoft.com/office/powerpoint/2010/main" val="1254012144"/>
                  </p:ext>
                </p:extLst>
              </p:nvPr>
            </p:nvGraphicFramePr>
            <p:xfrm>
              <a:off x="6163640" y="2597596"/>
              <a:ext cx="2472517" cy="1895217"/>
            </p:xfrm>
            <a:graphic>
              <a:graphicData uri="http://schemas.openxmlformats.org/drawingml/2006/table">
                <a:tbl>
                  <a:tblPr firstRow="1" bandRow="1">
                    <a:tableStyleId>{5940675A-B579-460E-94D1-54222C63F5DA}</a:tableStyleId>
                  </a:tblPr>
                  <a:tblGrid>
                    <a:gridCol w="959460">
                      <a:extLst>
                        <a:ext uri="{9D8B030D-6E8A-4147-A177-3AD203B41FA5}">
                          <a16:colId xmlns:a16="http://schemas.microsoft.com/office/drawing/2014/main" val="3162168177"/>
                        </a:ext>
                      </a:extLst>
                    </a:gridCol>
                    <a:gridCol w="1513057">
                      <a:extLst>
                        <a:ext uri="{9D8B030D-6E8A-4147-A177-3AD203B41FA5}">
                          <a16:colId xmlns:a16="http://schemas.microsoft.com/office/drawing/2014/main" val="996794551"/>
                        </a:ext>
                      </a:extLst>
                    </a:gridCol>
                  </a:tblGrid>
                  <a:tr h="698238">
                    <a:tc>
                      <a:txBody>
                        <a:bodyPr/>
                        <a:lstStyle/>
                        <a:p>
                          <a:pPr algn="ctr"/>
                          <a:r>
                            <a:rPr lang="en-US" sz="1400" b="1" dirty="0"/>
                            <a:t>Divide by 16</a:t>
                          </a:r>
                        </a:p>
                      </a:txBody>
                      <a:tcPr>
                        <a:lnR w="12700" cap="flat" cmpd="sng" algn="ctr">
                          <a:solidFill>
                            <a:schemeClr val="tx1"/>
                          </a:solidFill>
                          <a:prstDash val="solid"/>
                          <a:round/>
                          <a:headEnd type="none" w="med" len="med"/>
                          <a:tailEnd type="none" w="med" len="med"/>
                        </a:lnR>
                      </a:tcPr>
                    </a:tc>
                    <a:tc>
                      <a:txBody>
                        <a:bodyPr/>
                        <a:lstStyle/>
                        <a:p>
                          <a:pPr algn="ctr"/>
                          <a:r>
                            <a:rPr lang="en-US" sz="1400" b="1" dirty="0"/>
                            <a:t>Remainder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8386680"/>
                      </a:ext>
                    </a:extLst>
                  </a:tr>
                  <a:tr h="398993">
                    <a:tc>
                      <a:txBody>
                        <a:bodyPr/>
                        <a:lstStyle/>
                        <a:p>
                          <a:pPr algn="ctr"/>
                          <a:r>
                            <a:rPr lang="en-US" sz="1400" dirty="0"/>
                            <a:t>269</a:t>
                          </a:r>
                        </a:p>
                      </a:txBody>
                      <a:tcPr>
                        <a:lnR w="12700" cap="flat" cmpd="sng" algn="ctr">
                          <a:solidFill>
                            <a:schemeClr val="tx1"/>
                          </a:solidFill>
                          <a:prstDash val="solid"/>
                          <a:round/>
                          <a:headEnd type="none" w="med" len="med"/>
                          <a:tailEnd type="none" w="med" len="med"/>
                        </a:lnR>
                      </a:tcPr>
                    </a:tc>
                    <a:tc>
                      <a:txBody>
                        <a:bodyPr/>
                        <a:lstStyle/>
                        <a:p>
                          <a:pPr algn="ctr"/>
                          <a14:m>
                            <m:oMathPara xmlns:m="http://schemas.openxmlformats.org/officeDocument/2006/math">
                              <m:oMathParaPr>
                                <m:jc m:val="centerGroup"/>
                              </m:oMathParaPr>
                              <m:oMath xmlns:m="http://schemas.openxmlformats.org/officeDocument/2006/math">
                                <m:sSub>
                                  <m:sSubPr>
                                    <m:ctrlPr>
                                      <a:rPr lang="en-US" sz="1400" b="0" i="1" dirty="0" smtClean="0">
                                        <a:solidFill>
                                          <a:srgbClr val="202122"/>
                                        </a:solidFill>
                                        <a:latin typeface="Cambria Math" panose="02040503050406030204" pitchFamily="18" charset="0"/>
                                      </a:rPr>
                                    </m:ctrlPr>
                                  </m:sSubPr>
                                  <m:e>
                                    <m:r>
                                      <a:rPr lang="en-US" sz="1400" b="0" i="1" dirty="0" smtClean="0">
                                        <a:solidFill>
                                          <a:srgbClr val="202122"/>
                                        </a:solidFill>
                                        <a:latin typeface="Cambria Math" panose="02040503050406030204" pitchFamily="18" charset="0"/>
                                      </a:rPr>
                                      <m:t>13</m:t>
                                    </m:r>
                                  </m:e>
                                  <m:sub>
                                    <m:r>
                                      <a:rPr lang="en-US" sz="1400" b="0" i="1" dirty="0" smtClean="0">
                                        <a:solidFill>
                                          <a:srgbClr val="202122"/>
                                        </a:solidFill>
                                        <a:latin typeface="Cambria Math" panose="02040503050406030204" pitchFamily="18" charset="0"/>
                                      </a:rPr>
                                      <m:t>10</m:t>
                                    </m:r>
                                  </m:sub>
                                </m:sSub>
                                <m:r>
                                  <a:rPr lang="en-US" sz="1400" b="0" i="1" dirty="0" smtClean="0">
                                    <a:solidFill>
                                      <a:srgbClr val="202122"/>
                                    </a:solidFill>
                                    <a:latin typeface="Cambria Math" panose="02040503050406030204" pitchFamily="18" charset="0"/>
                                  </a:rPr>
                                  <m:t>=</m:t>
                                </m:r>
                                <m:sSub>
                                  <m:sSubPr>
                                    <m:ctrlPr>
                                      <a:rPr lang="en-US" sz="1400" b="0" i="1" dirty="0" smtClean="0">
                                        <a:solidFill>
                                          <a:srgbClr val="202122"/>
                                        </a:solidFill>
                                        <a:latin typeface="Cambria Math" panose="02040503050406030204" pitchFamily="18" charset="0"/>
                                      </a:rPr>
                                    </m:ctrlPr>
                                  </m:sSubPr>
                                  <m:e>
                                    <m:r>
                                      <a:rPr lang="en-US" sz="1400" b="0" i="1" dirty="0" smtClean="0">
                                        <a:solidFill>
                                          <a:srgbClr val="202122"/>
                                        </a:solidFill>
                                        <a:latin typeface="Cambria Math" panose="02040503050406030204" pitchFamily="18" charset="0"/>
                                      </a:rPr>
                                      <m:t>𝐷</m:t>
                                    </m:r>
                                  </m:e>
                                  <m:sub>
                                    <m:r>
                                      <a:rPr lang="en-US" sz="1400" b="0" i="1" dirty="0" smtClean="0">
                                        <a:solidFill>
                                          <a:srgbClr val="202122"/>
                                        </a:solidFill>
                                        <a:latin typeface="Cambria Math" panose="02040503050406030204" pitchFamily="18" charset="0"/>
                                      </a:rPr>
                                      <m:t>16</m:t>
                                    </m:r>
                                  </m:sub>
                                </m:sSub>
                              </m:oMath>
                            </m:oMathPara>
                          </a14:m>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0906196"/>
                      </a:ext>
                    </a:extLst>
                  </a:tr>
                  <a:tr h="398993">
                    <a:tc>
                      <a:txBody>
                        <a:bodyPr/>
                        <a:lstStyle/>
                        <a:p>
                          <a:pPr algn="ctr"/>
                          <a:r>
                            <a:rPr lang="en-US" sz="1400" dirty="0"/>
                            <a:t>16</a:t>
                          </a:r>
                        </a:p>
                      </a:txBody>
                      <a:tcPr>
                        <a:lnR w="12700" cap="flat" cmpd="sng" algn="ctr">
                          <a:solidFill>
                            <a:schemeClr val="tx1"/>
                          </a:solidFill>
                          <a:prstDash val="solid"/>
                          <a:round/>
                          <a:headEnd type="none" w="med" len="med"/>
                          <a:tailEnd type="none" w="med" len="med"/>
                        </a:lnR>
                      </a:tcPr>
                    </a:tc>
                    <a:tc>
                      <a:txBody>
                        <a:bodyPr/>
                        <a:lstStyle/>
                        <a:p>
                          <a:pPr algn="ctr"/>
                          <a14:m>
                            <m:oMathPara xmlns:m="http://schemas.openxmlformats.org/officeDocument/2006/math">
                              <m:oMathParaPr>
                                <m:jc m:val="centerGroup"/>
                              </m:oMathParaPr>
                              <m:oMath xmlns:m="http://schemas.openxmlformats.org/officeDocument/2006/math">
                                <m:sSub>
                                  <m:sSubPr>
                                    <m:ctrlPr>
                                      <a:rPr lang="en-US" sz="1400" b="0" i="1" dirty="0" smtClean="0">
                                        <a:solidFill>
                                          <a:srgbClr val="202122"/>
                                        </a:solidFill>
                                        <a:latin typeface="Cambria Math" panose="02040503050406030204" pitchFamily="18" charset="0"/>
                                      </a:rPr>
                                    </m:ctrlPr>
                                  </m:sSubPr>
                                  <m:e>
                                    <m:r>
                                      <a:rPr lang="en-US" sz="1400" b="0" i="1" dirty="0" smtClean="0">
                                        <a:solidFill>
                                          <a:srgbClr val="202122"/>
                                        </a:solidFill>
                                        <a:latin typeface="Cambria Math" panose="02040503050406030204" pitchFamily="18" charset="0"/>
                                      </a:rPr>
                                      <m:t>0</m:t>
                                    </m:r>
                                  </m:e>
                                  <m:sub>
                                    <m:r>
                                      <a:rPr lang="en-US" sz="1400" b="0" i="1" dirty="0" smtClean="0">
                                        <a:solidFill>
                                          <a:srgbClr val="202122"/>
                                        </a:solidFill>
                                        <a:latin typeface="Cambria Math" panose="02040503050406030204" pitchFamily="18" charset="0"/>
                                      </a:rPr>
                                      <m:t>10</m:t>
                                    </m:r>
                                  </m:sub>
                                </m:sSub>
                                <m:r>
                                  <a:rPr lang="en-US" sz="1400" b="0" i="1" dirty="0" smtClean="0">
                                    <a:solidFill>
                                      <a:srgbClr val="202122"/>
                                    </a:solidFill>
                                    <a:latin typeface="Cambria Math" panose="02040503050406030204" pitchFamily="18" charset="0"/>
                                  </a:rPr>
                                  <m:t>=</m:t>
                                </m:r>
                                <m:sSub>
                                  <m:sSubPr>
                                    <m:ctrlPr>
                                      <a:rPr lang="en-US" sz="1400" b="0" i="1" dirty="0" smtClean="0">
                                        <a:solidFill>
                                          <a:srgbClr val="202122"/>
                                        </a:solidFill>
                                        <a:latin typeface="Cambria Math" panose="02040503050406030204" pitchFamily="18" charset="0"/>
                                      </a:rPr>
                                    </m:ctrlPr>
                                  </m:sSubPr>
                                  <m:e>
                                    <m:r>
                                      <a:rPr lang="en-US" sz="1400" b="0" i="1" dirty="0" smtClean="0">
                                        <a:solidFill>
                                          <a:srgbClr val="202122"/>
                                        </a:solidFill>
                                        <a:latin typeface="Cambria Math" panose="02040503050406030204" pitchFamily="18" charset="0"/>
                                      </a:rPr>
                                      <m:t>0</m:t>
                                    </m:r>
                                  </m:e>
                                  <m:sub>
                                    <m:r>
                                      <a:rPr lang="en-US" sz="1400" b="0" i="1" dirty="0" smtClean="0">
                                        <a:solidFill>
                                          <a:srgbClr val="202122"/>
                                        </a:solidFill>
                                        <a:latin typeface="Cambria Math" panose="02040503050406030204" pitchFamily="18" charset="0"/>
                                      </a:rPr>
                                      <m:t>16</m:t>
                                    </m:r>
                                  </m:sub>
                                </m:sSub>
                              </m:oMath>
                            </m:oMathPara>
                          </a14:m>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8691302"/>
                      </a:ext>
                    </a:extLst>
                  </a:tr>
                  <a:tr h="398993">
                    <a:tc>
                      <a:txBody>
                        <a:bodyPr/>
                        <a:lstStyle/>
                        <a:p>
                          <a:pPr algn="ctr"/>
                          <a:r>
                            <a:rPr lang="en-US" sz="1400" dirty="0"/>
                            <a:t>1</a:t>
                          </a:r>
                        </a:p>
                      </a:txBody>
                      <a:tcPr>
                        <a:lnR w="12700" cap="flat" cmpd="sng" algn="ctr">
                          <a:solidFill>
                            <a:schemeClr val="tx1"/>
                          </a:solidFill>
                          <a:prstDash val="solid"/>
                          <a:round/>
                          <a:headEnd type="none" w="med" len="med"/>
                          <a:tailEnd type="none" w="med" len="med"/>
                        </a:lnR>
                      </a:tcPr>
                    </a:tc>
                    <a:tc>
                      <a:txBody>
                        <a:bodyPr/>
                        <a:lstStyle/>
                        <a:p>
                          <a:pPr algn="ctr"/>
                          <a14:m>
                            <m:oMathPara xmlns:m="http://schemas.openxmlformats.org/officeDocument/2006/math">
                              <m:oMathParaPr>
                                <m:jc m:val="centerGroup"/>
                              </m:oMathParaPr>
                              <m:oMath xmlns:m="http://schemas.openxmlformats.org/officeDocument/2006/math">
                                <m:sSub>
                                  <m:sSubPr>
                                    <m:ctrlPr>
                                      <a:rPr lang="en-US" sz="1400" b="0" i="1" dirty="0" smtClean="0">
                                        <a:solidFill>
                                          <a:srgbClr val="202122"/>
                                        </a:solidFill>
                                        <a:latin typeface="Cambria Math" panose="02040503050406030204" pitchFamily="18" charset="0"/>
                                      </a:rPr>
                                    </m:ctrlPr>
                                  </m:sSubPr>
                                  <m:e>
                                    <m:r>
                                      <a:rPr lang="en-US" sz="1400" b="0" i="1" dirty="0" smtClean="0">
                                        <a:solidFill>
                                          <a:srgbClr val="202122"/>
                                        </a:solidFill>
                                        <a:latin typeface="Cambria Math" panose="02040503050406030204" pitchFamily="18" charset="0"/>
                                      </a:rPr>
                                      <m:t>1</m:t>
                                    </m:r>
                                  </m:e>
                                  <m:sub>
                                    <m:r>
                                      <a:rPr lang="en-US" sz="1400" b="0" i="1" dirty="0" smtClean="0">
                                        <a:solidFill>
                                          <a:srgbClr val="202122"/>
                                        </a:solidFill>
                                        <a:latin typeface="Cambria Math" panose="02040503050406030204" pitchFamily="18" charset="0"/>
                                      </a:rPr>
                                      <m:t>10</m:t>
                                    </m:r>
                                  </m:sub>
                                </m:sSub>
                                <m:r>
                                  <a:rPr lang="en-US" sz="1400" b="0" i="1" dirty="0" smtClean="0">
                                    <a:solidFill>
                                      <a:srgbClr val="202122"/>
                                    </a:solidFill>
                                    <a:latin typeface="Cambria Math" panose="02040503050406030204" pitchFamily="18" charset="0"/>
                                  </a:rPr>
                                  <m:t>=</m:t>
                                </m:r>
                                <m:sSub>
                                  <m:sSubPr>
                                    <m:ctrlPr>
                                      <a:rPr lang="en-US" sz="1400" b="0" i="1" dirty="0" smtClean="0">
                                        <a:solidFill>
                                          <a:srgbClr val="202122"/>
                                        </a:solidFill>
                                        <a:latin typeface="Cambria Math" panose="02040503050406030204" pitchFamily="18" charset="0"/>
                                      </a:rPr>
                                    </m:ctrlPr>
                                  </m:sSubPr>
                                  <m:e>
                                    <m:r>
                                      <a:rPr lang="en-US" sz="1400" b="0" i="1" dirty="0" smtClean="0">
                                        <a:solidFill>
                                          <a:srgbClr val="202122"/>
                                        </a:solidFill>
                                        <a:latin typeface="Cambria Math" panose="02040503050406030204" pitchFamily="18" charset="0"/>
                                      </a:rPr>
                                      <m:t>1</m:t>
                                    </m:r>
                                  </m:e>
                                  <m:sub>
                                    <m:r>
                                      <a:rPr lang="en-US" sz="1400" b="0" i="1" dirty="0" smtClean="0">
                                        <a:solidFill>
                                          <a:srgbClr val="202122"/>
                                        </a:solidFill>
                                        <a:latin typeface="Cambria Math" panose="02040503050406030204" pitchFamily="18" charset="0"/>
                                      </a:rPr>
                                      <m:t>16</m:t>
                                    </m:r>
                                  </m:sub>
                                </m:sSub>
                              </m:oMath>
                            </m:oMathPara>
                          </a14:m>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4617654"/>
                      </a:ext>
                    </a:extLst>
                  </a:tr>
                </a:tbl>
              </a:graphicData>
            </a:graphic>
          </p:graphicFrame>
        </mc:Choice>
        <mc:Fallback xmlns="">
          <p:graphicFrame>
            <p:nvGraphicFramePr>
              <p:cNvPr id="6" name="Table 5">
                <a:extLst>
                  <a:ext uri="{FF2B5EF4-FFF2-40B4-BE49-F238E27FC236}">
                    <a16:creationId xmlns:a16="http://schemas.microsoft.com/office/drawing/2014/main" id="{7071DF2D-9689-5253-86B4-B61EE466F84E}"/>
                  </a:ext>
                </a:extLst>
              </p:cNvPr>
              <p:cNvGraphicFramePr>
                <a:graphicFrameLocks noGrp="1"/>
              </p:cNvGraphicFramePr>
              <p:nvPr>
                <p:extLst>
                  <p:ext uri="{D42A27DB-BD31-4B8C-83A1-F6EECF244321}">
                    <p14:modId xmlns:p14="http://schemas.microsoft.com/office/powerpoint/2010/main" val="1254012144"/>
                  </p:ext>
                </p:extLst>
              </p:nvPr>
            </p:nvGraphicFramePr>
            <p:xfrm>
              <a:off x="6163640" y="2597596"/>
              <a:ext cx="2472517" cy="1895217"/>
            </p:xfrm>
            <a:graphic>
              <a:graphicData uri="http://schemas.openxmlformats.org/drawingml/2006/table">
                <a:tbl>
                  <a:tblPr firstRow="1" bandRow="1">
                    <a:tableStyleId>{5940675A-B579-460E-94D1-54222C63F5DA}</a:tableStyleId>
                  </a:tblPr>
                  <a:tblGrid>
                    <a:gridCol w="959460">
                      <a:extLst>
                        <a:ext uri="{9D8B030D-6E8A-4147-A177-3AD203B41FA5}">
                          <a16:colId xmlns:a16="http://schemas.microsoft.com/office/drawing/2014/main" val="3162168177"/>
                        </a:ext>
                      </a:extLst>
                    </a:gridCol>
                    <a:gridCol w="1513057">
                      <a:extLst>
                        <a:ext uri="{9D8B030D-6E8A-4147-A177-3AD203B41FA5}">
                          <a16:colId xmlns:a16="http://schemas.microsoft.com/office/drawing/2014/main" val="996794551"/>
                        </a:ext>
                      </a:extLst>
                    </a:gridCol>
                  </a:tblGrid>
                  <a:tr h="698238">
                    <a:tc>
                      <a:txBody>
                        <a:bodyPr/>
                        <a:lstStyle/>
                        <a:p>
                          <a:pPr algn="ctr"/>
                          <a:r>
                            <a:rPr lang="en-US" sz="1400" b="1" dirty="0"/>
                            <a:t>Divide by 16</a:t>
                          </a:r>
                        </a:p>
                      </a:txBody>
                      <a:tcPr>
                        <a:lnR w="12700" cap="flat" cmpd="sng" algn="ctr">
                          <a:solidFill>
                            <a:schemeClr val="tx1"/>
                          </a:solidFill>
                          <a:prstDash val="solid"/>
                          <a:round/>
                          <a:headEnd type="none" w="med" len="med"/>
                          <a:tailEnd type="none" w="med" len="med"/>
                        </a:lnR>
                      </a:tcPr>
                    </a:tc>
                    <a:tc>
                      <a:txBody>
                        <a:bodyPr/>
                        <a:lstStyle/>
                        <a:p>
                          <a:pPr algn="ctr"/>
                          <a:r>
                            <a:rPr lang="en-US" sz="1400" b="1" dirty="0"/>
                            <a:t>Remainder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8386680"/>
                      </a:ext>
                    </a:extLst>
                  </a:tr>
                  <a:tr h="398993">
                    <a:tc>
                      <a:txBody>
                        <a:bodyPr/>
                        <a:lstStyle/>
                        <a:p>
                          <a:pPr algn="ctr"/>
                          <a:r>
                            <a:rPr lang="en-US" sz="1400" dirty="0"/>
                            <a:t>269</a:t>
                          </a:r>
                        </a:p>
                      </a:txBody>
                      <a:tcPr>
                        <a:lnR w="12700" cap="flat" cmpd="sng" algn="ctr">
                          <a:solidFill>
                            <a:schemeClr val="tx1"/>
                          </a:solidFill>
                          <a:prstDash val="solid"/>
                          <a:round/>
                          <a:headEnd type="none" w="med" len="med"/>
                          <a:tailEnd type="none" w="med" len="med"/>
                        </a:ln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64167" t="-175000" r="-833" b="-203125"/>
                          </a:stretch>
                        </a:blipFill>
                      </a:tcPr>
                    </a:tc>
                    <a:extLst>
                      <a:ext uri="{0D108BD9-81ED-4DB2-BD59-A6C34878D82A}">
                        <a16:rowId xmlns:a16="http://schemas.microsoft.com/office/drawing/2014/main" val="1090906196"/>
                      </a:ext>
                    </a:extLst>
                  </a:tr>
                  <a:tr h="398993">
                    <a:tc>
                      <a:txBody>
                        <a:bodyPr/>
                        <a:lstStyle/>
                        <a:p>
                          <a:pPr algn="ctr"/>
                          <a:r>
                            <a:rPr lang="en-US" sz="1400" dirty="0"/>
                            <a:t>16</a:t>
                          </a:r>
                        </a:p>
                      </a:txBody>
                      <a:tcPr>
                        <a:lnR w="12700" cap="flat" cmpd="sng" algn="ctr">
                          <a:solidFill>
                            <a:schemeClr val="tx1"/>
                          </a:solidFill>
                          <a:prstDash val="solid"/>
                          <a:round/>
                          <a:headEnd type="none" w="med" len="med"/>
                          <a:tailEnd type="none" w="med" len="med"/>
                        </a:ln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64167" t="-283871" r="-833" b="-109677"/>
                          </a:stretch>
                        </a:blipFill>
                      </a:tcPr>
                    </a:tc>
                    <a:extLst>
                      <a:ext uri="{0D108BD9-81ED-4DB2-BD59-A6C34878D82A}">
                        <a16:rowId xmlns:a16="http://schemas.microsoft.com/office/drawing/2014/main" val="2558691302"/>
                      </a:ext>
                    </a:extLst>
                  </a:tr>
                  <a:tr h="398993">
                    <a:tc>
                      <a:txBody>
                        <a:bodyPr/>
                        <a:lstStyle/>
                        <a:p>
                          <a:pPr algn="ctr"/>
                          <a:r>
                            <a:rPr lang="en-US" sz="1400" dirty="0"/>
                            <a:t>1</a:t>
                          </a:r>
                        </a:p>
                      </a:txBody>
                      <a:tcPr>
                        <a:lnR w="12700" cap="flat" cmpd="sng" algn="ctr">
                          <a:solidFill>
                            <a:schemeClr val="tx1"/>
                          </a:solidFill>
                          <a:prstDash val="solid"/>
                          <a:round/>
                          <a:headEnd type="none" w="med" len="med"/>
                          <a:tailEnd type="none" w="med" len="med"/>
                        </a:ln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64167" t="-371875" r="-833" b="-6250"/>
                          </a:stretch>
                        </a:blipFill>
                      </a:tcPr>
                    </a:tc>
                    <a:extLst>
                      <a:ext uri="{0D108BD9-81ED-4DB2-BD59-A6C34878D82A}">
                        <a16:rowId xmlns:a16="http://schemas.microsoft.com/office/drawing/2014/main" val="2984617654"/>
                      </a:ext>
                    </a:extLst>
                  </a:tr>
                </a:tbl>
              </a:graphicData>
            </a:graphic>
          </p:graphicFrame>
        </mc:Fallback>
      </mc:AlternateContent>
      <p:cxnSp>
        <p:nvCxnSpPr>
          <p:cNvPr id="8" name="Straight Arrow Connector 7">
            <a:extLst>
              <a:ext uri="{FF2B5EF4-FFF2-40B4-BE49-F238E27FC236}">
                <a16:creationId xmlns:a16="http://schemas.microsoft.com/office/drawing/2014/main" id="{DD80EFED-994C-0E4A-FFCD-A092C8373F21}"/>
              </a:ext>
            </a:extLst>
          </p:cNvPr>
          <p:cNvCxnSpPr>
            <a:cxnSpLocks/>
          </p:cNvCxnSpPr>
          <p:nvPr/>
        </p:nvCxnSpPr>
        <p:spPr>
          <a:xfrm flipV="1">
            <a:off x="11483699" y="2435171"/>
            <a:ext cx="0" cy="23698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9" name="Table 8">
                <a:extLst>
                  <a:ext uri="{FF2B5EF4-FFF2-40B4-BE49-F238E27FC236}">
                    <a16:creationId xmlns:a16="http://schemas.microsoft.com/office/drawing/2014/main" id="{FB45AED9-D5C4-5994-4840-73823E2A41FE}"/>
                  </a:ext>
                </a:extLst>
              </p:cNvPr>
              <p:cNvGraphicFramePr>
                <a:graphicFrameLocks noGrp="1"/>
              </p:cNvGraphicFramePr>
              <p:nvPr>
                <p:extLst>
                  <p:ext uri="{D42A27DB-BD31-4B8C-83A1-F6EECF244321}">
                    <p14:modId xmlns:p14="http://schemas.microsoft.com/office/powerpoint/2010/main" val="2172862541"/>
                  </p:ext>
                </p:extLst>
              </p:nvPr>
            </p:nvGraphicFramePr>
            <p:xfrm>
              <a:off x="8939138" y="2961067"/>
              <a:ext cx="1860573" cy="1496224"/>
            </p:xfrm>
            <a:graphic>
              <a:graphicData uri="http://schemas.openxmlformats.org/drawingml/2006/table">
                <a:tbl>
                  <a:tblPr firstRow="1" bandRow="1">
                    <a:tableStyleId>{5940675A-B579-460E-94D1-54222C63F5DA}</a:tableStyleId>
                  </a:tblPr>
                  <a:tblGrid>
                    <a:gridCol w="721995">
                      <a:extLst>
                        <a:ext uri="{9D8B030D-6E8A-4147-A177-3AD203B41FA5}">
                          <a16:colId xmlns:a16="http://schemas.microsoft.com/office/drawing/2014/main" val="3162168177"/>
                        </a:ext>
                      </a:extLst>
                    </a:gridCol>
                    <a:gridCol w="1138578">
                      <a:extLst>
                        <a:ext uri="{9D8B030D-6E8A-4147-A177-3AD203B41FA5}">
                          <a16:colId xmlns:a16="http://schemas.microsoft.com/office/drawing/2014/main" val="996794551"/>
                        </a:ext>
                      </a:extLst>
                    </a:gridCol>
                  </a:tblGrid>
                  <a:tr h="698238">
                    <a:tc>
                      <a:txBody>
                        <a:bodyPr/>
                        <a:lstStyle/>
                        <a:p>
                          <a:pPr algn="ctr"/>
                          <a:r>
                            <a:rPr lang="en-US" sz="1400" b="1" dirty="0"/>
                            <a:t>Divide by 16</a:t>
                          </a:r>
                        </a:p>
                      </a:txBody>
                      <a:tcPr>
                        <a:lnR w="12700" cap="flat" cmpd="sng" algn="ctr">
                          <a:solidFill>
                            <a:schemeClr val="tx1"/>
                          </a:solidFill>
                          <a:prstDash val="solid"/>
                          <a:round/>
                          <a:headEnd type="none" w="med" len="med"/>
                          <a:tailEnd type="none" w="med" len="med"/>
                        </a:lnR>
                      </a:tcPr>
                    </a:tc>
                    <a:tc>
                      <a:txBody>
                        <a:bodyPr/>
                        <a:lstStyle/>
                        <a:p>
                          <a:pPr algn="ctr"/>
                          <a:r>
                            <a:rPr lang="en-US" sz="1400" b="1" dirty="0"/>
                            <a:t>Remainder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8386680"/>
                      </a:ext>
                    </a:extLst>
                  </a:tr>
                  <a:tr h="398993">
                    <a:tc>
                      <a:txBody>
                        <a:bodyPr/>
                        <a:lstStyle/>
                        <a:p>
                          <a:pPr algn="ctr"/>
                          <a:r>
                            <a:rPr lang="en-US" sz="1400" dirty="0"/>
                            <a:t>47</a:t>
                          </a:r>
                        </a:p>
                      </a:txBody>
                      <a:tcPr>
                        <a:lnR w="12700" cap="flat" cmpd="sng" algn="ctr">
                          <a:solidFill>
                            <a:schemeClr val="tx1"/>
                          </a:solidFill>
                          <a:prstDash val="solid"/>
                          <a:round/>
                          <a:headEnd type="none" w="med" len="med"/>
                          <a:tailEnd type="none" w="med" len="med"/>
                        </a:lnR>
                      </a:tcPr>
                    </a:tc>
                    <a:tc>
                      <a:txBody>
                        <a:bodyPr/>
                        <a:lstStyle/>
                        <a:p>
                          <a:pPr algn="ctr"/>
                          <a14:m>
                            <m:oMathPara xmlns:m="http://schemas.openxmlformats.org/officeDocument/2006/math">
                              <m:oMathParaPr>
                                <m:jc m:val="centerGroup"/>
                              </m:oMathParaPr>
                              <m:oMath xmlns:m="http://schemas.openxmlformats.org/officeDocument/2006/math">
                                <m:sSub>
                                  <m:sSubPr>
                                    <m:ctrlPr>
                                      <a:rPr lang="en-US" sz="1400" b="0" i="1" dirty="0" smtClean="0">
                                        <a:solidFill>
                                          <a:srgbClr val="202122"/>
                                        </a:solidFill>
                                        <a:latin typeface="Cambria Math" panose="02040503050406030204" pitchFamily="18" charset="0"/>
                                      </a:rPr>
                                    </m:ctrlPr>
                                  </m:sSubPr>
                                  <m:e>
                                    <m:r>
                                      <a:rPr lang="en-US" sz="1400" b="0" i="1" dirty="0" smtClean="0">
                                        <a:solidFill>
                                          <a:srgbClr val="202122"/>
                                        </a:solidFill>
                                        <a:latin typeface="Cambria Math" panose="02040503050406030204" pitchFamily="18" charset="0"/>
                                      </a:rPr>
                                      <m:t>15</m:t>
                                    </m:r>
                                  </m:e>
                                  <m:sub>
                                    <m:r>
                                      <a:rPr lang="en-US" sz="1400" b="0" i="1" dirty="0" smtClean="0">
                                        <a:solidFill>
                                          <a:srgbClr val="202122"/>
                                        </a:solidFill>
                                        <a:latin typeface="Cambria Math" panose="02040503050406030204" pitchFamily="18" charset="0"/>
                                      </a:rPr>
                                      <m:t>10</m:t>
                                    </m:r>
                                  </m:sub>
                                </m:sSub>
                                <m:r>
                                  <a:rPr lang="en-US" sz="1400" b="0" i="1" dirty="0" smtClean="0">
                                    <a:solidFill>
                                      <a:srgbClr val="202122"/>
                                    </a:solidFill>
                                    <a:latin typeface="Cambria Math" panose="02040503050406030204" pitchFamily="18" charset="0"/>
                                  </a:rPr>
                                  <m:t>=</m:t>
                                </m:r>
                                <m:sSub>
                                  <m:sSubPr>
                                    <m:ctrlPr>
                                      <a:rPr lang="en-US" sz="1400" b="0" i="1" dirty="0" smtClean="0">
                                        <a:solidFill>
                                          <a:srgbClr val="202122"/>
                                        </a:solidFill>
                                        <a:latin typeface="Cambria Math" panose="02040503050406030204" pitchFamily="18" charset="0"/>
                                      </a:rPr>
                                    </m:ctrlPr>
                                  </m:sSubPr>
                                  <m:e>
                                    <m:r>
                                      <a:rPr lang="en-US" sz="1400" b="0" i="1" dirty="0" smtClean="0">
                                        <a:solidFill>
                                          <a:srgbClr val="202122"/>
                                        </a:solidFill>
                                        <a:latin typeface="Cambria Math" panose="02040503050406030204" pitchFamily="18" charset="0"/>
                                      </a:rPr>
                                      <m:t>𝐹</m:t>
                                    </m:r>
                                  </m:e>
                                  <m:sub>
                                    <m:r>
                                      <a:rPr lang="en-US" sz="1400" b="0" i="1" dirty="0" smtClean="0">
                                        <a:solidFill>
                                          <a:srgbClr val="202122"/>
                                        </a:solidFill>
                                        <a:latin typeface="Cambria Math" panose="02040503050406030204" pitchFamily="18" charset="0"/>
                                      </a:rPr>
                                      <m:t>16</m:t>
                                    </m:r>
                                  </m:sub>
                                </m:sSub>
                              </m:oMath>
                            </m:oMathPara>
                          </a14:m>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0906196"/>
                      </a:ext>
                    </a:extLst>
                  </a:tr>
                  <a:tr h="398993">
                    <a:tc>
                      <a:txBody>
                        <a:bodyPr/>
                        <a:lstStyle/>
                        <a:p>
                          <a:pPr algn="ctr"/>
                          <a:r>
                            <a:rPr lang="en-US" sz="1400" dirty="0"/>
                            <a:t>2</a:t>
                          </a:r>
                        </a:p>
                      </a:txBody>
                      <a:tcPr>
                        <a:lnR w="12700" cap="flat" cmpd="sng" algn="ctr">
                          <a:solidFill>
                            <a:schemeClr val="tx1"/>
                          </a:solidFill>
                          <a:prstDash val="solid"/>
                          <a:round/>
                          <a:headEnd type="none" w="med" len="med"/>
                          <a:tailEnd type="none" w="med" len="med"/>
                        </a:lnR>
                      </a:tcPr>
                    </a:tc>
                    <a:tc>
                      <a:txBody>
                        <a:bodyPr/>
                        <a:lstStyle/>
                        <a:p>
                          <a:pPr algn="ctr"/>
                          <a14:m>
                            <m:oMathPara xmlns:m="http://schemas.openxmlformats.org/officeDocument/2006/math">
                              <m:oMathParaPr>
                                <m:jc m:val="centerGroup"/>
                              </m:oMathParaPr>
                              <m:oMath xmlns:m="http://schemas.openxmlformats.org/officeDocument/2006/math">
                                <m:sSub>
                                  <m:sSubPr>
                                    <m:ctrlPr>
                                      <a:rPr lang="en-US" sz="1400" b="0" i="1" dirty="0" smtClean="0">
                                        <a:solidFill>
                                          <a:srgbClr val="202122"/>
                                        </a:solidFill>
                                        <a:latin typeface="Cambria Math" panose="02040503050406030204" pitchFamily="18" charset="0"/>
                                      </a:rPr>
                                    </m:ctrlPr>
                                  </m:sSubPr>
                                  <m:e>
                                    <m:r>
                                      <a:rPr lang="en-US" sz="1400" b="0" i="1" dirty="0" smtClean="0">
                                        <a:solidFill>
                                          <a:srgbClr val="202122"/>
                                        </a:solidFill>
                                        <a:latin typeface="Cambria Math" panose="02040503050406030204" pitchFamily="18" charset="0"/>
                                      </a:rPr>
                                      <m:t>2</m:t>
                                    </m:r>
                                  </m:e>
                                  <m:sub>
                                    <m:r>
                                      <a:rPr lang="en-US" sz="1400" b="0" i="1" dirty="0" smtClean="0">
                                        <a:solidFill>
                                          <a:srgbClr val="202122"/>
                                        </a:solidFill>
                                        <a:latin typeface="Cambria Math" panose="02040503050406030204" pitchFamily="18" charset="0"/>
                                      </a:rPr>
                                      <m:t>10</m:t>
                                    </m:r>
                                  </m:sub>
                                </m:sSub>
                                <m:r>
                                  <a:rPr lang="en-US" sz="1400" b="0" i="1" dirty="0" smtClean="0">
                                    <a:solidFill>
                                      <a:srgbClr val="202122"/>
                                    </a:solidFill>
                                    <a:latin typeface="Cambria Math" panose="02040503050406030204" pitchFamily="18" charset="0"/>
                                  </a:rPr>
                                  <m:t>=</m:t>
                                </m:r>
                                <m:sSub>
                                  <m:sSubPr>
                                    <m:ctrlPr>
                                      <a:rPr lang="en-US" sz="1400" b="0" i="1" dirty="0" smtClean="0">
                                        <a:solidFill>
                                          <a:srgbClr val="202122"/>
                                        </a:solidFill>
                                        <a:latin typeface="Cambria Math" panose="02040503050406030204" pitchFamily="18" charset="0"/>
                                      </a:rPr>
                                    </m:ctrlPr>
                                  </m:sSubPr>
                                  <m:e>
                                    <m:r>
                                      <a:rPr lang="en-US" sz="1400" b="0" i="1" dirty="0" smtClean="0">
                                        <a:solidFill>
                                          <a:srgbClr val="202122"/>
                                        </a:solidFill>
                                        <a:latin typeface="Cambria Math" panose="02040503050406030204" pitchFamily="18" charset="0"/>
                                      </a:rPr>
                                      <m:t>2</m:t>
                                    </m:r>
                                  </m:e>
                                  <m:sub>
                                    <m:r>
                                      <a:rPr lang="en-US" sz="1400" b="0" i="1" dirty="0" smtClean="0">
                                        <a:solidFill>
                                          <a:srgbClr val="202122"/>
                                        </a:solidFill>
                                        <a:latin typeface="Cambria Math" panose="02040503050406030204" pitchFamily="18" charset="0"/>
                                      </a:rPr>
                                      <m:t>16</m:t>
                                    </m:r>
                                  </m:sub>
                                </m:sSub>
                              </m:oMath>
                            </m:oMathPara>
                          </a14:m>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8691302"/>
                      </a:ext>
                    </a:extLst>
                  </a:tr>
                </a:tbl>
              </a:graphicData>
            </a:graphic>
          </p:graphicFrame>
        </mc:Choice>
        <mc:Fallback xmlns="">
          <p:graphicFrame>
            <p:nvGraphicFramePr>
              <p:cNvPr id="9" name="Table 8">
                <a:extLst>
                  <a:ext uri="{FF2B5EF4-FFF2-40B4-BE49-F238E27FC236}">
                    <a16:creationId xmlns:a16="http://schemas.microsoft.com/office/drawing/2014/main" id="{FB45AED9-D5C4-5994-4840-73823E2A41FE}"/>
                  </a:ext>
                </a:extLst>
              </p:cNvPr>
              <p:cNvGraphicFramePr>
                <a:graphicFrameLocks noGrp="1"/>
              </p:cNvGraphicFramePr>
              <p:nvPr>
                <p:extLst>
                  <p:ext uri="{D42A27DB-BD31-4B8C-83A1-F6EECF244321}">
                    <p14:modId xmlns:p14="http://schemas.microsoft.com/office/powerpoint/2010/main" val="2172862541"/>
                  </p:ext>
                </p:extLst>
              </p:nvPr>
            </p:nvGraphicFramePr>
            <p:xfrm>
              <a:off x="8939138" y="2961067"/>
              <a:ext cx="1860573" cy="1496224"/>
            </p:xfrm>
            <a:graphic>
              <a:graphicData uri="http://schemas.openxmlformats.org/drawingml/2006/table">
                <a:tbl>
                  <a:tblPr firstRow="1" bandRow="1">
                    <a:tableStyleId>{5940675A-B579-460E-94D1-54222C63F5DA}</a:tableStyleId>
                  </a:tblPr>
                  <a:tblGrid>
                    <a:gridCol w="721995">
                      <a:extLst>
                        <a:ext uri="{9D8B030D-6E8A-4147-A177-3AD203B41FA5}">
                          <a16:colId xmlns:a16="http://schemas.microsoft.com/office/drawing/2014/main" val="3162168177"/>
                        </a:ext>
                      </a:extLst>
                    </a:gridCol>
                    <a:gridCol w="1138578">
                      <a:extLst>
                        <a:ext uri="{9D8B030D-6E8A-4147-A177-3AD203B41FA5}">
                          <a16:colId xmlns:a16="http://schemas.microsoft.com/office/drawing/2014/main" val="996794551"/>
                        </a:ext>
                      </a:extLst>
                    </a:gridCol>
                  </a:tblGrid>
                  <a:tr h="698238">
                    <a:tc>
                      <a:txBody>
                        <a:bodyPr/>
                        <a:lstStyle/>
                        <a:p>
                          <a:pPr algn="ctr"/>
                          <a:r>
                            <a:rPr lang="en-US" sz="1400" b="1" dirty="0"/>
                            <a:t>Divide by 16</a:t>
                          </a:r>
                        </a:p>
                      </a:txBody>
                      <a:tcPr>
                        <a:lnR w="12700" cap="flat" cmpd="sng" algn="ctr">
                          <a:solidFill>
                            <a:schemeClr val="tx1"/>
                          </a:solidFill>
                          <a:prstDash val="solid"/>
                          <a:round/>
                          <a:headEnd type="none" w="med" len="med"/>
                          <a:tailEnd type="none" w="med" len="med"/>
                        </a:lnR>
                      </a:tcPr>
                    </a:tc>
                    <a:tc>
                      <a:txBody>
                        <a:bodyPr/>
                        <a:lstStyle/>
                        <a:p>
                          <a:pPr algn="ctr"/>
                          <a:r>
                            <a:rPr lang="en-US" sz="1400" b="1" dirty="0"/>
                            <a:t>Remainder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8386680"/>
                      </a:ext>
                    </a:extLst>
                  </a:tr>
                  <a:tr h="398993">
                    <a:tc>
                      <a:txBody>
                        <a:bodyPr/>
                        <a:lstStyle/>
                        <a:p>
                          <a:pPr algn="ctr"/>
                          <a:r>
                            <a:rPr lang="en-US" sz="1400" dirty="0"/>
                            <a:t>47</a:t>
                          </a:r>
                        </a:p>
                      </a:txBody>
                      <a:tcPr>
                        <a:lnR w="12700" cap="flat" cmpd="sng" algn="ctr">
                          <a:solidFill>
                            <a:schemeClr val="tx1"/>
                          </a:solidFill>
                          <a:prstDash val="solid"/>
                          <a:round/>
                          <a:headEnd type="none" w="med" len="med"/>
                          <a:tailEnd type="none" w="med" len="med"/>
                        </a:ln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62637" t="-175000" r="-1099" b="-103125"/>
                          </a:stretch>
                        </a:blipFill>
                      </a:tcPr>
                    </a:tc>
                    <a:extLst>
                      <a:ext uri="{0D108BD9-81ED-4DB2-BD59-A6C34878D82A}">
                        <a16:rowId xmlns:a16="http://schemas.microsoft.com/office/drawing/2014/main" val="1090906196"/>
                      </a:ext>
                    </a:extLst>
                  </a:tr>
                  <a:tr h="398993">
                    <a:tc>
                      <a:txBody>
                        <a:bodyPr/>
                        <a:lstStyle/>
                        <a:p>
                          <a:pPr algn="ctr"/>
                          <a:r>
                            <a:rPr lang="en-US" sz="1400" dirty="0"/>
                            <a:t>2</a:t>
                          </a:r>
                        </a:p>
                      </a:txBody>
                      <a:tcPr>
                        <a:lnR w="12700" cap="flat" cmpd="sng" algn="ctr">
                          <a:solidFill>
                            <a:schemeClr val="tx1"/>
                          </a:solidFill>
                          <a:prstDash val="solid"/>
                          <a:round/>
                          <a:headEnd type="none" w="med" len="med"/>
                          <a:tailEnd type="none" w="med" len="med"/>
                        </a:ln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62637" t="-283871" r="-1099" b="-6452"/>
                          </a:stretch>
                        </a:blipFill>
                      </a:tcPr>
                    </a:tc>
                    <a:extLst>
                      <a:ext uri="{0D108BD9-81ED-4DB2-BD59-A6C34878D82A}">
                        <a16:rowId xmlns:a16="http://schemas.microsoft.com/office/drawing/2014/main" val="2558691302"/>
                      </a:ext>
                    </a:extLst>
                  </a:tr>
                </a:tbl>
              </a:graphicData>
            </a:graphic>
          </p:graphicFrame>
        </mc:Fallback>
      </mc:AlternateContent>
      <p:sp>
        <p:nvSpPr>
          <p:cNvPr id="12" name="TextBox 11">
            <a:extLst>
              <a:ext uri="{FF2B5EF4-FFF2-40B4-BE49-F238E27FC236}">
                <a16:creationId xmlns:a16="http://schemas.microsoft.com/office/drawing/2014/main" id="{0C599474-BB40-CD50-1BC3-1DF700403982}"/>
              </a:ext>
            </a:extLst>
          </p:cNvPr>
          <p:cNvSpPr txBox="1"/>
          <p:nvPr/>
        </p:nvSpPr>
        <p:spPr>
          <a:xfrm>
            <a:off x="10875315" y="4123481"/>
            <a:ext cx="704039" cy="369332"/>
          </a:xfrm>
          <a:prstGeom prst="rect">
            <a:avLst/>
          </a:prstGeom>
          <a:noFill/>
        </p:spPr>
        <p:txBody>
          <a:bodyPr wrap="none" rtlCol="0">
            <a:spAutoFit/>
          </a:bodyPr>
          <a:lstStyle/>
          <a:p>
            <a:r>
              <a:rPr lang="en-US" dirty="0"/>
              <a:t>MSB</a:t>
            </a:r>
          </a:p>
        </p:txBody>
      </p:sp>
      <p:sp>
        <p:nvSpPr>
          <p:cNvPr id="13" name="TextBox 12">
            <a:extLst>
              <a:ext uri="{FF2B5EF4-FFF2-40B4-BE49-F238E27FC236}">
                <a16:creationId xmlns:a16="http://schemas.microsoft.com/office/drawing/2014/main" id="{529B60C0-3977-9A55-965C-CF4FB8BE2E0A}"/>
              </a:ext>
            </a:extLst>
          </p:cNvPr>
          <p:cNvSpPr txBox="1"/>
          <p:nvPr/>
        </p:nvSpPr>
        <p:spPr>
          <a:xfrm>
            <a:off x="10875314" y="3289435"/>
            <a:ext cx="634854" cy="369332"/>
          </a:xfrm>
          <a:prstGeom prst="rect">
            <a:avLst/>
          </a:prstGeom>
          <a:noFill/>
        </p:spPr>
        <p:txBody>
          <a:bodyPr wrap="none" rtlCol="0">
            <a:spAutoFit/>
          </a:bodyPr>
          <a:lstStyle/>
          <a:p>
            <a:r>
              <a:rPr lang="en-US" dirty="0"/>
              <a:t>LSB</a:t>
            </a:r>
          </a:p>
        </p:txBody>
      </p:sp>
    </p:spTree>
    <p:extLst>
      <p:ext uri="{BB962C8B-B14F-4D97-AF65-F5344CB8AC3E}">
        <p14:creationId xmlns:p14="http://schemas.microsoft.com/office/powerpoint/2010/main" val="412101418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81F9-BEBD-C583-02A3-29C839245171}"/>
              </a:ext>
            </a:extLst>
          </p:cNvPr>
          <p:cNvSpPr>
            <a:spLocks noGrp="1"/>
          </p:cNvSpPr>
          <p:nvPr>
            <p:ph type="title"/>
          </p:nvPr>
        </p:nvSpPr>
        <p:spPr/>
        <p:txBody>
          <a:bodyPr/>
          <a:lstStyle/>
          <a:p>
            <a:r>
              <a:rPr lang="en-US" dirty="0"/>
              <a:t>Binary to Hexadecimal conversion</a:t>
            </a:r>
          </a:p>
        </p:txBody>
      </p:sp>
      <p:sp>
        <p:nvSpPr>
          <p:cNvPr id="4" name="Slide Number Placeholder 3">
            <a:extLst>
              <a:ext uri="{FF2B5EF4-FFF2-40B4-BE49-F238E27FC236}">
                <a16:creationId xmlns:a16="http://schemas.microsoft.com/office/drawing/2014/main" id="{06EA2ABA-4AAC-594B-E0DF-46DEF8A5E435}"/>
              </a:ext>
            </a:extLst>
          </p:cNvPr>
          <p:cNvSpPr>
            <a:spLocks noGrp="1"/>
          </p:cNvSpPr>
          <p:nvPr>
            <p:ph type="sldNum" sz="quarter" idx="12"/>
          </p:nvPr>
        </p:nvSpPr>
        <p:spPr/>
        <p:txBody>
          <a:bodyPr/>
          <a:lstStyle/>
          <a:p>
            <a:fld id="{CC057153-B650-4DEB-B370-79DDCFDCE934}" type="slidenum">
              <a:rPr lang="en-US" smtClean="0"/>
              <a:t>89</a:t>
            </a:fld>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E4DB05B-82C6-1186-D5CB-5CCD0DB48FF0}"/>
                  </a:ext>
                </a:extLst>
              </p:cNvPr>
              <p:cNvSpPr txBox="1"/>
              <p:nvPr/>
            </p:nvSpPr>
            <p:spPr>
              <a:xfrm>
                <a:off x="158545" y="1828489"/>
                <a:ext cx="6098458"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 </m:t>
                          </m:r>
                          <m:r>
                            <a:rPr lang="en-US" sz="2800" i="1">
                              <a:latin typeface="Cambria Math" panose="02040503050406030204" pitchFamily="18" charset="0"/>
                            </a:rPr>
                            <m:t>110011100010000</m:t>
                          </m:r>
                        </m:e>
                        <m:sub>
                          <m:r>
                            <a:rPr lang="en-US" sz="2800" i="1">
                              <a:latin typeface="Cambria Math" panose="02040503050406030204" pitchFamily="18" charset="0"/>
                            </a:rPr>
                            <m:t>2</m:t>
                          </m:r>
                        </m:sub>
                      </m:sSub>
                    </m:oMath>
                  </m:oMathPara>
                </a14:m>
                <a:endParaRPr lang="en-US" sz="2800" dirty="0"/>
              </a:p>
            </p:txBody>
          </p:sp>
        </mc:Choice>
        <mc:Fallback xmlns="">
          <p:sp>
            <p:nvSpPr>
              <p:cNvPr id="6" name="TextBox 5">
                <a:extLst>
                  <a:ext uri="{FF2B5EF4-FFF2-40B4-BE49-F238E27FC236}">
                    <a16:creationId xmlns:a16="http://schemas.microsoft.com/office/drawing/2014/main" id="{2E4DB05B-82C6-1186-D5CB-5CCD0DB48FF0}"/>
                  </a:ext>
                </a:extLst>
              </p:cNvPr>
              <p:cNvSpPr txBox="1">
                <a:spLocks noRot="1" noChangeAspect="1" noMove="1" noResize="1" noEditPoints="1" noAdjustHandles="1" noChangeArrowheads="1" noChangeShapeType="1" noTextEdit="1"/>
              </p:cNvSpPr>
              <p:nvPr/>
            </p:nvSpPr>
            <p:spPr>
              <a:xfrm>
                <a:off x="158545" y="1828489"/>
                <a:ext cx="6098458" cy="523220"/>
              </a:xfrm>
              <a:prstGeom prst="rect">
                <a:avLst/>
              </a:prstGeom>
              <a:blipFill>
                <a:blip r:embed="rId2"/>
                <a:stretch>
                  <a:fillRect b="-21429"/>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2075B731-ABEF-EB8F-80CA-D49A0B9C4D59}"/>
              </a:ext>
            </a:extLst>
          </p:cNvPr>
          <p:cNvSpPr txBox="1"/>
          <p:nvPr/>
        </p:nvSpPr>
        <p:spPr>
          <a:xfrm>
            <a:off x="1120877" y="4506292"/>
            <a:ext cx="8896474" cy="523220"/>
          </a:xfrm>
          <a:prstGeom prst="rect">
            <a:avLst/>
          </a:prstGeom>
          <a:noFill/>
        </p:spPr>
        <p:txBody>
          <a:bodyPr wrap="none" rtlCol="0">
            <a:spAutoFit/>
          </a:bodyPr>
          <a:lstStyle/>
          <a:p>
            <a:r>
              <a:rPr lang="en-US" sz="2800" dirty="0">
                <a:solidFill>
                  <a:srgbClr val="FF0000"/>
                </a:solidFill>
              </a:rPr>
              <a:t>What is the following binary number in hexadecimal?</a:t>
            </a:r>
          </a:p>
        </p:txBody>
      </p:sp>
    </p:spTree>
    <p:extLst>
      <p:ext uri="{BB962C8B-B14F-4D97-AF65-F5344CB8AC3E}">
        <p14:creationId xmlns:p14="http://schemas.microsoft.com/office/powerpoint/2010/main" val="4146623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B5362-7A11-4416-9055-CCAB2996039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762959-F554-3245-5725-CE663022613F}"/>
              </a:ext>
            </a:extLst>
          </p:cNvPr>
          <p:cNvSpPr>
            <a:spLocks noGrp="1"/>
          </p:cNvSpPr>
          <p:nvPr>
            <p:ph idx="1"/>
          </p:nvPr>
        </p:nvSpPr>
        <p:spPr>
          <a:xfrm>
            <a:off x="612648" y="1387779"/>
            <a:ext cx="10781066" cy="5247785"/>
          </a:xfrm>
        </p:spPr>
        <p:txBody>
          <a:bodyPr vert="horz" lIns="91440" tIns="45720" rIns="91440" bIns="45720" rtlCol="0">
            <a:noAutofit/>
          </a:bodyPr>
          <a:lstStyle/>
          <a:p>
            <a:pPr marL="228600" lvl="1" indent="0">
              <a:lnSpc>
                <a:spcPct val="110000"/>
              </a:lnSpc>
              <a:buNone/>
            </a:pPr>
            <a:r>
              <a:rPr lang="en-US" sz="2800" dirty="0">
                <a:latin typeface="Monaco" pitchFamily="2" charset="77"/>
              </a:rPr>
              <a:t>if x == 0 or (x-1)/x &gt; 0.5: …</a:t>
            </a:r>
          </a:p>
          <a:p>
            <a:pPr marL="228600" lvl="1" indent="0">
              <a:lnSpc>
                <a:spcPct val="110000"/>
              </a:lnSpc>
              <a:buNone/>
            </a:pPr>
            <a:endParaRPr lang="en-US" sz="2800" dirty="0"/>
          </a:p>
        </p:txBody>
      </p:sp>
      <p:sp>
        <p:nvSpPr>
          <p:cNvPr id="10" name="Title 1">
            <a:extLst>
              <a:ext uri="{FF2B5EF4-FFF2-40B4-BE49-F238E27FC236}">
                <a16:creationId xmlns:a16="http://schemas.microsoft.com/office/drawing/2014/main" id="{EEBE6F99-2CA5-E564-736D-107D33F1E132}"/>
              </a:ext>
            </a:extLst>
          </p:cNvPr>
          <p:cNvSpPr txBox="1">
            <a:spLocks/>
          </p:cNvSpPr>
          <p:nvPr/>
        </p:nvSpPr>
        <p:spPr>
          <a:xfrm>
            <a:off x="612648" y="548640"/>
            <a:ext cx="10653578"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Short-circuit evaluation and optimization</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40797DE1-869A-7064-9DF4-4E8C9485ACA7}"/>
              </a:ext>
            </a:extLst>
          </p:cNvPr>
          <p:cNvSpPr>
            <a:spLocks noGrp="1"/>
          </p:cNvSpPr>
          <p:nvPr>
            <p:ph type="sldNum" sz="quarter" idx="12"/>
          </p:nvPr>
        </p:nvSpPr>
        <p:spPr/>
        <p:txBody>
          <a:bodyPr/>
          <a:lstStyle/>
          <a:p>
            <a:fld id="{CC057153-B650-4DEB-B370-79DDCFDCE934}" type="slidenum">
              <a:rPr lang="en-US" smtClean="0"/>
              <a:t>9</a:t>
            </a:fld>
            <a:endParaRPr lang="en-US"/>
          </a:p>
        </p:txBody>
      </p:sp>
      <p:sp>
        <p:nvSpPr>
          <p:cNvPr id="4" name="TextBox 3">
            <a:extLst>
              <a:ext uri="{FF2B5EF4-FFF2-40B4-BE49-F238E27FC236}">
                <a16:creationId xmlns:a16="http://schemas.microsoft.com/office/drawing/2014/main" id="{7DC0D161-DB3B-7F46-BDBE-C5D423CB367C}"/>
              </a:ext>
            </a:extLst>
          </p:cNvPr>
          <p:cNvSpPr txBox="1"/>
          <p:nvPr/>
        </p:nvSpPr>
        <p:spPr>
          <a:xfrm>
            <a:off x="612647" y="2631410"/>
            <a:ext cx="9711223" cy="1956048"/>
          </a:xfrm>
          <a:prstGeom prst="rect">
            <a:avLst/>
          </a:prstGeom>
          <a:noFill/>
        </p:spPr>
        <p:txBody>
          <a:bodyPr wrap="square">
            <a:spAutoFit/>
          </a:bodyPr>
          <a:lstStyle/>
          <a:p>
            <a:pPr lvl="1">
              <a:lnSpc>
                <a:spcPct val="110000"/>
              </a:lnSpc>
            </a:pPr>
            <a:r>
              <a:rPr lang="en-US" sz="2800" dirty="0">
                <a:solidFill>
                  <a:srgbClr val="0432FF"/>
                </a:solidFill>
              </a:rPr>
              <a:t>When x is equal to 0, evaluating would cause a divide-by-zero error. But the second disjunct isn’t evaluated when x is equal to 0 because the first operand was True!</a:t>
            </a:r>
          </a:p>
        </p:txBody>
      </p:sp>
    </p:spTree>
    <p:extLst>
      <p:ext uri="{BB962C8B-B14F-4D97-AF65-F5344CB8AC3E}">
        <p14:creationId xmlns:p14="http://schemas.microsoft.com/office/powerpoint/2010/main" val="230518612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103BE-F29D-84D9-AA95-309823127316}"/>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0FB64EA8-D445-90A9-7A45-E0D4024DB457}"/>
              </a:ext>
            </a:extLst>
          </p:cNvPr>
          <p:cNvSpPr txBox="1">
            <a:spLocks/>
          </p:cNvSpPr>
          <p:nvPr/>
        </p:nvSpPr>
        <p:spPr>
          <a:xfrm>
            <a:off x="597899" y="247858"/>
            <a:ext cx="10653578"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b="1" kern="1200" dirty="0">
                <a:solidFill>
                  <a:schemeClr val="tx1"/>
                </a:solidFill>
                <a:latin typeface="+mj-lt"/>
                <a:ea typeface="+mj-ea"/>
                <a:cs typeface="+mj-cs"/>
              </a:rPr>
              <a:t>4 bits is equal to one hex digit</a:t>
            </a:r>
          </a:p>
        </p:txBody>
      </p:sp>
      <p:sp>
        <p:nvSpPr>
          <p:cNvPr id="11" name="Slide Number Placeholder 10">
            <a:extLst>
              <a:ext uri="{FF2B5EF4-FFF2-40B4-BE49-F238E27FC236}">
                <a16:creationId xmlns:a16="http://schemas.microsoft.com/office/drawing/2014/main" id="{BC9896C9-136E-77E0-B60D-44E2D357A904}"/>
              </a:ext>
            </a:extLst>
          </p:cNvPr>
          <p:cNvSpPr>
            <a:spLocks noGrp="1"/>
          </p:cNvSpPr>
          <p:nvPr>
            <p:ph type="sldNum" sz="quarter" idx="12"/>
          </p:nvPr>
        </p:nvSpPr>
        <p:spPr/>
        <p:txBody>
          <a:bodyPr/>
          <a:lstStyle/>
          <a:p>
            <a:fld id="{CC057153-B650-4DEB-B370-79DDCFDCE934}" type="slidenum">
              <a:rPr lang="en-US" smtClean="0"/>
              <a:t>90</a:t>
            </a:fld>
            <a:endParaRPr lang="en-US"/>
          </a:p>
        </p:txBody>
      </p:sp>
      <p:graphicFrame>
        <p:nvGraphicFramePr>
          <p:cNvPr id="6" name="Content Placeholder 2">
            <a:extLst>
              <a:ext uri="{FF2B5EF4-FFF2-40B4-BE49-F238E27FC236}">
                <a16:creationId xmlns:a16="http://schemas.microsoft.com/office/drawing/2014/main" id="{A989B286-8D64-6C00-CDFC-DCC8C793EFDC}"/>
              </a:ext>
            </a:extLst>
          </p:cNvPr>
          <p:cNvGraphicFramePr>
            <a:graphicFrameLocks/>
          </p:cNvGraphicFramePr>
          <p:nvPr/>
        </p:nvGraphicFramePr>
        <p:xfrm>
          <a:off x="2131980" y="1240604"/>
          <a:ext cx="6740559" cy="5369538"/>
        </p:xfrm>
        <a:graphic>
          <a:graphicData uri="http://schemas.openxmlformats.org/drawingml/2006/table">
            <a:tbl>
              <a:tblPr firstRow="1" bandRow="1">
                <a:tableStyleId>{00A15C55-8517-42AA-B614-E9B94910E393}</a:tableStyleId>
              </a:tblPr>
              <a:tblGrid>
                <a:gridCol w="2246853">
                  <a:extLst>
                    <a:ext uri="{9D8B030D-6E8A-4147-A177-3AD203B41FA5}">
                      <a16:colId xmlns:a16="http://schemas.microsoft.com/office/drawing/2014/main" val="2171318767"/>
                    </a:ext>
                  </a:extLst>
                </a:gridCol>
                <a:gridCol w="2246853">
                  <a:extLst>
                    <a:ext uri="{9D8B030D-6E8A-4147-A177-3AD203B41FA5}">
                      <a16:colId xmlns:a16="http://schemas.microsoft.com/office/drawing/2014/main" val="828498057"/>
                    </a:ext>
                  </a:extLst>
                </a:gridCol>
                <a:gridCol w="2246853">
                  <a:extLst>
                    <a:ext uri="{9D8B030D-6E8A-4147-A177-3AD203B41FA5}">
                      <a16:colId xmlns:a16="http://schemas.microsoft.com/office/drawing/2014/main" val="831480168"/>
                    </a:ext>
                  </a:extLst>
                </a:gridCol>
              </a:tblGrid>
              <a:tr h="492738">
                <a:tc>
                  <a:txBody>
                    <a:bodyPr/>
                    <a:lstStyle/>
                    <a:p>
                      <a:r>
                        <a:rPr lang="en-US" sz="1400" dirty="0"/>
                        <a:t>Hexadecimal digit</a:t>
                      </a:r>
                    </a:p>
                  </a:txBody>
                  <a:tcPr/>
                </a:tc>
                <a:tc>
                  <a:txBody>
                    <a:bodyPr/>
                    <a:lstStyle/>
                    <a:p>
                      <a:r>
                        <a:rPr lang="en-US" sz="1400" dirty="0"/>
                        <a:t>Binary equivalent</a:t>
                      </a:r>
                    </a:p>
                  </a:txBody>
                  <a:tcPr/>
                </a:tc>
                <a:tc>
                  <a:txBody>
                    <a:bodyPr/>
                    <a:lstStyle/>
                    <a:p>
                      <a:r>
                        <a:rPr lang="en-US" sz="1400" dirty="0"/>
                        <a:t>Decimal equivalent</a:t>
                      </a:r>
                    </a:p>
                  </a:txBody>
                  <a:tcPr/>
                </a:tc>
                <a:extLst>
                  <a:ext uri="{0D108BD9-81ED-4DB2-BD59-A6C34878D82A}">
                    <a16:rowId xmlns:a16="http://schemas.microsoft.com/office/drawing/2014/main" val="7995495"/>
                  </a:ext>
                </a:extLst>
              </a:tr>
              <a:tr h="281564">
                <a:tc>
                  <a:txBody>
                    <a:bodyPr/>
                    <a:lstStyle/>
                    <a:p>
                      <a:r>
                        <a:rPr lang="en-US" sz="1400" dirty="0"/>
                        <a:t>0</a:t>
                      </a:r>
                    </a:p>
                  </a:txBody>
                  <a:tcPr/>
                </a:tc>
                <a:tc>
                  <a:txBody>
                    <a:bodyPr/>
                    <a:lstStyle/>
                    <a:p>
                      <a:r>
                        <a:rPr lang="en-US" sz="1400" dirty="0"/>
                        <a:t>0000</a:t>
                      </a:r>
                    </a:p>
                  </a:txBody>
                  <a:tcPr/>
                </a:tc>
                <a:tc>
                  <a:txBody>
                    <a:bodyPr/>
                    <a:lstStyle/>
                    <a:p>
                      <a:r>
                        <a:rPr lang="en-US" sz="1400" dirty="0"/>
                        <a:t>0</a:t>
                      </a:r>
                    </a:p>
                  </a:txBody>
                  <a:tcPr/>
                </a:tc>
                <a:extLst>
                  <a:ext uri="{0D108BD9-81ED-4DB2-BD59-A6C34878D82A}">
                    <a16:rowId xmlns:a16="http://schemas.microsoft.com/office/drawing/2014/main" val="2927604650"/>
                  </a:ext>
                </a:extLst>
              </a:tr>
              <a:tr h="281564">
                <a:tc>
                  <a:txBody>
                    <a:bodyPr/>
                    <a:lstStyle/>
                    <a:p>
                      <a:r>
                        <a:rPr lang="en-US" sz="1400" dirty="0"/>
                        <a:t>1</a:t>
                      </a:r>
                    </a:p>
                  </a:txBody>
                  <a:tcPr/>
                </a:tc>
                <a:tc>
                  <a:txBody>
                    <a:bodyPr/>
                    <a:lstStyle/>
                    <a:p>
                      <a:r>
                        <a:rPr lang="en-US" sz="1400" dirty="0"/>
                        <a:t>0001</a:t>
                      </a:r>
                    </a:p>
                  </a:txBody>
                  <a:tcPr/>
                </a:tc>
                <a:tc>
                  <a:txBody>
                    <a:bodyPr/>
                    <a:lstStyle/>
                    <a:p>
                      <a:r>
                        <a:rPr lang="en-US" sz="1400" dirty="0"/>
                        <a:t>1</a:t>
                      </a:r>
                    </a:p>
                  </a:txBody>
                  <a:tcPr/>
                </a:tc>
                <a:extLst>
                  <a:ext uri="{0D108BD9-81ED-4DB2-BD59-A6C34878D82A}">
                    <a16:rowId xmlns:a16="http://schemas.microsoft.com/office/drawing/2014/main" val="2590681899"/>
                  </a:ext>
                </a:extLst>
              </a:tr>
              <a:tr h="281564">
                <a:tc>
                  <a:txBody>
                    <a:bodyPr/>
                    <a:lstStyle/>
                    <a:p>
                      <a:r>
                        <a:rPr lang="en-US" sz="1400" dirty="0"/>
                        <a:t>2</a:t>
                      </a:r>
                    </a:p>
                  </a:txBody>
                  <a:tcPr/>
                </a:tc>
                <a:tc>
                  <a:txBody>
                    <a:bodyPr/>
                    <a:lstStyle/>
                    <a:p>
                      <a:r>
                        <a:rPr lang="en-US" sz="1400" dirty="0"/>
                        <a:t>0010</a:t>
                      </a:r>
                    </a:p>
                  </a:txBody>
                  <a:tcPr/>
                </a:tc>
                <a:tc>
                  <a:txBody>
                    <a:bodyPr/>
                    <a:lstStyle/>
                    <a:p>
                      <a:r>
                        <a:rPr lang="en-US" sz="1400" dirty="0"/>
                        <a:t>2</a:t>
                      </a:r>
                    </a:p>
                  </a:txBody>
                  <a:tcPr/>
                </a:tc>
                <a:extLst>
                  <a:ext uri="{0D108BD9-81ED-4DB2-BD59-A6C34878D82A}">
                    <a16:rowId xmlns:a16="http://schemas.microsoft.com/office/drawing/2014/main" val="3003850579"/>
                  </a:ext>
                </a:extLst>
              </a:tr>
              <a:tr h="281564">
                <a:tc>
                  <a:txBody>
                    <a:bodyPr/>
                    <a:lstStyle/>
                    <a:p>
                      <a:r>
                        <a:rPr lang="en-US" sz="1400" dirty="0"/>
                        <a:t>3</a:t>
                      </a:r>
                    </a:p>
                  </a:txBody>
                  <a:tcPr/>
                </a:tc>
                <a:tc>
                  <a:txBody>
                    <a:bodyPr/>
                    <a:lstStyle/>
                    <a:p>
                      <a:r>
                        <a:rPr lang="en-US" sz="1400" dirty="0"/>
                        <a:t>0011</a:t>
                      </a:r>
                    </a:p>
                  </a:txBody>
                  <a:tcPr/>
                </a:tc>
                <a:tc>
                  <a:txBody>
                    <a:bodyPr/>
                    <a:lstStyle/>
                    <a:p>
                      <a:r>
                        <a:rPr lang="en-US" sz="1400" dirty="0"/>
                        <a:t>3</a:t>
                      </a:r>
                    </a:p>
                  </a:txBody>
                  <a:tcPr/>
                </a:tc>
                <a:extLst>
                  <a:ext uri="{0D108BD9-81ED-4DB2-BD59-A6C34878D82A}">
                    <a16:rowId xmlns:a16="http://schemas.microsoft.com/office/drawing/2014/main" val="2926090781"/>
                  </a:ext>
                </a:extLst>
              </a:tr>
              <a:tr h="281564">
                <a:tc>
                  <a:txBody>
                    <a:bodyPr/>
                    <a:lstStyle/>
                    <a:p>
                      <a:r>
                        <a:rPr lang="en-US" sz="1400" dirty="0"/>
                        <a:t>4</a:t>
                      </a:r>
                    </a:p>
                  </a:txBody>
                  <a:tcPr/>
                </a:tc>
                <a:tc>
                  <a:txBody>
                    <a:bodyPr/>
                    <a:lstStyle/>
                    <a:p>
                      <a:r>
                        <a:rPr lang="en-US" sz="1400" dirty="0"/>
                        <a:t>0100</a:t>
                      </a:r>
                    </a:p>
                  </a:txBody>
                  <a:tcPr/>
                </a:tc>
                <a:tc>
                  <a:txBody>
                    <a:bodyPr/>
                    <a:lstStyle/>
                    <a:p>
                      <a:r>
                        <a:rPr lang="en-US" sz="1400" dirty="0"/>
                        <a:t>4</a:t>
                      </a:r>
                    </a:p>
                  </a:txBody>
                  <a:tcPr/>
                </a:tc>
                <a:extLst>
                  <a:ext uri="{0D108BD9-81ED-4DB2-BD59-A6C34878D82A}">
                    <a16:rowId xmlns:a16="http://schemas.microsoft.com/office/drawing/2014/main" val="3053084215"/>
                  </a:ext>
                </a:extLst>
              </a:tr>
              <a:tr h="281564">
                <a:tc>
                  <a:txBody>
                    <a:bodyPr/>
                    <a:lstStyle/>
                    <a:p>
                      <a:r>
                        <a:rPr lang="en-US" sz="1400" dirty="0"/>
                        <a:t>5</a:t>
                      </a:r>
                    </a:p>
                  </a:txBody>
                  <a:tcPr/>
                </a:tc>
                <a:tc>
                  <a:txBody>
                    <a:bodyPr/>
                    <a:lstStyle/>
                    <a:p>
                      <a:r>
                        <a:rPr lang="en-US" sz="1400" dirty="0"/>
                        <a:t>0101</a:t>
                      </a:r>
                    </a:p>
                  </a:txBody>
                  <a:tcPr/>
                </a:tc>
                <a:tc>
                  <a:txBody>
                    <a:bodyPr/>
                    <a:lstStyle/>
                    <a:p>
                      <a:r>
                        <a:rPr lang="en-US" sz="1400" dirty="0"/>
                        <a:t>5</a:t>
                      </a:r>
                    </a:p>
                  </a:txBody>
                  <a:tcPr/>
                </a:tc>
                <a:extLst>
                  <a:ext uri="{0D108BD9-81ED-4DB2-BD59-A6C34878D82A}">
                    <a16:rowId xmlns:a16="http://schemas.microsoft.com/office/drawing/2014/main" val="2813890008"/>
                  </a:ext>
                </a:extLst>
              </a:tr>
              <a:tr h="281564">
                <a:tc>
                  <a:txBody>
                    <a:bodyPr/>
                    <a:lstStyle/>
                    <a:p>
                      <a:r>
                        <a:rPr lang="en-US" sz="1400" dirty="0"/>
                        <a:t>6</a:t>
                      </a:r>
                    </a:p>
                  </a:txBody>
                  <a:tcPr/>
                </a:tc>
                <a:tc>
                  <a:txBody>
                    <a:bodyPr/>
                    <a:lstStyle/>
                    <a:p>
                      <a:r>
                        <a:rPr lang="en-US" sz="1400" dirty="0"/>
                        <a:t>0110</a:t>
                      </a:r>
                    </a:p>
                  </a:txBody>
                  <a:tcPr/>
                </a:tc>
                <a:tc>
                  <a:txBody>
                    <a:bodyPr/>
                    <a:lstStyle/>
                    <a:p>
                      <a:r>
                        <a:rPr lang="en-US" sz="1400" dirty="0"/>
                        <a:t>6</a:t>
                      </a:r>
                    </a:p>
                  </a:txBody>
                  <a:tcPr/>
                </a:tc>
                <a:extLst>
                  <a:ext uri="{0D108BD9-81ED-4DB2-BD59-A6C34878D82A}">
                    <a16:rowId xmlns:a16="http://schemas.microsoft.com/office/drawing/2014/main" val="3620352983"/>
                  </a:ext>
                </a:extLst>
              </a:tr>
              <a:tr h="281564">
                <a:tc>
                  <a:txBody>
                    <a:bodyPr/>
                    <a:lstStyle/>
                    <a:p>
                      <a:r>
                        <a:rPr lang="en-US" sz="1400" dirty="0"/>
                        <a:t>7</a:t>
                      </a:r>
                    </a:p>
                  </a:txBody>
                  <a:tcPr/>
                </a:tc>
                <a:tc>
                  <a:txBody>
                    <a:bodyPr/>
                    <a:lstStyle/>
                    <a:p>
                      <a:r>
                        <a:rPr lang="en-US" sz="1400" dirty="0"/>
                        <a:t>0111</a:t>
                      </a:r>
                    </a:p>
                  </a:txBody>
                  <a:tcPr/>
                </a:tc>
                <a:tc>
                  <a:txBody>
                    <a:bodyPr/>
                    <a:lstStyle/>
                    <a:p>
                      <a:r>
                        <a:rPr lang="en-US" sz="1400" dirty="0"/>
                        <a:t>7</a:t>
                      </a:r>
                    </a:p>
                  </a:txBody>
                  <a:tcPr/>
                </a:tc>
                <a:extLst>
                  <a:ext uri="{0D108BD9-81ED-4DB2-BD59-A6C34878D82A}">
                    <a16:rowId xmlns:a16="http://schemas.microsoft.com/office/drawing/2014/main" val="900546692"/>
                  </a:ext>
                </a:extLst>
              </a:tr>
              <a:tr h="281564">
                <a:tc>
                  <a:txBody>
                    <a:bodyPr/>
                    <a:lstStyle/>
                    <a:p>
                      <a:r>
                        <a:rPr lang="en-US" sz="1400" dirty="0"/>
                        <a:t>8</a:t>
                      </a:r>
                    </a:p>
                  </a:txBody>
                  <a:tcPr/>
                </a:tc>
                <a:tc>
                  <a:txBody>
                    <a:bodyPr/>
                    <a:lstStyle/>
                    <a:p>
                      <a:r>
                        <a:rPr lang="en-US" sz="1400" dirty="0"/>
                        <a:t>1000</a:t>
                      </a:r>
                    </a:p>
                  </a:txBody>
                  <a:tcPr/>
                </a:tc>
                <a:tc>
                  <a:txBody>
                    <a:bodyPr/>
                    <a:lstStyle/>
                    <a:p>
                      <a:r>
                        <a:rPr lang="en-US" sz="1400" dirty="0"/>
                        <a:t>8</a:t>
                      </a:r>
                    </a:p>
                  </a:txBody>
                  <a:tcPr/>
                </a:tc>
                <a:extLst>
                  <a:ext uri="{0D108BD9-81ED-4DB2-BD59-A6C34878D82A}">
                    <a16:rowId xmlns:a16="http://schemas.microsoft.com/office/drawing/2014/main" val="188562984"/>
                  </a:ext>
                </a:extLst>
              </a:tr>
              <a:tr h="281564">
                <a:tc>
                  <a:txBody>
                    <a:bodyPr/>
                    <a:lstStyle/>
                    <a:p>
                      <a:r>
                        <a:rPr lang="en-US" sz="1400" dirty="0"/>
                        <a:t>9</a:t>
                      </a:r>
                    </a:p>
                  </a:txBody>
                  <a:tcPr/>
                </a:tc>
                <a:tc>
                  <a:txBody>
                    <a:bodyPr/>
                    <a:lstStyle/>
                    <a:p>
                      <a:r>
                        <a:rPr lang="en-US" sz="1400" dirty="0"/>
                        <a:t>1001</a:t>
                      </a:r>
                    </a:p>
                  </a:txBody>
                  <a:tcPr/>
                </a:tc>
                <a:tc>
                  <a:txBody>
                    <a:bodyPr/>
                    <a:lstStyle/>
                    <a:p>
                      <a:r>
                        <a:rPr lang="en-US" sz="1400" dirty="0"/>
                        <a:t>9</a:t>
                      </a:r>
                    </a:p>
                  </a:txBody>
                  <a:tcPr/>
                </a:tc>
                <a:extLst>
                  <a:ext uri="{0D108BD9-81ED-4DB2-BD59-A6C34878D82A}">
                    <a16:rowId xmlns:a16="http://schemas.microsoft.com/office/drawing/2014/main" val="3827566750"/>
                  </a:ext>
                </a:extLst>
              </a:tr>
              <a:tr h="281564">
                <a:tc>
                  <a:txBody>
                    <a:bodyPr/>
                    <a:lstStyle/>
                    <a:p>
                      <a:r>
                        <a:rPr lang="en-US" sz="1400" dirty="0"/>
                        <a:t>A</a:t>
                      </a:r>
                    </a:p>
                  </a:txBody>
                  <a:tcPr/>
                </a:tc>
                <a:tc>
                  <a:txBody>
                    <a:bodyPr/>
                    <a:lstStyle/>
                    <a:p>
                      <a:r>
                        <a:rPr lang="en-US" sz="1400" dirty="0"/>
                        <a:t>1010</a:t>
                      </a:r>
                    </a:p>
                  </a:txBody>
                  <a:tcPr/>
                </a:tc>
                <a:tc>
                  <a:txBody>
                    <a:bodyPr/>
                    <a:lstStyle/>
                    <a:p>
                      <a:r>
                        <a:rPr lang="en-US" sz="1400" dirty="0"/>
                        <a:t>10</a:t>
                      </a:r>
                    </a:p>
                  </a:txBody>
                  <a:tcPr/>
                </a:tc>
                <a:extLst>
                  <a:ext uri="{0D108BD9-81ED-4DB2-BD59-A6C34878D82A}">
                    <a16:rowId xmlns:a16="http://schemas.microsoft.com/office/drawing/2014/main" val="177043815"/>
                  </a:ext>
                </a:extLst>
              </a:tr>
              <a:tr h="281564">
                <a:tc>
                  <a:txBody>
                    <a:bodyPr/>
                    <a:lstStyle/>
                    <a:p>
                      <a:r>
                        <a:rPr lang="en-US" sz="1400" dirty="0"/>
                        <a:t>B</a:t>
                      </a:r>
                    </a:p>
                  </a:txBody>
                  <a:tcPr/>
                </a:tc>
                <a:tc>
                  <a:txBody>
                    <a:bodyPr/>
                    <a:lstStyle/>
                    <a:p>
                      <a:r>
                        <a:rPr lang="en-US" sz="1400" dirty="0"/>
                        <a:t>1011</a:t>
                      </a:r>
                    </a:p>
                  </a:txBody>
                  <a:tcPr/>
                </a:tc>
                <a:tc>
                  <a:txBody>
                    <a:bodyPr/>
                    <a:lstStyle/>
                    <a:p>
                      <a:r>
                        <a:rPr lang="en-US" sz="1400" dirty="0"/>
                        <a:t>11</a:t>
                      </a:r>
                    </a:p>
                  </a:txBody>
                  <a:tcPr/>
                </a:tc>
                <a:extLst>
                  <a:ext uri="{0D108BD9-81ED-4DB2-BD59-A6C34878D82A}">
                    <a16:rowId xmlns:a16="http://schemas.microsoft.com/office/drawing/2014/main" val="1330881432"/>
                  </a:ext>
                </a:extLst>
              </a:tr>
              <a:tr h="281564">
                <a:tc>
                  <a:txBody>
                    <a:bodyPr/>
                    <a:lstStyle/>
                    <a:p>
                      <a:r>
                        <a:rPr lang="en-US" sz="1400" dirty="0"/>
                        <a:t>C</a:t>
                      </a:r>
                    </a:p>
                  </a:txBody>
                  <a:tcPr/>
                </a:tc>
                <a:tc>
                  <a:txBody>
                    <a:bodyPr/>
                    <a:lstStyle/>
                    <a:p>
                      <a:r>
                        <a:rPr lang="en-US" sz="1400" dirty="0"/>
                        <a:t>1100</a:t>
                      </a:r>
                    </a:p>
                  </a:txBody>
                  <a:tcPr/>
                </a:tc>
                <a:tc>
                  <a:txBody>
                    <a:bodyPr/>
                    <a:lstStyle/>
                    <a:p>
                      <a:r>
                        <a:rPr lang="en-US" sz="1400" dirty="0"/>
                        <a:t>12</a:t>
                      </a:r>
                    </a:p>
                  </a:txBody>
                  <a:tcPr/>
                </a:tc>
                <a:extLst>
                  <a:ext uri="{0D108BD9-81ED-4DB2-BD59-A6C34878D82A}">
                    <a16:rowId xmlns:a16="http://schemas.microsoft.com/office/drawing/2014/main" val="2781364772"/>
                  </a:ext>
                </a:extLst>
              </a:tr>
              <a:tr h="281564">
                <a:tc>
                  <a:txBody>
                    <a:bodyPr/>
                    <a:lstStyle/>
                    <a:p>
                      <a:r>
                        <a:rPr lang="en-US" sz="1400" dirty="0"/>
                        <a:t>D</a:t>
                      </a:r>
                    </a:p>
                  </a:txBody>
                  <a:tcPr/>
                </a:tc>
                <a:tc>
                  <a:txBody>
                    <a:bodyPr/>
                    <a:lstStyle/>
                    <a:p>
                      <a:r>
                        <a:rPr lang="en-US" sz="1400" dirty="0"/>
                        <a:t>1101</a:t>
                      </a:r>
                    </a:p>
                  </a:txBody>
                  <a:tcPr/>
                </a:tc>
                <a:tc>
                  <a:txBody>
                    <a:bodyPr/>
                    <a:lstStyle/>
                    <a:p>
                      <a:r>
                        <a:rPr lang="en-US" sz="1400" dirty="0"/>
                        <a:t>13</a:t>
                      </a:r>
                    </a:p>
                  </a:txBody>
                  <a:tcPr/>
                </a:tc>
                <a:extLst>
                  <a:ext uri="{0D108BD9-81ED-4DB2-BD59-A6C34878D82A}">
                    <a16:rowId xmlns:a16="http://schemas.microsoft.com/office/drawing/2014/main" val="145724268"/>
                  </a:ext>
                </a:extLst>
              </a:tr>
              <a:tr h="281564">
                <a:tc>
                  <a:txBody>
                    <a:bodyPr/>
                    <a:lstStyle/>
                    <a:p>
                      <a:r>
                        <a:rPr lang="en-US" sz="1400" dirty="0"/>
                        <a:t>E</a:t>
                      </a:r>
                    </a:p>
                  </a:txBody>
                  <a:tcPr/>
                </a:tc>
                <a:tc>
                  <a:txBody>
                    <a:bodyPr/>
                    <a:lstStyle/>
                    <a:p>
                      <a:r>
                        <a:rPr lang="en-US" sz="1400" dirty="0"/>
                        <a:t>1110</a:t>
                      </a:r>
                    </a:p>
                  </a:txBody>
                  <a:tcPr/>
                </a:tc>
                <a:tc>
                  <a:txBody>
                    <a:bodyPr/>
                    <a:lstStyle/>
                    <a:p>
                      <a:r>
                        <a:rPr lang="en-US" sz="1400" dirty="0"/>
                        <a:t>14</a:t>
                      </a:r>
                    </a:p>
                  </a:txBody>
                  <a:tcPr/>
                </a:tc>
                <a:extLst>
                  <a:ext uri="{0D108BD9-81ED-4DB2-BD59-A6C34878D82A}">
                    <a16:rowId xmlns:a16="http://schemas.microsoft.com/office/drawing/2014/main" val="528486265"/>
                  </a:ext>
                </a:extLst>
              </a:tr>
              <a:tr h="281564">
                <a:tc>
                  <a:txBody>
                    <a:bodyPr/>
                    <a:lstStyle/>
                    <a:p>
                      <a:r>
                        <a:rPr lang="en-US" sz="1400" dirty="0"/>
                        <a:t>F</a:t>
                      </a:r>
                    </a:p>
                  </a:txBody>
                  <a:tcPr/>
                </a:tc>
                <a:tc>
                  <a:txBody>
                    <a:bodyPr/>
                    <a:lstStyle/>
                    <a:p>
                      <a:r>
                        <a:rPr lang="en-US" sz="1400" dirty="0"/>
                        <a:t>1111</a:t>
                      </a:r>
                    </a:p>
                  </a:txBody>
                  <a:tcPr/>
                </a:tc>
                <a:tc>
                  <a:txBody>
                    <a:bodyPr/>
                    <a:lstStyle/>
                    <a:p>
                      <a:r>
                        <a:rPr lang="en-US" sz="1400" dirty="0"/>
                        <a:t>15</a:t>
                      </a:r>
                    </a:p>
                  </a:txBody>
                  <a:tcPr/>
                </a:tc>
                <a:extLst>
                  <a:ext uri="{0D108BD9-81ED-4DB2-BD59-A6C34878D82A}">
                    <a16:rowId xmlns:a16="http://schemas.microsoft.com/office/drawing/2014/main" val="3194166584"/>
                  </a:ext>
                </a:extLst>
              </a:tr>
            </a:tbl>
          </a:graphicData>
        </a:graphic>
      </p:graphicFrame>
    </p:spTree>
    <p:extLst>
      <p:ext uri="{BB962C8B-B14F-4D97-AF65-F5344CB8AC3E}">
        <p14:creationId xmlns:p14="http://schemas.microsoft.com/office/powerpoint/2010/main" val="28112235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DFA64-F83E-6E82-2E67-B505A8F86B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A7F32C-28C0-CF56-0BD8-AEC8250B9A05}"/>
              </a:ext>
            </a:extLst>
          </p:cNvPr>
          <p:cNvSpPr>
            <a:spLocks noGrp="1"/>
          </p:cNvSpPr>
          <p:nvPr>
            <p:ph type="title"/>
          </p:nvPr>
        </p:nvSpPr>
        <p:spPr/>
        <p:txBody>
          <a:bodyPr/>
          <a:lstStyle/>
          <a:p>
            <a:r>
              <a:rPr lang="en-US" dirty="0"/>
              <a:t>Binary to Hexadecimal conversion</a:t>
            </a:r>
          </a:p>
        </p:txBody>
      </p:sp>
      <p:sp>
        <p:nvSpPr>
          <p:cNvPr id="4" name="Slide Number Placeholder 3">
            <a:extLst>
              <a:ext uri="{FF2B5EF4-FFF2-40B4-BE49-F238E27FC236}">
                <a16:creationId xmlns:a16="http://schemas.microsoft.com/office/drawing/2014/main" id="{E2CC410D-D393-DCB9-07E1-45CBBB6F5854}"/>
              </a:ext>
            </a:extLst>
          </p:cNvPr>
          <p:cNvSpPr>
            <a:spLocks noGrp="1"/>
          </p:cNvSpPr>
          <p:nvPr>
            <p:ph type="sldNum" sz="quarter" idx="12"/>
          </p:nvPr>
        </p:nvSpPr>
        <p:spPr/>
        <p:txBody>
          <a:bodyPr/>
          <a:lstStyle/>
          <a:p>
            <a:fld id="{CC057153-B650-4DEB-B370-79DDCFDCE934}" type="slidenum">
              <a:rPr lang="en-US" smtClean="0"/>
              <a:t>91</a:t>
            </a:fld>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C49ADE1-3DEE-0E58-2937-DB07B342B15A}"/>
                  </a:ext>
                </a:extLst>
              </p:cNvPr>
              <p:cNvSpPr txBox="1"/>
              <p:nvPr/>
            </p:nvSpPr>
            <p:spPr>
              <a:xfrm>
                <a:off x="158545" y="1828489"/>
                <a:ext cx="6098458"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 </m:t>
                          </m:r>
                          <m:r>
                            <a:rPr lang="en-US" sz="2800" i="1">
                              <a:latin typeface="Cambria Math" panose="02040503050406030204" pitchFamily="18" charset="0"/>
                            </a:rPr>
                            <m:t>110011100010000</m:t>
                          </m:r>
                        </m:e>
                        <m:sub>
                          <m:r>
                            <a:rPr lang="en-US" sz="2800" i="1">
                              <a:latin typeface="Cambria Math" panose="02040503050406030204" pitchFamily="18" charset="0"/>
                            </a:rPr>
                            <m:t>2</m:t>
                          </m:r>
                        </m:sub>
                      </m:sSub>
                    </m:oMath>
                  </m:oMathPara>
                </a14:m>
                <a:endParaRPr lang="en-US" sz="2800" dirty="0"/>
              </a:p>
            </p:txBody>
          </p:sp>
        </mc:Choice>
        <mc:Fallback xmlns="">
          <p:sp>
            <p:nvSpPr>
              <p:cNvPr id="6" name="TextBox 5">
                <a:extLst>
                  <a:ext uri="{FF2B5EF4-FFF2-40B4-BE49-F238E27FC236}">
                    <a16:creationId xmlns:a16="http://schemas.microsoft.com/office/drawing/2014/main" id="{0C49ADE1-3DEE-0E58-2937-DB07B342B15A}"/>
                  </a:ext>
                </a:extLst>
              </p:cNvPr>
              <p:cNvSpPr txBox="1">
                <a:spLocks noRot="1" noChangeAspect="1" noMove="1" noResize="1" noEditPoints="1" noAdjustHandles="1" noChangeArrowheads="1" noChangeShapeType="1" noTextEdit="1"/>
              </p:cNvSpPr>
              <p:nvPr/>
            </p:nvSpPr>
            <p:spPr>
              <a:xfrm>
                <a:off x="158545" y="1828489"/>
                <a:ext cx="6098458" cy="523220"/>
              </a:xfrm>
              <a:prstGeom prst="rect">
                <a:avLst/>
              </a:prstGeom>
              <a:blipFill>
                <a:blip r:embed="rId3"/>
                <a:stretch>
                  <a:fillRect b="-21429"/>
                </a:stretch>
              </a:blipFill>
            </p:spPr>
            <p:txBody>
              <a:bodyPr/>
              <a:lstStyle/>
              <a:p>
                <a:r>
                  <a:rPr lang="en-US">
                    <a:noFill/>
                  </a:rPr>
                  <a:t> </a:t>
                </a:r>
              </a:p>
            </p:txBody>
          </p:sp>
        </mc:Fallback>
      </mc:AlternateContent>
      <p:graphicFrame>
        <p:nvGraphicFramePr>
          <p:cNvPr id="3" name="Content Placeholder 2">
            <a:extLst>
              <a:ext uri="{FF2B5EF4-FFF2-40B4-BE49-F238E27FC236}">
                <a16:creationId xmlns:a16="http://schemas.microsoft.com/office/drawing/2014/main" id="{3E4777C3-F4B4-7856-0092-BDA24EEE8A99}"/>
              </a:ext>
            </a:extLst>
          </p:cNvPr>
          <p:cNvGraphicFramePr>
            <a:graphicFrameLocks/>
          </p:cNvGraphicFramePr>
          <p:nvPr>
            <p:extLst>
              <p:ext uri="{D42A27DB-BD31-4B8C-83A1-F6EECF244321}">
                <p14:modId xmlns:p14="http://schemas.microsoft.com/office/powerpoint/2010/main" val="147711910"/>
              </p:ext>
            </p:extLst>
          </p:nvPr>
        </p:nvGraphicFramePr>
        <p:xfrm>
          <a:off x="9077570" y="914400"/>
          <a:ext cx="3114430" cy="5394960"/>
        </p:xfrm>
        <a:graphic>
          <a:graphicData uri="http://schemas.openxmlformats.org/drawingml/2006/table">
            <a:tbl>
              <a:tblPr firstRow="1" bandRow="1">
                <a:tableStyleId>{00A15C55-8517-42AA-B614-E9B94910E393}</a:tableStyleId>
              </a:tblPr>
              <a:tblGrid>
                <a:gridCol w="1557215">
                  <a:extLst>
                    <a:ext uri="{9D8B030D-6E8A-4147-A177-3AD203B41FA5}">
                      <a16:colId xmlns:a16="http://schemas.microsoft.com/office/drawing/2014/main" val="2171318767"/>
                    </a:ext>
                  </a:extLst>
                </a:gridCol>
                <a:gridCol w="1557215">
                  <a:extLst>
                    <a:ext uri="{9D8B030D-6E8A-4147-A177-3AD203B41FA5}">
                      <a16:colId xmlns:a16="http://schemas.microsoft.com/office/drawing/2014/main" val="828498057"/>
                    </a:ext>
                  </a:extLst>
                </a:gridCol>
              </a:tblGrid>
              <a:tr h="378106">
                <a:tc>
                  <a:txBody>
                    <a:bodyPr/>
                    <a:lstStyle/>
                    <a:p>
                      <a:r>
                        <a:rPr lang="en-US" sz="1400" dirty="0"/>
                        <a:t>Hexadecimal digit</a:t>
                      </a:r>
                    </a:p>
                  </a:txBody>
                  <a:tcPr/>
                </a:tc>
                <a:tc>
                  <a:txBody>
                    <a:bodyPr/>
                    <a:lstStyle/>
                    <a:p>
                      <a:r>
                        <a:rPr lang="en-US" sz="1400" dirty="0"/>
                        <a:t>Binary equivalent</a:t>
                      </a:r>
                    </a:p>
                  </a:txBody>
                  <a:tcPr/>
                </a:tc>
                <a:extLst>
                  <a:ext uri="{0D108BD9-81ED-4DB2-BD59-A6C34878D82A}">
                    <a16:rowId xmlns:a16="http://schemas.microsoft.com/office/drawing/2014/main" val="7995495"/>
                  </a:ext>
                </a:extLst>
              </a:tr>
              <a:tr h="233891">
                <a:tc>
                  <a:txBody>
                    <a:bodyPr/>
                    <a:lstStyle/>
                    <a:p>
                      <a:r>
                        <a:rPr lang="en-US" sz="1400" dirty="0"/>
                        <a:t>0</a:t>
                      </a:r>
                    </a:p>
                  </a:txBody>
                  <a:tcPr/>
                </a:tc>
                <a:tc>
                  <a:txBody>
                    <a:bodyPr/>
                    <a:lstStyle/>
                    <a:p>
                      <a:r>
                        <a:rPr lang="en-US" sz="1400" dirty="0"/>
                        <a:t>0000</a:t>
                      </a:r>
                    </a:p>
                  </a:txBody>
                  <a:tcPr/>
                </a:tc>
                <a:extLst>
                  <a:ext uri="{0D108BD9-81ED-4DB2-BD59-A6C34878D82A}">
                    <a16:rowId xmlns:a16="http://schemas.microsoft.com/office/drawing/2014/main" val="2927604650"/>
                  </a:ext>
                </a:extLst>
              </a:tr>
              <a:tr h="233891">
                <a:tc>
                  <a:txBody>
                    <a:bodyPr/>
                    <a:lstStyle/>
                    <a:p>
                      <a:r>
                        <a:rPr lang="en-US" sz="1400" dirty="0"/>
                        <a:t>1</a:t>
                      </a:r>
                    </a:p>
                  </a:txBody>
                  <a:tcPr/>
                </a:tc>
                <a:tc>
                  <a:txBody>
                    <a:bodyPr/>
                    <a:lstStyle/>
                    <a:p>
                      <a:r>
                        <a:rPr lang="en-US" sz="1400" dirty="0"/>
                        <a:t>0001</a:t>
                      </a:r>
                    </a:p>
                  </a:txBody>
                  <a:tcPr/>
                </a:tc>
                <a:extLst>
                  <a:ext uri="{0D108BD9-81ED-4DB2-BD59-A6C34878D82A}">
                    <a16:rowId xmlns:a16="http://schemas.microsoft.com/office/drawing/2014/main" val="2590681899"/>
                  </a:ext>
                </a:extLst>
              </a:tr>
              <a:tr h="233891">
                <a:tc>
                  <a:txBody>
                    <a:bodyPr/>
                    <a:lstStyle/>
                    <a:p>
                      <a:r>
                        <a:rPr lang="en-US" sz="1400" dirty="0"/>
                        <a:t>2</a:t>
                      </a:r>
                    </a:p>
                  </a:txBody>
                  <a:tcPr/>
                </a:tc>
                <a:tc>
                  <a:txBody>
                    <a:bodyPr/>
                    <a:lstStyle/>
                    <a:p>
                      <a:r>
                        <a:rPr lang="en-US" sz="1400" dirty="0"/>
                        <a:t>0010</a:t>
                      </a:r>
                    </a:p>
                  </a:txBody>
                  <a:tcPr/>
                </a:tc>
                <a:extLst>
                  <a:ext uri="{0D108BD9-81ED-4DB2-BD59-A6C34878D82A}">
                    <a16:rowId xmlns:a16="http://schemas.microsoft.com/office/drawing/2014/main" val="3003850579"/>
                  </a:ext>
                </a:extLst>
              </a:tr>
              <a:tr h="233891">
                <a:tc>
                  <a:txBody>
                    <a:bodyPr/>
                    <a:lstStyle/>
                    <a:p>
                      <a:r>
                        <a:rPr lang="en-US" sz="1400" dirty="0"/>
                        <a:t>3</a:t>
                      </a:r>
                    </a:p>
                  </a:txBody>
                  <a:tcPr/>
                </a:tc>
                <a:tc>
                  <a:txBody>
                    <a:bodyPr/>
                    <a:lstStyle/>
                    <a:p>
                      <a:r>
                        <a:rPr lang="en-US" sz="1400" dirty="0"/>
                        <a:t>0011</a:t>
                      </a:r>
                    </a:p>
                  </a:txBody>
                  <a:tcPr/>
                </a:tc>
                <a:extLst>
                  <a:ext uri="{0D108BD9-81ED-4DB2-BD59-A6C34878D82A}">
                    <a16:rowId xmlns:a16="http://schemas.microsoft.com/office/drawing/2014/main" val="2926090781"/>
                  </a:ext>
                </a:extLst>
              </a:tr>
              <a:tr h="233891">
                <a:tc>
                  <a:txBody>
                    <a:bodyPr/>
                    <a:lstStyle/>
                    <a:p>
                      <a:r>
                        <a:rPr lang="en-US" sz="1400" dirty="0"/>
                        <a:t>4</a:t>
                      </a:r>
                    </a:p>
                  </a:txBody>
                  <a:tcPr/>
                </a:tc>
                <a:tc>
                  <a:txBody>
                    <a:bodyPr/>
                    <a:lstStyle/>
                    <a:p>
                      <a:r>
                        <a:rPr lang="en-US" sz="1400" dirty="0"/>
                        <a:t>0100</a:t>
                      </a:r>
                    </a:p>
                  </a:txBody>
                  <a:tcPr/>
                </a:tc>
                <a:extLst>
                  <a:ext uri="{0D108BD9-81ED-4DB2-BD59-A6C34878D82A}">
                    <a16:rowId xmlns:a16="http://schemas.microsoft.com/office/drawing/2014/main" val="3053084215"/>
                  </a:ext>
                </a:extLst>
              </a:tr>
              <a:tr h="233891">
                <a:tc>
                  <a:txBody>
                    <a:bodyPr/>
                    <a:lstStyle/>
                    <a:p>
                      <a:r>
                        <a:rPr lang="en-US" sz="1400" dirty="0"/>
                        <a:t>5</a:t>
                      </a:r>
                    </a:p>
                  </a:txBody>
                  <a:tcPr/>
                </a:tc>
                <a:tc>
                  <a:txBody>
                    <a:bodyPr/>
                    <a:lstStyle/>
                    <a:p>
                      <a:r>
                        <a:rPr lang="en-US" sz="1400" dirty="0"/>
                        <a:t>0101</a:t>
                      </a:r>
                    </a:p>
                  </a:txBody>
                  <a:tcPr/>
                </a:tc>
                <a:extLst>
                  <a:ext uri="{0D108BD9-81ED-4DB2-BD59-A6C34878D82A}">
                    <a16:rowId xmlns:a16="http://schemas.microsoft.com/office/drawing/2014/main" val="2813890008"/>
                  </a:ext>
                </a:extLst>
              </a:tr>
              <a:tr h="233891">
                <a:tc>
                  <a:txBody>
                    <a:bodyPr/>
                    <a:lstStyle/>
                    <a:p>
                      <a:r>
                        <a:rPr lang="en-US" sz="1400" dirty="0"/>
                        <a:t>6</a:t>
                      </a:r>
                    </a:p>
                  </a:txBody>
                  <a:tcPr/>
                </a:tc>
                <a:tc>
                  <a:txBody>
                    <a:bodyPr/>
                    <a:lstStyle/>
                    <a:p>
                      <a:r>
                        <a:rPr lang="en-US" sz="1400" dirty="0"/>
                        <a:t>0110</a:t>
                      </a:r>
                    </a:p>
                  </a:txBody>
                  <a:tcPr/>
                </a:tc>
                <a:extLst>
                  <a:ext uri="{0D108BD9-81ED-4DB2-BD59-A6C34878D82A}">
                    <a16:rowId xmlns:a16="http://schemas.microsoft.com/office/drawing/2014/main" val="3620352983"/>
                  </a:ext>
                </a:extLst>
              </a:tr>
              <a:tr h="233891">
                <a:tc>
                  <a:txBody>
                    <a:bodyPr/>
                    <a:lstStyle/>
                    <a:p>
                      <a:r>
                        <a:rPr lang="en-US" sz="1400" dirty="0"/>
                        <a:t>7</a:t>
                      </a:r>
                    </a:p>
                  </a:txBody>
                  <a:tcPr/>
                </a:tc>
                <a:tc>
                  <a:txBody>
                    <a:bodyPr/>
                    <a:lstStyle/>
                    <a:p>
                      <a:r>
                        <a:rPr lang="en-US" sz="1400" dirty="0"/>
                        <a:t>0111</a:t>
                      </a:r>
                    </a:p>
                  </a:txBody>
                  <a:tcPr/>
                </a:tc>
                <a:extLst>
                  <a:ext uri="{0D108BD9-81ED-4DB2-BD59-A6C34878D82A}">
                    <a16:rowId xmlns:a16="http://schemas.microsoft.com/office/drawing/2014/main" val="900546692"/>
                  </a:ext>
                </a:extLst>
              </a:tr>
              <a:tr h="233891">
                <a:tc>
                  <a:txBody>
                    <a:bodyPr/>
                    <a:lstStyle/>
                    <a:p>
                      <a:r>
                        <a:rPr lang="en-US" sz="1400" dirty="0"/>
                        <a:t>8</a:t>
                      </a:r>
                    </a:p>
                  </a:txBody>
                  <a:tcPr/>
                </a:tc>
                <a:tc>
                  <a:txBody>
                    <a:bodyPr/>
                    <a:lstStyle/>
                    <a:p>
                      <a:r>
                        <a:rPr lang="en-US" sz="1400" dirty="0"/>
                        <a:t>1000</a:t>
                      </a:r>
                    </a:p>
                  </a:txBody>
                  <a:tcPr/>
                </a:tc>
                <a:extLst>
                  <a:ext uri="{0D108BD9-81ED-4DB2-BD59-A6C34878D82A}">
                    <a16:rowId xmlns:a16="http://schemas.microsoft.com/office/drawing/2014/main" val="188562984"/>
                  </a:ext>
                </a:extLst>
              </a:tr>
              <a:tr h="233891">
                <a:tc>
                  <a:txBody>
                    <a:bodyPr/>
                    <a:lstStyle/>
                    <a:p>
                      <a:r>
                        <a:rPr lang="en-US" sz="1400" dirty="0"/>
                        <a:t>9</a:t>
                      </a:r>
                    </a:p>
                  </a:txBody>
                  <a:tcPr/>
                </a:tc>
                <a:tc>
                  <a:txBody>
                    <a:bodyPr/>
                    <a:lstStyle/>
                    <a:p>
                      <a:r>
                        <a:rPr lang="en-US" sz="1400" dirty="0"/>
                        <a:t>1001</a:t>
                      </a:r>
                    </a:p>
                  </a:txBody>
                  <a:tcPr/>
                </a:tc>
                <a:extLst>
                  <a:ext uri="{0D108BD9-81ED-4DB2-BD59-A6C34878D82A}">
                    <a16:rowId xmlns:a16="http://schemas.microsoft.com/office/drawing/2014/main" val="3827566750"/>
                  </a:ext>
                </a:extLst>
              </a:tr>
              <a:tr h="233891">
                <a:tc>
                  <a:txBody>
                    <a:bodyPr/>
                    <a:lstStyle/>
                    <a:p>
                      <a:r>
                        <a:rPr lang="en-US" sz="1400" dirty="0"/>
                        <a:t>A</a:t>
                      </a:r>
                    </a:p>
                  </a:txBody>
                  <a:tcPr/>
                </a:tc>
                <a:tc>
                  <a:txBody>
                    <a:bodyPr/>
                    <a:lstStyle/>
                    <a:p>
                      <a:r>
                        <a:rPr lang="en-US" sz="1400" dirty="0"/>
                        <a:t>1010</a:t>
                      </a:r>
                    </a:p>
                  </a:txBody>
                  <a:tcPr/>
                </a:tc>
                <a:extLst>
                  <a:ext uri="{0D108BD9-81ED-4DB2-BD59-A6C34878D82A}">
                    <a16:rowId xmlns:a16="http://schemas.microsoft.com/office/drawing/2014/main" val="177043815"/>
                  </a:ext>
                </a:extLst>
              </a:tr>
              <a:tr h="233891">
                <a:tc>
                  <a:txBody>
                    <a:bodyPr/>
                    <a:lstStyle/>
                    <a:p>
                      <a:r>
                        <a:rPr lang="en-US" sz="1400" dirty="0"/>
                        <a:t>B</a:t>
                      </a:r>
                    </a:p>
                  </a:txBody>
                  <a:tcPr/>
                </a:tc>
                <a:tc>
                  <a:txBody>
                    <a:bodyPr/>
                    <a:lstStyle/>
                    <a:p>
                      <a:r>
                        <a:rPr lang="en-US" sz="1400" dirty="0"/>
                        <a:t>1011</a:t>
                      </a:r>
                    </a:p>
                  </a:txBody>
                  <a:tcPr/>
                </a:tc>
                <a:extLst>
                  <a:ext uri="{0D108BD9-81ED-4DB2-BD59-A6C34878D82A}">
                    <a16:rowId xmlns:a16="http://schemas.microsoft.com/office/drawing/2014/main" val="1330881432"/>
                  </a:ext>
                </a:extLst>
              </a:tr>
              <a:tr h="233891">
                <a:tc>
                  <a:txBody>
                    <a:bodyPr/>
                    <a:lstStyle/>
                    <a:p>
                      <a:r>
                        <a:rPr lang="en-US" sz="1400" dirty="0"/>
                        <a:t>C</a:t>
                      </a:r>
                    </a:p>
                  </a:txBody>
                  <a:tcPr/>
                </a:tc>
                <a:tc>
                  <a:txBody>
                    <a:bodyPr/>
                    <a:lstStyle/>
                    <a:p>
                      <a:r>
                        <a:rPr lang="en-US" sz="1400" dirty="0"/>
                        <a:t>1100</a:t>
                      </a:r>
                    </a:p>
                  </a:txBody>
                  <a:tcPr/>
                </a:tc>
                <a:extLst>
                  <a:ext uri="{0D108BD9-81ED-4DB2-BD59-A6C34878D82A}">
                    <a16:rowId xmlns:a16="http://schemas.microsoft.com/office/drawing/2014/main" val="2781364772"/>
                  </a:ext>
                </a:extLst>
              </a:tr>
              <a:tr h="233891">
                <a:tc>
                  <a:txBody>
                    <a:bodyPr/>
                    <a:lstStyle/>
                    <a:p>
                      <a:r>
                        <a:rPr lang="en-US" sz="1400" dirty="0"/>
                        <a:t>D</a:t>
                      </a:r>
                    </a:p>
                  </a:txBody>
                  <a:tcPr/>
                </a:tc>
                <a:tc>
                  <a:txBody>
                    <a:bodyPr/>
                    <a:lstStyle/>
                    <a:p>
                      <a:r>
                        <a:rPr lang="en-US" sz="1400" dirty="0"/>
                        <a:t>1101</a:t>
                      </a:r>
                    </a:p>
                  </a:txBody>
                  <a:tcPr/>
                </a:tc>
                <a:extLst>
                  <a:ext uri="{0D108BD9-81ED-4DB2-BD59-A6C34878D82A}">
                    <a16:rowId xmlns:a16="http://schemas.microsoft.com/office/drawing/2014/main" val="145724268"/>
                  </a:ext>
                </a:extLst>
              </a:tr>
              <a:tr h="233891">
                <a:tc>
                  <a:txBody>
                    <a:bodyPr/>
                    <a:lstStyle/>
                    <a:p>
                      <a:r>
                        <a:rPr lang="en-US" sz="1400" dirty="0"/>
                        <a:t>E</a:t>
                      </a:r>
                    </a:p>
                  </a:txBody>
                  <a:tcPr/>
                </a:tc>
                <a:tc>
                  <a:txBody>
                    <a:bodyPr/>
                    <a:lstStyle/>
                    <a:p>
                      <a:r>
                        <a:rPr lang="en-US" sz="1400" dirty="0"/>
                        <a:t>1110</a:t>
                      </a:r>
                    </a:p>
                  </a:txBody>
                  <a:tcPr/>
                </a:tc>
                <a:extLst>
                  <a:ext uri="{0D108BD9-81ED-4DB2-BD59-A6C34878D82A}">
                    <a16:rowId xmlns:a16="http://schemas.microsoft.com/office/drawing/2014/main" val="528486265"/>
                  </a:ext>
                </a:extLst>
              </a:tr>
              <a:tr h="233891">
                <a:tc>
                  <a:txBody>
                    <a:bodyPr/>
                    <a:lstStyle/>
                    <a:p>
                      <a:r>
                        <a:rPr lang="en-US" sz="1400" dirty="0"/>
                        <a:t>F</a:t>
                      </a:r>
                    </a:p>
                  </a:txBody>
                  <a:tcPr/>
                </a:tc>
                <a:tc>
                  <a:txBody>
                    <a:bodyPr/>
                    <a:lstStyle/>
                    <a:p>
                      <a:r>
                        <a:rPr lang="en-US" sz="1400" dirty="0"/>
                        <a:t>1111</a:t>
                      </a:r>
                    </a:p>
                  </a:txBody>
                  <a:tcPr/>
                </a:tc>
                <a:extLst>
                  <a:ext uri="{0D108BD9-81ED-4DB2-BD59-A6C34878D82A}">
                    <a16:rowId xmlns:a16="http://schemas.microsoft.com/office/drawing/2014/main" val="3194166584"/>
                  </a:ext>
                </a:extLst>
              </a:tr>
            </a:tbl>
          </a:graphicData>
        </a:graphic>
      </p:graphicFrame>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75113AC-2058-1D5C-D4A7-0DA029268586}"/>
                  </a:ext>
                </a:extLst>
              </p:cNvPr>
              <p:cNvSpPr txBox="1"/>
              <p:nvPr/>
            </p:nvSpPr>
            <p:spPr>
              <a:xfrm>
                <a:off x="1139313" y="3811200"/>
                <a:ext cx="6113206" cy="461665"/>
              </a:xfrm>
              <a:prstGeom prst="rect">
                <a:avLst/>
              </a:prstGeom>
              <a:noFill/>
            </p:spPr>
            <p:txBody>
              <a:bodyPr wrap="square">
                <a:spAutoFit/>
              </a:bodyPr>
              <a:lstStyle/>
              <a:p>
                <a:pPr lvl="1"/>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0</m:t>
                        </m:r>
                        <m:r>
                          <a:rPr lang="en-US" sz="2400" i="1">
                            <a:latin typeface="Cambria Math" panose="02040503050406030204" pitchFamily="18" charset="0"/>
                          </a:rPr>
                          <m:t>110</m:t>
                        </m:r>
                        <m:r>
                          <a:rPr lang="en-US" sz="2400" b="0" i="1" smtClean="0">
                            <a:latin typeface="Cambria Math" panose="02040503050406030204" pitchFamily="18" charset="0"/>
                          </a:rPr>
                          <m:t>  </m:t>
                        </m:r>
                        <m:r>
                          <a:rPr lang="en-US" sz="2400" i="1">
                            <a:latin typeface="Cambria Math" panose="02040503050406030204" pitchFamily="18" charset="0"/>
                          </a:rPr>
                          <m:t>0111</m:t>
                        </m:r>
                        <m:r>
                          <a:rPr lang="en-US" sz="2400" b="0" i="1" smtClean="0">
                            <a:latin typeface="Cambria Math" panose="02040503050406030204" pitchFamily="18" charset="0"/>
                          </a:rPr>
                          <m:t>  </m:t>
                        </m:r>
                        <m:r>
                          <a:rPr lang="en-US" sz="2400" i="1">
                            <a:latin typeface="Cambria Math" panose="02040503050406030204" pitchFamily="18" charset="0"/>
                          </a:rPr>
                          <m:t>0001</m:t>
                        </m:r>
                        <m:r>
                          <a:rPr lang="en-US" sz="2400" b="0" i="1" smtClean="0">
                            <a:latin typeface="Cambria Math" panose="02040503050406030204" pitchFamily="18" charset="0"/>
                          </a:rPr>
                          <m:t>  </m:t>
                        </m:r>
                        <m:r>
                          <a:rPr lang="en-US" sz="2400" i="1">
                            <a:latin typeface="Cambria Math" panose="02040503050406030204" pitchFamily="18" charset="0"/>
                          </a:rPr>
                          <m:t>0000</m:t>
                        </m:r>
                      </m:e>
                      <m:sub>
                        <m:r>
                          <a:rPr lang="en-US" sz="2400" i="1">
                            <a:latin typeface="Cambria Math" panose="02040503050406030204" pitchFamily="18" charset="0"/>
                          </a:rPr>
                          <m:t>2</m:t>
                        </m:r>
                      </m:sub>
                    </m:sSub>
                  </m:oMath>
                </a14:m>
                <a:r>
                  <a:rPr lang="en-US" sz="2400" dirty="0"/>
                  <a:t> </a:t>
                </a:r>
              </a:p>
            </p:txBody>
          </p:sp>
        </mc:Choice>
        <mc:Fallback xmlns="">
          <p:sp>
            <p:nvSpPr>
              <p:cNvPr id="8" name="TextBox 7">
                <a:extLst>
                  <a:ext uri="{FF2B5EF4-FFF2-40B4-BE49-F238E27FC236}">
                    <a16:creationId xmlns:a16="http://schemas.microsoft.com/office/drawing/2014/main" id="{A75113AC-2058-1D5C-D4A7-0DA029268586}"/>
                  </a:ext>
                </a:extLst>
              </p:cNvPr>
              <p:cNvSpPr txBox="1">
                <a:spLocks noRot="1" noChangeAspect="1" noMove="1" noResize="1" noEditPoints="1" noAdjustHandles="1" noChangeArrowheads="1" noChangeShapeType="1" noTextEdit="1"/>
              </p:cNvSpPr>
              <p:nvPr/>
            </p:nvSpPr>
            <p:spPr>
              <a:xfrm>
                <a:off x="1139313" y="3811200"/>
                <a:ext cx="6113206" cy="461665"/>
              </a:xfrm>
              <a:prstGeom prst="rect">
                <a:avLst/>
              </a:prstGeom>
              <a:blipFill>
                <a:blip r:embed="rId4"/>
                <a:stretch>
                  <a:fillRect b="-21622"/>
                </a:stretch>
              </a:blipFill>
            </p:spPr>
            <p:txBody>
              <a:bodyPr/>
              <a:lstStyle/>
              <a:p>
                <a:r>
                  <a:rPr lang="en-US">
                    <a:noFill/>
                  </a:rPr>
                  <a:t> </a:t>
                </a:r>
              </a:p>
            </p:txBody>
          </p:sp>
        </mc:Fallback>
      </mc:AlternateContent>
      <p:sp>
        <p:nvSpPr>
          <p:cNvPr id="9" name="Left Arrow 8">
            <a:extLst>
              <a:ext uri="{FF2B5EF4-FFF2-40B4-BE49-F238E27FC236}">
                <a16:creationId xmlns:a16="http://schemas.microsoft.com/office/drawing/2014/main" id="{A9608DF4-820B-DDFE-46E1-F99BF286F3EC}"/>
              </a:ext>
            </a:extLst>
          </p:cNvPr>
          <p:cNvSpPr/>
          <p:nvPr/>
        </p:nvSpPr>
        <p:spPr>
          <a:xfrm rot="16200000">
            <a:off x="2578197" y="2663137"/>
            <a:ext cx="1072469" cy="744794"/>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57D7288-EB6D-EC64-8FCD-1D098BBB1F21}"/>
              </a:ext>
            </a:extLst>
          </p:cNvPr>
          <p:cNvSpPr txBox="1"/>
          <p:nvPr/>
        </p:nvSpPr>
        <p:spPr>
          <a:xfrm>
            <a:off x="5530645" y="2787445"/>
            <a:ext cx="2864374" cy="400110"/>
          </a:xfrm>
          <a:prstGeom prst="rect">
            <a:avLst/>
          </a:prstGeom>
          <a:noFill/>
        </p:spPr>
        <p:txBody>
          <a:bodyPr wrap="none" rtlCol="0">
            <a:spAutoFit/>
          </a:bodyPr>
          <a:lstStyle/>
          <a:p>
            <a:r>
              <a:rPr lang="en-US" sz="2000" dirty="0"/>
              <a:t>break into 4 bit groups</a:t>
            </a:r>
          </a:p>
        </p:txBody>
      </p:sp>
    </p:spTree>
    <p:extLst>
      <p:ext uri="{BB962C8B-B14F-4D97-AF65-F5344CB8AC3E}">
        <p14:creationId xmlns:p14="http://schemas.microsoft.com/office/powerpoint/2010/main" val="316157428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C55AC-1D77-F55A-BB7B-B7BB83FF07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2E137F-36F9-574F-A8CD-63E17E89DD40}"/>
              </a:ext>
            </a:extLst>
          </p:cNvPr>
          <p:cNvSpPr>
            <a:spLocks noGrp="1"/>
          </p:cNvSpPr>
          <p:nvPr>
            <p:ph type="title"/>
          </p:nvPr>
        </p:nvSpPr>
        <p:spPr/>
        <p:txBody>
          <a:bodyPr/>
          <a:lstStyle/>
          <a:p>
            <a:r>
              <a:rPr lang="en-US" dirty="0"/>
              <a:t>Binary to Hexadecimal conversion</a:t>
            </a:r>
          </a:p>
        </p:txBody>
      </p:sp>
      <p:sp>
        <p:nvSpPr>
          <p:cNvPr id="4" name="Slide Number Placeholder 3">
            <a:extLst>
              <a:ext uri="{FF2B5EF4-FFF2-40B4-BE49-F238E27FC236}">
                <a16:creationId xmlns:a16="http://schemas.microsoft.com/office/drawing/2014/main" id="{AFB6D689-0FE2-4E90-2A4C-80875EDCA738}"/>
              </a:ext>
            </a:extLst>
          </p:cNvPr>
          <p:cNvSpPr>
            <a:spLocks noGrp="1"/>
          </p:cNvSpPr>
          <p:nvPr>
            <p:ph type="sldNum" sz="quarter" idx="12"/>
          </p:nvPr>
        </p:nvSpPr>
        <p:spPr/>
        <p:txBody>
          <a:bodyPr/>
          <a:lstStyle/>
          <a:p>
            <a:fld id="{CC057153-B650-4DEB-B370-79DDCFDCE934}" type="slidenum">
              <a:rPr lang="en-US" smtClean="0"/>
              <a:t>92</a:t>
            </a:fld>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DB37F56-7E46-00FB-ACE1-EA3F8189D559}"/>
                  </a:ext>
                </a:extLst>
              </p:cNvPr>
              <p:cNvSpPr txBox="1"/>
              <p:nvPr/>
            </p:nvSpPr>
            <p:spPr>
              <a:xfrm>
                <a:off x="158545" y="1828489"/>
                <a:ext cx="6098458"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 </m:t>
                          </m:r>
                          <m:r>
                            <a:rPr lang="en-US" sz="2800" i="1">
                              <a:latin typeface="Cambria Math" panose="02040503050406030204" pitchFamily="18" charset="0"/>
                            </a:rPr>
                            <m:t>110011100010000</m:t>
                          </m:r>
                        </m:e>
                        <m:sub>
                          <m:r>
                            <a:rPr lang="en-US" sz="2800" i="1">
                              <a:latin typeface="Cambria Math" panose="02040503050406030204" pitchFamily="18" charset="0"/>
                            </a:rPr>
                            <m:t>2</m:t>
                          </m:r>
                        </m:sub>
                      </m:sSub>
                    </m:oMath>
                  </m:oMathPara>
                </a14:m>
                <a:endParaRPr lang="en-US" sz="2800" dirty="0"/>
              </a:p>
            </p:txBody>
          </p:sp>
        </mc:Choice>
        <mc:Fallback xmlns="">
          <p:sp>
            <p:nvSpPr>
              <p:cNvPr id="6" name="TextBox 5">
                <a:extLst>
                  <a:ext uri="{FF2B5EF4-FFF2-40B4-BE49-F238E27FC236}">
                    <a16:creationId xmlns:a16="http://schemas.microsoft.com/office/drawing/2014/main" id="{CDB37F56-7E46-00FB-ACE1-EA3F8189D559}"/>
                  </a:ext>
                </a:extLst>
              </p:cNvPr>
              <p:cNvSpPr txBox="1">
                <a:spLocks noRot="1" noChangeAspect="1" noMove="1" noResize="1" noEditPoints="1" noAdjustHandles="1" noChangeArrowheads="1" noChangeShapeType="1" noTextEdit="1"/>
              </p:cNvSpPr>
              <p:nvPr/>
            </p:nvSpPr>
            <p:spPr>
              <a:xfrm>
                <a:off x="158545" y="1828489"/>
                <a:ext cx="6098458" cy="523220"/>
              </a:xfrm>
              <a:prstGeom prst="rect">
                <a:avLst/>
              </a:prstGeom>
              <a:blipFill>
                <a:blip r:embed="rId3"/>
                <a:stretch>
                  <a:fillRect b="-21429"/>
                </a:stretch>
              </a:blipFill>
            </p:spPr>
            <p:txBody>
              <a:bodyPr/>
              <a:lstStyle/>
              <a:p>
                <a:r>
                  <a:rPr lang="en-US">
                    <a:noFill/>
                  </a:rPr>
                  <a:t> </a:t>
                </a:r>
              </a:p>
            </p:txBody>
          </p:sp>
        </mc:Fallback>
      </mc:AlternateContent>
      <p:graphicFrame>
        <p:nvGraphicFramePr>
          <p:cNvPr id="3" name="Content Placeholder 2">
            <a:extLst>
              <a:ext uri="{FF2B5EF4-FFF2-40B4-BE49-F238E27FC236}">
                <a16:creationId xmlns:a16="http://schemas.microsoft.com/office/drawing/2014/main" id="{97510B70-6246-6A25-D7A1-CB0AD4312E0D}"/>
              </a:ext>
            </a:extLst>
          </p:cNvPr>
          <p:cNvGraphicFramePr>
            <a:graphicFrameLocks/>
          </p:cNvGraphicFramePr>
          <p:nvPr/>
        </p:nvGraphicFramePr>
        <p:xfrm>
          <a:off x="9077570" y="914400"/>
          <a:ext cx="3114430" cy="5394960"/>
        </p:xfrm>
        <a:graphic>
          <a:graphicData uri="http://schemas.openxmlformats.org/drawingml/2006/table">
            <a:tbl>
              <a:tblPr firstRow="1" bandRow="1">
                <a:tableStyleId>{00A15C55-8517-42AA-B614-E9B94910E393}</a:tableStyleId>
              </a:tblPr>
              <a:tblGrid>
                <a:gridCol w="1557215">
                  <a:extLst>
                    <a:ext uri="{9D8B030D-6E8A-4147-A177-3AD203B41FA5}">
                      <a16:colId xmlns:a16="http://schemas.microsoft.com/office/drawing/2014/main" val="2171318767"/>
                    </a:ext>
                  </a:extLst>
                </a:gridCol>
                <a:gridCol w="1557215">
                  <a:extLst>
                    <a:ext uri="{9D8B030D-6E8A-4147-A177-3AD203B41FA5}">
                      <a16:colId xmlns:a16="http://schemas.microsoft.com/office/drawing/2014/main" val="828498057"/>
                    </a:ext>
                  </a:extLst>
                </a:gridCol>
              </a:tblGrid>
              <a:tr h="378106">
                <a:tc>
                  <a:txBody>
                    <a:bodyPr/>
                    <a:lstStyle/>
                    <a:p>
                      <a:r>
                        <a:rPr lang="en-US" sz="1400" dirty="0"/>
                        <a:t>Hexadecimal digit</a:t>
                      </a:r>
                    </a:p>
                  </a:txBody>
                  <a:tcPr/>
                </a:tc>
                <a:tc>
                  <a:txBody>
                    <a:bodyPr/>
                    <a:lstStyle/>
                    <a:p>
                      <a:r>
                        <a:rPr lang="en-US" sz="1400" dirty="0"/>
                        <a:t>Binary equivalent</a:t>
                      </a:r>
                    </a:p>
                  </a:txBody>
                  <a:tcPr/>
                </a:tc>
                <a:extLst>
                  <a:ext uri="{0D108BD9-81ED-4DB2-BD59-A6C34878D82A}">
                    <a16:rowId xmlns:a16="http://schemas.microsoft.com/office/drawing/2014/main" val="7995495"/>
                  </a:ext>
                </a:extLst>
              </a:tr>
              <a:tr h="233891">
                <a:tc>
                  <a:txBody>
                    <a:bodyPr/>
                    <a:lstStyle/>
                    <a:p>
                      <a:r>
                        <a:rPr lang="en-US" sz="1400" dirty="0"/>
                        <a:t>0</a:t>
                      </a:r>
                    </a:p>
                  </a:txBody>
                  <a:tcPr/>
                </a:tc>
                <a:tc>
                  <a:txBody>
                    <a:bodyPr/>
                    <a:lstStyle/>
                    <a:p>
                      <a:r>
                        <a:rPr lang="en-US" sz="1400" dirty="0"/>
                        <a:t>0000</a:t>
                      </a:r>
                    </a:p>
                  </a:txBody>
                  <a:tcPr/>
                </a:tc>
                <a:extLst>
                  <a:ext uri="{0D108BD9-81ED-4DB2-BD59-A6C34878D82A}">
                    <a16:rowId xmlns:a16="http://schemas.microsoft.com/office/drawing/2014/main" val="2927604650"/>
                  </a:ext>
                </a:extLst>
              </a:tr>
              <a:tr h="233891">
                <a:tc>
                  <a:txBody>
                    <a:bodyPr/>
                    <a:lstStyle/>
                    <a:p>
                      <a:r>
                        <a:rPr lang="en-US" sz="1400" dirty="0"/>
                        <a:t>1</a:t>
                      </a:r>
                    </a:p>
                  </a:txBody>
                  <a:tcPr/>
                </a:tc>
                <a:tc>
                  <a:txBody>
                    <a:bodyPr/>
                    <a:lstStyle/>
                    <a:p>
                      <a:r>
                        <a:rPr lang="en-US" sz="1400" dirty="0"/>
                        <a:t>0001</a:t>
                      </a:r>
                    </a:p>
                  </a:txBody>
                  <a:tcPr/>
                </a:tc>
                <a:extLst>
                  <a:ext uri="{0D108BD9-81ED-4DB2-BD59-A6C34878D82A}">
                    <a16:rowId xmlns:a16="http://schemas.microsoft.com/office/drawing/2014/main" val="2590681899"/>
                  </a:ext>
                </a:extLst>
              </a:tr>
              <a:tr h="233891">
                <a:tc>
                  <a:txBody>
                    <a:bodyPr/>
                    <a:lstStyle/>
                    <a:p>
                      <a:r>
                        <a:rPr lang="en-US" sz="1400" dirty="0"/>
                        <a:t>2</a:t>
                      </a:r>
                    </a:p>
                  </a:txBody>
                  <a:tcPr/>
                </a:tc>
                <a:tc>
                  <a:txBody>
                    <a:bodyPr/>
                    <a:lstStyle/>
                    <a:p>
                      <a:r>
                        <a:rPr lang="en-US" sz="1400" dirty="0"/>
                        <a:t>0010</a:t>
                      </a:r>
                    </a:p>
                  </a:txBody>
                  <a:tcPr/>
                </a:tc>
                <a:extLst>
                  <a:ext uri="{0D108BD9-81ED-4DB2-BD59-A6C34878D82A}">
                    <a16:rowId xmlns:a16="http://schemas.microsoft.com/office/drawing/2014/main" val="3003850579"/>
                  </a:ext>
                </a:extLst>
              </a:tr>
              <a:tr h="233891">
                <a:tc>
                  <a:txBody>
                    <a:bodyPr/>
                    <a:lstStyle/>
                    <a:p>
                      <a:r>
                        <a:rPr lang="en-US" sz="1400" dirty="0"/>
                        <a:t>3</a:t>
                      </a:r>
                    </a:p>
                  </a:txBody>
                  <a:tcPr/>
                </a:tc>
                <a:tc>
                  <a:txBody>
                    <a:bodyPr/>
                    <a:lstStyle/>
                    <a:p>
                      <a:r>
                        <a:rPr lang="en-US" sz="1400" dirty="0"/>
                        <a:t>0011</a:t>
                      </a:r>
                    </a:p>
                  </a:txBody>
                  <a:tcPr/>
                </a:tc>
                <a:extLst>
                  <a:ext uri="{0D108BD9-81ED-4DB2-BD59-A6C34878D82A}">
                    <a16:rowId xmlns:a16="http://schemas.microsoft.com/office/drawing/2014/main" val="2926090781"/>
                  </a:ext>
                </a:extLst>
              </a:tr>
              <a:tr h="233891">
                <a:tc>
                  <a:txBody>
                    <a:bodyPr/>
                    <a:lstStyle/>
                    <a:p>
                      <a:r>
                        <a:rPr lang="en-US" sz="1400" dirty="0"/>
                        <a:t>4</a:t>
                      </a:r>
                    </a:p>
                  </a:txBody>
                  <a:tcPr/>
                </a:tc>
                <a:tc>
                  <a:txBody>
                    <a:bodyPr/>
                    <a:lstStyle/>
                    <a:p>
                      <a:r>
                        <a:rPr lang="en-US" sz="1400" dirty="0"/>
                        <a:t>0100</a:t>
                      </a:r>
                    </a:p>
                  </a:txBody>
                  <a:tcPr/>
                </a:tc>
                <a:extLst>
                  <a:ext uri="{0D108BD9-81ED-4DB2-BD59-A6C34878D82A}">
                    <a16:rowId xmlns:a16="http://schemas.microsoft.com/office/drawing/2014/main" val="3053084215"/>
                  </a:ext>
                </a:extLst>
              </a:tr>
              <a:tr h="233891">
                <a:tc>
                  <a:txBody>
                    <a:bodyPr/>
                    <a:lstStyle/>
                    <a:p>
                      <a:r>
                        <a:rPr lang="en-US" sz="1400" dirty="0"/>
                        <a:t>5</a:t>
                      </a:r>
                    </a:p>
                  </a:txBody>
                  <a:tcPr/>
                </a:tc>
                <a:tc>
                  <a:txBody>
                    <a:bodyPr/>
                    <a:lstStyle/>
                    <a:p>
                      <a:r>
                        <a:rPr lang="en-US" sz="1400" dirty="0"/>
                        <a:t>0101</a:t>
                      </a:r>
                    </a:p>
                  </a:txBody>
                  <a:tcPr/>
                </a:tc>
                <a:extLst>
                  <a:ext uri="{0D108BD9-81ED-4DB2-BD59-A6C34878D82A}">
                    <a16:rowId xmlns:a16="http://schemas.microsoft.com/office/drawing/2014/main" val="2813890008"/>
                  </a:ext>
                </a:extLst>
              </a:tr>
              <a:tr h="233891">
                <a:tc>
                  <a:txBody>
                    <a:bodyPr/>
                    <a:lstStyle/>
                    <a:p>
                      <a:r>
                        <a:rPr lang="en-US" sz="1400" dirty="0"/>
                        <a:t>6</a:t>
                      </a:r>
                    </a:p>
                  </a:txBody>
                  <a:tcPr/>
                </a:tc>
                <a:tc>
                  <a:txBody>
                    <a:bodyPr/>
                    <a:lstStyle/>
                    <a:p>
                      <a:r>
                        <a:rPr lang="en-US" sz="1400" dirty="0"/>
                        <a:t>0110</a:t>
                      </a:r>
                    </a:p>
                  </a:txBody>
                  <a:tcPr/>
                </a:tc>
                <a:extLst>
                  <a:ext uri="{0D108BD9-81ED-4DB2-BD59-A6C34878D82A}">
                    <a16:rowId xmlns:a16="http://schemas.microsoft.com/office/drawing/2014/main" val="3620352983"/>
                  </a:ext>
                </a:extLst>
              </a:tr>
              <a:tr h="233891">
                <a:tc>
                  <a:txBody>
                    <a:bodyPr/>
                    <a:lstStyle/>
                    <a:p>
                      <a:r>
                        <a:rPr lang="en-US" sz="1400" dirty="0"/>
                        <a:t>7</a:t>
                      </a:r>
                    </a:p>
                  </a:txBody>
                  <a:tcPr/>
                </a:tc>
                <a:tc>
                  <a:txBody>
                    <a:bodyPr/>
                    <a:lstStyle/>
                    <a:p>
                      <a:r>
                        <a:rPr lang="en-US" sz="1400" dirty="0"/>
                        <a:t>0111</a:t>
                      </a:r>
                    </a:p>
                  </a:txBody>
                  <a:tcPr/>
                </a:tc>
                <a:extLst>
                  <a:ext uri="{0D108BD9-81ED-4DB2-BD59-A6C34878D82A}">
                    <a16:rowId xmlns:a16="http://schemas.microsoft.com/office/drawing/2014/main" val="900546692"/>
                  </a:ext>
                </a:extLst>
              </a:tr>
              <a:tr h="233891">
                <a:tc>
                  <a:txBody>
                    <a:bodyPr/>
                    <a:lstStyle/>
                    <a:p>
                      <a:r>
                        <a:rPr lang="en-US" sz="1400" dirty="0"/>
                        <a:t>8</a:t>
                      </a:r>
                    </a:p>
                  </a:txBody>
                  <a:tcPr/>
                </a:tc>
                <a:tc>
                  <a:txBody>
                    <a:bodyPr/>
                    <a:lstStyle/>
                    <a:p>
                      <a:r>
                        <a:rPr lang="en-US" sz="1400" dirty="0"/>
                        <a:t>1000</a:t>
                      </a:r>
                    </a:p>
                  </a:txBody>
                  <a:tcPr/>
                </a:tc>
                <a:extLst>
                  <a:ext uri="{0D108BD9-81ED-4DB2-BD59-A6C34878D82A}">
                    <a16:rowId xmlns:a16="http://schemas.microsoft.com/office/drawing/2014/main" val="188562984"/>
                  </a:ext>
                </a:extLst>
              </a:tr>
              <a:tr h="233891">
                <a:tc>
                  <a:txBody>
                    <a:bodyPr/>
                    <a:lstStyle/>
                    <a:p>
                      <a:r>
                        <a:rPr lang="en-US" sz="1400" dirty="0"/>
                        <a:t>9</a:t>
                      </a:r>
                    </a:p>
                  </a:txBody>
                  <a:tcPr/>
                </a:tc>
                <a:tc>
                  <a:txBody>
                    <a:bodyPr/>
                    <a:lstStyle/>
                    <a:p>
                      <a:r>
                        <a:rPr lang="en-US" sz="1400" dirty="0"/>
                        <a:t>1001</a:t>
                      </a:r>
                    </a:p>
                  </a:txBody>
                  <a:tcPr/>
                </a:tc>
                <a:extLst>
                  <a:ext uri="{0D108BD9-81ED-4DB2-BD59-A6C34878D82A}">
                    <a16:rowId xmlns:a16="http://schemas.microsoft.com/office/drawing/2014/main" val="3827566750"/>
                  </a:ext>
                </a:extLst>
              </a:tr>
              <a:tr h="233891">
                <a:tc>
                  <a:txBody>
                    <a:bodyPr/>
                    <a:lstStyle/>
                    <a:p>
                      <a:r>
                        <a:rPr lang="en-US" sz="1400" dirty="0"/>
                        <a:t>A</a:t>
                      </a:r>
                    </a:p>
                  </a:txBody>
                  <a:tcPr/>
                </a:tc>
                <a:tc>
                  <a:txBody>
                    <a:bodyPr/>
                    <a:lstStyle/>
                    <a:p>
                      <a:r>
                        <a:rPr lang="en-US" sz="1400" dirty="0"/>
                        <a:t>1010</a:t>
                      </a:r>
                    </a:p>
                  </a:txBody>
                  <a:tcPr/>
                </a:tc>
                <a:extLst>
                  <a:ext uri="{0D108BD9-81ED-4DB2-BD59-A6C34878D82A}">
                    <a16:rowId xmlns:a16="http://schemas.microsoft.com/office/drawing/2014/main" val="177043815"/>
                  </a:ext>
                </a:extLst>
              </a:tr>
              <a:tr h="233891">
                <a:tc>
                  <a:txBody>
                    <a:bodyPr/>
                    <a:lstStyle/>
                    <a:p>
                      <a:r>
                        <a:rPr lang="en-US" sz="1400" dirty="0"/>
                        <a:t>B</a:t>
                      </a:r>
                    </a:p>
                  </a:txBody>
                  <a:tcPr/>
                </a:tc>
                <a:tc>
                  <a:txBody>
                    <a:bodyPr/>
                    <a:lstStyle/>
                    <a:p>
                      <a:r>
                        <a:rPr lang="en-US" sz="1400" dirty="0"/>
                        <a:t>1011</a:t>
                      </a:r>
                    </a:p>
                  </a:txBody>
                  <a:tcPr/>
                </a:tc>
                <a:extLst>
                  <a:ext uri="{0D108BD9-81ED-4DB2-BD59-A6C34878D82A}">
                    <a16:rowId xmlns:a16="http://schemas.microsoft.com/office/drawing/2014/main" val="1330881432"/>
                  </a:ext>
                </a:extLst>
              </a:tr>
              <a:tr h="233891">
                <a:tc>
                  <a:txBody>
                    <a:bodyPr/>
                    <a:lstStyle/>
                    <a:p>
                      <a:r>
                        <a:rPr lang="en-US" sz="1400" dirty="0"/>
                        <a:t>C</a:t>
                      </a:r>
                    </a:p>
                  </a:txBody>
                  <a:tcPr/>
                </a:tc>
                <a:tc>
                  <a:txBody>
                    <a:bodyPr/>
                    <a:lstStyle/>
                    <a:p>
                      <a:r>
                        <a:rPr lang="en-US" sz="1400" dirty="0"/>
                        <a:t>1100</a:t>
                      </a:r>
                    </a:p>
                  </a:txBody>
                  <a:tcPr/>
                </a:tc>
                <a:extLst>
                  <a:ext uri="{0D108BD9-81ED-4DB2-BD59-A6C34878D82A}">
                    <a16:rowId xmlns:a16="http://schemas.microsoft.com/office/drawing/2014/main" val="2781364772"/>
                  </a:ext>
                </a:extLst>
              </a:tr>
              <a:tr h="233891">
                <a:tc>
                  <a:txBody>
                    <a:bodyPr/>
                    <a:lstStyle/>
                    <a:p>
                      <a:r>
                        <a:rPr lang="en-US" sz="1400" dirty="0"/>
                        <a:t>D</a:t>
                      </a:r>
                    </a:p>
                  </a:txBody>
                  <a:tcPr/>
                </a:tc>
                <a:tc>
                  <a:txBody>
                    <a:bodyPr/>
                    <a:lstStyle/>
                    <a:p>
                      <a:r>
                        <a:rPr lang="en-US" sz="1400" dirty="0"/>
                        <a:t>1101</a:t>
                      </a:r>
                    </a:p>
                  </a:txBody>
                  <a:tcPr/>
                </a:tc>
                <a:extLst>
                  <a:ext uri="{0D108BD9-81ED-4DB2-BD59-A6C34878D82A}">
                    <a16:rowId xmlns:a16="http://schemas.microsoft.com/office/drawing/2014/main" val="145724268"/>
                  </a:ext>
                </a:extLst>
              </a:tr>
              <a:tr h="233891">
                <a:tc>
                  <a:txBody>
                    <a:bodyPr/>
                    <a:lstStyle/>
                    <a:p>
                      <a:r>
                        <a:rPr lang="en-US" sz="1400" dirty="0"/>
                        <a:t>E</a:t>
                      </a:r>
                    </a:p>
                  </a:txBody>
                  <a:tcPr/>
                </a:tc>
                <a:tc>
                  <a:txBody>
                    <a:bodyPr/>
                    <a:lstStyle/>
                    <a:p>
                      <a:r>
                        <a:rPr lang="en-US" sz="1400" dirty="0"/>
                        <a:t>1110</a:t>
                      </a:r>
                    </a:p>
                  </a:txBody>
                  <a:tcPr/>
                </a:tc>
                <a:extLst>
                  <a:ext uri="{0D108BD9-81ED-4DB2-BD59-A6C34878D82A}">
                    <a16:rowId xmlns:a16="http://schemas.microsoft.com/office/drawing/2014/main" val="528486265"/>
                  </a:ext>
                </a:extLst>
              </a:tr>
              <a:tr h="233891">
                <a:tc>
                  <a:txBody>
                    <a:bodyPr/>
                    <a:lstStyle/>
                    <a:p>
                      <a:r>
                        <a:rPr lang="en-US" sz="1400" dirty="0"/>
                        <a:t>F</a:t>
                      </a:r>
                    </a:p>
                  </a:txBody>
                  <a:tcPr/>
                </a:tc>
                <a:tc>
                  <a:txBody>
                    <a:bodyPr/>
                    <a:lstStyle/>
                    <a:p>
                      <a:r>
                        <a:rPr lang="en-US" sz="1400" dirty="0"/>
                        <a:t>1111</a:t>
                      </a:r>
                    </a:p>
                  </a:txBody>
                  <a:tcPr/>
                </a:tc>
                <a:extLst>
                  <a:ext uri="{0D108BD9-81ED-4DB2-BD59-A6C34878D82A}">
                    <a16:rowId xmlns:a16="http://schemas.microsoft.com/office/drawing/2014/main" val="3194166584"/>
                  </a:ext>
                </a:extLst>
              </a:tr>
            </a:tbl>
          </a:graphicData>
        </a:graphic>
      </p:graphicFrame>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C537E90-91F7-CA07-AAFA-B65A9127A77C}"/>
                  </a:ext>
                </a:extLst>
              </p:cNvPr>
              <p:cNvSpPr txBox="1"/>
              <p:nvPr/>
            </p:nvSpPr>
            <p:spPr>
              <a:xfrm>
                <a:off x="1139313" y="3811200"/>
                <a:ext cx="6113206" cy="461665"/>
              </a:xfrm>
              <a:prstGeom prst="rect">
                <a:avLst/>
              </a:prstGeom>
              <a:noFill/>
            </p:spPr>
            <p:txBody>
              <a:bodyPr wrap="square">
                <a:spAutoFit/>
              </a:bodyPr>
              <a:lstStyle/>
              <a:p>
                <a:pPr lvl="1"/>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0</m:t>
                        </m:r>
                        <m:r>
                          <a:rPr lang="en-US" sz="2400" i="1">
                            <a:latin typeface="Cambria Math" panose="02040503050406030204" pitchFamily="18" charset="0"/>
                          </a:rPr>
                          <m:t>110</m:t>
                        </m:r>
                        <m:r>
                          <a:rPr lang="en-US" sz="2400" b="0" i="1" smtClean="0">
                            <a:latin typeface="Cambria Math" panose="02040503050406030204" pitchFamily="18" charset="0"/>
                          </a:rPr>
                          <m:t>  </m:t>
                        </m:r>
                        <m:r>
                          <a:rPr lang="en-US" sz="2400" i="1">
                            <a:latin typeface="Cambria Math" panose="02040503050406030204" pitchFamily="18" charset="0"/>
                          </a:rPr>
                          <m:t>0111</m:t>
                        </m:r>
                        <m:r>
                          <a:rPr lang="en-US" sz="2400" b="0" i="1" smtClean="0">
                            <a:latin typeface="Cambria Math" panose="02040503050406030204" pitchFamily="18" charset="0"/>
                          </a:rPr>
                          <m:t>  </m:t>
                        </m:r>
                        <m:r>
                          <a:rPr lang="en-US" sz="2400" i="1">
                            <a:latin typeface="Cambria Math" panose="02040503050406030204" pitchFamily="18" charset="0"/>
                          </a:rPr>
                          <m:t>0001</m:t>
                        </m:r>
                        <m:r>
                          <a:rPr lang="en-US" sz="2400" b="0" i="1" smtClean="0">
                            <a:latin typeface="Cambria Math" panose="02040503050406030204" pitchFamily="18" charset="0"/>
                          </a:rPr>
                          <m:t>  </m:t>
                        </m:r>
                        <m:r>
                          <a:rPr lang="en-US" sz="2400" i="1">
                            <a:latin typeface="Cambria Math" panose="02040503050406030204" pitchFamily="18" charset="0"/>
                          </a:rPr>
                          <m:t>0000</m:t>
                        </m:r>
                      </m:e>
                      <m:sub>
                        <m:r>
                          <a:rPr lang="en-US" sz="2400" i="1">
                            <a:latin typeface="Cambria Math" panose="02040503050406030204" pitchFamily="18" charset="0"/>
                          </a:rPr>
                          <m:t>2</m:t>
                        </m:r>
                      </m:sub>
                    </m:sSub>
                  </m:oMath>
                </a14:m>
                <a:r>
                  <a:rPr lang="en-US" sz="2400" dirty="0"/>
                  <a:t> </a:t>
                </a:r>
              </a:p>
            </p:txBody>
          </p:sp>
        </mc:Choice>
        <mc:Fallback xmlns="">
          <p:sp>
            <p:nvSpPr>
              <p:cNvPr id="8" name="TextBox 7">
                <a:extLst>
                  <a:ext uri="{FF2B5EF4-FFF2-40B4-BE49-F238E27FC236}">
                    <a16:creationId xmlns:a16="http://schemas.microsoft.com/office/drawing/2014/main" id="{1C537E90-91F7-CA07-AAFA-B65A9127A77C}"/>
                  </a:ext>
                </a:extLst>
              </p:cNvPr>
              <p:cNvSpPr txBox="1">
                <a:spLocks noRot="1" noChangeAspect="1" noMove="1" noResize="1" noEditPoints="1" noAdjustHandles="1" noChangeArrowheads="1" noChangeShapeType="1" noTextEdit="1"/>
              </p:cNvSpPr>
              <p:nvPr/>
            </p:nvSpPr>
            <p:spPr>
              <a:xfrm>
                <a:off x="1139313" y="3811200"/>
                <a:ext cx="6113206" cy="461665"/>
              </a:xfrm>
              <a:prstGeom prst="rect">
                <a:avLst/>
              </a:prstGeom>
              <a:blipFill>
                <a:blip r:embed="rId4"/>
                <a:stretch>
                  <a:fillRect b="-21622"/>
                </a:stretch>
              </a:blipFill>
            </p:spPr>
            <p:txBody>
              <a:bodyPr/>
              <a:lstStyle/>
              <a:p>
                <a:r>
                  <a:rPr lang="en-US">
                    <a:noFill/>
                  </a:rPr>
                  <a:t> </a:t>
                </a:r>
              </a:p>
            </p:txBody>
          </p:sp>
        </mc:Fallback>
      </mc:AlternateContent>
      <p:sp>
        <p:nvSpPr>
          <p:cNvPr id="9" name="Left Arrow 8">
            <a:extLst>
              <a:ext uri="{FF2B5EF4-FFF2-40B4-BE49-F238E27FC236}">
                <a16:creationId xmlns:a16="http://schemas.microsoft.com/office/drawing/2014/main" id="{30A6A2CC-AC3F-9334-39D1-E80965B60582}"/>
              </a:ext>
            </a:extLst>
          </p:cNvPr>
          <p:cNvSpPr/>
          <p:nvPr/>
        </p:nvSpPr>
        <p:spPr>
          <a:xfrm rot="16200000">
            <a:off x="2578197" y="2663137"/>
            <a:ext cx="1072469" cy="744794"/>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9CD0E4D-456F-010D-E384-87CA879789BC}"/>
              </a:ext>
            </a:extLst>
          </p:cNvPr>
          <p:cNvSpPr txBox="1"/>
          <p:nvPr/>
        </p:nvSpPr>
        <p:spPr>
          <a:xfrm>
            <a:off x="5530645" y="2787445"/>
            <a:ext cx="2864374" cy="400110"/>
          </a:xfrm>
          <a:prstGeom prst="rect">
            <a:avLst/>
          </a:prstGeom>
          <a:noFill/>
        </p:spPr>
        <p:txBody>
          <a:bodyPr wrap="none" rtlCol="0">
            <a:spAutoFit/>
          </a:bodyPr>
          <a:lstStyle/>
          <a:p>
            <a:r>
              <a:rPr lang="en-US" sz="2000" dirty="0"/>
              <a:t>break into 4 bit groups</a:t>
            </a:r>
          </a:p>
        </p:txBody>
      </p:sp>
      <p:sp>
        <p:nvSpPr>
          <p:cNvPr id="5" name="TextBox 4">
            <a:extLst>
              <a:ext uri="{FF2B5EF4-FFF2-40B4-BE49-F238E27FC236}">
                <a16:creationId xmlns:a16="http://schemas.microsoft.com/office/drawing/2014/main" id="{1BCBA4A0-ABA2-8549-E599-40858E5A4D87}"/>
              </a:ext>
            </a:extLst>
          </p:cNvPr>
          <p:cNvSpPr txBox="1"/>
          <p:nvPr/>
        </p:nvSpPr>
        <p:spPr>
          <a:xfrm>
            <a:off x="5674159" y="4512296"/>
            <a:ext cx="2743200" cy="707886"/>
          </a:xfrm>
          <a:prstGeom prst="rect">
            <a:avLst/>
          </a:prstGeom>
          <a:noFill/>
        </p:spPr>
        <p:txBody>
          <a:bodyPr wrap="square" rtlCol="0">
            <a:spAutoFit/>
          </a:bodyPr>
          <a:lstStyle/>
          <a:p>
            <a:r>
              <a:rPr lang="en-US" sz="2000" dirty="0"/>
              <a:t>convert each 4 bit group into a digit</a:t>
            </a:r>
          </a:p>
        </p:txBody>
      </p:sp>
    </p:spTree>
    <p:extLst>
      <p:ext uri="{BB962C8B-B14F-4D97-AF65-F5344CB8AC3E}">
        <p14:creationId xmlns:p14="http://schemas.microsoft.com/office/powerpoint/2010/main" val="411933388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81688C-4376-A480-254E-02A1FE4806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75B6DA-0FD1-007A-8B24-9E44B90F88DA}"/>
              </a:ext>
            </a:extLst>
          </p:cNvPr>
          <p:cNvSpPr>
            <a:spLocks noGrp="1"/>
          </p:cNvSpPr>
          <p:nvPr>
            <p:ph type="title"/>
          </p:nvPr>
        </p:nvSpPr>
        <p:spPr/>
        <p:txBody>
          <a:bodyPr/>
          <a:lstStyle/>
          <a:p>
            <a:r>
              <a:rPr lang="en-US" dirty="0"/>
              <a:t>Binary to Hexadecimal conversion</a:t>
            </a:r>
          </a:p>
        </p:txBody>
      </p:sp>
      <p:sp>
        <p:nvSpPr>
          <p:cNvPr id="4" name="Slide Number Placeholder 3">
            <a:extLst>
              <a:ext uri="{FF2B5EF4-FFF2-40B4-BE49-F238E27FC236}">
                <a16:creationId xmlns:a16="http://schemas.microsoft.com/office/drawing/2014/main" id="{D20AA0ED-9FAA-18E7-464D-B96027178D5F}"/>
              </a:ext>
            </a:extLst>
          </p:cNvPr>
          <p:cNvSpPr>
            <a:spLocks noGrp="1"/>
          </p:cNvSpPr>
          <p:nvPr>
            <p:ph type="sldNum" sz="quarter" idx="12"/>
          </p:nvPr>
        </p:nvSpPr>
        <p:spPr/>
        <p:txBody>
          <a:bodyPr/>
          <a:lstStyle/>
          <a:p>
            <a:fld id="{CC057153-B650-4DEB-B370-79DDCFDCE934}" type="slidenum">
              <a:rPr lang="en-US" smtClean="0"/>
              <a:t>93</a:t>
            </a:fld>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15FB66D-7C6B-F91F-F48B-EAEAA254FBD4}"/>
                  </a:ext>
                </a:extLst>
              </p:cNvPr>
              <p:cNvSpPr txBox="1"/>
              <p:nvPr/>
            </p:nvSpPr>
            <p:spPr>
              <a:xfrm>
                <a:off x="158545" y="1828489"/>
                <a:ext cx="6098458"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 </m:t>
                          </m:r>
                          <m:r>
                            <a:rPr lang="en-US" sz="2800" i="1">
                              <a:latin typeface="Cambria Math" panose="02040503050406030204" pitchFamily="18" charset="0"/>
                            </a:rPr>
                            <m:t>110011100010000</m:t>
                          </m:r>
                        </m:e>
                        <m:sub>
                          <m:r>
                            <a:rPr lang="en-US" sz="2800" i="1">
                              <a:latin typeface="Cambria Math" panose="02040503050406030204" pitchFamily="18" charset="0"/>
                            </a:rPr>
                            <m:t>2</m:t>
                          </m:r>
                        </m:sub>
                      </m:sSub>
                    </m:oMath>
                  </m:oMathPara>
                </a14:m>
                <a:endParaRPr lang="en-US" sz="2800" dirty="0"/>
              </a:p>
            </p:txBody>
          </p:sp>
        </mc:Choice>
        <mc:Fallback xmlns="">
          <p:sp>
            <p:nvSpPr>
              <p:cNvPr id="6" name="TextBox 5">
                <a:extLst>
                  <a:ext uri="{FF2B5EF4-FFF2-40B4-BE49-F238E27FC236}">
                    <a16:creationId xmlns:a16="http://schemas.microsoft.com/office/drawing/2014/main" id="{B15FB66D-7C6B-F91F-F48B-EAEAA254FBD4}"/>
                  </a:ext>
                </a:extLst>
              </p:cNvPr>
              <p:cNvSpPr txBox="1">
                <a:spLocks noRot="1" noChangeAspect="1" noMove="1" noResize="1" noEditPoints="1" noAdjustHandles="1" noChangeArrowheads="1" noChangeShapeType="1" noTextEdit="1"/>
              </p:cNvSpPr>
              <p:nvPr/>
            </p:nvSpPr>
            <p:spPr>
              <a:xfrm>
                <a:off x="158545" y="1828489"/>
                <a:ext cx="6098458" cy="523220"/>
              </a:xfrm>
              <a:prstGeom prst="rect">
                <a:avLst/>
              </a:prstGeom>
              <a:blipFill>
                <a:blip r:embed="rId3"/>
                <a:stretch>
                  <a:fillRect b="-21429"/>
                </a:stretch>
              </a:blipFill>
            </p:spPr>
            <p:txBody>
              <a:bodyPr/>
              <a:lstStyle/>
              <a:p>
                <a:r>
                  <a:rPr lang="en-US">
                    <a:noFill/>
                  </a:rPr>
                  <a:t> </a:t>
                </a:r>
              </a:p>
            </p:txBody>
          </p:sp>
        </mc:Fallback>
      </mc:AlternateContent>
      <p:graphicFrame>
        <p:nvGraphicFramePr>
          <p:cNvPr id="3" name="Content Placeholder 2">
            <a:extLst>
              <a:ext uri="{FF2B5EF4-FFF2-40B4-BE49-F238E27FC236}">
                <a16:creationId xmlns:a16="http://schemas.microsoft.com/office/drawing/2014/main" id="{AE8B3C9F-9556-8059-D753-E3D476778AB2}"/>
              </a:ext>
            </a:extLst>
          </p:cNvPr>
          <p:cNvGraphicFramePr>
            <a:graphicFrameLocks/>
          </p:cNvGraphicFramePr>
          <p:nvPr/>
        </p:nvGraphicFramePr>
        <p:xfrm>
          <a:off x="9077570" y="914400"/>
          <a:ext cx="3114430" cy="5394960"/>
        </p:xfrm>
        <a:graphic>
          <a:graphicData uri="http://schemas.openxmlformats.org/drawingml/2006/table">
            <a:tbl>
              <a:tblPr firstRow="1" bandRow="1">
                <a:tableStyleId>{00A15C55-8517-42AA-B614-E9B94910E393}</a:tableStyleId>
              </a:tblPr>
              <a:tblGrid>
                <a:gridCol w="1557215">
                  <a:extLst>
                    <a:ext uri="{9D8B030D-6E8A-4147-A177-3AD203B41FA5}">
                      <a16:colId xmlns:a16="http://schemas.microsoft.com/office/drawing/2014/main" val="2171318767"/>
                    </a:ext>
                  </a:extLst>
                </a:gridCol>
                <a:gridCol w="1557215">
                  <a:extLst>
                    <a:ext uri="{9D8B030D-6E8A-4147-A177-3AD203B41FA5}">
                      <a16:colId xmlns:a16="http://schemas.microsoft.com/office/drawing/2014/main" val="828498057"/>
                    </a:ext>
                  </a:extLst>
                </a:gridCol>
              </a:tblGrid>
              <a:tr h="378106">
                <a:tc>
                  <a:txBody>
                    <a:bodyPr/>
                    <a:lstStyle/>
                    <a:p>
                      <a:r>
                        <a:rPr lang="en-US" sz="1400" dirty="0"/>
                        <a:t>Hexadecimal digit</a:t>
                      </a:r>
                    </a:p>
                  </a:txBody>
                  <a:tcPr/>
                </a:tc>
                <a:tc>
                  <a:txBody>
                    <a:bodyPr/>
                    <a:lstStyle/>
                    <a:p>
                      <a:r>
                        <a:rPr lang="en-US" sz="1400" dirty="0"/>
                        <a:t>Binary equivalent</a:t>
                      </a:r>
                    </a:p>
                  </a:txBody>
                  <a:tcPr/>
                </a:tc>
                <a:extLst>
                  <a:ext uri="{0D108BD9-81ED-4DB2-BD59-A6C34878D82A}">
                    <a16:rowId xmlns:a16="http://schemas.microsoft.com/office/drawing/2014/main" val="7995495"/>
                  </a:ext>
                </a:extLst>
              </a:tr>
              <a:tr h="233891">
                <a:tc>
                  <a:txBody>
                    <a:bodyPr/>
                    <a:lstStyle/>
                    <a:p>
                      <a:r>
                        <a:rPr lang="en-US" sz="1400" dirty="0"/>
                        <a:t>0</a:t>
                      </a:r>
                    </a:p>
                  </a:txBody>
                  <a:tcPr/>
                </a:tc>
                <a:tc>
                  <a:txBody>
                    <a:bodyPr/>
                    <a:lstStyle/>
                    <a:p>
                      <a:r>
                        <a:rPr lang="en-US" sz="1400" dirty="0"/>
                        <a:t>0000</a:t>
                      </a:r>
                    </a:p>
                  </a:txBody>
                  <a:tcPr/>
                </a:tc>
                <a:extLst>
                  <a:ext uri="{0D108BD9-81ED-4DB2-BD59-A6C34878D82A}">
                    <a16:rowId xmlns:a16="http://schemas.microsoft.com/office/drawing/2014/main" val="2927604650"/>
                  </a:ext>
                </a:extLst>
              </a:tr>
              <a:tr h="233891">
                <a:tc>
                  <a:txBody>
                    <a:bodyPr/>
                    <a:lstStyle/>
                    <a:p>
                      <a:r>
                        <a:rPr lang="en-US" sz="1400" dirty="0"/>
                        <a:t>1</a:t>
                      </a:r>
                    </a:p>
                  </a:txBody>
                  <a:tcPr/>
                </a:tc>
                <a:tc>
                  <a:txBody>
                    <a:bodyPr/>
                    <a:lstStyle/>
                    <a:p>
                      <a:r>
                        <a:rPr lang="en-US" sz="1400" dirty="0"/>
                        <a:t>0001</a:t>
                      </a:r>
                    </a:p>
                  </a:txBody>
                  <a:tcPr/>
                </a:tc>
                <a:extLst>
                  <a:ext uri="{0D108BD9-81ED-4DB2-BD59-A6C34878D82A}">
                    <a16:rowId xmlns:a16="http://schemas.microsoft.com/office/drawing/2014/main" val="2590681899"/>
                  </a:ext>
                </a:extLst>
              </a:tr>
              <a:tr h="233891">
                <a:tc>
                  <a:txBody>
                    <a:bodyPr/>
                    <a:lstStyle/>
                    <a:p>
                      <a:r>
                        <a:rPr lang="en-US" sz="1400" dirty="0"/>
                        <a:t>2</a:t>
                      </a:r>
                    </a:p>
                  </a:txBody>
                  <a:tcPr/>
                </a:tc>
                <a:tc>
                  <a:txBody>
                    <a:bodyPr/>
                    <a:lstStyle/>
                    <a:p>
                      <a:r>
                        <a:rPr lang="en-US" sz="1400" dirty="0"/>
                        <a:t>0010</a:t>
                      </a:r>
                    </a:p>
                  </a:txBody>
                  <a:tcPr/>
                </a:tc>
                <a:extLst>
                  <a:ext uri="{0D108BD9-81ED-4DB2-BD59-A6C34878D82A}">
                    <a16:rowId xmlns:a16="http://schemas.microsoft.com/office/drawing/2014/main" val="3003850579"/>
                  </a:ext>
                </a:extLst>
              </a:tr>
              <a:tr h="233891">
                <a:tc>
                  <a:txBody>
                    <a:bodyPr/>
                    <a:lstStyle/>
                    <a:p>
                      <a:r>
                        <a:rPr lang="en-US" sz="1400" dirty="0"/>
                        <a:t>3</a:t>
                      </a:r>
                    </a:p>
                  </a:txBody>
                  <a:tcPr/>
                </a:tc>
                <a:tc>
                  <a:txBody>
                    <a:bodyPr/>
                    <a:lstStyle/>
                    <a:p>
                      <a:r>
                        <a:rPr lang="en-US" sz="1400" dirty="0"/>
                        <a:t>0011</a:t>
                      </a:r>
                    </a:p>
                  </a:txBody>
                  <a:tcPr/>
                </a:tc>
                <a:extLst>
                  <a:ext uri="{0D108BD9-81ED-4DB2-BD59-A6C34878D82A}">
                    <a16:rowId xmlns:a16="http://schemas.microsoft.com/office/drawing/2014/main" val="2926090781"/>
                  </a:ext>
                </a:extLst>
              </a:tr>
              <a:tr h="233891">
                <a:tc>
                  <a:txBody>
                    <a:bodyPr/>
                    <a:lstStyle/>
                    <a:p>
                      <a:r>
                        <a:rPr lang="en-US" sz="1400" dirty="0"/>
                        <a:t>4</a:t>
                      </a:r>
                    </a:p>
                  </a:txBody>
                  <a:tcPr/>
                </a:tc>
                <a:tc>
                  <a:txBody>
                    <a:bodyPr/>
                    <a:lstStyle/>
                    <a:p>
                      <a:r>
                        <a:rPr lang="en-US" sz="1400" dirty="0"/>
                        <a:t>0100</a:t>
                      </a:r>
                    </a:p>
                  </a:txBody>
                  <a:tcPr/>
                </a:tc>
                <a:extLst>
                  <a:ext uri="{0D108BD9-81ED-4DB2-BD59-A6C34878D82A}">
                    <a16:rowId xmlns:a16="http://schemas.microsoft.com/office/drawing/2014/main" val="3053084215"/>
                  </a:ext>
                </a:extLst>
              </a:tr>
              <a:tr h="233891">
                <a:tc>
                  <a:txBody>
                    <a:bodyPr/>
                    <a:lstStyle/>
                    <a:p>
                      <a:r>
                        <a:rPr lang="en-US" sz="1400" dirty="0"/>
                        <a:t>5</a:t>
                      </a:r>
                    </a:p>
                  </a:txBody>
                  <a:tcPr/>
                </a:tc>
                <a:tc>
                  <a:txBody>
                    <a:bodyPr/>
                    <a:lstStyle/>
                    <a:p>
                      <a:r>
                        <a:rPr lang="en-US" sz="1400" dirty="0"/>
                        <a:t>0101</a:t>
                      </a:r>
                    </a:p>
                  </a:txBody>
                  <a:tcPr/>
                </a:tc>
                <a:extLst>
                  <a:ext uri="{0D108BD9-81ED-4DB2-BD59-A6C34878D82A}">
                    <a16:rowId xmlns:a16="http://schemas.microsoft.com/office/drawing/2014/main" val="2813890008"/>
                  </a:ext>
                </a:extLst>
              </a:tr>
              <a:tr h="233891">
                <a:tc>
                  <a:txBody>
                    <a:bodyPr/>
                    <a:lstStyle/>
                    <a:p>
                      <a:r>
                        <a:rPr lang="en-US" sz="1400" dirty="0"/>
                        <a:t>6</a:t>
                      </a:r>
                    </a:p>
                  </a:txBody>
                  <a:tcPr/>
                </a:tc>
                <a:tc>
                  <a:txBody>
                    <a:bodyPr/>
                    <a:lstStyle/>
                    <a:p>
                      <a:r>
                        <a:rPr lang="en-US" sz="1400" dirty="0"/>
                        <a:t>0110</a:t>
                      </a:r>
                    </a:p>
                  </a:txBody>
                  <a:tcPr/>
                </a:tc>
                <a:extLst>
                  <a:ext uri="{0D108BD9-81ED-4DB2-BD59-A6C34878D82A}">
                    <a16:rowId xmlns:a16="http://schemas.microsoft.com/office/drawing/2014/main" val="3620352983"/>
                  </a:ext>
                </a:extLst>
              </a:tr>
              <a:tr h="233891">
                <a:tc>
                  <a:txBody>
                    <a:bodyPr/>
                    <a:lstStyle/>
                    <a:p>
                      <a:r>
                        <a:rPr lang="en-US" sz="1400" dirty="0"/>
                        <a:t>7</a:t>
                      </a:r>
                    </a:p>
                  </a:txBody>
                  <a:tcPr/>
                </a:tc>
                <a:tc>
                  <a:txBody>
                    <a:bodyPr/>
                    <a:lstStyle/>
                    <a:p>
                      <a:r>
                        <a:rPr lang="en-US" sz="1400" dirty="0"/>
                        <a:t>0111</a:t>
                      </a:r>
                    </a:p>
                  </a:txBody>
                  <a:tcPr/>
                </a:tc>
                <a:extLst>
                  <a:ext uri="{0D108BD9-81ED-4DB2-BD59-A6C34878D82A}">
                    <a16:rowId xmlns:a16="http://schemas.microsoft.com/office/drawing/2014/main" val="900546692"/>
                  </a:ext>
                </a:extLst>
              </a:tr>
              <a:tr h="233891">
                <a:tc>
                  <a:txBody>
                    <a:bodyPr/>
                    <a:lstStyle/>
                    <a:p>
                      <a:r>
                        <a:rPr lang="en-US" sz="1400" dirty="0"/>
                        <a:t>8</a:t>
                      </a:r>
                    </a:p>
                  </a:txBody>
                  <a:tcPr/>
                </a:tc>
                <a:tc>
                  <a:txBody>
                    <a:bodyPr/>
                    <a:lstStyle/>
                    <a:p>
                      <a:r>
                        <a:rPr lang="en-US" sz="1400" dirty="0"/>
                        <a:t>1000</a:t>
                      </a:r>
                    </a:p>
                  </a:txBody>
                  <a:tcPr/>
                </a:tc>
                <a:extLst>
                  <a:ext uri="{0D108BD9-81ED-4DB2-BD59-A6C34878D82A}">
                    <a16:rowId xmlns:a16="http://schemas.microsoft.com/office/drawing/2014/main" val="188562984"/>
                  </a:ext>
                </a:extLst>
              </a:tr>
              <a:tr h="233891">
                <a:tc>
                  <a:txBody>
                    <a:bodyPr/>
                    <a:lstStyle/>
                    <a:p>
                      <a:r>
                        <a:rPr lang="en-US" sz="1400" dirty="0"/>
                        <a:t>9</a:t>
                      </a:r>
                    </a:p>
                  </a:txBody>
                  <a:tcPr/>
                </a:tc>
                <a:tc>
                  <a:txBody>
                    <a:bodyPr/>
                    <a:lstStyle/>
                    <a:p>
                      <a:r>
                        <a:rPr lang="en-US" sz="1400" dirty="0"/>
                        <a:t>1001</a:t>
                      </a:r>
                    </a:p>
                  </a:txBody>
                  <a:tcPr/>
                </a:tc>
                <a:extLst>
                  <a:ext uri="{0D108BD9-81ED-4DB2-BD59-A6C34878D82A}">
                    <a16:rowId xmlns:a16="http://schemas.microsoft.com/office/drawing/2014/main" val="3827566750"/>
                  </a:ext>
                </a:extLst>
              </a:tr>
              <a:tr h="233891">
                <a:tc>
                  <a:txBody>
                    <a:bodyPr/>
                    <a:lstStyle/>
                    <a:p>
                      <a:r>
                        <a:rPr lang="en-US" sz="1400" dirty="0"/>
                        <a:t>A</a:t>
                      </a:r>
                    </a:p>
                  </a:txBody>
                  <a:tcPr/>
                </a:tc>
                <a:tc>
                  <a:txBody>
                    <a:bodyPr/>
                    <a:lstStyle/>
                    <a:p>
                      <a:r>
                        <a:rPr lang="en-US" sz="1400" dirty="0"/>
                        <a:t>1010</a:t>
                      </a:r>
                    </a:p>
                  </a:txBody>
                  <a:tcPr/>
                </a:tc>
                <a:extLst>
                  <a:ext uri="{0D108BD9-81ED-4DB2-BD59-A6C34878D82A}">
                    <a16:rowId xmlns:a16="http://schemas.microsoft.com/office/drawing/2014/main" val="177043815"/>
                  </a:ext>
                </a:extLst>
              </a:tr>
              <a:tr h="233891">
                <a:tc>
                  <a:txBody>
                    <a:bodyPr/>
                    <a:lstStyle/>
                    <a:p>
                      <a:r>
                        <a:rPr lang="en-US" sz="1400" dirty="0"/>
                        <a:t>B</a:t>
                      </a:r>
                    </a:p>
                  </a:txBody>
                  <a:tcPr/>
                </a:tc>
                <a:tc>
                  <a:txBody>
                    <a:bodyPr/>
                    <a:lstStyle/>
                    <a:p>
                      <a:r>
                        <a:rPr lang="en-US" sz="1400" dirty="0"/>
                        <a:t>1011</a:t>
                      </a:r>
                    </a:p>
                  </a:txBody>
                  <a:tcPr/>
                </a:tc>
                <a:extLst>
                  <a:ext uri="{0D108BD9-81ED-4DB2-BD59-A6C34878D82A}">
                    <a16:rowId xmlns:a16="http://schemas.microsoft.com/office/drawing/2014/main" val="1330881432"/>
                  </a:ext>
                </a:extLst>
              </a:tr>
              <a:tr h="233891">
                <a:tc>
                  <a:txBody>
                    <a:bodyPr/>
                    <a:lstStyle/>
                    <a:p>
                      <a:r>
                        <a:rPr lang="en-US" sz="1400" dirty="0"/>
                        <a:t>C</a:t>
                      </a:r>
                    </a:p>
                  </a:txBody>
                  <a:tcPr/>
                </a:tc>
                <a:tc>
                  <a:txBody>
                    <a:bodyPr/>
                    <a:lstStyle/>
                    <a:p>
                      <a:r>
                        <a:rPr lang="en-US" sz="1400" dirty="0"/>
                        <a:t>1100</a:t>
                      </a:r>
                    </a:p>
                  </a:txBody>
                  <a:tcPr/>
                </a:tc>
                <a:extLst>
                  <a:ext uri="{0D108BD9-81ED-4DB2-BD59-A6C34878D82A}">
                    <a16:rowId xmlns:a16="http://schemas.microsoft.com/office/drawing/2014/main" val="2781364772"/>
                  </a:ext>
                </a:extLst>
              </a:tr>
              <a:tr h="233891">
                <a:tc>
                  <a:txBody>
                    <a:bodyPr/>
                    <a:lstStyle/>
                    <a:p>
                      <a:r>
                        <a:rPr lang="en-US" sz="1400" dirty="0"/>
                        <a:t>D</a:t>
                      </a:r>
                    </a:p>
                  </a:txBody>
                  <a:tcPr/>
                </a:tc>
                <a:tc>
                  <a:txBody>
                    <a:bodyPr/>
                    <a:lstStyle/>
                    <a:p>
                      <a:r>
                        <a:rPr lang="en-US" sz="1400" dirty="0"/>
                        <a:t>1101</a:t>
                      </a:r>
                    </a:p>
                  </a:txBody>
                  <a:tcPr/>
                </a:tc>
                <a:extLst>
                  <a:ext uri="{0D108BD9-81ED-4DB2-BD59-A6C34878D82A}">
                    <a16:rowId xmlns:a16="http://schemas.microsoft.com/office/drawing/2014/main" val="145724268"/>
                  </a:ext>
                </a:extLst>
              </a:tr>
              <a:tr h="233891">
                <a:tc>
                  <a:txBody>
                    <a:bodyPr/>
                    <a:lstStyle/>
                    <a:p>
                      <a:r>
                        <a:rPr lang="en-US" sz="1400" dirty="0"/>
                        <a:t>E</a:t>
                      </a:r>
                    </a:p>
                  </a:txBody>
                  <a:tcPr/>
                </a:tc>
                <a:tc>
                  <a:txBody>
                    <a:bodyPr/>
                    <a:lstStyle/>
                    <a:p>
                      <a:r>
                        <a:rPr lang="en-US" sz="1400" dirty="0"/>
                        <a:t>1110</a:t>
                      </a:r>
                    </a:p>
                  </a:txBody>
                  <a:tcPr/>
                </a:tc>
                <a:extLst>
                  <a:ext uri="{0D108BD9-81ED-4DB2-BD59-A6C34878D82A}">
                    <a16:rowId xmlns:a16="http://schemas.microsoft.com/office/drawing/2014/main" val="528486265"/>
                  </a:ext>
                </a:extLst>
              </a:tr>
              <a:tr h="233891">
                <a:tc>
                  <a:txBody>
                    <a:bodyPr/>
                    <a:lstStyle/>
                    <a:p>
                      <a:r>
                        <a:rPr lang="en-US" sz="1400" dirty="0"/>
                        <a:t>F</a:t>
                      </a:r>
                    </a:p>
                  </a:txBody>
                  <a:tcPr/>
                </a:tc>
                <a:tc>
                  <a:txBody>
                    <a:bodyPr/>
                    <a:lstStyle/>
                    <a:p>
                      <a:r>
                        <a:rPr lang="en-US" sz="1400" dirty="0"/>
                        <a:t>1111</a:t>
                      </a:r>
                    </a:p>
                  </a:txBody>
                  <a:tcPr/>
                </a:tc>
                <a:extLst>
                  <a:ext uri="{0D108BD9-81ED-4DB2-BD59-A6C34878D82A}">
                    <a16:rowId xmlns:a16="http://schemas.microsoft.com/office/drawing/2014/main" val="3194166584"/>
                  </a:ext>
                </a:extLst>
              </a:tr>
            </a:tbl>
          </a:graphicData>
        </a:graphic>
      </p:graphicFrame>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9618C29-5476-29DF-11B0-0EDE5B6562E9}"/>
                  </a:ext>
                </a:extLst>
              </p:cNvPr>
              <p:cNvSpPr txBox="1"/>
              <p:nvPr/>
            </p:nvSpPr>
            <p:spPr>
              <a:xfrm>
                <a:off x="1139313" y="3811200"/>
                <a:ext cx="6113206" cy="461665"/>
              </a:xfrm>
              <a:prstGeom prst="rect">
                <a:avLst/>
              </a:prstGeom>
              <a:noFill/>
            </p:spPr>
            <p:txBody>
              <a:bodyPr wrap="square">
                <a:spAutoFit/>
              </a:bodyPr>
              <a:lstStyle/>
              <a:p>
                <a:pPr lvl="1"/>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0</m:t>
                        </m:r>
                        <m:r>
                          <a:rPr lang="en-US" sz="2400" i="1">
                            <a:latin typeface="Cambria Math" panose="02040503050406030204" pitchFamily="18" charset="0"/>
                          </a:rPr>
                          <m:t>110</m:t>
                        </m:r>
                        <m:r>
                          <a:rPr lang="en-US" sz="2400" b="0" i="1" smtClean="0">
                            <a:latin typeface="Cambria Math" panose="02040503050406030204" pitchFamily="18" charset="0"/>
                          </a:rPr>
                          <m:t>  </m:t>
                        </m:r>
                        <m:r>
                          <a:rPr lang="en-US" sz="2400" i="1">
                            <a:latin typeface="Cambria Math" panose="02040503050406030204" pitchFamily="18" charset="0"/>
                          </a:rPr>
                          <m:t>0111</m:t>
                        </m:r>
                        <m:r>
                          <a:rPr lang="en-US" sz="2400" b="0" i="1" smtClean="0">
                            <a:latin typeface="Cambria Math" panose="02040503050406030204" pitchFamily="18" charset="0"/>
                          </a:rPr>
                          <m:t>  </m:t>
                        </m:r>
                        <m:r>
                          <a:rPr lang="en-US" sz="2400" i="1">
                            <a:latin typeface="Cambria Math" panose="02040503050406030204" pitchFamily="18" charset="0"/>
                          </a:rPr>
                          <m:t>0001</m:t>
                        </m:r>
                        <m:r>
                          <a:rPr lang="en-US" sz="2400" b="0" i="1" smtClean="0">
                            <a:latin typeface="Cambria Math" panose="02040503050406030204" pitchFamily="18" charset="0"/>
                          </a:rPr>
                          <m:t>  </m:t>
                        </m:r>
                        <m:r>
                          <a:rPr lang="en-US" sz="2400" i="1">
                            <a:latin typeface="Cambria Math" panose="02040503050406030204" pitchFamily="18" charset="0"/>
                          </a:rPr>
                          <m:t>0000</m:t>
                        </m:r>
                      </m:e>
                      <m:sub>
                        <m:r>
                          <a:rPr lang="en-US" sz="2400" i="1">
                            <a:latin typeface="Cambria Math" panose="02040503050406030204" pitchFamily="18" charset="0"/>
                          </a:rPr>
                          <m:t>2</m:t>
                        </m:r>
                      </m:sub>
                    </m:sSub>
                  </m:oMath>
                </a14:m>
                <a:r>
                  <a:rPr lang="en-US" sz="2400" dirty="0"/>
                  <a:t> </a:t>
                </a:r>
              </a:p>
            </p:txBody>
          </p:sp>
        </mc:Choice>
        <mc:Fallback xmlns="">
          <p:sp>
            <p:nvSpPr>
              <p:cNvPr id="8" name="TextBox 7">
                <a:extLst>
                  <a:ext uri="{FF2B5EF4-FFF2-40B4-BE49-F238E27FC236}">
                    <a16:creationId xmlns:a16="http://schemas.microsoft.com/office/drawing/2014/main" id="{49618C29-5476-29DF-11B0-0EDE5B6562E9}"/>
                  </a:ext>
                </a:extLst>
              </p:cNvPr>
              <p:cNvSpPr txBox="1">
                <a:spLocks noRot="1" noChangeAspect="1" noMove="1" noResize="1" noEditPoints="1" noAdjustHandles="1" noChangeArrowheads="1" noChangeShapeType="1" noTextEdit="1"/>
              </p:cNvSpPr>
              <p:nvPr/>
            </p:nvSpPr>
            <p:spPr>
              <a:xfrm>
                <a:off x="1139313" y="3811200"/>
                <a:ext cx="6113206" cy="461665"/>
              </a:xfrm>
              <a:prstGeom prst="rect">
                <a:avLst/>
              </a:prstGeom>
              <a:blipFill>
                <a:blip r:embed="rId4"/>
                <a:stretch>
                  <a:fillRect b="-21622"/>
                </a:stretch>
              </a:blipFill>
            </p:spPr>
            <p:txBody>
              <a:bodyPr/>
              <a:lstStyle/>
              <a:p>
                <a:r>
                  <a:rPr lang="en-US">
                    <a:noFill/>
                  </a:rPr>
                  <a:t> </a:t>
                </a:r>
              </a:p>
            </p:txBody>
          </p:sp>
        </mc:Fallback>
      </mc:AlternateContent>
      <p:sp>
        <p:nvSpPr>
          <p:cNvPr id="9" name="Left Arrow 8">
            <a:extLst>
              <a:ext uri="{FF2B5EF4-FFF2-40B4-BE49-F238E27FC236}">
                <a16:creationId xmlns:a16="http://schemas.microsoft.com/office/drawing/2014/main" id="{CFE41A7B-B07F-D086-4802-F9FFD2D5BEE3}"/>
              </a:ext>
            </a:extLst>
          </p:cNvPr>
          <p:cNvSpPr/>
          <p:nvPr/>
        </p:nvSpPr>
        <p:spPr>
          <a:xfrm rot="16200000">
            <a:off x="2578197" y="2663137"/>
            <a:ext cx="1072469" cy="744794"/>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A529F42-3214-50FB-B6AF-7AF1D3E70888}"/>
              </a:ext>
            </a:extLst>
          </p:cNvPr>
          <p:cNvSpPr txBox="1"/>
          <p:nvPr/>
        </p:nvSpPr>
        <p:spPr>
          <a:xfrm>
            <a:off x="5530645" y="2787445"/>
            <a:ext cx="2864374" cy="400110"/>
          </a:xfrm>
          <a:prstGeom prst="rect">
            <a:avLst/>
          </a:prstGeom>
          <a:noFill/>
        </p:spPr>
        <p:txBody>
          <a:bodyPr wrap="none" rtlCol="0">
            <a:spAutoFit/>
          </a:bodyPr>
          <a:lstStyle/>
          <a:p>
            <a:r>
              <a:rPr lang="en-US" sz="2000" dirty="0"/>
              <a:t>break into 4 bit groups</a:t>
            </a:r>
          </a:p>
        </p:txBody>
      </p:sp>
      <p:sp>
        <p:nvSpPr>
          <p:cNvPr id="5" name="TextBox 4">
            <a:extLst>
              <a:ext uri="{FF2B5EF4-FFF2-40B4-BE49-F238E27FC236}">
                <a16:creationId xmlns:a16="http://schemas.microsoft.com/office/drawing/2014/main" id="{4F566F29-0BD1-697B-E9AC-4DBBEBE7D747}"/>
              </a:ext>
            </a:extLst>
          </p:cNvPr>
          <p:cNvSpPr txBox="1"/>
          <p:nvPr/>
        </p:nvSpPr>
        <p:spPr>
          <a:xfrm>
            <a:off x="5674159" y="4512296"/>
            <a:ext cx="2743200" cy="707886"/>
          </a:xfrm>
          <a:prstGeom prst="rect">
            <a:avLst/>
          </a:prstGeom>
          <a:noFill/>
        </p:spPr>
        <p:txBody>
          <a:bodyPr wrap="square" rtlCol="0">
            <a:spAutoFit/>
          </a:bodyPr>
          <a:lstStyle/>
          <a:p>
            <a:r>
              <a:rPr lang="en-US" sz="2000" dirty="0"/>
              <a:t>convert each 4 bit group into a digit</a:t>
            </a:r>
          </a:p>
        </p:txBody>
      </p:sp>
      <p:sp>
        <p:nvSpPr>
          <p:cNvPr id="7" name="Left Arrow 6">
            <a:extLst>
              <a:ext uri="{FF2B5EF4-FFF2-40B4-BE49-F238E27FC236}">
                <a16:creationId xmlns:a16="http://schemas.microsoft.com/office/drawing/2014/main" id="{E2E897D3-87F5-3A7F-8CB0-A1A830413A1B}"/>
              </a:ext>
            </a:extLst>
          </p:cNvPr>
          <p:cNvSpPr/>
          <p:nvPr/>
        </p:nvSpPr>
        <p:spPr>
          <a:xfrm rot="16200000">
            <a:off x="2578195" y="4639264"/>
            <a:ext cx="1072469" cy="744794"/>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A058474-A3ED-C41B-D5E6-6B8F19964E1A}"/>
                  </a:ext>
                </a:extLst>
              </p:cNvPr>
              <p:cNvSpPr txBox="1"/>
              <p:nvPr/>
            </p:nvSpPr>
            <p:spPr>
              <a:xfrm>
                <a:off x="1936241" y="5847695"/>
                <a:ext cx="1987628" cy="461665"/>
              </a:xfrm>
              <a:prstGeom prst="rect">
                <a:avLst/>
              </a:prstGeom>
              <a:noFill/>
            </p:spPr>
            <p:txBody>
              <a:bodyPr wrap="square">
                <a:spAutoFit/>
              </a:bodyPr>
              <a:lstStyle/>
              <a:p>
                <a:pPr lvl="1"/>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6  7  1  0</m:t>
                        </m:r>
                      </m:e>
                      <m:sub>
                        <m:r>
                          <a:rPr lang="en-US" sz="2400" b="0" i="1" smtClean="0">
                            <a:latin typeface="Cambria Math" panose="02040503050406030204" pitchFamily="18" charset="0"/>
                          </a:rPr>
                          <m:t>16</m:t>
                        </m:r>
                      </m:sub>
                    </m:sSub>
                  </m:oMath>
                </a14:m>
                <a:r>
                  <a:rPr lang="en-US" sz="2400" dirty="0"/>
                  <a:t> </a:t>
                </a:r>
              </a:p>
            </p:txBody>
          </p:sp>
        </mc:Choice>
        <mc:Fallback xmlns="">
          <p:sp>
            <p:nvSpPr>
              <p:cNvPr id="11" name="TextBox 10">
                <a:extLst>
                  <a:ext uri="{FF2B5EF4-FFF2-40B4-BE49-F238E27FC236}">
                    <a16:creationId xmlns:a16="http://schemas.microsoft.com/office/drawing/2014/main" id="{7A058474-A3ED-C41B-D5E6-6B8F19964E1A}"/>
                  </a:ext>
                </a:extLst>
              </p:cNvPr>
              <p:cNvSpPr txBox="1">
                <a:spLocks noRot="1" noChangeAspect="1" noMove="1" noResize="1" noEditPoints="1" noAdjustHandles="1" noChangeArrowheads="1" noChangeShapeType="1" noTextEdit="1"/>
              </p:cNvSpPr>
              <p:nvPr/>
            </p:nvSpPr>
            <p:spPr>
              <a:xfrm>
                <a:off x="1936241" y="5847695"/>
                <a:ext cx="1987628" cy="461665"/>
              </a:xfrm>
              <a:prstGeom prst="rect">
                <a:avLst/>
              </a:prstGeom>
              <a:blipFill>
                <a:blip r:embed="rId5"/>
                <a:stretch>
                  <a:fillRect b="-21622"/>
                </a:stretch>
              </a:blipFill>
            </p:spPr>
            <p:txBody>
              <a:bodyPr/>
              <a:lstStyle/>
              <a:p>
                <a:r>
                  <a:rPr lang="en-US">
                    <a:noFill/>
                  </a:rPr>
                  <a:t> </a:t>
                </a:r>
              </a:p>
            </p:txBody>
          </p:sp>
        </mc:Fallback>
      </mc:AlternateContent>
    </p:spTree>
    <p:extLst>
      <p:ext uri="{BB962C8B-B14F-4D97-AF65-F5344CB8AC3E}">
        <p14:creationId xmlns:p14="http://schemas.microsoft.com/office/powerpoint/2010/main" val="33260457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457D5-B630-2355-EE88-1452C4CEDDFF}"/>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71B0B80-027A-14A6-B655-C435A11D20B5}"/>
                  </a:ext>
                </a:extLst>
              </p:cNvPr>
              <p:cNvSpPr>
                <a:spLocks noGrp="1"/>
              </p:cNvSpPr>
              <p:nvPr>
                <p:ph idx="1"/>
              </p:nvPr>
            </p:nvSpPr>
            <p:spPr>
              <a:xfrm>
                <a:off x="612646" y="1289830"/>
                <a:ext cx="8317042" cy="5019530"/>
              </a:xfrm>
            </p:spPr>
            <p:txBody>
              <a:bodyPr vert="horz" lIns="91440" tIns="45720" rIns="91440" bIns="45720" rtlCol="0">
                <a:noAutofit/>
              </a:bodyPr>
              <a:lstStyle/>
              <a:p>
                <a:pPr>
                  <a:lnSpc>
                    <a:spcPct val="110000"/>
                  </a:lnSpc>
                </a:pPr>
                <a:r>
                  <a:rPr lang="en-US" dirty="0">
                    <a:solidFill>
                      <a:srgbClr val="202122"/>
                    </a:solidFill>
                    <a:latin typeface="Arial" panose="020B0604020202020204" pitchFamily="34" charset="0"/>
                  </a:rPr>
                  <a:t>Convert the following binary numbers to their hexadecimal representation. </a:t>
                </a:r>
              </a:p>
              <a:p>
                <a:pPr lvl="1">
                  <a:lnSpc>
                    <a:spcPct val="110000"/>
                  </a:lnSpc>
                </a:pPr>
                <a14:m>
                  <m:oMath xmlns:m="http://schemas.openxmlformats.org/officeDocument/2006/math">
                    <m:sSub>
                      <m:sSubPr>
                        <m:ctrlPr>
                          <a:rPr lang="en-US" sz="2000" i="1" dirty="0">
                            <a:solidFill>
                              <a:srgbClr val="202122"/>
                            </a:solidFill>
                            <a:latin typeface="Cambria Math" panose="02040503050406030204" pitchFamily="18" charset="0"/>
                          </a:rPr>
                        </m:ctrlPr>
                      </m:sSubPr>
                      <m:e>
                        <m:r>
                          <a:rPr lang="en-US" sz="2000" i="1" dirty="0">
                            <a:solidFill>
                              <a:srgbClr val="202122"/>
                            </a:solidFill>
                            <a:latin typeface="Cambria Math" panose="02040503050406030204" pitchFamily="18" charset="0"/>
                          </a:rPr>
                          <m:t>10010011</m:t>
                        </m:r>
                      </m:e>
                      <m:sub>
                        <m:r>
                          <a:rPr lang="en-US" sz="2000" i="1" dirty="0">
                            <a:solidFill>
                              <a:srgbClr val="202122"/>
                            </a:solidFill>
                            <a:latin typeface="Cambria Math" panose="02040503050406030204" pitchFamily="18" charset="0"/>
                          </a:rPr>
                          <m:t>2</m:t>
                        </m:r>
                      </m:sub>
                    </m:sSub>
                  </m:oMath>
                </a14:m>
                <a:endParaRPr lang="en-US" sz="2000" i="1" dirty="0">
                  <a:solidFill>
                    <a:srgbClr val="202122"/>
                  </a:solidFill>
                  <a:latin typeface="Cambria Math" panose="02040503050406030204" pitchFamily="18" charset="0"/>
                </a:endParaRPr>
              </a:p>
              <a:p>
                <a:pPr lvl="1">
                  <a:lnSpc>
                    <a:spcPct val="110000"/>
                  </a:lnSpc>
                </a:pPr>
                <a14:m>
                  <m:oMath xmlns:m="http://schemas.openxmlformats.org/officeDocument/2006/math">
                    <m:sSub>
                      <m:sSubPr>
                        <m:ctrlPr>
                          <a:rPr lang="en-US" sz="2000" i="1" dirty="0">
                            <a:solidFill>
                              <a:srgbClr val="202122"/>
                            </a:solidFill>
                            <a:latin typeface="Cambria Math" panose="02040503050406030204" pitchFamily="18" charset="0"/>
                          </a:rPr>
                        </m:ctrlPr>
                      </m:sSubPr>
                      <m:e>
                        <m:r>
                          <a:rPr lang="en-US" sz="2000" i="1" dirty="0">
                            <a:solidFill>
                              <a:srgbClr val="202122"/>
                            </a:solidFill>
                            <a:latin typeface="Cambria Math" panose="02040503050406030204" pitchFamily="18" charset="0"/>
                          </a:rPr>
                          <m:t>101100110101</m:t>
                        </m:r>
                      </m:e>
                      <m:sub>
                        <m:r>
                          <a:rPr lang="en-US" sz="2000" i="1" dirty="0">
                            <a:solidFill>
                              <a:srgbClr val="202122"/>
                            </a:solidFill>
                            <a:latin typeface="Cambria Math" panose="02040503050406030204" pitchFamily="18" charset="0"/>
                          </a:rPr>
                          <m:t>2</m:t>
                        </m:r>
                      </m:sub>
                    </m:sSub>
                  </m:oMath>
                </a14:m>
                <a:endParaRPr lang="en-US" sz="2000" dirty="0">
                  <a:solidFill>
                    <a:srgbClr val="202122"/>
                  </a:solidFill>
                  <a:latin typeface="Cambria Math" panose="02040503050406030204" pitchFamily="18" charset="0"/>
                </a:endParaRPr>
              </a:p>
              <a:p>
                <a:pPr lvl="1">
                  <a:lnSpc>
                    <a:spcPct val="110000"/>
                  </a:lnSpc>
                </a:pPr>
                <a14:m>
                  <m:oMath xmlns:m="http://schemas.openxmlformats.org/officeDocument/2006/math">
                    <m:sSub>
                      <m:sSubPr>
                        <m:ctrlPr>
                          <a:rPr lang="en-US" sz="2000" i="1" dirty="0">
                            <a:solidFill>
                              <a:srgbClr val="202122"/>
                            </a:solidFill>
                            <a:latin typeface="Cambria Math" panose="02040503050406030204" pitchFamily="18" charset="0"/>
                          </a:rPr>
                        </m:ctrlPr>
                      </m:sSubPr>
                      <m:e>
                        <m:r>
                          <a:rPr lang="en-US" sz="2000" i="1" dirty="0">
                            <a:solidFill>
                              <a:srgbClr val="202122"/>
                            </a:solidFill>
                            <a:latin typeface="Cambria Math" panose="02040503050406030204" pitchFamily="18" charset="0"/>
                          </a:rPr>
                          <m:t>11011</m:t>
                        </m:r>
                      </m:e>
                      <m:sub>
                        <m:r>
                          <a:rPr lang="en-US" sz="2000" i="1" dirty="0">
                            <a:solidFill>
                              <a:srgbClr val="202122"/>
                            </a:solidFill>
                            <a:latin typeface="Cambria Math" panose="02040503050406030204" pitchFamily="18" charset="0"/>
                          </a:rPr>
                          <m:t>2</m:t>
                        </m:r>
                      </m:sub>
                    </m:sSub>
                  </m:oMath>
                </a14:m>
                <a:endParaRPr lang="en-US" sz="2000" dirty="0">
                  <a:solidFill>
                    <a:srgbClr val="202122"/>
                  </a:solidFill>
                  <a:latin typeface="Cambria Math" panose="02040503050406030204" pitchFamily="18" charset="0"/>
                </a:endParaRPr>
              </a:p>
              <a:p>
                <a:pPr lvl="1">
                  <a:lnSpc>
                    <a:spcPct val="110000"/>
                  </a:lnSpc>
                </a:pPr>
                <a14:m>
                  <m:oMath xmlns:m="http://schemas.openxmlformats.org/officeDocument/2006/math">
                    <m:sSub>
                      <m:sSubPr>
                        <m:ctrlPr>
                          <a:rPr lang="en-US" sz="2000" i="1" dirty="0">
                            <a:solidFill>
                              <a:srgbClr val="202122"/>
                            </a:solidFill>
                            <a:latin typeface="Cambria Math" panose="02040503050406030204" pitchFamily="18" charset="0"/>
                          </a:rPr>
                        </m:ctrlPr>
                      </m:sSubPr>
                      <m:e>
                        <m:r>
                          <a:rPr lang="en-US" sz="2000" i="1" dirty="0">
                            <a:solidFill>
                              <a:srgbClr val="202122"/>
                            </a:solidFill>
                            <a:latin typeface="Cambria Math" panose="02040503050406030204" pitchFamily="18" charset="0"/>
                          </a:rPr>
                          <m:t>11111011101110010</m:t>
                        </m:r>
                      </m:e>
                      <m:sub>
                        <m:r>
                          <a:rPr lang="en-US" sz="2000" i="1" dirty="0">
                            <a:solidFill>
                              <a:srgbClr val="202122"/>
                            </a:solidFill>
                            <a:latin typeface="Cambria Math" panose="02040503050406030204" pitchFamily="18" charset="0"/>
                          </a:rPr>
                          <m:t>2</m:t>
                        </m:r>
                      </m:sub>
                    </m:sSub>
                  </m:oMath>
                </a14:m>
                <a:endParaRPr lang="en-US" sz="2000" dirty="0">
                  <a:solidFill>
                    <a:srgbClr val="202122"/>
                  </a:solidFill>
                  <a:latin typeface="Arial" panose="020B0604020202020204" pitchFamily="34" charset="0"/>
                </a:endParaRPr>
              </a:p>
              <a:p>
                <a:pPr lvl="1">
                  <a:lnSpc>
                    <a:spcPct val="110000"/>
                  </a:lnSpc>
                </a:pPr>
                <a:endParaRPr lang="en-US" sz="2000" dirty="0">
                  <a:solidFill>
                    <a:srgbClr val="202122"/>
                  </a:solidFill>
                  <a:latin typeface="Arial" panose="020B0604020202020204" pitchFamily="34" charset="0"/>
                </a:endParaRPr>
              </a:p>
              <a:p>
                <a:pPr marL="228600" lvl="1" indent="0">
                  <a:lnSpc>
                    <a:spcPct val="110000"/>
                  </a:lnSpc>
                  <a:buNone/>
                </a:pPr>
                <a:endParaRPr lang="en-US" sz="2000" dirty="0">
                  <a:solidFill>
                    <a:srgbClr val="202122"/>
                  </a:solidFill>
                  <a:latin typeface="Arial" panose="020B0604020202020204" pitchFamily="34" charset="0"/>
                </a:endParaRPr>
              </a:p>
              <a:p>
                <a:pPr lvl="1">
                  <a:lnSpc>
                    <a:spcPct val="110000"/>
                  </a:lnSpc>
                </a:pPr>
                <a:endParaRPr lang="en-US" sz="2000" dirty="0">
                  <a:solidFill>
                    <a:srgbClr val="202122"/>
                  </a:solidFill>
                  <a:latin typeface="Arial" panose="020B0604020202020204" pitchFamily="34" charset="0"/>
                </a:endParaRPr>
              </a:p>
              <a:p>
                <a:pPr lvl="1">
                  <a:lnSpc>
                    <a:spcPct val="110000"/>
                  </a:lnSpc>
                </a:pPr>
                <a:endParaRPr lang="en-US" sz="2000" dirty="0">
                  <a:solidFill>
                    <a:srgbClr val="202122"/>
                  </a:solidFill>
                  <a:latin typeface="Arial" panose="020B0604020202020204" pitchFamily="34" charset="0"/>
                </a:endParaRPr>
              </a:p>
              <a:p>
                <a:pPr lvl="1">
                  <a:lnSpc>
                    <a:spcPct val="110000"/>
                  </a:lnSpc>
                </a:pPr>
                <a:endParaRPr lang="en-US" sz="2000" dirty="0">
                  <a:solidFill>
                    <a:srgbClr val="202122"/>
                  </a:solidFill>
                  <a:latin typeface="Arial" panose="020B0604020202020204" pitchFamily="34" charset="0"/>
                </a:endParaRPr>
              </a:p>
            </p:txBody>
          </p:sp>
        </mc:Choice>
        <mc:Fallback xmlns="">
          <p:sp>
            <p:nvSpPr>
              <p:cNvPr id="3" name="Content Placeholder 2">
                <a:extLst>
                  <a:ext uri="{FF2B5EF4-FFF2-40B4-BE49-F238E27FC236}">
                    <a16:creationId xmlns:a16="http://schemas.microsoft.com/office/drawing/2014/main" id="{671B0B80-027A-14A6-B655-C435A11D20B5}"/>
                  </a:ext>
                </a:extLst>
              </p:cNvPr>
              <p:cNvSpPr>
                <a:spLocks noGrp="1" noRot="1" noChangeAspect="1" noMove="1" noResize="1" noEditPoints="1" noAdjustHandles="1" noChangeArrowheads="1" noChangeShapeType="1" noTextEdit="1"/>
              </p:cNvSpPr>
              <p:nvPr>
                <p:ph idx="1"/>
              </p:nvPr>
            </p:nvSpPr>
            <p:spPr>
              <a:xfrm>
                <a:off x="612646" y="1289830"/>
                <a:ext cx="8317042" cy="5019530"/>
              </a:xfrm>
              <a:blipFill>
                <a:blip r:embed="rId3"/>
                <a:stretch>
                  <a:fillRect l="-610" t="-505"/>
                </a:stretch>
              </a:blipFill>
            </p:spPr>
            <p:txBody>
              <a:bodyPr/>
              <a:lstStyle/>
              <a:p>
                <a:r>
                  <a:rPr lang="en-US">
                    <a:noFill/>
                  </a:rPr>
                  <a:t> </a:t>
                </a:r>
              </a:p>
            </p:txBody>
          </p:sp>
        </mc:Fallback>
      </mc:AlternateContent>
      <p:sp>
        <p:nvSpPr>
          <p:cNvPr id="10" name="Title 1">
            <a:extLst>
              <a:ext uri="{FF2B5EF4-FFF2-40B4-BE49-F238E27FC236}">
                <a16:creationId xmlns:a16="http://schemas.microsoft.com/office/drawing/2014/main" id="{8D2443C2-89A9-9766-D98A-E3FED511F31B}"/>
              </a:ext>
            </a:extLst>
          </p:cNvPr>
          <p:cNvSpPr txBox="1">
            <a:spLocks/>
          </p:cNvSpPr>
          <p:nvPr/>
        </p:nvSpPr>
        <p:spPr>
          <a:xfrm>
            <a:off x="612648" y="548640"/>
            <a:ext cx="10653578"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b="1" kern="1200" dirty="0">
                <a:solidFill>
                  <a:schemeClr val="tx1"/>
                </a:solidFill>
                <a:latin typeface="+mj-lt"/>
                <a:ea typeface="+mj-ea"/>
                <a:cs typeface="+mj-cs"/>
              </a:rPr>
              <a:t>PRACTICE TIME</a:t>
            </a:r>
          </a:p>
        </p:txBody>
      </p:sp>
      <p:sp>
        <p:nvSpPr>
          <p:cNvPr id="11" name="Slide Number Placeholder 10">
            <a:extLst>
              <a:ext uri="{FF2B5EF4-FFF2-40B4-BE49-F238E27FC236}">
                <a16:creationId xmlns:a16="http://schemas.microsoft.com/office/drawing/2014/main" id="{B4760927-0A57-AD37-BB43-978AE88D65BC}"/>
              </a:ext>
            </a:extLst>
          </p:cNvPr>
          <p:cNvSpPr>
            <a:spLocks noGrp="1"/>
          </p:cNvSpPr>
          <p:nvPr>
            <p:ph type="sldNum" sz="quarter" idx="12"/>
          </p:nvPr>
        </p:nvSpPr>
        <p:spPr/>
        <p:txBody>
          <a:bodyPr/>
          <a:lstStyle/>
          <a:p>
            <a:fld id="{CC057153-B650-4DEB-B370-79DDCFDCE934}" type="slidenum">
              <a:rPr lang="en-US" smtClean="0"/>
              <a:t>94</a:t>
            </a:fld>
            <a:endParaRPr lang="en-US"/>
          </a:p>
        </p:txBody>
      </p:sp>
      <p:graphicFrame>
        <p:nvGraphicFramePr>
          <p:cNvPr id="2" name="Content Placeholder 2">
            <a:extLst>
              <a:ext uri="{FF2B5EF4-FFF2-40B4-BE49-F238E27FC236}">
                <a16:creationId xmlns:a16="http://schemas.microsoft.com/office/drawing/2014/main" id="{F5136500-4456-8AAE-2725-A8BB7390642E}"/>
              </a:ext>
            </a:extLst>
          </p:cNvPr>
          <p:cNvGraphicFramePr>
            <a:graphicFrameLocks/>
          </p:cNvGraphicFramePr>
          <p:nvPr>
            <p:extLst>
              <p:ext uri="{D42A27DB-BD31-4B8C-83A1-F6EECF244321}">
                <p14:modId xmlns:p14="http://schemas.microsoft.com/office/powerpoint/2010/main" val="2911597274"/>
              </p:ext>
            </p:extLst>
          </p:nvPr>
        </p:nvGraphicFramePr>
        <p:xfrm>
          <a:off x="9077570" y="914400"/>
          <a:ext cx="3114430" cy="5394960"/>
        </p:xfrm>
        <a:graphic>
          <a:graphicData uri="http://schemas.openxmlformats.org/drawingml/2006/table">
            <a:tbl>
              <a:tblPr firstRow="1" bandRow="1">
                <a:tableStyleId>{00A15C55-8517-42AA-B614-E9B94910E393}</a:tableStyleId>
              </a:tblPr>
              <a:tblGrid>
                <a:gridCol w="1557215">
                  <a:extLst>
                    <a:ext uri="{9D8B030D-6E8A-4147-A177-3AD203B41FA5}">
                      <a16:colId xmlns:a16="http://schemas.microsoft.com/office/drawing/2014/main" val="2171318767"/>
                    </a:ext>
                  </a:extLst>
                </a:gridCol>
                <a:gridCol w="1557215">
                  <a:extLst>
                    <a:ext uri="{9D8B030D-6E8A-4147-A177-3AD203B41FA5}">
                      <a16:colId xmlns:a16="http://schemas.microsoft.com/office/drawing/2014/main" val="828498057"/>
                    </a:ext>
                  </a:extLst>
                </a:gridCol>
              </a:tblGrid>
              <a:tr h="378106">
                <a:tc>
                  <a:txBody>
                    <a:bodyPr/>
                    <a:lstStyle/>
                    <a:p>
                      <a:r>
                        <a:rPr lang="en-US" sz="1400" dirty="0"/>
                        <a:t>Hexadecimal digit</a:t>
                      </a:r>
                    </a:p>
                  </a:txBody>
                  <a:tcPr/>
                </a:tc>
                <a:tc>
                  <a:txBody>
                    <a:bodyPr/>
                    <a:lstStyle/>
                    <a:p>
                      <a:r>
                        <a:rPr lang="en-US" sz="1400" dirty="0"/>
                        <a:t>Binary equivalent</a:t>
                      </a:r>
                    </a:p>
                  </a:txBody>
                  <a:tcPr/>
                </a:tc>
                <a:extLst>
                  <a:ext uri="{0D108BD9-81ED-4DB2-BD59-A6C34878D82A}">
                    <a16:rowId xmlns:a16="http://schemas.microsoft.com/office/drawing/2014/main" val="7995495"/>
                  </a:ext>
                </a:extLst>
              </a:tr>
              <a:tr h="233891">
                <a:tc>
                  <a:txBody>
                    <a:bodyPr/>
                    <a:lstStyle/>
                    <a:p>
                      <a:r>
                        <a:rPr lang="en-US" sz="1400" dirty="0"/>
                        <a:t>0</a:t>
                      </a:r>
                    </a:p>
                  </a:txBody>
                  <a:tcPr/>
                </a:tc>
                <a:tc>
                  <a:txBody>
                    <a:bodyPr/>
                    <a:lstStyle/>
                    <a:p>
                      <a:r>
                        <a:rPr lang="en-US" sz="1400" dirty="0"/>
                        <a:t>0000</a:t>
                      </a:r>
                    </a:p>
                  </a:txBody>
                  <a:tcPr/>
                </a:tc>
                <a:extLst>
                  <a:ext uri="{0D108BD9-81ED-4DB2-BD59-A6C34878D82A}">
                    <a16:rowId xmlns:a16="http://schemas.microsoft.com/office/drawing/2014/main" val="2927604650"/>
                  </a:ext>
                </a:extLst>
              </a:tr>
              <a:tr h="233891">
                <a:tc>
                  <a:txBody>
                    <a:bodyPr/>
                    <a:lstStyle/>
                    <a:p>
                      <a:r>
                        <a:rPr lang="en-US" sz="1400" dirty="0"/>
                        <a:t>1</a:t>
                      </a:r>
                    </a:p>
                  </a:txBody>
                  <a:tcPr/>
                </a:tc>
                <a:tc>
                  <a:txBody>
                    <a:bodyPr/>
                    <a:lstStyle/>
                    <a:p>
                      <a:r>
                        <a:rPr lang="en-US" sz="1400" dirty="0"/>
                        <a:t>0001</a:t>
                      </a:r>
                    </a:p>
                  </a:txBody>
                  <a:tcPr/>
                </a:tc>
                <a:extLst>
                  <a:ext uri="{0D108BD9-81ED-4DB2-BD59-A6C34878D82A}">
                    <a16:rowId xmlns:a16="http://schemas.microsoft.com/office/drawing/2014/main" val="2590681899"/>
                  </a:ext>
                </a:extLst>
              </a:tr>
              <a:tr h="233891">
                <a:tc>
                  <a:txBody>
                    <a:bodyPr/>
                    <a:lstStyle/>
                    <a:p>
                      <a:r>
                        <a:rPr lang="en-US" sz="1400" dirty="0"/>
                        <a:t>2</a:t>
                      </a:r>
                    </a:p>
                  </a:txBody>
                  <a:tcPr/>
                </a:tc>
                <a:tc>
                  <a:txBody>
                    <a:bodyPr/>
                    <a:lstStyle/>
                    <a:p>
                      <a:r>
                        <a:rPr lang="en-US" sz="1400" dirty="0"/>
                        <a:t>0010</a:t>
                      </a:r>
                    </a:p>
                  </a:txBody>
                  <a:tcPr/>
                </a:tc>
                <a:extLst>
                  <a:ext uri="{0D108BD9-81ED-4DB2-BD59-A6C34878D82A}">
                    <a16:rowId xmlns:a16="http://schemas.microsoft.com/office/drawing/2014/main" val="3003850579"/>
                  </a:ext>
                </a:extLst>
              </a:tr>
              <a:tr h="233891">
                <a:tc>
                  <a:txBody>
                    <a:bodyPr/>
                    <a:lstStyle/>
                    <a:p>
                      <a:r>
                        <a:rPr lang="en-US" sz="1400" dirty="0"/>
                        <a:t>3</a:t>
                      </a:r>
                    </a:p>
                  </a:txBody>
                  <a:tcPr/>
                </a:tc>
                <a:tc>
                  <a:txBody>
                    <a:bodyPr/>
                    <a:lstStyle/>
                    <a:p>
                      <a:r>
                        <a:rPr lang="en-US" sz="1400" dirty="0"/>
                        <a:t>0011</a:t>
                      </a:r>
                    </a:p>
                  </a:txBody>
                  <a:tcPr/>
                </a:tc>
                <a:extLst>
                  <a:ext uri="{0D108BD9-81ED-4DB2-BD59-A6C34878D82A}">
                    <a16:rowId xmlns:a16="http://schemas.microsoft.com/office/drawing/2014/main" val="2926090781"/>
                  </a:ext>
                </a:extLst>
              </a:tr>
              <a:tr h="233891">
                <a:tc>
                  <a:txBody>
                    <a:bodyPr/>
                    <a:lstStyle/>
                    <a:p>
                      <a:r>
                        <a:rPr lang="en-US" sz="1400" dirty="0"/>
                        <a:t>4</a:t>
                      </a:r>
                    </a:p>
                  </a:txBody>
                  <a:tcPr/>
                </a:tc>
                <a:tc>
                  <a:txBody>
                    <a:bodyPr/>
                    <a:lstStyle/>
                    <a:p>
                      <a:r>
                        <a:rPr lang="en-US" sz="1400" dirty="0"/>
                        <a:t>0100</a:t>
                      </a:r>
                    </a:p>
                  </a:txBody>
                  <a:tcPr/>
                </a:tc>
                <a:extLst>
                  <a:ext uri="{0D108BD9-81ED-4DB2-BD59-A6C34878D82A}">
                    <a16:rowId xmlns:a16="http://schemas.microsoft.com/office/drawing/2014/main" val="3053084215"/>
                  </a:ext>
                </a:extLst>
              </a:tr>
              <a:tr h="233891">
                <a:tc>
                  <a:txBody>
                    <a:bodyPr/>
                    <a:lstStyle/>
                    <a:p>
                      <a:r>
                        <a:rPr lang="en-US" sz="1400" dirty="0"/>
                        <a:t>5</a:t>
                      </a:r>
                    </a:p>
                  </a:txBody>
                  <a:tcPr/>
                </a:tc>
                <a:tc>
                  <a:txBody>
                    <a:bodyPr/>
                    <a:lstStyle/>
                    <a:p>
                      <a:r>
                        <a:rPr lang="en-US" sz="1400" dirty="0"/>
                        <a:t>0101</a:t>
                      </a:r>
                    </a:p>
                  </a:txBody>
                  <a:tcPr/>
                </a:tc>
                <a:extLst>
                  <a:ext uri="{0D108BD9-81ED-4DB2-BD59-A6C34878D82A}">
                    <a16:rowId xmlns:a16="http://schemas.microsoft.com/office/drawing/2014/main" val="2813890008"/>
                  </a:ext>
                </a:extLst>
              </a:tr>
              <a:tr h="233891">
                <a:tc>
                  <a:txBody>
                    <a:bodyPr/>
                    <a:lstStyle/>
                    <a:p>
                      <a:r>
                        <a:rPr lang="en-US" sz="1400" dirty="0"/>
                        <a:t>6</a:t>
                      </a:r>
                    </a:p>
                  </a:txBody>
                  <a:tcPr/>
                </a:tc>
                <a:tc>
                  <a:txBody>
                    <a:bodyPr/>
                    <a:lstStyle/>
                    <a:p>
                      <a:r>
                        <a:rPr lang="en-US" sz="1400" dirty="0"/>
                        <a:t>0110</a:t>
                      </a:r>
                    </a:p>
                  </a:txBody>
                  <a:tcPr/>
                </a:tc>
                <a:extLst>
                  <a:ext uri="{0D108BD9-81ED-4DB2-BD59-A6C34878D82A}">
                    <a16:rowId xmlns:a16="http://schemas.microsoft.com/office/drawing/2014/main" val="3620352983"/>
                  </a:ext>
                </a:extLst>
              </a:tr>
              <a:tr h="233891">
                <a:tc>
                  <a:txBody>
                    <a:bodyPr/>
                    <a:lstStyle/>
                    <a:p>
                      <a:r>
                        <a:rPr lang="en-US" sz="1400" dirty="0"/>
                        <a:t>7</a:t>
                      </a:r>
                    </a:p>
                  </a:txBody>
                  <a:tcPr/>
                </a:tc>
                <a:tc>
                  <a:txBody>
                    <a:bodyPr/>
                    <a:lstStyle/>
                    <a:p>
                      <a:r>
                        <a:rPr lang="en-US" sz="1400" dirty="0"/>
                        <a:t>0111</a:t>
                      </a:r>
                    </a:p>
                  </a:txBody>
                  <a:tcPr/>
                </a:tc>
                <a:extLst>
                  <a:ext uri="{0D108BD9-81ED-4DB2-BD59-A6C34878D82A}">
                    <a16:rowId xmlns:a16="http://schemas.microsoft.com/office/drawing/2014/main" val="900546692"/>
                  </a:ext>
                </a:extLst>
              </a:tr>
              <a:tr h="233891">
                <a:tc>
                  <a:txBody>
                    <a:bodyPr/>
                    <a:lstStyle/>
                    <a:p>
                      <a:r>
                        <a:rPr lang="en-US" sz="1400" dirty="0"/>
                        <a:t>8</a:t>
                      </a:r>
                    </a:p>
                  </a:txBody>
                  <a:tcPr/>
                </a:tc>
                <a:tc>
                  <a:txBody>
                    <a:bodyPr/>
                    <a:lstStyle/>
                    <a:p>
                      <a:r>
                        <a:rPr lang="en-US" sz="1400" dirty="0"/>
                        <a:t>1000</a:t>
                      </a:r>
                    </a:p>
                  </a:txBody>
                  <a:tcPr/>
                </a:tc>
                <a:extLst>
                  <a:ext uri="{0D108BD9-81ED-4DB2-BD59-A6C34878D82A}">
                    <a16:rowId xmlns:a16="http://schemas.microsoft.com/office/drawing/2014/main" val="188562984"/>
                  </a:ext>
                </a:extLst>
              </a:tr>
              <a:tr h="233891">
                <a:tc>
                  <a:txBody>
                    <a:bodyPr/>
                    <a:lstStyle/>
                    <a:p>
                      <a:r>
                        <a:rPr lang="en-US" sz="1400" dirty="0"/>
                        <a:t>9</a:t>
                      </a:r>
                    </a:p>
                  </a:txBody>
                  <a:tcPr/>
                </a:tc>
                <a:tc>
                  <a:txBody>
                    <a:bodyPr/>
                    <a:lstStyle/>
                    <a:p>
                      <a:r>
                        <a:rPr lang="en-US" sz="1400" dirty="0"/>
                        <a:t>1001</a:t>
                      </a:r>
                    </a:p>
                  </a:txBody>
                  <a:tcPr/>
                </a:tc>
                <a:extLst>
                  <a:ext uri="{0D108BD9-81ED-4DB2-BD59-A6C34878D82A}">
                    <a16:rowId xmlns:a16="http://schemas.microsoft.com/office/drawing/2014/main" val="3827566750"/>
                  </a:ext>
                </a:extLst>
              </a:tr>
              <a:tr h="233891">
                <a:tc>
                  <a:txBody>
                    <a:bodyPr/>
                    <a:lstStyle/>
                    <a:p>
                      <a:r>
                        <a:rPr lang="en-US" sz="1400" dirty="0"/>
                        <a:t>A</a:t>
                      </a:r>
                    </a:p>
                  </a:txBody>
                  <a:tcPr/>
                </a:tc>
                <a:tc>
                  <a:txBody>
                    <a:bodyPr/>
                    <a:lstStyle/>
                    <a:p>
                      <a:r>
                        <a:rPr lang="en-US" sz="1400" dirty="0"/>
                        <a:t>1010</a:t>
                      </a:r>
                    </a:p>
                  </a:txBody>
                  <a:tcPr/>
                </a:tc>
                <a:extLst>
                  <a:ext uri="{0D108BD9-81ED-4DB2-BD59-A6C34878D82A}">
                    <a16:rowId xmlns:a16="http://schemas.microsoft.com/office/drawing/2014/main" val="177043815"/>
                  </a:ext>
                </a:extLst>
              </a:tr>
              <a:tr h="233891">
                <a:tc>
                  <a:txBody>
                    <a:bodyPr/>
                    <a:lstStyle/>
                    <a:p>
                      <a:r>
                        <a:rPr lang="en-US" sz="1400" dirty="0"/>
                        <a:t>B</a:t>
                      </a:r>
                    </a:p>
                  </a:txBody>
                  <a:tcPr/>
                </a:tc>
                <a:tc>
                  <a:txBody>
                    <a:bodyPr/>
                    <a:lstStyle/>
                    <a:p>
                      <a:r>
                        <a:rPr lang="en-US" sz="1400" dirty="0"/>
                        <a:t>1011</a:t>
                      </a:r>
                    </a:p>
                  </a:txBody>
                  <a:tcPr/>
                </a:tc>
                <a:extLst>
                  <a:ext uri="{0D108BD9-81ED-4DB2-BD59-A6C34878D82A}">
                    <a16:rowId xmlns:a16="http://schemas.microsoft.com/office/drawing/2014/main" val="1330881432"/>
                  </a:ext>
                </a:extLst>
              </a:tr>
              <a:tr h="233891">
                <a:tc>
                  <a:txBody>
                    <a:bodyPr/>
                    <a:lstStyle/>
                    <a:p>
                      <a:r>
                        <a:rPr lang="en-US" sz="1400" dirty="0"/>
                        <a:t>C</a:t>
                      </a:r>
                    </a:p>
                  </a:txBody>
                  <a:tcPr/>
                </a:tc>
                <a:tc>
                  <a:txBody>
                    <a:bodyPr/>
                    <a:lstStyle/>
                    <a:p>
                      <a:r>
                        <a:rPr lang="en-US" sz="1400" dirty="0"/>
                        <a:t>1100</a:t>
                      </a:r>
                    </a:p>
                  </a:txBody>
                  <a:tcPr/>
                </a:tc>
                <a:extLst>
                  <a:ext uri="{0D108BD9-81ED-4DB2-BD59-A6C34878D82A}">
                    <a16:rowId xmlns:a16="http://schemas.microsoft.com/office/drawing/2014/main" val="2781364772"/>
                  </a:ext>
                </a:extLst>
              </a:tr>
              <a:tr h="233891">
                <a:tc>
                  <a:txBody>
                    <a:bodyPr/>
                    <a:lstStyle/>
                    <a:p>
                      <a:r>
                        <a:rPr lang="en-US" sz="1400" dirty="0"/>
                        <a:t>D</a:t>
                      </a:r>
                    </a:p>
                  </a:txBody>
                  <a:tcPr/>
                </a:tc>
                <a:tc>
                  <a:txBody>
                    <a:bodyPr/>
                    <a:lstStyle/>
                    <a:p>
                      <a:r>
                        <a:rPr lang="en-US" sz="1400" dirty="0"/>
                        <a:t>1101</a:t>
                      </a:r>
                    </a:p>
                  </a:txBody>
                  <a:tcPr/>
                </a:tc>
                <a:extLst>
                  <a:ext uri="{0D108BD9-81ED-4DB2-BD59-A6C34878D82A}">
                    <a16:rowId xmlns:a16="http://schemas.microsoft.com/office/drawing/2014/main" val="145724268"/>
                  </a:ext>
                </a:extLst>
              </a:tr>
              <a:tr h="233891">
                <a:tc>
                  <a:txBody>
                    <a:bodyPr/>
                    <a:lstStyle/>
                    <a:p>
                      <a:r>
                        <a:rPr lang="en-US" sz="1400" dirty="0"/>
                        <a:t>E</a:t>
                      </a:r>
                    </a:p>
                  </a:txBody>
                  <a:tcPr/>
                </a:tc>
                <a:tc>
                  <a:txBody>
                    <a:bodyPr/>
                    <a:lstStyle/>
                    <a:p>
                      <a:r>
                        <a:rPr lang="en-US" sz="1400" dirty="0"/>
                        <a:t>1110</a:t>
                      </a:r>
                    </a:p>
                  </a:txBody>
                  <a:tcPr/>
                </a:tc>
                <a:extLst>
                  <a:ext uri="{0D108BD9-81ED-4DB2-BD59-A6C34878D82A}">
                    <a16:rowId xmlns:a16="http://schemas.microsoft.com/office/drawing/2014/main" val="528486265"/>
                  </a:ext>
                </a:extLst>
              </a:tr>
              <a:tr h="233891">
                <a:tc>
                  <a:txBody>
                    <a:bodyPr/>
                    <a:lstStyle/>
                    <a:p>
                      <a:r>
                        <a:rPr lang="en-US" sz="1400" dirty="0"/>
                        <a:t>F</a:t>
                      </a:r>
                    </a:p>
                  </a:txBody>
                  <a:tcPr/>
                </a:tc>
                <a:tc>
                  <a:txBody>
                    <a:bodyPr/>
                    <a:lstStyle/>
                    <a:p>
                      <a:r>
                        <a:rPr lang="en-US" sz="1400" dirty="0"/>
                        <a:t>1111</a:t>
                      </a:r>
                    </a:p>
                  </a:txBody>
                  <a:tcPr/>
                </a:tc>
                <a:extLst>
                  <a:ext uri="{0D108BD9-81ED-4DB2-BD59-A6C34878D82A}">
                    <a16:rowId xmlns:a16="http://schemas.microsoft.com/office/drawing/2014/main" val="3194166584"/>
                  </a:ext>
                </a:extLst>
              </a:tr>
            </a:tbl>
          </a:graphicData>
        </a:graphic>
      </p:graphicFrame>
    </p:spTree>
    <p:extLst>
      <p:ext uri="{BB962C8B-B14F-4D97-AF65-F5344CB8AC3E}">
        <p14:creationId xmlns:p14="http://schemas.microsoft.com/office/powerpoint/2010/main" val="198856416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CC89A-7F67-C1F1-022A-C59490AF7A53}"/>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E19B764-D7DE-2E51-3221-4AA13F137399}"/>
                  </a:ext>
                </a:extLst>
              </p:cNvPr>
              <p:cNvSpPr>
                <a:spLocks noGrp="1"/>
              </p:cNvSpPr>
              <p:nvPr>
                <p:ph idx="1"/>
              </p:nvPr>
            </p:nvSpPr>
            <p:spPr>
              <a:xfrm>
                <a:off x="612646" y="1289830"/>
                <a:ext cx="8317042" cy="5019530"/>
              </a:xfrm>
            </p:spPr>
            <p:txBody>
              <a:bodyPr vert="horz" lIns="91440" tIns="45720" rIns="91440" bIns="45720" rtlCol="0">
                <a:noAutofit/>
              </a:bodyPr>
              <a:lstStyle/>
              <a:p>
                <a:pPr>
                  <a:lnSpc>
                    <a:spcPct val="110000"/>
                  </a:lnSpc>
                </a:pPr>
                <a:r>
                  <a:rPr lang="en-US" dirty="0">
                    <a:solidFill>
                      <a:srgbClr val="202122"/>
                    </a:solidFill>
                    <a:latin typeface="Arial" panose="020B0604020202020204" pitchFamily="34" charset="0"/>
                  </a:rPr>
                  <a:t>Convert the following binary numbers to their hexadecimal representation. </a:t>
                </a:r>
              </a:p>
              <a:p>
                <a:pPr lvl="1">
                  <a:lnSpc>
                    <a:spcPct val="110000"/>
                  </a:lnSpc>
                </a:pPr>
                <a14:m>
                  <m:oMath xmlns:m="http://schemas.openxmlformats.org/officeDocument/2006/math">
                    <m:sSub>
                      <m:sSubPr>
                        <m:ctrlPr>
                          <a:rPr lang="en-US" sz="2000" b="0" i="1" dirty="0" smtClean="0">
                            <a:solidFill>
                              <a:srgbClr val="202122"/>
                            </a:solidFill>
                            <a:latin typeface="Cambria Math" panose="02040503050406030204" pitchFamily="18" charset="0"/>
                          </a:rPr>
                        </m:ctrlPr>
                      </m:sSubPr>
                      <m:e>
                        <m:r>
                          <a:rPr lang="en-US" sz="2000" b="0" i="1" dirty="0" smtClean="0">
                            <a:solidFill>
                              <a:srgbClr val="202122"/>
                            </a:solidFill>
                            <a:latin typeface="Cambria Math" panose="02040503050406030204" pitchFamily="18" charset="0"/>
                          </a:rPr>
                          <m:t>1001 0011</m:t>
                        </m:r>
                      </m:e>
                      <m:sub>
                        <m:r>
                          <a:rPr lang="en-US" sz="2000" b="0" i="1" dirty="0" smtClean="0">
                            <a:solidFill>
                              <a:srgbClr val="202122"/>
                            </a:solidFill>
                            <a:latin typeface="Cambria Math" panose="02040503050406030204" pitchFamily="18" charset="0"/>
                          </a:rPr>
                          <m:t>2</m:t>
                        </m:r>
                      </m:sub>
                    </m:sSub>
                    <m:r>
                      <a:rPr lang="en-US" sz="2000" b="0" i="1" dirty="0" smtClean="0">
                        <a:solidFill>
                          <a:srgbClr val="202122"/>
                        </a:solidFill>
                        <a:latin typeface="Cambria Math" panose="02040503050406030204" pitchFamily="18" charset="0"/>
                      </a:rPr>
                      <m:t>=</m:t>
                    </m:r>
                    <m:sSub>
                      <m:sSubPr>
                        <m:ctrlPr>
                          <a:rPr lang="en-US" sz="2000" b="0" i="1" dirty="0" smtClean="0">
                            <a:solidFill>
                              <a:srgbClr val="202122"/>
                            </a:solidFill>
                            <a:latin typeface="Cambria Math" panose="02040503050406030204" pitchFamily="18" charset="0"/>
                          </a:rPr>
                        </m:ctrlPr>
                      </m:sSubPr>
                      <m:e>
                        <m:r>
                          <a:rPr lang="en-US" sz="2000" b="0" i="1" dirty="0" smtClean="0">
                            <a:solidFill>
                              <a:srgbClr val="202122"/>
                            </a:solidFill>
                            <a:latin typeface="Cambria Math" panose="02040503050406030204" pitchFamily="18" charset="0"/>
                          </a:rPr>
                          <m:t>93</m:t>
                        </m:r>
                      </m:e>
                      <m:sub>
                        <m:r>
                          <a:rPr lang="en-US" sz="2000" b="0" i="1" dirty="0" smtClean="0">
                            <a:solidFill>
                              <a:srgbClr val="202122"/>
                            </a:solidFill>
                            <a:latin typeface="Cambria Math" panose="02040503050406030204" pitchFamily="18" charset="0"/>
                          </a:rPr>
                          <m:t>16</m:t>
                        </m:r>
                      </m:sub>
                    </m:sSub>
                  </m:oMath>
                </a14:m>
                <a:endParaRPr lang="en-US" sz="2000" b="0" i="1" dirty="0">
                  <a:solidFill>
                    <a:srgbClr val="202122"/>
                  </a:solidFill>
                  <a:latin typeface="Cambria Math" panose="02040503050406030204" pitchFamily="18" charset="0"/>
                </a:endParaRPr>
              </a:p>
              <a:p>
                <a:pPr lvl="1">
                  <a:lnSpc>
                    <a:spcPct val="110000"/>
                  </a:lnSpc>
                </a:pPr>
                <a14:m>
                  <m:oMath xmlns:m="http://schemas.openxmlformats.org/officeDocument/2006/math">
                    <m:sSub>
                      <m:sSubPr>
                        <m:ctrlPr>
                          <a:rPr lang="en-US" sz="2000" b="0" i="1" dirty="0" smtClean="0">
                            <a:solidFill>
                              <a:srgbClr val="202122"/>
                            </a:solidFill>
                            <a:latin typeface="Cambria Math" panose="02040503050406030204" pitchFamily="18" charset="0"/>
                          </a:rPr>
                        </m:ctrlPr>
                      </m:sSubPr>
                      <m:e>
                        <m:r>
                          <a:rPr lang="en-US" sz="2000" b="0" i="1" dirty="0" smtClean="0">
                            <a:solidFill>
                              <a:srgbClr val="202122"/>
                            </a:solidFill>
                            <a:latin typeface="Cambria Math" panose="02040503050406030204" pitchFamily="18" charset="0"/>
                          </a:rPr>
                          <m:t>1011 0011 0101</m:t>
                        </m:r>
                      </m:e>
                      <m:sub>
                        <m:r>
                          <a:rPr lang="en-US" sz="2000" b="0" i="1" dirty="0" smtClean="0">
                            <a:solidFill>
                              <a:srgbClr val="202122"/>
                            </a:solidFill>
                            <a:latin typeface="Cambria Math" panose="02040503050406030204" pitchFamily="18" charset="0"/>
                          </a:rPr>
                          <m:t>2</m:t>
                        </m:r>
                      </m:sub>
                    </m:sSub>
                    <m:r>
                      <a:rPr lang="en-US" sz="2000" b="0" i="1" dirty="0" smtClean="0">
                        <a:solidFill>
                          <a:srgbClr val="202122"/>
                        </a:solidFill>
                        <a:latin typeface="Cambria Math" panose="02040503050406030204" pitchFamily="18" charset="0"/>
                      </a:rPr>
                      <m:t>=</m:t>
                    </m:r>
                    <m:r>
                      <a:rPr lang="en-US" sz="2000" b="0" i="1" dirty="0" smtClean="0">
                        <a:solidFill>
                          <a:srgbClr val="202122"/>
                        </a:solidFill>
                        <a:latin typeface="Cambria Math" panose="02040503050406030204" pitchFamily="18" charset="0"/>
                      </a:rPr>
                      <m:t>𝐵</m:t>
                    </m:r>
                    <m:sSub>
                      <m:sSubPr>
                        <m:ctrlPr>
                          <a:rPr lang="en-US" sz="2000" b="0" i="1" dirty="0" smtClean="0">
                            <a:solidFill>
                              <a:srgbClr val="202122"/>
                            </a:solidFill>
                            <a:latin typeface="Cambria Math" panose="02040503050406030204" pitchFamily="18" charset="0"/>
                          </a:rPr>
                        </m:ctrlPr>
                      </m:sSubPr>
                      <m:e>
                        <m:r>
                          <a:rPr lang="en-US" sz="2000" b="0" i="1" dirty="0" smtClean="0">
                            <a:solidFill>
                              <a:srgbClr val="202122"/>
                            </a:solidFill>
                            <a:latin typeface="Cambria Math" panose="02040503050406030204" pitchFamily="18" charset="0"/>
                          </a:rPr>
                          <m:t>35</m:t>
                        </m:r>
                      </m:e>
                      <m:sub>
                        <m:r>
                          <a:rPr lang="en-US" sz="2000" b="0" i="1" dirty="0" smtClean="0">
                            <a:solidFill>
                              <a:srgbClr val="202122"/>
                            </a:solidFill>
                            <a:latin typeface="Cambria Math" panose="02040503050406030204" pitchFamily="18" charset="0"/>
                          </a:rPr>
                          <m:t>16</m:t>
                        </m:r>
                      </m:sub>
                    </m:sSub>
                  </m:oMath>
                </a14:m>
                <a:r>
                  <a:rPr lang="en-US" sz="2000" dirty="0">
                    <a:solidFill>
                      <a:srgbClr val="202122"/>
                    </a:solidFill>
                    <a:latin typeface="Cambria Math" panose="02040503050406030204" pitchFamily="18" charset="0"/>
                  </a:rPr>
                  <a:t> </a:t>
                </a:r>
              </a:p>
              <a:p>
                <a:pPr lvl="1">
                  <a:lnSpc>
                    <a:spcPct val="110000"/>
                  </a:lnSpc>
                </a:pPr>
                <a14:m>
                  <m:oMath xmlns:m="http://schemas.openxmlformats.org/officeDocument/2006/math">
                    <m:sSub>
                      <m:sSubPr>
                        <m:ctrlPr>
                          <a:rPr lang="en-US" sz="2000" i="1" dirty="0">
                            <a:solidFill>
                              <a:srgbClr val="202122"/>
                            </a:solidFill>
                            <a:latin typeface="Cambria Math" panose="02040503050406030204" pitchFamily="18" charset="0"/>
                          </a:rPr>
                        </m:ctrlPr>
                      </m:sSubPr>
                      <m:e>
                        <m:r>
                          <a:rPr lang="en-US" sz="2000" i="1" dirty="0">
                            <a:solidFill>
                              <a:srgbClr val="202122"/>
                            </a:solidFill>
                            <a:latin typeface="Cambria Math" panose="02040503050406030204" pitchFamily="18" charset="0"/>
                          </a:rPr>
                          <m:t>11011</m:t>
                        </m:r>
                      </m:e>
                      <m:sub>
                        <m:r>
                          <a:rPr lang="en-US" sz="2000" i="1" dirty="0">
                            <a:solidFill>
                              <a:srgbClr val="202122"/>
                            </a:solidFill>
                            <a:latin typeface="Cambria Math" panose="02040503050406030204" pitchFamily="18" charset="0"/>
                          </a:rPr>
                          <m:t>2</m:t>
                        </m:r>
                      </m:sub>
                    </m:sSub>
                    <m:r>
                      <a:rPr lang="en-US" sz="2000" i="1" dirty="0">
                        <a:solidFill>
                          <a:srgbClr val="202122"/>
                        </a:solidFill>
                        <a:latin typeface="Cambria Math" panose="02040503050406030204" pitchFamily="18" charset="0"/>
                      </a:rPr>
                      <m:t>=0001 1011=1</m:t>
                    </m:r>
                    <m:r>
                      <a:rPr lang="en-US" sz="2000" i="1" dirty="0">
                        <a:solidFill>
                          <a:srgbClr val="202122"/>
                        </a:solidFill>
                        <a:latin typeface="Cambria Math" panose="02040503050406030204" pitchFamily="18" charset="0"/>
                      </a:rPr>
                      <m:t>𝐵</m:t>
                    </m:r>
                    <m:r>
                      <a:rPr lang="en-US" sz="2000" i="1" baseline="-25000" dirty="0">
                        <a:solidFill>
                          <a:srgbClr val="202122"/>
                        </a:solidFill>
                        <a:latin typeface="Cambria Math" panose="02040503050406030204" pitchFamily="18" charset="0"/>
                      </a:rPr>
                      <m:t>16</m:t>
                    </m:r>
                  </m:oMath>
                </a14:m>
                <a:endParaRPr lang="en-US" sz="2000" b="0" i="1" dirty="0">
                  <a:solidFill>
                    <a:srgbClr val="202122"/>
                  </a:solidFill>
                  <a:latin typeface="Cambria Math" panose="02040503050406030204" pitchFamily="18" charset="0"/>
                </a:endParaRPr>
              </a:p>
              <a:p>
                <a:pPr lvl="1">
                  <a:lnSpc>
                    <a:spcPct val="110000"/>
                  </a:lnSpc>
                </a:pPr>
                <a14:m>
                  <m:oMath xmlns:m="http://schemas.openxmlformats.org/officeDocument/2006/math">
                    <m:sSub>
                      <m:sSubPr>
                        <m:ctrlPr>
                          <a:rPr lang="en-US" sz="2000" b="0" i="1" dirty="0" smtClean="0">
                            <a:solidFill>
                              <a:srgbClr val="202122"/>
                            </a:solidFill>
                            <a:latin typeface="Cambria Math" panose="02040503050406030204" pitchFamily="18" charset="0"/>
                          </a:rPr>
                        </m:ctrlPr>
                      </m:sSubPr>
                      <m:e>
                        <m:r>
                          <a:rPr lang="en-US" sz="2000" b="0" i="1" dirty="0" smtClean="0">
                            <a:solidFill>
                              <a:srgbClr val="202122"/>
                            </a:solidFill>
                            <a:latin typeface="Cambria Math" panose="02040503050406030204" pitchFamily="18" charset="0"/>
                          </a:rPr>
                          <m:t>11111011101110010</m:t>
                        </m:r>
                      </m:e>
                      <m:sub>
                        <m:r>
                          <a:rPr lang="en-US" sz="2000" b="0" i="1" dirty="0" smtClean="0">
                            <a:solidFill>
                              <a:srgbClr val="202122"/>
                            </a:solidFill>
                            <a:latin typeface="Cambria Math" panose="02040503050406030204" pitchFamily="18" charset="0"/>
                          </a:rPr>
                          <m:t>2</m:t>
                        </m:r>
                      </m:sub>
                    </m:sSub>
                    <m:r>
                      <a:rPr lang="en-US" sz="2000" b="0" i="0" dirty="0" smtClean="0">
                        <a:solidFill>
                          <a:srgbClr val="202122"/>
                        </a:solidFill>
                        <a:latin typeface="Cambria Math" panose="02040503050406030204" pitchFamily="18" charset="0"/>
                      </a:rPr>
                      <m:t>=</m:t>
                    </m:r>
                    <m:r>
                      <a:rPr lang="en-US" sz="2000" i="1" dirty="0">
                        <a:solidFill>
                          <a:srgbClr val="202122"/>
                        </a:solidFill>
                        <a:latin typeface="Cambria Math" panose="02040503050406030204" pitchFamily="18" charset="0"/>
                      </a:rPr>
                      <m:t>0001 1111 0111 0111 0010</m:t>
                    </m:r>
                    <m:r>
                      <a:rPr lang="en-US" sz="2000" b="0" i="1" dirty="0" smtClean="0">
                        <a:solidFill>
                          <a:srgbClr val="202122"/>
                        </a:solidFill>
                        <a:latin typeface="Cambria Math" panose="02040503050406030204" pitchFamily="18" charset="0"/>
                      </a:rPr>
                      <m:t>=</m:t>
                    </m:r>
                    <m:r>
                      <a:rPr lang="en-US" sz="2000" b="0" i="0" dirty="0" smtClean="0">
                        <a:solidFill>
                          <a:srgbClr val="202122"/>
                        </a:solidFill>
                        <a:latin typeface="Cambria Math" panose="02040503050406030204" pitchFamily="18" charset="0"/>
                      </a:rPr>
                      <m:t>1</m:t>
                    </m:r>
                    <m:r>
                      <m:rPr>
                        <m:sty m:val="p"/>
                      </m:rPr>
                      <a:rPr lang="en-US" sz="2000" b="0" i="0" dirty="0" smtClean="0">
                        <a:solidFill>
                          <a:srgbClr val="202122"/>
                        </a:solidFill>
                        <a:latin typeface="Cambria Math" panose="02040503050406030204" pitchFamily="18" charset="0"/>
                      </a:rPr>
                      <m:t>F</m:t>
                    </m:r>
                    <m:sSub>
                      <m:sSubPr>
                        <m:ctrlPr>
                          <a:rPr lang="en-US" sz="2000" b="0" i="1" dirty="0" smtClean="0">
                            <a:solidFill>
                              <a:srgbClr val="202122"/>
                            </a:solidFill>
                            <a:latin typeface="Cambria Math" panose="02040503050406030204" pitchFamily="18" charset="0"/>
                          </a:rPr>
                        </m:ctrlPr>
                      </m:sSubPr>
                      <m:e>
                        <m:r>
                          <a:rPr lang="en-US" sz="2000" b="0" i="0" dirty="0" smtClean="0">
                            <a:solidFill>
                              <a:srgbClr val="202122"/>
                            </a:solidFill>
                            <a:latin typeface="Cambria Math" panose="02040503050406030204" pitchFamily="18" charset="0"/>
                          </a:rPr>
                          <m:t>772</m:t>
                        </m:r>
                      </m:e>
                      <m:sub>
                        <m:r>
                          <a:rPr lang="en-US" sz="2000" b="0" i="0" dirty="0" smtClean="0">
                            <a:solidFill>
                              <a:srgbClr val="202122"/>
                            </a:solidFill>
                            <a:latin typeface="Cambria Math" panose="02040503050406030204" pitchFamily="18" charset="0"/>
                          </a:rPr>
                          <m:t>16</m:t>
                        </m:r>
                      </m:sub>
                    </m:sSub>
                  </m:oMath>
                </a14:m>
                <a:endParaRPr lang="en-US" sz="2000" dirty="0">
                  <a:solidFill>
                    <a:srgbClr val="202122"/>
                  </a:solidFill>
                  <a:latin typeface="Arial" panose="020B0604020202020204" pitchFamily="34" charset="0"/>
                </a:endParaRPr>
              </a:p>
              <a:p>
                <a:pPr lvl="1">
                  <a:lnSpc>
                    <a:spcPct val="110000"/>
                  </a:lnSpc>
                </a:pPr>
                <a:endParaRPr lang="en-US" sz="2000" dirty="0">
                  <a:solidFill>
                    <a:srgbClr val="202122"/>
                  </a:solidFill>
                  <a:latin typeface="Arial" panose="020B0604020202020204" pitchFamily="34" charset="0"/>
                </a:endParaRPr>
              </a:p>
              <a:p>
                <a:pPr lvl="1">
                  <a:lnSpc>
                    <a:spcPct val="110000"/>
                  </a:lnSpc>
                </a:pPr>
                <a:endParaRPr lang="en-US" sz="2000" dirty="0">
                  <a:solidFill>
                    <a:srgbClr val="202122"/>
                  </a:solidFill>
                  <a:latin typeface="Arial" panose="020B0604020202020204" pitchFamily="34" charset="0"/>
                </a:endParaRPr>
              </a:p>
              <a:p>
                <a:pPr lvl="1">
                  <a:lnSpc>
                    <a:spcPct val="110000"/>
                  </a:lnSpc>
                </a:pPr>
                <a:endParaRPr lang="en-US" sz="2000" dirty="0">
                  <a:solidFill>
                    <a:srgbClr val="202122"/>
                  </a:solidFill>
                  <a:latin typeface="Arial" panose="020B0604020202020204" pitchFamily="34" charset="0"/>
                </a:endParaRPr>
              </a:p>
            </p:txBody>
          </p:sp>
        </mc:Choice>
        <mc:Fallback xmlns="">
          <p:sp>
            <p:nvSpPr>
              <p:cNvPr id="3" name="Content Placeholder 2">
                <a:extLst>
                  <a:ext uri="{FF2B5EF4-FFF2-40B4-BE49-F238E27FC236}">
                    <a16:creationId xmlns:a16="http://schemas.microsoft.com/office/drawing/2014/main" id="{FE19B764-D7DE-2E51-3221-4AA13F137399}"/>
                  </a:ext>
                </a:extLst>
              </p:cNvPr>
              <p:cNvSpPr>
                <a:spLocks noGrp="1" noRot="1" noChangeAspect="1" noMove="1" noResize="1" noEditPoints="1" noAdjustHandles="1" noChangeArrowheads="1" noChangeShapeType="1" noTextEdit="1"/>
              </p:cNvSpPr>
              <p:nvPr>
                <p:ph idx="1"/>
              </p:nvPr>
            </p:nvSpPr>
            <p:spPr>
              <a:xfrm>
                <a:off x="612646" y="1289830"/>
                <a:ext cx="8317042" cy="5019530"/>
              </a:xfrm>
              <a:blipFill>
                <a:blip r:embed="rId3"/>
                <a:stretch>
                  <a:fillRect l="-610" t="-505"/>
                </a:stretch>
              </a:blipFill>
            </p:spPr>
            <p:txBody>
              <a:bodyPr/>
              <a:lstStyle/>
              <a:p>
                <a:r>
                  <a:rPr lang="en-US">
                    <a:noFill/>
                  </a:rPr>
                  <a:t> </a:t>
                </a:r>
              </a:p>
            </p:txBody>
          </p:sp>
        </mc:Fallback>
      </mc:AlternateContent>
      <p:sp>
        <p:nvSpPr>
          <p:cNvPr id="10" name="Title 1">
            <a:extLst>
              <a:ext uri="{FF2B5EF4-FFF2-40B4-BE49-F238E27FC236}">
                <a16:creationId xmlns:a16="http://schemas.microsoft.com/office/drawing/2014/main" id="{2978607B-470A-0A96-1B67-84075945ADE7}"/>
              </a:ext>
            </a:extLst>
          </p:cNvPr>
          <p:cNvSpPr txBox="1">
            <a:spLocks/>
          </p:cNvSpPr>
          <p:nvPr/>
        </p:nvSpPr>
        <p:spPr>
          <a:xfrm>
            <a:off x="612648" y="548640"/>
            <a:ext cx="10653578"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ANSWER</a:t>
            </a: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1A978715-784C-A3AE-59E8-813539900FD3}"/>
              </a:ext>
            </a:extLst>
          </p:cNvPr>
          <p:cNvSpPr>
            <a:spLocks noGrp="1"/>
          </p:cNvSpPr>
          <p:nvPr>
            <p:ph type="sldNum" sz="quarter" idx="12"/>
          </p:nvPr>
        </p:nvSpPr>
        <p:spPr/>
        <p:txBody>
          <a:bodyPr/>
          <a:lstStyle/>
          <a:p>
            <a:fld id="{CC057153-B650-4DEB-B370-79DDCFDCE934}" type="slidenum">
              <a:rPr lang="en-US" smtClean="0"/>
              <a:t>95</a:t>
            </a:fld>
            <a:endParaRPr lang="en-US"/>
          </a:p>
        </p:txBody>
      </p:sp>
      <p:graphicFrame>
        <p:nvGraphicFramePr>
          <p:cNvPr id="2" name="Content Placeholder 2">
            <a:extLst>
              <a:ext uri="{FF2B5EF4-FFF2-40B4-BE49-F238E27FC236}">
                <a16:creationId xmlns:a16="http://schemas.microsoft.com/office/drawing/2014/main" id="{9968D824-0EDB-010C-E5C6-A5040646C47F}"/>
              </a:ext>
            </a:extLst>
          </p:cNvPr>
          <p:cNvGraphicFramePr>
            <a:graphicFrameLocks/>
          </p:cNvGraphicFramePr>
          <p:nvPr>
            <p:extLst>
              <p:ext uri="{D42A27DB-BD31-4B8C-83A1-F6EECF244321}">
                <p14:modId xmlns:p14="http://schemas.microsoft.com/office/powerpoint/2010/main" val="1745204260"/>
              </p:ext>
            </p:extLst>
          </p:nvPr>
        </p:nvGraphicFramePr>
        <p:xfrm>
          <a:off x="9077570" y="914400"/>
          <a:ext cx="3114430" cy="5394960"/>
        </p:xfrm>
        <a:graphic>
          <a:graphicData uri="http://schemas.openxmlformats.org/drawingml/2006/table">
            <a:tbl>
              <a:tblPr firstRow="1" bandRow="1">
                <a:tableStyleId>{00A15C55-8517-42AA-B614-E9B94910E393}</a:tableStyleId>
              </a:tblPr>
              <a:tblGrid>
                <a:gridCol w="1557215">
                  <a:extLst>
                    <a:ext uri="{9D8B030D-6E8A-4147-A177-3AD203B41FA5}">
                      <a16:colId xmlns:a16="http://schemas.microsoft.com/office/drawing/2014/main" val="2171318767"/>
                    </a:ext>
                  </a:extLst>
                </a:gridCol>
                <a:gridCol w="1557215">
                  <a:extLst>
                    <a:ext uri="{9D8B030D-6E8A-4147-A177-3AD203B41FA5}">
                      <a16:colId xmlns:a16="http://schemas.microsoft.com/office/drawing/2014/main" val="828498057"/>
                    </a:ext>
                  </a:extLst>
                </a:gridCol>
              </a:tblGrid>
              <a:tr h="378106">
                <a:tc>
                  <a:txBody>
                    <a:bodyPr/>
                    <a:lstStyle/>
                    <a:p>
                      <a:r>
                        <a:rPr lang="en-US" sz="1400" dirty="0"/>
                        <a:t>Hexadecimal digit</a:t>
                      </a:r>
                    </a:p>
                  </a:txBody>
                  <a:tcPr/>
                </a:tc>
                <a:tc>
                  <a:txBody>
                    <a:bodyPr/>
                    <a:lstStyle/>
                    <a:p>
                      <a:r>
                        <a:rPr lang="en-US" sz="1400" dirty="0"/>
                        <a:t>Binary equivalent</a:t>
                      </a:r>
                    </a:p>
                  </a:txBody>
                  <a:tcPr/>
                </a:tc>
                <a:extLst>
                  <a:ext uri="{0D108BD9-81ED-4DB2-BD59-A6C34878D82A}">
                    <a16:rowId xmlns:a16="http://schemas.microsoft.com/office/drawing/2014/main" val="7995495"/>
                  </a:ext>
                </a:extLst>
              </a:tr>
              <a:tr h="233891">
                <a:tc>
                  <a:txBody>
                    <a:bodyPr/>
                    <a:lstStyle/>
                    <a:p>
                      <a:r>
                        <a:rPr lang="en-US" sz="1400" dirty="0"/>
                        <a:t>0</a:t>
                      </a:r>
                    </a:p>
                  </a:txBody>
                  <a:tcPr/>
                </a:tc>
                <a:tc>
                  <a:txBody>
                    <a:bodyPr/>
                    <a:lstStyle/>
                    <a:p>
                      <a:r>
                        <a:rPr lang="en-US" sz="1400" dirty="0"/>
                        <a:t>0000</a:t>
                      </a:r>
                    </a:p>
                  </a:txBody>
                  <a:tcPr/>
                </a:tc>
                <a:extLst>
                  <a:ext uri="{0D108BD9-81ED-4DB2-BD59-A6C34878D82A}">
                    <a16:rowId xmlns:a16="http://schemas.microsoft.com/office/drawing/2014/main" val="2927604650"/>
                  </a:ext>
                </a:extLst>
              </a:tr>
              <a:tr h="233891">
                <a:tc>
                  <a:txBody>
                    <a:bodyPr/>
                    <a:lstStyle/>
                    <a:p>
                      <a:r>
                        <a:rPr lang="en-US" sz="1400" dirty="0"/>
                        <a:t>1</a:t>
                      </a:r>
                    </a:p>
                  </a:txBody>
                  <a:tcPr/>
                </a:tc>
                <a:tc>
                  <a:txBody>
                    <a:bodyPr/>
                    <a:lstStyle/>
                    <a:p>
                      <a:r>
                        <a:rPr lang="en-US" sz="1400" dirty="0"/>
                        <a:t>0001</a:t>
                      </a:r>
                    </a:p>
                  </a:txBody>
                  <a:tcPr/>
                </a:tc>
                <a:extLst>
                  <a:ext uri="{0D108BD9-81ED-4DB2-BD59-A6C34878D82A}">
                    <a16:rowId xmlns:a16="http://schemas.microsoft.com/office/drawing/2014/main" val="2590681899"/>
                  </a:ext>
                </a:extLst>
              </a:tr>
              <a:tr h="233891">
                <a:tc>
                  <a:txBody>
                    <a:bodyPr/>
                    <a:lstStyle/>
                    <a:p>
                      <a:r>
                        <a:rPr lang="en-US" sz="1400" dirty="0"/>
                        <a:t>2</a:t>
                      </a:r>
                    </a:p>
                  </a:txBody>
                  <a:tcPr/>
                </a:tc>
                <a:tc>
                  <a:txBody>
                    <a:bodyPr/>
                    <a:lstStyle/>
                    <a:p>
                      <a:r>
                        <a:rPr lang="en-US" sz="1400" dirty="0"/>
                        <a:t>0010</a:t>
                      </a:r>
                    </a:p>
                  </a:txBody>
                  <a:tcPr/>
                </a:tc>
                <a:extLst>
                  <a:ext uri="{0D108BD9-81ED-4DB2-BD59-A6C34878D82A}">
                    <a16:rowId xmlns:a16="http://schemas.microsoft.com/office/drawing/2014/main" val="3003850579"/>
                  </a:ext>
                </a:extLst>
              </a:tr>
              <a:tr h="233891">
                <a:tc>
                  <a:txBody>
                    <a:bodyPr/>
                    <a:lstStyle/>
                    <a:p>
                      <a:r>
                        <a:rPr lang="en-US" sz="1400" dirty="0"/>
                        <a:t>3</a:t>
                      </a:r>
                    </a:p>
                  </a:txBody>
                  <a:tcPr/>
                </a:tc>
                <a:tc>
                  <a:txBody>
                    <a:bodyPr/>
                    <a:lstStyle/>
                    <a:p>
                      <a:r>
                        <a:rPr lang="en-US" sz="1400" dirty="0"/>
                        <a:t>0011</a:t>
                      </a:r>
                    </a:p>
                  </a:txBody>
                  <a:tcPr/>
                </a:tc>
                <a:extLst>
                  <a:ext uri="{0D108BD9-81ED-4DB2-BD59-A6C34878D82A}">
                    <a16:rowId xmlns:a16="http://schemas.microsoft.com/office/drawing/2014/main" val="2926090781"/>
                  </a:ext>
                </a:extLst>
              </a:tr>
              <a:tr h="233891">
                <a:tc>
                  <a:txBody>
                    <a:bodyPr/>
                    <a:lstStyle/>
                    <a:p>
                      <a:r>
                        <a:rPr lang="en-US" sz="1400" dirty="0"/>
                        <a:t>4</a:t>
                      </a:r>
                    </a:p>
                  </a:txBody>
                  <a:tcPr/>
                </a:tc>
                <a:tc>
                  <a:txBody>
                    <a:bodyPr/>
                    <a:lstStyle/>
                    <a:p>
                      <a:r>
                        <a:rPr lang="en-US" sz="1400" dirty="0"/>
                        <a:t>0100</a:t>
                      </a:r>
                    </a:p>
                  </a:txBody>
                  <a:tcPr/>
                </a:tc>
                <a:extLst>
                  <a:ext uri="{0D108BD9-81ED-4DB2-BD59-A6C34878D82A}">
                    <a16:rowId xmlns:a16="http://schemas.microsoft.com/office/drawing/2014/main" val="3053084215"/>
                  </a:ext>
                </a:extLst>
              </a:tr>
              <a:tr h="233891">
                <a:tc>
                  <a:txBody>
                    <a:bodyPr/>
                    <a:lstStyle/>
                    <a:p>
                      <a:r>
                        <a:rPr lang="en-US" sz="1400" dirty="0"/>
                        <a:t>5</a:t>
                      </a:r>
                    </a:p>
                  </a:txBody>
                  <a:tcPr/>
                </a:tc>
                <a:tc>
                  <a:txBody>
                    <a:bodyPr/>
                    <a:lstStyle/>
                    <a:p>
                      <a:r>
                        <a:rPr lang="en-US" sz="1400" dirty="0"/>
                        <a:t>0101</a:t>
                      </a:r>
                    </a:p>
                  </a:txBody>
                  <a:tcPr/>
                </a:tc>
                <a:extLst>
                  <a:ext uri="{0D108BD9-81ED-4DB2-BD59-A6C34878D82A}">
                    <a16:rowId xmlns:a16="http://schemas.microsoft.com/office/drawing/2014/main" val="2813890008"/>
                  </a:ext>
                </a:extLst>
              </a:tr>
              <a:tr h="233891">
                <a:tc>
                  <a:txBody>
                    <a:bodyPr/>
                    <a:lstStyle/>
                    <a:p>
                      <a:r>
                        <a:rPr lang="en-US" sz="1400" dirty="0"/>
                        <a:t>6</a:t>
                      </a:r>
                    </a:p>
                  </a:txBody>
                  <a:tcPr/>
                </a:tc>
                <a:tc>
                  <a:txBody>
                    <a:bodyPr/>
                    <a:lstStyle/>
                    <a:p>
                      <a:r>
                        <a:rPr lang="en-US" sz="1400" dirty="0"/>
                        <a:t>0110</a:t>
                      </a:r>
                    </a:p>
                  </a:txBody>
                  <a:tcPr/>
                </a:tc>
                <a:extLst>
                  <a:ext uri="{0D108BD9-81ED-4DB2-BD59-A6C34878D82A}">
                    <a16:rowId xmlns:a16="http://schemas.microsoft.com/office/drawing/2014/main" val="3620352983"/>
                  </a:ext>
                </a:extLst>
              </a:tr>
              <a:tr h="233891">
                <a:tc>
                  <a:txBody>
                    <a:bodyPr/>
                    <a:lstStyle/>
                    <a:p>
                      <a:r>
                        <a:rPr lang="en-US" sz="1400" dirty="0"/>
                        <a:t>7</a:t>
                      </a:r>
                    </a:p>
                  </a:txBody>
                  <a:tcPr/>
                </a:tc>
                <a:tc>
                  <a:txBody>
                    <a:bodyPr/>
                    <a:lstStyle/>
                    <a:p>
                      <a:r>
                        <a:rPr lang="en-US" sz="1400" dirty="0"/>
                        <a:t>0111</a:t>
                      </a:r>
                    </a:p>
                  </a:txBody>
                  <a:tcPr/>
                </a:tc>
                <a:extLst>
                  <a:ext uri="{0D108BD9-81ED-4DB2-BD59-A6C34878D82A}">
                    <a16:rowId xmlns:a16="http://schemas.microsoft.com/office/drawing/2014/main" val="900546692"/>
                  </a:ext>
                </a:extLst>
              </a:tr>
              <a:tr h="233891">
                <a:tc>
                  <a:txBody>
                    <a:bodyPr/>
                    <a:lstStyle/>
                    <a:p>
                      <a:r>
                        <a:rPr lang="en-US" sz="1400" dirty="0"/>
                        <a:t>8</a:t>
                      </a:r>
                    </a:p>
                  </a:txBody>
                  <a:tcPr/>
                </a:tc>
                <a:tc>
                  <a:txBody>
                    <a:bodyPr/>
                    <a:lstStyle/>
                    <a:p>
                      <a:r>
                        <a:rPr lang="en-US" sz="1400" dirty="0"/>
                        <a:t>1000</a:t>
                      </a:r>
                    </a:p>
                  </a:txBody>
                  <a:tcPr/>
                </a:tc>
                <a:extLst>
                  <a:ext uri="{0D108BD9-81ED-4DB2-BD59-A6C34878D82A}">
                    <a16:rowId xmlns:a16="http://schemas.microsoft.com/office/drawing/2014/main" val="188562984"/>
                  </a:ext>
                </a:extLst>
              </a:tr>
              <a:tr h="233891">
                <a:tc>
                  <a:txBody>
                    <a:bodyPr/>
                    <a:lstStyle/>
                    <a:p>
                      <a:r>
                        <a:rPr lang="en-US" sz="1400" dirty="0"/>
                        <a:t>9</a:t>
                      </a:r>
                    </a:p>
                  </a:txBody>
                  <a:tcPr/>
                </a:tc>
                <a:tc>
                  <a:txBody>
                    <a:bodyPr/>
                    <a:lstStyle/>
                    <a:p>
                      <a:r>
                        <a:rPr lang="en-US" sz="1400" dirty="0"/>
                        <a:t>1001</a:t>
                      </a:r>
                    </a:p>
                  </a:txBody>
                  <a:tcPr/>
                </a:tc>
                <a:extLst>
                  <a:ext uri="{0D108BD9-81ED-4DB2-BD59-A6C34878D82A}">
                    <a16:rowId xmlns:a16="http://schemas.microsoft.com/office/drawing/2014/main" val="3827566750"/>
                  </a:ext>
                </a:extLst>
              </a:tr>
              <a:tr h="233891">
                <a:tc>
                  <a:txBody>
                    <a:bodyPr/>
                    <a:lstStyle/>
                    <a:p>
                      <a:r>
                        <a:rPr lang="en-US" sz="1400" dirty="0"/>
                        <a:t>A</a:t>
                      </a:r>
                    </a:p>
                  </a:txBody>
                  <a:tcPr/>
                </a:tc>
                <a:tc>
                  <a:txBody>
                    <a:bodyPr/>
                    <a:lstStyle/>
                    <a:p>
                      <a:r>
                        <a:rPr lang="en-US" sz="1400" dirty="0"/>
                        <a:t>1010</a:t>
                      </a:r>
                    </a:p>
                  </a:txBody>
                  <a:tcPr/>
                </a:tc>
                <a:extLst>
                  <a:ext uri="{0D108BD9-81ED-4DB2-BD59-A6C34878D82A}">
                    <a16:rowId xmlns:a16="http://schemas.microsoft.com/office/drawing/2014/main" val="177043815"/>
                  </a:ext>
                </a:extLst>
              </a:tr>
              <a:tr h="233891">
                <a:tc>
                  <a:txBody>
                    <a:bodyPr/>
                    <a:lstStyle/>
                    <a:p>
                      <a:r>
                        <a:rPr lang="en-US" sz="1400" dirty="0"/>
                        <a:t>B</a:t>
                      </a:r>
                    </a:p>
                  </a:txBody>
                  <a:tcPr/>
                </a:tc>
                <a:tc>
                  <a:txBody>
                    <a:bodyPr/>
                    <a:lstStyle/>
                    <a:p>
                      <a:r>
                        <a:rPr lang="en-US" sz="1400" dirty="0"/>
                        <a:t>1011</a:t>
                      </a:r>
                    </a:p>
                  </a:txBody>
                  <a:tcPr/>
                </a:tc>
                <a:extLst>
                  <a:ext uri="{0D108BD9-81ED-4DB2-BD59-A6C34878D82A}">
                    <a16:rowId xmlns:a16="http://schemas.microsoft.com/office/drawing/2014/main" val="1330881432"/>
                  </a:ext>
                </a:extLst>
              </a:tr>
              <a:tr h="233891">
                <a:tc>
                  <a:txBody>
                    <a:bodyPr/>
                    <a:lstStyle/>
                    <a:p>
                      <a:r>
                        <a:rPr lang="en-US" sz="1400" dirty="0"/>
                        <a:t>C</a:t>
                      </a:r>
                    </a:p>
                  </a:txBody>
                  <a:tcPr/>
                </a:tc>
                <a:tc>
                  <a:txBody>
                    <a:bodyPr/>
                    <a:lstStyle/>
                    <a:p>
                      <a:r>
                        <a:rPr lang="en-US" sz="1400" dirty="0"/>
                        <a:t>1100</a:t>
                      </a:r>
                    </a:p>
                  </a:txBody>
                  <a:tcPr/>
                </a:tc>
                <a:extLst>
                  <a:ext uri="{0D108BD9-81ED-4DB2-BD59-A6C34878D82A}">
                    <a16:rowId xmlns:a16="http://schemas.microsoft.com/office/drawing/2014/main" val="2781364772"/>
                  </a:ext>
                </a:extLst>
              </a:tr>
              <a:tr h="233891">
                <a:tc>
                  <a:txBody>
                    <a:bodyPr/>
                    <a:lstStyle/>
                    <a:p>
                      <a:r>
                        <a:rPr lang="en-US" sz="1400" dirty="0"/>
                        <a:t>D</a:t>
                      </a:r>
                    </a:p>
                  </a:txBody>
                  <a:tcPr/>
                </a:tc>
                <a:tc>
                  <a:txBody>
                    <a:bodyPr/>
                    <a:lstStyle/>
                    <a:p>
                      <a:r>
                        <a:rPr lang="en-US" sz="1400" dirty="0"/>
                        <a:t>1101</a:t>
                      </a:r>
                    </a:p>
                  </a:txBody>
                  <a:tcPr/>
                </a:tc>
                <a:extLst>
                  <a:ext uri="{0D108BD9-81ED-4DB2-BD59-A6C34878D82A}">
                    <a16:rowId xmlns:a16="http://schemas.microsoft.com/office/drawing/2014/main" val="145724268"/>
                  </a:ext>
                </a:extLst>
              </a:tr>
              <a:tr h="233891">
                <a:tc>
                  <a:txBody>
                    <a:bodyPr/>
                    <a:lstStyle/>
                    <a:p>
                      <a:r>
                        <a:rPr lang="en-US" sz="1400" dirty="0"/>
                        <a:t>E</a:t>
                      </a:r>
                    </a:p>
                  </a:txBody>
                  <a:tcPr/>
                </a:tc>
                <a:tc>
                  <a:txBody>
                    <a:bodyPr/>
                    <a:lstStyle/>
                    <a:p>
                      <a:r>
                        <a:rPr lang="en-US" sz="1400" dirty="0"/>
                        <a:t>1110</a:t>
                      </a:r>
                    </a:p>
                  </a:txBody>
                  <a:tcPr/>
                </a:tc>
                <a:extLst>
                  <a:ext uri="{0D108BD9-81ED-4DB2-BD59-A6C34878D82A}">
                    <a16:rowId xmlns:a16="http://schemas.microsoft.com/office/drawing/2014/main" val="528486265"/>
                  </a:ext>
                </a:extLst>
              </a:tr>
              <a:tr h="233891">
                <a:tc>
                  <a:txBody>
                    <a:bodyPr/>
                    <a:lstStyle/>
                    <a:p>
                      <a:r>
                        <a:rPr lang="en-US" sz="1400" dirty="0"/>
                        <a:t>F</a:t>
                      </a:r>
                    </a:p>
                  </a:txBody>
                  <a:tcPr/>
                </a:tc>
                <a:tc>
                  <a:txBody>
                    <a:bodyPr/>
                    <a:lstStyle/>
                    <a:p>
                      <a:r>
                        <a:rPr lang="en-US" sz="1400" dirty="0"/>
                        <a:t>1111</a:t>
                      </a:r>
                    </a:p>
                  </a:txBody>
                  <a:tcPr/>
                </a:tc>
                <a:extLst>
                  <a:ext uri="{0D108BD9-81ED-4DB2-BD59-A6C34878D82A}">
                    <a16:rowId xmlns:a16="http://schemas.microsoft.com/office/drawing/2014/main" val="3194166584"/>
                  </a:ext>
                </a:extLst>
              </a:tr>
            </a:tbl>
          </a:graphicData>
        </a:graphic>
      </p:graphicFrame>
    </p:spTree>
    <p:extLst>
      <p:ext uri="{BB962C8B-B14F-4D97-AF65-F5344CB8AC3E}">
        <p14:creationId xmlns:p14="http://schemas.microsoft.com/office/powerpoint/2010/main" val="416203190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74023-06B9-45AA-2349-7825D3369B13}"/>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5BA50BC3-43A4-89FD-B616-5134738B55E0}"/>
              </a:ext>
            </a:extLst>
          </p:cNvPr>
          <p:cNvSpPr txBox="1">
            <a:spLocks/>
          </p:cNvSpPr>
          <p:nvPr/>
        </p:nvSpPr>
        <p:spPr>
          <a:xfrm>
            <a:off x="612648" y="548640"/>
            <a:ext cx="10653578"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b="1" kern="1200" dirty="0">
                <a:solidFill>
                  <a:schemeClr val="tx1"/>
                </a:solidFill>
                <a:latin typeface="+mj-lt"/>
                <a:ea typeface="+mj-ea"/>
                <a:cs typeface="+mj-cs"/>
              </a:rPr>
              <a:t>Hexadecimal to binary conversion</a:t>
            </a:r>
          </a:p>
        </p:txBody>
      </p:sp>
      <p:sp>
        <p:nvSpPr>
          <p:cNvPr id="11" name="Slide Number Placeholder 10">
            <a:extLst>
              <a:ext uri="{FF2B5EF4-FFF2-40B4-BE49-F238E27FC236}">
                <a16:creationId xmlns:a16="http://schemas.microsoft.com/office/drawing/2014/main" id="{C06CCD65-701C-9AC2-C398-AF003A1FA2E0}"/>
              </a:ext>
            </a:extLst>
          </p:cNvPr>
          <p:cNvSpPr>
            <a:spLocks noGrp="1"/>
          </p:cNvSpPr>
          <p:nvPr>
            <p:ph type="sldNum" sz="quarter" idx="12"/>
          </p:nvPr>
        </p:nvSpPr>
        <p:spPr/>
        <p:txBody>
          <a:bodyPr/>
          <a:lstStyle/>
          <a:p>
            <a:fld id="{CC057153-B650-4DEB-B370-79DDCFDCE934}" type="slidenum">
              <a:rPr lang="en-US" smtClean="0"/>
              <a:t>96</a:t>
            </a:fld>
            <a:endParaRPr lang="en-US"/>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F40B461B-9187-5670-926A-2CFB42CE900D}"/>
                  </a:ext>
                </a:extLst>
              </p:cNvPr>
              <p:cNvSpPr>
                <a:spLocks noGrp="1"/>
              </p:cNvSpPr>
              <p:nvPr>
                <p:ph idx="1"/>
              </p:nvPr>
            </p:nvSpPr>
            <p:spPr>
              <a:xfrm>
                <a:off x="612648" y="1471617"/>
                <a:ext cx="8259890" cy="5062786"/>
              </a:xfrm>
            </p:spPr>
            <p:txBody>
              <a:bodyPr>
                <a:normAutofit/>
              </a:bodyPr>
              <a:lstStyle/>
              <a:p>
                <a:r>
                  <a:rPr lang="en-US" dirty="0"/>
                  <a:t>We replace each hex digit with the four binary bits that correspond to its value. </a:t>
                </a:r>
              </a:p>
              <a:p>
                <a:r>
                  <a:rPr lang="en-US" dirty="0"/>
                  <a:t>Example: Convert the hexadecimal number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𝐶𝐴𝐹𝐸</m:t>
                        </m:r>
                      </m:e>
                      <m:sub>
                        <m:r>
                          <a:rPr lang="en-US" b="0" i="1" smtClean="0">
                            <a:latin typeface="Cambria Math" panose="02040503050406030204" pitchFamily="18" charset="0"/>
                          </a:rPr>
                          <m:t>16</m:t>
                        </m:r>
                      </m:sub>
                    </m:sSub>
                  </m:oMath>
                </a14:m>
                <a:r>
                  <a:rPr lang="en-US" dirty="0"/>
                  <a:t> to its binary representation.</a:t>
                </a:r>
              </a:p>
              <a:p>
                <a:pPr lvl="1"/>
                <a14:m>
                  <m:oMath xmlns:m="http://schemas.openxmlformats.org/officeDocument/2006/math">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𝐶</m:t>
                        </m:r>
                      </m:e>
                      <m:sub>
                        <m:r>
                          <a:rPr lang="en-US" sz="2000" b="0" i="1" dirty="0" smtClean="0">
                            <a:latin typeface="Cambria Math" panose="02040503050406030204" pitchFamily="18" charset="0"/>
                          </a:rPr>
                          <m:t>16</m:t>
                        </m:r>
                      </m:sub>
                    </m:sSub>
                    <m:r>
                      <a:rPr lang="en-US" sz="2000" b="0" i="1" dirty="0" smtClean="0">
                        <a:latin typeface="Cambria Math" panose="02040503050406030204" pitchFamily="18" charset="0"/>
                      </a:rPr>
                      <m:t>=</m:t>
                    </m:r>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1100</m:t>
                        </m:r>
                      </m:e>
                      <m:sub>
                        <m:r>
                          <a:rPr lang="en-US" sz="2000" b="0" i="1" dirty="0" smtClean="0">
                            <a:latin typeface="Cambria Math" panose="02040503050406030204" pitchFamily="18" charset="0"/>
                          </a:rPr>
                          <m:t>2</m:t>
                        </m:r>
                      </m:sub>
                    </m:sSub>
                  </m:oMath>
                </a14:m>
                <a:endParaRPr lang="en-US" sz="2000" b="0" dirty="0"/>
              </a:p>
              <a:p>
                <a:pPr lvl="1"/>
                <a14:m>
                  <m:oMath xmlns:m="http://schemas.openxmlformats.org/officeDocument/2006/math">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𝐴</m:t>
                        </m:r>
                      </m:e>
                      <m:sub>
                        <m:r>
                          <a:rPr lang="en-US" sz="2000" b="0" i="1" dirty="0" smtClean="0">
                            <a:latin typeface="Cambria Math" panose="02040503050406030204" pitchFamily="18" charset="0"/>
                          </a:rPr>
                          <m:t>16</m:t>
                        </m:r>
                      </m:sub>
                    </m:sSub>
                    <m:r>
                      <a:rPr lang="en-US" sz="2000" b="0" i="1" dirty="0" smtClean="0">
                        <a:latin typeface="Cambria Math" panose="02040503050406030204" pitchFamily="18" charset="0"/>
                      </a:rPr>
                      <m:t>=</m:t>
                    </m:r>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1010</m:t>
                        </m:r>
                      </m:e>
                      <m:sub>
                        <m:r>
                          <a:rPr lang="en-US" sz="2000" b="0" i="1" dirty="0" smtClean="0">
                            <a:latin typeface="Cambria Math" panose="02040503050406030204" pitchFamily="18" charset="0"/>
                          </a:rPr>
                          <m:t>2</m:t>
                        </m:r>
                      </m:sub>
                    </m:sSub>
                  </m:oMath>
                </a14:m>
                <a:endParaRPr lang="en-US" sz="2000" b="0" i="1" dirty="0">
                  <a:latin typeface="Cambria Math" panose="02040503050406030204" pitchFamily="18" charset="0"/>
                </a:endParaRPr>
              </a:p>
              <a:p>
                <a:pPr lvl="1"/>
                <a14:m>
                  <m:oMath xmlns:m="http://schemas.openxmlformats.org/officeDocument/2006/math">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𝐹</m:t>
                        </m:r>
                      </m:e>
                      <m:sub>
                        <m:r>
                          <a:rPr lang="en-US" sz="2000" b="0" i="1" dirty="0" smtClean="0">
                            <a:latin typeface="Cambria Math" panose="02040503050406030204" pitchFamily="18" charset="0"/>
                          </a:rPr>
                          <m:t>16</m:t>
                        </m:r>
                      </m:sub>
                    </m:sSub>
                    <m:r>
                      <a:rPr lang="en-US" sz="2000" b="0" i="1" dirty="0" smtClean="0">
                        <a:latin typeface="Cambria Math" panose="02040503050406030204" pitchFamily="18" charset="0"/>
                      </a:rPr>
                      <m:t>=</m:t>
                    </m:r>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1111</m:t>
                        </m:r>
                      </m:e>
                      <m:sub>
                        <m:r>
                          <a:rPr lang="en-US" sz="2000" b="0" i="1" dirty="0" smtClean="0">
                            <a:latin typeface="Cambria Math" panose="02040503050406030204" pitchFamily="18" charset="0"/>
                          </a:rPr>
                          <m:t>2</m:t>
                        </m:r>
                      </m:sub>
                    </m:sSub>
                  </m:oMath>
                </a14:m>
                <a:endParaRPr lang="en-US" sz="2000" b="0" dirty="0"/>
              </a:p>
              <a:p>
                <a:pPr lvl="1"/>
                <a14:m>
                  <m:oMath xmlns:m="http://schemas.openxmlformats.org/officeDocument/2006/math">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𝐸</m:t>
                        </m:r>
                      </m:e>
                      <m:sub>
                        <m:r>
                          <a:rPr lang="en-US" sz="2000" b="0" i="1" dirty="0" smtClean="0">
                            <a:latin typeface="Cambria Math" panose="02040503050406030204" pitchFamily="18" charset="0"/>
                          </a:rPr>
                          <m:t>16 </m:t>
                        </m:r>
                      </m:sub>
                    </m:sSub>
                    <m:r>
                      <a:rPr lang="en-US" sz="2000" b="0" i="1" dirty="0" smtClean="0">
                        <a:latin typeface="Cambria Math" panose="02040503050406030204" pitchFamily="18" charset="0"/>
                      </a:rPr>
                      <m:t>=</m:t>
                    </m:r>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1110</m:t>
                        </m:r>
                      </m:e>
                      <m:sub>
                        <m:r>
                          <a:rPr lang="en-US" sz="2000" b="0" i="1" dirty="0" smtClean="0">
                            <a:latin typeface="Cambria Math" panose="02040503050406030204" pitchFamily="18" charset="0"/>
                          </a:rPr>
                          <m:t>2</m:t>
                        </m:r>
                      </m:sub>
                    </m:sSub>
                  </m:oMath>
                </a14:m>
                <a:endParaRPr lang="en-US" sz="2000" dirty="0"/>
              </a:p>
              <a:p>
                <a:pPr lvl="1"/>
                <a:r>
                  <a:rPr lang="en-US" sz="2000" dirty="0"/>
                  <a:t>Putting this all together,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𝐶𝐴𝐹𝐸</m:t>
                        </m:r>
                      </m:e>
                      <m:sub>
                        <m:r>
                          <a:rPr lang="en-US" sz="2000" i="1">
                            <a:latin typeface="Cambria Math" panose="02040503050406030204" pitchFamily="18" charset="0"/>
                          </a:rPr>
                          <m:t>16</m:t>
                        </m:r>
                      </m:sub>
                    </m:sSub>
                    <m:r>
                      <a:rPr lang="en-US" sz="2000" i="1" smtClean="0">
                        <a:latin typeface="Cambria Math" panose="02040503050406030204" pitchFamily="18" charset="0"/>
                      </a:rPr>
                      <m:t> </m:t>
                    </m:r>
                    <m:r>
                      <a:rPr lang="en-US" sz="2000" i="1" dirty="0" smtClean="0">
                        <a:latin typeface="Cambria Math" panose="02040503050406030204" pitchFamily="18" charset="0"/>
                      </a:rPr>
                      <m:t>= </m:t>
                    </m:r>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1100101011111110</m:t>
                        </m:r>
                      </m:e>
                      <m:sub>
                        <m:r>
                          <a:rPr lang="en-US" sz="2000" b="0" i="1" dirty="0" smtClean="0">
                            <a:latin typeface="Cambria Math" panose="02040503050406030204" pitchFamily="18" charset="0"/>
                          </a:rPr>
                          <m:t>2</m:t>
                        </m:r>
                      </m:sub>
                    </m:sSub>
                  </m:oMath>
                </a14:m>
                <a:r>
                  <a:rPr lang="en-US" sz="2000" dirty="0"/>
                  <a:t>.</a:t>
                </a:r>
              </a:p>
            </p:txBody>
          </p:sp>
        </mc:Choice>
        <mc:Fallback xmlns="">
          <p:sp>
            <p:nvSpPr>
              <p:cNvPr id="4" name="Content Placeholder 3">
                <a:extLst>
                  <a:ext uri="{FF2B5EF4-FFF2-40B4-BE49-F238E27FC236}">
                    <a16:creationId xmlns:a16="http://schemas.microsoft.com/office/drawing/2014/main" id="{F40B461B-9187-5670-926A-2CFB42CE900D}"/>
                  </a:ext>
                </a:extLst>
              </p:cNvPr>
              <p:cNvSpPr>
                <a:spLocks noGrp="1" noRot="1" noChangeAspect="1" noMove="1" noResize="1" noEditPoints="1" noAdjustHandles="1" noChangeArrowheads="1" noChangeShapeType="1" noTextEdit="1"/>
              </p:cNvSpPr>
              <p:nvPr>
                <p:ph idx="1"/>
              </p:nvPr>
            </p:nvSpPr>
            <p:spPr>
              <a:xfrm>
                <a:off x="612648" y="1471617"/>
                <a:ext cx="8259890" cy="5062786"/>
              </a:xfrm>
              <a:blipFill>
                <a:blip r:embed="rId3"/>
                <a:stretch>
                  <a:fillRect l="-614" r="-1382"/>
                </a:stretch>
              </a:blipFill>
            </p:spPr>
            <p:txBody>
              <a:bodyPr/>
              <a:lstStyle/>
              <a:p>
                <a:r>
                  <a:rPr lang="en-US">
                    <a:noFill/>
                  </a:rPr>
                  <a:t> </a:t>
                </a:r>
              </a:p>
            </p:txBody>
          </p:sp>
        </mc:Fallback>
      </mc:AlternateContent>
      <p:graphicFrame>
        <p:nvGraphicFramePr>
          <p:cNvPr id="2" name="Content Placeholder 2">
            <a:extLst>
              <a:ext uri="{FF2B5EF4-FFF2-40B4-BE49-F238E27FC236}">
                <a16:creationId xmlns:a16="http://schemas.microsoft.com/office/drawing/2014/main" id="{BF3948E1-942E-077A-AAC8-78DAD61404EA}"/>
              </a:ext>
            </a:extLst>
          </p:cNvPr>
          <p:cNvGraphicFramePr>
            <a:graphicFrameLocks/>
          </p:cNvGraphicFramePr>
          <p:nvPr>
            <p:extLst>
              <p:ext uri="{D42A27DB-BD31-4B8C-83A1-F6EECF244321}">
                <p14:modId xmlns:p14="http://schemas.microsoft.com/office/powerpoint/2010/main" val="3632423763"/>
              </p:ext>
            </p:extLst>
          </p:nvPr>
        </p:nvGraphicFramePr>
        <p:xfrm>
          <a:off x="9077570" y="914400"/>
          <a:ext cx="3114430" cy="5394960"/>
        </p:xfrm>
        <a:graphic>
          <a:graphicData uri="http://schemas.openxmlformats.org/drawingml/2006/table">
            <a:tbl>
              <a:tblPr firstRow="1" bandRow="1">
                <a:tableStyleId>{00A15C55-8517-42AA-B614-E9B94910E393}</a:tableStyleId>
              </a:tblPr>
              <a:tblGrid>
                <a:gridCol w="1557215">
                  <a:extLst>
                    <a:ext uri="{9D8B030D-6E8A-4147-A177-3AD203B41FA5}">
                      <a16:colId xmlns:a16="http://schemas.microsoft.com/office/drawing/2014/main" val="2171318767"/>
                    </a:ext>
                  </a:extLst>
                </a:gridCol>
                <a:gridCol w="1557215">
                  <a:extLst>
                    <a:ext uri="{9D8B030D-6E8A-4147-A177-3AD203B41FA5}">
                      <a16:colId xmlns:a16="http://schemas.microsoft.com/office/drawing/2014/main" val="828498057"/>
                    </a:ext>
                  </a:extLst>
                </a:gridCol>
              </a:tblGrid>
              <a:tr h="378106">
                <a:tc>
                  <a:txBody>
                    <a:bodyPr/>
                    <a:lstStyle/>
                    <a:p>
                      <a:r>
                        <a:rPr lang="en-US" sz="1400" dirty="0"/>
                        <a:t>Hexadecimal digit</a:t>
                      </a:r>
                    </a:p>
                  </a:txBody>
                  <a:tcPr/>
                </a:tc>
                <a:tc>
                  <a:txBody>
                    <a:bodyPr/>
                    <a:lstStyle/>
                    <a:p>
                      <a:r>
                        <a:rPr lang="en-US" sz="1400" dirty="0"/>
                        <a:t>Binary equivalent</a:t>
                      </a:r>
                    </a:p>
                  </a:txBody>
                  <a:tcPr/>
                </a:tc>
                <a:extLst>
                  <a:ext uri="{0D108BD9-81ED-4DB2-BD59-A6C34878D82A}">
                    <a16:rowId xmlns:a16="http://schemas.microsoft.com/office/drawing/2014/main" val="7995495"/>
                  </a:ext>
                </a:extLst>
              </a:tr>
              <a:tr h="233891">
                <a:tc>
                  <a:txBody>
                    <a:bodyPr/>
                    <a:lstStyle/>
                    <a:p>
                      <a:r>
                        <a:rPr lang="en-US" sz="1400" dirty="0"/>
                        <a:t>0</a:t>
                      </a:r>
                    </a:p>
                  </a:txBody>
                  <a:tcPr/>
                </a:tc>
                <a:tc>
                  <a:txBody>
                    <a:bodyPr/>
                    <a:lstStyle/>
                    <a:p>
                      <a:r>
                        <a:rPr lang="en-US" sz="1400" dirty="0"/>
                        <a:t>0000</a:t>
                      </a:r>
                    </a:p>
                  </a:txBody>
                  <a:tcPr/>
                </a:tc>
                <a:extLst>
                  <a:ext uri="{0D108BD9-81ED-4DB2-BD59-A6C34878D82A}">
                    <a16:rowId xmlns:a16="http://schemas.microsoft.com/office/drawing/2014/main" val="2927604650"/>
                  </a:ext>
                </a:extLst>
              </a:tr>
              <a:tr h="233891">
                <a:tc>
                  <a:txBody>
                    <a:bodyPr/>
                    <a:lstStyle/>
                    <a:p>
                      <a:r>
                        <a:rPr lang="en-US" sz="1400" dirty="0"/>
                        <a:t>1</a:t>
                      </a:r>
                    </a:p>
                  </a:txBody>
                  <a:tcPr/>
                </a:tc>
                <a:tc>
                  <a:txBody>
                    <a:bodyPr/>
                    <a:lstStyle/>
                    <a:p>
                      <a:r>
                        <a:rPr lang="en-US" sz="1400" dirty="0"/>
                        <a:t>0001</a:t>
                      </a:r>
                    </a:p>
                  </a:txBody>
                  <a:tcPr/>
                </a:tc>
                <a:extLst>
                  <a:ext uri="{0D108BD9-81ED-4DB2-BD59-A6C34878D82A}">
                    <a16:rowId xmlns:a16="http://schemas.microsoft.com/office/drawing/2014/main" val="2590681899"/>
                  </a:ext>
                </a:extLst>
              </a:tr>
              <a:tr h="233891">
                <a:tc>
                  <a:txBody>
                    <a:bodyPr/>
                    <a:lstStyle/>
                    <a:p>
                      <a:r>
                        <a:rPr lang="en-US" sz="1400" dirty="0"/>
                        <a:t>2</a:t>
                      </a:r>
                    </a:p>
                  </a:txBody>
                  <a:tcPr/>
                </a:tc>
                <a:tc>
                  <a:txBody>
                    <a:bodyPr/>
                    <a:lstStyle/>
                    <a:p>
                      <a:r>
                        <a:rPr lang="en-US" sz="1400" dirty="0"/>
                        <a:t>0010</a:t>
                      </a:r>
                    </a:p>
                  </a:txBody>
                  <a:tcPr/>
                </a:tc>
                <a:extLst>
                  <a:ext uri="{0D108BD9-81ED-4DB2-BD59-A6C34878D82A}">
                    <a16:rowId xmlns:a16="http://schemas.microsoft.com/office/drawing/2014/main" val="3003850579"/>
                  </a:ext>
                </a:extLst>
              </a:tr>
              <a:tr h="233891">
                <a:tc>
                  <a:txBody>
                    <a:bodyPr/>
                    <a:lstStyle/>
                    <a:p>
                      <a:r>
                        <a:rPr lang="en-US" sz="1400" dirty="0"/>
                        <a:t>3</a:t>
                      </a:r>
                    </a:p>
                  </a:txBody>
                  <a:tcPr/>
                </a:tc>
                <a:tc>
                  <a:txBody>
                    <a:bodyPr/>
                    <a:lstStyle/>
                    <a:p>
                      <a:r>
                        <a:rPr lang="en-US" sz="1400" dirty="0"/>
                        <a:t>0011</a:t>
                      </a:r>
                    </a:p>
                  </a:txBody>
                  <a:tcPr/>
                </a:tc>
                <a:extLst>
                  <a:ext uri="{0D108BD9-81ED-4DB2-BD59-A6C34878D82A}">
                    <a16:rowId xmlns:a16="http://schemas.microsoft.com/office/drawing/2014/main" val="2926090781"/>
                  </a:ext>
                </a:extLst>
              </a:tr>
              <a:tr h="233891">
                <a:tc>
                  <a:txBody>
                    <a:bodyPr/>
                    <a:lstStyle/>
                    <a:p>
                      <a:r>
                        <a:rPr lang="en-US" sz="1400" dirty="0"/>
                        <a:t>4</a:t>
                      </a:r>
                    </a:p>
                  </a:txBody>
                  <a:tcPr/>
                </a:tc>
                <a:tc>
                  <a:txBody>
                    <a:bodyPr/>
                    <a:lstStyle/>
                    <a:p>
                      <a:r>
                        <a:rPr lang="en-US" sz="1400" dirty="0"/>
                        <a:t>0100</a:t>
                      </a:r>
                    </a:p>
                  </a:txBody>
                  <a:tcPr/>
                </a:tc>
                <a:extLst>
                  <a:ext uri="{0D108BD9-81ED-4DB2-BD59-A6C34878D82A}">
                    <a16:rowId xmlns:a16="http://schemas.microsoft.com/office/drawing/2014/main" val="3053084215"/>
                  </a:ext>
                </a:extLst>
              </a:tr>
              <a:tr h="233891">
                <a:tc>
                  <a:txBody>
                    <a:bodyPr/>
                    <a:lstStyle/>
                    <a:p>
                      <a:r>
                        <a:rPr lang="en-US" sz="1400" dirty="0"/>
                        <a:t>5</a:t>
                      </a:r>
                    </a:p>
                  </a:txBody>
                  <a:tcPr/>
                </a:tc>
                <a:tc>
                  <a:txBody>
                    <a:bodyPr/>
                    <a:lstStyle/>
                    <a:p>
                      <a:r>
                        <a:rPr lang="en-US" sz="1400" dirty="0"/>
                        <a:t>0101</a:t>
                      </a:r>
                    </a:p>
                  </a:txBody>
                  <a:tcPr/>
                </a:tc>
                <a:extLst>
                  <a:ext uri="{0D108BD9-81ED-4DB2-BD59-A6C34878D82A}">
                    <a16:rowId xmlns:a16="http://schemas.microsoft.com/office/drawing/2014/main" val="2813890008"/>
                  </a:ext>
                </a:extLst>
              </a:tr>
              <a:tr h="233891">
                <a:tc>
                  <a:txBody>
                    <a:bodyPr/>
                    <a:lstStyle/>
                    <a:p>
                      <a:r>
                        <a:rPr lang="en-US" sz="1400" dirty="0"/>
                        <a:t>6</a:t>
                      </a:r>
                    </a:p>
                  </a:txBody>
                  <a:tcPr/>
                </a:tc>
                <a:tc>
                  <a:txBody>
                    <a:bodyPr/>
                    <a:lstStyle/>
                    <a:p>
                      <a:r>
                        <a:rPr lang="en-US" sz="1400" dirty="0"/>
                        <a:t>0110</a:t>
                      </a:r>
                    </a:p>
                  </a:txBody>
                  <a:tcPr/>
                </a:tc>
                <a:extLst>
                  <a:ext uri="{0D108BD9-81ED-4DB2-BD59-A6C34878D82A}">
                    <a16:rowId xmlns:a16="http://schemas.microsoft.com/office/drawing/2014/main" val="3620352983"/>
                  </a:ext>
                </a:extLst>
              </a:tr>
              <a:tr h="233891">
                <a:tc>
                  <a:txBody>
                    <a:bodyPr/>
                    <a:lstStyle/>
                    <a:p>
                      <a:r>
                        <a:rPr lang="en-US" sz="1400" dirty="0"/>
                        <a:t>7</a:t>
                      </a:r>
                    </a:p>
                  </a:txBody>
                  <a:tcPr/>
                </a:tc>
                <a:tc>
                  <a:txBody>
                    <a:bodyPr/>
                    <a:lstStyle/>
                    <a:p>
                      <a:r>
                        <a:rPr lang="en-US" sz="1400" dirty="0"/>
                        <a:t>0111</a:t>
                      </a:r>
                    </a:p>
                  </a:txBody>
                  <a:tcPr/>
                </a:tc>
                <a:extLst>
                  <a:ext uri="{0D108BD9-81ED-4DB2-BD59-A6C34878D82A}">
                    <a16:rowId xmlns:a16="http://schemas.microsoft.com/office/drawing/2014/main" val="900546692"/>
                  </a:ext>
                </a:extLst>
              </a:tr>
              <a:tr h="233891">
                <a:tc>
                  <a:txBody>
                    <a:bodyPr/>
                    <a:lstStyle/>
                    <a:p>
                      <a:r>
                        <a:rPr lang="en-US" sz="1400" dirty="0"/>
                        <a:t>8</a:t>
                      </a:r>
                    </a:p>
                  </a:txBody>
                  <a:tcPr/>
                </a:tc>
                <a:tc>
                  <a:txBody>
                    <a:bodyPr/>
                    <a:lstStyle/>
                    <a:p>
                      <a:r>
                        <a:rPr lang="en-US" sz="1400" dirty="0"/>
                        <a:t>1000</a:t>
                      </a:r>
                    </a:p>
                  </a:txBody>
                  <a:tcPr/>
                </a:tc>
                <a:extLst>
                  <a:ext uri="{0D108BD9-81ED-4DB2-BD59-A6C34878D82A}">
                    <a16:rowId xmlns:a16="http://schemas.microsoft.com/office/drawing/2014/main" val="188562984"/>
                  </a:ext>
                </a:extLst>
              </a:tr>
              <a:tr h="233891">
                <a:tc>
                  <a:txBody>
                    <a:bodyPr/>
                    <a:lstStyle/>
                    <a:p>
                      <a:r>
                        <a:rPr lang="en-US" sz="1400" dirty="0"/>
                        <a:t>9</a:t>
                      </a:r>
                    </a:p>
                  </a:txBody>
                  <a:tcPr/>
                </a:tc>
                <a:tc>
                  <a:txBody>
                    <a:bodyPr/>
                    <a:lstStyle/>
                    <a:p>
                      <a:r>
                        <a:rPr lang="en-US" sz="1400" dirty="0"/>
                        <a:t>1001</a:t>
                      </a:r>
                    </a:p>
                  </a:txBody>
                  <a:tcPr/>
                </a:tc>
                <a:extLst>
                  <a:ext uri="{0D108BD9-81ED-4DB2-BD59-A6C34878D82A}">
                    <a16:rowId xmlns:a16="http://schemas.microsoft.com/office/drawing/2014/main" val="3827566750"/>
                  </a:ext>
                </a:extLst>
              </a:tr>
              <a:tr h="233891">
                <a:tc>
                  <a:txBody>
                    <a:bodyPr/>
                    <a:lstStyle/>
                    <a:p>
                      <a:r>
                        <a:rPr lang="en-US" sz="1400" dirty="0"/>
                        <a:t>A</a:t>
                      </a:r>
                    </a:p>
                  </a:txBody>
                  <a:tcPr/>
                </a:tc>
                <a:tc>
                  <a:txBody>
                    <a:bodyPr/>
                    <a:lstStyle/>
                    <a:p>
                      <a:r>
                        <a:rPr lang="en-US" sz="1400" dirty="0"/>
                        <a:t>1010</a:t>
                      </a:r>
                    </a:p>
                  </a:txBody>
                  <a:tcPr/>
                </a:tc>
                <a:extLst>
                  <a:ext uri="{0D108BD9-81ED-4DB2-BD59-A6C34878D82A}">
                    <a16:rowId xmlns:a16="http://schemas.microsoft.com/office/drawing/2014/main" val="177043815"/>
                  </a:ext>
                </a:extLst>
              </a:tr>
              <a:tr h="233891">
                <a:tc>
                  <a:txBody>
                    <a:bodyPr/>
                    <a:lstStyle/>
                    <a:p>
                      <a:r>
                        <a:rPr lang="en-US" sz="1400" dirty="0"/>
                        <a:t>B</a:t>
                      </a:r>
                    </a:p>
                  </a:txBody>
                  <a:tcPr/>
                </a:tc>
                <a:tc>
                  <a:txBody>
                    <a:bodyPr/>
                    <a:lstStyle/>
                    <a:p>
                      <a:r>
                        <a:rPr lang="en-US" sz="1400" dirty="0"/>
                        <a:t>1011</a:t>
                      </a:r>
                    </a:p>
                  </a:txBody>
                  <a:tcPr/>
                </a:tc>
                <a:extLst>
                  <a:ext uri="{0D108BD9-81ED-4DB2-BD59-A6C34878D82A}">
                    <a16:rowId xmlns:a16="http://schemas.microsoft.com/office/drawing/2014/main" val="1330881432"/>
                  </a:ext>
                </a:extLst>
              </a:tr>
              <a:tr h="233891">
                <a:tc>
                  <a:txBody>
                    <a:bodyPr/>
                    <a:lstStyle/>
                    <a:p>
                      <a:r>
                        <a:rPr lang="en-US" sz="1400" dirty="0"/>
                        <a:t>C</a:t>
                      </a:r>
                    </a:p>
                  </a:txBody>
                  <a:tcPr/>
                </a:tc>
                <a:tc>
                  <a:txBody>
                    <a:bodyPr/>
                    <a:lstStyle/>
                    <a:p>
                      <a:r>
                        <a:rPr lang="en-US" sz="1400" dirty="0"/>
                        <a:t>1100</a:t>
                      </a:r>
                    </a:p>
                  </a:txBody>
                  <a:tcPr/>
                </a:tc>
                <a:extLst>
                  <a:ext uri="{0D108BD9-81ED-4DB2-BD59-A6C34878D82A}">
                    <a16:rowId xmlns:a16="http://schemas.microsoft.com/office/drawing/2014/main" val="2781364772"/>
                  </a:ext>
                </a:extLst>
              </a:tr>
              <a:tr h="233891">
                <a:tc>
                  <a:txBody>
                    <a:bodyPr/>
                    <a:lstStyle/>
                    <a:p>
                      <a:r>
                        <a:rPr lang="en-US" sz="1400" dirty="0"/>
                        <a:t>D</a:t>
                      </a:r>
                    </a:p>
                  </a:txBody>
                  <a:tcPr/>
                </a:tc>
                <a:tc>
                  <a:txBody>
                    <a:bodyPr/>
                    <a:lstStyle/>
                    <a:p>
                      <a:r>
                        <a:rPr lang="en-US" sz="1400" dirty="0"/>
                        <a:t>1101</a:t>
                      </a:r>
                    </a:p>
                  </a:txBody>
                  <a:tcPr/>
                </a:tc>
                <a:extLst>
                  <a:ext uri="{0D108BD9-81ED-4DB2-BD59-A6C34878D82A}">
                    <a16:rowId xmlns:a16="http://schemas.microsoft.com/office/drawing/2014/main" val="145724268"/>
                  </a:ext>
                </a:extLst>
              </a:tr>
              <a:tr h="233891">
                <a:tc>
                  <a:txBody>
                    <a:bodyPr/>
                    <a:lstStyle/>
                    <a:p>
                      <a:r>
                        <a:rPr lang="en-US" sz="1400" dirty="0"/>
                        <a:t>E</a:t>
                      </a:r>
                    </a:p>
                  </a:txBody>
                  <a:tcPr/>
                </a:tc>
                <a:tc>
                  <a:txBody>
                    <a:bodyPr/>
                    <a:lstStyle/>
                    <a:p>
                      <a:r>
                        <a:rPr lang="en-US" sz="1400" dirty="0"/>
                        <a:t>1110</a:t>
                      </a:r>
                    </a:p>
                  </a:txBody>
                  <a:tcPr/>
                </a:tc>
                <a:extLst>
                  <a:ext uri="{0D108BD9-81ED-4DB2-BD59-A6C34878D82A}">
                    <a16:rowId xmlns:a16="http://schemas.microsoft.com/office/drawing/2014/main" val="528486265"/>
                  </a:ext>
                </a:extLst>
              </a:tr>
              <a:tr h="233891">
                <a:tc>
                  <a:txBody>
                    <a:bodyPr/>
                    <a:lstStyle/>
                    <a:p>
                      <a:r>
                        <a:rPr lang="en-US" sz="1400" dirty="0"/>
                        <a:t>F</a:t>
                      </a:r>
                    </a:p>
                  </a:txBody>
                  <a:tcPr/>
                </a:tc>
                <a:tc>
                  <a:txBody>
                    <a:bodyPr/>
                    <a:lstStyle/>
                    <a:p>
                      <a:r>
                        <a:rPr lang="en-US" sz="1400" dirty="0"/>
                        <a:t>1111</a:t>
                      </a:r>
                    </a:p>
                  </a:txBody>
                  <a:tcPr/>
                </a:tc>
                <a:extLst>
                  <a:ext uri="{0D108BD9-81ED-4DB2-BD59-A6C34878D82A}">
                    <a16:rowId xmlns:a16="http://schemas.microsoft.com/office/drawing/2014/main" val="3194166584"/>
                  </a:ext>
                </a:extLst>
              </a:tr>
            </a:tbl>
          </a:graphicData>
        </a:graphic>
      </p:graphicFrame>
    </p:spTree>
    <p:extLst>
      <p:ext uri="{BB962C8B-B14F-4D97-AF65-F5344CB8AC3E}">
        <p14:creationId xmlns:p14="http://schemas.microsoft.com/office/powerpoint/2010/main" val="1377977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1CE7A-AE1B-B80E-D3A0-EED81512BA4A}"/>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33BDEBB-0B51-6321-C1A7-994FF59F9CE2}"/>
                  </a:ext>
                </a:extLst>
              </p:cNvPr>
              <p:cNvSpPr>
                <a:spLocks noGrp="1"/>
              </p:cNvSpPr>
              <p:nvPr>
                <p:ph idx="1"/>
              </p:nvPr>
            </p:nvSpPr>
            <p:spPr>
              <a:xfrm>
                <a:off x="612646" y="1289830"/>
                <a:ext cx="8317042" cy="5019530"/>
              </a:xfrm>
            </p:spPr>
            <p:txBody>
              <a:bodyPr vert="horz" lIns="91440" tIns="45720" rIns="91440" bIns="45720" rtlCol="0">
                <a:noAutofit/>
              </a:bodyPr>
              <a:lstStyle/>
              <a:p>
                <a:pPr>
                  <a:lnSpc>
                    <a:spcPct val="110000"/>
                  </a:lnSpc>
                </a:pPr>
                <a:r>
                  <a:rPr lang="en-US" dirty="0">
                    <a:solidFill>
                      <a:srgbClr val="202122"/>
                    </a:solidFill>
                    <a:latin typeface="Arial" panose="020B0604020202020204" pitchFamily="34" charset="0"/>
                  </a:rPr>
                  <a:t>Convert the following hexadecimal numbers to their binary representation. </a:t>
                </a:r>
              </a:p>
              <a:p>
                <a:pPr lvl="1">
                  <a:lnSpc>
                    <a:spcPct val="110000"/>
                  </a:lnSpc>
                </a:pPr>
                <a14:m>
                  <m:oMath xmlns:m="http://schemas.openxmlformats.org/officeDocument/2006/math">
                    <m:sSub>
                      <m:sSubPr>
                        <m:ctrlPr>
                          <a:rPr lang="en-US" sz="2000" i="1" dirty="0">
                            <a:solidFill>
                              <a:srgbClr val="202122"/>
                            </a:solidFill>
                            <a:latin typeface="Cambria Math" panose="02040503050406030204" pitchFamily="18" charset="0"/>
                          </a:rPr>
                        </m:ctrlPr>
                      </m:sSubPr>
                      <m:e>
                        <m:r>
                          <m:rPr>
                            <m:nor/>
                          </m:rPr>
                          <a:rPr lang="en-US" sz="2000" dirty="0">
                            <a:solidFill>
                              <a:srgbClr val="202122"/>
                            </a:solidFill>
                            <a:latin typeface="Cambria Math" panose="02040503050406030204" pitchFamily="18" charset="0"/>
                          </a:rPr>
                          <m:t>F</m:t>
                        </m:r>
                        <m:r>
                          <m:rPr>
                            <m:nor/>
                          </m:rPr>
                          <a:rPr lang="en-US" sz="2000" dirty="0">
                            <a:solidFill>
                              <a:srgbClr val="202122"/>
                            </a:solidFill>
                            <a:latin typeface="Cambria Math" panose="02040503050406030204" pitchFamily="18" charset="0"/>
                          </a:rPr>
                          <m:t>00</m:t>
                        </m:r>
                        <m:r>
                          <m:rPr>
                            <m:nor/>
                          </m:rPr>
                          <a:rPr lang="en-US" sz="2000" dirty="0">
                            <a:solidFill>
                              <a:srgbClr val="202122"/>
                            </a:solidFill>
                            <a:latin typeface="Cambria Math" panose="02040503050406030204" pitchFamily="18" charset="0"/>
                          </a:rPr>
                          <m:t>D</m:t>
                        </m:r>
                      </m:e>
                      <m:sub>
                        <m:r>
                          <a:rPr lang="en-US" sz="2000" i="1" dirty="0">
                            <a:solidFill>
                              <a:srgbClr val="202122"/>
                            </a:solidFill>
                            <a:latin typeface="Cambria Math" panose="02040503050406030204" pitchFamily="18" charset="0"/>
                          </a:rPr>
                          <m:t>16</m:t>
                        </m:r>
                      </m:sub>
                    </m:sSub>
                  </m:oMath>
                </a14:m>
                <a:endParaRPr lang="en-US" sz="2000" dirty="0">
                  <a:solidFill>
                    <a:srgbClr val="202122"/>
                  </a:solidFill>
                  <a:latin typeface="Arial" panose="020B0604020202020204" pitchFamily="34" charset="0"/>
                </a:endParaRPr>
              </a:p>
              <a:p>
                <a:pPr lvl="1">
                  <a:lnSpc>
                    <a:spcPct val="110000"/>
                  </a:lnSpc>
                </a:pPr>
                <a14:m>
                  <m:oMath xmlns:m="http://schemas.openxmlformats.org/officeDocument/2006/math">
                    <m:r>
                      <a:rPr lang="en-US" sz="2000" i="1" dirty="0">
                        <a:solidFill>
                          <a:srgbClr val="202122"/>
                        </a:solidFill>
                        <a:latin typeface="Cambria Math" panose="02040503050406030204" pitchFamily="18" charset="0"/>
                      </a:rPr>
                      <m:t>2</m:t>
                    </m:r>
                    <m:r>
                      <a:rPr lang="en-US" sz="2000" i="1" dirty="0">
                        <a:solidFill>
                          <a:srgbClr val="202122"/>
                        </a:solidFill>
                        <a:latin typeface="Cambria Math" panose="02040503050406030204" pitchFamily="18" charset="0"/>
                      </a:rPr>
                      <m:t>𝐵</m:t>
                    </m:r>
                    <m:r>
                      <a:rPr lang="en-US" sz="2000" i="1" dirty="0">
                        <a:solidFill>
                          <a:srgbClr val="202122"/>
                        </a:solidFill>
                        <a:latin typeface="Cambria Math" panose="02040503050406030204" pitchFamily="18" charset="0"/>
                      </a:rPr>
                      <m:t>3</m:t>
                    </m:r>
                    <m:r>
                      <a:rPr lang="en-US" sz="2000" i="1" dirty="0">
                        <a:solidFill>
                          <a:srgbClr val="202122"/>
                        </a:solidFill>
                        <a:latin typeface="Cambria Math" panose="02040503050406030204" pitchFamily="18" charset="0"/>
                      </a:rPr>
                      <m:t>𝐵𝐴</m:t>
                    </m:r>
                    <m:sSub>
                      <m:sSubPr>
                        <m:ctrlPr>
                          <a:rPr lang="en-US" sz="2000" i="1" dirty="0">
                            <a:solidFill>
                              <a:srgbClr val="202122"/>
                            </a:solidFill>
                            <a:latin typeface="Cambria Math" panose="02040503050406030204" pitchFamily="18" charset="0"/>
                          </a:rPr>
                        </m:ctrlPr>
                      </m:sSubPr>
                      <m:e>
                        <m:r>
                          <a:rPr lang="en-US" sz="2000" i="1" dirty="0">
                            <a:solidFill>
                              <a:srgbClr val="202122"/>
                            </a:solidFill>
                            <a:latin typeface="Cambria Math" panose="02040503050406030204" pitchFamily="18" charset="0"/>
                          </a:rPr>
                          <m:t>𝐷</m:t>
                        </m:r>
                      </m:e>
                      <m:sub>
                        <m:r>
                          <a:rPr lang="en-US" sz="2000" i="1" dirty="0">
                            <a:solidFill>
                              <a:srgbClr val="202122"/>
                            </a:solidFill>
                            <a:latin typeface="Cambria Math" panose="02040503050406030204" pitchFamily="18" charset="0"/>
                          </a:rPr>
                          <m:t>16</m:t>
                        </m:r>
                      </m:sub>
                    </m:sSub>
                  </m:oMath>
                </a14:m>
                <a:endParaRPr lang="en-US" sz="2000" dirty="0">
                  <a:solidFill>
                    <a:srgbClr val="202122"/>
                  </a:solidFill>
                  <a:latin typeface="Arial" panose="020B0604020202020204" pitchFamily="34" charset="0"/>
                </a:endParaRPr>
              </a:p>
              <a:p>
                <a:pPr lvl="1">
                  <a:lnSpc>
                    <a:spcPct val="110000"/>
                  </a:lnSpc>
                </a:pPr>
                <a14:m>
                  <m:oMath xmlns:m="http://schemas.openxmlformats.org/officeDocument/2006/math">
                    <m:sSub>
                      <m:sSubPr>
                        <m:ctrlPr>
                          <a:rPr lang="en-US" sz="2000" i="1" dirty="0" smtClean="0">
                            <a:solidFill>
                              <a:srgbClr val="202122"/>
                            </a:solidFill>
                            <a:latin typeface="Cambria Math" panose="02040503050406030204" pitchFamily="18" charset="0"/>
                            <a:ea typeface="Cambria Math" panose="02040503050406030204" pitchFamily="18" charset="0"/>
                          </a:rPr>
                        </m:ctrlPr>
                      </m:sSubPr>
                      <m:e>
                        <m:r>
                          <m:rPr>
                            <m:nor/>
                          </m:rPr>
                          <a:rPr lang="en-US" sz="2000">
                            <a:latin typeface="Cambria Math" panose="02040503050406030204" pitchFamily="18" charset="0"/>
                            <a:ea typeface="Cambria Math" panose="02040503050406030204" pitchFamily="18" charset="0"/>
                          </a:rPr>
                          <m:t>DEADC</m:t>
                        </m:r>
                        <m:r>
                          <m:rPr>
                            <m:nor/>
                          </m:rPr>
                          <a:rPr lang="en-US" sz="2000">
                            <a:latin typeface="Cambria Math" panose="02040503050406030204" pitchFamily="18" charset="0"/>
                            <a:ea typeface="Cambria Math" panose="02040503050406030204" pitchFamily="18" charset="0"/>
                          </a:rPr>
                          <m:t>0</m:t>
                        </m:r>
                        <m:r>
                          <m:rPr>
                            <m:nor/>
                          </m:rPr>
                          <a:rPr lang="en-US" sz="2000">
                            <a:latin typeface="Cambria Math" panose="02040503050406030204" pitchFamily="18" charset="0"/>
                            <a:ea typeface="Cambria Math" panose="02040503050406030204" pitchFamily="18" charset="0"/>
                          </a:rPr>
                          <m:t>DE</m:t>
                        </m:r>
                      </m:e>
                      <m:sub>
                        <m:r>
                          <a:rPr lang="en-US" sz="2000" i="1" dirty="0">
                            <a:solidFill>
                              <a:srgbClr val="202122"/>
                            </a:solidFill>
                            <a:latin typeface="Cambria Math" panose="02040503050406030204" pitchFamily="18" charset="0"/>
                            <a:ea typeface="Cambria Math" panose="02040503050406030204" pitchFamily="18" charset="0"/>
                          </a:rPr>
                          <m:t>16</m:t>
                        </m:r>
                      </m:sub>
                    </m:sSub>
                  </m:oMath>
                </a14:m>
                <a:endParaRPr lang="en-US" sz="2000" dirty="0">
                  <a:solidFill>
                    <a:srgbClr val="202122"/>
                  </a:solidFill>
                  <a:latin typeface="Cambria Math" panose="02040503050406030204" pitchFamily="18" charset="0"/>
                  <a:ea typeface="Cambria Math" panose="02040503050406030204" pitchFamily="18" charset="0"/>
                </a:endParaRPr>
              </a:p>
              <a:p>
                <a:pPr lvl="1">
                  <a:lnSpc>
                    <a:spcPct val="110000"/>
                  </a:lnSpc>
                </a:pPr>
                <a:endParaRPr lang="en-US" sz="2000" dirty="0">
                  <a:solidFill>
                    <a:srgbClr val="202122"/>
                  </a:solidFill>
                  <a:latin typeface="Arial" panose="020B0604020202020204" pitchFamily="34" charset="0"/>
                </a:endParaRPr>
              </a:p>
              <a:p>
                <a:pPr lvl="1">
                  <a:lnSpc>
                    <a:spcPct val="110000"/>
                  </a:lnSpc>
                </a:pPr>
                <a:endParaRPr lang="en-US" sz="2000" dirty="0">
                  <a:solidFill>
                    <a:srgbClr val="202122"/>
                  </a:solidFill>
                  <a:latin typeface="Arial" panose="020B0604020202020204" pitchFamily="34" charset="0"/>
                </a:endParaRPr>
              </a:p>
            </p:txBody>
          </p:sp>
        </mc:Choice>
        <mc:Fallback xmlns="">
          <p:sp>
            <p:nvSpPr>
              <p:cNvPr id="3" name="Content Placeholder 2">
                <a:extLst>
                  <a:ext uri="{FF2B5EF4-FFF2-40B4-BE49-F238E27FC236}">
                    <a16:creationId xmlns:a16="http://schemas.microsoft.com/office/drawing/2014/main" id="{433BDEBB-0B51-6321-C1A7-994FF59F9CE2}"/>
                  </a:ext>
                </a:extLst>
              </p:cNvPr>
              <p:cNvSpPr>
                <a:spLocks noGrp="1" noRot="1" noChangeAspect="1" noMove="1" noResize="1" noEditPoints="1" noAdjustHandles="1" noChangeArrowheads="1" noChangeShapeType="1" noTextEdit="1"/>
              </p:cNvSpPr>
              <p:nvPr>
                <p:ph idx="1"/>
              </p:nvPr>
            </p:nvSpPr>
            <p:spPr>
              <a:xfrm>
                <a:off x="612646" y="1289830"/>
                <a:ext cx="8317042" cy="5019530"/>
              </a:xfrm>
              <a:blipFill>
                <a:blip r:embed="rId3"/>
                <a:stretch>
                  <a:fillRect l="-610" t="-505"/>
                </a:stretch>
              </a:blipFill>
            </p:spPr>
            <p:txBody>
              <a:bodyPr/>
              <a:lstStyle/>
              <a:p>
                <a:r>
                  <a:rPr lang="en-US">
                    <a:noFill/>
                  </a:rPr>
                  <a:t> </a:t>
                </a:r>
              </a:p>
            </p:txBody>
          </p:sp>
        </mc:Fallback>
      </mc:AlternateContent>
      <p:sp>
        <p:nvSpPr>
          <p:cNvPr id="10" name="Title 1">
            <a:extLst>
              <a:ext uri="{FF2B5EF4-FFF2-40B4-BE49-F238E27FC236}">
                <a16:creationId xmlns:a16="http://schemas.microsoft.com/office/drawing/2014/main" id="{C352B06E-89F5-2CA6-2FF4-185A835EE812}"/>
              </a:ext>
            </a:extLst>
          </p:cNvPr>
          <p:cNvSpPr txBox="1">
            <a:spLocks/>
          </p:cNvSpPr>
          <p:nvPr/>
        </p:nvSpPr>
        <p:spPr>
          <a:xfrm>
            <a:off x="612648" y="548640"/>
            <a:ext cx="10653578"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b="1" kern="1200" dirty="0">
                <a:solidFill>
                  <a:schemeClr val="tx1"/>
                </a:solidFill>
                <a:latin typeface="+mj-lt"/>
                <a:ea typeface="+mj-ea"/>
                <a:cs typeface="+mj-cs"/>
              </a:rPr>
              <a:t>PRACTICE TIME</a:t>
            </a:r>
          </a:p>
        </p:txBody>
      </p:sp>
      <p:sp>
        <p:nvSpPr>
          <p:cNvPr id="11" name="Slide Number Placeholder 10">
            <a:extLst>
              <a:ext uri="{FF2B5EF4-FFF2-40B4-BE49-F238E27FC236}">
                <a16:creationId xmlns:a16="http://schemas.microsoft.com/office/drawing/2014/main" id="{DA0B4CD0-2079-0AE4-00C5-43F138DFCF29}"/>
              </a:ext>
            </a:extLst>
          </p:cNvPr>
          <p:cNvSpPr>
            <a:spLocks noGrp="1"/>
          </p:cNvSpPr>
          <p:nvPr>
            <p:ph type="sldNum" sz="quarter" idx="12"/>
          </p:nvPr>
        </p:nvSpPr>
        <p:spPr/>
        <p:txBody>
          <a:bodyPr/>
          <a:lstStyle/>
          <a:p>
            <a:fld id="{CC057153-B650-4DEB-B370-79DDCFDCE934}" type="slidenum">
              <a:rPr lang="en-US" smtClean="0"/>
              <a:t>97</a:t>
            </a:fld>
            <a:endParaRPr lang="en-US"/>
          </a:p>
        </p:txBody>
      </p:sp>
      <p:graphicFrame>
        <p:nvGraphicFramePr>
          <p:cNvPr id="2" name="Content Placeholder 2">
            <a:extLst>
              <a:ext uri="{FF2B5EF4-FFF2-40B4-BE49-F238E27FC236}">
                <a16:creationId xmlns:a16="http://schemas.microsoft.com/office/drawing/2014/main" id="{369BCB74-BE7F-A6EF-06CD-6F5EA8BC3187}"/>
              </a:ext>
            </a:extLst>
          </p:cNvPr>
          <p:cNvGraphicFramePr>
            <a:graphicFrameLocks/>
          </p:cNvGraphicFramePr>
          <p:nvPr>
            <p:extLst>
              <p:ext uri="{D42A27DB-BD31-4B8C-83A1-F6EECF244321}">
                <p14:modId xmlns:p14="http://schemas.microsoft.com/office/powerpoint/2010/main" val="2933811095"/>
              </p:ext>
            </p:extLst>
          </p:nvPr>
        </p:nvGraphicFramePr>
        <p:xfrm>
          <a:off x="9077570" y="914400"/>
          <a:ext cx="3114430" cy="5394960"/>
        </p:xfrm>
        <a:graphic>
          <a:graphicData uri="http://schemas.openxmlformats.org/drawingml/2006/table">
            <a:tbl>
              <a:tblPr firstRow="1" bandRow="1">
                <a:tableStyleId>{00A15C55-8517-42AA-B614-E9B94910E393}</a:tableStyleId>
              </a:tblPr>
              <a:tblGrid>
                <a:gridCol w="1557215">
                  <a:extLst>
                    <a:ext uri="{9D8B030D-6E8A-4147-A177-3AD203B41FA5}">
                      <a16:colId xmlns:a16="http://schemas.microsoft.com/office/drawing/2014/main" val="2171318767"/>
                    </a:ext>
                  </a:extLst>
                </a:gridCol>
                <a:gridCol w="1557215">
                  <a:extLst>
                    <a:ext uri="{9D8B030D-6E8A-4147-A177-3AD203B41FA5}">
                      <a16:colId xmlns:a16="http://schemas.microsoft.com/office/drawing/2014/main" val="828498057"/>
                    </a:ext>
                  </a:extLst>
                </a:gridCol>
              </a:tblGrid>
              <a:tr h="378106">
                <a:tc>
                  <a:txBody>
                    <a:bodyPr/>
                    <a:lstStyle/>
                    <a:p>
                      <a:r>
                        <a:rPr lang="en-US" sz="1400" dirty="0"/>
                        <a:t>Hexadecimal digit</a:t>
                      </a:r>
                    </a:p>
                  </a:txBody>
                  <a:tcPr/>
                </a:tc>
                <a:tc>
                  <a:txBody>
                    <a:bodyPr/>
                    <a:lstStyle/>
                    <a:p>
                      <a:r>
                        <a:rPr lang="en-US" sz="1400" dirty="0"/>
                        <a:t>Binary equivalent</a:t>
                      </a:r>
                    </a:p>
                  </a:txBody>
                  <a:tcPr/>
                </a:tc>
                <a:extLst>
                  <a:ext uri="{0D108BD9-81ED-4DB2-BD59-A6C34878D82A}">
                    <a16:rowId xmlns:a16="http://schemas.microsoft.com/office/drawing/2014/main" val="7995495"/>
                  </a:ext>
                </a:extLst>
              </a:tr>
              <a:tr h="233891">
                <a:tc>
                  <a:txBody>
                    <a:bodyPr/>
                    <a:lstStyle/>
                    <a:p>
                      <a:r>
                        <a:rPr lang="en-US" sz="1400" dirty="0"/>
                        <a:t>0</a:t>
                      </a:r>
                    </a:p>
                  </a:txBody>
                  <a:tcPr/>
                </a:tc>
                <a:tc>
                  <a:txBody>
                    <a:bodyPr/>
                    <a:lstStyle/>
                    <a:p>
                      <a:r>
                        <a:rPr lang="en-US" sz="1400" dirty="0"/>
                        <a:t>0000</a:t>
                      </a:r>
                    </a:p>
                  </a:txBody>
                  <a:tcPr/>
                </a:tc>
                <a:extLst>
                  <a:ext uri="{0D108BD9-81ED-4DB2-BD59-A6C34878D82A}">
                    <a16:rowId xmlns:a16="http://schemas.microsoft.com/office/drawing/2014/main" val="2927604650"/>
                  </a:ext>
                </a:extLst>
              </a:tr>
              <a:tr h="233891">
                <a:tc>
                  <a:txBody>
                    <a:bodyPr/>
                    <a:lstStyle/>
                    <a:p>
                      <a:r>
                        <a:rPr lang="en-US" sz="1400" dirty="0"/>
                        <a:t>1</a:t>
                      </a:r>
                    </a:p>
                  </a:txBody>
                  <a:tcPr/>
                </a:tc>
                <a:tc>
                  <a:txBody>
                    <a:bodyPr/>
                    <a:lstStyle/>
                    <a:p>
                      <a:r>
                        <a:rPr lang="en-US" sz="1400" dirty="0"/>
                        <a:t>0001</a:t>
                      </a:r>
                    </a:p>
                  </a:txBody>
                  <a:tcPr/>
                </a:tc>
                <a:extLst>
                  <a:ext uri="{0D108BD9-81ED-4DB2-BD59-A6C34878D82A}">
                    <a16:rowId xmlns:a16="http://schemas.microsoft.com/office/drawing/2014/main" val="2590681899"/>
                  </a:ext>
                </a:extLst>
              </a:tr>
              <a:tr h="233891">
                <a:tc>
                  <a:txBody>
                    <a:bodyPr/>
                    <a:lstStyle/>
                    <a:p>
                      <a:r>
                        <a:rPr lang="en-US" sz="1400" dirty="0"/>
                        <a:t>2</a:t>
                      </a:r>
                    </a:p>
                  </a:txBody>
                  <a:tcPr/>
                </a:tc>
                <a:tc>
                  <a:txBody>
                    <a:bodyPr/>
                    <a:lstStyle/>
                    <a:p>
                      <a:r>
                        <a:rPr lang="en-US" sz="1400" dirty="0"/>
                        <a:t>0010</a:t>
                      </a:r>
                    </a:p>
                  </a:txBody>
                  <a:tcPr/>
                </a:tc>
                <a:extLst>
                  <a:ext uri="{0D108BD9-81ED-4DB2-BD59-A6C34878D82A}">
                    <a16:rowId xmlns:a16="http://schemas.microsoft.com/office/drawing/2014/main" val="3003850579"/>
                  </a:ext>
                </a:extLst>
              </a:tr>
              <a:tr h="233891">
                <a:tc>
                  <a:txBody>
                    <a:bodyPr/>
                    <a:lstStyle/>
                    <a:p>
                      <a:r>
                        <a:rPr lang="en-US" sz="1400" dirty="0"/>
                        <a:t>3</a:t>
                      </a:r>
                    </a:p>
                  </a:txBody>
                  <a:tcPr/>
                </a:tc>
                <a:tc>
                  <a:txBody>
                    <a:bodyPr/>
                    <a:lstStyle/>
                    <a:p>
                      <a:r>
                        <a:rPr lang="en-US" sz="1400" dirty="0"/>
                        <a:t>0011</a:t>
                      </a:r>
                    </a:p>
                  </a:txBody>
                  <a:tcPr/>
                </a:tc>
                <a:extLst>
                  <a:ext uri="{0D108BD9-81ED-4DB2-BD59-A6C34878D82A}">
                    <a16:rowId xmlns:a16="http://schemas.microsoft.com/office/drawing/2014/main" val="2926090781"/>
                  </a:ext>
                </a:extLst>
              </a:tr>
              <a:tr h="233891">
                <a:tc>
                  <a:txBody>
                    <a:bodyPr/>
                    <a:lstStyle/>
                    <a:p>
                      <a:r>
                        <a:rPr lang="en-US" sz="1400" dirty="0"/>
                        <a:t>4</a:t>
                      </a:r>
                    </a:p>
                  </a:txBody>
                  <a:tcPr/>
                </a:tc>
                <a:tc>
                  <a:txBody>
                    <a:bodyPr/>
                    <a:lstStyle/>
                    <a:p>
                      <a:r>
                        <a:rPr lang="en-US" sz="1400" dirty="0"/>
                        <a:t>0100</a:t>
                      </a:r>
                    </a:p>
                  </a:txBody>
                  <a:tcPr/>
                </a:tc>
                <a:extLst>
                  <a:ext uri="{0D108BD9-81ED-4DB2-BD59-A6C34878D82A}">
                    <a16:rowId xmlns:a16="http://schemas.microsoft.com/office/drawing/2014/main" val="3053084215"/>
                  </a:ext>
                </a:extLst>
              </a:tr>
              <a:tr h="233891">
                <a:tc>
                  <a:txBody>
                    <a:bodyPr/>
                    <a:lstStyle/>
                    <a:p>
                      <a:r>
                        <a:rPr lang="en-US" sz="1400" dirty="0"/>
                        <a:t>5</a:t>
                      </a:r>
                    </a:p>
                  </a:txBody>
                  <a:tcPr/>
                </a:tc>
                <a:tc>
                  <a:txBody>
                    <a:bodyPr/>
                    <a:lstStyle/>
                    <a:p>
                      <a:r>
                        <a:rPr lang="en-US" sz="1400" dirty="0"/>
                        <a:t>0101</a:t>
                      </a:r>
                    </a:p>
                  </a:txBody>
                  <a:tcPr/>
                </a:tc>
                <a:extLst>
                  <a:ext uri="{0D108BD9-81ED-4DB2-BD59-A6C34878D82A}">
                    <a16:rowId xmlns:a16="http://schemas.microsoft.com/office/drawing/2014/main" val="2813890008"/>
                  </a:ext>
                </a:extLst>
              </a:tr>
              <a:tr h="233891">
                <a:tc>
                  <a:txBody>
                    <a:bodyPr/>
                    <a:lstStyle/>
                    <a:p>
                      <a:r>
                        <a:rPr lang="en-US" sz="1400" dirty="0"/>
                        <a:t>6</a:t>
                      </a:r>
                    </a:p>
                  </a:txBody>
                  <a:tcPr/>
                </a:tc>
                <a:tc>
                  <a:txBody>
                    <a:bodyPr/>
                    <a:lstStyle/>
                    <a:p>
                      <a:r>
                        <a:rPr lang="en-US" sz="1400" dirty="0"/>
                        <a:t>0110</a:t>
                      </a:r>
                    </a:p>
                  </a:txBody>
                  <a:tcPr/>
                </a:tc>
                <a:extLst>
                  <a:ext uri="{0D108BD9-81ED-4DB2-BD59-A6C34878D82A}">
                    <a16:rowId xmlns:a16="http://schemas.microsoft.com/office/drawing/2014/main" val="3620352983"/>
                  </a:ext>
                </a:extLst>
              </a:tr>
              <a:tr h="233891">
                <a:tc>
                  <a:txBody>
                    <a:bodyPr/>
                    <a:lstStyle/>
                    <a:p>
                      <a:r>
                        <a:rPr lang="en-US" sz="1400" dirty="0"/>
                        <a:t>7</a:t>
                      </a:r>
                    </a:p>
                  </a:txBody>
                  <a:tcPr/>
                </a:tc>
                <a:tc>
                  <a:txBody>
                    <a:bodyPr/>
                    <a:lstStyle/>
                    <a:p>
                      <a:r>
                        <a:rPr lang="en-US" sz="1400" dirty="0"/>
                        <a:t>0111</a:t>
                      </a:r>
                    </a:p>
                  </a:txBody>
                  <a:tcPr/>
                </a:tc>
                <a:extLst>
                  <a:ext uri="{0D108BD9-81ED-4DB2-BD59-A6C34878D82A}">
                    <a16:rowId xmlns:a16="http://schemas.microsoft.com/office/drawing/2014/main" val="900546692"/>
                  </a:ext>
                </a:extLst>
              </a:tr>
              <a:tr h="233891">
                <a:tc>
                  <a:txBody>
                    <a:bodyPr/>
                    <a:lstStyle/>
                    <a:p>
                      <a:r>
                        <a:rPr lang="en-US" sz="1400" dirty="0"/>
                        <a:t>8</a:t>
                      </a:r>
                    </a:p>
                  </a:txBody>
                  <a:tcPr/>
                </a:tc>
                <a:tc>
                  <a:txBody>
                    <a:bodyPr/>
                    <a:lstStyle/>
                    <a:p>
                      <a:r>
                        <a:rPr lang="en-US" sz="1400" dirty="0"/>
                        <a:t>1000</a:t>
                      </a:r>
                    </a:p>
                  </a:txBody>
                  <a:tcPr/>
                </a:tc>
                <a:extLst>
                  <a:ext uri="{0D108BD9-81ED-4DB2-BD59-A6C34878D82A}">
                    <a16:rowId xmlns:a16="http://schemas.microsoft.com/office/drawing/2014/main" val="188562984"/>
                  </a:ext>
                </a:extLst>
              </a:tr>
              <a:tr h="233891">
                <a:tc>
                  <a:txBody>
                    <a:bodyPr/>
                    <a:lstStyle/>
                    <a:p>
                      <a:r>
                        <a:rPr lang="en-US" sz="1400" dirty="0"/>
                        <a:t>9</a:t>
                      </a:r>
                    </a:p>
                  </a:txBody>
                  <a:tcPr/>
                </a:tc>
                <a:tc>
                  <a:txBody>
                    <a:bodyPr/>
                    <a:lstStyle/>
                    <a:p>
                      <a:r>
                        <a:rPr lang="en-US" sz="1400" dirty="0"/>
                        <a:t>1001</a:t>
                      </a:r>
                    </a:p>
                  </a:txBody>
                  <a:tcPr/>
                </a:tc>
                <a:extLst>
                  <a:ext uri="{0D108BD9-81ED-4DB2-BD59-A6C34878D82A}">
                    <a16:rowId xmlns:a16="http://schemas.microsoft.com/office/drawing/2014/main" val="3827566750"/>
                  </a:ext>
                </a:extLst>
              </a:tr>
              <a:tr h="233891">
                <a:tc>
                  <a:txBody>
                    <a:bodyPr/>
                    <a:lstStyle/>
                    <a:p>
                      <a:r>
                        <a:rPr lang="en-US" sz="1400" dirty="0"/>
                        <a:t>A</a:t>
                      </a:r>
                    </a:p>
                  </a:txBody>
                  <a:tcPr/>
                </a:tc>
                <a:tc>
                  <a:txBody>
                    <a:bodyPr/>
                    <a:lstStyle/>
                    <a:p>
                      <a:r>
                        <a:rPr lang="en-US" sz="1400" dirty="0"/>
                        <a:t>1010</a:t>
                      </a:r>
                    </a:p>
                  </a:txBody>
                  <a:tcPr/>
                </a:tc>
                <a:extLst>
                  <a:ext uri="{0D108BD9-81ED-4DB2-BD59-A6C34878D82A}">
                    <a16:rowId xmlns:a16="http://schemas.microsoft.com/office/drawing/2014/main" val="177043815"/>
                  </a:ext>
                </a:extLst>
              </a:tr>
              <a:tr h="233891">
                <a:tc>
                  <a:txBody>
                    <a:bodyPr/>
                    <a:lstStyle/>
                    <a:p>
                      <a:r>
                        <a:rPr lang="en-US" sz="1400" dirty="0"/>
                        <a:t>B</a:t>
                      </a:r>
                    </a:p>
                  </a:txBody>
                  <a:tcPr/>
                </a:tc>
                <a:tc>
                  <a:txBody>
                    <a:bodyPr/>
                    <a:lstStyle/>
                    <a:p>
                      <a:r>
                        <a:rPr lang="en-US" sz="1400" dirty="0"/>
                        <a:t>1011</a:t>
                      </a:r>
                    </a:p>
                  </a:txBody>
                  <a:tcPr/>
                </a:tc>
                <a:extLst>
                  <a:ext uri="{0D108BD9-81ED-4DB2-BD59-A6C34878D82A}">
                    <a16:rowId xmlns:a16="http://schemas.microsoft.com/office/drawing/2014/main" val="1330881432"/>
                  </a:ext>
                </a:extLst>
              </a:tr>
              <a:tr h="233891">
                <a:tc>
                  <a:txBody>
                    <a:bodyPr/>
                    <a:lstStyle/>
                    <a:p>
                      <a:r>
                        <a:rPr lang="en-US" sz="1400" dirty="0"/>
                        <a:t>C</a:t>
                      </a:r>
                    </a:p>
                  </a:txBody>
                  <a:tcPr/>
                </a:tc>
                <a:tc>
                  <a:txBody>
                    <a:bodyPr/>
                    <a:lstStyle/>
                    <a:p>
                      <a:r>
                        <a:rPr lang="en-US" sz="1400" dirty="0"/>
                        <a:t>1100</a:t>
                      </a:r>
                    </a:p>
                  </a:txBody>
                  <a:tcPr/>
                </a:tc>
                <a:extLst>
                  <a:ext uri="{0D108BD9-81ED-4DB2-BD59-A6C34878D82A}">
                    <a16:rowId xmlns:a16="http://schemas.microsoft.com/office/drawing/2014/main" val="2781364772"/>
                  </a:ext>
                </a:extLst>
              </a:tr>
              <a:tr h="233891">
                <a:tc>
                  <a:txBody>
                    <a:bodyPr/>
                    <a:lstStyle/>
                    <a:p>
                      <a:r>
                        <a:rPr lang="en-US" sz="1400" dirty="0"/>
                        <a:t>D</a:t>
                      </a:r>
                    </a:p>
                  </a:txBody>
                  <a:tcPr/>
                </a:tc>
                <a:tc>
                  <a:txBody>
                    <a:bodyPr/>
                    <a:lstStyle/>
                    <a:p>
                      <a:r>
                        <a:rPr lang="en-US" sz="1400" dirty="0"/>
                        <a:t>1101</a:t>
                      </a:r>
                    </a:p>
                  </a:txBody>
                  <a:tcPr/>
                </a:tc>
                <a:extLst>
                  <a:ext uri="{0D108BD9-81ED-4DB2-BD59-A6C34878D82A}">
                    <a16:rowId xmlns:a16="http://schemas.microsoft.com/office/drawing/2014/main" val="145724268"/>
                  </a:ext>
                </a:extLst>
              </a:tr>
              <a:tr h="233891">
                <a:tc>
                  <a:txBody>
                    <a:bodyPr/>
                    <a:lstStyle/>
                    <a:p>
                      <a:r>
                        <a:rPr lang="en-US" sz="1400" dirty="0"/>
                        <a:t>E</a:t>
                      </a:r>
                    </a:p>
                  </a:txBody>
                  <a:tcPr/>
                </a:tc>
                <a:tc>
                  <a:txBody>
                    <a:bodyPr/>
                    <a:lstStyle/>
                    <a:p>
                      <a:r>
                        <a:rPr lang="en-US" sz="1400" dirty="0"/>
                        <a:t>1110</a:t>
                      </a:r>
                    </a:p>
                  </a:txBody>
                  <a:tcPr/>
                </a:tc>
                <a:extLst>
                  <a:ext uri="{0D108BD9-81ED-4DB2-BD59-A6C34878D82A}">
                    <a16:rowId xmlns:a16="http://schemas.microsoft.com/office/drawing/2014/main" val="528486265"/>
                  </a:ext>
                </a:extLst>
              </a:tr>
              <a:tr h="233891">
                <a:tc>
                  <a:txBody>
                    <a:bodyPr/>
                    <a:lstStyle/>
                    <a:p>
                      <a:r>
                        <a:rPr lang="en-US" sz="1400" dirty="0"/>
                        <a:t>F</a:t>
                      </a:r>
                    </a:p>
                  </a:txBody>
                  <a:tcPr/>
                </a:tc>
                <a:tc>
                  <a:txBody>
                    <a:bodyPr/>
                    <a:lstStyle/>
                    <a:p>
                      <a:r>
                        <a:rPr lang="en-US" sz="1400" dirty="0"/>
                        <a:t>1111</a:t>
                      </a:r>
                    </a:p>
                  </a:txBody>
                  <a:tcPr/>
                </a:tc>
                <a:extLst>
                  <a:ext uri="{0D108BD9-81ED-4DB2-BD59-A6C34878D82A}">
                    <a16:rowId xmlns:a16="http://schemas.microsoft.com/office/drawing/2014/main" val="3194166584"/>
                  </a:ext>
                </a:extLst>
              </a:tr>
            </a:tbl>
          </a:graphicData>
        </a:graphic>
      </p:graphicFrame>
    </p:spTree>
    <p:extLst>
      <p:ext uri="{BB962C8B-B14F-4D97-AF65-F5344CB8AC3E}">
        <p14:creationId xmlns:p14="http://schemas.microsoft.com/office/powerpoint/2010/main" val="372896723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0CD09-1F1C-3A21-3D45-3DD7C10960E4}"/>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2D44C7B-FB63-C3F3-670E-03A6585FB992}"/>
                  </a:ext>
                </a:extLst>
              </p:cNvPr>
              <p:cNvSpPr>
                <a:spLocks noGrp="1"/>
              </p:cNvSpPr>
              <p:nvPr>
                <p:ph idx="1"/>
              </p:nvPr>
            </p:nvSpPr>
            <p:spPr>
              <a:xfrm>
                <a:off x="612646" y="1289830"/>
                <a:ext cx="8317042" cy="5019530"/>
              </a:xfrm>
            </p:spPr>
            <p:txBody>
              <a:bodyPr vert="horz" lIns="91440" tIns="45720" rIns="91440" bIns="45720" rtlCol="0">
                <a:noAutofit/>
              </a:bodyPr>
              <a:lstStyle/>
              <a:p>
                <a:pPr>
                  <a:lnSpc>
                    <a:spcPct val="110000"/>
                  </a:lnSpc>
                </a:pPr>
                <a:r>
                  <a:rPr lang="en-US" dirty="0">
                    <a:solidFill>
                      <a:srgbClr val="202122"/>
                    </a:solidFill>
                    <a:latin typeface="Arial" panose="020B0604020202020204" pitchFamily="34" charset="0"/>
                  </a:rPr>
                  <a:t>Convert the following hexadecimal numbers to their binary representation. </a:t>
                </a:r>
              </a:p>
              <a:p>
                <a:pPr lvl="1">
                  <a:lnSpc>
                    <a:spcPct val="110000"/>
                  </a:lnSpc>
                </a:pPr>
                <a14:m>
                  <m:oMath xmlns:m="http://schemas.openxmlformats.org/officeDocument/2006/math">
                    <m:sSub>
                      <m:sSubPr>
                        <m:ctrlPr>
                          <a:rPr lang="en-US" sz="2000" b="0" i="1" dirty="0" smtClean="0">
                            <a:solidFill>
                              <a:srgbClr val="202122"/>
                            </a:solidFill>
                            <a:latin typeface="Cambria Math" panose="02040503050406030204" pitchFamily="18" charset="0"/>
                          </a:rPr>
                        </m:ctrlPr>
                      </m:sSubPr>
                      <m:e>
                        <m:r>
                          <m:rPr>
                            <m:nor/>
                          </m:rPr>
                          <a:rPr lang="en-US" sz="2000" b="0" i="0" dirty="0" smtClean="0">
                            <a:solidFill>
                              <a:srgbClr val="202122"/>
                            </a:solidFill>
                            <a:latin typeface="Cambria Math" panose="02040503050406030204" pitchFamily="18" charset="0"/>
                          </a:rPr>
                          <m:t>F</m:t>
                        </m:r>
                        <m:r>
                          <m:rPr>
                            <m:nor/>
                          </m:rPr>
                          <a:rPr lang="en-US" sz="2000" b="0" i="0" dirty="0" smtClean="0">
                            <a:solidFill>
                              <a:srgbClr val="202122"/>
                            </a:solidFill>
                            <a:latin typeface="Cambria Math" panose="02040503050406030204" pitchFamily="18" charset="0"/>
                          </a:rPr>
                          <m:t>00</m:t>
                        </m:r>
                        <m:r>
                          <m:rPr>
                            <m:nor/>
                          </m:rPr>
                          <a:rPr lang="en-US" sz="2000" b="0" i="0" dirty="0" smtClean="0">
                            <a:solidFill>
                              <a:srgbClr val="202122"/>
                            </a:solidFill>
                            <a:latin typeface="Cambria Math" panose="02040503050406030204" pitchFamily="18" charset="0"/>
                          </a:rPr>
                          <m:t>D</m:t>
                        </m:r>
                      </m:e>
                      <m:sub>
                        <m:r>
                          <a:rPr lang="en-US" sz="2000" b="0" i="1" dirty="0" smtClean="0">
                            <a:solidFill>
                              <a:srgbClr val="202122"/>
                            </a:solidFill>
                            <a:latin typeface="Cambria Math" panose="02040503050406030204" pitchFamily="18" charset="0"/>
                          </a:rPr>
                          <m:t>16</m:t>
                        </m:r>
                      </m:sub>
                    </m:sSub>
                    <m:r>
                      <a:rPr lang="en-US" sz="2000" b="0" i="1" dirty="0" smtClean="0">
                        <a:solidFill>
                          <a:srgbClr val="202122"/>
                        </a:solidFill>
                        <a:latin typeface="Cambria Math" panose="02040503050406030204" pitchFamily="18" charset="0"/>
                      </a:rPr>
                      <m:t>=</m:t>
                    </m:r>
                    <m:sSub>
                      <m:sSubPr>
                        <m:ctrlPr>
                          <a:rPr lang="en-US" sz="2000" b="0" i="1" dirty="0" smtClean="0">
                            <a:solidFill>
                              <a:srgbClr val="202122"/>
                            </a:solidFill>
                            <a:latin typeface="Cambria Math" panose="02040503050406030204" pitchFamily="18" charset="0"/>
                          </a:rPr>
                        </m:ctrlPr>
                      </m:sSubPr>
                      <m:e>
                        <m:r>
                          <a:rPr lang="en-US" sz="2000" b="0" i="1" dirty="0" smtClean="0">
                            <a:solidFill>
                              <a:srgbClr val="202122"/>
                            </a:solidFill>
                            <a:latin typeface="Cambria Math" panose="02040503050406030204" pitchFamily="18" charset="0"/>
                          </a:rPr>
                          <m:t>1111000000001101</m:t>
                        </m:r>
                      </m:e>
                      <m:sub>
                        <m:r>
                          <a:rPr lang="en-US" sz="2000" b="0" i="1" dirty="0" smtClean="0">
                            <a:solidFill>
                              <a:srgbClr val="202122"/>
                            </a:solidFill>
                            <a:latin typeface="Cambria Math" panose="02040503050406030204" pitchFamily="18" charset="0"/>
                          </a:rPr>
                          <m:t>2</m:t>
                        </m:r>
                      </m:sub>
                    </m:sSub>
                  </m:oMath>
                </a14:m>
                <a:endParaRPr lang="en-US" sz="2000" dirty="0">
                  <a:solidFill>
                    <a:srgbClr val="202122"/>
                  </a:solidFill>
                  <a:latin typeface="Arial" panose="020B0604020202020204" pitchFamily="34" charset="0"/>
                </a:endParaRPr>
              </a:p>
              <a:p>
                <a:pPr lvl="1">
                  <a:lnSpc>
                    <a:spcPct val="110000"/>
                  </a:lnSpc>
                </a:pPr>
                <a14:m>
                  <m:oMath xmlns:m="http://schemas.openxmlformats.org/officeDocument/2006/math">
                    <m:r>
                      <a:rPr lang="en-US" sz="2000" b="0" i="1" dirty="0" smtClean="0">
                        <a:solidFill>
                          <a:srgbClr val="202122"/>
                        </a:solidFill>
                        <a:latin typeface="Cambria Math" panose="02040503050406030204" pitchFamily="18" charset="0"/>
                      </a:rPr>
                      <m:t>2</m:t>
                    </m:r>
                    <m:r>
                      <a:rPr lang="en-US" sz="2000" b="0" i="1" dirty="0" smtClean="0">
                        <a:solidFill>
                          <a:srgbClr val="202122"/>
                        </a:solidFill>
                        <a:latin typeface="Cambria Math" panose="02040503050406030204" pitchFamily="18" charset="0"/>
                      </a:rPr>
                      <m:t>𝐵</m:t>
                    </m:r>
                    <m:r>
                      <a:rPr lang="en-US" sz="2000" b="0" i="1" dirty="0" smtClean="0">
                        <a:solidFill>
                          <a:srgbClr val="202122"/>
                        </a:solidFill>
                        <a:latin typeface="Cambria Math" panose="02040503050406030204" pitchFamily="18" charset="0"/>
                      </a:rPr>
                      <m:t>3</m:t>
                    </m:r>
                    <m:r>
                      <a:rPr lang="en-US" sz="2000" b="0" i="1" dirty="0" smtClean="0">
                        <a:solidFill>
                          <a:srgbClr val="202122"/>
                        </a:solidFill>
                        <a:latin typeface="Cambria Math" panose="02040503050406030204" pitchFamily="18" charset="0"/>
                      </a:rPr>
                      <m:t>𝐵𝐴</m:t>
                    </m:r>
                    <m:sSub>
                      <m:sSubPr>
                        <m:ctrlPr>
                          <a:rPr lang="en-US" sz="2000" b="0" i="1" dirty="0" smtClean="0">
                            <a:solidFill>
                              <a:srgbClr val="202122"/>
                            </a:solidFill>
                            <a:latin typeface="Cambria Math" panose="02040503050406030204" pitchFamily="18" charset="0"/>
                          </a:rPr>
                        </m:ctrlPr>
                      </m:sSubPr>
                      <m:e>
                        <m:r>
                          <a:rPr lang="en-US" sz="2000" b="0" i="1" dirty="0" smtClean="0">
                            <a:solidFill>
                              <a:srgbClr val="202122"/>
                            </a:solidFill>
                            <a:latin typeface="Cambria Math" panose="02040503050406030204" pitchFamily="18" charset="0"/>
                          </a:rPr>
                          <m:t>𝐷</m:t>
                        </m:r>
                      </m:e>
                      <m:sub>
                        <m:r>
                          <a:rPr lang="en-US" sz="2000" b="0" i="1" dirty="0" smtClean="0">
                            <a:solidFill>
                              <a:srgbClr val="202122"/>
                            </a:solidFill>
                            <a:latin typeface="Cambria Math" panose="02040503050406030204" pitchFamily="18" charset="0"/>
                          </a:rPr>
                          <m:t>16</m:t>
                        </m:r>
                      </m:sub>
                    </m:sSub>
                    <m:r>
                      <a:rPr lang="en-US" sz="2000" b="0" i="1" dirty="0" smtClean="0">
                        <a:solidFill>
                          <a:srgbClr val="202122"/>
                        </a:solidFill>
                        <a:latin typeface="Cambria Math" panose="02040503050406030204" pitchFamily="18" charset="0"/>
                      </a:rPr>
                      <m:t>=</m:t>
                    </m:r>
                    <m:sSub>
                      <m:sSubPr>
                        <m:ctrlPr>
                          <a:rPr lang="en-US" sz="2000" b="0" i="1" dirty="0" smtClean="0">
                            <a:solidFill>
                              <a:srgbClr val="202122"/>
                            </a:solidFill>
                            <a:latin typeface="Cambria Math" panose="02040503050406030204" pitchFamily="18" charset="0"/>
                          </a:rPr>
                        </m:ctrlPr>
                      </m:sSubPr>
                      <m:e>
                        <m:r>
                          <a:rPr lang="en-US" sz="2000" b="0" i="1" dirty="0" smtClean="0">
                            <a:solidFill>
                              <a:srgbClr val="202122"/>
                            </a:solidFill>
                            <a:latin typeface="Cambria Math" panose="02040503050406030204" pitchFamily="18" charset="0"/>
                          </a:rPr>
                          <m:t>001010110011101110101101</m:t>
                        </m:r>
                      </m:e>
                      <m:sub>
                        <m:r>
                          <a:rPr lang="en-US" sz="2000" b="0" i="1" dirty="0" smtClean="0">
                            <a:solidFill>
                              <a:srgbClr val="202122"/>
                            </a:solidFill>
                            <a:latin typeface="Cambria Math" panose="02040503050406030204" pitchFamily="18" charset="0"/>
                          </a:rPr>
                          <m:t>2</m:t>
                        </m:r>
                      </m:sub>
                    </m:sSub>
                  </m:oMath>
                </a14:m>
                <a:endParaRPr lang="en-US" sz="2000" dirty="0">
                  <a:solidFill>
                    <a:srgbClr val="202122"/>
                  </a:solidFill>
                  <a:latin typeface="Arial" panose="020B0604020202020204" pitchFamily="34" charset="0"/>
                </a:endParaRPr>
              </a:p>
              <a:p>
                <a:pPr lvl="1">
                  <a:lnSpc>
                    <a:spcPct val="110000"/>
                  </a:lnSpc>
                </a:pPr>
                <a14:m>
                  <m:oMath xmlns:m="http://schemas.openxmlformats.org/officeDocument/2006/math">
                    <m:sSub>
                      <m:sSubPr>
                        <m:ctrlPr>
                          <a:rPr lang="en-US" sz="2000" i="1" dirty="0">
                            <a:solidFill>
                              <a:srgbClr val="202122"/>
                            </a:solidFill>
                            <a:latin typeface="Cambria Math" panose="02040503050406030204" pitchFamily="18" charset="0"/>
                            <a:ea typeface="Cambria Math" panose="02040503050406030204" pitchFamily="18" charset="0"/>
                          </a:rPr>
                        </m:ctrlPr>
                      </m:sSubPr>
                      <m:e>
                        <m:r>
                          <m:rPr>
                            <m:nor/>
                          </m:rPr>
                          <a:rPr lang="en-US" sz="2000">
                            <a:latin typeface="Cambria Math" panose="02040503050406030204" pitchFamily="18" charset="0"/>
                            <a:ea typeface="Cambria Math" panose="02040503050406030204" pitchFamily="18" charset="0"/>
                          </a:rPr>
                          <m:t>DEADC</m:t>
                        </m:r>
                        <m:r>
                          <m:rPr>
                            <m:nor/>
                          </m:rPr>
                          <a:rPr lang="en-US" sz="2000">
                            <a:latin typeface="Cambria Math" panose="02040503050406030204" pitchFamily="18" charset="0"/>
                            <a:ea typeface="Cambria Math" panose="02040503050406030204" pitchFamily="18" charset="0"/>
                          </a:rPr>
                          <m:t>0</m:t>
                        </m:r>
                        <m:r>
                          <m:rPr>
                            <m:nor/>
                          </m:rPr>
                          <a:rPr lang="en-US" sz="2000">
                            <a:latin typeface="Cambria Math" panose="02040503050406030204" pitchFamily="18" charset="0"/>
                            <a:ea typeface="Cambria Math" panose="02040503050406030204" pitchFamily="18" charset="0"/>
                          </a:rPr>
                          <m:t>DE</m:t>
                        </m:r>
                      </m:e>
                      <m:sub>
                        <m:r>
                          <a:rPr lang="en-US" sz="2000" i="1" dirty="0">
                            <a:solidFill>
                              <a:srgbClr val="202122"/>
                            </a:solidFill>
                            <a:latin typeface="Cambria Math" panose="02040503050406030204" pitchFamily="18" charset="0"/>
                            <a:ea typeface="Cambria Math" panose="02040503050406030204" pitchFamily="18" charset="0"/>
                          </a:rPr>
                          <m:t>16</m:t>
                        </m:r>
                      </m:sub>
                    </m:sSub>
                    <m:r>
                      <a:rPr lang="en-US" sz="2000" b="0" i="1" dirty="0" smtClean="0">
                        <a:solidFill>
                          <a:srgbClr val="202122"/>
                        </a:solidFill>
                        <a:latin typeface="Cambria Math" panose="02040503050406030204" pitchFamily="18" charset="0"/>
                      </a:rPr>
                      <m:t>=</m:t>
                    </m:r>
                    <m:sSub>
                      <m:sSubPr>
                        <m:ctrlPr>
                          <a:rPr lang="en-US" sz="2000" b="0" i="1" dirty="0" smtClean="0">
                            <a:solidFill>
                              <a:srgbClr val="202122"/>
                            </a:solidFill>
                            <a:latin typeface="Cambria Math" panose="02040503050406030204" pitchFamily="18" charset="0"/>
                          </a:rPr>
                        </m:ctrlPr>
                      </m:sSubPr>
                      <m:e>
                        <m:r>
                          <a:rPr lang="en-US" sz="2000" b="0" i="1" dirty="0" smtClean="0">
                            <a:solidFill>
                              <a:srgbClr val="202122"/>
                            </a:solidFill>
                            <a:latin typeface="Cambria Math" panose="02040503050406030204" pitchFamily="18" charset="0"/>
                          </a:rPr>
                          <m:t>11011110101011011100000011011110</m:t>
                        </m:r>
                      </m:e>
                      <m:sub>
                        <m:r>
                          <a:rPr lang="en-US" sz="2000" b="0" i="1" dirty="0" smtClean="0">
                            <a:solidFill>
                              <a:srgbClr val="202122"/>
                            </a:solidFill>
                            <a:latin typeface="Cambria Math" panose="02040503050406030204" pitchFamily="18" charset="0"/>
                          </a:rPr>
                          <m:t>2</m:t>
                        </m:r>
                      </m:sub>
                    </m:sSub>
                  </m:oMath>
                </a14:m>
                <a:endParaRPr lang="en-US" sz="2000" dirty="0">
                  <a:solidFill>
                    <a:srgbClr val="202122"/>
                  </a:solidFill>
                  <a:latin typeface="Arial" panose="020B0604020202020204" pitchFamily="34" charset="0"/>
                </a:endParaRPr>
              </a:p>
              <a:p>
                <a:pPr marL="228600" lvl="1" indent="0">
                  <a:lnSpc>
                    <a:spcPct val="110000"/>
                  </a:lnSpc>
                  <a:buNone/>
                </a:pPr>
                <a:endParaRPr lang="en-US" sz="2000" dirty="0">
                  <a:solidFill>
                    <a:srgbClr val="202122"/>
                  </a:solidFill>
                  <a:latin typeface="Arial" panose="020B0604020202020204" pitchFamily="34" charset="0"/>
                </a:endParaRPr>
              </a:p>
            </p:txBody>
          </p:sp>
        </mc:Choice>
        <mc:Fallback xmlns="">
          <p:sp>
            <p:nvSpPr>
              <p:cNvPr id="3" name="Content Placeholder 2">
                <a:extLst>
                  <a:ext uri="{FF2B5EF4-FFF2-40B4-BE49-F238E27FC236}">
                    <a16:creationId xmlns:a16="http://schemas.microsoft.com/office/drawing/2014/main" id="{82D44C7B-FB63-C3F3-670E-03A6585FB992}"/>
                  </a:ext>
                </a:extLst>
              </p:cNvPr>
              <p:cNvSpPr>
                <a:spLocks noGrp="1" noRot="1" noChangeAspect="1" noMove="1" noResize="1" noEditPoints="1" noAdjustHandles="1" noChangeArrowheads="1" noChangeShapeType="1" noTextEdit="1"/>
              </p:cNvSpPr>
              <p:nvPr>
                <p:ph idx="1"/>
              </p:nvPr>
            </p:nvSpPr>
            <p:spPr>
              <a:xfrm>
                <a:off x="612646" y="1289830"/>
                <a:ext cx="8317042" cy="5019530"/>
              </a:xfrm>
              <a:blipFill>
                <a:blip r:embed="rId3"/>
                <a:stretch>
                  <a:fillRect l="-610" t="-505"/>
                </a:stretch>
              </a:blipFill>
            </p:spPr>
            <p:txBody>
              <a:bodyPr/>
              <a:lstStyle/>
              <a:p>
                <a:r>
                  <a:rPr lang="en-US">
                    <a:noFill/>
                  </a:rPr>
                  <a:t> </a:t>
                </a:r>
              </a:p>
            </p:txBody>
          </p:sp>
        </mc:Fallback>
      </mc:AlternateContent>
      <p:sp>
        <p:nvSpPr>
          <p:cNvPr id="10" name="Title 1">
            <a:extLst>
              <a:ext uri="{FF2B5EF4-FFF2-40B4-BE49-F238E27FC236}">
                <a16:creationId xmlns:a16="http://schemas.microsoft.com/office/drawing/2014/main" id="{9684DB40-7EF1-28F8-00EC-4F405CF6F697}"/>
              </a:ext>
            </a:extLst>
          </p:cNvPr>
          <p:cNvSpPr txBox="1">
            <a:spLocks/>
          </p:cNvSpPr>
          <p:nvPr/>
        </p:nvSpPr>
        <p:spPr>
          <a:xfrm>
            <a:off x="612648" y="548640"/>
            <a:ext cx="10653578"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b="1" kern="1200" dirty="0">
                <a:solidFill>
                  <a:schemeClr val="tx1"/>
                </a:solidFill>
                <a:latin typeface="+mj-lt"/>
                <a:ea typeface="+mj-ea"/>
                <a:cs typeface="+mj-cs"/>
              </a:rPr>
              <a:t>ANSWER</a:t>
            </a:r>
          </a:p>
        </p:txBody>
      </p:sp>
      <p:sp>
        <p:nvSpPr>
          <p:cNvPr id="11" name="Slide Number Placeholder 10">
            <a:extLst>
              <a:ext uri="{FF2B5EF4-FFF2-40B4-BE49-F238E27FC236}">
                <a16:creationId xmlns:a16="http://schemas.microsoft.com/office/drawing/2014/main" id="{92D68711-B6C4-2730-2E9A-1CD2C9746EA9}"/>
              </a:ext>
            </a:extLst>
          </p:cNvPr>
          <p:cNvSpPr>
            <a:spLocks noGrp="1"/>
          </p:cNvSpPr>
          <p:nvPr>
            <p:ph type="sldNum" sz="quarter" idx="12"/>
          </p:nvPr>
        </p:nvSpPr>
        <p:spPr/>
        <p:txBody>
          <a:bodyPr/>
          <a:lstStyle/>
          <a:p>
            <a:fld id="{CC057153-B650-4DEB-B370-79DDCFDCE934}" type="slidenum">
              <a:rPr lang="en-US" smtClean="0"/>
              <a:t>98</a:t>
            </a:fld>
            <a:endParaRPr lang="en-US"/>
          </a:p>
        </p:txBody>
      </p:sp>
      <p:graphicFrame>
        <p:nvGraphicFramePr>
          <p:cNvPr id="2" name="Content Placeholder 2">
            <a:extLst>
              <a:ext uri="{FF2B5EF4-FFF2-40B4-BE49-F238E27FC236}">
                <a16:creationId xmlns:a16="http://schemas.microsoft.com/office/drawing/2014/main" id="{D06D4ACD-D613-115C-994F-3F912E368E05}"/>
              </a:ext>
            </a:extLst>
          </p:cNvPr>
          <p:cNvGraphicFramePr>
            <a:graphicFrameLocks/>
          </p:cNvGraphicFramePr>
          <p:nvPr>
            <p:extLst>
              <p:ext uri="{D42A27DB-BD31-4B8C-83A1-F6EECF244321}">
                <p14:modId xmlns:p14="http://schemas.microsoft.com/office/powerpoint/2010/main" val="329781136"/>
              </p:ext>
            </p:extLst>
          </p:nvPr>
        </p:nvGraphicFramePr>
        <p:xfrm>
          <a:off x="9077570" y="914400"/>
          <a:ext cx="3114430" cy="5394960"/>
        </p:xfrm>
        <a:graphic>
          <a:graphicData uri="http://schemas.openxmlformats.org/drawingml/2006/table">
            <a:tbl>
              <a:tblPr firstRow="1" bandRow="1">
                <a:tableStyleId>{00A15C55-8517-42AA-B614-E9B94910E393}</a:tableStyleId>
              </a:tblPr>
              <a:tblGrid>
                <a:gridCol w="1557215">
                  <a:extLst>
                    <a:ext uri="{9D8B030D-6E8A-4147-A177-3AD203B41FA5}">
                      <a16:colId xmlns:a16="http://schemas.microsoft.com/office/drawing/2014/main" val="2171318767"/>
                    </a:ext>
                  </a:extLst>
                </a:gridCol>
                <a:gridCol w="1557215">
                  <a:extLst>
                    <a:ext uri="{9D8B030D-6E8A-4147-A177-3AD203B41FA5}">
                      <a16:colId xmlns:a16="http://schemas.microsoft.com/office/drawing/2014/main" val="828498057"/>
                    </a:ext>
                  </a:extLst>
                </a:gridCol>
              </a:tblGrid>
              <a:tr h="378106">
                <a:tc>
                  <a:txBody>
                    <a:bodyPr/>
                    <a:lstStyle/>
                    <a:p>
                      <a:r>
                        <a:rPr lang="en-US" sz="1400" dirty="0"/>
                        <a:t>Hexadecimal digit</a:t>
                      </a:r>
                    </a:p>
                  </a:txBody>
                  <a:tcPr/>
                </a:tc>
                <a:tc>
                  <a:txBody>
                    <a:bodyPr/>
                    <a:lstStyle/>
                    <a:p>
                      <a:r>
                        <a:rPr lang="en-US" sz="1400" dirty="0"/>
                        <a:t>Binary equivalent</a:t>
                      </a:r>
                    </a:p>
                  </a:txBody>
                  <a:tcPr/>
                </a:tc>
                <a:extLst>
                  <a:ext uri="{0D108BD9-81ED-4DB2-BD59-A6C34878D82A}">
                    <a16:rowId xmlns:a16="http://schemas.microsoft.com/office/drawing/2014/main" val="7995495"/>
                  </a:ext>
                </a:extLst>
              </a:tr>
              <a:tr h="233891">
                <a:tc>
                  <a:txBody>
                    <a:bodyPr/>
                    <a:lstStyle/>
                    <a:p>
                      <a:r>
                        <a:rPr lang="en-US" sz="1400" dirty="0"/>
                        <a:t>0</a:t>
                      </a:r>
                    </a:p>
                  </a:txBody>
                  <a:tcPr/>
                </a:tc>
                <a:tc>
                  <a:txBody>
                    <a:bodyPr/>
                    <a:lstStyle/>
                    <a:p>
                      <a:r>
                        <a:rPr lang="en-US" sz="1400" dirty="0"/>
                        <a:t>0000</a:t>
                      </a:r>
                    </a:p>
                  </a:txBody>
                  <a:tcPr/>
                </a:tc>
                <a:extLst>
                  <a:ext uri="{0D108BD9-81ED-4DB2-BD59-A6C34878D82A}">
                    <a16:rowId xmlns:a16="http://schemas.microsoft.com/office/drawing/2014/main" val="2927604650"/>
                  </a:ext>
                </a:extLst>
              </a:tr>
              <a:tr h="233891">
                <a:tc>
                  <a:txBody>
                    <a:bodyPr/>
                    <a:lstStyle/>
                    <a:p>
                      <a:r>
                        <a:rPr lang="en-US" sz="1400" dirty="0"/>
                        <a:t>1</a:t>
                      </a:r>
                    </a:p>
                  </a:txBody>
                  <a:tcPr/>
                </a:tc>
                <a:tc>
                  <a:txBody>
                    <a:bodyPr/>
                    <a:lstStyle/>
                    <a:p>
                      <a:r>
                        <a:rPr lang="en-US" sz="1400" dirty="0"/>
                        <a:t>0001</a:t>
                      </a:r>
                    </a:p>
                  </a:txBody>
                  <a:tcPr/>
                </a:tc>
                <a:extLst>
                  <a:ext uri="{0D108BD9-81ED-4DB2-BD59-A6C34878D82A}">
                    <a16:rowId xmlns:a16="http://schemas.microsoft.com/office/drawing/2014/main" val="2590681899"/>
                  </a:ext>
                </a:extLst>
              </a:tr>
              <a:tr h="233891">
                <a:tc>
                  <a:txBody>
                    <a:bodyPr/>
                    <a:lstStyle/>
                    <a:p>
                      <a:r>
                        <a:rPr lang="en-US" sz="1400" dirty="0"/>
                        <a:t>2</a:t>
                      </a:r>
                    </a:p>
                  </a:txBody>
                  <a:tcPr/>
                </a:tc>
                <a:tc>
                  <a:txBody>
                    <a:bodyPr/>
                    <a:lstStyle/>
                    <a:p>
                      <a:r>
                        <a:rPr lang="en-US" sz="1400" dirty="0"/>
                        <a:t>0010</a:t>
                      </a:r>
                    </a:p>
                  </a:txBody>
                  <a:tcPr/>
                </a:tc>
                <a:extLst>
                  <a:ext uri="{0D108BD9-81ED-4DB2-BD59-A6C34878D82A}">
                    <a16:rowId xmlns:a16="http://schemas.microsoft.com/office/drawing/2014/main" val="3003850579"/>
                  </a:ext>
                </a:extLst>
              </a:tr>
              <a:tr h="233891">
                <a:tc>
                  <a:txBody>
                    <a:bodyPr/>
                    <a:lstStyle/>
                    <a:p>
                      <a:r>
                        <a:rPr lang="en-US" sz="1400" dirty="0"/>
                        <a:t>3</a:t>
                      </a:r>
                    </a:p>
                  </a:txBody>
                  <a:tcPr/>
                </a:tc>
                <a:tc>
                  <a:txBody>
                    <a:bodyPr/>
                    <a:lstStyle/>
                    <a:p>
                      <a:r>
                        <a:rPr lang="en-US" sz="1400" dirty="0"/>
                        <a:t>0011</a:t>
                      </a:r>
                    </a:p>
                  </a:txBody>
                  <a:tcPr/>
                </a:tc>
                <a:extLst>
                  <a:ext uri="{0D108BD9-81ED-4DB2-BD59-A6C34878D82A}">
                    <a16:rowId xmlns:a16="http://schemas.microsoft.com/office/drawing/2014/main" val="2926090781"/>
                  </a:ext>
                </a:extLst>
              </a:tr>
              <a:tr h="233891">
                <a:tc>
                  <a:txBody>
                    <a:bodyPr/>
                    <a:lstStyle/>
                    <a:p>
                      <a:r>
                        <a:rPr lang="en-US" sz="1400" dirty="0"/>
                        <a:t>4</a:t>
                      </a:r>
                    </a:p>
                  </a:txBody>
                  <a:tcPr/>
                </a:tc>
                <a:tc>
                  <a:txBody>
                    <a:bodyPr/>
                    <a:lstStyle/>
                    <a:p>
                      <a:r>
                        <a:rPr lang="en-US" sz="1400" dirty="0"/>
                        <a:t>0100</a:t>
                      </a:r>
                    </a:p>
                  </a:txBody>
                  <a:tcPr/>
                </a:tc>
                <a:extLst>
                  <a:ext uri="{0D108BD9-81ED-4DB2-BD59-A6C34878D82A}">
                    <a16:rowId xmlns:a16="http://schemas.microsoft.com/office/drawing/2014/main" val="3053084215"/>
                  </a:ext>
                </a:extLst>
              </a:tr>
              <a:tr h="233891">
                <a:tc>
                  <a:txBody>
                    <a:bodyPr/>
                    <a:lstStyle/>
                    <a:p>
                      <a:r>
                        <a:rPr lang="en-US" sz="1400" dirty="0"/>
                        <a:t>5</a:t>
                      </a:r>
                    </a:p>
                  </a:txBody>
                  <a:tcPr/>
                </a:tc>
                <a:tc>
                  <a:txBody>
                    <a:bodyPr/>
                    <a:lstStyle/>
                    <a:p>
                      <a:r>
                        <a:rPr lang="en-US" sz="1400" dirty="0"/>
                        <a:t>0101</a:t>
                      </a:r>
                    </a:p>
                  </a:txBody>
                  <a:tcPr/>
                </a:tc>
                <a:extLst>
                  <a:ext uri="{0D108BD9-81ED-4DB2-BD59-A6C34878D82A}">
                    <a16:rowId xmlns:a16="http://schemas.microsoft.com/office/drawing/2014/main" val="2813890008"/>
                  </a:ext>
                </a:extLst>
              </a:tr>
              <a:tr h="233891">
                <a:tc>
                  <a:txBody>
                    <a:bodyPr/>
                    <a:lstStyle/>
                    <a:p>
                      <a:r>
                        <a:rPr lang="en-US" sz="1400" dirty="0"/>
                        <a:t>6</a:t>
                      </a:r>
                    </a:p>
                  </a:txBody>
                  <a:tcPr/>
                </a:tc>
                <a:tc>
                  <a:txBody>
                    <a:bodyPr/>
                    <a:lstStyle/>
                    <a:p>
                      <a:r>
                        <a:rPr lang="en-US" sz="1400" dirty="0"/>
                        <a:t>0110</a:t>
                      </a:r>
                    </a:p>
                  </a:txBody>
                  <a:tcPr/>
                </a:tc>
                <a:extLst>
                  <a:ext uri="{0D108BD9-81ED-4DB2-BD59-A6C34878D82A}">
                    <a16:rowId xmlns:a16="http://schemas.microsoft.com/office/drawing/2014/main" val="3620352983"/>
                  </a:ext>
                </a:extLst>
              </a:tr>
              <a:tr h="233891">
                <a:tc>
                  <a:txBody>
                    <a:bodyPr/>
                    <a:lstStyle/>
                    <a:p>
                      <a:r>
                        <a:rPr lang="en-US" sz="1400" dirty="0"/>
                        <a:t>7</a:t>
                      </a:r>
                    </a:p>
                  </a:txBody>
                  <a:tcPr/>
                </a:tc>
                <a:tc>
                  <a:txBody>
                    <a:bodyPr/>
                    <a:lstStyle/>
                    <a:p>
                      <a:r>
                        <a:rPr lang="en-US" sz="1400" dirty="0"/>
                        <a:t>0111</a:t>
                      </a:r>
                    </a:p>
                  </a:txBody>
                  <a:tcPr/>
                </a:tc>
                <a:extLst>
                  <a:ext uri="{0D108BD9-81ED-4DB2-BD59-A6C34878D82A}">
                    <a16:rowId xmlns:a16="http://schemas.microsoft.com/office/drawing/2014/main" val="900546692"/>
                  </a:ext>
                </a:extLst>
              </a:tr>
              <a:tr h="233891">
                <a:tc>
                  <a:txBody>
                    <a:bodyPr/>
                    <a:lstStyle/>
                    <a:p>
                      <a:r>
                        <a:rPr lang="en-US" sz="1400" dirty="0"/>
                        <a:t>8</a:t>
                      </a:r>
                    </a:p>
                  </a:txBody>
                  <a:tcPr/>
                </a:tc>
                <a:tc>
                  <a:txBody>
                    <a:bodyPr/>
                    <a:lstStyle/>
                    <a:p>
                      <a:r>
                        <a:rPr lang="en-US" sz="1400" dirty="0"/>
                        <a:t>1000</a:t>
                      </a:r>
                    </a:p>
                  </a:txBody>
                  <a:tcPr/>
                </a:tc>
                <a:extLst>
                  <a:ext uri="{0D108BD9-81ED-4DB2-BD59-A6C34878D82A}">
                    <a16:rowId xmlns:a16="http://schemas.microsoft.com/office/drawing/2014/main" val="188562984"/>
                  </a:ext>
                </a:extLst>
              </a:tr>
              <a:tr h="233891">
                <a:tc>
                  <a:txBody>
                    <a:bodyPr/>
                    <a:lstStyle/>
                    <a:p>
                      <a:r>
                        <a:rPr lang="en-US" sz="1400" dirty="0"/>
                        <a:t>9</a:t>
                      </a:r>
                    </a:p>
                  </a:txBody>
                  <a:tcPr/>
                </a:tc>
                <a:tc>
                  <a:txBody>
                    <a:bodyPr/>
                    <a:lstStyle/>
                    <a:p>
                      <a:r>
                        <a:rPr lang="en-US" sz="1400" dirty="0"/>
                        <a:t>1001</a:t>
                      </a:r>
                    </a:p>
                  </a:txBody>
                  <a:tcPr/>
                </a:tc>
                <a:extLst>
                  <a:ext uri="{0D108BD9-81ED-4DB2-BD59-A6C34878D82A}">
                    <a16:rowId xmlns:a16="http://schemas.microsoft.com/office/drawing/2014/main" val="3827566750"/>
                  </a:ext>
                </a:extLst>
              </a:tr>
              <a:tr h="233891">
                <a:tc>
                  <a:txBody>
                    <a:bodyPr/>
                    <a:lstStyle/>
                    <a:p>
                      <a:r>
                        <a:rPr lang="en-US" sz="1400" dirty="0"/>
                        <a:t>A</a:t>
                      </a:r>
                    </a:p>
                  </a:txBody>
                  <a:tcPr/>
                </a:tc>
                <a:tc>
                  <a:txBody>
                    <a:bodyPr/>
                    <a:lstStyle/>
                    <a:p>
                      <a:r>
                        <a:rPr lang="en-US" sz="1400" dirty="0"/>
                        <a:t>1010</a:t>
                      </a:r>
                    </a:p>
                  </a:txBody>
                  <a:tcPr/>
                </a:tc>
                <a:extLst>
                  <a:ext uri="{0D108BD9-81ED-4DB2-BD59-A6C34878D82A}">
                    <a16:rowId xmlns:a16="http://schemas.microsoft.com/office/drawing/2014/main" val="177043815"/>
                  </a:ext>
                </a:extLst>
              </a:tr>
              <a:tr h="233891">
                <a:tc>
                  <a:txBody>
                    <a:bodyPr/>
                    <a:lstStyle/>
                    <a:p>
                      <a:r>
                        <a:rPr lang="en-US" sz="1400" dirty="0"/>
                        <a:t>B</a:t>
                      </a:r>
                    </a:p>
                  </a:txBody>
                  <a:tcPr/>
                </a:tc>
                <a:tc>
                  <a:txBody>
                    <a:bodyPr/>
                    <a:lstStyle/>
                    <a:p>
                      <a:r>
                        <a:rPr lang="en-US" sz="1400" dirty="0"/>
                        <a:t>1011</a:t>
                      </a:r>
                    </a:p>
                  </a:txBody>
                  <a:tcPr/>
                </a:tc>
                <a:extLst>
                  <a:ext uri="{0D108BD9-81ED-4DB2-BD59-A6C34878D82A}">
                    <a16:rowId xmlns:a16="http://schemas.microsoft.com/office/drawing/2014/main" val="1330881432"/>
                  </a:ext>
                </a:extLst>
              </a:tr>
              <a:tr h="233891">
                <a:tc>
                  <a:txBody>
                    <a:bodyPr/>
                    <a:lstStyle/>
                    <a:p>
                      <a:r>
                        <a:rPr lang="en-US" sz="1400" dirty="0"/>
                        <a:t>C</a:t>
                      </a:r>
                    </a:p>
                  </a:txBody>
                  <a:tcPr/>
                </a:tc>
                <a:tc>
                  <a:txBody>
                    <a:bodyPr/>
                    <a:lstStyle/>
                    <a:p>
                      <a:r>
                        <a:rPr lang="en-US" sz="1400" dirty="0"/>
                        <a:t>1100</a:t>
                      </a:r>
                    </a:p>
                  </a:txBody>
                  <a:tcPr/>
                </a:tc>
                <a:extLst>
                  <a:ext uri="{0D108BD9-81ED-4DB2-BD59-A6C34878D82A}">
                    <a16:rowId xmlns:a16="http://schemas.microsoft.com/office/drawing/2014/main" val="2781364772"/>
                  </a:ext>
                </a:extLst>
              </a:tr>
              <a:tr h="233891">
                <a:tc>
                  <a:txBody>
                    <a:bodyPr/>
                    <a:lstStyle/>
                    <a:p>
                      <a:r>
                        <a:rPr lang="en-US" sz="1400" dirty="0"/>
                        <a:t>D</a:t>
                      </a:r>
                    </a:p>
                  </a:txBody>
                  <a:tcPr/>
                </a:tc>
                <a:tc>
                  <a:txBody>
                    <a:bodyPr/>
                    <a:lstStyle/>
                    <a:p>
                      <a:r>
                        <a:rPr lang="en-US" sz="1400" dirty="0"/>
                        <a:t>1101</a:t>
                      </a:r>
                    </a:p>
                  </a:txBody>
                  <a:tcPr/>
                </a:tc>
                <a:extLst>
                  <a:ext uri="{0D108BD9-81ED-4DB2-BD59-A6C34878D82A}">
                    <a16:rowId xmlns:a16="http://schemas.microsoft.com/office/drawing/2014/main" val="145724268"/>
                  </a:ext>
                </a:extLst>
              </a:tr>
              <a:tr h="233891">
                <a:tc>
                  <a:txBody>
                    <a:bodyPr/>
                    <a:lstStyle/>
                    <a:p>
                      <a:r>
                        <a:rPr lang="en-US" sz="1400" dirty="0"/>
                        <a:t>E</a:t>
                      </a:r>
                    </a:p>
                  </a:txBody>
                  <a:tcPr/>
                </a:tc>
                <a:tc>
                  <a:txBody>
                    <a:bodyPr/>
                    <a:lstStyle/>
                    <a:p>
                      <a:r>
                        <a:rPr lang="en-US" sz="1400" dirty="0"/>
                        <a:t>1110</a:t>
                      </a:r>
                    </a:p>
                  </a:txBody>
                  <a:tcPr/>
                </a:tc>
                <a:extLst>
                  <a:ext uri="{0D108BD9-81ED-4DB2-BD59-A6C34878D82A}">
                    <a16:rowId xmlns:a16="http://schemas.microsoft.com/office/drawing/2014/main" val="528486265"/>
                  </a:ext>
                </a:extLst>
              </a:tr>
              <a:tr h="233891">
                <a:tc>
                  <a:txBody>
                    <a:bodyPr/>
                    <a:lstStyle/>
                    <a:p>
                      <a:r>
                        <a:rPr lang="en-US" sz="1400" dirty="0"/>
                        <a:t>F</a:t>
                      </a:r>
                    </a:p>
                  </a:txBody>
                  <a:tcPr/>
                </a:tc>
                <a:tc>
                  <a:txBody>
                    <a:bodyPr/>
                    <a:lstStyle/>
                    <a:p>
                      <a:r>
                        <a:rPr lang="en-US" sz="1400" dirty="0"/>
                        <a:t>1111</a:t>
                      </a:r>
                    </a:p>
                  </a:txBody>
                  <a:tcPr/>
                </a:tc>
                <a:extLst>
                  <a:ext uri="{0D108BD9-81ED-4DB2-BD59-A6C34878D82A}">
                    <a16:rowId xmlns:a16="http://schemas.microsoft.com/office/drawing/2014/main" val="3194166584"/>
                  </a:ext>
                </a:extLst>
              </a:tr>
            </a:tbl>
          </a:graphicData>
        </a:graphic>
      </p:graphicFrame>
    </p:spTree>
    <p:extLst>
      <p:ext uri="{BB962C8B-B14F-4D97-AF65-F5344CB8AC3E}">
        <p14:creationId xmlns:p14="http://schemas.microsoft.com/office/powerpoint/2010/main" val="428061264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9C391-A8ED-D471-3755-9783877F55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FA6F19-B208-72A0-77B7-AFBF6A9B44DB}"/>
              </a:ext>
            </a:extLst>
          </p:cNvPr>
          <p:cNvSpPr>
            <a:spLocks noGrp="1"/>
          </p:cNvSpPr>
          <p:nvPr>
            <p:ph type="title"/>
          </p:nvPr>
        </p:nvSpPr>
        <p:spPr/>
        <p:txBody>
          <a:bodyPr/>
          <a:lstStyle/>
          <a:p>
            <a:r>
              <a:rPr lang="en-US" dirty="0"/>
              <a:t>Practice Problem</a:t>
            </a:r>
          </a:p>
        </p:txBody>
      </p:sp>
      <p:sp>
        <p:nvSpPr>
          <p:cNvPr id="3" name="Content Placeholder 2">
            <a:extLst>
              <a:ext uri="{FF2B5EF4-FFF2-40B4-BE49-F238E27FC236}">
                <a16:creationId xmlns:a16="http://schemas.microsoft.com/office/drawing/2014/main" id="{D3D0FA25-B522-C3F9-5179-8329DFF23D64}"/>
              </a:ext>
            </a:extLst>
          </p:cNvPr>
          <p:cNvSpPr>
            <a:spLocks noGrp="1"/>
          </p:cNvSpPr>
          <p:nvPr>
            <p:ph idx="1"/>
          </p:nvPr>
        </p:nvSpPr>
        <p:spPr>
          <a:xfrm>
            <a:off x="612647" y="1715532"/>
            <a:ext cx="10917366" cy="4593828"/>
          </a:xfrm>
        </p:spPr>
        <p:txBody>
          <a:bodyPr>
            <a:normAutofit/>
          </a:bodyPr>
          <a:lstStyle/>
          <a:p>
            <a:pPr lvl="1"/>
            <a:r>
              <a:rPr lang="en-US" dirty="0"/>
              <a:t>For each row, fill in the missing entries by converting the given number from its representation to every other equivalent representation.</a:t>
            </a:r>
          </a:p>
        </p:txBody>
      </p:sp>
      <p:sp>
        <p:nvSpPr>
          <p:cNvPr id="30" name="Slide Number Placeholder 29">
            <a:extLst>
              <a:ext uri="{FF2B5EF4-FFF2-40B4-BE49-F238E27FC236}">
                <a16:creationId xmlns:a16="http://schemas.microsoft.com/office/drawing/2014/main" id="{26FA9BB6-E731-AA09-11AA-FC7514C891C0}"/>
              </a:ext>
            </a:extLst>
          </p:cNvPr>
          <p:cNvSpPr>
            <a:spLocks noGrp="1"/>
          </p:cNvSpPr>
          <p:nvPr>
            <p:ph type="sldNum" sz="quarter" idx="12"/>
          </p:nvPr>
        </p:nvSpPr>
        <p:spPr/>
        <p:txBody>
          <a:bodyPr/>
          <a:lstStyle/>
          <a:p>
            <a:fld id="{CC057153-B650-4DEB-B370-79DDCFDCE934}" type="slidenum">
              <a:rPr lang="en-US" smtClean="0"/>
              <a:t>99</a:t>
            </a:fld>
            <a:endParaRPr lang="en-US"/>
          </a:p>
        </p:txBody>
      </p:sp>
      <p:sp>
        <p:nvSpPr>
          <p:cNvPr id="31" name="TextBox 30">
            <a:extLst>
              <a:ext uri="{FF2B5EF4-FFF2-40B4-BE49-F238E27FC236}">
                <a16:creationId xmlns:a16="http://schemas.microsoft.com/office/drawing/2014/main" id="{27D4B9E3-7D55-0B3B-C4A4-636CA4972351}"/>
              </a:ext>
            </a:extLst>
          </p:cNvPr>
          <p:cNvSpPr txBox="1"/>
          <p:nvPr/>
        </p:nvSpPr>
        <p:spPr>
          <a:xfrm>
            <a:off x="1997612" y="1097280"/>
            <a:ext cx="184731" cy="369332"/>
          </a:xfrm>
          <a:prstGeom prst="rect">
            <a:avLst/>
          </a:prstGeom>
          <a:noFill/>
        </p:spPr>
        <p:txBody>
          <a:bodyPr wrap="none" rtlCol="0">
            <a:spAutoFit/>
          </a:bodyPr>
          <a:lstStyle/>
          <a:p>
            <a:endParaRPr lang="en-US" dirty="0"/>
          </a:p>
        </p:txBody>
      </p:sp>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A274FE36-B58B-0B38-4A67-ADC28840F426}"/>
                  </a:ext>
                </a:extLst>
              </p:cNvPr>
              <p:cNvGraphicFramePr>
                <a:graphicFrameLocks noGrp="1"/>
              </p:cNvGraphicFramePr>
              <p:nvPr>
                <p:extLst>
                  <p:ext uri="{D42A27DB-BD31-4B8C-83A1-F6EECF244321}">
                    <p14:modId xmlns:p14="http://schemas.microsoft.com/office/powerpoint/2010/main" val="1517852829"/>
                  </p:ext>
                </p:extLst>
              </p:nvPr>
            </p:nvGraphicFramePr>
            <p:xfrm>
              <a:off x="2818952" y="2962111"/>
              <a:ext cx="6240969" cy="2170812"/>
            </p:xfrm>
            <a:graphic>
              <a:graphicData uri="http://schemas.openxmlformats.org/drawingml/2006/table">
                <a:tbl>
                  <a:tblPr firstRow="1" bandRow="1">
                    <a:tableStyleId>{00A15C55-8517-42AA-B614-E9B94910E393}</a:tableStyleId>
                  </a:tblPr>
                  <a:tblGrid>
                    <a:gridCol w="2080323">
                      <a:extLst>
                        <a:ext uri="{9D8B030D-6E8A-4147-A177-3AD203B41FA5}">
                          <a16:colId xmlns:a16="http://schemas.microsoft.com/office/drawing/2014/main" val="1396284860"/>
                        </a:ext>
                      </a:extLst>
                    </a:gridCol>
                    <a:gridCol w="2080323">
                      <a:extLst>
                        <a:ext uri="{9D8B030D-6E8A-4147-A177-3AD203B41FA5}">
                          <a16:colId xmlns:a16="http://schemas.microsoft.com/office/drawing/2014/main" val="2466899368"/>
                        </a:ext>
                      </a:extLst>
                    </a:gridCol>
                    <a:gridCol w="2080323">
                      <a:extLst>
                        <a:ext uri="{9D8B030D-6E8A-4147-A177-3AD203B41FA5}">
                          <a16:colId xmlns:a16="http://schemas.microsoft.com/office/drawing/2014/main" val="1472037275"/>
                        </a:ext>
                      </a:extLst>
                    </a:gridCol>
                  </a:tblGrid>
                  <a:tr h="310116">
                    <a:tc>
                      <a:txBody>
                        <a:bodyPr/>
                        <a:lstStyle/>
                        <a:p>
                          <a:pPr algn="ctr"/>
                          <a:r>
                            <a:rPr lang="en-US" sz="1200" dirty="0"/>
                            <a:t>Binary</a:t>
                          </a:r>
                        </a:p>
                      </a:txBody>
                      <a:tcPr/>
                    </a:tc>
                    <a:tc>
                      <a:txBody>
                        <a:bodyPr/>
                        <a:lstStyle/>
                        <a:p>
                          <a:pPr algn="ctr"/>
                          <a:r>
                            <a:rPr lang="en-US" sz="1200" dirty="0"/>
                            <a:t>Decimal</a:t>
                          </a:r>
                        </a:p>
                      </a:txBody>
                      <a:tcPr/>
                    </a:tc>
                    <a:tc>
                      <a:txBody>
                        <a:bodyPr/>
                        <a:lstStyle/>
                        <a:p>
                          <a:pPr algn="ctr"/>
                          <a:r>
                            <a:rPr lang="en-US" sz="1200" dirty="0"/>
                            <a:t>Hexadecimal</a:t>
                          </a:r>
                        </a:p>
                      </a:txBody>
                      <a:tcPr/>
                    </a:tc>
                    <a:extLst>
                      <a:ext uri="{0D108BD9-81ED-4DB2-BD59-A6C34878D82A}">
                        <a16:rowId xmlns:a16="http://schemas.microsoft.com/office/drawing/2014/main" val="2131602632"/>
                      </a:ext>
                    </a:extLst>
                  </a:tr>
                  <a:tr h="310116">
                    <a:tc>
                      <a:txBody>
                        <a:bodyPr/>
                        <a:lstStyle/>
                        <a:p>
                          <a:pPr algn="ctr"/>
                          <a:endParaRPr lang="en-US" sz="12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200" b="0" i="1" dirty="0" smtClean="0">
                                        <a:latin typeface="Cambria Math" panose="02040503050406030204" pitchFamily="18" charset="0"/>
                                      </a:rPr>
                                    </m:ctrlPr>
                                  </m:sSubPr>
                                  <m:e>
                                    <m:r>
                                      <a:rPr lang="en-US" sz="1200" i="1" dirty="0" smtClean="0">
                                        <a:latin typeface="Cambria Math" panose="02040503050406030204" pitchFamily="18" charset="0"/>
                                      </a:rPr>
                                      <m:t>39</m:t>
                                    </m:r>
                                  </m:e>
                                  <m:sub>
                                    <m:r>
                                      <a:rPr lang="en-US" sz="1200" b="0" i="1" dirty="0" smtClean="0">
                                        <a:latin typeface="Cambria Math" panose="02040503050406030204" pitchFamily="18" charset="0"/>
                                      </a:rPr>
                                      <m:t>10</m:t>
                                    </m:r>
                                  </m:sub>
                                </m:sSub>
                              </m:oMath>
                            </m:oMathPara>
                          </a14:m>
                          <a:endParaRPr lang="en-US" sz="1200" dirty="0"/>
                        </a:p>
                      </a:txBody>
                      <a:tcPr/>
                    </a:tc>
                    <a:tc>
                      <a:txBody>
                        <a:bodyPr/>
                        <a:lstStyle/>
                        <a:p>
                          <a:pPr algn="ctr"/>
                          <a:endParaRPr lang="en-US" sz="1200" dirty="0"/>
                        </a:p>
                      </a:txBody>
                      <a:tcPr/>
                    </a:tc>
                    <a:extLst>
                      <a:ext uri="{0D108BD9-81ED-4DB2-BD59-A6C34878D82A}">
                        <a16:rowId xmlns:a16="http://schemas.microsoft.com/office/drawing/2014/main" val="614114445"/>
                      </a:ext>
                    </a:extLst>
                  </a:tr>
                  <a:tr h="310116">
                    <a:tc>
                      <a:txBody>
                        <a:bodyPr/>
                        <a:lstStyle/>
                        <a:p>
                          <a:pPr algn="ctr"/>
                          <a14:m>
                            <m:oMathPara xmlns:m="http://schemas.openxmlformats.org/officeDocument/2006/math">
                              <m:oMathParaPr>
                                <m:jc m:val="centerGroup"/>
                              </m:oMathParaPr>
                              <m:oMath xmlns:m="http://schemas.openxmlformats.org/officeDocument/2006/math">
                                <m:sSub>
                                  <m:sSubPr>
                                    <m:ctrlPr>
                                      <a:rPr lang="en-US" sz="1200" b="0" i="1" dirty="0" smtClean="0">
                                        <a:latin typeface="Cambria Math" panose="02040503050406030204" pitchFamily="18" charset="0"/>
                                      </a:rPr>
                                    </m:ctrlPr>
                                  </m:sSubPr>
                                  <m:e>
                                    <m:r>
                                      <a:rPr lang="en-US" sz="1200" i="1" dirty="0" smtClean="0">
                                        <a:latin typeface="Cambria Math" panose="02040503050406030204" pitchFamily="18" charset="0"/>
                                      </a:rPr>
                                      <m:t>100111010</m:t>
                                    </m:r>
                                  </m:e>
                                  <m:sub>
                                    <m:r>
                                      <a:rPr lang="en-US" sz="1200" b="0" i="1" dirty="0" smtClean="0">
                                        <a:latin typeface="Cambria Math" panose="02040503050406030204" pitchFamily="18" charset="0"/>
                                      </a:rPr>
                                      <m:t>2</m:t>
                                    </m:r>
                                  </m:sub>
                                </m:sSub>
                              </m:oMath>
                            </m:oMathPara>
                          </a14:m>
                          <a:endParaRPr/>
                        </a:p>
                      </a:txBody>
                      <a:tcPr/>
                    </a:tc>
                    <a:tc>
                      <a:txBody>
                        <a:bodyPr/>
                        <a:lstStyle/>
                        <a:p>
                          <a:pPr algn="ctr"/>
                          <a:endParaRPr lang="en-US" sz="1200" dirty="0"/>
                        </a:p>
                      </a:txBody>
                      <a:tcPr/>
                    </a:tc>
                    <a:tc>
                      <a:txBody>
                        <a:bodyPr/>
                        <a:lstStyle/>
                        <a:p>
                          <a:pPr algn="ctr"/>
                          <a:endParaRPr lang="en-US" sz="1200" dirty="0"/>
                        </a:p>
                      </a:txBody>
                      <a:tcPr/>
                    </a:tc>
                    <a:extLst>
                      <a:ext uri="{0D108BD9-81ED-4DB2-BD59-A6C34878D82A}">
                        <a16:rowId xmlns:a16="http://schemas.microsoft.com/office/drawing/2014/main" val="3063228719"/>
                      </a:ext>
                    </a:extLst>
                  </a:tr>
                  <a:tr h="310116">
                    <a:tc>
                      <a:txBody>
                        <a:bodyPr/>
                        <a:lstStyle/>
                        <a:p>
                          <a:pPr algn="ctr"/>
                          <a:endParaRPr lang="en-US" sz="1200" dirty="0"/>
                        </a:p>
                      </a:txBody>
                      <a:tcPr/>
                    </a:tc>
                    <a:tc>
                      <a:txBody>
                        <a:bodyPr/>
                        <a:lstStyle/>
                        <a:p>
                          <a:pPr algn="ctr"/>
                          <a:endParaRPr lang="en-US"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200" i="1" dirty="0" smtClean="0">
                                    <a:latin typeface="Cambria Math" panose="02040503050406030204" pitchFamily="18" charset="0"/>
                                  </a:rPr>
                                  <m:t>𝐵𝐴𝐷</m:t>
                                </m:r>
                                <m:sSub>
                                  <m:sSubPr>
                                    <m:ctrlPr>
                                      <a:rPr lang="en-US" sz="1200" b="0" i="1" dirty="0" smtClean="0">
                                        <a:latin typeface="Cambria Math" panose="02040503050406030204" pitchFamily="18" charset="0"/>
                                      </a:rPr>
                                    </m:ctrlPr>
                                  </m:sSubPr>
                                  <m:e>
                                    <m:r>
                                      <a:rPr lang="en-US" sz="1200" b="0" i="1" dirty="0" smtClean="0">
                                        <a:latin typeface="Cambria Math" panose="02040503050406030204" pitchFamily="18" charset="0"/>
                                      </a:rPr>
                                      <m:t>𝐸</m:t>
                                    </m:r>
                                  </m:e>
                                  <m:sub>
                                    <m:r>
                                      <a:rPr lang="en-US" sz="1200" b="0" i="1" dirty="0" smtClean="0">
                                        <a:latin typeface="Cambria Math" panose="02040503050406030204" pitchFamily="18" charset="0"/>
                                      </a:rPr>
                                      <m:t>16</m:t>
                                    </m:r>
                                  </m:sub>
                                </m:sSub>
                              </m:oMath>
                            </m:oMathPara>
                          </a14:m>
                          <a:endParaRPr lang="en-US" sz="1200" dirty="0"/>
                        </a:p>
                      </a:txBody>
                      <a:tcPr/>
                    </a:tc>
                    <a:extLst>
                      <a:ext uri="{0D108BD9-81ED-4DB2-BD59-A6C34878D82A}">
                        <a16:rowId xmlns:a16="http://schemas.microsoft.com/office/drawing/2014/main" val="1068365532"/>
                      </a:ext>
                    </a:extLst>
                  </a:tr>
                  <a:tr h="310116">
                    <a:tc>
                      <a:txBody>
                        <a:bodyPr/>
                        <a:lstStyle/>
                        <a:p>
                          <a:pPr algn="ctr"/>
                          <a:endParaRPr lang="en-US" sz="12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200" b="0" i="1" dirty="0" smtClean="0">
                                        <a:latin typeface="Cambria Math" panose="02040503050406030204" pitchFamily="18" charset="0"/>
                                      </a:rPr>
                                    </m:ctrlPr>
                                  </m:sSubPr>
                                  <m:e>
                                    <m:r>
                                      <a:rPr lang="en-US" sz="1200" i="1" dirty="0" smtClean="0">
                                        <a:latin typeface="Cambria Math" panose="02040503050406030204" pitchFamily="18" charset="0"/>
                                      </a:rPr>
                                      <m:t>47</m:t>
                                    </m:r>
                                  </m:e>
                                  <m:sub>
                                    <m:r>
                                      <a:rPr lang="en-US" sz="1200" b="0" i="1" dirty="0" smtClean="0">
                                        <a:latin typeface="Cambria Math" panose="02040503050406030204" pitchFamily="18" charset="0"/>
                                      </a:rPr>
                                      <m:t>10</m:t>
                                    </m:r>
                                  </m:sub>
                                </m:sSub>
                              </m:oMath>
                            </m:oMathPara>
                          </a14:m>
                          <a:endParaRPr lang="en-US" sz="1200" b="0" dirty="0"/>
                        </a:p>
                      </a:txBody>
                      <a:tcPr/>
                    </a:tc>
                    <a:tc>
                      <a:txBody>
                        <a:bodyPr/>
                        <a:lstStyle/>
                        <a:p>
                          <a:pPr algn="ctr"/>
                          <a:endParaRPr lang="en-US" sz="1200" dirty="0"/>
                        </a:p>
                      </a:txBody>
                      <a:tcPr/>
                    </a:tc>
                    <a:extLst>
                      <a:ext uri="{0D108BD9-81ED-4DB2-BD59-A6C34878D82A}">
                        <a16:rowId xmlns:a16="http://schemas.microsoft.com/office/drawing/2014/main" val="1316670216"/>
                      </a:ext>
                    </a:extLst>
                  </a:tr>
                  <a:tr h="310116">
                    <a:tc>
                      <a:txBody>
                        <a:bodyPr/>
                        <a:lstStyle/>
                        <a:p>
                          <a:pPr algn="ctr"/>
                          <a14:m>
                            <m:oMathPara xmlns:m="http://schemas.openxmlformats.org/officeDocument/2006/math">
                              <m:oMathParaPr>
                                <m:jc m:val="centerGroup"/>
                              </m:oMathParaPr>
                              <m:oMath xmlns:m="http://schemas.openxmlformats.org/officeDocument/2006/math">
                                <m:sSub>
                                  <m:sSubPr>
                                    <m:ctrlPr>
                                      <a:rPr lang="en-US" sz="1200" b="0" i="1" dirty="0" smtClean="0">
                                        <a:latin typeface="Cambria Math" panose="02040503050406030204" pitchFamily="18" charset="0"/>
                                      </a:rPr>
                                    </m:ctrlPr>
                                  </m:sSubPr>
                                  <m:e>
                                    <m:r>
                                      <a:rPr lang="en-US" sz="1200" i="1" dirty="0" smtClean="0">
                                        <a:latin typeface="Cambria Math" panose="02040503050406030204" pitchFamily="18" charset="0"/>
                                      </a:rPr>
                                      <m:t>101100111</m:t>
                                    </m:r>
                                  </m:e>
                                  <m:sub>
                                    <m:r>
                                      <a:rPr lang="en-US" sz="1200" b="0" i="1" dirty="0" smtClean="0">
                                        <a:latin typeface="Cambria Math" panose="02040503050406030204" pitchFamily="18" charset="0"/>
                                      </a:rPr>
                                      <m:t>2</m:t>
                                    </m:r>
                                  </m:sub>
                                </m:sSub>
                              </m:oMath>
                            </m:oMathPara>
                          </a14:m>
                          <a:endParaRPr/>
                        </a:p>
                      </a:txBody>
                      <a:tcPr/>
                    </a:tc>
                    <a:tc>
                      <a:txBody>
                        <a:bodyPr/>
                        <a:lstStyle/>
                        <a:p>
                          <a:pPr algn="ctr"/>
                          <a:endParaRPr lang="en-US" sz="1200" dirty="0"/>
                        </a:p>
                      </a:txBody>
                      <a:tcPr/>
                    </a:tc>
                    <a:tc>
                      <a:txBody>
                        <a:bodyPr/>
                        <a:lstStyle/>
                        <a:p>
                          <a:pPr algn="ctr"/>
                          <a:endParaRPr lang="en-US" sz="1200" dirty="0"/>
                        </a:p>
                      </a:txBody>
                      <a:tcPr/>
                    </a:tc>
                    <a:extLst>
                      <a:ext uri="{0D108BD9-81ED-4DB2-BD59-A6C34878D82A}">
                        <a16:rowId xmlns:a16="http://schemas.microsoft.com/office/drawing/2014/main" val="1472130258"/>
                      </a:ext>
                    </a:extLst>
                  </a:tr>
                  <a:tr h="310116">
                    <a:tc>
                      <a:txBody>
                        <a:bodyPr/>
                        <a:lstStyle/>
                        <a:p>
                          <a:pPr algn="ctr"/>
                          <a:endParaRPr lang="en-US" sz="1200" dirty="0"/>
                        </a:p>
                      </a:txBody>
                      <a:tcPr/>
                    </a:tc>
                    <a:tc>
                      <a:txBody>
                        <a:bodyPr/>
                        <a:lstStyle/>
                        <a:p>
                          <a:pPr algn="ctr"/>
                          <a:endParaRPr lang="en-US" sz="1200" dirty="0"/>
                        </a:p>
                      </a:txBody>
                      <a:tcPr/>
                    </a:tc>
                    <a:tc>
                      <a:txBody>
                        <a:bodyPr/>
                        <a:lstStyle/>
                        <a:p>
                          <a:pPr algn="ctr"/>
                          <a14:m>
                            <m:oMathPara xmlns:m="http://schemas.openxmlformats.org/officeDocument/2006/math">
                              <m:oMathParaPr>
                                <m:jc m:val="centerGroup"/>
                              </m:oMathParaPr>
                              <m:oMath xmlns:m="http://schemas.openxmlformats.org/officeDocument/2006/math">
                                <m:r>
                                  <a:rPr lang="en-US" sz="1200" i="1" dirty="0" smtClean="0">
                                    <a:latin typeface="Cambria Math" panose="02040503050406030204" pitchFamily="18" charset="0"/>
                                  </a:rPr>
                                  <m:t>𝐶</m:t>
                                </m:r>
                                <m:r>
                                  <a:rPr lang="en-US" sz="1200" i="1" dirty="0" smtClean="0">
                                    <a:latin typeface="Cambria Math" panose="02040503050406030204" pitchFamily="18" charset="0"/>
                                  </a:rPr>
                                  <m:t>0</m:t>
                                </m:r>
                                <m:r>
                                  <a:rPr lang="en-US" sz="1200" i="1" dirty="0" smtClean="0">
                                    <a:latin typeface="Cambria Math" panose="02040503050406030204" pitchFamily="18" charset="0"/>
                                  </a:rPr>
                                  <m:t>𝐹𝐹𝐸</m:t>
                                </m:r>
                                <m:sSub>
                                  <m:sSubPr>
                                    <m:ctrlPr>
                                      <a:rPr lang="en-US" sz="1200" b="0" i="1" dirty="0" smtClean="0">
                                        <a:latin typeface="Cambria Math" panose="02040503050406030204" pitchFamily="18" charset="0"/>
                                      </a:rPr>
                                    </m:ctrlPr>
                                  </m:sSubPr>
                                  <m:e>
                                    <m:r>
                                      <a:rPr lang="en-US" sz="1200" i="1" dirty="0" smtClean="0">
                                        <a:latin typeface="Cambria Math" panose="02040503050406030204" pitchFamily="18" charset="0"/>
                                      </a:rPr>
                                      <m:t>𝐸</m:t>
                                    </m:r>
                                  </m:e>
                                  <m:sub>
                                    <m:r>
                                      <a:rPr lang="en-US" sz="1200" b="0" i="1" dirty="0" smtClean="0">
                                        <a:latin typeface="Cambria Math" panose="02040503050406030204" pitchFamily="18" charset="0"/>
                                      </a:rPr>
                                      <m:t>16</m:t>
                                    </m:r>
                                  </m:sub>
                                </m:sSub>
                              </m:oMath>
                            </m:oMathPara>
                          </a14:m>
                          <a:endParaRPr lang="en-US" sz="1200" dirty="0"/>
                        </a:p>
                      </a:txBody>
                      <a:tcPr/>
                    </a:tc>
                    <a:extLst>
                      <a:ext uri="{0D108BD9-81ED-4DB2-BD59-A6C34878D82A}">
                        <a16:rowId xmlns:a16="http://schemas.microsoft.com/office/drawing/2014/main" val="1838910750"/>
                      </a:ext>
                    </a:extLst>
                  </a:tr>
                </a:tbl>
              </a:graphicData>
            </a:graphic>
          </p:graphicFrame>
        </mc:Choice>
        <mc:Fallback xmlns="">
          <p:graphicFrame>
            <p:nvGraphicFramePr>
              <p:cNvPr id="8" name="Table 7">
                <a:extLst>
                  <a:ext uri="{FF2B5EF4-FFF2-40B4-BE49-F238E27FC236}">
                    <a16:creationId xmlns:a16="http://schemas.microsoft.com/office/drawing/2014/main" id="{A274FE36-B58B-0B38-4A67-ADC28840F426}"/>
                  </a:ext>
                </a:extLst>
              </p:cNvPr>
              <p:cNvGraphicFramePr>
                <a:graphicFrameLocks noGrp="1"/>
              </p:cNvGraphicFramePr>
              <p:nvPr>
                <p:extLst>
                  <p:ext uri="{D42A27DB-BD31-4B8C-83A1-F6EECF244321}">
                    <p14:modId xmlns:p14="http://schemas.microsoft.com/office/powerpoint/2010/main" val="1517852829"/>
                  </p:ext>
                </p:extLst>
              </p:nvPr>
            </p:nvGraphicFramePr>
            <p:xfrm>
              <a:off x="2818952" y="2962111"/>
              <a:ext cx="6240969" cy="2170812"/>
            </p:xfrm>
            <a:graphic>
              <a:graphicData uri="http://schemas.openxmlformats.org/drawingml/2006/table">
                <a:tbl>
                  <a:tblPr firstRow="1" bandRow="1">
                    <a:tableStyleId>{00A15C55-8517-42AA-B614-E9B94910E393}</a:tableStyleId>
                  </a:tblPr>
                  <a:tblGrid>
                    <a:gridCol w="2080323">
                      <a:extLst>
                        <a:ext uri="{9D8B030D-6E8A-4147-A177-3AD203B41FA5}">
                          <a16:colId xmlns:a16="http://schemas.microsoft.com/office/drawing/2014/main" val="1396284860"/>
                        </a:ext>
                      </a:extLst>
                    </a:gridCol>
                    <a:gridCol w="2080323">
                      <a:extLst>
                        <a:ext uri="{9D8B030D-6E8A-4147-A177-3AD203B41FA5}">
                          <a16:colId xmlns:a16="http://schemas.microsoft.com/office/drawing/2014/main" val="2466899368"/>
                        </a:ext>
                      </a:extLst>
                    </a:gridCol>
                    <a:gridCol w="2080323">
                      <a:extLst>
                        <a:ext uri="{9D8B030D-6E8A-4147-A177-3AD203B41FA5}">
                          <a16:colId xmlns:a16="http://schemas.microsoft.com/office/drawing/2014/main" val="1472037275"/>
                        </a:ext>
                      </a:extLst>
                    </a:gridCol>
                  </a:tblGrid>
                  <a:tr h="310116">
                    <a:tc>
                      <a:txBody>
                        <a:bodyPr/>
                        <a:lstStyle/>
                        <a:p>
                          <a:pPr algn="ctr"/>
                          <a:r>
                            <a:rPr lang="en-US" sz="1200" dirty="0"/>
                            <a:t>Binary</a:t>
                          </a:r>
                        </a:p>
                      </a:txBody>
                      <a:tcPr/>
                    </a:tc>
                    <a:tc>
                      <a:txBody>
                        <a:bodyPr/>
                        <a:lstStyle/>
                        <a:p>
                          <a:pPr algn="ctr"/>
                          <a:r>
                            <a:rPr lang="en-US" sz="1200" dirty="0"/>
                            <a:t>Decimal</a:t>
                          </a:r>
                        </a:p>
                      </a:txBody>
                      <a:tcPr/>
                    </a:tc>
                    <a:tc>
                      <a:txBody>
                        <a:bodyPr/>
                        <a:lstStyle/>
                        <a:p>
                          <a:pPr algn="ctr"/>
                          <a:r>
                            <a:rPr lang="en-US" sz="1200" dirty="0"/>
                            <a:t>Hexadecimal</a:t>
                          </a:r>
                        </a:p>
                      </a:txBody>
                      <a:tcPr/>
                    </a:tc>
                    <a:extLst>
                      <a:ext uri="{0D108BD9-81ED-4DB2-BD59-A6C34878D82A}">
                        <a16:rowId xmlns:a16="http://schemas.microsoft.com/office/drawing/2014/main" val="2131602632"/>
                      </a:ext>
                    </a:extLst>
                  </a:tr>
                  <a:tr h="310116">
                    <a:tc>
                      <a:txBody>
                        <a:bodyPr/>
                        <a:lstStyle/>
                        <a:p>
                          <a:pPr algn="ctr"/>
                          <a:endParaRPr lang="en-US" sz="1200" dirty="0"/>
                        </a:p>
                      </a:txBody>
                      <a:tcPr/>
                    </a:tc>
                    <a:tc>
                      <a:txBody>
                        <a:bodyPr/>
                        <a:lstStyle/>
                        <a:p>
                          <a:endParaRPr lang="en-US"/>
                        </a:p>
                      </a:txBody>
                      <a:tcPr>
                        <a:blipFill>
                          <a:blip r:embed="rId3"/>
                          <a:stretch>
                            <a:fillRect l="-99394" t="-108333" r="-100606" b="-516667"/>
                          </a:stretch>
                        </a:blipFill>
                      </a:tcPr>
                    </a:tc>
                    <a:tc>
                      <a:txBody>
                        <a:bodyPr/>
                        <a:lstStyle/>
                        <a:p>
                          <a:pPr algn="ctr"/>
                          <a:endParaRPr lang="en-US" sz="1200" dirty="0"/>
                        </a:p>
                      </a:txBody>
                      <a:tcPr/>
                    </a:tc>
                    <a:extLst>
                      <a:ext uri="{0D108BD9-81ED-4DB2-BD59-A6C34878D82A}">
                        <a16:rowId xmlns:a16="http://schemas.microsoft.com/office/drawing/2014/main" val="614114445"/>
                      </a:ext>
                    </a:extLst>
                  </a:tr>
                  <a:tr h="310116">
                    <a:tc>
                      <a:txBody>
                        <a:bodyPr/>
                        <a:lstStyle/>
                        <a:p>
                          <a:endParaRPr lang="en-US"/>
                        </a:p>
                      </a:txBody>
                      <a:tcPr>
                        <a:blipFill>
                          <a:blip r:embed="rId3"/>
                          <a:stretch>
                            <a:fillRect t="-200000" r="-201829" b="-396000"/>
                          </a:stretch>
                        </a:blipFill>
                      </a:tcPr>
                    </a:tc>
                    <a:tc>
                      <a:txBody>
                        <a:bodyPr/>
                        <a:lstStyle/>
                        <a:p>
                          <a:pPr algn="ctr"/>
                          <a:endParaRPr lang="en-US" sz="1200" dirty="0"/>
                        </a:p>
                      </a:txBody>
                      <a:tcPr/>
                    </a:tc>
                    <a:tc>
                      <a:txBody>
                        <a:bodyPr/>
                        <a:lstStyle/>
                        <a:p>
                          <a:pPr algn="ctr"/>
                          <a:endParaRPr lang="en-US" sz="1200" dirty="0"/>
                        </a:p>
                      </a:txBody>
                      <a:tcPr/>
                    </a:tc>
                    <a:extLst>
                      <a:ext uri="{0D108BD9-81ED-4DB2-BD59-A6C34878D82A}">
                        <a16:rowId xmlns:a16="http://schemas.microsoft.com/office/drawing/2014/main" val="3063228719"/>
                      </a:ext>
                    </a:extLst>
                  </a:tr>
                  <a:tr h="310116">
                    <a:tc>
                      <a:txBody>
                        <a:bodyPr/>
                        <a:lstStyle/>
                        <a:p>
                          <a:pPr algn="ctr"/>
                          <a:endParaRPr lang="en-US" sz="1200" dirty="0"/>
                        </a:p>
                      </a:txBody>
                      <a:tcPr/>
                    </a:tc>
                    <a:tc>
                      <a:txBody>
                        <a:bodyPr/>
                        <a:lstStyle/>
                        <a:p>
                          <a:pPr algn="ctr"/>
                          <a:endParaRPr lang="en-US" sz="1200" dirty="0"/>
                        </a:p>
                      </a:txBody>
                      <a:tcPr/>
                    </a:tc>
                    <a:tc>
                      <a:txBody>
                        <a:bodyPr/>
                        <a:lstStyle/>
                        <a:p>
                          <a:endParaRPr lang="en-US"/>
                        </a:p>
                      </a:txBody>
                      <a:tcPr>
                        <a:blipFill>
                          <a:blip r:embed="rId3"/>
                          <a:stretch>
                            <a:fillRect l="-200610" t="-312500" r="-1220" b="-312500"/>
                          </a:stretch>
                        </a:blipFill>
                      </a:tcPr>
                    </a:tc>
                    <a:extLst>
                      <a:ext uri="{0D108BD9-81ED-4DB2-BD59-A6C34878D82A}">
                        <a16:rowId xmlns:a16="http://schemas.microsoft.com/office/drawing/2014/main" val="1068365532"/>
                      </a:ext>
                    </a:extLst>
                  </a:tr>
                  <a:tr h="310116">
                    <a:tc>
                      <a:txBody>
                        <a:bodyPr/>
                        <a:lstStyle/>
                        <a:p>
                          <a:pPr algn="ctr"/>
                          <a:endParaRPr lang="en-US" sz="1200" dirty="0"/>
                        </a:p>
                      </a:txBody>
                      <a:tcPr/>
                    </a:tc>
                    <a:tc>
                      <a:txBody>
                        <a:bodyPr/>
                        <a:lstStyle/>
                        <a:p>
                          <a:endParaRPr lang="en-US"/>
                        </a:p>
                      </a:txBody>
                      <a:tcPr>
                        <a:blipFill>
                          <a:blip r:embed="rId3"/>
                          <a:stretch>
                            <a:fillRect l="-99394" t="-396000" r="-100606" b="-200000"/>
                          </a:stretch>
                        </a:blipFill>
                      </a:tcPr>
                    </a:tc>
                    <a:tc>
                      <a:txBody>
                        <a:bodyPr/>
                        <a:lstStyle/>
                        <a:p>
                          <a:pPr algn="ctr"/>
                          <a:endParaRPr lang="en-US" sz="1200" dirty="0"/>
                        </a:p>
                      </a:txBody>
                      <a:tcPr/>
                    </a:tc>
                    <a:extLst>
                      <a:ext uri="{0D108BD9-81ED-4DB2-BD59-A6C34878D82A}">
                        <a16:rowId xmlns:a16="http://schemas.microsoft.com/office/drawing/2014/main" val="1316670216"/>
                      </a:ext>
                    </a:extLst>
                  </a:tr>
                  <a:tr h="310116">
                    <a:tc>
                      <a:txBody>
                        <a:bodyPr/>
                        <a:lstStyle/>
                        <a:p>
                          <a:endParaRPr lang="en-US"/>
                        </a:p>
                      </a:txBody>
                      <a:tcPr>
                        <a:blipFill>
                          <a:blip r:embed="rId3"/>
                          <a:stretch>
                            <a:fillRect t="-516667" r="-201829" b="-108333"/>
                          </a:stretch>
                        </a:blipFill>
                      </a:tcPr>
                    </a:tc>
                    <a:tc>
                      <a:txBody>
                        <a:bodyPr/>
                        <a:lstStyle/>
                        <a:p>
                          <a:pPr algn="ctr"/>
                          <a:endParaRPr lang="en-US" sz="1200" dirty="0"/>
                        </a:p>
                      </a:txBody>
                      <a:tcPr/>
                    </a:tc>
                    <a:tc>
                      <a:txBody>
                        <a:bodyPr/>
                        <a:lstStyle/>
                        <a:p>
                          <a:pPr algn="ctr"/>
                          <a:endParaRPr lang="en-US" sz="1200" dirty="0"/>
                        </a:p>
                      </a:txBody>
                      <a:tcPr/>
                    </a:tc>
                    <a:extLst>
                      <a:ext uri="{0D108BD9-81ED-4DB2-BD59-A6C34878D82A}">
                        <a16:rowId xmlns:a16="http://schemas.microsoft.com/office/drawing/2014/main" val="1472130258"/>
                      </a:ext>
                    </a:extLst>
                  </a:tr>
                  <a:tr h="310116">
                    <a:tc>
                      <a:txBody>
                        <a:bodyPr/>
                        <a:lstStyle/>
                        <a:p>
                          <a:pPr algn="ctr"/>
                          <a:endParaRPr lang="en-US" sz="1200" dirty="0"/>
                        </a:p>
                      </a:txBody>
                      <a:tcPr/>
                    </a:tc>
                    <a:tc>
                      <a:txBody>
                        <a:bodyPr/>
                        <a:lstStyle/>
                        <a:p>
                          <a:pPr algn="ctr"/>
                          <a:endParaRPr lang="en-US" sz="1200" dirty="0"/>
                        </a:p>
                      </a:txBody>
                      <a:tcPr/>
                    </a:tc>
                    <a:tc>
                      <a:txBody>
                        <a:bodyPr/>
                        <a:lstStyle/>
                        <a:p>
                          <a:endParaRPr lang="en-US"/>
                        </a:p>
                      </a:txBody>
                      <a:tcPr>
                        <a:blipFill>
                          <a:blip r:embed="rId3"/>
                          <a:stretch>
                            <a:fillRect l="-200610" t="-592000" r="-1220" b="-4000"/>
                          </a:stretch>
                        </a:blipFill>
                      </a:tcPr>
                    </a:tc>
                    <a:extLst>
                      <a:ext uri="{0D108BD9-81ED-4DB2-BD59-A6C34878D82A}">
                        <a16:rowId xmlns:a16="http://schemas.microsoft.com/office/drawing/2014/main" val="1838910750"/>
                      </a:ext>
                    </a:extLst>
                  </a:tr>
                </a:tbl>
              </a:graphicData>
            </a:graphic>
          </p:graphicFrame>
        </mc:Fallback>
      </mc:AlternateContent>
    </p:spTree>
    <p:extLst>
      <p:ext uri="{BB962C8B-B14F-4D97-AF65-F5344CB8AC3E}">
        <p14:creationId xmlns:p14="http://schemas.microsoft.com/office/powerpoint/2010/main" val="1112442373"/>
      </p:ext>
    </p:extLst>
  </p:cSld>
  <p:clrMapOvr>
    <a:masterClrMapping/>
  </p:clrMapOvr>
</p:sld>
</file>

<file path=ppt/theme/theme1.xml><?xml version="1.0" encoding="utf-8"?>
<a:theme xmlns:a="http://schemas.openxmlformats.org/drawingml/2006/main" name="VanillaVTI">
  <a:themeElements>
    <a:clrScheme name="AnalogousFromDarkSeedLeftStep">
      <a:dk1>
        <a:srgbClr val="000000"/>
      </a:dk1>
      <a:lt1>
        <a:srgbClr val="FFFFFF"/>
      </a:lt1>
      <a:dk2>
        <a:srgbClr val="1C2432"/>
      </a:dk2>
      <a:lt2>
        <a:srgbClr val="F2F3F0"/>
      </a:lt2>
      <a:accent1>
        <a:srgbClr val="844BC5"/>
      </a:accent1>
      <a:accent2>
        <a:srgbClr val="4842B7"/>
      </a:accent2>
      <a:accent3>
        <a:srgbClr val="4B78C5"/>
      </a:accent3>
      <a:accent4>
        <a:srgbClr val="3999B3"/>
      </a:accent4>
      <a:accent5>
        <a:srgbClr val="49C0A8"/>
      </a:accent5>
      <a:accent6>
        <a:srgbClr val="39B368"/>
      </a:accent6>
      <a:hlink>
        <a:srgbClr val="339A97"/>
      </a:hlink>
      <a:folHlink>
        <a:srgbClr val="7F7F7F"/>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17079</TotalTime>
  <Words>6482</Words>
  <Application>Microsoft Macintosh PowerPoint</Application>
  <PresentationFormat>Widescreen</PresentationFormat>
  <Paragraphs>1742</Paragraphs>
  <Slides>100</Slides>
  <Notes>90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100</vt:i4>
      </vt:variant>
    </vt:vector>
  </HeadingPairs>
  <TitlesOfParts>
    <vt:vector size="106" baseType="lpstr">
      <vt:lpstr>Aptos</vt:lpstr>
      <vt:lpstr>Arial</vt:lpstr>
      <vt:lpstr>Cambria Math</vt:lpstr>
      <vt:lpstr>Monaco</vt:lpstr>
      <vt:lpstr>Neue Haas Grotesk Text Pro</vt:lpstr>
      <vt:lpstr>VanillaVTI</vt:lpstr>
      <vt:lpstr>Numeral Systems</vt:lpstr>
      <vt:lpstr>Administrative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Numbers</vt:lpstr>
      <vt:lpstr>Numbers</vt:lpstr>
      <vt:lpstr>PowerPoint Presentation</vt:lpstr>
      <vt:lpstr>PowerPoint Presentation</vt:lpstr>
      <vt:lpstr>PowerPoint Presentation</vt:lpstr>
      <vt:lpstr>PowerPoint Presentation</vt:lpstr>
      <vt:lpstr>PowerPoint Presentation</vt:lpstr>
      <vt:lpstr>Numbers in other bases</vt:lpstr>
      <vt:lpstr>PowerPoint Presentation</vt:lpstr>
      <vt:lpstr>Numbers in other bases</vt:lpstr>
      <vt:lpstr>Numbers in other bases</vt:lpstr>
      <vt:lpstr>Numbers in other bases</vt:lpstr>
      <vt:lpstr>PowerPoint Presentation</vt:lpstr>
      <vt:lpstr>PowerPoint Presentation</vt:lpstr>
      <vt:lpstr>PowerPoint Presentation</vt:lpstr>
      <vt:lpstr>PowerPoint Presentation</vt:lpstr>
      <vt:lpstr>Numbers in other bases</vt:lpstr>
      <vt:lpstr>PowerPoint Presentation</vt:lpstr>
      <vt:lpstr>Numbers in other bases</vt:lpstr>
      <vt:lpstr>Numbers in other bases</vt:lpstr>
      <vt:lpstr>Numbers in other bases</vt:lpstr>
      <vt:lpstr>PowerPoint Presentation</vt:lpstr>
      <vt:lpstr>PowerPoint Presentation</vt:lpstr>
      <vt:lpstr>PowerPoint Presentation</vt:lpstr>
      <vt:lpstr>PowerPoint Presentation</vt:lpstr>
      <vt:lpstr>PowerPoint Presentation</vt:lpstr>
      <vt:lpstr>PowerPoint Presentation</vt:lpstr>
      <vt:lpstr>Decimal to binary conversion</vt:lpstr>
      <vt:lpstr>Decimal to binary conversion</vt:lpstr>
      <vt:lpstr>Decimal to binary conversion</vt:lpstr>
      <vt:lpstr>Decimal to binary conversion</vt:lpstr>
      <vt:lpstr>Decimal to binary conversion</vt:lpstr>
      <vt:lpstr>Decimal to binary conversion</vt:lpstr>
      <vt:lpstr>Decimal to binary: another approach</vt:lpstr>
      <vt:lpstr>Decimal to binary: another approach</vt:lpstr>
      <vt:lpstr>Decimal to binary: another approach</vt:lpstr>
      <vt:lpstr>Decimal to binary: another approach</vt:lpstr>
      <vt:lpstr>Decimal to binary: another approach</vt:lpstr>
      <vt:lpstr>Decimal to binary: another approach</vt:lpstr>
      <vt:lpstr>Decimal to binary: another approach</vt:lpstr>
      <vt:lpstr>Decimal to binary: another approach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Hexadecimal</vt:lpstr>
      <vt:lpstr>PowerPoint Presentation</vt:lpstr>
      <vt:lpstr>PowerPoint Presentation</vt:lpstr>
      <vt:lpstr>PowerPoint Presentation</vt:lpstr>
      <vt:lpstr>Hexadecimal numbers</vt:lpstr>
      <vt:lpstr>Hexadecimal numbers</vt:lpstr>
      <vt:lpstr>Hexadecimal numbers</vt:lpstr>
      <vt:lpstr>Hexadecimal numbers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Binary to Hexadecimal conversion</vt:lpstr>
      <vt:lpstr>PowerPoint Presentation</vt:lpstr>
      <vt:lpstr>Binary to Hexadecimal conversion</vt:lpstr>
      <vt:lpstr>Binary to Hexadecimal conversion</vt:lpstr>
      <vt:lpstr>Binary to Hexadecimal conversion</vt:lpstr>
      <vt:lpstr>PowerPoint Presentation</vt:lpstr>
      <vt:lpstr>PowerPoint Presentation</vt:lpstr>
      <vt:lpstr>PowerPoint Presentation</vt:lpstr>
      <vt:lpstr>PowerPoint Presentation</vt:lpstr>
      <vt:lpstr>PowerPoint Presentation</vt:lpstr>
      <vt:lpstr>Practice Problem</vt:lpstr>
      <vt:lpstr>Practice Problem - ANSWER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Alexandra Papoutsaki</dc:creator>
  <cp:lastModifiedBy>Alexandra Papoutsaki</cp:lastModifiedBy>
  <cp:revision>283</cp:revision>
  <cp:lastPrinted>2025-02-13T18:16:20Z</cp:lastPrinted>
  <dcterms:created xsi:type="dcterms:W3CDTF">2025-02-11T22:53:59Z</dcterms:created>
  <dcterms:modified xsi:type="dcterms:W3CDTF">2026-01-29T21:20:46Z</dcterms:modified>
</cp:coreProperties>
</file>