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43"/>
  </p:notesMasterIdLst>
  <p:sldIdLst>
    <p:sldId id="256" r:id="rId2"/>
    <p:sldId id="369" r:id="rId3"/>
    <p:sldId id="392" r:id="rId4"/>
    <p:sldId id="374" r:id="rId5"/>
    <p:sldId id="373" r:id="rId6"/>
    <p:sldId id="350" r:id="rId7"/>
    <p:sldId id="355" r:id="rId8"/>
    <p:sldId id="356" r:id="rId9"/>
    <p:sldId id="352" r:id="rId10"/>
    <p:sldId id="353" r:id="rId11"/>
    <p:sldId id="354" r:id="rId12"/>
    <p:sldId id="357" r:id="rId13"/>
    <p:sldId id="368" r:id="rId14"/>
    <p:sldId id="365" r:id="rId15"/>
    <p:sldId id="362" r:id="rId16"/>
    <p:sldId id="393" r:id="rId17"/>
    <p:sldId id="360" r:id="rId18"/>
    <p:sldId id="361" r:id="rId19"/>
    <p:sldId id="363" r:id="rId20"/>
    <p:sldId id="364" r:id="rId21"/>
    <p:sldId id="371" r:id="rId22"/>
    <p:sldId id="366" r:id="rId23"/>
    <p:sldId id="359" r:id="rId24"/>
    <p:sldId id="376" r:id="rId25"/>
    <p:sldId id="377" r:id="rId26"/>
    <p:sldId id="378" r:id="rId27"/>
    <p:sldId id="379" r:id="rId28"/>
    <p:sldId id="380" r:id="rId29"/>
    <p:sldId id="381" r:id="rId30"/>
    <p:sldId id="382" r:id="rId31"/>
    <p:sldId id="383" r:id="rId32"/>
    <p:sldId id="375" r:id="rId33"/>
    <p:sldId id="384" r:id="rId34"/>
    <p:sldId id="367" r:id="rId35"/>
    <p:sldId id="385" r:id="rId36"/>
    <p:sldId id="386" r:id="rId37"/>
    <p:sldId id="388" r:id="rId38"/>
    <p:sldId id="370" r:id="rId39"/>
    <p:sldId id="387" r:id="rId40"/>
    <p:sldId id="391" r:id="rId41"/>
    <p:sldId id="372"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E5"/>
    <a:srgbClr val="FF88AC"/>
    <a:srgbClr val="02AA9D"/>
    <a:srgbClr val="FE951C"/>
    <a:srgbClr val="FF2600"/>
    <a:srgbClr val="FF9300"/>
    <a:srgbClr val="0432FF"/>
    <a:srgbClr val="8EFA00"/>
    <a:srgbClr val="009051"/>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0000"/>
  </p:normalViewPr>
  <p:slideViewPr>
    <p:cSldViewPr snapToGrid="0">
      <p:cViewPr varScale="1">
        <p:scale>
          <a:sx n="100" d="100"/>
          <a:sy n="100" d="100"/>
        </p:scale>
        <p:origin x="5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1/21/26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nytimes.com/2020/06/24/technology/facial-recognition-arrest.html"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en.wikipedia.org/wiki/Algorithms_of_Oppression"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s://www.washington.edu/news/2022/02/16/googles-ceo-image-search-gender-bias-hasnt-really-been-fixed/"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cnn.com/2025/05/22/tech/workday-ai-hiring-discrimination-lawsuit"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washington.edu/news/2024/10/31/ai-bias-resume-screening-race-gender/"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myadcenter.google.com/home"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s://accountscenter.instagram.com/ad_preferences/ad_topics"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webkay.robinlinus.com/"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coveryourtracks.eff.org/" TargetMode="External"/><Relationship Id="rId2" Type="http://schemas.openxmlformats.org/officeDocument/2006/relationships/slide" Target="../slides/slide33.xml"/><Relationship Id="rId1" Type="http://schemas.openxmlformats.org/officeDocument/2006/relationships/notesMaster" Target="../notesMasters/notesMaster1.xml"/><Relationship Id="rId5" Type="http://schemas.openxmlformats.org/officeDocument/2006/relationships/hyperlink" Target="https://www.pomona.edu/administration/its/services" TargetMode="External"/><Relationship Id="rId4" Type="http://schemas.openxmlformats.org/officeDocument/2006/relationships/hyperlink" Target="https://themarkup.org/blacklight" TargetMode="Externa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everyone! I am happy to see all of you again. As a reminder, all of this material can be found on the course website which you can access through this QR code. Last time we talked about the history of computer science. Today we will discuss ethical implications of computer science.</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7CBB2-D6AC-E6F5-CDDC-0D1862E9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565FBB-F6FD-9D48-283B-9D158BF67E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58C910-3065-C5FD-E362-579AADC75AC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Here’s our case study. </a:t>
            </a:r>
            <a:r>
              <a:rPr lang="en-US" sz="1200" i="1" dirty="0"/>
              <a:t>Rogue Services </a:t>
            </a:r>
            <a:r>
              <a:rPr lang="en-US" sz="1200" dirty="0"/>
              <a:t>advertised its web hosting services as </a:t>
            </a:r>
            <a:r>
              <a:rPr lang="en-US" sz="1200" i="1" dirty="0"/>
              <a:t>“cheap, guaranteed uptime, no matter what.” </a:t>
            </a:r>
            <a:r>
              <a:rPr lang="en-US" sz="1200" dirty="0"/>
              <a:t>While some of Rogue’s clients were legitimate web-based retailers, the majority were focused on </a:t>
            </a:r>
            <a:r>
              <a:rPr lang="en-US" sz="1200" b="1" dirty="0"/>
              <a:t>malware</a:t>
            </a:r>
            <a:r>
              <a:rPr lang="en-US" sz="1200" dirty="0"/>
              <a:t> and </a:t>
            </a:r>
            <a:r>
              <a:rPr lang="en-US" sz="1200" b="1" dirty="0"/>
              <a:t>spam</a:t>
            </a:r>
            <a:r>
              <a:rPr lang="en-US" sz="1200" dirty="0"/>
              <a:t> and used Rogue Services’ reliability guarantees to protect their illegal operations. </a:t>
            </a:r>
          </a:p>
          <a:p>
            <a:r>
              <a:rPr lang="en-US" sz="1200" dirty="0"/>
              <a:t>Despite repeated requests from major ISPs and international organizations, Rogue Services refused to intervene with these services, citing their “no matter what” pledge to their customers. Furthermore, international pressure from other governments failed to induce national-level intervention, as Rogue Services was based in a country whose laws did not adequately proscribe such hosting activities.</a:t>
            </a:r>
          </a:p>
          <a:p>
            <a:r>
              <a:rPr lang="en-US" sz="1200" dirty="0"/>
              <a:t>Ultimately, Rogue Services was forcibly taken offline through a coordinated effort from multiple security vendors working with several government organizations.  This effort consisted of a targeted worm that spread through Rogue Services’ network. All of Rogue Services’ clients were affected and much of the data stored with the ISP in the process. No other ISPs reported any impact as it was designed to not spread further. As a result of this action, malware circulation decreased. </a:t>
            </a:r>
          </a:p>
          <a:p>
            <a:r>
              <a:rPr lang="en-US" sz="1200" b="0" i="0" kern="1200" dirty="0">
                <a:solidFill>
                  <a:schemeClr val="tx1"/>
                </a:solidFill>
                <a:effectLst/>
                <a:latin typeface="+mn-lt"/>
                <a:ea typeface="+mn-ea"/>
                <a:cs typeface="+mn-cs"/>
              </a:rPr>
              <a:t>How do you think the Code applies?</a:t>
            </a:r>
          </a:p>
        </p:txBody>
      </p:sp>
      <p:sp>
        <p:nvSpPr>
          <p:cNvPr id="4" name="Slide Number Placeholder 3">
            <a:extLst>
              <a:ext uri="{FF2B5EF4-FFF2-40B4-BE49-F238E27FC236}">
                <a16:creationId xmlns:a16="http://schemas.microsoft.com/office/drawing/2014/main" id="{0EDE0C7D-BCE6-71F2-D1ED-3C8A8C723539}"/>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59464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AE5E3-0FA0-EBE6-9B16-51818D020B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E8522A-11C5-C5BA-DE63-490C1F93EE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6714FF-E290-87F2-044A-CCCFD53BAA89}"/>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Let’s think how ACM’s Code would apply to Rogue Services. </a:t>
            </a:r>
            <a:r>
              <a:rPr lang="en-US" dirty="0"/>
              <a:t>Rogue Services’ actions include violations of several principles of the ACM Code of Ethics.</a:t>
            </a:r>
          </a:p>
          <a:p>
            <a:r>
              <a:rPr lang="en-US" dirty="0"/>
              <a:t>By allowing for the hosting of malware, they facilitated the harm caused by their clients, violating both Principles 1.1 (Contribute to society and to human well-being, acknowledging that all people are stakeholders in computing) and 1.2 (Avoid Harm).</a:t>
            </a:r>
          </a:p>
          <a:p>
            <a:r>
              <a:rPr lang="en-US" dirty="0"/>
              <a:t>Additionally, they were complicit in violating Principle 2.8 (Access computing and communication resources only when authorized or when compelled by the public good), as the ISP was aware that their machines were hosting code that caused infections that were clearly not authorized. </a:t>
            </a:r>
          </a:p>
          <a:p>
            <a:r>
              <a:rPr lang="en-US" dirty="0"/>
              <a:t>Finally, Rogue failed to consider the public good, violating Principle 3.1 (Ensure that the public good is the central concern during all professional computing work).</a:t>
            </a:r>
            <a:endParaRPr lang="en-US" sz="1100"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4B4F1A8-EBDC-2259-8B13-BEC4A5F7FC9C}"/>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3091038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F48B7-D7E9-B1E8-974F-11BD34D34D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C6078-77C0-50BD-99FC-CEDC1195F4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299A40-0366-06D7-C186-0C9BB5CA0D03}"/>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But what about the worm authors? </a:t>
            </a:r>
            <a:r>
              <a:rPr lang="en-US" sz="1200" dirty="0"/>
              <a:t>Key nuance of Principle 1.2 (Avoid Harm). Given that the worm was designed with the specific intent of causing harm to Rogue Services’ systems, the authors were obligated to ensure the harm was ethically justified. The worm aimed to shut down services that were clearly harmful and malicious in nature, the intent of the worm is consistent with the moral obligations identified in Principle 1.1 (Contribute to society and to human well-being, acknowledging that all people are stakeholders in computing). </a:t>
            </a:r>
          </a:p>
          <a:p>
            <a:r>
              <a:rPr lang="en-US" sz="1200" dirty="0"/>
              <a:t>Additionally, the worm included mechanisms to limit itself solely to Rogue Services’ systems, thus demonstrating an attempt to minimize unintended harm. Rogue’s retailer clients could rightfully object to the deletion of their data, so a better solution would have included additional precautions to avoid this unintentional harm.</a:t>
            </a:r>
          </a:p>
          <a:p>
            <a:r>
              <a:rPr lang="en-US" sz="1200" dirty="0"/>
              <a:t>The worm also highlights the guidance in Principle 2.8 (Access computing and communication resources only when authorized or when compelled by the public good.) The worm clearly accessed Rogue Services’ systems in ways that were not authorized, destroying data in the process. However, the goal of targeting malware demonstrates a compelling belief that the service disruption was consistent with the public good.</a:t>
            </a:r>
          </a:p>
          <a:p>
            <a:pPr marL="0" indent="0">
              <a:buNone/>
            </a:pPr>
            <a:endParaRPr lang="en-US" sz="1200"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6D7784A-4826-615C-BA0F-D4C8448F31A8}"/>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3591261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6533E-FDD7-90E3-1E79-E77D3BD09F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F8434-EE26-DC22-1B04-615E20C74F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EC728F-6307-14FC-0B41-0DA0EBB4370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How do you feel about the ACM Code after you saw it in one case study? In general, software </a:t>
            </a:r>
            <a:r>
              <a:rPr lang="en-US" dirty="0"/>
              <a:t>engineers don’t have general licensing requirements in contrast to professions like lawyers, doctors, and engineers. Being a computer science researcher and analyzing data generally does not require approval by a review board (IRB), unless it includes humans. Being a computer science researcher and analyzing data generally does not require approval by a review board (IRB), unless it includes humans.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19B891D-BE0F-BDBE-DC08-075742F0CE8F}"/>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3179949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BF4C0-1E89-B694-CAEA-D9D842E42B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D3E39-6087-4FDE-4A32-478F66F707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CB7B31-2520-C82E-7383-EEBC92B08695}"/>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Let’s start with algorithmic bias.</a:t>
            </a:r>
          </a:p>
        </p:txBody>
      </p:sp>
      <p:sp>
        <p:nvSpPr>
          <p:cNvPr id="4" name="Slide Number Placeholder 3">
            <a:extLst>
              <a:ext uri="{FF2B5EF4-FFF2-40B4-BE49-F238E27FC236}">
                <a16:creationId xmlns:a16="http://schemas.microsoft.com/office/drawing/2014/main" id="{25162F05-D1EA-177E-2D65-8BB3A66022CB}"/>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1143024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9D64C-B2B3-F9ED-89C9-90440F6BEA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837B6-CD6B-7861-E114-A22525A38F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BE0E8-DFD4-8050-EAE0-8582015F325C}"/>
              </a:ext>
            </a:extLst>
          </p:cNvPr>
          <p:cNvSpPr>
            <a:spLocks noGrp="1"/>
          </p:cNvSpPr>
          <p:nvPr>
            <p:ph type="body" idx="1"/>
          </p:nvPr>
        </p:nvSpPr>
        <p:spPr/>
        <p:txBody>
          <a:bodyPr/>
          <a:lstStyle/>
          <a:p>
            <a:r>
              <a:rPr lang="en-US" sz="1200" dirty="0"/>
              <a:t>Algorithmic bias describes systematic and repeatable harmful tendency to create unfair outcomes, such as "privileging" one category over another in ways different from the intended function of the algorithm. Sometimes, bias is due to the algorithm design, the unintended or unanticipated ways the data were collected and used to train the algorithm.  Algorithmic bias can reinforce social biases of race/ethnicity, gender, sexuality, ethnicity, age, religion, socioeconomic background, and disabilities.</a:t>
            </a:r>
          </a:p>
          <a:p>
            <a:r>
              <a:rPr lang="en-US" sz="1200" dirty="0"/>
              <a:t>It can also result to privacy violations.  Algorithms are often seen as neutral and unbiased which can make them falsely appear as more unbiased than humans and more authoritative.</a:t>
            </a:r>
          </a:p>
          <a:p>
            <a:r>
              <a:rPr lang="en-US" sz="1200" dirty="0"/>
              <a:t>We will see a (non-exhaustive) number of examples of bias in public and private settings.</a:t>
            </a:r>
          </a:p>
          <a:p>
            <a:endParaRPr lang="en-US" sz="1200"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887D7C9-8B6E-C9A1-69F6-523AAE079C10}"/>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16641725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60C02-2F2A-4D11-E7E7-A256B4710C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07C2B8-4D2A-3A38-0D7E-4042C8953A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25344-5B37-F376-7961-9DEA1DED0E1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Over the next slides, I will provide a summary of different articles that cover algorithmic bias but rather than going over them myself, I would like you to form groups and complete some group work before coming </a:t>
            </a:r>
            <a:r>
              <a:rPr lang="en-US" sz="1200" b="0" i="0" kern="1200">
                <a:solidFill>
                  <a:schemeClr val="tx1"/>
                </a:solidFill>
                <a:effectLst/>
                <a:latin typeface="+mn-lt"/>
                <a:ea typeface="+mn-ea"/>
                <a:cs typeface="+mn-cs"/>
              </a:rPr>
              <a:t>back together as a whole.</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9D5866D-C270-FB7F-BE65-689E467DCFC3}"/>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2134947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AF522-5DF7-D1F6-A0C4-DF33F386C6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BBF7CB-2C4B-931A-C798-F147A79792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2D3B62-65C2-8CF7-5190-CD187F00A1B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Here’s a story from NYTimes. </a:t>
            </a:r>
            <a:r>
              <a:rPr lang="en-US" sz="1200" dirty="0"/>
              <a:t>In January 2020, Robert Julian-</a:t>
            </a:r>
            <a:r>
              <a:rPr lang="en-US" sz="1200" dirty="0" err="1"/>
              <a:t>Borchak</a:t>
            </a:r>
            <a:r>
              <a:rPr lang="en-US" sz="1200" dirty="0"/>
              <a:t> Williams was in his office when he got a call from the Detroit Police Department telling him to come to the station to be arrested. He thought it is a prank.</a:t>
            </a:r>
          </a:p>
          <a:p>
            <a:r>
              <a:rPr lang="en-US" sz="1200" dirty="0"/>
              <a:t>He was later arrested at home and drove to a detention center where he had his mug shot, fingerprints and DNA taken, and was held overnight.</a:t>
            </a:r>
          </a:p>
          <a:p>
            <a:r>
              <a:rPr lang="en-US" sz="1200" dirty="0"/>
              <a:t>He was accused of shop-lifting five watches from an upscale boutique, being shown a surveillance video as “proof” that it was him who committed the crime.</a:t>
            </a:r>
          </a:p>
          <a:p>
            <a:r>
              <a:rPr lang="en-US" sz="1200" dirty="0"/>
              <a:t>Mr. Williams was wrongfully arrested based on a flawed match from a facial recognition algorithm.</a:t>
            </a:r>
          </a:p>
          <a:p>
            <a:r>
              <a:rPr lang="en-US" sz="1200" dirty="0"/>
              <a:t>Studies have shown that while the technology works relatively well on white men, the results are less accurate for other demographics, partly because of a lack of diversity in the images in the databases.</a:t>
            </a:r>
          </a:p>
          <a:p>
            <a:r>
              <a:rPr lang="en-US" sz="1200" dirty="0"/>
              <a:t>Mr. Williams, who is Black, was held in custody for hours although the match with the suspect was obviously wrong. When the case was called, the prosecutor moved to dismiss, but “without prejudice,” meaning Mr. Williams could later be charged again.</a:t>
            </a:r>
          </a:p>
          <a:p>
            <a:r>
              <a:rPr lang="en-US" sz="1200" dirty="0"/>
              <a:t>NY Times ran </a:t>
            </a:r>
            <a:r>
              <a:rPr lang="en-US" sz="1200" dirty="0">
                <a:solidFill>
                  <a:srgbClr val="0089E5"/>
                </a:solidFill>
                <a:hlinkClick r:id="rId3">
                  <a:extLst>
                    <a:ext uri="{A12FA001-AC4F-418D-AE19-62706E023703}">
                      <ahyp:hlinkClr xmlns:ahyp="http://schemas.microsoft.com/office/drawing/2018/hyperlinkcolor" val="tx"/>
                    </a:ext>
                  </a:extLst>
                </a:hlinkClick>
              </a:rPr>
              <a:t>a popular story </a:t>
            </a:r>
            <a:r>
              <a:rPr lang="en-US" sz="1200" dirty="0"/>
              <a:t>which resulted in the case and fingerprint data expunged.</a:t>
            </a:r>
          </a:p>
          <a:p>
            <a:endParaRPr lang="en-US" sz="1200"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B773857-1DA8-570F-70A4-59C27708431F}"/>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3669066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B2CCF-B482-FFFD-2F50-8CE1BEF7E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C5FD4B-C17C-C00A-F34F-FCE0D93009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E2119-C26E-167C-A336-1749EBFAF62E}"/>
              </a:ext>
            </a:extLst>
          </p:cNvPr>
          <p:cNvSpPr>
            <a:spLocks noGrp="1"/>
          </p:cNvSpPr>
          <p:nvPr>
            <p:ph type="body" idx="1"/>
          </p:nvPr>
        </p:nvSpPr>
        <p:spPr/>
        <p:txBody>
          <a:bodyPr/>
          <a:lstStyle/>
          <a:p>
            <a:r>
              <a:rPr lang="en-US" sz="1100" dirty="0"/>
              <a:t>In 2016, ProPublica released an analysis on how the software COMPAS, </a:t>
            </a:r>
            <a:r>
              <a:rPr lang="en-US" dirty="0"/>
              <a:t>Correctional Offender Management Profiling for Alternative Sanctions, assigned recidivism scores.</a:t>
            </a:r>
          </a:p>
          <a:p>
            <a:r>
              <a:rPr lang="en-US" dirty="0"/>
              <a:t>Scores like this-known as risk assessments-are increasingly common in U.S. courtrooms. They are used to inform guiding judges during criminal sentencing.</a:t>
            </a:r>
          </a:p>
          <a:p>
            <a:r>
              <a:rPr lang="en-US" dirty="0"/>
              <a:t>The journalists obtained the COMPAS risk scores assigned to more than 7,000 people in Florida and checked how many were charged with new crimes over the next two years.</a:t>
            </a:r>
          </a:p>
          <a:p>
            <a:pPr fontAlgn="base"/>
            <a:r>
              <a:rPr lang="en-US" dirty="0"/>
              <a:t>The scores proved remarkably unreliable in forecasting violent crime: Only 20 percent of the people predicted to commit violent crimes actually went on to do so.</a:t>
            </a:r>
          </a:p>
          <a:p>
            <a:pPr fontAlgn="base"/>
            <a:r>
              <a:rPr lang="en-US" dirty="0"/>
              <a:t>The formula was particularly likely to falsely flag Black defendants as future criminals, wrongly labeling them this way at almost twice the rate as white defendants.</a:t>
            </a:r>
          </a:p>
          <a:p>
            <a:pPr fontAlgn="base"/>
            <a:r>
              <a:rPr lang="en-US" dirty="0"/>
              <a:t>White defendants were mislabeled as low risk more often than Black defendants.</a:t>
            </a:r>
            <a:br>
              <a:rPr lang="en-US" dirty="0"/>
            </a:br>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4F91410-6D7D-4F6B-BEE7-200ED0F1EC1F}"/>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4121343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DCA4D-7C8D-C84D-D1B5-5B5344A7A3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D69A1-D489-0F16-F84B-C692C50A92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C8244E-5B41-58DA-3475-1286BFF462C9}"/>
              </a:ext>
            </a:extLst>
          </p:cNvPr>
          <p:cNvSpPr>
            <a:spLocks noGrp="1"/>
          </p:cNvSpPr>
          <p:nvPr>
            <p:ph type="body" idx="1"/>
          </p:nvPr>
        </p:nvSpPr>
        <p:spPr/>
        <p:txBody>
          <a:bodyPr/>
          <a:lstStyle/>
          <a:p>
            <a:r>
              <a:rPr lang="en-US" dirty="0"/>
              <a:t>Social scientist Dr. Safiya Noble showed in her 2018 book, </a:t>
            </a:r>
            <a:r>
              <a:rPr lang="en-US" dirty="0">
                <a:solidFill>
                  <a:srgbClr val="0089E5"/>
                </a:solidFill>
                <a:hlinkClick r:id="rId3">
                  <a:extLst>
                    <a:ext uri="{A12FA001-AC4F-418D-AE19-62706E023703}">
                      <ahyp:hlinkClr xmlns:ahyp="http://schemas.microsoft.com/office/drawing/2018/hyperlinkcolor" val="tx"/>
                    </a:ext>
                  </a:extLst>
                </a:hlinkClick>
              </a:rPr>
              <a:t>Algorithms of Oppression: How Search Engines Reinforce Racism</a:t>
            </a:r>
            <a:r>
              <a:rPr lang="en-US" dirty="0"/>
              <a:t>, examples of algorithmic bias when she used search engines like Google.</a:t>
            </a:r>
          </a:p>
          <a:p>
            <a:pPr lvl="1"/>
            <a:r>
              <a:rPr lang="en-US" sz="2000" dirty="0"/>
              <a:t>Terms like "black girls" returned pornography and "Jew" returned anti-Semitic pages.</a:t>
            </a:r>
          </a:p>
          <a:p>
            <a:pPr lvl="1"/>
            <a:r>
              <a:rPr lang="en-US" sz="2000" dirty="0"/>
              <a:t>Google claimed it was unable to erase those pages unless they were considered unlawful.</a:t>
            </a:r>
          </a:p>
          <a:p>
            <a:r>
              <a:rPr lang="en-US" dirty="0"/>
              <a:t>Google similarly received heat when queries related to occupations were found to propagate sexist stereotypes, e.g., the term CEO or doctor would return pictures with men, while the term nurse would return women.</a:t>
            </a:r>
          </a:p>
          <a:p>
            <a:r>
              <a:rPr lang="en-US" dirty="0"/>
              <a:t>Although Google claimed that they fixed the problem, </a:t>
            </a:r>
            <a:r>
              <a:rPr lang="en-US" dirty="0">
                <a:solidFill>
                  <a:srgbClr val="0089E5"/>
                </a:solidFill>
                <a:hlinkClick r:id="rId4">
                  <a:extLst>
                    <a:ext uri="{A12FA001-AC4F-418D-AE19-62706E023703}">
                      <ahyp:hlinkClr xmlns:ahyp="http://schemas.microsoft.com/office/drawing/2018/hyperlinkcolor" val="tx"/>
                    </a:ext>
                  </a:extLst>
                </a:hlinkClick>
              </a:rPr>
              <a:t>researchers from UW</a:t>
            </a:r>
            <a:r>
              <a:rPr lang="en-US" dirty="0">
                <a:solidFill>
                  <a:srgbClr val="0089E5"/>
                </a:solidFill>
              </a:rPr>
              <a:t> </a:t>
            </a:r>
            <a:r>
              <a:rPr lang="en-US" dirty="0"/>
              <a:t>showed that simple tweaks, like </a:t>
            </a:r>
            <a:r>
              <a:rPr lang="en-US" dirty="0" err="1"/>
              <a:t>quering</a:t>
            </a:r>
            <a:r>
              <a:rPr lang="en-US" dirty="0"/>
              <a:t> “CEO + United States” returned fewer photos of cis-female presenting people. Taking a ‘whack-a-mole’ approach doesn’t seem to be fixing the problem.</a:t>
            </a:r>
          </a:p>
          <a:p>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2A19EC7-C325-0476-7778-D7D98AAB43EC}"/>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2371606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602B2-7BB4-8C22-9B17-5B1F6CBC9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66C0DB-C1E4-730E-EDF9-8DDA849638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F12E2B-FE52-B788-C806-D16CB582908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Ethics shapes our lives and the way we see and interact with people, our surroundings, and society both at a personal and professional level. We can organize ethics in three levels. </a:t>
            </a:r>
            <a:r>
              <a:rPr lang="en-US" dirty="0" err="1"/>
              <a:t>i</a:t>
            </a:r>
            <a:r>
              <a:rPr lang="en-US" dirty="0"/>
              <a:t>) personal ethics focuses on an individual’s moral principles and values that guide their behavior. Personal ethics is shaped by our family, communities, culture, and personal experiences. ii)professional ethics involves the ethical standards and principles that guide a profession and are often codified. We will focus on that part but with the other understanding that both personal, and the next level, societal, affect how we act as computer scientists. Societal ethics encompasses the ethics of how we function as a society, including laws, customs, and social norms, at a collective level. We will deal a lot with the theoretical concepts in this course. But when applying them in real life, we need to understand that they have consequences.</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BB1765B-21A4-4299-6173-0DDA7F729AFC}"/>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17373159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1A283-F1A4-A6F7-13FB-2F565AC330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716EA-2AC3-FB98-F9FE-90A49F2DD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3018E-915A-8490-1EC5-2B41F56285DC}"/>
              </a:ext>
            </a:extLst>
          </p:cNvPr>
          <p:cNvSpPr>
            <a:spLocks noGrp="1"/>
          </p:cNvSpPr>
          <p:nvPr>
            <p:ph type="body" idx="1"/>
          </p:nvPr>
        </p:nvSpPr>
        <p:spPr/>
        <p:txBody>
          <a:bodyPr/>
          <a:lstStyle/>
          <a:p>
            <a:r>
              <a:rPr lang="en-US" dirty="0"/>
              <a:t>Similar biases of racism, sexism, and </a:t>
            </a:r>
            <a:r>
              <a:rPr lang="en-US" dirty="0">
                <a:solidFill>
                  <a:srgbClr val="0089E5"/>
                </a:solidFill>
                <a:hlinkClick r:id="rId3">
                  <a:extLst>
                    <a:ext uri="{A12FA001-AC4F-418D-AE19-62706E023703}">
                      <ahyp:hlinkClr xmlns:ahyp="http://schemas.microsoft.com/office/drawing/2018/hyperlinkcolor" val="tx"/>
                    </a:ext>
                  </a:extLst>
                </a:hlinkClick>
              </a:rPr>
              <a:t>ageism</a:t>
            </a:r>
            <a:r>
              <a:rPr lang="en-US" dirty="0">
                <a:solidFill>
                  <a:srgbClr val="0089E5"/>
                </a:solidFill>
              </a:rPr>
              <a:t> </a:t>
            </a:r>
            <a:r>
              <a:rPr lang="en-US" dirty="0"/>
              <a:t>have been identified in how automatic job application screening tools would </a:t>
            </a:r>
            <a:r>
              <a:rPr lang="en-US" dirty="0">
                <a:solidFill>
                  <a:srgbClr val="0089E5"/>
                </a:solidFill>
                <a:hlinkClick r:id="rId4">
                  <a:extLst>
                    <a:ext uri="{A12FA001-AC4F-418D-AE19-62706E023703}">
                      <ahyp:hlinkClr xmlns:ahyp="http://schemas.microsoft.com/office/drawing/2018/hyperlinkcolor" val="tx"/>
                    </a:ext>
                  </a:extLst>
                </a:hlinkClick>
              </a:rPr>
              <a:t>rank job applicants’ names according to perceived race and gender</a:t>
            </a:r>
            <a:r>
              <a:rPr lang="en-US" dirty="0"/>
              <a:t>.</a:t>
            </a:r>
          </a:p>
          <a:p>
            <a:r>
              <a:rPr lang="en-US" dirty="0"/>
              <a:t>The boom of large-language models like ChatGPT has led to a “tsunami” of AI-generated resumes that inundate employers.</a:t>
            </a:r>
          </a:p>
          <a:p>
            <a:r>
              <a:rPr lang="en-US" dirty="0"/>
              <a:t>Companies have responded with more automation, using AI-ran chats or video interviews.</a:t>
            </a:r>
          </a:p>
          <a:p>
            <a:r>
              <a:rPr lang="en-US" dirty="0"/>
              <a:t>But candidates can also use AI to cheat in these interviews.</a:t>
            </a:r>
          </a:p>
          <a:p>
            <a:r>
              <a:rPr lang="en-US" dirty="0"/>
              <a:t>Do we live in the AI vs AI era?</a:t>
            </a:r>
          </a:p>
          <a:p>
            <a:r>
              <a:rPr lang="en-US" dirty="0">
                <a:solidFill>
                  <a:srgbClr val="0089E5"/>
                </a:solidFill>
              </a:rPr>
              <a:t>https://</a:t>
            </a:r>
            <a:r>
              <a:rPr lang="en-US" dirty="0" err="1">
                <a:solidFill>
                  <a:srgbClr val="0089E5"/>
                </a:solidFill>
              </a:rPr>
              <a:t>www.nytimes.com</a:t>
            </a:r>
            <a:r>
              <a:rPr lang="en-US" dirty="0">
                <a:solidFill>
                  <a:srgbClr val="0089E5"/>
                </a:solidFill>
              </a:rPr>
              <a:t>/2025/10/07/business/ai-chatbot-prompts-</a:t>
            </a:r>
            <a:r>
              <a:rPr lang="en-US" dirty="0" err="1">
                <a:solidFill>
                  <a:srgbClr val="0089E5"/>
                </a:solidFill>
              </a:rPr>
              <a:t>resumes.html</a:t>
            </a:r>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D76C73-3DA4-D700-FB4C-8A31AA813B05}"/>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35653711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A3AA1-4832-6EFA-0275-3499F874AB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1CFCDD-6B85-22E2-5AD0-0784735E92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D12A6-1365-8AE4-95D1-2ED6E6EA8BFF}"/>
              </a:ext>
            </a:extLst>
          </p:cNvPr>
          <p:cNvSpPr>
            <a:spLocks noGrp="1"/>
          </p:cNvSpPr>
          <p:nvPr>
            <p:ph type="body" idx="1"/>
          </p:nvPr>
        </p:nvSpPr>
        <p:spPr/>
        <p:txBody>
          <a:bodyPr/>
          <a:lstStyle/>
          <a:p>
            <a:r>
              <a:rPr lang="en-US" dirty="0"/>
              <a:t>The arrival of ChatGPT and similar tools has transformed not just the hiring process. </a:t>
            </a:r>
          </a:p>
          <a:p>
            <a:r>
              <a:rPr lang="en-US" dirty="0"/>
              <a:t>But reasoning systems from OpenAI, Google, and DeepSeek are generating more errors, not fewer.</a:t>
            </a:r>
          </a:p>
          <a:p>
            <a:r>
              <a:rPr lang="en-US" dirty="0"/>
              <a:t>Since these AI tools learn from using complex mathematical systems to analyze enormous amounts of digital data and they cannot distinguish what is true or not, they often make things up, a phenomenon known as </a:t>
            </a:r>
            <a:r>
              <a:rPr lang="en-US" b="1" dirty="0"/>
              <a:t>AI hallucinations</a:t>
            </a:r>
            <a:r>
              <a:rPr lang="en-US" dirty="0"/>
              <a:t>. </a:t>
            </a:r>
          </a:p>
          <a:p>
            <a:r>
              <a:rPr lang="en-US" dirty="0"/>
              <a:t>Beyond the dangers of inventing false information, they also spread conspiracies which can harp on people’s mental health when blindly trusting information from seemingly authoritative systems. This is known as</a:t>
            </a:r>
            <a:r>
              <a:rPr lang="en-US" b="1" dirty="0"/>
              <a:t> algorithmic appreciation.</a:t>
            </a:r>
          </a:p>
          <a:p>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031CC85-EFA9-DABF-A648-A56FC70D2BDB}"/>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1633508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A93A6-2135-FB18-6C0D-BB989E41B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4F7814-10D0-9E1E-4617-2ADAC1649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EC2596-B7AC-31E5-A55D-A2A445171020}"/>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 highly encourage you to read publications like NY Times, the Atlantic, New Yorker, etc. You will find A LOT of articles related to technology and bias. Let’s move next to data collection and privacy.</a:t>
            </a:r>
          </a:p>
        </p:txBody>
      </p:sp>
      <p:sp>
        <p:nvSpPr>
          <p:cNvPr id="4" name="Slide Number Placeholder 3">
            <a:extLst>
              <a:ext uri="{FF2B5EF4-FFF2-40B4-BE49-F238E27FC236}">
                <a16:creationId xmlns:a16="http://schemas.microsoft.com/office/drawing/2014/main" id="{301C9144-A76F-7C3D-7005-22994C7E786D}"/>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25322290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31BB7-4679-C4D9-B32E-F68B983BA4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04D25F-BB2C-AFE3-25C6-479F29252F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50FE5-547F-8580-1D79-471733B91481}"/>
              </a:ext>
            </a:extLst>
          </p:cNvPr>
          <p:cNvSpPr>
            <a:spLocks noGrp="1"/>
          </p:cNvSpPr>
          <p:nvPr>
            <p:ph type="body" idx="1"/>
          </p:nvPr>
        </p:nvSpPr>
        <p:spPr/>
        <p:txBody>
          <a:bodyPr/>
          <a:lstStyle/>
          <a:p>
            <a:r>
              <a:rPr lang="en-US" dirty="0"/>
              <a:t>The Internet might often feel that is free but many websites are funded by advertising. They provide content or functionality to consumers for free, and the cost of creating and maintaining the website is covered by advertisers, who pay to have the website show ads to the consumers. Advertisers want to show ads only to users who are most likely to buy the product or service.</a:t>
            </a:r>
          </a:p>
          <a:p>
            <a:r>
              <a:rPr lang="en-US" dirty="0"/>
              <a:t>Therefore, data about consumers are valuable, because they let advertisers direct ads most effectively.</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86C3EC0-9078-837E-0A70-F11A43D2F969}"/>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5802160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61BC7-057B-69BD-FA5F-63E9357C70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063EC-3508-3819-403C-91625568B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ECE209-11CF-55DD-F29D-B813DFAB1B7F}"/>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How can they do that? </a:t>
            </a:r>
            <a:r>
              <a:rPr lang="en-US" dirty="0"/>
              <a:t>Advertisers want profiles of consumers. A profile is a collection of facts, including:</a:t>
            </a:r>
          </a:p>
          <a:p>
            <a:pPr lvl="1"/>
            <a:r>
              <a:rPr lang="en-US" dirty="0"/>
              <a:t>Demographics: age, gender, race, </a:t>
            </a:r>
            <a:r>
              <a:rPr lang="en-US" dirty="0" err="1"/>
              <a:t>etc</a:t>
            </a:r>
            <a:endParaRPr lang="en-US" dirty="0"/>
          </a:p>
          <a:p>
            <a:pPr lvl="1"/>
            <a:r>
              <a:rPr lang="en-US" dirty="0"/>
              <a:t>Market participation: income level, location</a:t>
            </a:r>
          </a:p>
          <a:p>
            <a:pPr lvl="1"/>
            <a:r>
              <a:rPr lang="en-US" dirty="0"/>
              <a:t>Preferences: family information, taste in books and movies, favorite restaurants or travel destinations, </a:t>
            </a:r>
            <a:r>
              <a:rPr lang="en-US" dirty="0" err="1"/>
              <a:t>etc</a:t>
            </a:r>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1BCA20B-A8F1-0AEB-13BB-B47A51D8061F}"/>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11157134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C5FAD-25DA-5D40-3641-B753CF30F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4A95CA-C888-61F4-D64F-12C8B5A9BC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30824-D0FC-0444-BA13-9ACEC8B53871}"/>
              </a:ext>
            </a:extLst>
          </p:cNvPr>
          <p:cNvSpPr>
            <a:spLocks noGrp="1"/>
          </p:cNvSpPr>
          <p:nvPr>
            <p:ph type="body" idx="1"/>
          </p:nvPr>
        </p:nvSpPr>
        <p:spPr/>
        <p:txBody>
          <a:bodyPr/>
          <a:lstStyle/>
          <a:p>
            <a:r>
              <a:rPr lang="en-US" dirty="0"/>
              <a:t>Websites have a strong incentive to get the best data possible on their users, so that they get paid more for advertisements. This has led to </a:t>
            </a:r>
            <a:r>
              <a:rPr lang="en-US" b="1" dirty="0"/>
              <a:t>hyper-targeting </a:t>
            </a:r>
            <a:r>
              <a:rPr lang="en-US" dirty="0"/>
              <a:t>in ads, with ads attempting to reach more niche populations.</a:t>
            </a:r>
          </a:p>
          <a:p>
            <a:r>
              <a:rPr lang="en-US" dirty="0"/>
              <a:t>Check out the different categories popular websites have identified as relevant for you:</a:t>
            </a:r>
          </a:p>
          <a:p>
            <a:pPr lvl="1"/>
            <a:r>
              <a:rPr lang="en-US" dirty="0"/>
              <a:t>Google: </a:t>
            </a:r>
            <a:r>
              <a:rPr lang="en-US" dirty="0">
                <a:solidFill>
                  <a:srgbClr val="0089E5"/>
                </a:solidFill>
                <a:hlinkClick r:id="rId3">
                  <a:extLst>
                    <a:ext uri="{A12FA001-AC4F-418D-AE19-62706E023703}">
                      <ahyp:hlinkClr xmlns:ahyp="http://schemas.microsoft.com/office/drawing/2018/hyperlinkcolor" val="tx"/>
                    </a:ext>
                  </a:extLst>
                </a:hlinkClick>
              </a:rPr>
              <a:t>https://myadcenter.google.com/home</a:t>
            </a:r>
            <a:endParaRPr lang="en-US" dirty="0">
              <a:solidFill>
                <a:srgbClr val="0089E5"/>
              </a:solidFill>
            </a:endParaRPr>
          </a:p>
          <a:p>
            <a:pPr lvl="1"/>
            <a:r>
              <a:rPr lang="en-US" dirty="0"/>
              <a:t>Instagram: </a:t>
            </a:r>
            <a:r>
              <a:rPr lang="en-US" dirty="0">
                <a:solidFill>
                  <a:srgbClr val="0089E5"/>
                </a:solidFill>
                <a:hlinkClick r:id="rId4">
                  <a:extLst>
                    <a:ext uri="{A12FA001-AC4F-418D-AE19-62706E023703}">
                      <ahyp:hlinkClr xmlns:ahyp="http://schemas.microsoft.com/office/drawing/2018/hyperlinkcolor" val="tx"/>
                    </a:ext>
                  </a:extLst>
                </a:hlinkClick>
              </a:rPr>
              <a:t>https://accountscenter.instagram.com/ad_preferences/ad_topics</a:t>
            </a:r>
            <a:r>
              <a:rPr lang="en-US" dirty="0">
                <a:solidFill>
                  <a:srgbClr val="0089E5"/>
                </a:solidFill>
              </a:rPr>
              <a:t> </a:t>
            </a:r>
          </a:p>
          <a:p>
            <a:pPr lvl="1"/>
            <a:r>
              <a:rPr lang="en-US" dirty="0"/>
              <a:t>TikTok: Settings and Privacy &gt; Ads &gt; How your ads are personalized</a:t>
            </a:r>
          </a:p>
          <a:p>
            <a:endParaRPr lang="en-US" dirty="0"/>
          </a:p>
          <a:p>
            <a:r>
              <a:rPr lang="en-US" i="1" dirty="0"/>
              <a:t>Think!: What kinds of data are you comfortable having collected by companies? Where might you draw a line?</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5D9A4DD-1DAA-376B-A652-AE4099E0675F}"/>
              </a:ext>
            </a:extLst>
          </p:cNvPr>
          <p:cNvSpPr>
            <a:spLocks noGrp="1"/>
          </p:cNvSpPr>
          <p:nvPr>
            <p:ph type="sldNum" sz="quarter" idx="5"/>
          </p:nvPr>
        </p:nvSpPr>
        <p:spPr/>
        <p:txBody>
          <a:bodyPr/>
          <a:lstStyle/>
          <a:p>
            <a:fld id="{D1EC9309-185D-B241-857D-6AB647741F6D}" type="slidenum">
              <a:rPr lang="en-US" smtClean="0"/>
              <a:t>25</a:t>
            </a:fld>
            <a:endParaRPr lang="en-US"/>
          </a:p>
        </p:txBody>
      </p:sp>
    </p:spTree>
    <p:extLst>
      <p:ext uri="{BB962C8B-B14F-4D97-AF65-F5344CB8AC3E}">
        <p14:creationId xmlns:p14="http://schemas.microsoft.com/office/powerpoint/2010/main" val="34080424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14AF3-3161-1137-59B4-ACCB3A5EA6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F03A6-318B-22FE-AA13-AF97E9BCA1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4E2773-07E9-B43E-8A6E-B6B38294F26B}"/>
              </a:ext>
            </a:extLst>
          </p:cNvPr>
          <p:cNvSpPr>
            <a:spLocks noGrp="1"/>
          </p:cNvSpPr>
          <p:nvPr>
            <p:ph type="body" idx="1"/>
          </p:nvPr>
        </p:nvSpPr>
        <p:spPr/>
        <p:txBody>
          <a:bodyPr/>
          <a:lstStyle/>
          <a:p>
            <a:r>
              <a:rPr lang="en-US" dirty="0"/>
              <a:t>When we talk about data collection and privacy, we’re usually really talking about </a:t>
            </a:r>
            <a:r>
              <a:rPr lang="en-US" b="1" dirty="0"/>
              <a:t>data sharing</a:t>
            </a:r>
            <a:r>
              <a:rPr lang="en-US" dirty="0"/>
              <a:t>.</a:t>
            </a:r>
          </a:p>
          <a:p>
            <a:r>
              <a:rPr lang="en-US" dirty="0"/>
              <a:t>When a consumer interacts with a company, and a different company learns something about the interaction, we say that the data has been shared with a </a:t>
            </a:r>
            <a:r>
              <a:rPr lang="en-US" b="1" dirty="0"/>
              <a:t>third party</a:t>
            </a:r>
            <a:r>
              <a:rPr lang="en-US" dirty="0"/>
              <a:t>.</a:t>
            </a:r>
          </a:p>
          <a:p>
            <a:r>
              <a:rPr lang="en-US" dirty="0"/>
              <a:t>This kind of data sharing is easy if both companies know a unique piece of information about the user, like the email address they used when creating an account. </a:t>
            </a:r>
          </a:p>
          <a:p>
            <a:r>
              <a:rPr lang="en-US" dirty="0"/>
              <a:t>But people don’t always make accounts, and sometimes they use different email addresses.</a:t>
            </a:r>
          </a:p>
          <a:p>
            <a:r>
              <a:rPr lang="en-US" dirty="0"/>
              <a:t>This means that the core of data sharing is </a:t>
            </a:r>
            <a:r>
              <a:rPr lang="en-US" b="1" dirty="0"/>
              <a:t>tracking</a:t>
            </a:r>
            <a:r>
              <a:rPr lang="en-US" dirty="0"/>
              <a:t>: finding a way to link together all the actions that a person takes on different websites and at different times.</a:t>
            </a:r>
            <a:endParaRPr lang="en-US" i="1"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3F8E310-587F-3B64-DB3E-94A9C6AE51AF}"/>
              </a:ext>
            </a:extLst>
          </p:cNvPr>
          <p:cNvSpPr>
            <a:spLocks noGrp="1"/>
          </p:cNvSpPr>
          <p:nvPr>
            <p:ph type="sldNum" sz="quarter" idx="5"/>
          </p:nvPr>
        </p:nvSpPr>
        <p:spPr/>
        <p:txBody>
          <a:bodyPr/>
          <a:lstStyle/>
          <a:p>
            <a:fld id="{D1EC9309-185D-B241-857D-6AB647741F6D}" type="slidenum">
              <a:rPr lang="en-US" smtClean="0"/>
              <a:t>26</a:t>
            </a:fld>
            <a:endParaRPr lang="en-US"/>
          </a:p>
        </p:txBody>
      </p:sp>
    </p:spTree>
    <p:extLst>
      <p:ext uri="{BB962C8B-B14F-4D97-AF65-F5344CB8AC3E}">
        <p14:creationId xmlns:p14="http://schemas.microsoft.com/office/powerpoint/2010/main" val="2366442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0992C-2354-0389-6F5B-8596B8786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C7A77B-D352-C675-02A7-C3E3D1650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38689-346A-47C0-884E-D7763B189386}"/>
              </a:ext>
            </a:extLst>
          </p:cNvPr>
          <p:cNvSpPr>
            <a:spLocks noGrp="1"/>
          </p:cNvSpPr>
          <p:nvPr>
            <p:ph type="body" idx="1"/>
          </p:nvPr>
        </p:nvSpPr>
        <p:spPr/>
        <p:txBody>
          <a:bodyPr/>
          <a:lstStyle/>
          <a:p>
            <a:r>
              <a:rPr lang="en-US" dirty="0"/>
              <a:t>Tracking often relies on </a:t>
            </a:r>
            <a:r>
              <a:rPr lang="en-US" b="1" dirty="0"/>
              <a:t>cookies</a:t>
            </a:r>
            <a:r>
              <a:rPr lang="en-US" dirty="0"/>
              <a:t> to identify the people visiting a website. A cookie is a piece of data that a website asks a browser to remember. For example: </a:t>
            </a:r>
          </a:p>
          <a:p>
            <a:pPr marL="457200" indent="-457200">
              <a:buFont typeface="+mj-lt"/>
              <a:buAutoNum type="arabicPeriod"/>
            </a:pPr>
            <a:r>
              <a:rPr lang="en-US" dirty="0"/>
              <a:t>You visit a website and select the “dark mode” view. Next time you visit it, your browser sends the cookie to the website and it shows you the dark mode view automatically.</a:t>
            </a:r>
          </a:p>
          <a:p>
            <a:pPr marL="457200" indent="-457200">
              <a:buFont typeface="+mj-lt"/>
              <a:buAutoNum type="arabicPeriod"/>
            </a:pPr>
            <a:r>
              <a:rPr lang="en-US" dirty="0"/>
              <a:t>You visit a shopping website, and, behind the scenes, it assigns you an ID number and tracks which products you looked at. It doesn’t know your name or email address, so it uses the ID in place. Weeks later, you visit the site again and enter your email address to place an order. Your browser sends the cookie, and the company links your email address to the products you looked at the first time you were on the site.</a:t>
            </a:r>
          </a:p>
          <a:p>
            <a:r>
              <a:rPr lang="en-US" dirty="0"/>
              <a:t>3. </a:t>
            </a:r>
            <a:r>
              <a:rPr lang="en-US" b="1" dirty="0"/>
              <a:t>Third-party cookie: </a:t>
            </a:r>
            <a:r>
              <a:rPr lang="en-US" dirty="0"/>
              <a:t>You visit a website that displays an ad. When you visit a different website that displays ads from the same company, your browser sends the cookie, and the ad company updates their records with the new information. If lots of websites show ads from the same ad company, they can see a lot of what you do online.</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43085D5-7203-F29B-864F-C65A72A3287F}"/>
              </a:ext>
            </a:extLst>
          </p:cNvPr>
          <p:cNvSpPr>
            <a:spLocks noGrp="1"/>
          </p:cNvSpPr>
          <p:nvPr>
            <p:ph type="sldNum" sz="quarter" idx="5"/>
          </p:nvPr>
        </p:nvSpPr>
        <p:spPr/>
        <p:txBody>
          <a:bodyPr/>
          <a:lstStyle/>
          <a:p>
            <a:fld id="{D1EC9309-185D-B241-857D-6AB647741F6D}" type="slidenum">
              <a:rPr lang="en-US" smtClean="0"/>
              <a:t>27</a:t>
            </a:fld>
            <a:endParaRPr lang="en-US"/>
          </a:p>
        </p:txBody>
      </p:sp>
    </p:spTree>
    <p:extLst>
      <p:ext uri="{BB962C8B-B14F-4D97-AF65-F5344CB8AC3E}">
        <p14:creationId xmlns:p14="http://schemas.microsoft.com/office/powerpoint/2010/main" val="39778938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56CBF-F46C-7E95-6DCA-65CC945C0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11C6AE-669B-16BB-8AB7-FC1F35EB1E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24AFD-F29F-B9AE-2253-F8F99F0B2C59}"/>
              </a:ext>
            </a:extLst>
          </p:cNvPr>
          <p:cNvSpPr>
            <a:spLocks noGrp="1"/>
          </p:cNvSpPr>
          <p:nvPr>
            <p:ph type="body" idx="1"/>
          </p:nvPr>
        </p:nvSpPr>
        <p:spPr/>
        <p:txBody>
          <a:bodyPr/>
          <a:lstStyle/>
          <a:p>
            <a:r>
              <a:rPr lang="en-US" dirty="0"/>
              <a:t>First-party cookies are usually used for preferences, remembering that a user is logged in, and so on. Third-party cookies are mostly used for tracking, so some browsers allow users to block third-party cookies. </a:t>
            </a:r>
          </a:p>
          <a:p>
            <a:r>
              <a:rPr lang="en-US" dirty="0"/>
              <a:t>In response, data aggregators began using </a:t>
            </a:r>
            <a:r>
              <a:rPr lang="en-US" b="1" dirty="0"/>
              <a:t>fingerprinting</a:t>
            </a:r>
            <a:r>
              <a:rPr lang="en-US" dirty="0"/>
              <a:t> to track users across websites.</a:t>
            </a:r>
          </a:p>
          <a:p>
            <a:r>
              <a:rPr lang="en-US" dirty="0"/>
              <a:t>Fingerprinting is a technique that gathers lots of little pieces of information about the computer visiting a website. With enough little pieces, the website can uniquely identify the computer next time it visits.</a:t>
            </a:r>
          </a:p>
          <a:p>
            <a:r>
              <a:rPr lang="en-US" dirty="0"/>
              <a:t>This is possible because your browser makes lots of information about your computer (or phone) visible to the websites you visit.</a:t>
            </a:r>
          </a:p>
          <a:p>
            <a:r>
              <a:rPr lang="en-US" dirty="0"/>
              <a:t>This is not done maliciously – services can use this information for good, e.g., knowing the size of your screen lets a website show you the mobile or desktop version of the site. </a:t>
            </a:r>
          </a:p>
          <a:p>
            <a:r>
              <a:rPr lang="en-US" dirty="0"/>
              <a:t>Check out the data your browser shares here: </a:t>
            </a:r>
            <a:r>
              <a:rPr lang="en-US" dirty="0">
                <a:solidFill>
                  <a:srgbClr val="0089E5"/>
                </a:solidFill>
                <a:hlinkClick r:id="rId3">
                  <a:extLst>
                    <a:ext uri="{A12FA001-AC4F-418D-AE19-62706E023703}">
                      <ahyp:hlinkClr xmlns:ahyp="http://schemas.microsoft.com/office/drawing/2018/hyperlinkcolor" val="tx"/>
                    </a:ext>
                  </a:extLst>
                </a:hlinkClick>
              </a:rPr>
              <a:t>https://webkay.robinlinus.com/</a:t>
            </a:r>
            <a:r>
              <a:rPr lang="en-US" dirty="0"/>
              <a:t> </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53FD872-1D90-57FA-BA96-018F8EDAB83F}"/>
              </a:ext>
            </a:extLst>
          </p:cNvPr>
          <p:cNvSpPr>
            <a:spLocks noGrp="1"/>
          </p:cNvSpPr>
          <p:nvPr>
            <p:ph type="sldNum" sz="quarter" idx="5"/>
          </p:nvPr>
        </p:nvSpPr>
        <p:spPr/>
        <p:txBody>
          <a:bodyPr/>
          <a:lstStyle/>
          <a:p>
            <a:fld id="{D1EC9309-185D-B241-857D-6AB647741F6D}" type="slidenum">
              <a:rPr lang="en-US" smtClean="0"/>
              <a:t>28</a:t>
            </a:fld>
            <a:endParaRPr lang="en-US"/>
          </a:p>
        </p:txBody>
      </p:sp>
    </p:spTree>
    <p:extLst>
      <p:ext uri="{BB962C8B-B14F-4D97-AF65-F5344CB8AC3E}">
        <p14:creationId xmlns:p14="http://schemas.microsoft.com/office/powerpoint/2010/main" val="4579706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49DA8-B0C8-DA2A-8899-AD5F8D78C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ECF894-DB7F-D9B9-FDEB-FCE2E96F02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83BA8-3276-984B-2018-D508507707D3}"/>
              </a:ext>
            </a:extLst>
          </p:cNvPr>
          <p:cNvSpPr>
            <a:spLocks noGrp="1"/>
          </p:cNvSpPr>
          <p:nvPr>
            <p:ph type="body" idx="1"/>
          </p:nvPr>
        </p:nvSpPr>
        <p:spPr/>
        <p:txBody>
          <a:bodyPr/>
          <a:lstStyle/>
          <a:p>
            <a:r>
              <a:rPr lang="en-US" b="1" dirty="0"/>
              <a:t>Trackers</a:t>
            </a:r>
            <a:r>
              <a:rPr lang="en-US" dirty="0"/>
              <a:t> are pieces of code created and published by data aggregators: companies that want to collect lots of data on lots of people.</a:t>
            </a:r>
          </a:p>
          <a:p>
            <a:r>
              <a:rPr lang="en-US" dirty="0"/>
              <a:t>Other companies use the tracker’s code while building their website. The tracker adds some functionality to the website, like letting the company see which pages of their website get the most traffic.</a:t>
            </a:r>
          </a:p>
          <a:p>
            <a:r>
              <a:rPr lang="en-US" dirty="0"/>
              <a:t>At the same time, the tracker reports back to the data aggregator that made it with information about the people visiting the website. Trackers can also be included in emails.</a:t>
            </a:r>
          </a:p>
          <a:p>
            <a:r>
              <a:rPr lang="en-US" dirty="0"/>
              <a:t>Trackers use a combination of cookies and fingerprinting to identify the website’s visitors.</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79D6B04-46C6-C213-F8E4-C245CD781888}"/>
              </a:ext>
            </a:extLst>
          </p:cNvPr>
          <p:cNvSpPr>
            <a:spLocks noGrp="1"/>
          </p:cNvSpPr>
          <p:nvPr>
            <p:ph type="sldNum" sz="quarter" idx="5"/>
          </p:nvPr>
        </p:nvSpPr>
        <p:spPr/>
        <p:txBody>
          <a:bodyPr/>
          <a:lstStyle/>
          <a:p>
            <a:fld id="{D1EC9309-185D-B241-857D-6AB647741F6D}" type="slidenum">
              <a:rPr lang="en-US" smtClean="0"/>
              <a:t>29</a:t>
            </a:fld>
            <a:endParaRPr lang="en-US"/>
          </a:p>
        </p:txBody>
      </p:sp>
    </p:spTree>
    <p:extLst>
      <p:ext uri="{BB962C8B-B14F-4D97-AF65-F5344CB8AC3E}">
        <p14:creationId xmlns:p14="http://schemas.microsoft.com/office/powerpoint/2010/main" val="3354930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DED88-D7E6-DBBA-6E99-6B3167C925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251E4-60F0-3AE0-CCE3-C33E365B72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3104D2-079F-2F6C-AE2B-4A27D244E6C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Let’s focus on professional ethics. Talk to your neighbor and discuss what ethics do you think should govern the computing profession? And do you think that there is an existing formal structure to codify the ethics of our profession?</a:t>
            </a:r>
          </a:p>
        </p:txBody>
      </p:sp>
      <p:sp>
        <p:nvSpPr>
          <p:cNvPr id="4" name="Slide Number Placeholder 3">
            <a:extLst>
              <a:ext uri="{FF2B5EF4-FFF2-40B4-BE49-F238E27FC236}">
                <a16:creationId xmlns:a16="http://schemas.microsoft.com/office/drawing/2014/main" id="{6C56638E-9E06-7AAE-DBC0-C87C5DDD0977}"/>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23533258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5F2AA-EB7D-3DC1-D02A-D64980FCFF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56F5C-B015-50FE-7E4B-B507ED98D5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8681F7-95E3-0AA9-199E-3A032C160E69}"/>
              </a:ext>
            </a:extLst>
          </p:cNvPr>
          <p:cNvSpPr>
            <a:spLocks noGrp="1"/>
          </p:cNvSpPr>
          <p:nvPr>
            <p:ph type="body" idx="1"/>
          </p:nvPr>
        </p:nvSpPr>
        <p:spPr/>
        <p:txBody>
          <a:bodyPr/>
          <a:lstStyle/>
          <a:p>
            <a:r>
              <a:rPr lang="en-US" dirty="0"/>
              <a:t>Regulators around the world have tried a variety of methods to balance the desire of some consumers for privacy with the desires of companies.</a:t>
            </a:r>
          </a:p>
          <a:p>
            <a:r>
              <a:rPr lang="en-US" dirty="0"/>
              <a:t>In the US, a model called </a:t>
            </a:r>
            <a:r>
              <a:rPr lang="en-US" b="1" dirty="0"/>
              <a:t>notice and choice </a:t>
            </a:r>
            <a:r>
              <a:rPr lang="en-US" dirty="0"/>
              <a:t>has historically been dominant.</a:t>
            </a:r>
          </a:p>
          <a:p>
            <a:r>
              <a:rPr lang="en-US" dirty="0"/>
              <a:t>Under the notice and choice model, a company can legally use and share data about a consumer if:</a:t>
            </a:r>
          </a:p>
          <a:p>
            <a:r>
              <a:rPr lang="en-US" dirty="0"/>
              <a:t>They </a:t>
            </a:r>
            <a:r>
              <a:rPr lang="en-US" b="1" dirty="0"/>
              <a:t>notify</a:t>
            </a:r>
            <a:r>
              <a:rPr lang="en-US" dirty="0"/>
              <a:t> the consumer, usually in a privacy policy or terms of service document, and</a:t>
            </a:r>
          </a:p>
          <a:p>
            <a:r>
              <a:rPr lang="en-US" dirty="0"/>
              <a:t>The consumer </a:t>
            </a:r>
            <a:r>
              <a:rPr lang="en-US" b="1" dirty="0"/>
              <a:t>chooses</a:t>
            </a:r>
            <a:r>
              <a:rPr lang="en-US" dirty="0"/>
              <a:t> to agree, either by checking an “I agree” box or by continuing to use the website.</a:t>
            </a:r>
            <a:br>
              <a:rPr lang="en-US" dirty="0"/>
            </a:br>
            <a:endParaRPr lang="en-US" dirty="0"/>
          </a:p>
          <a:p>
            <a:r>
              <a:rPr lang="en-US" i="1" dirty="0"/>
              <a:t>Think!: When a website shows you a privacy policy or terms of service document, what do you do?</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A778B52-F75F-0C05-F316-D5BE5EFAE681}"/>
              </a:ext>
            </a:extLst>
          </p:cNvPr>
          <p:cNvSpPr>
            <a:spLocks noGrp="1"/>
          </p:cNvSpPr>
          <p:nvPr>
            <p:ph type="sldNum" sz="quarter" idx="5"/>
          </p:nvPr>
        </p:nvSpPr>
        <p:spPr/>
        <p:txBody>
          <a:bodyPr/>
          <a:lstStyle/>
          <a:p>
            <a:fld id="{D1EC9309-185D-B241-857D-6AB647741F6D}" type="slidenum">
              <a:rPr lang="en-US" smtClean="0"/>
              <a:t>30</a:t>
            </a:fld>
            <a:endParaRPr lang="en-US"/>
          </a:p>
        </p:txBody>
      </p:sp>
    </p:spTree>
    <p:extLst>
      <p:ext uri="{BB962C8B-B14F-4D97-AF65-F5344CB8AC3E}">
        <p14:creationId xmlns:p14="http://schemas.microsoft.com/office/powerpoint/2010/main" val="38033821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B2D6D-5176-5619-6150-4763442308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7CCA04-C854-C3AE-F496-3559672919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F21C4E-3273-795D-CD37-B91FBC0D3B0E}"/>
              </a:ext>
            </a:extLst>
          </p:cNvPr>
          <p:cNvSpPr>
            <a:spLocks noGrp="1"/>
          </p:cNvSpPr>
          <p:nvPr>
            <p:ph type="body" idx="1"/>
          </p:nvPr>
        </p:nvSpPr>
        <p:spPr/>
        <p:txBody>
          <a:bodyPr/>
          <a:lstStyle/>
          <a:p>
            <a:r>
              <a:rPr lang="en-US" dirty="0"/>
              <a:t>In the European Union, the General Data Protection Regulation (GDPR) similarly restricts some data sharing and gives consumers additional rights.</a:t>
            </a:r>
          </a:p>
          <a:p>
            <a:r>
              <a:rPr lang="en-US" dirty="0"/>
              <a:t>The US has no nationwide data privacy law, but legislators, regulators, and civil society groups have all shown interest in possible future legislation.</a:t>
            </a:r>
          </a:p>
          <a:p>
            <a:r>
              <a:rPr lang="en-US" dirty="0"/>
              <a:t>Instead, individual states, about 20 including California which has the California Consumer Privacy Act (CCPA), give consumers rights to know about data collection and reject some collection.</a:t>
            </a:r>
          </a:p>
          <a:p>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31D0CC4-4FE5-D332-7E3A-BE9AF0157688}"/>
              </a:ext>
            </a:extLst>
          </p:cNvPr>
          <p:cNvSpPr>
            <a:spLocks noGrp="1"/>
          </p:cNvSpPr>
          <p:nvPr>
            <p:ph type="sldNum" sz="quarter" idx="5"/>
          </p:nvPr>
        </p:nvSpPr>
        <p:spPr/>
        <p:txBody>
          <a:bodyPr/>
          <a:lstStyle/>
          <a:p>
            <a:fld id="{D1EC9309-185D-B241-857D-6AB647741F6D}" type="slidenum">
              <a:rPr lang="en-US" smtClean="0"/>
              <a:t>31</a:t>
            </a:fld>
            <a:endParaRPr lang="en-US"/>
          </a:p>
        </p:txBody>
      </p:sp>
    </p:spTree>
    <p:extLst>
      <p:ext uri="{BB962C8B-B14F-4D97-AF65-F5344CB8AC3E}">
        <p14:creationId xmlns:p14="http://schemas.microsoft.com/office/powerpoint/2010/main" val="8884562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13AC6-CFB1-3C5B-20CF-017A63F740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32128C-601E-2C1A-8EFC-67DEDA1535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5B25EF-BDEF-D916-9F21-C52D210C3FA5}"/>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Have you ever heard of the Facebook-Cambridge Analytica data scandal? </a:t>
            </a:r>
            <a:r>
              <a:rPr lang="en-US" dirty="0"/>
              <a:t>In the 2010s, personal data belonging to millions of Facebook users was collected by British consulting firm Cambridge Analytica for political advertising without informed consent.</a:t>
            </a:r>
          </a:p>
          <a:p>
            <a:r>
              <a:rPr lang="en-US" dirty="0"/>
              <a:t>The data was collected through an app called "This Is Your Digital Life", developed by data scientist Aleksandr Kogan, a data scientist at the University of Cambridge in 2013.</a:t>
            </a:r>
          </a:p>
          <a:p>
            <a:r>
              <a:rPr lang="en-US" dirty="0"/>
              <a:t>The app consisted of a series of questions to build psychological profiles on users, and collected the personal data of the users’ Facebook friends via Facebook's Open Graph platform.</a:t>
            </a:r>
          </a:p>
          <a:p>
            <a:r>
              <a:rPr lang="en-US" dirty="0"/>
              <a:t>The app harvested the data of up to 87 million Facebook profiles.</a:t>
            </a:r>
          </a:p>
          <a:p>
            <a:r>
              <a:rPr lang="en-US" dirty="0"/>
              <a:t>Cambridge Analytica used the data to analytically assist the 2016 presidential campaigns of Ted Cruz and Donald Trump.</a:t>
            </a:r>
          </a:p>
          <a:p>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1BD8B16-D2D6-ED37-F9D4-8D6D917B7AB1}"/>
              </a:ext>
            </a:extLst>
          </p:cNvPr>
          <p:cNvSpPr>
            <a:spLocks noGrp="1"/>
          </p:cNvSpPr>
          <p:nvPr>
            <p:ph type="sldNum" sz="quarter" idx="5"/>
          </p:nvPr>
        </p:nvSpPr>
        <p:spPr/>
        <p:txBody>
          <a:bodyPr/>
          <a:lstStyle/>
          <a:p>
            <a:fld id="{D1EC9309-185D-B241-857D-6AB647741F6D}" type="slidenum">
              <a:rPr lang="en-US" smtClean="0"/>
              <a:t>32</a:t>
            </a:fld>
            <a:endParaRPr lang="en-US"/>
          </a:p>
        </p:txBody>
      </p:sp>
    </p:spTree>
    <p:extLst>
      <p:ext uri="{BB962C8B-B14F-4D97-AF65-F5344CB8AC3E}">
        <p14:creationId xmlns:p14="http://schemas.microsoft.com/office/powerpoint/2010/main" val="3143711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5DC57-6BD7-4E26-BD72-7F2C5688F7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F0AA6-3311-1CA4-80D7-2A322D2303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E00EDB-317F-2A6E-38F5-4FB273F968A3}"/>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What can you do? </a:t>
            </a:r>
            <a:r>
              <a:rPr lang="en-US" dirty="0"/>
              <a:t>If you want to protect your data online, you have options! Most browsers let you block cookies and can request that websites do not track you. You can also restrict permissions given to websites and applications on your devices.</a:t>
            </a:r>
          </a:p>
          <a:p>
            <a:r>
              <a:rPr lang="en-US" dirty="0"/>
              <a:t>You can check what kinds of trackers your browser stops and what your fingerprint looks like here: </a:t>
            </a:r>
            <a:r>
              <a:rPr lang="en-US" dirty="0">
                <a:solidFill>
                  <a:srgbClr val="0089E5"/>
                </a:solidFill>
                <a:hlinkClick r:id="rId3">
                  <a:extLst>
                    <a:ext uri="{A12FA001-AC4F-418D-AE19-62706E023703}">
                      <ahyp:hlinkClr xmlns:ahyp="http://schemas.microsoft.com/office/drawing/2018/hyperlinkcolor" val="tx"/>
                    </a:ext>
                  </a:extLst>
                </a:hlinkClick>
              </a:rPr>
              <a:t>https://coveryourtracks.eff.org/</a:t>
            </a:r>
            <a:r>
              <a:rPr lang="en-US" dirty="0">
                <a:solidFill>
                  <a:srgbClr val="0089E5"/>
                </a:solidFill>
              </a:rPr>
              <a:t> </a:t>
            </a:r>
          </a:p>
          <a:p>
            <a:r>
              <a:rPr lang="en-US" dirty="0"/>
              <a:t>You can see what trackers and fingerprinting techniques a website is using by entering it here:</a:t>
            </a:r>
            <a:r>
              <a:rPr lang="en-US" dirty="0">
                <a:solidFill>
                  <a:srgbClr val="0089E5"/>
                </a:solidFill>
              </a:rPr>
              <a:t> </a:t>
            </a:r>
            <a:r>
              <a:rPr lang="en-US" dirty="0">
                <a:solidFill>
                  <a:srgbClr val="0089E5"/>
                </a:solidFill>
                <a:hlinkClick r:id="rId4">
                  <a:extLst>
                    <a:ext uri="{A12FA001-AC4F-418D-AE19-62706E023703}">
                      <ahyp:hlinkClr xmlns:ahyp="http://schemas.microsoft.com/office/drawing/2018/hyperlinkcolor" val="tx"/>
                    </a:ext>
                  </a:extLst>
                </a:hlinkClick>
              </a:rPr>
              <a:t>https://themarkup.org/blacklight</a:t>
            </a:r>
            <a:r>
              <a:rPr lang="en-US" dirty="0">
                <a:solidFill>
                  <a:srgbClr val="0089E5"/>
                </a:solidFill>
              </a:rPr>
              <a:t> </a:t>
            </a:r>
          </a:p>
          <a:p>
            <a:r>
              <a:rPr lang="en-US" dirty="0"/>
              <a:t>One factor that fingerprinting uses is your IP address. You can hide your IP</a:t>
            </a:r>
          </a:p>
          <a:p>
            <a:r>
              <a:rPr lang="en-US" dirty="0"/>
              <a:t>address from the websites you visit using a VPN. Pomona has a VPN (though then</a:t>
            </a:r>
          </a:p>
          <a:p>
            <a:r>
              <a:rPr lang="en-US" dirty="0"/>
              <a:t>Pomona will know which websites you're accessing): </a:t>
            </a:r>
            <a:r>
              <a:rPr lang="en-US" dirty="0">
                <a:solidFill>
                  <a:srgbClr val="0089E5"/>
                </a:solidFill>
                <a:hlinkClick r:id="rId5">
                  <a:extLst>
                    <a:ext uri="{A12FA001-AC4F-418D-AE19-62706E023703}">
                      <ahyp:hlinkClr xmlns:ahyp="http://schemas.microsoft.com/office/drawing/2018/hyperlinkcolor" val="tx"/>
                    </a:ext>
                  </a:extLst>
                </a:hlinkClick>
              </a:rPr>
              <a:t>https://www.pomona.edu/administration/its/services</a:t>
            </a:r>
            <a:r>
              <a:rPr lang="en-US" dirty="0">
                <a:solidFill>
                  <a:srgbClr val="0089E5"/>
                </a:solidFill>
              </a:rPr>
              <a:t> </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F1C97EB-3861-5193-A99B-E1FFBB8ACA72}"/>
              </a:ext>
            </a:extLst>
          </p:cNvPr>
          <p:cNvSpPr>
            <a:spLocks noGrp="1"/>
          </p:cNvSpPr>
          <p:nvPr>
            <p:ph type="sldNum" sz="quarter" idx="5"/>
          </p:nvPr>
        </p:nvSpPr>
        <p:spPr/>
        <p:txBody>
          <a:bodyPr/>
          <a:lstStyle/>
          <a:p>
            <a:fld id="{D1EC9309-185D-B241-857D-6AB647741F6D}" type="slidenum">
              <a:rPr lang="en-US" smtClean="0"/>
              <a:t>33</a:t>
            </a:fld>
            <a:endParaRPr lang="en-US"/>
          </a:p>
        </p:txBody>
      </p:sp>
    </p:spTree>
    <p:extLst>
      <p:ext uri="{BB962C8B-B14F-4D97-AF65-F5344CB8AC3E}">
        <p14:creationId xmlns:p14="http://schemas.microsoft.com/office/powerpoint/2010/main" val="26626151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CC19A-4E4E-9693-884C-9BAD757AED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452DD9-EA37-14B6-ACFF-B5AB9196A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280E4-A740-A76F-7BE0-4834DBC3267C}"/>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Let’s talk next about AI and autonomous vehicles.</a:t>
            </a:r>
          </a:p>
        </p:txBody>
      </p:sp>
      <p:sp>
        <p:nvSpPr>
          <p:cNvPr id="4" name="Slide Number Placeholder 3">
            <a:extLst>
              <a:ext uri="{FF2B5EF4-FFF2-40B4-BE49-F238E27FC236}">
                <a16:creationId xmlns:a16="http://schemas.microsoft.com/office/drawing/2014/main" id="{10183EF1-AAE9-6361-279B-D6711001A3E8}"/>
              </a:ext>
            </a:extLst>
          </p:cNvPr>
          <p:cNvSpPr>
            <a:spLocks noGrp="1"/>
          </p:cNvSpPr>
          <p:nvPr>
            <p:ph type="sldNum" sz="quarter" idx="5"/>
          </p:nvPr>
        </p:nvSpPr>
        <p:spPr/>
        <p:txBody>
          <a:bodyPr/>
          <a:lstStyle/>
          <a:p>
            <a:fld id="{D1EC9309-185D-B241-857D-6AB647741F6D}" type="slidenum">
              <a:rPr lang="en-US" smtClean="0"/>
              <a:t>34</a:t>
            </a:fld>
            <a:endParaRPr lang="en-US"/>
          </a:p>
        </p:txBody>
      </p:sp>
    </p:spTree>
    <p:extLst>
      <p:ext uri="{BB962C8B-B14F-4D97-AF65-F5344CB8AC3E}">
        <p14:creationId xmlns:p14="http://schemas.microsoft.com/office/powerpoint/2010/main" val="11919645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69E2F-1F62-7112-F91A-DA746AD829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70DD3-FA19-92DF-4065-2F39A25D6A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1F1B21-CB90-7D9A-B584-2B8B01AA4A00}"/>
              </a:ext>
            </a:extLst>
          </p:cNvPr>
          <p:cNvSpPr>
            <a:spLocks noGrp="1"/>
          </p:cNvSpPr>
          <p:nvPr>
            <p:ph type="body" idx="1"/>
          </p:nvPr>
        </p:nvSpPr>
        <p:spPr/>
        <p:txBody>
          <a:bodyPr/>
          <a:lstStyle/>
          <a:p>
            <a:r>
              <a:rPr lang="en-US" b="1" dirty="0"/>
              <a:t>Deepfakes</a:t>
            </a:r>
            <a:r>
              <a:rPr lang="en-US" dirty="0"/>
              <a:t> are media (images, videos, audio) that have been altered or fabricated using AI to appear as they are real.</a:t>
            </a:r>
          </a:p>
          <a:p>
            <a:r>
              <a:rPr lang="en-US" dirty="0"/>
              <a:t>They can have some benign applications in entertainment. BUT!</a:t>
            </a:r>
          </a:p>
          <a:p>
            <a:r>
              <a:rPr lang="en-US" dirty="0"/>
              <a:t>They have been used to spread disinformation, incite political divisions, in child sexual abuse material. revenge porn, bullying, and financial fraud.</a:t>
            </a:r>
          </a:p>
          <a:p>
            <a:r>
              <a:rPr lang="en-US" dirty="0"/>
              <a:t>Some states are moving to ban their malicious use but there is no nationwide law.</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54999E0-450B-9406-57F5-CEC4365E29DB}"/>
              </a:ext>
            </a:extLst>
          </p:cNvPr>
          <p:cNvSpPr>
            <a:spLocks noGrp="1"/>
          </p:cNvSpPr>
          <p:nvPr>
            <p:ph type="sldNum" sz="quarter" idx="5"/>
          </p:nvPr>
        </p:nvSpPr>
        <p:spPr/>
        <p:txBody>
          <a:bodyPr/>
          <a:lstStyle/>
          <a:p>
            <a:fld id="{D1EC9309-185D-B241-857D-6AB647741F6D}" type="slidenum">
              <a:rPr lang="en-US" smtClean="0"/>
              <a:t>35</a:t>
            </a:fld>
            <a:endParaRPr lang="en-US"/>
          </a:p>
        </p:txBody>
      </p:sp>
    </p:spTree>
    <p:extLst>
      <p:ext uri="{BB962C8B-B14F-4D97-AF65-F5344CB8AC3E}">
        <p14:creationId xmlns:p14="http://schemas.microsoft.com/office/powerpoint/2010/main" val="4605606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B269B-2D02-5CF3-F421-A093FAACE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64FF0-F8AB-329F-1AA0-3AB4C6D68D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70BB9-CF11-D18E-5591-7E87C640C315}"/>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You are probably aware that cars are becoming smarter these days. Advanced driver assistance systems are seen to span 5 levels. </a:t>
            </a:r>
            <a:r>
              <a:rPr lang="en-US" b="1" dirty="0"/>
              <a:t>Level 0 - No automation</a:t>
            </a:r>
            <a:r>
              <a:rPr lang="en-US" dirty="0"/>
              <a:t>. Driver has 100% control</a:t>
            </a:r>
          </a:p>
          <a:p>
            <a:r>
              <a:rPr lang="en-US" b="1" dirty="0"/>
              <a:t>Level 1 – Driven assistance</a:t>
            </a:r>
            <a:r>
              <a:rPr lang="en-US" dirty="0"/>
              <a:t>. At least one driver support system that provides assistance, for example, adaptive cruise control.</a:t>
            </a:r>
          </a:p>
          <a:p>
            <a:r>
              <a:rPr lang="en-US" b="1" dirty="0"/>
              <a:t>Level 2 – Partial automation</a:t>
            </a:r>
            <a:r>
              <a:rPr lang="en-US" dirty="0"/>
              <a:t>. Can take control over steering,  acceleration, breaking but driver should remain active and supervise.</a:t>
            </a:r>
          </a:p>
          <a:p>
            <a:r>
              <a:rPr lang="en-US" b="1" dirty="0"/>
              <a:t>Level 3 – Conditional automation</a:t>
            </a:r>
            <a:r>
              <a:rPr lang="en-US" dirty="0"/>
              <a:t>.  Uses various driver assistance functions and AI to make decisions but driver must be present, alert, and should be able to take over.</a:t>
            </a:r>
          </a:p>
          <a:p>
            <a:r>
              <a:rPr lang="en-US" b="1" dirty="0"/>
              <a:t>Level 4 – High automation</a:t>
            </a:r>
            <a:r>
              <a:rPr lang="en-US" dirty="0"/>
              <a:t>. No human supervision is needed. Does not require a steering wheel or pedals and is designed to stop at system failure. Companies like Waymo or Cruise.</a:t>
            </a:r>
          </a:p>
          <a:p>
            <a:r>
              <a:rPr lang="en-US" b="1" dirty="0"/>
              <a:t>Level 5 – Full automation. </a:t>
            </a:r>
            <a:r>
              <a:rPr lang="en-US" dirty="0"/>
              <a:t>Vehicle can drive independently without any restriction. Not available yet.</a:t>
            </a:r>
          </a:p>
          <a:p>
            <a:r>
              <a:rPr lang="en-US" dirty="0"/>
              <a:t>Level 3-5 are known also as Automated Driving Systems (ADS) and distinguished by 1-2 (ADAS).  </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04A158E-0EA0-B2B1-75D9-F8D968DCADC0}"/>
              </a:ext>
            </a:extLst>
          </p:cNvPr>
          <p:cNvSpPr>
            <a:spLocks noGrp="1"/>
          </p:cNvSpPr>
          <p:nvPr>
            <p:ph type="sldNum" sz="quarter" idx="5"/>
          </p:nvPr>
        </p:nvSpPr>
        <p:spPr/>
        <p:txBody>
          <a:bodyPr/>
          <a:lstStyle/>
          <a:p>
            <a:fld id="{D1EC9309-185D-B241-857D-6AB647741F6D}" type="slidenum">
              <a:rPr lang="en-US" smtClean="0"/>
              <a:t>36</a:t>
            </a:fld>
            <a:endParaRPr lang="en-US"/>
          </a:p>
        </p:txBody>
      </p:sp>
    </p:spTree>
    <p:extLst>
      <p:ext uri="{BB962C8B-B14F-4D97-AF65-F5344CB8AC3E}">
        <p14:creationId xmlns:p14="http://schemas.microsoft.com/office/powerpoint/2010/main" val="10923471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96409-77AD-8954-C9D3-6F2EBF837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7E7AC0-DE0C-8D71-DC40-17018BDD7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2B50F3-A65D-6E2B-A998-569191C97BB3}"/>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Here’s a report of accidents and fatalities with autonomous vehicles roughly in the past five years. </a:t>
            </a:r>
            <a:r>
              <a:rPr lang="en-US" dirty="0"/>
              <a:t>Tesla (ADAS) has had the highest number of incidents (2146). Waymo (ADS) follows next with 415. California is the state with the most self-driving incidents, followed by Texas and Arizona respectively.</a:t>
            </a:r>
          </a:p>
          <a:p>
            <a:r>
              <a:rPr lang="en-US" dirty="0"/>
              <a:t>10% of autonomous vehicle accidents have resulted in injury, and 2% have resulted in a fatality. </a:t>
            </a:r>
          </a:p>
          <a:p>
            <a:r>
              <a:rPr lang="en-US" dirty="0"/>
              <a:t>83 fatalities related to autonomous vehicle accidents as of June 17, 2024. Below are a few select incidents. For example, </a:t>
            </a:r>
          </a:p>
          <a:p>
            <a:pPr lvl="1"/>
            <a:r>
              <a:rPr lang="en-US" dirty="0"/>
              <a:t>In 2019, Walter Huang dropped his child off at school and then engaged the autopilot feature of his Tesla Model X. The car veered out of the lane and began to accelerate, crashing into a barrier at 70mph and killing the driver.</a:t>
            </a:r>
          </a:p>
          <a:p>
            <a:pPr lvl="1"/>
            <a:r>
              <a:rPr lang="en-US" dirty="0"/>
              <a:t>In March 2018, an Uber self-driving test vehicle struck and killed Elaine Herzberg, a pedestrian, in Tempe, Arizona. This was the first recorded case of a pedestrian fatality involving a fully autonomous vehicle. The backup driver of the vehicle was later charged with negligent homicide.</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ABD0998-C8D3-395B-A2CE-148B53B15007}"/>
              </a:ext>
            </a:extLst>
          </p:cNvPr>
          <p:cNvSpPr>
            <a:spLocks noGrp="1"/>
          </p:cNvSpPr>
          <p:nvPr>
            <p:ph type="sldNum" sz="quarter" idx="5"/>
          </p:nvPr>
        </p:nvSpPr>
        <p:spPr/>
        <p:txBody>
          <a:bodyPr/>
          <a:lstStyle/>
          <a:p>
            <a:fld id="{D1EC9309-185D-B241-857D-6AB647741F6D}" type="slidenum">
              <a:rPr lang="en-US" smtClean="0"/>
              <a:t>37</a:t>
            </a:fld>
            <a:endParaRPr lang="en-US"/>
          </a:p>
        </p:txBody>
      </p:sp>
    </p:spTree>
    <p:extLst>
      <p:ext uri="{BB962C8B-B14F-4D97-AF65-F5344CB8AC3E}">
        <p14:creationId xmlns:p14="http://schemas.microsoft.com/office/powerpoint/2010/main" val="14519488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9BF3F-68CF-0B25-DF74-90105ECD7A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2C7AD4-3758-0E5A-67BA-29C47F6E60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3D4484-B55A-2E37-B766-5ACAC4A03E6E}"/>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Last but not least, I want to touch on the impact of what we do as computer scientists and users of technology on the environment.</a:t>
            </a:r>
          </a:p>
        </p:txBody>
      </p:sp>
      <p:sp>
        <p:nvSpPr>
          <p:cNvPr id="4" name="Slide Number Placeholder 3">
            <a:extLst>
              <a:ext uri="{FF2B5EF4-FFF2-40B4-BE49-F238E27FC236}">
                <a16:creationId xmlns:a16="http://schemas.microsoft.com/office/drawing/2014/main" id="{A749BC1C-B779-B3B0-F461-7ECB506E3FC5}"/>
              </a:ext>
            </a:extLst>
          </p:cNvPr>
          <p:cNvSpPr>
            <a:spLocks noGrp="1"/>
          </p:cNvSpPr>
          <p:nvPr>
            <p:ph type="sldNum" sz="quarter" idx="5"/>
          </p:nvPr>
        </p:nvSpPr>
        <p:spPr/>
        <p:txBody>
          <a:bodyPr/>
          <a:lstStyle/>
          <a:p>
            <a:fld id="{D1EC9309-185D-B241-857D-6AB647741F6D}" type="slidenum">
              <a:rPr lang="en-US" smtClean="0"/>
              <a:t>38</a:t>
            </a:fld>
            <a:endParaRPr lang="en-US"/>
          </a:p>
        </p:txBody>
      </p:sp>
    </p:spTree>
    <p:extLst>
      <p:ext uri="{BB962C8B-B14F-4D97-AF65-F5344CB8AC3E}">
        <p14:creationId xmlns:p14="http://schemas.microsoft.com/office/powerpoint/2010/main" val="1927268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C89B4-BC84-9C9A-EEF3-72DCB6DC3C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ACF2A-8495-1B39-9B30-3E60DD93E5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62B67A-74D1-CC5E-DD8F-E769188893AA}"/>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295F113-41AB-041B-9D72-8B5E38FEBAB8}"/>
              </a:ext>
            </a:extLst>
          </p:cNvPr>
          <p:cNvSpPr>
            <a:spLocks noGrp="1"/>
          </p:cNvSpPr>
          <p:nvPr>
            <p:ph type="sldNum" sz="quarter" idx="5"/>
          </p:nvPr>
        </p:nvSpPr>
        <p:spPr/>
        <p:txBody>
          <a:bodyPr/>
          <a:lstStyle/>
          <a:p>
            <a:fld id="{D1EC9309-185D-B241-857D-6AB647741F6D}" type="slidenum">
              <a:rPr lang="en-US" smtClean="0"/>
              <a:t>39</a:t>
            </a:fld>
            <a:endParaRPr lang="en-US"/>
          </a:p>
        </p:txBody>
      </p:sp>
    </p:spTree>
    <p:extLst>
      <p:ext uri="{BB962C8B-B14F-4D97-AF65-F5344CB8AC3E}">
        <p14:creationId xmlns:p14="http://schemas.microsoft.com/office/powerpoint/2010/main" val="2066726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95674-B5F2-48BE-1703-26697C217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1596F-4B15-38A3-F731-6FD3897049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5EF124-F0C8-0891-BED5-81ADC3CCF6D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If you remember from last class meeting, ACM, the Association of Computing Machinery, was established mid 20th-century as an international computing community. ACM has established a code of ethics and professional conduct that tries to capture and guide the conscience of the computing profession. The latest Code was revised in 2018 and is split in four parts that we will go over.</a:t>
            </a:r>
          </a:p>
        </p:txBody>
      </p:sp>
      <p:sp>
        <p:nvSpPr>
          <p:cNvPr id="4" name="Slide Number Placeholder 3">
            <a:extLst>
              <a:ext uri="{FF2B5EF4-FFF2-40B4-BE49-F238E27FC236}">
                <a16:creationId xmlns:a16="http://schemas.microsoft.com/office/drawing/2014/main" id="{B39AB2F1-D05F-5ED2-EEE9-BF1EB1561A84}"/>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34158899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EB247-AC70-5664-0FF3-6E6995B38A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E19533-1971-772F-4F17-FEEB2B53A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23C7E6-BC8C-F90F-31E0-E35332BCB7D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 will start with AI and the environment. </a:t>
            </a:r>
            <a:r>
              <a:rPr lang="en-US" dirty="0"/>
              <a:t>A </a:t>
            </a:r>
            <a:r>
              <a:rPr lang="en-US" b="1" dirty="0"/>
              <a:t>data center </a:t>
            </a:r>
            <a:r>
              <a:rPr lang="en-US" dirty="0"/>
              <a:t>is a temperature-controlled building that houses computing infrastructure, such as servers, data storage drives, and network equipment. </a:t>
            </a:r>
          </a:p>
          <a:p>
            <a:r>
              <a:rPr lang="en-US" dirty="0"/>
              <a:t>Scientists have estimated data centers consumption is at the same level with whole countries, being in the top 10 consumers!</a:t>
            </a:r>
          </a:p>
          <a:p>
            <a:r>
              <a:rPr lang="en-US" dirty="0"/>
              <a:t>Data centers are used to train and run the deep learning models behind popular tools like ChatGPT and DALL-E. While not all data center computation involves generative AI, the technology has been a major driver of increasing energy demands.</a:t>
            </a:r>
          </a:p>
          <a:p>
            <a:r>
              <a:rPr lang="en-US" dirty="0"/>
              <a:t>In 2021, it was estimated that to train GPT-3, the power used was equivalent to 120 average U.S. homes for a year and that it generated about 552 tons of carbon dioxide.</a:t>
            </a:r>
          </a:p>
          <a:p>
            <a:r>
              <a:rPr lang="en-US" dirty="0"/>
              <a:t>The strain on water access to local communities near data centers is real. </a:t>
            </a:r>
          </a:p>
          <a:p>
            <a:r>
              <a:rPr lang="en-US" dirty="0"/>
              <a:t>The cost of running an AI vs traditional query can be 10-50x higher!</a:t>
            </a:r>
          </a:p>
          <a:p>
            <a:endParaRPr lang="en-US" dirty="0"/>
          </a:p>
          <a:p>
            <a:endParaRPr lang="en-US" dirty="0"/>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9F48C40-4A42-D322-F62F-E4D07BC32DFD}"/>
              </a:ext>
            </a:extLst>
          </p:cNvPr>
          <p:cNvSpPr>
            <a:spLocks noGrp="1"/>
          </p:cNvSpPr>
          <p:nvPr>
            <p:ph type="sldNum" sz="quarter" idx="5"/>
          </p:nvPr>
        </p:nvSpPr>
        <p:spPr/>
        <p:txBody>
          <a:bodyPr/>
          <a:lstStyle/>
          <a:p>
            <a:fld id="{D1EC9309-185D-B241-857D-6AB647741F6D}" type="slidenum">
              <a:rPr lang="en-US" smtClean="0"/>
              <a:t>40</a:t>
            </a:fld>
            <a:endParaRPr lang="en-US"/>
          </a:p>
        </p:txBody>
      </p:sp>
    </p:spTree>
    <p:extLst>
      <p:ext uri="{BB962C8B-B14F-4D97-AF65-F5344CB8AC3E}">
        <p14:creationId xmlns:p14="http://schemas.microsoft.com/office/powerpoint/2010/main" val="15871727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84988-8982-B580-0006-3A4B245D0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9920B6-9317-06F5-FD89-0A41A4D9A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2FD522-F8DC-901C-3361-247B2E6024C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If you want to read more </a:t>
            </a:r>
            <a:r>
              <a:rPr lang="en-US" sz="1200" b="0" i="0" kern="1200">
                <a:solidFill>
                  <a:schemeClr val="tx1"/>
                </a:solidFill>
                <a:effectLst/>
                <a:latin typeface="+mn-lt"/>
                <a:ea typeface="+mn-ea"/>
                <a:cs typeface="+mn-cs"/>
              </a:rPr>
              <a:t>about ethics of cs.</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CFBE702-612C-8A50-D375-272D77FD361E}"/>
              </a:ext>
            </a:extLst>
          </p:cNvPr>
          <p:cNvSpPr>
            <a:spLocks noGrp="1"/>
          </p:cNvSpPr>
          <p:nvPr>
            <p:ph type="sldNum" sz="quarter" idx="5"/>
          </p:nvPr>
        </p:nvSpPr>
        <p:spPr/>
        <p:txBody>
          <a:bodyPr/>
          <a:lstStyle/>
          <a:p>
            <a:fld id="{D1EC9309-185D-B241-857D-6AB647741F6D}" type="slidenum">
              <a:rPr lang="en-US" smtClean="0"/>
              <a:t>41</a:t>
            </a:fld>
            <a:endParaRPr lang="en-US"/>
          </a:p>
        </p:txBody>
      </p:sp>
    </p:spTree>
    <p:extLst>
      <p:ext uri="{BB962C8B-B14F-4D97-AF65-F5344CB8AC3E}">
        <p14:creationId xmlns:p14="http://schemas.microsoft.com/office/powerpoint/2010/main" val="2322707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BC612-43E6-3884-B030-0206EBBD9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074949-3704-22F2-029B-2DD3CC34A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00347B-748A-AC73-7480-8FFC912D9C9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1. GENERAL ETHICAL PRINCIPLES.</a:t>
            </a:r>
          </a:p>
          <a:p>
            <a:r>
              <a:rPr lang="en-US" sz="1200" b="0" i="1" kern="1200" dirty="0">
                <a:solidFill>
                  <a:schemeClr val="tx1"/>
                </a:solidFill>
                <a:effectLst/>
                <a:latin typeface="+mn-lt"/>
                <a:ea typeface="+mn-ea"/>
                <a:cs typeface="+mn-cs"/>
              </a:rPr>
              <a:t>A computing professional should...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1.1 Contribute to society and to human well-being, acknowledging that all people are stakeholders in computing.</a:t>
            </a:r>
          </a:p>
          <a:p>
            <a:r>
              <a:rPr lang="en-US" sz="1200" b="0" i="0" kern="1200" dirty="0">
                <a:solidFill>
                  <a:schemeClr val="tx1"/>
                </a:solidFill>
                <a:effectLst/>
                <a:latin typeface="+mn-lt"/>
                <a:ea typeface="+mn-ea"/>
                <a:cs typeface="+mn-cs"/>
              </a:rPr>
              <a:t>This principle, which concerns the quality of life of all people, affirms an obligation of computing professionals, both individually and collectively, to use their skills for the benefit of society, its members, and the environment surrounding them. This obligation includes promoting fundamental human rights and protecting each individual's right to autonomy. An essential aim of computing professionals is to minimize negative consequences of computing, including threats to health, safety, personal security, and privacy. When the interests of multiple groups conflict, the needs of those less advantaged should be given increased attention and priority.</a:t>
            </a:r>
          </a:p>
          <a:p>
            <a:r>
              <a:rPr lang="en-US" sz="1200" b="0" i="0" kern="1200" dirty="0">
                <a:solidFill>
                  <a:schemeClr val="tx1"/>
                </a:solidFill>
                <a:effectLst/>
                <a:latin typeface="+mn-lt"/>
                <a:ea typeface="+mn-ea"/>
                <a:cs typeface="+mn-cs"/>
              </a:rPr>
              <a:t>Computing professionals should consider whether the results of their efforts will respect diversity, will be used in socially responsible ways, will meet social needs, and will be broadly accessible. They are encouraged to actively contribute to society by engaging in pro bono or volunteer work that benefits the public good.</a:t>
            </a:r>
          </a:p>
          <a:p>
            <a:r>
              <a:rPr lang="en-US" sz="1200" b="0" i="0" kern="1200" dirty="0">
                <a:solidFill>
                  <a:schemeClr val="tx1"/>
                </a:solidFill>
                <a:effectLst/>
                <a:latin typeface="+mn-lt"/>
                <a:ea typeface="+mn-ea"/>
                <a:cs typeface="+mn-cs"/>
              </a:rPr>
              <a:t>In addition to a safe social environment, human well-being requires a safe natural environment. Therefore, computing professionals should promote environmental sustainability both locally and globally.</a:t>
            </a:r>
          </a:p>
          <a:p>
            <a:r>
              <a:rPr lang="en-US" sz="1200" b="0" i="0" kern="1200" dirty="0">
                <a:solidFill>
                  <a:schemeClr val="tx1"/>
                </a:solidFill>
                <a:effectLst/>
                <a:latin typeface="+mn-lt"/>
                <a:ea typeface="+mn-ea"/>
                <a:cs typeface="+mn-cs"/>
              </a:rPr>
              <a:t>1.2 Avoid harm.</a:t>
            </a:r>
          </a:p>
          <a:p>
            <a:r>
              <a:rPr lang="en-US" sz="1200" b="0" i="0" kern="1200" dirty="0">
                <a:solidFill>
                  <a:schemeClr val="tx1"/>
                </a:solidFill>
                <a:effectLst/>
                <a:latin typeface="+mn-lt"/>
                <a:ea typeface="+mn-ea"/>
                <a:cs typeface="+mn-cs"/>
              </a:rPr>
              <a:t>In this document, "harm" means negative consequences, especially when those consequences are significant and unjust. Examples of harm include unjustified physical or mental injury, unjustified destruction or disclosure of information, and unjustified damage to property, reputation, and the environment. This list is not exhaustive.</a:t>
            </a:r>
          </a:p>
          <a:p>
            <a:r>
              <a:rPr lang="en-US" sz="1200" b="0" i="0" kern="1200" dirty="0">
                <a:solidFill>
                  <a:schemeClr val="tx1"/>
                </a:solidFill>
                <a:effectLst/>
                <a:latin typeface="+mn-lt"/>
                <a:ea typeface="+mn-ea"/>
                <a:cs typeface="+mn-cs"/>
              </a:rPr>
              <a:t>Well-intended actions, including those that accomplish assigned duties, may lead to harm. When that harm is unintended, those responsible are obliged to undo or mitigate the harm as much as possible. Avoiding harm begins with careful consideration of potential impacts on all those affected by decisions. When harm is an intentional part of the system, those responsible are obligated to ensure that the harm is ethically justified. In either case, ensure that all harm is minimized.</a:t>
            </a:r>
          </a:p>
          <a:p>
            <a:r>
              <a:rPr lang="en-US" sz="1200" b="0" i="0" kern="1200" dirty="0">
                <a:solidFill>
                  <a:schemeClr val="tx1"/>
                </a:solidFill>
                <a:effectLst/>
                <a:latin typeface="+mn-lt"/>
                <a:ea typeface="+mn-ea"/>
                <a:cs typeface="+mn-cs"/>
              </a:rPr>
              <a:t>To minimize the possibility of indirectly or unintentionally harming others, computing professionals should follow generally accepted best practices unless there is a compelling ethical reason to do otherwise. Additionally, the consequences of data aggregation and emergent properties of systems should be carefully analyzed. Those involved with pervasive or infrastructure systems should also consider Principle 3.7.</a:t>
            </a:r>
          </a:p>
          <a:p>
            <a:r>
              <a:rPr lang="en-US" sz="1200" b="0" i="0" kern="1200" dirty="0">
                <a:solidFill>
                  <a:schemeClr val="tx1"/>
                </a:solidFill>
                <a:effectLst/>
                <a:latin typeface="+mn-lt"/>
                <a:ea typeface="+mn-ea"/>
                <a:cs typeface="+mn-cs"/>
              </a:rPr>
              <a:t>A computing professional has an additional obligation to report any signs of system risks that might result in harm. If leaders do not act to curtail or mitigate such risks, it may be necessary to "blow the whistle" to reduce potential harm. However, capricious or misguided reporting of risks can itself be harmful. Before reporting risks, a computing professional should carefully assess relevant aspects of the situation.</a:t>
            </a:r>
          </a:p>
          <a:p>
            <a:r>
              <a:rPr lang="en-US" sz="1200" b="0" i="0" kern="1200" dirty="0">
                <a:solidFill>
                  <a:schemeClr val="tx1"/>
                </a:solidFill>
                <a:effectLst/>
                <a:latin typeface="+mn-lt"/>
                <a:ea typeface="+mn-ea"/>
                <a:cs typeface="+mn-cs"/>
              </a:rPr>
              <a:t>1.3 Be honest and trustworthy.</a:t>
            </a:r>
          </a:p>
          <a:p>
            <a:r>
              <a:rPr lang="en-US" sz="1200" b="0" i="0" kern="1200" dirty="0">
                <a:solidFill>
                  <a:schemeClr val="tx1"/>
                </a:solidFill>
                <a:effectLst/>
                <a:latin typeface="+mn-lt"/>
                <a:ea typeface="+mn-ea"/>
                <a:cs typeface="+mn-cs"/>
              </a:rPr>
              <a:t>Honesty is an essential component of trustworthiness. A computing professional should be transparent and provide full disclosure of all pertinent system capabilities, limitations, and potential problems to the appropriate parties. Making deliberately false or misleading claims, fabricating or falsifying data, offering or accepting bribes, and other dishonest conduct are violations of the Code.</a:t>
            </a:r>
          </a:p>
          <a:p>
            <a:r>
              <a:rPr lang="en-US" sz="1200" b="0" i="0" kern="1200" dirty="0">
                <a:solidFill>
                  <a:schemeClr val="tx1"/>
                </a:solidFill>
                <a:effectLst/>
                <a:latin typeface="+mn-lt"/>
                <a:ea typeface="+mn-ea"/>
                <a:cs typeface="+mn-cs"/>
              </a:rPr>
              <a:t>Computing professionals should be honest about their qualifications, and about any limitations in their competence to complete a task. Computing professionals should be forthright about any circumstances that might lead to either real or perceived conflicts of interest or otherwise tend to undermine the independence of their judgment. Furthermore, commitments should be honored.</a:t>
            </a:r>
          </a:p>
          <a:p>
            <a:r>
              <a:rPr lang="en-US" sz="1200" b="0" i="0" kern="1200" dirty="0">
                <a:solidFill>
                  <a:schemeClr val="tx1"/>
                </a:solidFill>
                <a:effectLst/>
                <a:latin typeface="+mn-lt"/>
                <a:ea typeface="+mn-ea"/>
                <a:cs typeface="+mn-cs"/>
              </a:rPr>
              <a:t>Computing professionals should not misrepresent an organization's policies or procedures, and should not speak on behalf of an organization unless authorized to do so.</a:t>
            </a:r>
          </a:p>
          <a:p>
            <a:r>
              <a:rPr lang="en-US" sz="1200" b="0" i="0" kern="1200" dirty="0">
                <a:solidFill>
                  <a:schemeClr val="tx1"/>
                </a:solidFill>
                <a:effectLst/>
                <a:latin typeface="+mn-lt"/>
                <a:ea typeface="+mn-ea"/>
                <a:cs typeface="+mn-cs"/>
              </a:rPr>
              <a:t>1.4 Be fair and take action not to discriminate.</a:t>
            </a:r>
          </a:p>
          <a:p>
            <a:r>
              <a:rPr lang="en-US" sz="1200" b="0" i="0" kern="1200" dirty="0">
                <a:solidFill>
                  <a:schemeClr val="tx1"/>
                </a:solidFill>
                <a:effectLst/>
                <a:latin typeface="+mn-lt"/>
                <a:ea typeface="+mn-ea"/>
                <a:cs typeface="+mn-cs"/>
              </a:rPr>
              <a:t>The values of equality, tolerance, respect for others, and justice govern this principle. Fairness requires that even careful decision processes provide some avenue for redress of grievances.</a:t>
            </a:r>
          </a:p>
          <a:p>
            <a:r>
              <a:rPr lang="en-US" sz="1200" b="0" i="0" kern="1200" dirty="0">
                <a:solidFill>
                  <a:schemeClr val="tx1"/>
                </a:solidFill>
                <a:effectLst/>
                <a:latin typeface="+mn-lt"/>
                <a:ea typeface="+mn-ea"/>
                <a:cs typeface="+mn-cs"/>
              </a:rPr>
              <a:t>Computing professionals should foster fair participation of all people, including those of underrepresented groups. Prejudicial discrimination on the basis of age, color, disability, ethnicity, family status, gender identity, labor union membership, military status, nationality, race, religion or belief, sex, sexual orientation, or any other inappropriate factor is an explicit violation of the Code. Harassment, including sexual harassment, bullying, and other abuses of power and authority, is a form of discrimination that, amongst other harms, limits fair access to the virtual and physical spaces where such harassment takes place.</a:t>
            </a:r>
          </a:p>
          <a:p>
            <a:r>
              <a:rPr lang="en-US" sz="1200" b="0" i="0" kern="1200" dirty="0">
                <a:solidFill>
                  <a:schemeClr val="tx1"/>
                </a:solidFill>
                <a:effectLst/>
                <a:latin typeface="+mn-lt"/>
                <a:ea typeface="+mn-ea"/>
                <a:cs typeface="+mn-cs"/>
              </a:rPr>
              <a:t>The use of information and technology may cause new, or enhance existing, inequities. Technologies and practices should be as inclusive and accessible as possible and computing professionals should take action to avoid creating systems or technologies that disenfranchise or oppress people. Failure to design for inclusiveness and accessibility may constitute unfair discrimination.</a:t>
            </a:r>
          </a:p>
          <a:p>
            <a:r>
              <a:rPr lang="en-US" sz="1200" b="0" i="0" kern="1200" dirty="0">
                <a:solidFill>
                  <a:schemeClr val="tx1"/>
                </a:solidFill>
                <a:effectLst/>
                <a:latin typeface="+mn-lt"/>
                <a:ea typeface="+mn-ea"/>
                <a:cs typeface="+mn-cs"/>
              </a:rPr>
              <a:t>1.5 Respect the work required to produce new ideas, inventions, creative works, and computing artifacts.</a:t>
            </a:r>
          </a:p>
          <a:p>
            <a:r>
              <a:rPr lang="en-US" sz="1200" b="0" i="0" kern="1200" dirty="0">
                <a:solidFill>
                  <a:schemeClr val="tx1"/>
                </a:solidFill>
                <a:effectLst/>
                <a:latin typeface="+mn-lt"/>
                <a:ea typeface="+mn-ea"/>
                <a:cs typeface="+mn-cs"/>
              </a:rPr>
              <a:t>Developing new ideas, inventions, creative works, and computing artifacts creates value for society, and those who expend this effort should expect to gain value from their work. Computing professionals should therefore credit the creators of ideas, inventions, work, and artifacts, and respect copyrights, patents, trade secrets, license agreements, and other methods of protecting authors' works.</a:t>
            </a:r>
          </a:p>
          <a:p>
            <a:r>
              <a:rPr lang="en-US" sz="1200" b="0" i="0" kern="1200" dirty="0">
                <a:solidFill>
                  <a:schemeClr val="tx1"/>
                </a:solidFill>
                <a:effectLst/>
                <a:latin typeface="+mn-lt"/>
                <a:ea typeface="+mn-ea"/>
                <a:cs typeface="+mn-cs"/>
              </a:rPr>
              <a:t>Both custom and the law recognize that some exceptions to a creator's control of a work are necessary for the public good. Computing professionals should not unduly oppose reasonable uses of their intellectual works. Efforts to help others by contributing time and energy to projects that help society illustrate a positive aspect of this principle. Such efforts include free and open source software and work put into the public domain. Computing professionals should not claim private ownership of work that they or others have shared as public resources.</a:t>
            </a:r>
          </a:p>
          <a:p>
            <a:r>
              <a:rPr lang="en-US" sz="1200" b="0" i="0" kern="1200" dirty="0">
                <a:solidFill>
                  <a:schemeClr val="tx1"/>
                </a:solidFill>
                <a:effectLst/>
                <a:latin typeface="+mn-lt"/>
                <a:ea typeface="+mn-ea"/>
                <a:cs typeface="+mn-cs"/>
              </a:rPr>
              <a:t>1.6 Respect privacy.</a:t>
            </a:r>
          </a:p>
          <a:p>
            <a:r>
              <a:rPr lang="en-US" sz="1200" b="0" i="0" kern="1200" dirty="0">
                <a:solidFill>
                  <a:schemeClr val="tx1"/>
                </a:solidFill>
                <a:effectLst/>
                <a:latin typeface="+mn-lt"/>
                <a:ea typeface="+mn-ea"/>
                <a:cs typeface="+mn-cs"/>
              </a:rPr>
              <a:t>The responsibility of respecting privacy applies to computing professionals in a particularly profound way. Technology enables the collection, monitoring, and exchange of personal information quickly, inexpensively, and often without the knowledge of the people affected. Therefore, a computing professional should become conversant in the various definitions and forms of privacy and should understand the rights and responsibilities associated with the collection and use of personal information.</a:t>
            </a:r>
          </a:p>
          <a:p>
            <a:r>
              <a:rPr lang="en-US" sz="1200" b="0" i="0" kern="1200" dirty="0">
                <a:solidFill>
                  <a:schemeClr val="tx1"/>
                </a:solidFill>
                <a:effectLst/>
                <a:latin typeface="+mn-lt"/>
                <a:ea typeface="+mn-ea"/>
                <a:cs typeface="+mn-cs"/>
              </a:rPr>
              <a:t>Computing professionals should only use personal information for legitimate ends and without violating the rights of individuals and groups. This requires taking precautions to prevent re-identification of anonymized data or unauthorized data collection, ensuring the accuracy of data, understanding the provenance of the data, and protecting it from unauthorized access and accidental disclosure. Computing professionals should establish transparent policies and procedures that allow individuals to understand what data is being collected and how it is being used, to give informed consent for automatic data collection, and to review, obtain, correct inaccuracies in, and delete their personal data.</a:t>
            </a:r>
          </a:p>
          <a:p>
            <a:r>
              <a:rPr lang="en-US" sz="1200" b="0" i="0" kern="1200" dirty="0">
                <a:solidFill>
                  <a:schemeClr val="tx1"/>
                </a:solidFill>
                <a:effectLst/>
                <a:latin typeface="+mn-lt"/>
                <a:ea typeface="+mn-ea"/>
                <a:cs typeface="+mn-cs"/>
              </a:rPr>
              <a:t>Only the minimum amount of personal information necessary should be collected in a system. The retention and disposal periods for that information should be clearly defined, enforced, and communicated to data subjects. Personal information gathered for a specific purpose should not be used for other purposes without the person's consent. Merged data collections can compromise privacy features present in the original collections. Therefore, computing professionals should take special care for privacy when merging data collections.</a:t>
            </a:r>
          </a:p>
          <a:p>
            <a:r>
              <a:rPr lang="en-US" sz="1200" b="0" i="0" kern="1200" dirty="0">
                <a:solidFill>
                  <a:schemeClr val="tx1"/>
                </a:solidFill>
                <a:effectLst/>
                <a:latin typeface="+mn-lt"/>
                <a:ea typeface="+mn-ea"/>
                <a:cs typeface="+mn-cs"/>
              </a:rPr>
              <a:t>1.7 Honor confidentiality.</a:t>
            </a:r>
          </a:p>
          <a:p>
            <a:r>
              <a:rPr lang="en-US" sz="1200" b="0" i="0" kern="1200" dirty="0">
                <a:solidFill>
                  <a:schemeClr val="tx1"/>
                </a:solidFill>
                <a:effectLst/>
                <a:latin typeface="+mn-lt"/>
                <a:ea typeface="+mn-ea"/>
                <a:cs typeface="+mn-cs"/>
              </a:rPr>
              <a:t>Computing professionals are often entrusted with confidential information such as trade secrets, client data, nonpublic business strategies, financial information, research data, pre-publication scholarly articles, and patent applications. Computing professionals should protect confidentiality except in cases where there is evidence of a violation of law, of organizational regulations, or of the Code. In these cases, the nature or contents of that information should not be disclosed except to appropriate authorities. A computing professional should consider thoughtfully whether such disclosures are consistent with the Code.</a:t>
            </a:r>
          </a:p>
          <a:p>
            <a:br>
              <a:rPr lang="en-US" dirty="0"/>
            </a:b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EAEFE7B-A6FA-BC3D-2077-C932CF5DAEE8}"/>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612826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D3F73-8CB1-EF08-8ED8-F44F671C36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4C2FEB-0A4F-23AF-16D2-894ACA46B2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001D2E-E4F2-CB44-B33F-B17102885215}"/>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2. PROFESSIONAL RESPONSIBILITIES.</a:t>
            </a:r>
          </a:p>
          <a:p>
            <a:r>
              <a:rPr lang="en-US" sz="1200" b="0" i="1" kern="1200" dirty="0">
                <a:solidFill>
                  <a:schemeClr val="tx1"/>
                </a:solidFill>
                <a:effectLst/>
                <a:latin typeface="+mn-lt"/>
                <a:ea typeface="+mn-ea"/>
                <a:cs typeface="+mn-cs"/>
              </a:rPr>
              <a:t>A computing professional should...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2.1 Strive to achieve high quality in both the processes and products of professional work.</a:t>
            </a:r>
          </a:p>
          <a:p>
            <a:r>
              <a:rPr lang="en-US" sz="1200" b="0" i="0" kern="1200" dirty="0">
                <a:solidFill>
                  <a:schemeClr val="tx1"/>
                </a:solidFill>
                <a:effectLst/>
                <a:latin typeface="+mn-lt"/>
                <a:ea typeface="+mn-ea"/>
                <a:cs typeface="+mn-cs"/>
              </a:rPr>
              <a:t>Computing professionals should insist on and support high quality work from themselves and from colleagues. The dignity of employers, employees, colleagues, clients, users, and anyone else affected either directly or indirectly by the work should be respected throughout the process. Computing professionals should respect the right of those involved to transparent communication about the project. Professionals should be cognizant of any serious negative consequences affecting any stakeholder that may result from poor quality work and should resist inducements to neglect this responsibility.</a:t>
            </a:r>
          </a:p>
          <a:p>
            <a:r>
              <a:rPr lang="en-US" sz="1200" b="0" i="0" kern="1200" dirty="0">
                <a:solidFill>
                  <a:schemeClr val="tx1"/>
                </a:solidFill>
                <a:effectLst/>
                <a:latin typeface="+mn-lt"/>
                <a:ea typeface="+mn-ea"/>
                <a:cs typeface="+mn-cs"/>
              </a:rPr>
              <a:t>2.2 Maintain high standards of professional competence, conduct, and ethical practice.</a:t>
            </a:r>
          </a:p>
          <a:p>
            <a:r>
              <a:rPr lang="en-US" sz="1200" b="0" i="0" kern="1200" dirty="0">
                <a:solidFill>
                  <a:schemeClr val="tx1"/>
                </a:solidFill>
                <a:effectLst/>
                <a:latin typeface="+mn-lt"/>
                <a:ea typeface="+mn-ea"/>
                <a:cs typeface="+mn-cs"/>
              </a:rPr>
              <a:t>High quality computing depends on individuals and teams who take personal and group responsibility for acquiring and maintaining professional competence. Professional competence starts with technical knowledge and with awareness of the social context in which their work may be deployed. Professional competence also requires skill in communication, in reflective analysis, and in recognizing and navigating ethical challenges. Upgrading skills should be an ongoing process and might include independent study, attending conferences or seminars, and other informal or formal education. Professional organizations and employers should encourage and facilitate these activities.</a:t>
            </a:r>
          </a:p>
          <a:p>
            <a:r>
              <a:rPr lang="en-US" sz="1200" b="0" i="0" kern="1200" dirty="0">
                <a:solidFill>
                  <a:schemeClr val="tx1"/>
                </a:solidFill>
                <a:effectLst/>
                <a:latin typeface="+mn-lt"/>
                <a:ea typeface="+mn-ea"/>
                <a:cs typeface="+mn-cs"/>
              </a:rPr>
              <a:t>2.3 Know and respect existing rules pertaining to professional work.</a:t>
            </a:r>
          </a:p>
          <a:p>
            <a:r>
              <a:rPr lang="en-US" sz="1200" b="0" i="0" kern="1200" dirty="0">
                <a:solidFill>
                  <a:schemeClr val="tx1"/>
                </a:solidFill>
                <a:effectLst/>
                <a:latin typeface="+mn-lt"/>
                <a:ea typeface="+mn-ea"/>
                <a:cs typeface="+mn-cs"/>
              </a:rPr>
              <a:t>"Rules" here include local, regional, national, and international laws and regulations, as well as any policies and procedures of the organizations to which the professional belongs. Computing professionals must abide by these rules unless there is a compelling ethical justification to do otherwise. Rules that are judged unethical should be challenged. A rule may be unethical when it has an inadequate moral basis or causes recognizable harm. A computing professional should consider challenging the rule through existing channels before violating the rule. A computing professional who decides to violate a rule because it is unethical, or for any other reason, must consider potential consequences and accept responsibility for that action.</a:t>
            </a:r>
          </a:p>
          <a:p>
            <a:r>
              <a:rPr lang="en-US" sz="1200" b="0" i="0" kern="1200" dirty="0">
                <a:solidFill>
                  <a:schemeClr val="tx1"/>
                </a:solidFill>
                <a:effectLst/>
                <a:latin typeface="+mn-lt"/>
                <a:ea typeface="+mn-ea"/>
                <a:cs typeface="+mn-cs"/>
              </a:rPr>
              <a:t>2.4 Accept and provide appropriate professional review.</a:t>
            </a:r>
          </a:p>
          <a:p>
            <a:r>
              <a:rPr lang="en-US" sz="1200" b="0" i="0" kern="1200" dirty="0">
                <a:solidFill>
                  <a:schemeClr val="tx1"/>
                </a:solidFill>
                <a:effectLst/>
                <a:latin typeface="+mn-lt"/>
                <a:ea typeface="+mn-ea"/>
                <a:cs typeface="+mn-cs"/>
              </a:rPr>
              <a:t>High quality professional work in computing depends on professional review at all stages. Whenever appropriate, computing professionals should seek and utilize peer and stakeholder review. Computing professionals should also provide constructive, critical reviews of others' work.</a:t>
            </a:r>
          </a:p>
          <a:p>
            <a:r>
              <a:rPr lang="en-US" sz="1200" b="0" i="0" kern="1200" dirty="0">
                <a:solidFill>
                  <a:schemeClr val="tx1"/>
                </a:solidFill>
                <a:effectLst/>
                <a:latin typeface="+mn-lt"/>
                <a:ea typeface="+mn-ea"/>
                <a:cs typeface="+mn-cs"/>
              </a:rPr>
              <a:t>2.5 Give comprehensive and thorough evaluations of computer systems and their impacts, including analysis of possible risks.</a:t>
            </a:r>
          </a:p>
          <a:p>
            <a:r>
              <a:rPr lang="en-US" sz="1200" b="0" i="0" kern="1200" dirty="0">
                <a:solidFill>
                  <a:schemeClr val="tx1"/>
                </a:solidFill>
                <a:effectLst/>
                <a:latin typeface="+mn-lt"/>
                <a:ea typeface="+mn-ea"/>
                <a:cs typeface="+mn-cs"/>
              </a:rPr>
              <a:t>Computing professionals are in a position of trust, and therefore have a special responsibility to provide objective, credible evaluations and testimony to employers, employees, clients, users, and the public. Computing professionals should strive to be perceptive, thorough, and objective when evaluating, recommending, and presenting system descriptions and alternatives. Extraordinary care should be taken to identify and mitigate potential risks in machine learning systems. A system for which future risks cannot be reliably predicted requires frequent reassessment of risk as the system evolves in use, or it should not be deployed. Any issues that might result in major risk must be reported to appropriate parties.</a:t>
            </a:r>
          </a:p>
          <a:p>
            <a:r>
              <a:rPr lang="en-US" sz="1200" b="0" i="0" kern="1200" dirty="0">
                <a:solidFill>
                  <a:schemeClr val="tx1"/>
                </a:solidFill>
                <a:effectLst/>
                <a:latin typeface="+mn-lt"/>
                <a:ea typeface="+mn-ea"/>
                <a:cs typeface="+mn-cs"/>
              </a:rPr>
              <a:t>2.6 Perform work only in areas of competence.</a:t>
            </a:r>
          </a:p>
          <a:p>
            <a:r>
              <a:rPr lang="en-US" sz="1200" b="0" i="0" kern="1200" dirty="0">
                <a:solidFill>
                  <a:schemeClr val="tx1"/>
                </a:solidFill>
                <a:effectLst/>
                <a:latin typeface="+mn-lt"/>
                <a:ea typeface="+mn-ea"/>
                <a:cs typeface="+mn-cs"/>
              </a:rPr>
              <a:t>A computing professional is responsible for evaluating potential work assignments. This includes evaluating the work's feasibility and advisability, and making a judgment about whether the work assignment is within the professional's areas of competence. If at any time before or during the work assignment the professional identifies a lack of a necessary expertise, they must disclose this to the employer or client. The client or employer may decide to pursue the assignment with the professional after additional time to acquire the necessary competencies, to pursue the assignment with someone else who has the required expertise, or to forgo the assignment. A computing professional's ethical judgment should be the final guide in deciding whether to work on the assignment.</a:t>
            </a:r>
          </a:p>
          <a:p>
            <a:r>
              <a:rPr lang="en-US" sz="1200" b="0" i="0" kern="1200" dirty="0">
                <a:solidFill>
                  <a:schemeClr val="tx1"/>
                </a:solidFill>
                <a:effectLst/>
                <a:latin typeface="+mn-lt"/>
                <a:ea typeface="+mn-ea"/>
                <a:cs typeface="+mn-cs"/>
              </a:rPr>
              <a:t>2.7 Foster public awareness and understanding of computing, related technologies, and their consequences.</a:t>
            </a:r>
          </a:p>
          <a:p>
            <a:r>
              <a:rPr lang="en-US" sz="1200" b="0" i="0" kern="1200" dirty="0">
                <a:solidFill>
                  <a:schemeClr val="tx1"/>
                </a:solidFill>
                <a:effectLst/>
                <a:latin typeface="+mn-lt"/>
                <a:ea typeface="+mn-ea"/>
                <a:cs typeface="+mn-cs"/>
              </a:rPr>
              <a:t>As appropriate to the context and one's abilities, computing professionals should share technical knowledge with the public, foster awareness of computing, and encourage understanding of computing. These communications with the public should be clear, respectful, and welcoming. Important issues include the impacts of computer systems, their limitations, their vulnerabilities, and the opportunities that they present. Additionally, a computing professional should respectfully address inaccurate or misleading information related to computing.</a:t>
            </a:r>
          </a:p>
          <a:p>
            <a:r>
              <a:rPr lang="en-US" sz="1200" b="0" i="0" kern="1200" dirty="0">
                <a:solidFill>
                  <a:schemeClr val="tx1"/>
                </a:solidFill>
                <a:effectLst/>
                <a:latin typeface="+mn-lt"/>
                <a:ea typeface="+mn-ea"/>
                <a:cs typeface="+mn-cs"/>
              </a:rPr>
              <a:t>2.8 Access computing and communication resources only when authorized or when compelled by the public good.</a:t>
            </a:r>
          </a:p>
          <a:p>
            <a:r>
              <a:rPr lang="en-US" sz="1200" b="0" i="0" kern="1200" dirty="0">
                <a:solidFill>
                  <a:schemeClr val="tx1"/>
                </a:solidFill>
                <a:effectLst/>
                <a:latin typeface="+mn-lt"/>
                <a:ea typeface="+mn-ea"/>
                <a:cs typeface="+mn-cs"/>
              </a:rPr>
              <a:t>Individuals and organizations have the right to restrict access to their systems and data so long as the restrictions are consistent with other principles in the Code. Consequently, computing professionals should not access another's computer system, software, or data without a reasonable belief that such an action would be authorized or a compelling belief that it is consistent with the public good. A system being publicly accessible is not sufficient grounds on its own to imply authorization. Under exceptional circumstances a computing professional may use unauthorized access to disrupt or inhibit the functioning of malicious systems; extraordinary precautions must be taken in these instances to avoid harm to others.</a:t>
            </a:r>
          </a:p>
          <a:p>
            <a:r>
              <a:rPr lang="en-US" sz="1200" b="0" i="0" kern="1200" dirty="0">
                <a:solidFill>
                  <a:schemeClr val="tx1"/>
                </a:solidFill>
                <a:effectLst/>
                <a:latin typeface="+mn-lt"/>
                <a:ea typeface="+mn-ea"/>
                <a:cs typeface="+mn-cs"/>
              </a:rPr>
              <a:t>2.9 Design and implement systems that are robustly and usably secure.</a:t>
            </a:r>
          </a:p>
          <a:p>
            <a:r>
              <a:rPr lang="en-US" sz="1200" b="0" i="0" kern="1200" dirty="0">
                <a:solidFill>
                  <a:schemeClr val="tx1"/>
                </a:solidFill>
                <a:effectLst/>
                <a:latin typeface="+mn-lt"/>
                <a:ea typeface="+mn-ea"/>
                <a:cs typeface="+mn-cs"/>
              </a:rPr>
              <a:t>Breaches of computer security cause harm. Robust security should be a primary consideration when designing and implementing systems. Computing professionals should perform due diligence to ensure the system functions as intended, and take appropriate action to secure resources against accidental and intentional misuse, modification, and denial of service. As threats can arise and change after a system is deployed, computing professionals should integrate mitigation techniques and policies, such as monitoring, patching, and vulnerability reporting. Computing professionals should also take steps to ensure parties affected by data breaches are notified in a timely and clear manner, providing appropriate guidance and remediation.</a:t>
            </a:r>
          </a:p>
          <a:p>
            <a:r>
              <a:rPr lang="en-US" sz="1200" b="0" i="0" kern="1200" dirty="0">
                <a:solidFill>
                  <a:schemeClr val="tx1"/>
                </a:solidFill>
                <a:effectLst/>
                <a:latin typeface="+mn-lt"/>
                <a:ea typeface="+mn-ea"/>
                <a:cs typeface="+mn-cs"/>
              </a:rPr>
              <a:t>To ensure the system achieves its intended purpose, security features should be designed to be as intuitive and easy to use as possible. Computing professionals should discourage security precautions that are too confusing, are situationally inappropriate, or otherwise inhibit legitimate use.</a:t>
            </a:r>
          </a:p>
          <a:p>
            <a:r>
              <a:rPr lang="en-US" sz="1200" b="0" i="0" kern="1200" dirty="0">
                <a:solidFill>
                  <a:schemeClr val="tx1"/>
                </a:solidFill>
                <a:effectLst/>
                <a:latin typeface="+mn-lt"/>
                <a:ea typeface="+mn-ea"/>
                <a:cs typeface="+mn-cs"/>
              </a:rPr>
              <a:t>In cases where misuse or harm are predictable or unavoidable, the best option may be to not implement the system.</a:t>
            </a:r>
          </a:p>
        </p:txBody>
      </p:sp>
      <p:sp>
        <p:nvSpPr>
          <p:cNvPr id="4" name="Slide Number Placeholder 3">
            <a:extLst>
              <a:ext uri="{FF2B5EF4-FFF2-40B4-BE49-F238E27FC236}">
                <a16:creationId xmlns:a16="http://schemas.microsoft.com/office/drawing/2014/main" id="{87980C52-B7DC-5274-AA4C-0BF614686168}"/>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3034808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8753A-220C-E9C2-A8BF-D567C407D7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F258EF-3F82-EB10-0CCC-8EC1E35F0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96AE03-CEA2-CED8-B64D-CAE231A88699}"/>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3. PROFESSIONAL LEADERSHIP PRINCIPLES.</a:t>
            </a:r>
          </a:p>
          <a:p>
            <a:r>
              <a:rPr lang="en-US" sz="1200" b="0" i="0" kern="1200" dirty="0">
                <a:solidFill>
                  <a:schemeClr val="tx1"/>
                </a:solidFill>
                <a:effectLst/>
                <a:latin typeface="+mn-lt"/>
                <a:ea typeface="+mn-ea"/>
                <a:cs typeface="+mn-cs"/>
              </a:rPr>
              <a:t>Leadership may either be a formal designation or arise informally from influence over others. In this section, "leader" means any member of an organization or group who has influence, educational responsibilities, or managerial responsibilities. While these principles apply to all computing professionals, leaders bear a heightened responsibility to uphold and promote them, both within and through their organizations.</a:t>
            </a:r>
          </a:p>
          <a:p>
            <a:r>
              <a:rPr lang="en-US" sz="1200" b="0" i="1" kern="1200" dirty="0">
                <a:solidFill>
                  <a:schemeClr val="tx1"/>
                </a:solidFill>
                <a:effectLst/>
                <a:latin typeface="+mn-lt"/>
                <a:ea typeface="+mn-ea"/>
                <a:cs typeface="+mn-cs"/>
              </a:rPr>
              <a:t>A computing professional, especially one acting as a leader, should...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3.1 Ensure that the public good is the central concern during all professional computing work.</a:t>
            </a:r>
          </a:p>
          <a:p>
            <a:r>
              <a:rPr lang="en-US" sz="1200" b="0" i="0" kern="1200" dirty="0">
                <a:solidFill>
                  <a:schemeClr val="tx1"/>
                </a:solidFill>
                <a:effectLst/>
                <a:latin typeface="+mn-lt"/>
                <a:ea typeface="+mn-ea"/>
                <a:cs typeface="+mn-cs"/>
              </a:rPr>
              <a:t>People—including users, customers, colleagues, and others affected directly or indirectly—should always be the central concern in computing. The public good should always be an explicit consideration when evaluating tasks associated with research, requirements analysis, design, implementation, testing, validation, deployment, maintenance, retirement, and disposal. Computing professionals should keep this focus no matter which methodologies or techniques they use in their practice.</a:t>
            </a:r>
          </a:p>
          <a:p>
            <a:r>
              <a:rPr lang="en-US" sz="1200" b="0" i="0" kern="1200" dirty="0">
                <a:solidFill>
                  <a:schemeClr val="tx1"/>
                </a:solidFill>
                <a:effectLst/>
                <a:latin typeface="+mn-lt"/>
                <a:ea typeface="+mn-ea"/>
                <a:cs typeface="+mn-cs"/>
              </a:rPr>
              <a:t>3.2 Articulate, encourage acceptance of, and evaluate fulfillment of social responsibilities by members of the organization or group.</a:t>
            </a:r>
          </a:p>
          <a:p>
            <a:r>
              <a:rPr lang="en-US" sz="1200" b="0" i="0" kern="1200" dirty="0">
                <a:solidFill>
                  <a:schemeClr val="tx1"/>
                </a:solidFill>
                <a:effectLst/>
                <a:latin typeface="+mn-lt"/>
                <a:ea typeface="+mn-ea"/>
                <a:cs typeface="+mn-cs"/>
              </a:rPr>
              <a:t>Technical organizations and groups affect broader society, and their leaders should accept the associated responsibilities. Organizations—through procedures and attitudes oriented toward quality, transparency, and the welfare of society—reduce harm to the public and raise awareness of the influence of technology in our lives. Therefore, leaders should encourage full participation of computing professionals in meeting relevant social responsibilities and discourage tendencies to do otherwise.</a:t>
            </a:r>
          </a:p>
          <a:p>
            <a:r>
              <a:rPr lang="en-US" sz="1200" b="0" i="0" kern="1200" dirty="0">
                <a:solidFill>
                  <a:schemeClr val="tx1"/>
                </a:solidFill>
                <a:effectLst/>
                <a:latin typeface="+mn-lt"/>
                <a:ea typeface="+mn-ea"/>
                <a:cs typeface="+mn-cs"/>
              </a:rPr>
              <a:t>3.3 Manage personnel and resources to enhance the quality of working life.</a:t>
            </a:r>
          </a:p>
          <a:p>
            <a:r>
              <a:rPr lang="en-US" sz="1200" b="0" i="0" kern="1200" dirty="0">
                <a:solidFill>
                  <a:schemeClr val="tx1"/>
                </a:solidFill>
                <a:effectLst/>
                <a:latin typeface="+mn-lt"/>
                <a:ea typeface="+mn-ea"/>
                <a:cs typeface="+mn-cs"/>
              </a:rPr>
              <a:t>Leaders should ensure that they enhance, not degrade, the quality of working life. Leaders should consider the personal and professional development, accessibility requirements, physical safety, psychological well-being, and human dignity of all workers. Appropriate human-computer ergonomic standards should be used in the workplace.</a:t>
            </a:r>
          </a:p>
          <a:p>
            <a:r>
              <a:rPr lang="en-US" sz="1200" b="0" i="0" kern="1200" dirty="0">
                <a:solidFill>
                  <a:schemeClr val="tx1"/>
                </a:solidFill>
                <a:effectLst/>
                <a:latin typeface="+mn-lt"/>
                <a:ea typeface="+mn-ea"/>
                <a:cs typeface="+mn-cs"/>
              </a:rPr>
              <a:t>3.4 Articulate, apply, and support policies and processes that reflect the principles of the Code.</a:t>
            </a:r>
          </a:p>
          <a:p>
            <a:r>
              <a:rPr lang="en-US" sz="1200" b="0" i="0" kern="1200" dirty="0">
                <a:solidFill>
                  <a:schemeClr val="tx1"/>
                </a:solidFill>
                <a:effectLst/>
                <a:latin typeface="+mn-lt"/>
                <a:ea typeface="+mn-ea"/>
                <a:cs typeface="+mn-cs"/>
              </a:rPr>
              <a:t>Leaders should pursue clearly defined organizational policies that are consistent with the Code and effectively communicate them to relevant stakeholders. In addition, leaders should encourage and reward compliance with those policies, and take appropriate action when policies are violated. Designing or implementing processes that deliberately or negligently violate, or tend to enable the violation of, the Code's principles is ethically unacceptable.</a:t>
            </a:r>
          </a:p>
          <a:p>
            <a:r>
              <a:rPr lang="en-US" sz="1200" b="0" i="0" kern="1200" dirty="0">
                <a:solidFill>
                  <a:schemeClr val="tx1"/>
                </a:solidFill>
                <a:effectLst/>
                <a:latin typeface="+mn-lt"/>
                <a:ea typeface="+mn-ea"/>
                <a:cs typeface="+mn-cs"/>
              </a:rPr>
              <a:t>3.5 Create opportunities for members of the organization or group to grow as professionals.</a:t>
            </a:r>
          </a:p>
          <a:p>
            <a:r>
              <a:rPr lang="en-US" sz="1200" b="0" i="0" kern="1200" dirty="0">
                <a:solidFill>
                  <a:schemeClr val="tx1"/>
                </a:solidFill>
                <a:effectLst/>
                <a:latin typeface="+mn-lt"/>
                <a:ea typeface="+mn-ea"/>
                <a:cs typeface="+mn-cs"/>
              </a:rPr>
              <a:t>Educational opportunities are essential for all organization and group members. Leaders should ensure that opportunities are available to computing professionals to help them improve their knowledge and skills in professionalism, in the practice of ethics, and in their technical specialties. These opportunities should include experiences that familiarize computing professionals with the consequences and limitations of particular types of systems. Computing professionals should be fully aware of the dangers of oversimplified approaches, the improbability of anticipating every possible operating condition, the inevitability of software errors, the interactions of systems and their contexts, and other issues related to the complexity of their profession—and thus be confident in taking on responsibilities for the work that they do.</a:t>
            </a:r>
          </a:p>
          <a:p>
            <a:r>
              <a:rPr lang="en-US" sz="1200" b="0" i="0" kern="1200" dirty="0">
                <a:solidFill>
                  <a:schemeClr val="tx1"/>
                </a:solidFill>
                <a:effectLst/>
                <a:latin typeface="+mn-lt"/>
                <a:ea typeface="+mn-ea"/>
                <a:cs typeface="+mn-cs"/>
              </a:rPr>
              <a:t>3.6 Use care when modifying or retiring systems.</a:t>
            </a:r>
          </a:p>
          <a:p>
            <a:r>
              <a:rPr lang="en-US" sz="1200" b="0" i="0" kern="1200" dirty="0">
                <a:solidFill>
                  <a:schemeClr val="tx1"/>
                </a:solidFill>
                <a:effectLst/>
                <a:latin typeface="+mn-lt"/>
                <a:ea typeface="+mn-ea"/>
                <a:cs typeface="+mn-cs"/>
              </a:rPr>
              <a:t>Interface changes, the removal of features, and even software updates have an impact on the productivity of users and the quality of their work. Leaders should take care when changing or discontinuing support for system features on which people still depend. Leaders should thoroughly investigate viable alternatives to removing support for a legacy system. If these alternatives are unacceptably risky or impractical, the developer should assist stakeholders' graceful migration from the system to an alternative. Users should be notified of the risks of continued use of the unsupported system long before support ends. Computing professionals should assist system users in monitoring the operational viability of their computing systems, and help them understand that timely replacement of inappropriate or outdated features or entire systems may be needed.</a:t>
            </a:r>
          </a:p>
          <a:p>
            <a:r>
              <a:rPr lang="en-US" sz="1200" b="0" i="0" kern="1200" dirty="0">
                <a:solidFill>
                  <a:schemeClr val="tx1"/>
                </a:solidFill>
                <a:effectLst/>
                <a:latin typeface="+mn-lt"/>
                <a:ea typeface="+mn-ea"/>
                <a:cs typeface="+mn-cs"/>
              </a:rPr>
              <a:t>3.7 Recognize and take special care of systems that become integrated into the infrastructure of society.</a:t>
            </a:r>
          </a:p>
          <a:p>
            <a:r>
              <a:rPr lang="en-US" sz="1200" b="0" i="0" kern="1200" dirty="0">
                <a:solidFill>
                  <a:schemeClr val="tx1"/>
                </a:solidFill>
                <a:effectLst/>
                <a:latin typeface="+mn-lt"/>
                <a:ea typeface="+mn-ea"/>
                <a:cs typeface="+mn-cs"/>
              </a:rPr>
              <a:t>Even the simplest computer systems have the potential to impact all aspects of society when integrated with everyday activities such as commerce, travel, government, healthcare, and education. When organizations and groups develop systems that become an important part of the infrastructure of society, their leaders have an added responsibility to be good stewards of these systems. Part of that stewardship requires establishing policies for fair system access, including for those who may have been excluded. That stewardship also requires that computing professionals monitor the level of integration of their systems into the infrastructure of society. As the level of adoption changes, the ethical responsibilities of the organization or group are likely to change as well. Continual monitoring of how society is using a system will allow the organization or group to remain consistent with their ethical obligations outlined in the Code. When appropriate standards of care do not exist, computing professionals have a duty to ensure they are developed.</a:t>
            </a:r>
          </a:p>
        </p:txBody>
      </p:sp>
      <p:sp>
        <p:nvSpPr>
          <p:cNvPr id="4" name="Slide Number Placeholder 3">
            <a:extLst>
              <a:ext uri="{FF2B5EF4-FFF2-40B4-BE49-F238E27FC236}">
                <a16:creationId xmlns:a16="http://schemas.microsoft.com/office/drawing/2014/main" id="{B49F1F53-2368-E0B4-2B31-D38A107B530F}"/>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2954092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FABDF-58E2-8886-5A29-34AB2FF7F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302CD0-6F66-04BC-E0E7-0A1D3CE9E7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AFE02B-B853-7D81-3A08-8FE84001160D}"/>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4. COMPLIANCE WITH THE CODE.</a:t>
            </a:r>
          </a:p>
          <a:p>
            <a:r>
              <a:rPr lang="en-US" sz="1200" b="0" i="1" kern="1200" dirty="0">
                <a:solidFill>
                  <a:schemeClr val="tx1"/>
                </a:solidFill>
                <a:effectLst/>
                <a:latin typeface="+mn-lt"/>
                <a:ea typeface="+mn-ea"/>
                <a:cs typeface="+mn-cs"/>
              </a:rPr>
              <a:t>A computing professional should...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4.1 Uphold, promote, and respect the principles of the Code.</a:t>
            </a:r>
          </a:p>
          <a:p>
            <a:r>
              <a:rPr lang="en-US" sz="1200" b="0" i="0" kern="1200" dirty="0">
                <a:solidFill>
                  <a:schemeClr val="tx1"/>
                </a:solidFill>
                <a:effectLst/>
                <a:latin typeface="+mn-lt"/>
                <a:ea typeface="+mn-ea"/>
                <a:cs typeface="+mn-cs"/>
              </a:rPr>
              <a:t>The future of computing depends on both technical and ethical excellence. Computing professionals should adhere to the principles of the Code and contribute to improving them. Computing professionals who recognize breaches of the Code should take actions to resolve the ethical issues they recognize, including, when reasonable, expressing their concern to the person or persons thought to be violating the Code.</a:t>
            </a:r>
          </a:p>
          <a:p>
            <a:r>
              <a:rPr lang="en-US" sz="1200" b="0" i="0" kern="1200" dirty="0">
                <a:solidFill>
                  <a:schemeClr val="tx1"/>
                </a:solidFill>
                <a:effectLst/>
                <a:latin typeface="+mn-lt"/>
                <a:ea typeface="+mn-ea"/>
                <a:cs typeface="+mn-cs"/>
              </a:rPr>
              <a:t>4.2 Treat violations of the Code as inconsistent with membership in the ACM.</a:t>
            </a:r>
          </a:p>
          <a:p>
            <a:r>
              <a:rPr lang="en-US" sz="1200" b="0" i="0" kern="1200" dirty="0">
                <a:solidFill>
                  <a:schemeClr val="tx1"/>
                </a:solidFill>
                <a:effectLst/>
                <a:latin typeface="+mn-lt"/>
                <a:ea typeface="+mn-ea"/>
                <a:cs typeface="+mn-cs"/>
              </a:rPr>
              <a:t>Each ACM member should encourage and support adherence by all computing professionals regardless of ACM membership. ACM members who recognize a breach of the Code should consider reporting the violation to the ACM, which may result in remedial action as specified in the ACM's Code of Ethics and Professional Conduct Enforcement Policy.</a:t>
            </a:r>
          </a:p>
        </p:txBody>
      </p:sp>
      <p:sp>
        <p:nvSpPr>
          <p:cNvPr id="4" name="Slide Number Placeholder 3">
            <a:extLst>
              <a:ext uri="{FF2B5EF4-FFF2-40B4-BE49-F238E27FC236}">
                <a16:creationId xmlns:a16="http://schemas.microsoft.com/office/drawing/2014/main" id="{AD798F71-AFD5-880D-85AD-1945C2C5389D}"/>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630974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EEF03-4778-A580-9296-AFB1E06B8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C78D5-2A89-8392-0AA0-7E797572B1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1045DC-753A-0842-3848-1B5028A4C65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Next, we will see how we could apply the Code in a case study on malware disruption. Before I show you the case study, let’s establish some vocabulary. By malware, I mean malicious software that is </a:t>
            </a:r>
            <a:r>
              <a:rPr lang="en-US" dirty="0"/>
              <a:t>intentionally designed to cause disruption to computers, leak private information, gain unauthorized access to computer systems, or deprive access to information. You might already have heard of common subtypes of malware: </a:t>
            </a:r>
            <a:r>
              <a:rPr lang="en-US" sz="1200" dirty="0"/>
              <a:t>computer viruses, botnets, </a:t>
            </a:r>
            <a:r>
              <a:rPr lang="en-US" sz="1200" b="1" dirty="0"/>
              <a:t>worms</a:t>
            </a:r>
            <a:r>
              <a:rPr lang="en-US" sz="1200" dirty="0"/>
              <a:t>, Trojan horses, ransomware, spyware, etc. </a:t>
            </a:r>
            <a:r>
              <a:rPr lang="en-US" b="1" dirty="0"/>
              <a:t>Spam</a:t>
            </a:r>
            <a:r>
              <a:rPr lang="en-US" b="0" dirty="0"/>
              <a:t> are </a:t>
            </a:r>
            <a:r>
              <a:rPr lang="en-US" dirty="0"/>
              <a:t>unsolicited messages sent to a large numbers of recipients for the purpose of commercial advertising, non-commercial proselytizing, or any illegal purpose. And finally, </a:t>
            </a:r>
            <a:r>
              <a:rPr lang="en-US" b="1" dirty="0"/>
              <a:t>ISPs</a:t>
            </a:r>
            <a:r>
              <a:rPr lang="en-US" dirty="0"/>
              <a:t> (Internet Service Providers) are organizations that provide services related to accessing the Internet. You might know some: Verizon, Frontier, Spectrum, Cox, AT&amp;T,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a:extLst>
              <a:ext uri="{FF2B5EF4-FFF2-40B4-BE49-F238E27FC236}">
                <a16:creationId xmlns:a16="http://schemas.microsoft.com/office/drawing/2014/main" id="{2C38DE10-18C6-3161-1083-57D79E0CD738}"/>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267822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1/21/26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1/21/26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1/21/26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1/21/26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1/21/26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1/21/26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1/21/26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1/21/26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1/21/26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1/21/26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1/21/26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1/21/26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ytimes.com/2020/06/24/technology/facial-recognition-arrest.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propublica.org/article/machine-bias-risk-assessments-in-criminal-sentencin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pedia.org/wiki/Algorithms_of_Oppression"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washington.edu/news/2022/02/16/googles-ceo-image-search-gender-bias-hasnt-really-been-fixed/"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nn.com/2025/05/22/tech/workday-ai-hiring-discrimination-lawsuit"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www.nytimes.com/2025/10/07/business/ai-chatbot-prompts-resumes.html" TargetMode="External"/><Relationship Id="rId4" Type="http://schemas.openxmlformats.org/officeDocument/2006/relationships/hyperlink" Target="https://www.washington.edu/news/2024/10/31/ai-bias-resume-screening-race-gender/"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nytimes.com/2025/06/13/technology/chatgpt-ai-chatbots-conspiracies.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hyperlink" Target="https://www.nytimes.com/2025/08/26/technology/chatgpt-openai-suicide.html" TargetMode="External"/><Relationship Id="rId4" Type="http://schemas.openxmlformats.org/officeDocument/2006/relationships/hyperlink" Target="https://www.nytimes.com/2025/05/05/technology/ai-hallucinations-chatgpt-google.htm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myadcenter.google.com/home"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accountscenter.instagram.com/ad_preferences/ad_topics"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ebkay.robinlinus.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overyourtracks.eff.org/"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hyperlink" Target="https://www.pomona.edu/administration/its/services" TargetMode="External"/><Relationship Id="rId4" Type="http://schemas.openxmlformats.org/officeDocument/2006/relationships/hyperlink" Target="https://themarkup.org/blacklight"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nytimes.com/2025/05/22/business/media/deepfakes-laws-free-speech.html"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craftlawfirm.com/autonomous-vehicle-accidents-2019-2024-crash-data/"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usgs.gov/news/national-news-release/interior-releases-2018s-final-list-35-minerals-deemed-critical-us"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https://www.nytimes.com/2025/01/24/magazine/nevada-lithium-mines.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acm.org/code-of-ethic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news.mit.edu/2025/explained-generative-ai-environmental-impact-0117"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s://www.nytimes.com/2025/07/14/technology/meta-data-center-water.html"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D07FA-19A2-9519-3A07-2572285E7C63}"/>
              </a:ext>
            </a:extLst>
          </p:cNvPr>
          <p:cNvSpPr>
            <a:spLocks noGrp="1"/>
          </p:cNvSpPr>
          <p:nvPr>
            <p:ph type="ctrTitle"/>
          </p:nvPr>
        </p:nvSpPr>
        <p:spPr>
          <a:xfrm>
            <a:off x="7620001" y="1288733"/>
            <a:ext cx="4286054" cy="3474720"/>
          </a:xfrm>
        </p:spPr>
        <p:txBody>
          <a:bodyPr anchor="b">
            <a:normAutofit/>
          </a:bodyPr>
          <a:lstStyle/>
          <a:p>
            <a:pPr algn="l"/>
            <a:r>
              <a:rPr lang="en-US" sz="5200" dirty="0">
                <a:solidFill>
                  <a:schemeClr val="bg1"/>
                </a:solidFill>
              </a:rPr>
              <a:t>Ethics of Computer Science</a:t>
            </a:r>
          </a:p>
        </p:txBody>
      </p:sp>
      <p:sp>
        <p:nvSpPr>
          <p:cNvPr id="3" name="Subtitle 2">
            <a:extLst>
              <a:ext uri="{FF2B5EF4-FFF2-40B4-BE49-F238E27FC236}">
                <a16:creationId xmlns:a16="http://schemas.microsoft.com/office/drawing/2014/main" id="{4DC3AA49-8991-E970-8924-4D274A1997A3}"/>
              </a:ext>
            </a:extLst>
          </p:cNvPr>
          <p:cNvSpPr>
            <a:spLocks noGrp="1"/>
          </p:cNvSpPr>
          <p:nvPr>
            <p:ph type="subTitle" idx="1"/>
          </p:nvPr>
        </p:nvSpPr>
        <p:spPr>
          <a:xfrm>
            <a:off x="7620001" y="5113972"/>
            <a:ext cx="3931920" cy="1386840"/>
          </a:xfrm>
        </p:spPr>
        <p:txBody>
          <a:bodyPr anchor="t">
            <a:normAutofit/>
          </a:bodyPr>
          <a:lstStyle/>
          <a:p>
            <a:pPr algn="l"/>
            <a:r>
              <a:rPr lang="en-US" sz="2200" dirty="0">
                <a:solidFill>
                  <a:schemeClr val="bg1"/>
                </a:solidFill>
              </a:rPr>
              <a:t>CS51 – Spring 2026</a:t>
            </a:r>
          </a:p>
        </p:txBody>
      </p:sp>
      <p:sp>
        <p:nvSpPr>
          <p:cNvPr id="6" name="Rectangle 5">
            <a:extLst>
              <a:ext uri="{FF2B5EF4-FFF2-40B4-BE49-F238E27FC236}">
                <a16:creationId xmlns:a16="http://schemas.microsoft.com/office/drawing/2014/main" id="{3B2E945B-A883-5661-632E-E6BA6EAA4BD9}"/>
              </a:ext>
            </a:extLst>
          </p:cNvPr>
          <p:cNvSpPr/>
          <p:nvPr/>
        </p:nvSpPr>
        <p:spPr>
          <a:xfrm>
            <a:off x="9101138" y="357188"/>
            <a:ext cx="3090862" cy="46577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History &amp; Ethics</a:t>
            </a:r>
          </a:p>
        </p:txBody>
      </p:sp>
      <p:pic>
        <p:nvPicPr>
          <p:cNvPr id="4" name="Picture 3">
            <a:extLst>
              <a:ext uri="{FF2B5EF4-FFF2-40B4-BE49-F238E27FC236}">
                <a16:creationId xmlns:a16="http://schemas.microsoft.com/office/drawing/2014/main" id="{77AD3759-4084-F4A9-B22A-926A3EE7B1A3}"/>
              </a:ext>
            </a:extLst>
          </p:cNvPr>
          <p:cNvPicPr>
            <a:picLocks noChangeAspect="1"/>
          </p:cNvPicPr>
          <p:nvPr/>
        </p:nvPicPr>
        <p:blipFill>
          <a:blip r:embed="rId3"/>
          <a:stretch>
            <a:fillRect/>
          </a:stretch>
        </p:blipFill>
        <p:spPr>
          <a:xfrm>
            <a:off x="933227" y="571500"/>
            <a:ext cx="5715000" cy="5715000"/>
          </a:xfrm>
          <a:prstGeom prst="rect">
            <a:avLst/>
          </a:prstGeom>
        </p:spPr>
      </p:pic>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67608-1834-83EB-2B0F-5A1370F54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9F4DA-F3A6-5C40-57D3-3CFB112A2135}"/>
              </a:ext>
            </a:extLst>
          </p:cNvPr>
          <p:cNvSpPr>
            <a:spLocks noGrp="1"/>
          </p:cNvSpPr>
          <p:nvPr>
            <p:ph type="title"/>
          </p:nvPr>
        </p:nvSpPr>
        <p:spPr/>
        <p:txBody>
          <a:bodyPr/>
          <a:lstStyle/>
          <a:p>
            <a:r>
              <a:rPr lang="en-US" dirty="0"/>
              <a:t>Activity: malware disruption</a:t>
            </a:r>
          </a:p>
        </p:txBody>
      </p:sp>
      <p:sp>
        <p:nvSpPr>
          <p:cNvPr id="3" name="Content Placeholder 2">
            <a:extLst>
              <a:ext uri="{FF2B5EF4-FFF2-40B4-BE49-F238E27FC236}">
                <a16:creationId xmlns:a16="http://schemas.microsoft.com/office/drawing/2014/main" id="{4EFADF77-85AB-0E81-1441-5B0BA64751DA}"/>
              </a:ext>
            </a:extLst>
          </p:cNvPr>
          <p:cNvSpPr>
            <a:spLocks noGrp="1"/>
          </p:cNvSpPr>
          <p:nvPr>
            <p:ph idx="1"/>
          </p:nvPr>
        </p:nvSpPr>
        <p:spPr>
          <a:xfrm>
            <a:off x="612648" y="1279522"/>
            <a:ext cx="11229583" cy="4986390"/>
          </a:xfrm>
        </p:spPr>
        <p:txBody>
          <a:bodyPr>
            <a:noAutofit/>
          </a:bodyPr>
          <a:lstStyle/>
          <a:p>
            <a:r>
              <a:rPr lang="en-US" sz="1800" i="1" dirty="0"/>
              <a:t>Rogue Services </a:t>
            </a:r>
            <a:r>
              <a:rPr lang="en-US" sz="1800" dirty="0"/>
              <a:t>advertised its web hosting services as </a:t>
            </a:r>
            <a:r>
              <a:rPr lang="en-US" sz="1800" i="1" dirty="0"/>
              <a:t>“cheap, guaranteed uptime, no matter what.” </a:t>
            </a:r>
            <a:r>
              <a:rPr lang="en-US" sz="1800" dirty="0"/>
              <a:t>While some of Rogue’s clients were legitimate web-based retailers, the majority were focused on </a:t>
            </a:r>
            <a:r>
              <a:rPr lang="en-US" sz="1800" b="1" dirty="0"/>
              <a:t>malware</a:t>
            </a:r>
            <a:r>
              <a:rPr lang="en-US" sz="1800" dirty="0"/>
              <a:t> and </a:t>
            </a:r>
            <a:r>
              <a:rPr lang="en-US" sz="1800" b="1" dirty="0"/>
              <a:t>spam</a:t>
            </a:r>
            <a:r>
              <a:rPr lang="en-US" sz="1800" dirty="0"/>
              <a:t> and used Rogue Services’ reliability guarantees to protect their illegal operations. </a:t>
            </a:r>
          </a:p>
          <a:p>
            <a:r>
              <a:rPr lang="en-US" sz="1800" dirty="0"/>
              <a:t>Despite repeated requests from major ISPs and international organizations, Rogue Services refused to intervene with these services, citing their “no matter what” pledge to their customers. Furthermore, international pressure from other governments failed to induce national-level intervention, as Rogue Services was based in a country whose laws did not adequately proscribe such hosting activities.</a:t>
            </a:r>
          </a:p>
          <a:p>
            <a:r>
              <a:rPr lang="en-US" sz="1800" dirty="0"/>
              <a:t>Ultimately, Rogue Services was forcibly taken offline through a coordinated effort from multiple security vendors working with several government organizations.  This effort consisted of a targeted worm that spread through Rogue Services’ network. All of Rogue Services’ clients were affected and much of the data stored with the ISP in the process. No other ISPs reported any impact as it was designed to not spread further. As a result of this action, malware circulation decreased. </a:t>
            </a:r>
          </a:p>
        </p:txBody>
      </p:sp>
      <p:sp>
        <p:nvSpPr>
          <p:cNvPr id="30" name="Slide Number Placeholder 29">
            <a:extLst>
              <a:ext uri="{FF2B5EF4-FFF2-40B4-BE49-F238E27FC236}">
                <a16:creationId xmlns:a16="http://schemas.microsoft.com/office/drawing/2014/main" id="{EA3C98A8-4397-36D0-F67A-55F795CB5198}"/>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31" name="TextBox 30">
            <a:extLst>
              <a:ext uri="{FF2B5EF4-FFF2-40B4-BE49-F238E27FC236}">
                <a16:creationId xmlns:a16="http://schemas.microsoft.com/office/drawing/2014/main" id="{6EA939F1-C3CD-D120-5019-6840345CBD88}"/>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620299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59051-80BA-A969-2A23-2460A38A52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417B44-9149-6003-EC82-4BA52DCE4CA7}"/>
              </a:ext>
            </a:extLst>
          </p:cNvPr>
          <p:cNvSpPr>
            <a:spLocks noGrp="1"/>
          </p:cNvSpPr>
          <p:nvPr>
            <p:ph type="title"/>
          </p:nvPr>
        </p:nvSpPr>
        <p:spPr>
          <a:xfrm>
            <a:off x="612647" y="548640"/>
            <a:ext cx="11229583" cy="1132258"/>
          </a:xfrm>
        </p:spPr>
        <p:txBody>
          <a:bodyPr/>
          <a:lstStyle/>
          <a:p>
            <a:r>
              <a:rPr lang="en-US" dirty="0"/>
              <a:t>Analysis: malware disruption – for Rogue Services</a:t>
            </a:r>
          </a:p>
        </p:txBody>
      </p:sp>
      <p:sp>
        <p:nvSpPr>
          <p:cNvPr id="3" name="Content Placeholder 2">
            <a:extLst>
              <a:ext uri="{FF2B5EF4-FFF2-40B4-BE49-F238E27FC236}">
                <a16:creationId xmlns:a16="http://schemas.microsoft.com/office/drawing/2014/main" id="{C551669F-D934-E31F-C07B-0EA4BDF5B936}"/>
              </a:ext>
            </a:extLst>
          </p:cNvPr>
          <p:cNvSpPr>
            <a:spLocks noGrp="1"/>
          </p:cNvSpPr>
          <p:nvPr>
            <p:ph idx="1"/>
          </p:nvPr>
        </p:nvSpPr>
        <p:spPr>
          <a:xfrm>
            <a:off x="612648" y="1466612"/>
            <a:ext cx="11229583" cy="4986390"/>
          </a:xfrm>
        </p:spPr>
        <p:txBody>
          <a:bodyPr>
            <a:noAutofit/>
          </a:bodyPr>
          <a:lstStyle/>
          <a:p>
            <a:r>
              <a:rPr lang="en-US" dirty="0"/>
              <a:t>Rogue Services’ actions include violations of several principles of the ACM Code of Ethics.</a:t>
            </a:r>
          </a:p>
          <a:p>
            <a:r>
              <a:rPr lang="en-US" dirty="0"/>
              <a:t>By allowing for the hosting of malware, they facilitated the harm caused by their clients, violating both Principles 1.1 (Contribute to society and to human well-being, acknowledging that all people are stakeholders in computing) and 1.2 (Avoid Harm).</a:t>
            </a:r>
          </a:p>
          <a:p>
            <a:r>
              <a:rPr lang="en-US" dirty="0"/>
              <a:t>Additionally, they were complicit in violating Principle 2.8 (Access computing and communication resources only when authorized or when compelled by the public good), as the ISP was aware that their machines were hosting code that caused infections that were clearly not authorized. </a:t>
            </a:r>
          </a:p>
          <a:p>
            <a:r>
              <a:rPr lang="en-US" dirty="0"/>
              <a:t>Finally, Rogue failed to consider the public good, violating Principle 3.1 (Ensure that the public good is the central concern during all professional computing work).</a:t>
            </a:r>
            <a:endParaRPr lang="en-US" sz="1700" dirty="0"/>
          </a:p>
        </p:txBody>
      </p:sp>
      <p:sp>
        <p:nvSpPr>
          <p:cNvPr id="30" name="Slide Number Placeholder 29">
            <a:extLst>
              <a:ext uri="{FF2B5EF4-FFF2-40B4-BE49-F238E27FC236}">
                <a16:creationId xmlns:a16="http://schemas.microsoft.com/office/drawing/2014/main" id="{ACA5741F-7BB6-FF02-AE17-B1755F2C703A}"/>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31" name="TextBox 30">
            <a:extLst>
              <a:ext uri="{FF2B5EF4-FFF2-40B4-BE49-F238E27FC236}">
                <a16:creationId xmlns:a16="http://schemas.microsoft.com/office/drawing/2014/main" id="{321D6935-C987-879E-1CBC-EF8F1327588F}"/>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28486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C9CC7-DCCE-C752-3384-6CA51B89D7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CBAAC-858F-BB7D-1443-6267D9429E99}"/>
              </a:ext>
            </a:extLst>
          </p:cNvPr>
          <p:cNvSpPr>
            <a:spLocks noGrp="1"/>
          </p:cNvSpPr>
          <p:nvPr>
            <p:ph type="title"/>
          </p:nvPr>
        </p:nvSpPr>
        <p:spPr>
          <a:xfrm>
            <a:off x="612647" y="548640"/>
            <a:ext cx="11229583" cy="1132258"/>
          </a:xfrm>
        </p:spPr>
        <p:txBody>
          <a:bodyPr/>
          <a:lstStyle/>
          <a:p>
            <a:r>
              <a:rPr lang="en-US" dirty="0"/>
              <a:t>Analysis: malware disruption – for worm authors</a:t>
            </a:r>
          </a:p>
        </p:txBody>
      </p:sp>
      <p:sp>
        <p:nvSpPr>
          <p:cNvPr id="3" name="Content Placeholder 2">
            <a:extLst>
              <a:ext uri="{FF2B5EF4-FFF2-40B4-BE49-F238E27FC236}">
                <a16:creationId xmlns:a16="http://schemas.microsoft.com/office/drawing/2014/main" id="{2C6BD9CF-A140-DB41-2422-315BE0DA8FE4}"/>
              </a:ext>
            </a:extLst>
          </p:cNvPr>
          <p:cNvSpPr>
            <a:spLocks noGrp="1"/>
          </p:cNvSpPr>
          <p:nvPr>
            <p:ph idx="1"/>
          </p:nvPr>
        </p:nvSpPr>
        <p:spPr>
          <a:xfrm>
            <a:off x="612648" y="1466612"/>
            <a:ext cx="11229583" cy="4986390"/>
          </a:xfrm>
        </p:spPr>
        <p:txBody>
          <a:bodyPr>
            <a:noAutofit/>
          </a:bodyPr>
          <a:lstStyle/>
          <a:p>
            <a:r>
              <a:rPr lang="en-US" sz="1800" dirty="0"/>
              <a:t>Key nuance of Principle 1.2 (Avoid Harm). Given that the worm was designed to cause harm to Rogue Services’ systems, the authors were obligated to ensure the harm was ethically justified. The worm aimed to shut down services that were harmful and malicious, an intent consistent with the moral obligations identified in Principle 1.1 (Contribute to society and to human well-being, acknowledging that all people are stakeholders in computing). </a:t>
            </a:r>
          </a:p>
          <a:p>
            <a:r>
              <a:rPr lang="en-US" sz="1800" dirty="0"/>
              <a:t>Additionally, the worm included mechanisms to limit itself solely to Rogue Services’ systems, thus demonstrating an attempt to minimize unintended harm. Rogue’s retailer clients could rightfully object to the deletion of their data, so a better solution would have included additional precautions to avoid this unintentional harm.</a:t>
            </a:r>
          </a:p>
          <a:p>
            <a:r>
              <a:rPr lang="en-US" sz="1800" dirty="0"/>
              <a:t>The worm also highlights the guidance in Principle 2.8 (Access computing and communication resources only when authorized or when compelled by the public good.) The worm accessed Rogue Services’ systems without authorization, destroying data in the process. However, the goal of targeting malware demonstrates the service disruption was consistent with the public good.</a:t>
            </a:r>
          </a:p>
          <a:p>
            <a:pPr marL="0" indent="0">
              <a:buNone/>
            </a:pPr>
            <a:endParaRPr lang="en-US" sz="1800" dirty="0"/>
          </a:p>
        </p:txBody>
      </p:sp>
      <p:sp>
        <p:nvSpPr>
          <p:cNvPr id="30" name="Slide Number Placeholder 29">
            <a:extLst>
              <a:ext uri="{FF2B5EF4-FFF2-40B4-BE49-F238E27FC236}">
                <a16:creationId xmlns:a16="http://schemas.microsoft.com/office/drawing/2014/main" id="{9B69AEB0-6A72-E958-7D03-1130CB2E152C}"/>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31" name="TextBox 30">
            <a:extLst>
              <a:ext uri="{FF2B5EF4-FFF2-40B4-BE49-F238E27FC236}">
                <a16:creationId xmlns:a16="http://schemas.microsoft.com/office/drawing/2014/main" id="{C5B6D5E3-7B9C-7804-40DB-AB938B2A805A}"/>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59094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AA1DC-7DAC-B16E-D1A9-99BF4035E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E054F-620D-A447-2BD9-02548598D5B0}"/>
              </a:ext>
            </a:extLst>
          </p:cNvPr>
          <p:cNvSpPr>
            <a:spLocks noGrp="1"/>
          </p:cNvSpPr>
          <p:nvPr>
            <p:ph type="title"/>
          </p:nvPr>
        </p:nvSpPr>
        <p:spPr/>
        <p:txBody>
          <a:bodyPr>
            <a:normAutofit/>
          </a:bodyPr>
          <a:lstStyle/>
          <a:p>
            <a:r>
              <a:rPr lang="en-US" dirty="0"/>
              <a:t>Professional ethics in our field</a:t>
            </a:r>
          </a:p>
        </p:txBody>
      </p:sp>
      <p:sp>
        <p:nvSpPr>
          <p:cNvPr id="3" name="Content Placeholder 2">
            <a:extLst>
              <a:ext uri="{FF2B5EF4-FFF2-40B4-BE49-F238E27FC236}">
                <a16:creationId xmlns:a16="http://schemas.microsoft.com/office/drawing/2014/main" id="{A1DE50E7-E8E4-EFB5-E2AE-55CA31C8EB74}"/>
              </a:ext>
            </a:extLst>
          </p:cNvPr>
          <p:cNvSpPr>
            <a:spLocks noGrp="1"/>
          </p:cNvSpPr>
          <p:nvPr>
            <p:ph idx="1"/>
          </p:nvPr>
        </p:nvSpPr>
        <p:spPr>
          <a:xfrm>
            <a:off x="612648" y="1680898"/>
            <a:ext cx="11229583" cy="4585014"/>
          </a:xfrm>
        </p:spPr>
        <p:txBody>
          <a:bodyPr>
            <a:noAutofit/>
          </a:bodyPr>
          <a:lstStyle/>
          <a:p>
            <a:r>
              <a:rPr lang="en-US" dirty="0"/>
              <a:t>Software engineers don’t have general licensing requirements in contrast to professions like lawyers, doctors, and engineers.</a:t>
            </a:r>
          </a:p>
          <a:p>
            <a:r>
              <a:rPr lang="en-US" dirty="0"/>
              <a:t>Being a computer science researcher and analyzing data generally does not require approval by a review board (IRB), unless it includes humans.</a:t>
            </a:r>
          </a:p>
          <a:p>
            <a:r>
              <a:rPr lang="en-US" dirty="0"/>
              <a:t>There is no single regulatory body and consequences are limited.</a:t>
            </a:r>
          </a:p>
          <a:p>
            <a:r>
              <a:rPr lang="en-US" dirty="0"/>
              <a:t>We will next see examples of Ethics in Computer Science split across four categories: we will mostly focus on algorithmic bias and data collection and privacy, and touch upon AI and autonomous systems, and impact on environment. </a:t>
            </a:r>
          </a:p>
        </p:txBody>
      </p:sp>
      <p:sp>
        <p:nvSpPr>
          <p:cNvPr id="30" name="Slide Number Placeholder 29">
            <a:extLst>
              <a:ext uri="{FF2B5EF4-FFF2-40B4-BE49-F238E27FC236}">
                <a16:creationId xmlns:a16="http://schemas.microsoft.com/office/drawing/2014/main" id="{7B7456A5-C5F5-3EA6-E49D-34D4F450F2F4}"/>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31" name="TextBox 30">
            <a:extLst>
              <a:ext uri="{FF2B5EF4-FFF2-40B4-BE49-F238E27FC236}">
                <a16:creationId xmlns:a16="http://schemas.microsoft.com/office/drawing/2014/main" id="{A1A67705-955A-393C-400E-C8F21EBBAD86}"/>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52550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F2CC6E54-7603-72C7-2850-7577E479A2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3C2C31-8AEE-FA20-2A4C-01B9BCF1DE95}"/>
              </a:ext>
            </a:extLst>
          </p:cNvPr>
          <p:cNvSpPr>
            <a:spLocks noGrp="1"/>
          </p:cNvSpPr>
          <p:nvPr>
            <p:ph idx="1"/>
          </p:nvPr>
        </p:nvSpPr>
        <p:spPr>
          <a:xfrm>
            <a:off x="612647" y="479685"/>
            <a:ext cx="10917366" cy="5829675"/>
          </a:xfrm>
        </p:spPr>
        <p:txBody>
          <a:bodyPr anchor="ctr">
            <a:noAutofit/>
          </a:bodyPr>
          <a:lstStyle/>
          <a:p>
            <a:pPr marL="0" indent="0" algn="ctr">
              <a:buNone/>
            </a:pPr>
            <a:r>
              <a:rPr lang="en-US" sz="14400" dirty="0">
                <a:solidFill>
                  <a:schemeClr val="bg1"/>
                </a:solidFill>
              </a:rPr>
              <a:t>Algorithmic Bias</a:t>
            </a:r>
          </a:p>
        </p:txBody>
      </p:sp>
      <p:sp>
        <p:nvSpPr>
          <p:cNvPr id="30" name="Slide Number Placeholder 29">
            <a:extLst>
              <a:ext uri="{FF2B5EF4-FFF2-40B4-BE49-F238E27FC236}">
                <a16:creationId xmlns:a16="http://schemas.microsoft.com/office/drawing/2014/main" id="{3928D98B-FB5A-B8BE-F01F-73107F84F0AA}"/>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31" name="TextBox 30">
            <a:extLst>
              <a:ext uri="{FF2B5EF4-FFF2-40B4-BE49-F238E27FC236}">
                <a16:creationId xmlns:a16="http://schemas.microsoft.com/office/drawing/2014/main" id="{7ABC00B4-05AD-997C-195B-FA9982E1AB01}"/>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272312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FC41C-27AF-ABFD-9256-F64768E02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9AEA3-9B79-A97C-C9C0-91EEAEE239CE}"/>
              </a:ext>
            </a:extLst>
          </p:cNvPr>
          <p:cNvSpPr>
            <a:spLocks noGrp="1"/>
          </p:cNvSpPr>
          <p:nvPr>
            <p:ph type="title"/>
          </p:nvPr>
        </p:nvSpPr>
        <p:spPr/>
        <p:txBody>
          <a:bodyPr>
            <a:normAutofit/>
          </a:bodyPr>
          <a:lstStyle/>
          <a:p>
            <a:r>
              <a:rPr lang="en-US" dirty="0"/>
              <a:t>Algorithmic decision-making and bias</a:t>
            </a:r>
          </a:p>
        </p:txBody>
      </p:sp>
      <p:sp>
        <p:nvSpPr>
          <p:cNvPr id="3" name="Content Placeholder 2">
            <a:extLst>
              <a:ext uri="{FF2B5EF4-FFF2-40B4-BE49-F238E27FC236}">
                <a16:creationId xmlns:a16="http://schemas.microsoft.com/office/drawing/2014/main" id="{3D3089A3-205B-1B1F-939C-951AFDC22C7B}"/>
              </a:ext>
            </a:extLst>
          </p:cNvPr>
          <p:cNvSpPr>
            <a:spLocks noGrp="1"/>
          </p:cNvSpPr>
          <p:nvPr>
            <p:ph idx="1"/>
          </p:nvPr>
        </p:nvSpPr>
        <p:spPr>
          <a:xfrm>
            <a:off x="612648" y="1279522"/>
            <a:ext cx="11229583" cy="4986390"/>
          </a:xfrm>
        </p:spPr>
        <p:txBody>
          <a:bodyPr>
            <a:noAutofit/>
          </a:bodyPr>
          <a:lstStyle/>
          <a:p>
            <a:r>
              <a:rPr lang="en-US" sz="1800" dirty="0"/>
              <a:t>Algorithmic bias describes systematic and repeatable harmful tendency to create unfair outcomes, such as "privileging" one category over another in ways different from the intended function of the algorithm.</a:t>
            </a:r>
          </a:p>
          <a:p>
            <a:r>
              <a:rPr lang="en-US" sz="1800" dirty="0"/>
              <a:t>Sometimes, bias is due to the algorithm design, the unintended or unanticipated ways the data were collected and used to train the algorithm. </a:t>
            </a:r>
          </a:p>
          <a:p>
            <a:r>
              <a:rPr lang="en-US" sz="1800" dirty="0"/>
              <a:t>Algorithmic bias can reinforce social biases of race/ethnicity, gender, sexuality, ethnicity, age, religion, socioeconomic background, disabilities.</a:t>
            </a:r>
          </a:p>
          <a:p>
            <a:r>
              <a:rPr lang="en-US" sz="1800" dirty="0"/>
              <a:t>It can also result to privacy violations. </a:t>
            </a:r>
          </a:p>
          <a:p>
            <a:r>
              <a:rPr lang="en-US" sz="1800" dirty="0"/>
              <a:t>Algorithms are often seen as neutral and unbiased which can make them falsely appear as more unbiased than humans and more authoritative.</a:t>
            </a:r>
          </a:p>
          <a:p>
            <a:r>
              <a:rPr lang="en-US" sz="1800" dirty="0"/>
              <a:t>We will see a number of examples of bias in public and private settings.</a:t>
            </a:r>
          </a:p>
          <a:p>
            <a:endParaRPr lang="en-US" sz="1800" dirty="0"/>
          </a:p>
        </p:txBody>
      </p:sp>
      <p:sp>
        <p:nvSpPr>
          <p:cNvPr id="30" name="Slide Number Placeholder 29">
            <a:extLst>
              <a:ext uri="{FF2B5EF4-FFF2-40B4-BE49-F238E27FC236}">
                <a16:creationId xmlns:a16="http://schemas.microsoft.com/office/drawing/2014/main" id="{5C102C3B-D2A6-F208-AD15-06BAEAC2D6E5}"/>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31" name="TextBox 30">
            <a:extLst>
              <a:ext uri="{FF2B5EF4-FFF2-40B4-BE49-F238E27FC236}">
                <a16:creationId xmlns:a16="http://schemas.microsoft.com/office/drawing/2014/main" id="{E4F0B8E9-27FD-DF20-DE49-ACF8D2677D38}"/>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29759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0D2E8-A8FD-8633-2816-29C0A6710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9EB51-BE8A-9FB0-1ACE-F986AD01F4E5}"/>
              </a:ext>
            </a:extLst>
          </p:cNvPr>
          <p:cNvSpPr>
            <a:spLocks noGrp="1"/>
          </p:cNvSpPr>
          <p:nvPr>
            <p:ph type="title"/>
          </p:nvPr>
        </p:nvSpPr>
        <p:spPr/>
        <p:txBody>
          <a:bodyPr>
            <a:normAutofit/>
          </a:bodyPr>
          <a:lstStyle/>
          <a:p>
            <a:r>
              <a:rPr lang="en-US" dirty="0"/>
              <a:t>Activity: group work</a:t>
            </a:r>
          </a:p>
        </p:txBody>
      </p:sp>
      <p:sp>
        <p:nvSpPr>
          <p:cNvPr id="3" name="Content Placeholder 2">
            <a:extLst>
              <a:ext uri="{FF2B5EF4-FFF2-40B4-BE49-F238E27FC236}">
                <a16:creationId xmlns:a16="http://schemas.microsoft.com/office/drawing/2014/main" id="{FB685024-2596-6762-7EB2-BF7CD92B904E}"/>
              </a:ext>
            </a:extLst>
          </p:cNvPr>
          <p:cNvSpPr>
            <a:spLocks noGrp="1"/>
          </p:cNvSpPr>
          <p:nvPr>
            <p:ph idx="1"/>
          </p:nvPr>
        </p:nvSpPr>
        <p:spPr>
          <a:xfrm>
            <a:off x="612648" y="1279522"/>
            <a:ext cx="11229583" cy="4986390"/>
          </a:xfrm>
        </p:spPr>
        <p:txBody>
          <a:bodyPr>
            <a:noAutofit/>
          </a:bodyPr>
          <a:lstStyle/>
          <a:p>
            <a:r>
              <a:rPr lang="en-US" sz="1800" dirty="0"/>
              <a:t>Form four groups. Each group will read an article on topics related to algorithmic bias.</a:t>
            </a:r>
          </a:p>
          <a:p>
            <a:r>
              <a:rPr lang="en-US" sz="1800" b="1" dirty="0"/>
              <a:t>Trigger warning</a:t>
            </a:r>
            <a:r>
              <a:rPr lang="en-US" sz="1800" dirty="0"/>
              <a:t>: One article mentions suicide</a:t>
            </a:r>
          </a:p>
          <a:p>
            <a:r>
              <a:rPr lang="en-US" sz="1800" dirty="0"/>
              <a:t>Set a five minute timer to read through the handout</a:t>
            </a:r>
          </a:p>
          <a:p>
            <a:r>
              <a:rPr lang="en-US" sz="1800" dirty="0"/>
              <a:t>Come back as a group and for the next 10 minutes:</a:t>
            </a:r>
          </a:p>
          <a:p>
            <a:pPr lvl="1"/>
            <a:r>
              <a:rPr lang="en-US" sz="1600" dirty="0"/>
              <a:t>Summarize the article</a:t>
            </a:r>
          </a:p>
          <a:p>
            <a:pPr lvl="1"/>
            <a:r>
              <a:rPr lang="en-US" sz="1600" dirty="0"/>
              <a:t>Were you aware of such examples of algorithmic bias?</a:t>
            </a:r>
          </a:p>
          <a:p>
            <a:pPr lvl="1"/>
            <a:r>
              <a:rPr lang="en-US" sz="1600" dirty="0"/>
              <a:t>What surprised you?</a:t>
            </a:r>
          </a:p>
          <a:p>
            <a:pPr lvl="1"/>
            <a:r>
              <a:rPr lang="en-US" sz="1600" dirty="0"/>
              <a:t>What can be done?</a:t>
            </a:r>
            <a:endParaRPr lang="en-US" dirty="0"/>
          </a:p>
          <a:p>
            <a:r>
              <a:rPr lang="en-US" sz="1800" dirty="0"/>
              <a:t>Each group will provide an overview of what they read to the rest of the class. What would you want your peers to know about it? Encourage a conversation.</a:t>
            </a:r>
          </a:p>
        </p:txBody>
      </p:sp>
      <p:sp>
        <p:nvSpPr>
          <p:cNvPr id="30" name="Slide Number Placeholder 29">
            <a:extLst>
              <a:ext uri="{FF2B5EF4-FFF2-40B4-BE49-F238E27FC236}">
                <a16:creationId xmlns:a16="http://schemas.microsoft.com/office/drawing/2014/main" id="{F777D873-8FA5-6221-F186-4BE7414AB2BA}"/>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31" name="TextBox 30">
            <a:extLst>
              <a:ext uri="{FF2B5EF4-FFF2-40B4-BE49-F238E27FC236}">
                <a16:creationId xmlns:a16="http://schemas.microsoft.com/office/drawing/2014/main" id="{46A0AF4A-3937-A919-BF50-40BDF7A8FEA5}"/>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8492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60C6B-1F4E-B9D3-07B7-F4F9A437C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FB7D02-CAAC-4B69-9D1A-F0854F2B8F36}"/>
              </a:ext>
            </a:extLst>
          </p:cNvPr>
          <p:cNvSpPr>
            <a:spLocks noGrp="1"/>
          </p:cNvSpPr>
          <p:nvPr>
            <p:ph type="title"/>
          </p:nvPr>
        </p:nvSpPr>
        <p:spPr/>
        <p:txBody>
          <a:bodyPr>
            <a:normAutofit/>
          </a:bodyPr>
          <a:lstStyle/>
          <a:p>
            <a:r>
              <a:rPr lang="en-US" dirty="0"/>
              <a:t>Wrongfully accused by an algorithm</a:t>
            </a:r>
          </a:p>
        </p:txBody>
      </p:sp>
      <p:sp>
        <p:nvSpPr>
          <p:cNvPr id="3" name="Content Placeholder 2">
            <a:extLst>
              <a:ext uri="{FF2B5EF4-FFF2-40B4-BE49-F238E27FC236}">
                <a16:creationId xmlns:a16="http://schemas.microsoft.com/office/drawing/2014/main" id="{AF13094C-038F-4DE7-735F-318A20ED2E5F}"/>
              </a:ext>
            </a:extLst>
          </p:cNvPr>
          <p:cNvSpPr>
            <a:spLocks noGrp="1"/>
          </p:cNvSpPr>
          <p:nvPr>
            <p:ph idx="1"/>
          </p:nvPr>
        </p:nvSpPr>
        <p:spPr>
          <a:xfrm>
            <a:off x="612648" y="1279522"/>
            <a:ext cx="11229583" cy="4986390"/>
          </a:xfrm>
        </p:spPr>
        <p:txBody>
          <a:bodyPr>
            <a:noAutofit/>
          </a:bodyPr>
          <a:lstStyle/>
          <a:p>
            <a:r>
              <a:rPr lang="en-US" sz="1800" dirty="0"/>
              <a:t>In January 2020, Robert Julian-</a:t>
            </a:r>
            <a:r>
              <a:rPr lang="en-US" sz="1800" dirty="0" err="1"/>
              <a:t>Borchak</a:t>
            </a:r>
            <a:r>
              <a:rPr lang="en-US" sz="1800" dirty="0"/>
              <a:t> Williams was in his office when he got a call from the Detroit Police Department telling him to come to the station to be arrested. He thought it is a prank.</a:t>
            </a:r>
          </a:p>
          <a:p>
            <a:r>
              <a:rPr lang="en-US" sz="1800" dirty="0"/>
              <a:t>He was later arrested at home and drove to a detention center where he had his mug shot, fingerprints and DNA taken, and was held overnight.</a:t>
            </a:r>
          </a:p>
          <a:p>
            <a:r>
              <a:rPr lang="en-US" sz="1800" dirty="0"/>
              <a:t>He was accused of shop-lifting five watches from an upscale boutique, being shown a surveillance video as “proof” that it was him who committed the crime.</a:t>
            </a:r>
          </a:p>
          <a:p>
            <a:r>
              <a:rPr lang="en-US" sz="1800" dirty="0"/>
              <a:t>Mr. Williams was wrongfully arrested based on a flawed match from a </a:t>
            </a:r>
            <a:r>
              <a:rPr lang="en-US" sz="1800" b="1" dirty="0"/>
              <a:t>facial recognition </a:t>
            </a:r>
            <a:r>
              <a:rPr lang="en-US" sz="1800" dirty="0"/>
              <a:t>algorithm.</a:t>
            </a:r>
          </a:p>
          <a:p>
            <a:r>
              <a:rPr lang="en-US" sz="1800" dirty="0"/>
              <a:t>Studies have shown that while the technology works relatively well on white men, the results are less accurate for other demographics, partly because of a lack of diversity in the images in the databases.</a:t>
            </a:r>
          </a:p>
          <a:p>
            <a:r>
              <a:rPr lang="en-US" sz="1800" dirty="0"/>
              <a:t>Mr. Williams, who is Black, was held in custody for hours although the match with the suspect was obviously wrong. When the case was called, the prosecutor moved to dismiss, but “without prejudice,” meaning Mr. Williams could later be charged again.</a:t>
            </a:r>
          </a:p>
          <a:p>
            <a:r>
              <a:rPr lang="en-US" sz="1800" dirty="0"/>
              <a:t>NY Times ran </a:t>
            </a:r>
            <a:r>
              <a:rPr lang="en-US" sz="1800" dirty="0">
                <a:solidFill>
                  <a:srgbClr val="0089E5"/>
                </a:solidFill>
                <a:hlinkClick r:id="rId3">
                  <a:extLst>
                    <a:ext uri="{A12FA001-AC4F-418D-AE19-62706E023703}">
                      <ahyp:hlinkClr xmlns:ahyp="http://schemas.microsoft.com/office/drawing/2018/hyperlinkcolor" val="tx"/>
                    </a:ext>
                  </a:extLst>
                </a:hlinkClick>
              </a:rPr>
              <a:t>a popular story </a:t>
            </a:r>
            <a:r>
              <a:rPr lang="en-US" sz="1800" dirty="0"/>
              <a:t>which resulted in the case and fingerprint data expunged.</a:t>
            </a:r>
          </a:p>
          <a:p>
            <a:endParaRPr lang="en-US" sz="1800" dirty="0"/>
          </a:p>
        </p:txBody>
      </p:sp>
      <p:sp>
        <p:nvSpPr>
          <p:cNvPr id="30" name="Slide Number Placeholder 29">
            <a:extLst>
              <a:ext uri="{FF2B5EF4-FFF2-40B4-BE49-F238E27FC236}">
                <a16:creationId xmlns:a16="http://schemas.microsoft.com/office/drawing/2014/main" id="{270ADEDC-C1E6-D692-4063-B32AEDB4815A}"/>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31" name="TextBox 30">
            <a:extLst>
              <a:ext uri="{FF2B5EF4-FFF2-40B4-BE49-F238E27FC236}">
                <a16:creationId xmlns:a16="http://schemas.microsoft.com/office/drawing/2014/main" id="{3F331537-05AC-981B-2850-DDC6B6AEC8AC}"/>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797930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79E25-250B-44B5-2663-804500F57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D04424-A26A-0065-A86E-0D29B64203F7}"/>
              </a:ext>
            </a:extLst>
          </p:cNvPr>
          <p:cNvSpPr>
            <a:spLocks noGrp="1"/>
          </p:cNvSpPr>
          <p:nvPr>
            <p:ph type="title"/>
          </p:nvPr>
        </p:nvSpPr>
        <p:spPr/>
        <p:txBody>
          <a:bodyPr>
            <a:normAutofit/>
          </a:bodyPr>
          <a:lstStyle/>
          <a:p>
            <a:r>
              <a:rPr lang="en-US" sz="2800" dirty="0"/>
              <a:t>Machine bias in risk assessments in criminal sentencing</a:t>
            </a:r>
          </a:p>
        </p:txBody>
      </p:sp>
      <p:sp>
        <p:nvSpPr>
          <p:cNvPr id="3" name="Content Placeholder 2">
            <a:extLst>
              <a:ext uri="{FF2B5EF4-FFF2-40B4-BE49-F238E27FC236}">
                <a16:creationId xmlns:a16="http://schemas.microsoft.com/office/drawing/2014/main" id="{AD7B774F-2741-ED75-6AD9-74244D330384}"/>
              </a:ext>
            </a:extLst>
          </p:cNvPr>
          <p:cNvSpPr>
            <a:spLocks noGrp="1"/>
          </p:cNvSpPr>
          <p:nvPr>
            <p:ph idx="1"/>
          </p:nvPr>
        </p:nvSpPr>
        <p:spPr>
          <a:xfrm>
            <a:off x="612648" y="1279522"/>
            <a:ext cx="11229583" cy="4986390"/>
          </a:xfrm>
        </p:spPr>
        <p:txBody>
          <a:bodyPr>
            <a:noAutofit/>
          </a:bodyPr>
          <a:lstStyle/>
          <a:p>
            <a:r>
              <a:rPr lang="en-US" dirty="0"/>
              <a:t>In 2016, ProPublica released an analysis on how the software </a:t>
            </a:r>
            <a:r>
              <a:rPr lang="en-US" sz="1800" dirty="0"/>
              <a:t>COMPAS, </a:t>
            </a:r>
            <a:r>
              <a:rPr lang="en-US" dirty="0"/>
              <a:t>Correctional Offender Management Profiling for Alternative Sanctions, assigned recidivism scores.</a:t>
            </a:r>
          </a:p>
          <a:p>
            <a:r>
              <a:rPr lang="en-US" dirty="0"/>
              <a:t>Scores like this-known as </a:t>
            </a:r>
            <a:r>
              <a:rPr lang="en-US" b="1" dirty="0"/>
              <a:t>risk assessments</a:t>
            </a:r>
            <a:r>
              <a:rPr lang="en-US" dirty="0"/>
              <a:t>-are increasingly common in U.S. courtrooms. They are used to inform guiding judges during criminal sentencing.</a:t>
            </a:r>
          </a:p>
          <a:p>
            <a:r>
              <a:rPr lang="en-US" dirty="0"/>
              <a:t>The journalists obtained the COMPAS risk scores assigned to more than 7,000 people in Florida and checked how many were charged with new crimes over the next two years.</a:t>
            </a:r>
          </a:p>
          <a:p>
            <a:pPr fontAlgn="base"/>
            <a:r>
              <a:rPr lang="en-US" dirty="0"/>
              <a:t>The scores proved remarkably unreliable in forecasting violent crime: Only 20% of the people predicted to commit violent crimes actually went on to do so.</a:t>
            </a:r>
          </a:p>
          <a:p>
            <a:pPr fontAlgn="base"/>
            <a:r>
              <a:rPr lang="en-US" dirty="0"/>
              <a:t>The formula was particularly likely to falsely flag Black defendants as future criminals, wrongly labeling them this way at almost twice the rate as white defendants.</a:t>
            </a:r>
          </a:p>
          <a:p>
            <a:pPr fontAlgn="base"/>
            <a:r>
              <a:rPr lang="en-US" dirty="0"/>
              <a:t>White defendants were mislabeled as low risk more often than Black defendants.</a:t>
            </a:r>
            <a:br>
              <a:rPr lang="en-US" dirty="0"/>
            </a:br>
            <a:endParaRPr lang="en-US" dirty="0"/>
          </a:p>
        </p:txBody>
      </p:sp>
      <p:sp>
        <p:nvSpPr>
          <p:cNvPr id="30" name="Slide Number Placeholder 29">
            <a:extLst>
              <a:ext uri="{FF2B5EF4-FFF2-40B4-BE49-F238E27FC236}">
                <a16:creationId xmlns:a16="http://schemas.microsoft.com/office/drawing/2014/main" id="{A6ECBB1B-71CF-7756-3922-253B51204245}"/>
              </a:ext>
            </a:extLst>
          </p:cNvPr>
          <p:cNvSpPr>
            <a:spLocks noGrp="1"/>
          </p:cNvSpPr>
          <p:nvPr>
            <p:ph type="sldNum" sz="quarter" idx="12"/>
          </p:nvPr>
        </p:nvSpPr>
        <p:spPr/>
        <p:txBody>
          <a:bodyPr/>
          <a:lstStyle/>
          <a:p>
            <a:fld id="{CC057153-B650-4DEB-B370-79DDCFDCE934}" type="slidenum">
              <a:rPr lang="en-US" smtClean="0"/>
              <a:t>18</a:t>
            </a:fld>
            <a:endParaRPr lang="en-US"/>
          </a:p>
        </p:txBody>
      </p:sp>
      <p:sp>
        <p:nvSpPr>
          <p:cNvPr id="31" name="TextBox 30">
            <a:extLst>
              <a:ext uri="{FF2B5EF4-FFF2-40B4-BE49-F238E27FC236}">
                <a16:creationId xmlns:a16="http://schemas.microsoft.com/office/drawing/2014/main" id="{23063A49-4B6F-000B-1B5C-42A27561EFFB}"/>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A6454352-302B-E8A3-4495-6A093BEAF1EE}"/>
              </a:ext>
            </a:extLst>
          </p:cNvPr>
          <p:cNvSpPr txBox="1"/>
          <p:nvPr/>
        </p:nvSpPr>
        <p:spPr>
          <a:xfrm>
            <a:off x="987402" y="6309360"/>
            <a:ext cx="10480073" cy="369332"/>
          </a:xfrm>
          <a:prstGeom prst="rect">
            <a:avLst/>
          </a:prstGeom>
          <a:noFill/>
        </p:spPr>
        <p:txBody>
          <a:bodyPr wrap="square">
            <a:spAutoFit/>
          </a:bodyPr>
          <a:lstStyle/>
          <a:p>
            <a:r>
              <a:rPr lang="en-US" dirty="0">
                <a:solidFill>
                  <a:srgbClr val="0089E5"/>
                </a:solidFill>
                <a:hlinkClick r:id="rId3">
                  <a:extLst>
                    <a:ext uri="{A12FA001-AC4F-418D-AE19-62706E023703}">
                      <ahyp:hlinkClr xmlns:ahyp="http://schemas.microsoft.com/office/drawing/2018/hyperlinkcolor" val="tx"/>
                    </a:ext>
                  </a:extLst>
                </a:hlinkClick>
              </a:rPr>
              <a:t>https://www.propublica.org/article/machine-bias-risk-assessments-in-criminal-sentencing</a:t>
            </a:r>
            <a:r>
              <a:rPr lang="en-US" dirty="0">
                <a:solidFill>
                  <a:srgbClr val="0089E5"/>
                </a:solidFill>
              </a:rPr>
              <a:t> </a:t>
            </a:r>
          </a:p>
        </p:txBody>
      </p:sp>
    </p:spTree>
    <p:extLst>
      <p:ext uri="{BB962C8B-B14F-4D97-AF65-F5344CB8AC3E}">
        <p14:creationId xmlns:p14="http://schemas.microsoft.com/office/powerpoint/2010/main" val="2473210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33831-1825-9CCE-B340-1BF4E6093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57812-EEF2-C144-2BFF-6C290DC6C082}"/>
              </a:ext>
            </a:extLst>
          </p:cNvPr>
          <p:cNvSpPr>
            <a:spLocks noGrp="1"/>
          </p:cNvSpPr>
          <p:nvPr>
            <p:ph type="title"/>
          </p:nvPr>
        </p:nvSpPr>
        <p:spPr/>
        <p:txBody>
          <a:bodyPr>
            <a:normAutofit/>
          </a:bodyPr>
          <a:lstStyle/>
          <a:p>
            <a:r>
              <a:rPr lang="en-US" dirty="0"/>
              <a:t>Search engines</a:t>
            </a:r>
          </a:p>
        </p:txBody>
      </p:sp>
      <p:sp>
        <p:nvSpPr>
          <p:cNvPr id="3" name="Content Placeholder 2">
            <a:extLst>
              <a:ext uri="{FF2B5EF4-FFF2-40B4-BE49-F238E27FC236}">
                <a16:creationId xmlns:a16="http://schemas.microsoft.com/office/drawing/2014/main" id="{20825292-C7DD-C430-3E50-BB047BDC5013}"/>
              </a:ext>
            </a:extLst>
          </p:cNvPr>
          <p:cNvSpPr>
            <a:spLocks noGrp="1"/>
          </p:cNvSpPr>
          <p:nvPr>
            <p:ph idx="1"/>
          </p:nvPr>
        </p:nvSpPr>
        <p:spPr>
          <a:xfrm>
            <a:off x="612648" y="1279522"/>
            <a:ext cx="11229583" cy="4986390"/>
          </a:xfrm>
        </p:spPr>
        <p:txBody>
          <a:bodyPr>
            <a:noAutofit/>
          </a:bodyPr>
          <a:lstStyle/>
          <a:p>
            <a:r>
              <a:rPr lang="en-US" dirty="0"/>
              <a:t>Social scientist Dr. Safiya Noble showed in her 2018 book, </a:t>
            </a:r>
            <a:r>
              <a:rPr lang="en-US" dirty="0">
                <a:solidFill>
                  <a:srgbClr val="0089E5"/>
                </a:solidFill>
                <a:hlinkClick r:id="rId3">
                  <a:extLst>
                    <a:ext uri="{A12FA001-AC4F-418D-AE19-62706E023703}">
                      <ahyp:hlinkClr xmlns:ahyp="http://schemas.microsoft.com/office/drawing/2018/hyperlinkcolor" val="tx"/>
                    </a:ext>
                  </a:extLst>
                </a:hlinkClick>
              </a:rPr>
              <a:t>Algorithms of Oppression: How Search Engines Reinforce Racism</a:t>
            </a:r>
            <a:r>
              <a:rPr lang="en-US" dirty="0"/>
              <a:t>, examples of algorithmic bias when she used search engines like Google.</a:t>
            </a:r>
          </a:p>
          <a:p>
            <a:pPr lvl="1"/>
            <a:r>
              <a:rPr lang="en-US" sz="2000" dirty="0"/>
              <a:t>Terms like "black girls" returned pornography and "Jew" returned anti-Semitic pages.</a:t>
            </a:r>
          </a:p>
          <a:p>
            <a:pPr lvl="1"/>
            <a:r>
              <a:rPr lang="en-US" sz="2000" dirty="0"/>
              <a:t>Google claimed it was unable to erase those pages unless they were considered unlawful.</a:t>
            </a:r>
          </a:p>
          <a:p>
            <a:r>
              <a:rPr lang="en-US" dirty="0"/>
              <a:t>Google similarly received heat when queries related to occupations were found to propagate sexist stereotypes, e.g., the term CEO or doctor would return pictures with men, while the term nurse would return women.</a:t>
            </a:r>
          </a:p>
          <a:p>
            <a:r>
              <a:rPr lang="en-US" dirty="0"/>
              <a:t>Although Google claimed that they fixed the problem, </a:t>
            </a:r>
            <a:r>
              <a:rPr lang="en-US" dirty="0">
                <a:solidFill>
                  <a:srgbClr val="0089E5"/>
                </a:solidFill>
                <a:hlinkClick r:id="rId4">
                  <a:extLst>
                    <a:ext uri="{A12FA001-AC4F-418D-AE19-62706E023703}">
                      <ahyp:hlinkClr xmlns:ahyp="http://schemas.microsoft.com/office/drawing/2018/hyperlinkcolor" val="tx"/>
                    </a:ext>
                  </a:extLst>
                </a:hlinkClick>
              </a:rPr>
              <a:t>researchers from UW</a:t>
            </a:r>
            <a:r>
              <a:rPr lang="en-US" dirty="0">
                <a:solidFill>
                  <a:srgbClr val="0089E5"/>
                </a:solidFill>
              </a:rPr>
              <a:t> </a:t>
            </a:r>
            <a:r>
              <a:rPr lang="en-US" dirty="0"/>
              <a:t>showed that simple tweaks, like </a:t>
            </a:r>
            <a:r>
              <a:rPr lang="en-US" dirty="0" err="1"/>
              <a:t>quering</a:t>
            </a:r>
            <a:r>
              <a:rPr lang="en-US" dirty="0"/>
              <a:t> “CEO + United States” returned fewer photos of cis-female presenting people. Taking a ‘whack-a-mole’ approach doesn’t seem to be fixing the problem.</a:t>
            </a:r>
          </a:p>
          <a:p>
            <a:endParaRPr lang="en-US" dirty="0"/>
          </a:p>
        </p:txBody>
      </p:sp>
      <p:sp>
        <p:nvSpPr>
          <p:cNvPr id="30" name="Slide Number Placeholder 29">
            <a:extLst>
              <a:ext uri="{FF2B5EF4-FFF2-40B4-BE49-F238E27FC236}">
                <a16:creationId xmlns:a16="http://schemas.microsoft.com/office/drawing/2014/main" id="{EF2F783B-1F97-F286-14C0-55D3E95F70BB}"/>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31" name="TextBox 30">
            <a:extLst>
              <a:ext uri="{FF2B5EF4-FFF2-40B4-BE49-F238E27FC236}">
                <a16:creationId xmlns:a16="http://schemas.microsoft.com/office/drawing/2014/main" id="{C396853C-EB6E-0F46-8362-BCD9A452CCB9}"/>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44856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B7427-832B-6EF9-00A9-6F207E32B1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49315-4D5C-FE5D-1969-8C0E8989C263}"/>
              </a:ext>
            </a:extLst>
          </p:cNvPr>
          <p:cNvSpPr>
            <a:spLocks noGrp="1"/>
          </p:cNvSpPr>
          <p:nvPr>
            <p:ph type="title"/>
          </p:nvPr>
        </p:nvSpPr>
        <p:spPr/>
        <p:txBody>
          <a:bodyPr/>
          <a:lstStyle/>
          <a:p>
            <a:r>
              <a:rPr lang="en-US" dirty="0"/>
              <a:t>Ethics</a:t>
            </a:r>
          </a:p>
        </p:txBody>
      </p:sp>
      <p:sp>
        <p:nvSpPr>
          <p:cNvPr id="3" name="Content Placeholder 2">
            <a:extLst>
              <a:ext uri="{FF2B5EF4-FFF2-40B4-BE49-F238E27FC236}">
                <a16:creationId xmlns:a16="http://schemas.microsoft.com/office/drawing/2014/main" id="{44B1FE77-CB31-FC21-6F75-FFD641D4E096}"/>
              </a:ext>
            </a:extLst>
          </p:cNvPr>
          <p:cNvSpPr>
            <a:spLocks noGrp="1"/>
          </p:cNvSpPr>
          <p:nvPr>
            <p:ph idx="1"/>
          </p:nvPr>
        </p:nvSpPr>
        <p:spPr>
          <a:xfrm>
            <a:off x="637317" y="1483602"/>
            <a:ext cx="10917366" cy="4593828"/>
          </a:xfrm>
        </p:spPr>
        <p:txBody>
          <a:bodyPr>
            <a:noAutofit/>
          </a:bodyPr>
          <a:lstStyle/>
          <a:p>
            <a:r>
              <a:rPr lang="en-US" dirty="0"/>
              <a:t>Ethics can be organized in three levels:</a:t>
            </a:r>
          </a:p>
          <a:p>
            <a:pPr lvl="1"/>
            <a:r>
              <a:rPr lang="en-US" sz="2000" b="1" dirty="0"/>
              <a:t>Personal ethics:</a:t>
            </a:r>
            <a:r>
              <a:rPr lang="en-US" sz="2000" dirty="0"/>
              <a:t> an individual's moral principles and values guiding their behavior. It's shaped by family, culture, and personal experiences.</a:t>
            </a:r>
            <a:endParaRPr lang="en-US" sz="2000" b="1" dirty="0"/>
          </a:p>
          <a:p>
            <a:pPr lvl="1"/>
            <a:r>
              <a:rPr lang="en-US" sz="2000" b="1" dirty="0"/>
              <a:t>Professional ethics: </a:t>
            </a:r>
            <a:r>
              <a:rPr lang="en-US" sz="2000" dirty="0"/>
              <a:t>the ethical standards and principles specific to a particular profession or field. It often includes codes of conduct and guidelines designed to ensure responsible and ethical practice within that profession.</a:t>
            </a:r>
            <a:endParaRPr lang="en-US" sz="2000" b="1" dirty="0"/>
          </a:p>
          <a:p>
            <a:pPr lvl="1"/>
            <a:r>
              <a:rPr lang="en-US" sz="2000" b="1" dirty="0"/>
              <a:t>Societal ethics: </a:t>
            </a:r>
            <a:r>
              <a:rPr lang="en-US" sz="2000" dirty="0"/>
              <a:t>the ethical principles that govern how a society functions, including laws, customs, and social norms. It reflects the collective values and expectations of a community or culture.</a:t>
            </a:r>
          </a:p>
          <a:p>
            <a:r>
              <a:rPr lang="en-US" dirty="0"/>
              <a:t>When we move from the theoretical concepts of computer science to applying those theories in real life, the decisions we make have consequences.</a:t>
            </a:r>
          </a:p>
        </p:txBody>
      </p:sp>
      <p:sp>
        <p:nvSpPr>
          <p:cNvPr id="30" name="Slide Number Placeholder 29">
            <a:extLst>
              <a:ext uri="{FF2B5EF4-FFF2-40B4-BE49-F238E27FC236}">
                <a16:creationId xmlns:a16="http://schemas.microsoft.com/office/drawing/2014/main" id="{EB7434F2-B50C-C54C-9309-F9EDE5DDC27E}"/>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31" name="TextBox 30">
            <a:extLst>
              <a:ext uri="{FF2B5EF4-FFF2-40B4-BE49-F238E27FC236}">
                <a16:creationId xmlns:a16="http://schemas.microsoft.com/office/drawing/2014/main" id="{3ACF90BA-1FED-3AA4-E010-0A19842B26DB}"/>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4350404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657B3-DB14-46DF-6971-E5BFD8CB6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64137-E6A5-06AD-64E7-7001DA2AA99B}"/>
              </a:ext>
            </a:extLst>
          </p:cNvPr>
          <p:cNvSpPr>
            <a:spLocks noGrp="1"/>
          </p:cNvSpPr>
          <p:nvPr>
            <p:ph type="title"/>
          </p:nvPr>
        </p:nvSpPr>
        <p:spPr/>
        <p:txBody>
          <a:bodyPr>
            <a:normAutofit/>
          </a:bodyPr>
          <a:lstStyle/>
          <a:p>
            <a:r>
              <a:rPr lang="en-US" dirty="0"/>
              <a:t>AI and hiring bias</a:t>
            </a:r>
          </a:p>
        </p:txBody>
      </p:sp>
      <p:sp>
        <p:nvSpPr>
          <p:cNvPr id="3" name="Content Placeholder 2">
            <a:extLst>
              <a:ext uri="{FF2B5EF4-FFF2-40B4-BE49-F238E27FC236}">
                <a16:creationId xmlns:a16="http://schemas.microsoft.com/office/drawing/2014/main" id="{4812EF5E-0AB9-ECE1-8FD9-DE3F41051AF0}"/>
              </a:ext>
            </a:extLst>
          </p:cNvPr>
          <p:cNvSpPr>
            <a:spLocks noGrp="1"/>
          </p:cNvSpPr>
          <p:nvPr>
            <p:ph idx="1"/>
          </p:nvPr>
        </p:nvSpPr>
        <p:spPr>
          <a:xfrm>
            <a:off x="612648" y="1279522"/>
            <a:ext cx="11229583" cy="4986390"/>
          </a:xfrm>
        </p:spPr>
        <p:txBody>
          <a:bodyPr>
            <a:noAutofit/>
          </a:bodyPr>
          <a:lstStyle/>
          <a:p>
            <a:r>
              <a:rPr lang="en-US" dirty="0"/>
              <a:t>Similar biases of racism, sexism, and </a:t>
            </a:r>
            <a:r>
              <a:rPr lang="en-US" dirty="0">
                <a:solidFill>
                  <a:srgbClr val="0089E5"/>
                </a:solidFill>
                <a:hlinkClick r:id="rId3">
                  <a:extLst>
                    <a:ext uri="{A12FA001-AC4F-418D-AE19-62706E023703}">
                      <ahyp:hlinkClr xmlns:ahyp="http://schemas.microsoft.com/office/drawing/2018/hyperlinkcolor" val="tx"/>
                    </a:ext>
                  </a:extLst>
                </a:hlinkClick>
              </a:rPr>
              <a:t>ageism</a:t>
            </a:r>
            <a:r>
              <a:rPr lang="en-US" dirty="0">
                <a:solidFill>
                  <a:srgbClr val="0089E5"/>
                </a:solidFill>
              </a:rPr>
              <a:t> </a:t>
            </a:r>
            <a:r>
              <a:rPr lang="en-US" dirty="0"/>
              <a:t>have been identified in how automatic job application screening tools would </a:t>
            </a:r>
            <a:r>
              <a:rPr lang="en-US" dirty="0">
                <a:solidFill>
                  <a:srgbClr val="0089E5"/>
                </a:solidFill>
                <a:hlinkClick r:id="rId4">
                  <a:extLst>
                    <a:ext uri="{A12FA001-AC4F-418D-AE19-62706E023703}">
                      <ahyp:hlinkClr xmlns:ahyp="http://schemas.microsoft.com/office/drawing/2018/hyperlinkcolor" val="tx"/>
                    </a:ext>
                  </a:extLst>
                </a:hlinkClick>
              </a:rPr>
              <a:t>rank job applicants’ names according to perceived race and gender</a:t>
            </a:r>
            <a:r>
              <a:rPr lang="en-US" dirty="0"/>
              <a:t>.</a:t>
            </a:r>
          </a:p>
          <a:p>
            <a:r>
              <a:rPr lang="en-US" dirty="0"/>
              <a:t>The boom of large-language models like ChatGPT has led to a “tsunami” of AI-generated resumes that inundate employers.</a:t>
            </a:r>
          </a:p>
          <a:p>
            <a:r>
              <a:rPr lang="en-US" dirty="0"/>
              <a:t>Companies have responded with more automation, using AI-ran chats or video interviews.</a:t>
            </a:r>
          </a:p>
          <a:p>
            <a:r>
              <a:rPr lang="en-US" dirty="0"/>
              <a:t>But candidates can also use AI to cheat in these interviews.</a:t>
            </a:r>
          </a:p>
          <a:p>
            <a:r>
              <a:rPr lang="en-US" dirty="0"/>
              <a:t>Do we live in the AI vs AI era?</a:t>
            </a:r>
          </a:p>
          <a:p>
            <a:r>
              <a:rPr lang="en-US" dirty="0">
                <a:solidFill>
                  <a:srgbClr val="0089E5"/>
                </a:solidFill>
                <a:hlinkClick r:id="rId5"/>
              </a:rPr>
              <a:t>https://www.nytimes.com/2025/10/07/business/ai-chatbot-prompts-resumes.html</a:t>
            </a:r>
            <a:r>
              <a:rPr lang="en-US" dirty="0">
                <a:solidFill>
                  <a:srgbClr val="0089E5"/>
                </a:solidFill>
              </a:rPr>
              <a:t> </a:t>
            </a:r>
            <a:endParaRPr lang="en-US" dirty="0"/>
          </a:p>
        </p:txBody>
      </p:sp>
      <p:sp>
        <p:nvSpPr>
          <p:cNvPr id="30" name="Slide Number Placeholder 29">
            <a:extLst>
              <a:ext uri="{FF2B5EF4-FFF2-40B4-BE49-F238E27FC236}">
                <a16:creationId xmlns:a16="http://schemas.microsoft.com/office/drawing/2014/main" id="{0F50EA4D-ABEF-4DDB-F4B5-1BFA9C20EF6A}"/>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31" name="TextBox 30">
            <a:extLst>
              <a:ext uri="{FF2B5EF4-FFF2-40B4-BE49-F238E27FC236}">
                <a16:creationId xmlns:a16="http://schemas.microsoft.com/office/drawing/2014/main" id="{AE6E8074-E16E-3F35-48D6-9A9BBA5EF709}"/>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3050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E7C62-CC38-E78D-747E-C240C665F0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A00A9-65C7-1C93-7BB3-F2688D5057B0}"/>
              </a:ext>
            </a:extLst>
          </p:cNvPr>
          <p:cNvSpPr>
            <a:spLocks noGrp="1"/>
          </p:cNvSpPr>
          <p:nvPr>
            <p:ph type="title"/>
          </p:nvPr>
        </p:nvSpPr>
        <p:spPr/>
        <p:txBody>
          <a:bodyPr>
            <a:normAutofit/>
          </a:bodyPr>
          <a:lstStyle/>
          <a:p>
            <a:r>
              <a:rPr lang="en-US" dirty="0"/>
              <a:t>AI hallucinations and human hallucinations</a:t>
            </a:r>
          </a:p>
        </p:txBody>
      </p:sp>
      <p:sp>
        <p:nvSpPr>
          <p:cNvPr id="3" name="Content Placeholder 2">
            <a:extLst>
              <a:ext uri="{FF2B5EF4-FFF2-40B4-BE49-F238E27FC236}">
                <a16:creationId xmlns:a16="http://schemas.microsoft.com/office/drawing/2014/main" id="{A137D1A0-136B-3936-9B29-DC916551858F}"/>
              </a:ext>
            </a:extLst>
          </p:cNvPr>
          <p:cNvSpPr>
            <a:spLocks noGrp="1"/>
          </p:cNvSpPr>
          <p:nvPr>
            <p:ph idx="1"/>
          </p:nvPr>
        </p:nvSpPr>
        <p:spPr>
          <a:xfrm>
            <a:off x="612648" y="1279522"/>
            <a:ext cx="11229583" cy="4986390"/>
          </a:xfrm>
        </p:spPr>
        <p:txBody>
          <a:bodyPr>
            <a:noAutofit/>
          </a:bodyPr>
          <a:lstStyle/>
          <a:p>
            <a:r>
              <a:rPr lang="en-US" dirty="0"/>
              <a:t>The arrival of ChatGPT and similar tools has transformed not just the hiring process. </a:t>
            </a:r>
          </a:p>
          <a:p>
            <a:r>
              <a:rPr lang="en-US" dirty="0"/>
              <a:t>Reasoning systems from OpenAI, Google, and DeepSeek are generating more errors, not fewer and as the sources of data are exhausted, synthetic data are needed to train them.</a:t>
            </a:r>
          </a:p>
          <a:p>
            <a:r>
              <a:rPr lang="en-US" dirty="0"/>
              <a:t>Since these AI tools learn from using complex mathematical systems to analyze enormous amounts of digital data and they cannot distinguish what is true or not, they often make things up, a phenomenon known as </a:t>
            </a:r>
            <a:r>
              <a:rPr lang="en-US" b="1" dirty="0"/>
              <a:t>AI hallucinations</a:t>
            </a:r>
            <a:r>
              <a:rPr lang="en-US" dirty="0"/>
              <a:t>. </a:t>
            </a:r>
          </a:p>
          <a:p>
            <a:r>
              <a:rPr lang="en-US" dirty="0"/>
              <a:t>Beyond the dangers of inventing false information, they also spread conspiracies and become confidants which can harp on people’s mental health when blindly trusting information from seemingly authoritative systems. This is known as</a:t>
            </a:r>
            <a:r>
              <a:rPr lang="en-US" b="1" dirty="0"/>
              <a:t> algorithmic appreciation.</a:t>
            </a:r>
          </a:p>
        </p:txBody>
      </p:sp>
      <p:sp>
        <p:nvSpPr>
          <p:cNvPr id="30" name="Slide Number Placeholder 29">
            <a:extLst>
              <a:ext uri="{FF2B5EF4-FFF2-40B4-BE49-F238E27FC236}">
                <a16:creationId xmlns:a16="http://schemas.microsoft.com/office/drawing/2014/main" id="{9FA78076-9995-BD1B-3C8B-06E52762DDAF}"/>
              </a:ext>
            </a:extLst>
          </p:cNvPr>
          <p:cNvSpPr>
            <a:spLocks noGrp="1"/>
          </p:cNvSpPr>
          <p:nvPr>
            <p:ph type="sldNum" sz="quarter" idx="12"/>
          </p:nvPr>
        </p:nvSpPr>
        <p:spPr/>
        <p:txBody>
          <a:bodyPr/>
          <a:lstStyle/>
          <a:p>
            <a:fld id="{CC057153-B650-4DEB-B370-79DDCFDCE934}" type="slidenum">
              <a:rPr lang="en-US" smtClean="0"/>
              <a:t>21</a:t>
            </a:fld>
            <a:endParaRPr lang="en-US"/>
          </a:p>
        </p:txBody>
      </p:sp>
      <p:sp>
        <p:nvSpPr>
          <p:cNvPr id="31" name="TextBox 30">
            <a:extLst>
              <a:ext uri="{FF2B5EF4-FFF2-40B4-BE49-F238E27FC236}">
                <a16:creationId xmlns:a16="http://schemas.microsoft.com/office/drawing/2014/main" id="{FCD87F40-DDD3-0FD7-72B8-FDB0C844B558}"/>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C84FAF6E-FCE0-AE9A-2ACA-B607FC8CAC06}"/>
              </a:ext>
            </a:extLst>
          </p:cNvPr>
          <p:cNvSpPr txBox="1"/>
          <p:nvPr/>
        </p:nvSpPr>
        <p:spPr>
          <a:xfrm>
            <a:off x="724243" y="6305291"/>
            <a:ext cx="11019514" cy="369332"/>
          </a:xfrm>
          <a:prstGeom prst="rect">
            <a:avLst/>
          </a:prstGeom>
          <a:noFill/>
        </p:spPr>
        <p:txBody>
          <a:bodyPr wrap="square">
            <a:spAutoFit/>
          </a:bodyPr>
          <a:lstStyle/>
          <a:p>
            <a:r>
              <a:rPr lang="en-US" dirty="0">
                <a:solidFill>
                  <a:srgbClr val="0089E5"/>
                </a:solidFill>
                <a:hlinkClick r:id="rId3">
                  <a:extLst>
                    <a:ext uri="{A12FA001-AC4F-418D-AE19-62706E023703}">
                      <ahyp:hlinkClr xmlns:ahyp="http://schemas.microsoft.com/office/drawing/2018/hyperlinkcolor" val="tx"/>
                    </a:ext>
                  </a:extLst>
                </a:hlinkClick>
              </a:rPr>
              <a:t>https://www.nytimes.com/2025/06/13/technology/chatgpt-ai-chatbots-conspiracies.html</a:t>
            </a:r>
            <a:r>
              <a:rPr lang="en-US" dirty="0">
                <a:solidFill>
                  <a:srgbClr val="0089E5"/>
                </a:solidFill>
              </a:rPr>
              <a:t> </a:t>
            </a:r>
          </a:p>
        </p:txBody>
      </p:sp>
      <p:sp>
        <p:nvSpPr>
          <p:cNvPr id="7" name="TextBox 6">
            <a:extLst>
              <a:ext uri="{FF2B5EF4-FFF2-40B4-BE49-F238E27FC236}">
                <a16:creationId xmlns:a16="http://schemas.microsoft.com/office/drawing/2014/main" id="{351EE48B-6064-CF84-5FA1-A72BEC12599E}"/>
              </a:ext>
            </a:extLst>
          </p:cNvPr>
          <p:cNvSpPr txBox="1"/>
          <p:nvPr/>
        </p:nvSpPr>
        <p:spPr>
          <a:xfrm>
            <a:off x="724243" y="5896580"/>
            <a:ext cx="9835290" cy="369332"/>
          </a:xfrm>
          <a:prstGeom prst="rect">
            <a:avLst/>
          </a:prstGeom>
          <a:noFill/>
        </p:spPr>
        <p:txBody>
          <a:bodyPr wrap="square">
            <a:spAutoFit/>
          </a:bodyPr>
          <a:lstStyle/>
          <a:p>
            <a:r>
              <a:rPr lang="en-US" dirty="0">
                <a:solidFill>
                  <a:srgbClr val="0089E5"/>
                </a:solidFill>
                <a:hlinkClick r:id="rId4">
                  <a:extLst>
                    <a:ext uri="{A12FA001-AC4F-418D-AE19-62706E023703}">
                      <ahyp:hlinkClr xmlns:ahyp="http://schemas.microsoft.com/office/drawing/2018/hyperlinkcolor" val="tx"/>
                    </a:ext>
                  </a:extLst>
                </a:hlinkClick>
              </a:rPr>
              <a:t>https://www.nytimes.com/2025/05/05/technology/ai-hallucinations-chatgpt-google.html</a:t>
            </a:r>
            <a:r>
              <a:rPr lang="en-US" dirty="0">
                <a:solidFill>
                  <a:srgbClr val="0089E5"/>
                </a:solidFill>
              </a:rPr>
              <a:t> </a:t>
            </a:r>
          </a:p>
        </p:txBody>
      </p:sp>
      <p:sp>
        <p:nvSpPr>
          <p:cNvPr id="6" name="TextBox 5">
            <a:extLst>
              <a:ext uri="{FF2B5EF4-FFF2-40B4-BE49-F238E27FC236}">
                <a16:creationId xmlns:a16="http://schemas.microsoft.com/office/drawing/2014/main" id="{3ECFCE1A-47E2-7274-4628-F32DD64C6DD4}"/>
              </a:ext>
            </a:extLst>
          </p:cNvPr>
          <p:cNvSpPr txBox="1"/>
          <p:nvPr/>
        </p:nvSpPr>
        <p:spPr>
          <a:xfrm>
            <a:off x="724243" y="5474722"/>
            <a:ext cx="9835290" cy="369332"/>
          </a:xfrm>
          <a:prstGeom prst="rect">
            <a:avLst/>
          </a:prstGeom>
          <a:noFill/>
        </p:spPr>
        <p:txBody>
          <a:bodyPr wrap="square">
            <a:spAutoFit/>
          </a:bodyPr>
          <a:lstStyle/>
          <a:p>
            <a:r>
              <a:rPr lang="en-US" dirty="0">
                <a:solidFill>
                  <a:srgbClr val="0089E5"/>
                </a:solidFill>
                <a:hlinkClick r:id="rId5">
                  <a:extLst>
                    <a:ext uri="{A12FA001-AC4F-418D-AE19-62706E023703}">
                      <ahyp:hlinkClr xmlns:ahyp="http://schemas.microsoft.com/office/drawing/2018/hyperlinkcolor" val="tx"/>
                    </a:ext>
                  </a:extLst>
                </a:hlinkClick>
              </a:rPr>
              <a:t>https://www.nytimes.com/2025/08/26/technology/chatgpt-openai-suicide.html</a:t>
            </a:r>
            <a:endParaRPr lang="en-US" dirty="0">
              <a:solidFill>
                <a:srgbClr val="0089E5"/>
              </a:solidFill>
            </a:endParaRPr>
          </a:p>
        </p:txBody>
      </p:sp>
    </p:spTree>
    <p:extLst>
      <p:ext uri="{BB962C8B-B14F-4D97-AF65-F5344CB8AC3E}">
        <p14:creationId xmlns:p14="http://schemas.microsoft.com/office/powerpoint/2010/main" val="2655877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20BAB293-8D26-25DD-B244-C27F4EA287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6ECEF-BA03-C3FA-9F5F-209F2B3A76EE}"/>
              </a:ext>
            </a:extLst>
          </p:cNvPr>
          <p:cNvSpPr>
            <a:spLocks noGrp="1"/>
          </p:cNvSpPr>
          <p:nvPr>
            <p:ph idx="1"/>
          </p:nvPr>
        </p:nvSpPr>
        <p:spPr>
          <a:xfrm>
            <a:off x="612647" y="479685"/>
            <a:ext cx="10917366" cy="5829675"/>
          </a:xfrm>
        </p:spPr>
        <p:txBody>
          <a:bodyPr anchor="ctr">
            <a:noAutofit/>
          </a:bodyPr>
          <a:lstStyle/>
          <a:p>
            <a:pPr marL="0" indent="0" algn="ctr">
              <a:buNone/>
            </a:pPr>
            <a:r>
              <a:rPr lang="en-US" sz="10000" dirty="0">
                <a:solidFill>
                  <a:schemeClr val="bg1"/>
                </a:solidFill>
              </a:rPr>
              <a:t>Data Collection and Privacy</a:t>
            </a:r>
          </a:p>
        </p:txBody>
      </p:sp>
      <p:sp>
        <p:nvSpPr>
          <p:cNvPr id="30" name="Slide Number Placeholder 29">
            <a:extLst>
              <a:ext uri="{FF2B5EF4-FFF2-40B4-BE49-F238E27FC236}">
                <a16:creationId xmlns:a16="http://schemas.microsoft.com/office/drawing/2014/main" id="{8722631C-FEA1-E585-DA15-FB3C77215595}"/>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31" name="TextBox 30">
            <a:extLst>
              <a:ext uri="{FF2B5EF4-FFF2-40B4-BE49-F238E27FC236}">
                <a16:creationId xmlns:a16="http://schemas.microsoft.com/office/drawing/2014/main" id="{54A2BBF8-B7E6-4AAF-01C2-44B14FF61491}"/>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21542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E3410-1C96-4A17-AEA0-E39FA870B6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6D7279-8CCD-EE4C-A52E-326381862273}"/>
              </a:ext>
            </a:extLst>
          </p:cNvPr>
          <p:cNvSpPr>
            <a:spLocks noGrp="1"/>
          </p:cNvSpPr>
          <p:nvPr>
            <p:ph type="title"/>
          </p:nvPr>
        </p:nvSpPr>
        <p:spPr/>
        <p:txBody>
          <a:bodyPr>
            <a:normAutofit/>
          </a:bodyPr>
          <a:lstStyle/>
          <a:p>
            <a:r>
              <a:rPr lang="en-US" dirty="0"/>
              <a:t>Data collection</a:t>
            </a:r>
          </a:p>
        </p:txBody>
      </p:sp>
      <p:sp>
        <p:nvSpPr>
          <p:cNvPr id="3" name="Content Placeholder 2">
            <a:extLst>
              <a:ext uri="{FF2B5EF4-FFF2-40B4-BE49-F238E27FC236}">
                <a16:creationId xmlns:a16="http://schemas.microsoft.com/office/drawing/2014/main" id="{94158EA9-E012-324D-1615-7144AD63E810}"/>
              </a:ext>
            </a:extLst>
          </p:cNvPr>
          <p:cNvSpPr>
            <a:spLocks noGrp="1"/>
          </p:cNvSpPr>
          <p:nvPr>
            <p:ph idx="1"/>
          </p:nvPr>
        </p:nvSpPr>
        <p:spPr>
          <a:xfrm>
            <a:off x="612648" y="1279522"/>
            <a:ext cx="11229583" cy="4986390"/>
          </a:xfrm>
        </p:spPr>
        <p:txBody>
          <a:bodyPr>
            <a:noAutofit/>
          </a:bodyPr>
          <a:lstStyle/>
          <a:p>
            <a:r>
              <a:rPr lang="en-US" dirty="0"/>
              <a:t>Many websites are funded by advertising. They provide content or functionality to consumers for free, and the cost of creating and maintaining the website is covered by advertisers, who pay to have the website show ads to the consumers.</a:t>
            </a:r>
          </a:p>
          <a:p>
            <a:r>
              <a:rPr lang="en-US" dirty="0"/>
              <a:t>Advertisers want to show ads only to users who are most likely to buy the product or service.</a:t>
            </a:r>
          </a:p>
          <a:p>
            <a:r>
              <a:rPr lang="en-US" dirty="0"/>
              <a:t>Therefore, data about consumers are valuable, because they let advertisers direct ads most effectively.</a:t>
            </a:r>
          </a:p>
        </p:txBody>
      </p:sp>
      <p:sp>
        <p:nvSpPr>
          <p:cNvPr id="30" name="Slide Number Placeholder 29">
            <a:extLst>
              <a:ext uri="{FF2B5EF4-FFF2-40B4-BE49-F238E27FC236}">
                <a16:creationId xmlns:a16="http://schemas.microsoft.com/office/drawing/2014/main" id="{C4D6F26C-207E-A2A4-976E-CBD15E5412B4}"/>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31" name="TextBox 30">
            <a:extLst>
              <a:ext uri="{FF2B5EF4-FFF2-40B4-BE49-F238E27FC236}">
                <a16:creationId xmlns:a16="http://schemas.microsoft.com/office/drawing/2014/main" id="{4DAC4EAA-1017-D01C-9B12-0D69F0C616AF}"/>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5638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EFFB2-D9C1-A264-D424-DFB9F7F87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D72FB-A08E-6169-FA4D-95EF9999952F}"/>
              </a:ext>
            </a:extLst>
          </p:cNvPr>
          <p:cNvSpPr>
            <a:spLocks noGrp="1"/>
          </p:cNvSpPr>
          <p:nvPr>
            <p:ph type="title"/>
          </p:nvPr>
        </p:nvSpPr>
        <p:spPr/>
        <p:txBody>
          <a:bodyPr>
            <a:normAutofit/>
          </a:bodyPr>
          <a:lstStyle/>
          <a:p>
            <a:r>
              <a:rPr lang="en-US" dirty="0"/>
              <a:t>Profiles</a:t>
            </a:r>
          </a:p>
        </p:txBody>
      </p:sp>
      <p:sp>
        <p:nvSpPr>
          <p:cNvPr id="3" name="Content Placeholder 2">
            <a:extLst>
              <a:ext uri="{FF2B5EF4-FFF2-40B4-BE49-F238E27FC236}">
                <a16:creationId xmlns:a16="http://schemas.microsoft.com/office/drawing/2014/main" id="{A259579D-FF50-F42A-6B42-1C6814931FFF}"/>
              </a:ext>
            </a:extLst>
          </p:cNvPr>
          <p:cNvSpPr>
            <a:spLocks noGrp="1"/>
          </p:cNvSpPr>
          <p:nvPr>
            <p:ph idx="1"/>
          </p:nvPr>
        </p:nvSpPr>
        <p:spPr>
          <a:xfrm>
            <a:off x="612648" y="1279522"/>
            <a:ext cx="11229583" cy="4986390"/>
          </a:xfrm>
        </p:spPr>
        <p:txBody>
          <a:bodyPr>
            <a:noAutofit/>
          </a:bodyPr>
          <a:lstStyle/>
          <a:p>
            <a:r>
              <a:rPr lang="en-US" dirty="0"/>
              <a:t>Advertisers want profiles of consumers. A profile is a collection of facts, including:</a:t>
            </a:r>
          </a:p>
          <a:p>
            <a:pPr lvl="1"/>
            <a:r>
              <a:rPr lang="en-US" sz="2000" dirty="0"/>
              <a:t>Demographics: age, gender, race, etc.</a:t>
            </a:r>
          </a:p>
          <a:p>
            <a:pPr lvl="1"/>
            <a:r>
              <a:rPr lang="en-US" sz="2000" dirty="0"/>
              <a:t>Market participation: income level, location</a:t>
            </a:r>
          </a:p>
          <a:p>
            <a:pPr lvl="1"/>
            <a:r>
              <a:rPr lang="en-US" sz="2000" dirty="0"/>
              <a:t>Preferences: family information, taste in books and movies, favorite restaurants or travel destinations, etc.</a:t>
            </a:r>
          </a:p>
        </p:txBody>
      </p:sp>
      <p:sp>
        <p:nvSpPr>
          <p:cNvPr id="30" name="Slide Number Placeholder 29">
            <a:extLst>
              <a:ext uri="{FF2B5EF4-FFF2-40B4-BE49-F238E27FC236}">
                <a16:creationId xmlns:a16="http://schemas.microsoft.com/office/drawing/2014/main" id="{E3DB1BED-140C-D734-C3BC-5306923B0A55}"/>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31" name="TextBox 30">
            <a:extLst>
              <a:ext uri="{FF2B5EF4-FFF2-40B4-BE49-F238E27FC236}">
                <a16:creationId xmlns:a16="http://schemas.microsoft.com/office/drawing/2014/main" id="{1FDB2D1E-CA3B-7D89-CC68-4056E68B91AE}"/>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3912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19F4C-AFAA-3299-6060-01E4E47F2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7960F-4E67-23B5-1312-E1DA895177DA}"/>
              </a:ext>
            </a:extLst>
          </p:cNvPr>
          <p:cNvSpPr>
            <a:spLocks noGrp="1"/>
          </p:cNvSpPr>
          <p:nvPr>
            <p:ph type="title"/>
          </p:nvPr>
        </p:nvSpPr>
        <p:spPr/>
        <p:txBody>
          <a:bodyPr>
            <a:normAutofit/>
          </a:bodyPr>
          <a:lstStyle/>
          <a:p>
            <a:r>
              <a:rPr lang="en-US" dirty="0"/>
              <a:t>Data Economy – Data Collection</a:t>
            </a:r>
          </a:p>
        </p:txBody>
      </p:sp>
      <p:sp>
        <p:nvSpPr>
          <p:cNvPr id="3" name="Content Placeholder 2">
            <a:extLst>
              <a:ext uri="{FF2B5EF4-FFF2-40B4-BE49-F238E27FC236}">
                <a16:creationId xmlns:a16="http://schemas.microsoft.com/office/drawing/2014/main" id="{95DAE7F4-A8EF-204B-03B1-88A0DA24412B}"/>
              </a:ext>
            </a:extLst>
          </p:cNvPr>
          <p:cNvSpPr>
            <a:spLocks noGrp="1"/>
          </p:cNvSpPr>
          <p:nvPr>
            <p:ph idx="1"/>
          </p:nvPr>
        </p:nvSpPr>
        <p:spPr>
          <a:xfrm>
            <a:off x="612648" y="1279522"/>
            <a:ext cx="11229583" cy="4986390"/>
          </a:xfrm>
        </p:spPr>
        <p:txBody>
          <a:bodyPr>
            <a:noAutofit/>
          </a:bodyPr>
          <a:lstStyle/>
          <a:p>
            <a:r>
              <a:rPr lang="en-US" dirty="0"/>
              <a:t>Websites have a strong incentive to get the best data possible on their users, so that they get paid more for advertisements. This has led to </a:t>
            </a:r>
            <a:r>
              <a:rPr lang="en-US" b="1" dirty="0"/>
              <a:t>hyper-targeting </a:t>
            </a:r>
            <a:r>
              <a:rPr lang="en-US" dirty="0"/>
              <a:t>in ads, with ads attempting to reach more niche populations.</a:t>
            </a:r>
          </a:p>
          <a:p>
            <a:r>
              <a:rPr lang="en-US" dirty="0"/>
              <a:t>Check out the different categories popular websites have identified as relevant for you:</a:t>
            </a:r>
          </a:p>
          <a:p>
            <a:pPr lvl="1"/>
            <a:r>
              <a:rPr lang="en-US" dirty="0"/>
              <a:t>Google: </a:t>
            </a:r>
            <a:r>
              <a:rPr lang="en-US" dirty="0">
                <a:solidFill>
                  <a:srgbClr val="0089E5"/>
                </a:solidFill>
                <a:hlinkClick r:id="rId3">
                  <a:extLst>
                    <a:ext uri="{A12FA001-AC4F-418D-AE19-62706E023703}">
                      <ahyp:hlinkClr xmlns:ahyp="http://schemas.microsoft.com/office/drawing/2018/hyperlinkcolor" val="tx"/>
                    </a:ext>
                  </a:extLst>
                </a:hlinkClick>
              </a:rPr>
              <a:t>https://myadcenter.google.com/home</a:t>
            </a:r>
            <a:endParaRPr lang="en-US" dirty="0">
              <a:solidFill>
                <a:srgbClr val="0089E5"/>
              </a:solidFill>
            </a:endParaRPr>
          </a:p>
          <a:p>
            <a:pPr lvl="1"/>
            <a:r>
              <a:rPr lang="en-US" dirty="0"/>
              <a:t>Instagram: </a:t>
            </a:r>
            <a:r>
              <a:rPr lang="en-US" dirty="0">
                <a:solidFill>
                  <a:srgbClr val="0089E5"/>
                </a:solidFill>
                <a:hlinkClick r:id="rId4">
                  <a:extLst>
                    <a:ext uri="{A12FA001-AC4F-418D-AE19-62706E023703}">
                      <ahyp:hlinkClr xmlns:ahyp="http://schemas.microsoft.com/office/drawing/2018/hyperlinkcolor" val="tx"/>
                    </a:ext>
                  </a:extLst>
                </a:hlinkClick>
              </a:rPr>
              <a:t>https://accountscenter.instagram.com/ad_preferences/ad_topics</a:t>
            </a:r>
            <a:r>
              <a:rPr lang="en-US" dirty="0">
                <a:solidFill>
                  <a:srgbClr val="0089E5"/>
                </a:solidFill>
              </a:rPr>
              <a:t> </a:t>
            </a:r>
          </a:p>
          <a:p>
            <a:pPr lvl="1"/>
            <a:r>
              <a:rPr lang="en-US" dirty="0"/>
              <a:t>TikTok: Settings and Privacy &gt; Ads &gt; How your ads are personalized</a:t>
            </a:r>
          </a:p>
          <a:p>
            <a:endParaRPr lang="en-US" dirty="0"/>
          </a:p>
          <a:p>
            <a:endParaRPr lang="en-US" dirty="0"/>
          </a:p>
          <a:p>
            <a:r>
              <a:rPr lang="en-US" i="1" dirty="0"/>
              <a:t>What kinds of data are you comfortable having collected by companies? </a:t>
            </a:r>
          </a:p>
          <a:p>
            <a:r>
              <a:rPr lang="en-US" i="1" dirty="0"/>
              <a:t>Where might you draw a line?</a:t>
            </a:r>
          </a:p>
        </p:txBody>
      </p:sp>
      <p:sp>
        <p:nvSpPr>
          <p:cNvPr id="30" name="Slide Number Placeholder 29">
            <a:extLst>
              <a:ext uri="{FF2B5EF4-FFF2-40B4-BE49-F238E27FC236}">
                <a16:creationId xmlns:a16="http://schemas.microsoft.com/office/drawing/2014/main" id="{A56FA7E4-5EC7-3F34-F778-09D0D2BD53CC}"/>
              </a:ext>
            </a:extLst>
          </p:cNvPr>
          <p:cNvSpPr>
            <a:spLocks noGrp="1"/>
          </p:cNvSpPr>
          <p:nvPr>
            <p:ph type="sldNum" sz="quarter" idx="12"/>
          </p:nvPr>
        </p:nvSpPr>
        <p:spPr/>
        <p:txBody>
          <a:bodyPr/>
          <a:lstStyle/>
          <a:p>
            <a:fld id="{CC057153-B650-4DEB-B370-79DDCFDCE934}" type="slidenum">
              <a:rPr lang="en-US" smtClean="0"/>
              <a:t>25</a:t>
            </a:fld>
            <a:endParaRPr lang="en-US"/>
          </a:p>
        </p:txBody>
      </p:sp>
      <p:sp>
        <p:nvSpPr>
          <p:cNvPr id="31" name="TextBox 30">
            <a:extLst>
              <a:ext uri="{FF2B5EF4-FFF2-40B4-BE49-F238E27FC236}">
                <a16:creationId xmlns:a16="http://schemas.microsoft.com/office/drawing/2014/main" id="{6E99C960-791B-4E1D-C6BD-9782D8EC8653}"/>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2603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94566-E73D-F4D1-88B2-92D7F25D2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C70001-0A92-9087-0F51-3BF514E0026B}"/>
              </a:ext>
            </a:extLst>
          </p:cNvPr>
          <p:cNvSpPr>
            <a:spLocks noGrp="1"/>
          </p:cNvSpPr>
          <p:nvPr>
            <p:ph type="title"/>
          </p:nvPr>
        </p:nvSpPr>
        <p:spPr/>
        <p:txBody>
          <a:bodyPr>
            <a:normAutofit/>
          </a:bodyPr>
          <a:lstStyle/>
          <a:p>
            <a:r>
              <a:rPr lang="en-US" dirty="0"/>
              <a:t>Third parties</a:t>
            </a:r>
          </a:p>
        </p:txBody>
      </p:sp>
      <p:sp>
        <p:nvSpPr>
          <p:cNvPr id="3" name="Content Placeholder 2">
            <a:extLst>
              <a:ext uri="{FF2B5EF4-FFF2-40B4-BE49-F238E27FC236}">
                <a16:creationId xmlns:a16="http://schemas.microsoft.com/office/drawing/2014/main" id="{79CAB7D0-84A2-ADDC-C386-AC2F61B89E16}"/>
              </a:ext>
            </a:extLst>
          </p:cNvPr>
          <p:cNvSpPr>
            <a:spLocks noGrp="1"/>
          </p:cNvSpPr>
          <p:nvPr>
            <p:ph idx="1"/>
          </p:nvPr>
        </p:nvSpPr>
        <p:spPr>
          <a:xfrm>
            <a:off x="612648" y="1279522"/>
            <a:ext cx="11229583" cy="4986390"/>
          </a:xfrm>
        </p:spPr>
        <p:txBody>
          <a:bodyPr>
            <a:noAutofit/>
          </a:bodyPr>
          <a:lstStyle/>
          <a:p>
            <a:r>
              <a:rPr lang="en-US" dirty="0"/>
              <a:t>When we talk about data collection and privacy, we’re usually really talking about </a:t>
            </a:r>
            <a:r>
              <a:rPr lang="en-US" b="1" dirty="0"/>
              <a:t>data sharing</a:t>
            </a:r>
            <a:r>
              <a:rPr lang="en-US" dirty="0"/>
              <a:t>.</a:t>
            </a:r>
          </a:p>
          <a:p>
            <a:r>
              <a:rPr lang="en-US" dirty="0"/>
              <a:t>When a consumer interacts with a company, and a different company learns something about the interaction, we say that the data has been shared with a </a:t>
            </a:r>
            <a:r>
              <a:rPr lang="en-US" b="1" dirty="0"/>
              <a:t>third party</a:t>
            </a:r>
            <a:r>
              <a:rPr lang="en-US" dirty="0"/>
              <a:t>.</a:t>
            </a:r>
          </a:p>
          <a:p>
            <a:r>
              <a:rPr lang="en-US" dirty="0"/>
              <a:t>This kind of data sharing is easy if both companies know a unique piece of information about the user, like the email address they used when creating an account. </a:t>
            </a:r>
          </a:p>
          <a:p>
            <a:r>
              <a:rPr lang="en-US" dirty="0"/>
              <a:t>But people don’t always make accounts, and sometimes they use different email addresses.</a:t>
            </a:r>
          </a:p>
          <a:p>
            <a:r>
              <a:rPr lang="en-US" dirty="0"/>
              <a:t>This means that the core of data sharing is </a:t>
            </a:r>
            <a:r>
              <a:rPr lang="en-US" b="1" dirty="0"/>
              <a:t>tracking</a:t>
            </a:r>
            <a:r>
              <a:rPr lang="en-US" dirty="0"/>
              <a:t>: finding a way to link together all the actions that a person takes on different websites and at different times.</a:t>
            </a:r>
            <a:endParaRPr lang="en-US" i="1" dirty="0"/>
          </a:p>
        </p:txBody>
      </p:sp>
      <p:sp>
        <p:nvSpPr>
          <p:cNvPr id="30" name="Slide Number Placeholder 29">
            <a:extLst>
              <a:ext uri="{FF2B5EF4-FFF2-40B4-BE49-F238E27FC236}">
                <a16:creationId xmlns:a16="http://schemas.microsoft.com/office/drawing/2014/main" id="{6D28ABEA-1567-C961-D360-BF48007CFA1E}"/>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31" name="TextBox 30">
            <a:extLst>
              <a:ext uri="{FF2B5EF4-FFF2-40B4-BE49-F238E27FC236}">
                <a16:creationId xmlns:a16="http://schemas.microsoft.com/office/drawing/2014/main" id="{D7FD3457-9826-4356-8C49-D14546CB7A83}"/>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91849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9EAB8-23E6-EC6F-784C-91E3BC627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B9E3FB-0623-9F24-FC5D-7ECA4956F2C8}"/>
              </a:ext>
            </a:extLst>
          </p:cNvPr>
          <p:cNvSpPr>
            <a:spLocks noGrp="1"/>
          </p:cNvSpPr>
          <p:nvPr>
            <p:ph type="title"/>
          </p:nvPr>
        </p:nvSpPr>
        <p:spPr/>
        <p:txBody>
          <a:bodyPr>
            <a:normAutofit/>
          </a:bodyPr>
          <a:lstStyle/>
          <a:p>
            <a:r>
              <a:rPr lang="en-US" dirty="0"/>
              <a:t>Cookies</a:t>
            </a:r>
          </a:p>
        </p:txBody>
      </p:sp>
      <p:sp>
        <p:nvSpPr>
          <p:cNvPr id="3" name="Content Placeholder 2">
            <a:extLst>
              <a:ext uri="{FF2B5EF4-FFF2-40B4-BE49-F238E27FC236}">
                <a16:creationId xmlns:a16="http://schemas.microsoft.com/office/drawing/2014/main" id="{BCC84D11-80F8-E559-3C47-5AD6912782A0}"/>
              </a:ext>
            </a:extLst>
          </p:cNvPr>
          <p:cNvSpPr>
            <a:spLocks noGrp="1"/>
          </p:cNvSpPr>
          <p:nvPr>
            <p:ph idx="1"/>
          </p:nvPr>
        </p:nvSpPr>
        <p:spPr>
          <a:xfrm>
            <a:off x="612648" y="1279522"/>
            <a:ext cx="11229583" cy="4986390"/>
          </a:xfrm>
        </p:spPr>
        <p:txBody>
          <a:bodyPr>
            <a:noAutofit/>
          </a:bodyPr>
          <a:lstStyle/>
          <a:p>
            <a:r>
              <a:rPr lang="en-US" dirty="0"/>
              <a:t>Tracking often relies on </a:t>
            </a:r>
            <a:r>
              <a:rPr lang="en-US" b="1" dirty="0"/>
              <a:t>cookies</a:t>
            </a:r>
            <a:r>
              <a:rPr lang="en-US" dirty="0"/>
              <a:t> to identify the people visiting a website. A cookie is a piece of data that a website asks a browser to remember. For example: </a:t>
            </a:r>
          </a:p>
          <a:p>
            <a:pPr marL="457200" indent="-457200">
              <a:buFont typeface="+mj-lt"/>
              <a:buAutoNum type="arabicPeriod"/>
            </a:pPr>
            <a:r>
              <a:rPr lang="en-US" dirty="0"/>
              <a:t>You visit a website and select the “dark mode” view. Next time you visit it, your browser sends the cookie to the website and it shows you the dark mode view automatically.</a:t>
            </a:r>
          </a:p>
          <a:p>
            <a:pPr marL="457200" indent="-457200">
              <a:buFont typeface="+mj-lt"/>
              <a:buAutoNum type="arabicPeriod"/>
            </a:pPr>
            <a:r>
              <a:rPr lang="en-US" dirty="0"/>
              <a:t>You visit a shopping website, and, behind the scenes, it assigns you an ID number and tracks which products you looked at. It doesn’t know your name or email address, so it uses the ID in place. Weeks later, you visit the site again and enter your email address to place an order. Your browser sends the cookie, and the company links your email address to the products you looked at the first time you were on the site.</a:t>
            </a:r>
          </a:p>
          <a:p>
            <a:pPr marL="457200" indent="-457200">
              <a:buFont typeface="+mj-lt"/>
              <a:buAutoNum type="arabicPeriod"/>
            </a:pPr>
            <a:r>
              <a:rPr lang="en-US" b="1" dirty="0"/>
              <a:t>Third-party cookie</a:t>
            </a:r>
            <a:r>
              <a:rPr lang="en-US" dirty="0"/>
              <a:t>:</a:t>
            </a:r>
            <a:r>
              <a:rPr lang="en-US" b="1" dirty="0"/>
              <a:t> </a:t>
            </a:r>
            <a:r>
              <a:rPr lang="en-US" dirty="0"/>
              <a:t>You visit a website that displays an ad. When you visit a different website that displays ads from the same company, your browser sends the cookie, and the ad company updates their records with the new information. If lots of websites show ads from the same ad company, they can see a lot of what you do online.</a:t>
            </a:r>
          </a:p>
        </p:txBody>
      </p:sp>
      <p:sp>
        <p:nvSpPr>
          <p:cNvPr id="30" name="Slide Number Placeholder 29">
            <a:extLst>
              <a:ext uri="{FF2B5EF4-FFF2-40B4-BE49-F238E27FC236}">
                <a16:creationId xmlns:a16="http://schemas.microsoft.com/office/drawing/2014/main" id="{83BC3FD7-574A-C995-D681-CAD59ED67129}"/>
              </a:ext>
            </a:extLst>
          </p:cNvPr>
          <p:cNvSpPr>
            <a:spLocks noGrp="1"/>
          </p:cNvSpPr>
          <p:nvPr>
            <p:ph type="sldNum" sz="quarter" idx="12"/>
          </p:nvPr>
        </p:nvSpPr>
        <p:spPr/>
        <p:txBody>
          <a:bodyPr/>
          <a:lstStyle/>
          <a:p>
            <a:fld id="{CC057153-B650-4DEB-B370-79DDCFDCE934}" type="slidenum">
              <a:rPr lang="en-US" smtClean="0"/>
              <a:t>27</a:t>
            </a:fld>
            <a:endParaRPr lang="en-US"/>
          </a:p>
        </p:txBody>
      </p:sp>
      <p:sp>
        <p:nvSpPr>
          <p:cNvPr id="31" name="TextBox 30">
            <a:extLst>
              <a:ext uri="{FF2B5EF4-FFF2-40B4-BE49-F238E27FC236}">
                <a16:creationId xmlns:a16="http://schemas.microsoft.com/office/drawing/2014/main" id="{28FC4FA9-CE78-0ED0-327A-5834795DF001}"/>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23941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BD9A9-4E39-DBF8-6134-EF3895E77A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03B32B-2989-BB97-5990-348A6E2EC05A}"/>
              </a:ext>
            </a:extLst>
          </p:cNvPr>
          <p:cNvSpPr>
            <a:spLocks noGrp="1"/>
          </p:cNvSpPr>
          <p:nvPr>
            <p:ph type="title"/>
          </p:nvPr>
        </p:nvSpPr>
        <p:spPr/>
        <p:txBody>
          <a:bodyPr>
            <a:normAutofit/>
          </a:bodyPr>
          <a:lstStyle/>
          <a:p>
            <a:r>
              <a:rPr lang="en-US" dirty="0"/>
              <a:t>Fingerprinting</a:t>
            </a:r>
          </a:p>
        </p:txBody>
      </p:sp>
      <p:sp>
        <p:nvSpPr>
          <p:cNvPr id="3" name="Content Placeholder 2">
            <a:extLst>
              <a:ext uri="{FF2B5EF4-FFF2-40B4-BE49-F238E27FC236}">
                <a16:creationId xmlns:a16="http://schemas.microsoft.com/office/drawing/2014/main" id="{A154CF4C-72DD-90BF-D1F6-29A64DD741CB}"/>
              </a:ext>
            </a:extLst>
          </p:cNvPr>
          <p:cNvSpPr>
            <a:spLocks noGrp="1"/>
          </p:cNvSpPr>
          <p:nvPr>
            <p:ph idx="1"/>
          </p:nvPr>
        </p:nvSpPr>
        <p:spPr>
          <a:xfrm>
            <a:off x="612648" y="1279522"/>
            <a:ext cx="11229583" cy="4986390"/>
          </a:xfrm>
        </p:spPr>
        <p:txBody>
          <a:bodyPr>
            <a:noAutofit/>
          </a:bodyPr>
          <a:lstStyle/>
          <a:p>
            <a:r>
              <a:rPr lang="en-US" dirty="0"/>
              <a:t>First-party cookies are usually used for preferences, remembering that a user is logged in, and so on. Third-party cookies are mostly used for tracking, so some browsers allow users to block third-party cookies. </a:t>
            </a:r>
          </a:p>
          <a:p>
            <a:r>
              <a:rPr lang="en-US" dirty="0"/>
              <a:t>In response, data aggregators began using </a:t>
            </a:r>
            <a:r>
              <a:rPr lang="en-US" b="1" dirty="0"/>
              <a:t>fingerprinting</a:t>
            </a:r>
            <a:r>
              <a:rPr lang="en-US" dirty="0"/>
              <a:t> to track users across websites.</a:t>
            </a:r>
          </a:p>
          <a:p>
            <a:r>
              <a:rPr lang="en-US" dirty="0"/>
              <a:t>Fingerprinting is a technique that gathers lots of little pieces of information about the computer visiting a website. With enough little pieces, the website can uniquely identify the computer next time it visits.</a:t>
            </a:r>
          </a:p>
          <a:p>
            <a:r>
              <a:rPr lang="en-US" dirty="0"/>
              <a:t>This is possible because your browser makes lots of information about your computer (or phone) visible to the websites you visit.</a:t>
            </a:r>
          </a:p>
          <a:p>
            <a:r>
              <a:rPr lang="en-US" dirty="0"/>
              <a:t>This is not done maliciously – services can use this information for good, e.g., knowing the size of your screen lets a website show you the mobile or desktop version of the site. </a:t>
            </a:r>
          </a:p>
          <a:p>
            <a:r>
              <a:rPr lang="en-US" dirty="0"/>
              <a:t>Check out the data your browser shares here: </a:t>
            </a:r>
            <a:r>
              <a:rPr lang="en-US" dirty="0">
                <a:solidFill>
                  <a:srgbClr val="0089E5"/>
                </a:solidFill>
                <a:hlinkClick r:id="rId3">
                  <a:extLst>
                    <a:ext uri="{A12FA001-AC4F-418D-AE19-62706E023703}">
                      <ahyp:hlinkClr xmlns:ahyp="http://schemas.microsoft.com/office/drawing/2018/hyperlinkcolor" val="tx"/>
                    </a:ext>
                  </a:extLst>
                </a:hlinkClick>
              </a:rPr>
              <a:t>https://webkay.robinlinus.com/</a:t>
            </a:r>
            <a:r>
              <a:rPr lang="en-US" dirty="0"/>
              <a:t> </a:t>
            </a:r>
          </a:p>
        </p:txBody>
      </p:sp>
      <p:sp>
        <p:nvSpPr>
          <p:cNvPr id="30" name="Slide Number Placeholder 29">
            <a:extLst>
              <a:ext uri="{FF2B5EF4-FFF2-40B4-BE49-F238E27FC236}">
                <a16:creationId xmlns:a16="http://schemas.microsoft.com/office/drawing/2014/main" id="{A50C08B5-BE30-D291-5673-969E85E6D518}"/>
              </a:ext>
            </a:extLst>
          </p:cNvPr>
          <p:cNvSpPr>
            <a:spLocks noGrp="1"/>
          </p:cNvSpPr>
          <p:nvPr>
            <p:ph type="sldNum" sz="quarter" idx="12"/>
          </p:nvPr>
        </p:nvSpPr>
        <p:spPr/>
        <p:txBody>
          <a:bodyPr/>
          <a:lstStyle/>
          <a:p>
            <a:fld id="{CC057153-B650-4DEB-B370-79DDCFDCE934}" type="slidenum">
              <a:rPr lang="en-US" smtClean="0"/>
              <a:t>28</a:t>
            </a:fld>
            <a:endParaRPr lang="en-US"/>
          </a:p>
        </p:txBody>
      </p:sp>
      <p:sp>
        <p:nvSpPr>
          <p:cNvPr id="31" name="TextBox 30">
            <a:extLst>
              <a:ext uri="{FF2B5EF4-FFF2-40B4-BE49-F238E27FC236}">
                <a16:creationId xmlns:a16="http://schemas.microsoft.com/office/drawing/2014/main" id="{DFCB4E0F-45AA-D877-1383-A97634E7EB6F}"/>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6912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21B15-454D-D707-3325-D68FF2ED0F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1E54B6-9F24-ED69-DBDB-4B62128AE451}"/>
              </a:ext>
            </a:extLst>
          </p:cNvPr>
          <p:cNvSpPr>
            <a:spLocks noGrp="1"/>
          </p:cNvSpPr>
          <p:nvPr>
            <p:ph type="title"/>
          </p:nvPr>
        </p:nvSpPr>
        <p:spPr/>
        <p:txBody>
          <a:bodyPr>
            <a:normAutofit/>
          </a:bodyPr>
          <a:lstStyle/>
          <a:p>
            <a:r>
              <a:rPr lang="en-US" dirty="0"/>
              <a:t>Trackers</a:t>
            </a:r>
          </a:p>
        </p:txBody>
      </p:sp>
      <p:sp>
        <p:nvSpPr>
          <p:cNvPr id="3" name="Content Placeholder 2">
            <a:extLst>
              <a:ext uri="{FF2B5EF4-FFF2-40B4-BE49-F238E27FC236}">
                <a16:creationId xmlns:a16="http://schemas.microsoft.com/office/drawing/2014/main" id="{AB671067-B478-DE0C-B571-064B0E9FAC72}"/>
              </a:ext>
            </a:extLst>
          </p:cNvPr>
          <p:cNvSpPr>
            <a:spLocks noGrp="1"/>
          </p:cNvSpPr>
          <p:nvPr>
            <p:ph idx="1"/>
          </p:nvPr>
        </p:nvSpPr>
        <p:spPr>
          <a:xfrm>
            <a:off x="612648" y="1279522"/>
            <a:ext cx="11229583" cy="4986390"/>
          </a:xfrm>
        </p:spPr>
        <p:txBody>
          <a:bodyPr>
            <a:noAutofit/>
          </a:bodyPr>
          <a:lstStyle/>
          <a:p>
            <a:r>
              <a:rPr lang="en-US" b="1" dirty="0"/>
              <a:t>Trackers</a:t>
            </a:r>
            <a:r>
              <a:rPr lang="en-US" dirty="0"/>
              <a:t> are pieces of code created and published by data aggregators: companies that want to collect lots of data on lots of people.</a:t>
            </a:r>
          </a:p>
          <a:p>
            <a:r>
              <a:rPr lang="en-US" dirty="0"/>
              <a:t>Other companies use the tracker’s code while building their website. The tracker adds some functionality to the website, like letting the company see which pages of their website get the most traffic.</a:t>
            </a:r>
          </a:p>
          <a:p>
            <a:r>
              <a:rPr lang="en-US" dirty="0"/>
              <a:t>At the same time, the tracker reports back to the data aggregator that made it with information about the people visiting the website. Trackers can also be included in emails.</a:t>
            </a:r>
          </a:p>
          <a:p>
            <a:r>
              <a:rPr lang="en-US" dirty="0"/>
              <a:t>Trackers use a combination of cookies and fingerprinting to identify the website’s visitors.</a:t>
            </a:r>
          </a:p>
        </p:txBody>
      </p:sp>
      <p:sp>
        <p:nvSpPr>
          <p:cNvPr id="30" name="Slide Number Placeholder 29">
            <a:extLst>
              <a:ext uri="{FF2B5EF4-FFF2-40B4-BE49-F238E27FC236}">
                <a16:creationId xmlns:a16="http://schemas.microsoft.com/office/drawing/2014/main" id="{E1366FC4-4EB7-1B7D-8E75-EAB56BD5301E}"/>
              </a:ext>
            </a:extLst>
          </p:cNvPr>
          <p:cNvSpPr>
            <a:spLocks noGrp="1"/>
          </p:cNvSpPr>
          <p:nvPr>
            <p:ph type="sldNum" sz="quarter" idx="12"/>
          </p:nvPr>
        </p:nvSpPr>
        <p:spPr/>
        <p:txBody>
          <a:bodyPr/>
          <a:lstStyle/>
          <a:p>
            <a:fld id="{CC057153-B650-4DEB-B370-79DDCFDCE934}" type="slidenum">
              <a:rPr lang="en-US" smtClean="0"/>
              <a:t>29</a:t>
            </a:fld>
            <a:endParaRPr lang="en-US"/>
          </a:p>
        </p:txBody>
      </p:sp>
      <p:sp>
        <p:nvSpPr>
          <p:cNvPr id="31" name="TextBox 30">
            <a:extLst>
              <a:ext uri="{FF2B5EF4-FFF2-40B4-BE49-F238E27FC236}">
                <a16:creationId xmlns:a16="http://schemas.microsoft.com/office/drawing/2014/main" id="{87BF000F-612E-DD79-07F8-4CD2DC462838}"/>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7190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94F47-A30D-598E-78B4-92E581B30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794A2-F0EF-FA42-25B1-B8BF941F5DAC}"/>
              </a:ext>
            </a:extLst>
          </p:cNvPr>
          <p:cNvSpPr>
            <a:spLocks noGrp="1"/>
          </p:cNvSpPr>
          <p:nvPr>
            <p:ph type="title"/>
          </p:nvPr>
        </p:nvSpPr>
        <p:spPr/>
        <p:txBody>
          <a:bodyPr/>
          <a:lstStyle/>
          <a:p>
            <a:r>
              <a:rPr lang="en-US" dirty="0"/>
              <a:t>Activity: ethics for computing professionals</a:t>
            </a:r>
          </a:p>
        </p:txBody>
      </p:sp>
      <p:sp>
        <p:nvSpPr>
          <p:cNvPr id="3" name="Content Placeholder 2">
            <a:extLst>
              <a:ext uri="{FF2B5EF4-FFF2-40B4-BE49-F238E27FC236}">
                <a16:creationId xmlns:a16="http://schemas.microsoft.com/office/drawing/2014/main" id="{F9A6DBDD-878D-B7E1-688D-569A2AA2A404}"/>
              </a:ext>
            </a:extLst>
          </p:cNvPr>
          <p:cNvSpPr>
            <a:spLocks noGrp="1"/>
          </p:cNvSpPr>
          <p:nvPr>
            <p:ph idx="1"/>
          </p:nvPr>
        </p:nvSpPr>
        <p:spPr>
          <a:xfrm>
            <a:off x="637317" y="1483602"/>
            <a:ext cx="10917366" cy="4593828"/>
          </a:xfrm>
        </p:spPr>
        <p:txBody>
          <a:bodyPr>
            <a:noAutofit/>
          </a:bodyPr>
          <a:lstStyle/>
          <a:p>
            <a:r>
              <a:rPr lang="en-US" i="1" dirty="0"/>
              <a:t>What ethics should govern the computing profession?</a:t>
            </a:r>
          </a:p>
          <a:p>
            <a:r>
              <a:rPr lang="en-US" sz="2000" i="1" dirty="0"/>
              <a:t>Do you think that the computing profession has a formal way of codifying its professional ethics?</a:t>
            </a:r>
          </a:p>
        </p:txBody>
      </p:sp>
      <p:sp>
        <p:nvSpPr>
          <p:cNvPr id="30" name="Slide Number Placeholder 29">
            <a:extLst>
              <a:ext uri="{FF2B5EF4-FFF2-40B4-BE49-F238E27FC236}">
                <a16:creationId xmlns:a16="http://schemas.microsoft.com/office/drawing/2014/main" id="{EB0323DC-5862-B678-80FC-755B74C20A22}"/>
              </a:ext>
            </a:extLst>
          </p:cNvPr>
          <p:cNvSpPr>
            <a:spLocks noGrp="1"/>
          </p:cNvSpPr>
          <p:nvPr>
            <p:ph type="sldNum" sz="quarter" idx="12"/>
          </p:nvPr>
        </p:nvSpPr>
        <p:spPr/>
        <p:txBody>
          <a:bodyPr/>
          <a:lstStyle/>
          <a:p>
            <a:fld id="{CC057153-B650-4DEB-B370-79DDCFDCE934}" type="slidenum">
              <a:rPr lang="en-US" smtClean="0"/>
              <a:t>3</a:t>
            </a:fld>
            <a:endParaRPr lang="en-US"/>
          </a:p>
        </p:txBody>
      </p:sp>
      <p:sp>
        <p:nvSpPr>
          <p:cNvPr id="31" name="TextBox 30">
            <a:extLst>
              <a:ext uri="{FF2B5EF4-FFF2-40B4-BE49-F238E27FC236}">
                <a16:creationId xmlns:a16="http://schemas.microsoft.com/office/drawing/2014/main" id="{03644607-2EA6-75D7-8ABC-AFD59E3CED75}"/>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38409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76B7C-7B01-2D91-E8A9-9C3F3A038E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DCE5A-82F2-3E91-D61C-242F35249279}"/>
              </a:ext>
            </a:extLst>
          </p:cNvPr>
          <p:cNvSpPr>
            <a:spLocks noGrp="1"/>
          </p:cNvSpPr>
          <p:nvPr>
            <p:ph type="title"/>
          </p:nvPr>
        </p:nvSpPr>
        <p:spPr/>
        <p:txBody>
          <a:bodyPr>
            <a:normAutofit/>
          </a:bodyPr>
          <a:lstStyle/>
          <a:p>
            <a:r>
              <a:rPr lang="en-US" dirty="0"/>
              <a:t>Consent</a:t>
            </a:r>
          </a:p>
        </p:txBody>
      </p:sp>
      <p:sp>
        <p:nvSpPr>
          <p:cNvPr id="3" name="Content Placeholder 2">
            <a:extLst>
              <a:ext uri="{FF2B5EF4-FFF2-40B4-BE49-F238E27FC236}">
                <a16:creationId xmlns:a16="http://schemas.microsoft.com/office/drawing/2014/main" id="{A41A002C-FC67-FAA0-64F6-9D6189CADCFB}"/>
              </a:ext>
            </a:extLst>
          </p:cNvPr>
          <p:cNvSpPr>
            <a:spLocks noGrp="1"/>
          </p:cNvSpPr>
          <p:nvPr>
            <p:ph idx="1"/>
          </p:nvPr>
        </p:nvSpPr>
        <p:spPr>
          <a:xfrm>
            <a:off x="612648" y="1279522"/>
            <a:ext cx="11229583" cy="4986390"/>
          </a:xfrm>
        </p:spPr>
        <p:txBody>
          <a:bodyPr>
            <a:noAutofit/>
          </a:bodyPr>
          <a:lstStyle/>
          <a:p>
            <a:r>
              <a:rPr lang="en-US" dirty="0"/>
              <a:t>Regulators around the world have tried a variety of methods to balance the desire of some consumers for privacy with the desires of companies.</a:t>
            </a:r>
          </a:p>
          <a:p>
            <a:r>
              <a:rPr lang="en-US" dirty="0"/>
              <a:t>In the US, a model called </a:t>
            </a:r>
            <a:r>
              <a:rPr lang="en-US" b="1" dirty="0"/>
              <a:t>notice and choice </a:t>
            </a:r>
            <a:r>
              <a:rPr lang="en-US" dirty="0"/>
              <a:t>has historically been dominant.</a:t>
            </a:r>
          </a:p>
          <a:p>
            <a:r>
              <a:rPr lang="en-US" dirty="0"/>
              <a:t>Under the notice and choice model, a company can legally use and share data about a consumer if:</a:t>
            </a:r>
          </a:p>
          <a:p>
            <a:r>
              <a:rPr lang="en-US" dirty="0"/>
              <a:t>They </a:t>
            </a:r>
            <a:r>
              <a:rPr lang="en-US" b="1" dirty="0"/>
              <a:t>notify</a:t>
            </a:r>
            <a:r>
              <a:rPr lang="en-US" dirty="0"/>
              <a:t> the consumer, usually in a privacy policy or terms of service document, and</a:t>
            </a:r>
          </a:p>
          <a:p>
            <a:r>
              <a:rPr lang="en-US" dirty="0"/>
              <a:t>The consumer </a:t>
            </a:r>
            <a:r>
              <a:rPr lang="en-US" b="1" dirty="0"/>
              <a:t>chooses</a:t>
            </a:r>
            <a:r>
              <a:rPr lang="en-US" dirty="0"/>
              <a:t> to agree, either by checking an “I agree” box or by continuing to use the website.</a:t>
            </a:r>
            <a:br>
              <a:rPr lang="en-US" dirty="0"/>
            </a:br>
            <a:endParaRPr lang="en-US" dirty="0"/>
          </a:p>
          <a:p>
            <a:r>
              <a:rPr lang="en-US" i="1" dirty="0"/>
              <a:t>When a website shows you a privacy policy or terms of service document, what do you do?</a:t>
            </a:r>
          </a:p>
        </p:txBody>
      </p:sp>
      <p:sp>
        <p:nvSpPr>
          <p:cNvPr id="30" name="Slide Number Placeholder 29">
            <a:extLst>
              <a:ext uri="{FF2B5EF4-FFF2-40B4-BE49-F238E27FC236}">
                <a16:creationId xmlns:a16="http://schemas.microsoft.com/office/drawing/2014/main" id="{C256F15C-7951-89A2-02A9-2CF19422C356}"/>
              </a:ext>
            </a:extLst>
          </p:cNvPr>
          <p:cNvSpPr>
            <a:spLocks noGrp="1"/>
          </p:cNvSpPr>
          <p:nvPr>
            <p:ph type="sldNum" sz="quarter" idx="12"/>
          </p:nvPr>
        </p:nvSpPr>
        <p:spPr/>
        <p:txBody>
          <a:bodyPr/>
          <a:lstStyle/>
          <a:p>
            <a:fld id="{CC057153-B650-4DEB-B370-79DDCFDCE934}" type="slidenum">
              <a:rPr lang="en-US" smtClean="0"/>
              <a:t>30</a:t>
            </a:fld>
            <a:endParaRPr lang="en-US"/>
          </a:p>
        </p:txBody>
      </p:sp>
      <p:sp>
        <p:nvSpPr>
          <p:cNvPr id="31" name="TextBox 30">
            <a:extLst>
              <a:ext uri="{FF2B5EF4-FFF2-40B4-BE49-F238E27FC236}">
                <a16:creationId xmlns:a16="http://schemas.microsoft.com/office/drawing/2014/main" id="{D00C972E-21A3-18EB-E116-791792669518}"/>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33853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1685D-F0EE-94AE-6742-C2C329514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8A9D6-431E-D07C-D711-40D4068A1C5F}"/>
              </a:ext>
            </a:extLst>
          </p:cNvPr>
          <p:cNvSpPr>
            <a:spLocks noGrp="1"/>
          </p:cNvSpPr>
          <p:nvPr>
            <p:ph type="title"/>
          </p:nvPr>
        </p:nvSpPr>
        <p:spPr/>
        <p:txBody>
          <a:bodyPr>
            <a:normAutofit/>
          </a:bodyPr>
          <a:lstStyle/>
          <a:p>
            <a:r>
              <a:rPr lang="en-US" dirty="0"/>
              <a:t>Data privacy regulation </a:t>
            </a:r>
          </a:p>
        </p:txBody>
      </p:sp>
      <p:sp>
        <p:nvSpPr>
          <p:cNvPr id="3" name="Content Placeholder 2">
            <a:extLst>
              <a:ext uri="{FF2B5EF4-FFF2-40B4-BE49-F238E27FC236}">
                <a16:creationId xmlns:a16="http://schemas.microsoft.com/office/drawing/2014/main" id="{383E5FF6-13BC-FE25-3931-C87F7AF56426}"/>
              </a:ext>
            </a:extLst>
          </p:cNvPr>
          <p:cNvSpPr>
            <a:spLocks noGrp="1"/>
          </p:cNvSpPr>
          <p:nvPr>
            <p:ph idx="1"/>
          </p:nvPr>
        </p:nvSpPr>
        <p:spPr>
          <a:xfrm>
            <a:off x="612648" y="1279522"/>
            <a:ext cx="11229583" cy="4986390"/>
          </a:xfrm>
        </p:spPr>
        <p:txBody>
          <a:bodyPr>
            <a:noAutofit/>
          </a:bodyPr>
          <a:lstStyle/>
          <a:p>
            <a:r>
              <a:rPr lang="en-US" dirty="0"/>
              <a:t>In the European Union, the </a:t>
            </a:r>
            <a:r>
              <a:rPr lang="en-US" b="1" dirty="0"/>
              <a:t>GDPR</a:t>
            </a:r>
            <a:r>
              <a:rPr lang="en-US" dirty="0"/>
              <a:t> (General Data Protection Regulation) similarly restricts some data sharing and gives consumers additional rights.</a:t>
            </a:r>
          </a:p>
          <a:p>
            <a:r>
              <a:rPr lang="en-US" dirty="0"/>
              <a:t>The US has no nationwide data privacy law, but legislators, regulators, and civil society groups have all shown interest in possible future legislation.</a:t>
            </a:r>
          </a:p>
          <a:p>
            <a:r>
              <a:rPr lang="en-US" dirty="0"/>
              <a:t>Instead, individual states, about 20 including California which has the </a:t>
            </a:r>
            <a:r>
              <a:rPr lang="en-US" b="1" dirty="0"/>
              <a:t>CCPA</a:t>
            </a:r>
            <a:r>
              <a:rPr lang="en-US" dirty="0"/>
              <a:t> (California Consumer Privacy Act), give consumers rights to know about data collection and reject some collection.</a:t>
            </a:r>
          </a:p>
          <a:p>
            <a:endParaRPr lang="en-US" dirty="0"/>
          </a:p>
        </p:txBody>
      </p:sp>
      <p:sp>
        <p:nvSpPr>
          <p:cNvPr id="30" name="Slide Number Placeholder 29">
            <a:extLst>
              <a:ext uri="{FF2B5EF4-FFF2-40B4-BE49-F238E27FC236}">
                <a16:creationId xmlns:a16="http://schemas.microsoft.com/office/drawing/2014/main" id="{9D2E9647-0D6F-2E3C-16B2-BD70BA7928F1}"/>
              </a:ext>
            </a:extLst>
          </p:cNvPr>
          <p:cNvSpPr>
            <a:spLocks noGrp="1"/>
          </p:cNvSpPr>
          <p:nvPr>
            <p:ph type="sldNum" sz="quarter" idx="12"/>
          </p:nvPr>
        </p:nvSpPr>
        <p:spPr/>
        <p:txBody>
          <a:bodyPr/>
          <a:lstStyle/>
          <a:p>
            <a:fld id="{CC057153-B650-4DEB-B370-79DDCFDCE934}" type="slidenum">
              <a:rPr lang="en-US" smtClean="0"/>
              <a:t>31</a:t>
            </a:fld>
            <a:endParaRPr lang="en-US"/>
          </a:p>
        </p:txBody>
      </p:sp>
      <p:sp>
        <p:nvSpPr>
          <p:cNvPr id="31" name="TextBox 30">
            <a:extLst>
              <a:ext uri="{FF2B5EF4-FFF2-40B4-BE49-F238E27FC236}">
                <a16:creationId xmlns:a16="http://schemas.microsoft.com/office/drawing/2014/main" id="{7B4271E6-4F72-284F-E3B7-91FDB551751F}"/>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328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969CC-4E03-CB0C-2A37-066D36980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7C178-EC27-4B55-24AE-E449751B5C32}"/>
              </a:ext>
            </a:extLst>
          </p:cNvPr>
          <p:cNvSpPr>
            <a:spLocks noGrp="1"/>
          </p:cNvSpPr>
          <p:nvPr>
            <p:ph type="title"/>
          </p:nvPr>
        </p:nvSpPr>
        <p:spPr/>
        <p:txBody>
          <a:bodyPr>
            <a:normAutofit/>
          </a:bodyPr>
          <a:lstStyle/>
          <a:p>
            <a:r>
              <a:rPr lang="en-US" dirty="0"/>
              <a:t>Facebook–Cambridge Analytica data scandal</a:t>
            </a:r>
          </a:p>
        </p:txBody>
      </p:sp>
      <p:sp>
        <p:nvSpPr>
          <p:cNvPr id="3" name="Content Placeholder 2">
            <a:extLst>
              <a:ext uri="{FF2B5EF4-FFF2-40B4-BE49-F238E27FC236}">
                <a16:creationId xmlns:a16="http://schemas.microsoft.com/office/drawing/2014/main" id="{FCF1C56D-B085-CF2D-CBEF-6DE5B79C5F0C}"/>
              </a:ext>
            </a:extLst>
          </p:cNvPr>
          <p:cNvSpPr>
            <a:spLocks noGrp="1"/>
          </p:cNvSpPr>
          <p:nvPr>
            <p:ph idx="1"/>
          </p:nvPr>
        </p:nvSpPr>
        <p:spPr>
          <a:xfrm>
            <a:off x="612648" y="1279522"/>
            <a:ext cx="11229583" cy="4986390"/>
          </a:xfrm>
        </p:spPr>
        <p:txBody>
          <a:bodyPr>
            <a:noAutofit/>
          </a:bodyPr>
          <a:lstStyle/>
          <a:p>
            <a:r>
              <a:rPr lang="en-US" dirty="0"/>
              <a:t>In the 2010s, personal data belonging to millions of Facebook users was collected by British consulting firm Cambridge Analytica for political advertising without informed consent.</a:t>
            </a:r>
          </a:p>
          <a:p>
            <a:r>
              <a:rPr lang="en-US" dirty="0"/>
              <a:t>The data was collected through an app called "This Is Your Digital Life", developed by data scientist Aleksandr Kogan, a data scientist at the University of Cambridge in 2013.</a:t>
            </a:r>
          </a:p>
          <a:p>
            <a:r>
              <a:rPr lang="en-US" dirty="0"/>
              <a:t>The app consisted of a series of questions to build psychological profiles on users, and collected the personal data of the users’ Facebook friends via Facebook's Open Graph platform.</a:t>
            </a:r>
          </a:p>
          <a:p>
            <a:r>
              <a:rPr lang="en-US" dirty="0"/>
              <a:t>The app harvested the data of up to 87 million Facebook profiles.</a:t>
            </a:r>
          </a:p>
          <a:p>
            <a:r>
              <a:rPr lang="en-US" dirty="0"/>
              <a:t>Cambridge Analytica used the data to analytically assist the 2016 presidential campaigns of Ted Cruz and Donald Trump.</a:t>
            </a:r>
          </a:p>
          <a:p>
            <a:endParaRPr lang="en-US" dirty="0"/>
          </a:p>
        </p:txBody>
      </p:sp>
      <p:sp>
        <p:nvSpPr>
          <p:cNvPr id="30" name="Slide Number Placeholder 29">
            <a:extLst>
              <a:ext uri="{FF2B5EF4-FFF2-40B4-BE49-F238E27FC236}">
                <a16:creationId xmlns:a16="http://schemas.microsoft.com/office/drawing/2014/main" id="{8348EA56-08F4-D549-4D1C-D107CFBC515A}"/>
              </a:ext>
            </a:extLst>
          </p:cNvPr>
          <p:cNvSpPr>
            <a:spLocks noGrp="1"/>
          </p:cNvSpPr>
          <p:nvPr>
            <p:ph type="sldNum" sz="quarter" idx="12"/>
          </p:nvPr>
        </p:nvSpPr>
        <p:spPr/>
        <p:txBody>
          <a:bodyPr/>
          <a:lstStyle/>
          <a:p>
            <a:fld id="{CC057153-B650-4DEB-B370-79DDCFDCE934}" type="slidenum">
              <a:rPr lang="en-US" smtClean="0"/>
              <a:t>32</a:t>
            </a:fld>
            <a:endParaRPr lang="en-US"/>
          </a:p>
        </p:txBody>
      </p:sp>
      <p:sp>
        <p:nvSpPr>
          <p:cNvPr id="31" name="TextBox 30">
            <a:extLst>
              <a:ext uri="{FF2B5EF4-FFF2-40B4-BE49-F238E27FC236}">
                <a16:creationId xmlns:a16="http://schemas.microsoft.com/office/drawing/2014/main" id="{C7F279D2-12F5-1325-7849-0ED59797952A}"/>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00B70C16-7173-0DBB-6F55-76A7B6CDDC32}"/>
              </a:ext>
            </a:extLst>
          </p:cNvPr>
          <p:cNvSpPr txBox="1"/>
          <p:nvPr/>
        </p:nvSpPr>
        <p:spPr>
          <a:xfrm>
            <a:off x="1538422" y="6081246"/>
            <a:ext cx="10653578" cy="369332"/>
          </a:xfrm>
          <a:prstGeom prst="rect">
            <a:avLst/>
          </a:prstGeom>
          <a:noFill/>
        </p:spPr>
        <p:txBody>
          <a:bodyPr wrap="square">
            <a:spAutoFit/>
          </a:bodyPr>
          <a:lstStyle/>
          <a:p>
            <a:r>
              <a:rPr lang="en-US" dirty="0">
                <a:solidFill>
                  <a:srgbClr val="0089E5"/>
                </a:solidFill>
              </a:rPr>
              <a:t>https://</a:t>
            </a:r>
            <a:r>
              <a:rPr lang="en-US" dirty="0" err="1">
                <a:solidFill>
                  <a:srgbClr val="0089E5"/>
                </a:solidFill>
              </a:rPr>
              <a:t>en.wikipedia.org</a:t>
            </a:r>
            <a:r>
              <a:rPr lang="en-US" dirty="0">
                <a:solidFill>
                  <a:srgbClr val="0089E5"/>
                </a:solidFill>
              </a:rPr>
              <a:t>/wiki/Facebook-</a:t>
            </a:r>
            <a:r>
              <a:rPr lang="en-US" dirty="0" err="1">
                <a:solidFill>
                  <a:srgbClr val="0089E5"/>
                </a:solidFill>
              </a:rPr>
              <a:t>Cambridge_Analytica_data_scandal</a:t>
            </a:r>
            <a:endParaRPr lang="en-US" dirty="0">
              <a:solidFill>
                <a:srgbClr val="0089E5"/>
              </a:solidFill>
            </a:endParaRPr>
          </a:p>
        </p:txBody>
      </p:sp>
    </p:spTree>
    <p:extLst>
      <p:ext uri="{BB962C8B-B14F-4D97-AF65-F5344CB8AC3E}">
        <p14:creationId xmlns:p14="http://schemas.microsoft.com/office/powerpoint/2010/main" val="201993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91673-9914-0E3C-4DA2-902DFF1D2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22465-1759-3E87-42E7-2D51D56AE2BF}"/>
              </a:ext>
            </a:extLst>
          </p:cNvPr>
          <p:cNvSpPr>
            <a:spLocks noGrp="1"/>
          </p:cNvSpPr>
          <p:nvPr>
            <p:ph type="title"/>
          </p:nvPr>
        </p:nvSpPr>
        <p:spPr/>
        <p:txBody>
          <a:bodyPr>
            <a:normAutofit/>
          </a:bodyPr>
          <a:lstStyle/>
          <a:p>
            <a:r>
              <a:rPr lang="en-US" dirty="0"/>
              <a:t>Protecting your data</a:t>
            </a:r>
          </a:p>
        </p:txBody>
      </p:sp>
      <p:sp>
        <p:nvSpPr>
          <p:cNvPr id="3" name="Content Placeholder 2">
            <a:extLst>
              <a:ext uri="{FF2B5EF4-FFF2-40B4-BE49-F238E27FC236}">
                <a16:creationId xmlns:a16="http://schemas.microsoft.com/office/drawing/2014/main" id="{97CBDDE0-EAD8-02E5-08FC-A59594A4B58A}"/>
              </a:ext>
            </a:extLst>
          </p:cNvPr>
          <p:cNvSpPr>
            <a:spLocks noGrp="1"/>
          </p:cNvSpPr>
          <p:nvPr>
            <p:ph idx="1"/>
          </p:nvPr>
        </p:nvSpPr>
        <p:spPr>
          <a:xfrm>
            <a:off x="612648" y="1279522"/>
            <a:ext cx="11229583" cy="4986390"/>
          </a:xfrm>
        </p:spPr>
        <p:txBody>
          <a:bodyPr>
            <a:noAutofit/>
          </a:bodyPr>
          <a:lstStyle/>
          <a:p>
            <a:r>
              <a:rPr lang="en-US" dirty="0"/>
              <a:t>If you want to protect your data online, you have options! Most browsers let you block cookies and can request that websites do not track you. You can also restrict permissions given to websites and applications on your devices.</a:t>
            </a:r>
          </a:p>
          <a:p>
            <a:r>
              <a:rPr lang="en-US" dirty="0"/>
              <a:t>You can check what kinds of trackers your browser stops and what your fingerprint looks like here: </a:t>
            </a:r>
            <a:r>
              <a:rPr lang="en-US" dirty="0">
                <a:solidFill>
                  <a:srgbClr val="0089E5"/>
                </a:solidFill>
                <a:hlinkClick r:id="rId3">
                  <a:extLst>
                    <a:ext uri="{A12FA001-AC4F-418D-AE19-62706E023703}">
                      <ahyp:hlinkClr xmlns:ahyp="http://schemas.microsoft.com/office/drawing/2018/hyperlinkcolor" val="tx"/>
                    </a:ext>
                  </a:extLst>
                </a:hlinkClick>
              </a:rPr>
              <a:t>https://coveryourtracks.eff.org/</a:t>
            </a:r>
            <a:r>
              <a:rPr lang="en-US" dirty="0">
                <a:solidFill>
                  <a:srgbClr val="0089E5"/>
                </a:solidFill>
              </a:rPr>
              <a:t> </a:t>
            </a:r>
          </a:p>
          <a:p>
            <a:r>
              <a:rPr lang="en-US" dirty="0"/>
              <a:t>You can see what trackers and fingerprinting techniques a website is using by entering it here:</a:t>
            </a:r>
            <a:r>
              <a:rPr lang="en-US" dirty="0">
                <a:solidFill>
                  <a:srgbClr val="0089E5"/>
                </a:solidFill>
              </a:rPr>
              <a:t> </a:t>
            </a:r>
            <a:r>
              <a:rPr lang="en-US" dirty="0">
                <a:solidFill>
                  <a:srgbClr val="0089E5"/>
                </a:solidFill>
                <a:hlinkClick r:id="rId4">
                  <a:extLst>
                    <a:ext uri="{A12FA001-AC4F-418D-AE19-62706E023703}">
                      <ahyp:hlinkClr xmlns:ahyp="http://schemas.microsoft.com/office/drawing/2018/hyperlinkcolor" val="tx"/>
                    </a:ext>
                  </a:extLst>
                </a:hlinkClick>
              </a:rPr>
              <a:t>https://themarkup.org/blacklight</a:t>
            </a:r>
            <a:r>
              <a:rPr lang="en-US" dirty="0">
                <a:solidFill>
                  <a:srgbClr val="0089E5"/>
                </a:solidFill>
              </a:rPr>
              <a:t> </a:t>
            </a:r>
          </a:p>
          <a:p>
            <a:r>
              <a:rPr lang="en-US" dirty="0"/>
              <a:t>One factor that fingerprinting uses is your IP address. You can hide your IP address from the websites you visit using a VPN. Pomona has a VPN (though then Pomona will know which websites you're accessing): </a:t>
            </a:r>
            <a:r>
              <a:rPr lang="en-US" dirty="0">
                <a:solidFill>
                  <a:srgbClr val="0089E5"/>
                </a:solidFill>
                <a:hlinkClick r:id="rId5">
                  <a:extLst>
                    <a:ext uri="{A12FA001-AC4F-418D-AE19-62706E023703}">
                      <ahyp:hlinkClr xmlns:ahyp="http://schemas.microsoft.com/office/drawing/2018/hyperlinkcolor" val="tx"/>
                    </a:ext>
                  </a:extLst>
                </a:hlinkClick>
              </a:rPr>
              <a:t>https://www.pomona.edu/administration/its/services</a:t>
            </a:r>
            <a:r>
              <a:rPr lang="en-US" dirty="0">
                <a:solidFill>
                  <a:srgbClr val="0089E5"/>
                </a:solidFill>
              </a:rPr>
              <a:t> </a:t>
            </a:r>
          </a:p>
        </p:txBody>
      </p:sp>
      <p:sp>
        <p:nvSpPr>
          <p:cNvPr id="30" name="Slide Number Placeholder 29">
            <a:extLst>
              <a:ext uri="{FF2B5EF4-FFF2-40B4-BE49-F238E27FC236}">
                <a16:creationId xmlns:a16="http://schemas.microsoft.com/office/drawing/2014/main" id="{51434047-A7E8-16C5-F8C4-814C972C8782}"/>
              </a:ext>
            </a:extLst>
          </p:cNvPr>
          <p:cNvSpPr>
            <a:spLocks noGrp="1"/>
          </p:cNvSpPr>
          <p:nvPr>
            <p:ph type="sldNum" sz="quarter" idx="12"/>
          </p:nvPr>
        </p:nvSpPr>
        <p:spPr/>
        <p:txBody>
          <a:bodyPr/>
          <a:lstStyle/>
          <a:p>
            <a:fld id="{CC057153-B650-4DEB-B370-79DDCFDCE934}" type="slidenum">
              <a:rPr lang="en-US" smtClean="0"/>
              <a:t>33</a:t>
            </a:fld>
            <a:endParaRPr lang="en-US"/>
          </a:p>
        </p:txBody>
      </p:sp>
      <p:sp>
        <p:nvSpPr>
          <p:cNvPr id="31" name="TextBox 30">
            <a:extLst>
              <a:ext uri="{FF2B5EF4-FFF2-40B4-BE49-F238E27FC236}">
                <a16:creationId xmlns:a16="http://schemas.microsoft.com/office/drawing/2014/main" id="{4F389FA1-2096-CE6C-F941-98F99B758B79}"/>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384586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CF9C65A5-55F9-F66A-03A0-3071B3583A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8E9EE9-BBD4-D289-9468-F4AD0E87ED07}"/>
              </a:ext>
            </a:extLst>
          </p:cNvPr>
          <p:cNvSpPr>
            <a:spLocks noGrp="1"/>
          </p:cNvSpPr>
          <p:nvPr>
            <p:ph idx="1"/>
          </p:nvPr>
        </p:nvSpPr>
        <p:spPr>
          <a:xfrm>
            <a:off x="612647" y="479685"/>
            <a:ext cx="10917366" cy="5829675"/>
          </a:xfrm>
        </p:spPr>
        <p:txBody>
          <a:bodyPr anchor="ctr">
            <a:noAutofit/>
          </a:bodyPr>
          <a:lstStyle/>
          <a:p>
            <a:pPr marL="0" indent="0" algn="ctr">
              <a:buNone/>
            </a:pPr>
            <a:r>
              <a:rPr lang="en-US" sz="10000" dirty="0">
                <a:solidFill>
                  <a:schemeClr val="bg1"/>
                </a:solidFill>
              </a:rPr>
              <a:t>AI and autonomous systems</a:t>
            </a:r>
          </a:p>
        </p:txBody>
      </p:sp>
      <p:sp>
        <p:nvSpPr>
          <p:cNvPr id="30" name="Slide Number Placeholder 29">
            <a:extLst>
              <a:ext uri="{FF2B5EF4-FFF2-40B4-BE49-F238E27FC236}">
                <a16:creationId xmlns:a16="http://schemas.microsoft.com/office/drawing/2014/main" id="{A57868FB-DC6C-CFF9-94B2-761393C29614}"/>
              </a:ext>
            </a:extLst>
          </p:cNvPr>
          <p:cNvSpPr>
            <a:spLocks noGrp="1"/>
          </p:cNvSpPr>
          <p:nvPr>
            <p:ph type="sldNum" sz="quarter" idx="12"/>
          </p:nvPr>
        </p:nvSpPr>
        <p:spPr/>
        <p:txBody>
          <a:bodyPr/>
          <a:lstStyle/>
          <a:p>
            <a:fld id="{CC057153-B650-4DEB-B370-79DDCFDCE934}" type="slidenum">
              <a:rPr lang="en-US" smtClean="0"/>
              <a:t>34</a:t>
            </a:fld>
            <a:endParaRPr lang="en-US"/>
          </a:p>
        </p:txBody>
      </p:sp>
      <p:sp>
        <p:nvSpPr>
          <p:cNvPr id="31" name="TextBox 30">
            <a:extLst>
              <a:ext uri="{FF2B5EF4-FFF2-40B4-BE49-F238E27FC236}">
                <a16:creationId xmlns:a16="http://schemas.microsoft.com/office/drawing/2014/main" id="{76AD8B36-FF44-F6C4-C697-4F7B548F94AE}"/>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201689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2D062-CC48-34C6-60B0-80FC0A1BA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A7BFF7-1FEA-06C4-2C35-B3C157255212}"/>
              </a:ext>
            </a:extLst>
          </p:cNvPr>
          <p:cNvSpPr>
            <a:spLocks noGrp="1"/>
          </p:cNvSpPr>
          <p:nvPr>
            <p:ph type="title"/>
          </p:nvPr>
        </p:nvSpPr>
        <p:spPr/>
        <p:txBody>
          <a:bodyPr>
            <a:normAutofit/>
          </a:bodyPr>
          <a:lstStyle/>
          <a:p>
            <a:r>
              <a:rPr lang="en-US" dirty="0"/>
              <a:t>Deepfakes</a:t>
            </a:r>
          </a:p>
        </p:txBody>
      </p:sp>
      <p:sp>
        <p:nvSpPr>
          <p:cNvPr id="3" name="Content Placeholder 2">
            <a:extLst>
              <a:ext uri="{FF2B5EF4-FFF2-40B4-BE49-F238E27FC236}">
                <a16:creationId xmlns:a16="http://schemas.microsoft.com/office/drawing/2014/main" id="{6F8C5C20-8058-6452-2D18-04C4D776F543}"/>
              </a:ext>
            </a:extLst>
          </p:cNvPr>
          <p:cNvSpPr>
            <a:spLocks noGrp="1"/>
          </p:cNvSpPr>
          <p:nvPr>
            <p:ph idx="1"/>
          </p:nvPr>
        </p:nvSpPr>
        <p:spPr>
          <a:xfrm>
            <a:off x="612648" y="1279522"/>
            <a:ext cx="11229583" cy="4986390"/>
          </a:xfrm>
        </p:spPr>
        <p:txBody>
          <a:bodyPr>
            <a:noAutofit/>
          </a:bodyPr>
          <a:lstStyle/>
          <a:p>
            <a:r>
              <a:rPr lang="en-US" b="1" dirty="0"/>
              <a:t>Deepfakes</a:t>
            </a:r>
            <a:r>
              <a:rPr lang="en-US" dirty="0"/>
              <a:t> are media (images, videos, audio) that have been altered or fabricated using AI to appear as they are real.</a:t>
            </a:r>
          </a:p>
          <a:p>
            <a:r>
              <a:rPr lang="en-US" dirty="0"/>
              <a:t>They can have some benign applications in entertainment. BUT!</a:t>
            </a:r>
          </a:p>
          <a:p>
            <a:r>
              <a:rPr lang="en-US" dirty="0"/>
              <a:t>They have been used to spread disinformation, incite political divisions, in child sexual abuse material, revenge porn, bullying, and financial fraud.</a:t>
            </a:r>
          </a:p>
          <a:p>
            <a:r>
              <a:rPr lang="en-US" dirty="0"/>
              <a:t>Some states are moving to ban their malicious use. E.g., </a:t>
            </a:r>
            <a:r>
              <a:rPr lang="en-US" dirty="0">
                <a:solidFill>
                  <a:srgbClr val="0089E5"/>
                </a:solidFill>
                <a:hlinkClick r:id="rId3">
                  <a:extLst>
                    <a:ext uri="{A12FA001-AC4F-418D-AE19-62706E023703}">
                      <ahyp:hlinkClr xmlns:ahyp="http://schemas.microsoft.com/office/drawing/2018/hyperlinkcolor" val="tx"/>
                    </a:ext>
                  </a:extLst>
                </a:hlinkClick>
              </a:rPr>
              <a:t>https://www.nytimes.com/2025/05/22/business/media/deepfakes-laws-free-speech.html</a:t>
            </a:r>
            <a:r>
              <a:rPr lang="en-US" dirty="0">
                <a:solidFill>
                  <a:srgbClr val="0089E5"/>
                </a:solidFill>
              </a:rPr>
              <a:t> </a:t>
            </a:r>
          </a:p>
        </p:txBody>
      </p:sp>
      <p:sp>
        <p:nvSpPr>
          <p:cNvPr id="30" name="Slide Number Placeholder 29">
            <a:extLst>
              <a:ext uri="{FF2B5EF4-FFF2-40B4-BE49-F238E27FC236}">
                <a16:creationId xmlns:a16="http://schemas.microsoft.com/office/drawing/2014/main" id="{748234B4-826F-EFD5-EFA6-CF23F420B258}"/>
              </a:ext>
            </a:extLst>
          </p:cNvPr>
          <p:cNvSpPr>
            <a:spLocks noGrp="1"/>
          </p:cNvSpPr>
          <p:nvPr>
            <p:ph type="sldNum" sz="quarter" idx="12"/>
          </p:nvPr>
        </p:nvSpPr>
        <p:spPr/>
        <p:txBody>
          <a:bodyPr/>
          <a:lstStyle/>
          <a:p>
            <a:fld id="{CC057153-B650-4DEB-B370-79DDCFDCE934}" type="slidenum">
              <a:rPr lang="en-US" smtClean="0"/>
              <a:t>35</a:t>
            </a:fld>
            <a:endParaRPr lang="en-US"/>
          </a:p>
        </p:txBody>
      </p:sp>
      <p:sp>
        <p:nvSpPr>
          <p:cNvPr id="31" name="TextBox 30">
            <a:extLst>
              <a:ext uri="{FF2B5EF4-FFF2-40B4-BE49-F238E27FC236}">
                <a16:creationId xmlns:a16="http://schemas.microsoft.com/office/drawing/2014/main" id="{27F393E1-7E91-A84B-4C40-E1355A4E950C}"/>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0717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EC92-77F6-2AD8-67A1-1900CB3C8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DDA7D-6EC9-E62E-16C2-0D5E775756AA}"/>
              </a:ext>
            </a:extLst>
          </p:cNvPr>
          <p:cNvSpPr>
            <a:spLocks noGrp="1"/>
          </p:cNvSpPr>
          <p:nvPr>
            <p:ph type="title"/>
          </p:nvPr>
        </p:nvSpPr>
        <p:spPr/>
        <p:txBody>
          <a:bodyPr>
            <a:normAutofit/>
          </a:bodyPr>
          <a:lstStyle/>
          <a:p>
            <a:r>
              <a:rPr lang="en-US" dirty="0"/>
              <a:t>Advanced Driver Assistance Systems (ADAS)</a:t>
            </a:r>
          </a:p>
        </p:txBody>
      </p:sp>
      <p:sp>
        <p:nvSpPr>
          <p:cNvPr id="3" name="Content Placeholder 2">
            <a:extLst>
              <a:ext uri="{FF2B5EF4-FFF2-40B4-BE49-F238E27FC236}">
                <a16:creationId xmlns:a16="http://schemas.microsoft.com/office/drawing/2014/main" id="{077B65F7-A8DE-7B36-B75E-872883E05DE5}"/>
              </a:ext>
            </a:extLst>
          </p:cNvPr>
          <p:cNvSpPr>
            <a:spLocks noGrp="1"/>
          </p:cNvSpPr>
          <p:nvPr>
            <p:ph idx="1"/>
          </p:nvPr>
        </p:nvSpPr>
        <p:spPr>
          <a:xfrm>
            <a:off x="612648" y="1279522"/>
            <a:ext cx="11229583" cy="4986390"/>
          </a:xfrm>
        </p:spPr>
        <p:txBody>
          <a:bodyPr>
            <a:noAutofit/>
          </a:bodyPr>
          <a:lstStyle/>
          <a:p>
            <a:r>
              <a:rPr lang="en-US" b="1" dirty="0"/>
              <a:t>Level 0 - No automation</a:t>
            </a:r>
            <a:r>
              <a:rPr lang="en-US" dirty="0"/>
              <a:t>. Driver has 100% control</a:t>
            </a:r>
          </a:p>
          <a:p>
            <a:r>
              <a:rPr lang="en-US" b="1" dirty="0"/>
              <a:t>Level 1 – Driven assistance</a:t>
            </a:r>
            <a:r>
              <a:rPr lang="en-US" dirty="0"/>
              <a:t>. At least one driver support system that provides assistance, for example, adaptive cruise control.</a:t>
            </a:r>
          </a:p>
          <a:p>
            <a:r>
              <a:rPr lang="en-US" b="1" dirty="0"/>
              <a:t>Level 2 – Partial automation</a:t>
            </a:r>
            <a:r>
              <a:rPr lang="en-US" dirty="0"/>
              <a:t>. Can take control over steering,  acceleration, breaking but driver should remain active and supervise.</a:t>
            </a:r>
          </a:p>
          <a:p>
            <a:r>
              <a:rPr lang="en-US" b="1" dirty="0"/>
              <a:t>Level 3 – Conditional automation</a:t>
            </a:r>
            <a:r>
              <a:rPr lang="en-US" dirty="0"/>
              <a:t>.  Uses various driver assistance functions and AI to make decisions but driver must be present, alert, and should be able to take over.</a:t>
            </a:r>
          </a:p>
          <a:p>
            <a:r>
              <a:rPr lang="en-US" b="1" dirty="0"/>
              <a:t>Level 4 – High automation</a:t>
            </a:r>
            <a:r>
              <a:rPr lang="en-US" dirty="0"/>
              <a:t>. No human supervision is needed. Does not require a steering wheel or pedals and is designed to stop at system failure. Companies like Waymo or Cruise.</a:t>
            </a:r>
          </a:p>
          <a:p>
            <a:r>
              <a:rPr lang="en-US" b="1" dirty="0"/>
              <a:t>Level 5 – Full automation. </a:t>
            </a:r>
            <a:r>
              <a:rPr lang="en-US" dirty="0"/>
              <a:t>Vehicle can drive independently without any restriction. Not available yet.</a:t>
            </a:r>
          </a:p>
          <a:p>
            <a:r>
              <a:rPr lang="en-US" dirty="0"/>
              <a:t>Level 3-5 are known also as Automated Driving Systems (ADS) and distinguished by 1-2 (ADAS).  </a:t>
            </a:r>
          </a:p>
          <a:p>
            <a:endParaRPr lang="en-US" dirty="0"/>
          </a:p>
        </p:txBody>
      </p:sp>
      <p:sp>
        <p:nvSpPr>
          <p:cNvPr id="30" name="Slide Number Placeholder 29">
            <a:extLst>
              <a:ext uri="{FF2B5EF4-FFF2-40B4-BE49-F238E27FC236}">
                <a16:creationId xmlns:a16="http://schemas.microsoft.com/office/drawing/2014/main" id="{C6C5430F-5A1A-74E2-AD45-513042D9C2CE}"/>
              </a:ext>
            </a:extLst>
          </p:cNvPr>
          <p:cNvSpPr>
            <a:spLocks noGrp="1"/>
          </p:cNvSpPr>
          <p:nvPr>
            <p:ph type="sldNum" sz="quarter" idx="12"/>
          </p:nvPr>
        </p:nvSpPr>
        <p:spPr/>
        <p:txBody>
          <a:bodyPr/>
          <a:lstStyle/>
          <a:p>
            <a:fld id="{CC057153-B650-4DEB-B370-79DDCFDCE934}" type="slidenum">
              <a:rPr lang="en-US" smtClean="0"/>
              <a:t>36</a:t>
            </a:fld>
            <a:endParaRPr lang="en-US"/>
          </a:p>
        </p:txBody>
      </p:sp>
      <p:sp>
        <p:nvSpPr>
          <p:cNvPr id="31" name="TextBox 30">
            <a:extLst>
              <a:ext uri="{FF2B5EF4-FFF2-40B4-BE49-F238E27FC236}">
                <a16:creationId xmlns:a16="http://schemas.microsoft.com/office/drawing/2014/main" id="{0E6E4713-A3B1-5F13-DB32-ECDA88A91510}"/>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4054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CB478-7605-A7EC-D0B1-6937FFFDB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403548-CC5B-FE09-00A2-87204DDF92FC}"/>
              </a:ext>
            </a:extLst>
          </p:cNvPr>
          <p:cNvSpPr>
            <a:spLocks noGrp="1"/>
          </p:cNvSpPr>
          <p:nvPr>
            <p:ph type="title"/>
          </p:nvPr>
        </p:nvSpPr>
        <p:spPr/>
        <p:txBody>
          <a:bodyPr>
            <a:normAutofit/>
          </a:bodyPr>
          <a:lstStyle/>
          <a:p>
            <a:r>
              <a:rPr lang="en-US" dirty="0"/>
              <a:t>Accidents and fatalities (2019-2024)</a:t>
            </a:r>
          </a:p>
        </p:txBody>
      </p:sp>
      <p:sp>
        <p:nvSpPr>
          <p:cNvPr id="3" name="Content Placeholder 2">
            <a:extLst>
              <a:ext uri="{FF2B5EF4-FFF2-40B4-BE49-F238E27FC236}">
                <a16:creationId xmlns:a16="http://schemas.microsoft.com/office/drawing/2014/main" id="{BC055FF8-853E-C600-2890-E0B0ECFAED7B}"/>
              </a:ext>
            </a:extLst>
          </p:cNvPr>
          <p:cNvSpPr>
            <a:spLocks noGrp="1"/>
          </p:cNvSpPr>
          <p:nvPr>
            <p:ph idx="1"/>
          </p:nvPr>
        </p:nvSpPr>
        <p:spPr>
          <a:xfrm>
            <a:off x="612648" y="1279522"/>
            <a:ext cx="11229583" cy="4986390"/>
          </a:xfrm>
        </p:spPr>
        <p:txBody>
          <a:bodyPr>
            <a:noAutofit/>
          </a:bodyPr>
          <a:lstStyle/>
          <a:p>
            <a:r>
              <a:rPr lang="en-US" dirty="0"/>
              <a:t>Tesla (ADAS) has had the highest number of incidents (2146). Waymo (ADS) follows next with 415. California is the state with the most self-driving incidents, followed by Texas and Arizona, respectively.</a:t>
            </a:r>
          </a:p>
          <a:p>
            <a:r>
              <a:rPr lang="en-US" dirty="0"/>
              <a:t>10% of autonomous vehicle accidents have resulted in injury, and 2% have resulted in a fatality. </a:t>
            </a:r>
          </a:p>
          <a:p>
            <a:r>
              <a:rPr lang="en-US" dirty="0"/>
              <a:t>83 fatalities related to autonomous vehicle accidents as of June 17, 2024. Below are a few select incidents. For example, </a:t>
            </a:r>
          </a:p>
          <a:p>
            <a:pPr lvl="1"/>
            <a:r>
              <a:rPr lang="en-US" dirty="0"/>
              <a:t>In 2019, Walter Huang dropped his child off at school and then engaged the autopilot feature of his Tesla Model X. The car veered out of the lane and began to accelerate, crashing into a barrier at 70mph and killing the driver.</a:t>
            </a:r>
          </a:p>
          <a:p>
            <a:pPr lvl="1"/>
            <a:r>
              <a:rPr lang="en-US" dirty="0"/>
              <a:t>In March 2018, an Uber self-driving test vehicle struck and killed Elaine Herzberg, a pedestrian, in Tempe, Arizona. This was the first recorded case of a pedestrian fatality involving a fully autonomous vehicle. The backup driver of the vehicle was later charged with negligent homicide.</a:t>
            </a:r>
          </a:p>
        </p:txBody>
      </p:sp>
      <p:sp>
        <p:nvSpPr>
          <p:cNvPr id="30" name="Slide Number Placeholder 29">
            <a:extLst>
              <a:ext uri="{FF2B5EF4-FFF2-40B4-BE49-F238E27FC236}">
                <a16:creationId xmlns:a16="http://schemas.microsoft.com/office/drawing/2014/main" id="{7CDC3B90-DDD8-BB4A-D862-B0F0EC5668B3}"/>
              </a:ext>
            </a:extLst>
          </p:cNvPr>
          <p:cNvSpPr>
            <a:spLocks noGrp="1"/>
          </p:cNvSpPr>
          <p:nvPr>
            <p:ph type="sldNum" sz="quarter" idx="12"/>
          </p:nvPr>
        </p:nvSpPr>
        <p:spPr/>
        <p:txBody>
          <a:bodyPr/>
          <a:lstStyle/>
          <a:p>
            <a:fld id="{CC057153-B650-4DEB-B370-79DDCFDCE934}" type="slidenum">
              <a:rPr lang="en-US" smtClean="0"/>
              <a:t>37</a:t>
            </a:fld>
            <a:endParaRPr lang="en-US"/>
          </a:p>
        </p:txBody>
      </p:sp>
      <p:sp>
        <p:nvSpPr>
          <p:cNvPr id="31" name="TextBox 30">
            <a:extLst>
              <a:ext uri="{FF2B5EF4-FFF2-40B4-BE49-F238E27FC236}">
                <a16:creationId xmlns:a16="http://schemas.microsoft.com/office/drawing/2014/main" id="{83385BEA-02D6-EB84-C8E6-297037A2EB92}"/>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6459EFA6-2C63-A216-6399-82744C6F52FC}"/>
              </a:ext>
            </a:extLst>
          </p:cNvPr>
          <p:cNvSpPr txBox="1"/>
          <p:nvPr/>
        </p:nvSpPr>
        <p:spPr>
          <a:xfrm>
            <a:off x="1588826" y="6345225"/>
            <a:ext cx="9677400" cy="369332"/>
          </a:xfrm>
          <a:prstGeom prst="rect">
            <a:avLst/>
          </a:prstGeom>
          <a:noFill/>
        </p:spPr>
        <p:txBody>
          <a:bodyPr wrap="square">
            <a:spAutoFit/>
          </a:bodyPr>
          <a:lstStyle/>
          <a:p>
            <a:r>
              <a:rPr lang="en-US" dirty="0">
                <a:solidFill>
                  <a:srgbClr val="0089E5"/>
                </a:solidFill>
                <a:hlinkClick r:id="rId3">
                  <a:extLst>
                    <a:ext uri="{A12FA001-AC4F-418D-AE19-62706E023703}">
                      <ahyp:hlinkClr xmlns:ahyp="http://schemas.microsoft.com/office/drawing/2018/hyperlinkcolor" val="tx"/>
                    </a:ext>
                  </a:extLst>
                </a:hlinkClick>
              </a:rPr>
              <a:t>https://www.craftlawfirm.com/autonomous-vehicle-accidents-2019-2024-crash-data/</a:t>
            </a:r>
            <a:r>
              <a:rPr lang="en-US" dirty="0">
                <a:solidFill>
                  <a:srgbClr val="0089E5"/>
                </a:solidFill>
              </a:rPr>
              <a:t> </a:t>
            </a:r>
          </a:p>
        </p:txBody>
      </p:sp>
    </p:spTree>
    <p:extLst>
      <p:ext uri="{BB962C8B-B14F-4D97-AF65-F5344CB8AC3E}">
        <p14:creationId xmlns:p14="http://schemas.microsoft.com/office/powerpoint/2010/main" val="298377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a:extLst>
            <a:ext uri="{FF2B5EF4-FFF2-40B4-BE49-F238E27FC236}">
              <a16:creationId xmlns:a16="http://schemas.microsoft.com/office/drawing/2014/main" id="{3D71AE2B-9D4E-46A0-AF49-3B43D15608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F473B-2992-675E-16BE-0494D1C66089}"/>
              </a:ext>
            </a:extLst>
          </p:cNvPr>
          <p:cNvSpPr>
            <a:spLocks noGrp="1"/>
          </p:cNvSpPr>
          <p:nvPr>
            <p:ph idx="1"/>
          </p:nvPr>
        </p:nvSpPr>
        <p:spPr>
          <a:xfrm>
            <a:off x="612647" y="479685"/>
            <a:ext cx="10917366" cy="5829675"/>
          </a:xfrm>
        </p:spPr>
        <p:txBody>
          <a:bodyPr anchor="ctr">
            <a:noAutofit/>
          </a:bodyPr>
          <a:lstStyle/>
          <a:p>
            <a:pPr marL="0" indent="0" algn="ctr">
              <a:buNone/>
            </a:pPr>
            <a:r>
              <a:rPr lang="en-US" sz="10000" dirty="0">
                <a:solidFill>
                  <a:schemeClr val="bg1"/>
                </a:solidFill>
              </a:rPr>
              <a:t>Impact on Environment</a:t>
            </a:r>
          </a:p>
        </p:txBody>
      </p:sp>
      <p:sp>
        <p:nvSpPr>
          <p:cNvPr id="30" name="Slide Number Placeholder 29">
            <a:extLst>
              <a:ext uri="{FF2B5EF4-FFF2-40B4-BE49-F238E27FC236}">
                <a16:creationId xmlns:a16="http://schemas.microsoft.com/office/drawing/2014/main" id="{645D1F68-B858-AE45-56E9-95D2453E5E51}"/>
              </a:ext>
            </a:extLst>
          </p:cNvPr>
          <p:cNvSpPr>
            <a:spLocks noGrp="1"/>
          </p:cNvSpPr>
          <p:nvPr>
            <p:ph type="sldNum" sz="quarter" idx="12"/>
          </p:nvPr>
        </p:nvSpPr>
        <p:spPr/>
        <p:txBody>
          <a:bodyPr/>
          <a:lstStyle/>
          <a:p>
            <a:fld id="{CC057153-B650-4DEB-B370-79DDCFDCE934}" type="slidenum">
              <a:rPr lang="en-US" smtClean="0"/>
              <a:t>38</a:t>
            </a:fld>
            <a:endParaRPr lang="en-US"/>
          </a:p>
        </p:txBody>
      </p:sp>
      <p:sp>
        <p:nvSpPr>
          <p:cNvPr id="31" name="TextBox 30">
            <a:extLst>
              <a:ext uri="{FF2B5EF4-FFF2-40B4-BE49-F238E27FC236}">
                <a16:creationId xmlns:a16="http://schemas.microsoft.com/office/drawing/2014/main" id="{8D8FD0B9-A2D8-195F-8279-ADE8D1955E9A}"/>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444381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4F1BE-1549-7B8B-3608-13D4709344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B750BE-D92E-A939-FBBA-B94FD7FA12CE}"/>
              </a:ext>
            </a:extLst>
          </p:cNvPr>
          <p:cNvSpPr>
            <a:spLocks noGrp="1"/>
          </p:cNvSpPr>
          <p:nvPr>
            <p:ph type="title"/>
          </p:nvPr>
        </p:nvSpPr>
        <p:spPr/>
        <p:txBody>
          <a:bodyPr>
            <a:normAutofit/>
          </a:bodyPr>
          <a:lstStyle/>
          <a:p>
            <a:r>
              <a:rPr lang="en-US" dirty="0"/>
              <a:t>Mining for technology</a:t>
            </a:r>
          </a:p>
        </p:txBody>
      </p:sp>
      <p:sp>
        <p:nvSpPr>
          <p:cNvPr id="3" name="Content Placeholder 2">
            <a:extLst>
              <a:ext uri="{FF2B5EF4-FFF2-40B4-BE49-F238E27FC236}">
                <a16:creationId xmlns:a16="http://schemas.microsoft.com/office/drawing/2014/main" id="{9CDB677C-65C1-FC7B-2489-73C1A6F9CB63}"/>
              </a:ext>
            </a:extLst>
          </p:cNvPr>
          <p:cNvSpPr>
            <a:spLocks noGrp="1"/>
          </p:cNvSpPr>
          <p:nvPr>
            <p:ph idx="1"/>
          </p:nvPr>
        </p:nvSpPr>
        <p:spPr>
          <a:xfrm>
            <a:off x="612648" y="1279522"/>
            <a:ext cx="11229583" cy="4986390"/>
          </a:xfrm>
        </p:spPr>
        <p:txBody>
          <a:bodyPr>
            <a:noAutofit/>
          </a:bodyPr>
          <a:lstStyle/>
          <a:p>
            <a:r>
              <a:rPr lang="en-US" dirty="0"/>
              <a:t>The Interior’s U.S. Geological Survey published a list of 35 mineral commodities considered critical to the economic and national security of the United States. </a:t>
            </a:r>
          </a:p>
          <a:p>
            <a:r>
              <a:rPr lang="en-US" dirty="0"/>
              <a:t>These minerals are used virtually in every sector of the economy and type of technology.</a:t>
            </a:r>
          </a:p>
          <a:p>
            <a:r>
              <a:rPr lang="en-US" dirty="0"/>
              <a:t>They require mining the Earth, often leading to both environmental and geopolitical problems for the neighboring communities. </a:t>
            </a:r>
          </a:p>
          <a:p>
            <a:r>
              <a:rPr lang="en-US" b="1" dirty="0"/>
              <a:t>Conflict minerals</a:t>
            </a:r>
            <a:r>
              <a:rPr lang="en-US" dirty="0"/>
              <a:t>, that is natural resources extracted in conflict zones and then sold to fund the conflict are inextricably linked with the production of computers. </a:t>
            </a:r>
          </a:p>
          <a:p>
            <a:r>
              <a:rPr lang="en-US" dirty="0"/>
              <a:t>But even locally, mining can be controversial. For example, lithium mines exist in Nevada and tension exists between environmentalists and green-energy advocates. </a:t>
            </a:r>
          </a:p>
          <a:p>
            <a:r>
              <a:rPr lang="en-US" dirty="0"/>
              <a:t>The average smartphone life span is less than 5 years!</a:t>
            </a:r>
          </a:p>
          <a:p>
            <a:endParaRPr lang="en-US" dirty="0"/>
          </a:p>
        </p:txBody>
      </p:sp>
      <p:sp>
        <p:nvSpPr>
          <p:cNvPr id="30" name="Slide Number Placeholder 29">
            <a:extLst>
              <a:ext uri="{FF2B5EF4-FFF2-40B4-BE49-F238E27FC236}">
                <a16:creationId xmlns:a16="http://schemas.microsoft.com/office/drawing/2014/main" id="{CA9293AA-A8D3-2098-7DE7-DB271B383751}"/>
              </a:ext>
            </a:extLst>
          </p:cNvPr>
          <p:cNvSpPr>
            <a:spLocks noGrp="1"/>
          </p:cNvSpPr>
          <p:nvPr>
            <p:ph type="sldNum" sz="quarter" idx="12"/>
          </p:nvPr>
        </p:nvSpPr>
        <p:spPr/>
        <p:txBody>
          <a:bodyPr/>
          <a:lstStyle/>
          <a:p>
            <a:fld id="{CC057153-B650-4DEB-B370-79DDCFDCE934}" type="slidenum">
              <a:rPr lang="en-US" smtClean="0"/>
              <a:t>39</a:t>
            </a:fld>
            <a:endParaRPr lang="en-US"/>
          </a:p>
        </p:txBody>
      </p:sp>
      <p:sp>
        <p:nvSpPr>
          <p:cNvPr id="31" name="TextBox 30">
            <a:extLst>
              <a:ext uri="{FF2B5EF4-FFF2-40B4-BE49-F238E27FC236}">
                <a16:creationId xmlns:a16="http://schemas.microsoft.com/office/drawing/2014/main" id="{49926155-B8D0-B18A-8FA8-1FE2B5B50F13}"/>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16985657-94A0-AD35-5C70-A7C94F533584}"/>
              </a:ext>
            </a:extLst>
          </p:cNvPr>
          <p:cNvSpPr txBox="1"/>
          <p:nvPr/>
        </p:nvSpPr>
        <p:spPr>
          <a:xfrm>
            <a:off x="1913040" y="5948660"/>
            <a:ext cx="9134062" cy="646331"/>
          </a:xfrm>
          <a:prstGeom prst="rect">
            <a:avLst/>
          </a:prstGeom>
          <a:noFill/>
        </p:spPr>
        <p:txBody>
          <a:bodyPr wrap="square">
            <a:spAutoFit/>
          </a:bodyPr>
          <a:lstStyle/>
          <a:p>
            <a:r>
              <a:rPr lang="en-US" dirty="0">
                <a:solidFill>
                  <a:srgbClr val="0089E5"/>
                </a:solidFill>
                <a:hlinkClick r:id="rId3">
                  <a:extLst>
                    <a:ext uri="{A12FA001-AC4F-418D-AE19-62706E023703}">
                      <ahyp:hlinkClr xmlns:ahyp="http://schemas.microsoft.com/office/drawing/2018/hyperlinkcolor" val="tx"/>
                    </a:ext>
                  </a:extLst>
                </a:hlinkClick>
              </a:rPr>
              <a:t>https://www.usgs.gov/news/national-news-release/interior-releases-2018s-final-list-35-minerals-deemed-critical-us</a:t>
            </a:r>
            <a:r>
              <a:rPr lang="en-US" dirty="0">
                <a:solidFill>
                  <a:srgbClr val="0089E5"/>
                </a:solidFill>
              </a:rPr>
              <a:t> </a:t>
            </a:r>
          </a:p>
        </p:txBody>
      </p:sp>
      <p:sp>
        <p:nvSpPr>
          <p:cNvPr id="7" name="TextBox 6">
            <a:extLst>
              <a:ext uri="{FF2B5EF4-FFF2-40B4-BE49-F238E27FC236}">
                <a16:creationId xmlns:a16="http://schemas.microsoft.com/office/drawing/2014/main" id="{27C86982-1A28-558A-7294-98DCB99C6E86}"/>
              </a:ext>
            </a:extLst>
          </p:cNvPr>
          <p:cNvSpPr txBox="1"/>
          <p:nvPr/>
        </p:nvSpPr>
        <p:spPr>
          <a:xfrm>
            <a:off x="1913040" y="6431971"/>
            <a:ext cx="9929191" cy="369332"/>
          </a:xfrm>
          <a:prstGeom prst="rect">
            <a:avLst/>
          </a:prstGeom>
          <a:noFill/>
        </p:spPr>
        <p:txBody>
          <a:bodyPr wrap="square">
            <a:spAutoFit/>
          </a:bodyPr>
          <a:lstStyle/>
          <a:p>
            <a:r>
              <a:rPr lang="en-US" dirty="0">
                <a:solidFill>
                  <a:srgbClr val="0089E5"/>
                </a:solidFill>
                <a:hlinkClick r:id="rId4">
                  <a:extLst>
                    <a:ext uri="{A12FA001-AC4F-418D-AE19-62706E023703}">
                      <ahyp:hlinkClr xmlns:ahyp="http://schemas.microsoft.com/office/drawing/2018/hyperlinkcolor" val="tx"/>
                    </a:ext>
                  </a:extLst>
                </a:hlinkClick>
              </a:rPr>
              <a:t>https://www.nytimes.com/2025/01/24/magazine/nevada-lithium-mines.html</a:t>
            </a:r>
            <a:r>
              <a:rPr lang="en-US" dirty="0">
                <a:solidFill>
                  <a:srgbClr val="0089E5"/>
                </a:solidFill>
              </a:rPr>
              <a:t> </a:t>
            </a:r>
          </a:p>
        </p:txBody>
      </p:sp>
    </p:spTree>
    <p:extLst>
      <p:ext uri="{BB962C8B-B14F-4D97-AF65-F5344CB8AC3E}">
        <p14:creationId xmlns:p14="http://schemas.microsoft.com/office/powerpoint/2010/main" val="388290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432AC-38AF-62E9-EBCB-FD4F7F839E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78371-8DA1-17A5-CC4D-3699A736EA18}"/>
              </a:ext>
            </a:extLst>
          </p:cNvPr>
          <p:cNvSpPr>
            <a:spLocks noGrp="1"/>
          </p:cNvSpPr>
          <p:nvPr>
            <p:ph type="title"/>
          </p:nvPr>
        </p:nvSpPr>
        <p:spPr/>
        <p:txBody>
          <a:bodyPr/>
          <a:lstStyle/>
          <a:p>
            <a:r>
              <a:rPr lang="en-US" dirty="0"/>
              <a:t>ACM Code of Ethics</a:t>
            </a:r>
          </a:p>
        </p:txBody>
      </p:sp>
      <p:sp>
        <p:nvSpPr>
          <p:cNvPr id="3" name="Content Placeholder 2">
            <a:extLst>
              <a:ext uri="{FF2B5EF4-FFF2-40B4-BE49-F238E27FC236}">
                <a16:creationId xmlns:a16="http://schemas.microsoft.com/office/drawing/2014/main" id="{FD7B083E-39B7-AC9C-1288-E4B597751B99}"/>
              </a:ext>
            </a:extLst>
          </p:cNvPr>
          <p:cNvSpPr>
            <a:spLocks noGrp="1"/>
          </p:cNvSpPr>
          <p:nvPr>
            <p:ph idx="1"/>
          </p:nvPr>
        </p:nvSpPr>
        <p:spPr>
          <a:xfrm>
            <a:off x="637317" y="1483602"/>
            <a:ext cx="10917366" cy="4593828"/>
          </a:xfrm>
        </p:spPr>
        <p:txBody>
          <a:bodyPr>
            <a:noAutofit/>
          </a:bodyPr>
          <a:lstStyle/>
          <a:p>
            <a:r>
              <a:rPr lang="en-US" dirty="0"/>
              <a:t>ACM has established a </a:t>
            </a:r>
            <a:r>
              <a:rPr lang="en-US" dirty="0">
                <a:solidFill>
                  <a:srgbClr val="0089E5"/>
                </a:solidFill>
                <a:hlinkClick r:id="rId3">
                  <a:extLst>
                    <a:ext uri="{A12FA001-AC4F-418D-AE19-62706E023703}">
                      <ahyp:hlinkClr xmlns:ahyp="http://schemas.microsoft.com/office/drawing/2018/hyperlinkcolor" val="tx"/>
                    </a:ext>
                  </a:extLst>
                </a:hlinkClick>
              </a:rPr>
              <a:t>Code of Ethics and Professional Conduct</a:t>
            </a:r>
            <a:r>
              <a:rPr lang="en-US" dirty="0"/>
              <a:t> (known as “the Code”) that expresses the conscience of the computing profession. </a:t>
            </a:r>
          </a:p>
          <a:p>
            <a:r>
              <a:rPr lang="en-US" dirty="0"/>
              <a:t>The latest Code was adopted in 2018 and is split into four sections.</a:t>
            </a:r>
          </a:p>
          <a:p>
            <a:pPr lvl="1"/>
            <a:r>
              <a:rPr lang="en-US" sz="2000" dirty="0"/>
              <a:t>Section 1: fundamental ethical principles that form the basis for the remainder of the Code. </a:t>
            </a:r>
          </a:p>
          <a:p>
            <a:pPr lvl="1"/>
            <a:r>
              <a:rPr lang="en-US" sz="2000" dirty="0"/>
              <a:t>Section 2: additional, more specific considerations of professional responsibility. </a:t>
            </a:r>
          </a:p>
          <a:p>
            <a:pPr lvl="1"/>
            <a:r>
              <a:rPr lang="en-US" sz="2000" dirty="0"/>
              <a:t>Section 3:  guides individuals who have a leadership role, whether in the workplace or in a volunteer professional capacity. </a:t>
            </a:r>
          </a:p>
          <a:p>
            <a:pPr lvl="1"/>
            <a:r>
              <a:rPr lang="en-US" sz="2000" dirty="0"/>
              <a:t>Section 4: principles involving compliance with the Code. Commitment to ethical conduct is required of every ACM member and award recipient.</a:t>
            </a:r>
          </a:p>
        </p:txBody>
      </p:sp>
      <p:sp>
        <p:nvSpPr>
          <p:cNvPr id="30" name="Slide Number Placeholder 29">
            <a:extLst>
              <a:ext uri="{FF2B5EF4-FFF2-40B4-BE49-F238E27FC236}">
                <a16:creationId xmlns:a16="http://schemas.microsoft.com/office/drawing/2014/main" id="{D77CDD2F-0926-9DE5-3449-2237AE4BA995}"/>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31" name="TextBox 30">
            <a:extLst>
              <a:ext uri="{FF2B5EF4-FFF2-40B4-BE49-F238E27FC236}">
                <a16:creationId xmlns:a16="http://schemas.microsoft.com/office/drawing/2014/main" id="{FF32163D-BE13-C151-0F7A-1918D5118E07}"/>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984529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6344D-D8D8-9F46-14CB-81094E29EB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CA22E4-FDF7-4542-140B-6D3A2B713BD7}"/>
              </a:ext>
            </a:extLst>
          </p:cNvPr>
          <p:cNvSpPr>
            <a:spLocks noGrp="1"/>
          </p:cNvSpPr>
          <p:nvPr>
            <p:ph type="title"/>
          </p:nvPr>
        </p:nvSpPr>
        <p:spPr/>
        <p:txBody>
          <a:bodyPr>
            <a:normAutofit/>
          </a:bodyPr>
          <a:lstStyle/>
          <a:p>
            <a:r>
              <a:rPr lang="en-US" dirty="0"/>
              <a:t>Powering technology</a:t>
            </a:r>
          </a:p>
        </p:txBody>
      </p:sp>
      <p:sp>
        <p:nvSpPr>
          <p:cNvPr id="3" name="Content Placeholder 2">
            <a:extLst>
              <a:ext uri="{FF2B5EF4-FFF2-40B4-BE49-F238E27FC236}">
                <a16:creationId xmlns:a16="http://schemas.microsoft.com/office/drawing/2014/main" id="{C997451B-5116-95F8-8B64-FF234353DC24}"/>
              </a:ext>
            </a:extLst>
          </p:cNvPr>
          <p:cNvSpPr>
            <a:spLocks noGrp="1"/>
          </p:cNvSpPr>
          <p:nvPr>
            <p:ph idx="1"/>
          </p:nvPr>
        </p:nvSpPr>
        <p:spPr>
          <a:xfrm>
            <a:off x="612648" y="1279522"/>
            <a:ext cx="11229583" cy="4986390"/>
          </a:xfrm>
        </p:spPr>
        <p:txBody>
          <a:bodyPr>
            <a:noAutofit/>
          </a:bodyPr>
          <a:lstStyle/>
          <a:p>
            <a:r>
              <a:rPr lang="en-US" dirty="0"/>
              <a:t>A </a:t>
            </a:r>
            <a:r>
              <a:rPr lang="en-US" b="1" dirty="0"/>
              <a:t>data center </a:t>
            </a:r>
            <a:r>
              <a:rPr lang="en-US" dirty="0"/>
              <a:t>is a temperature-controlled building that houses computing infrastructure, such as servers, data storage drives, and network equipment. </a:t>
            </a:r>
          </a:p>
          <a:p>
            <a:r>
              <a:rPr lang="en-US" dirty="0"/>
              <a:t>Scientists have estimated data centers consumption is at the same level with whole countries, being in the top 10 consumers!</a:t>
            </a:r>
          </a:p>
          <a:p>
            <a:r>
              <a:rPr lang="en-US" dirty="0"/>
              <a:t>Data centers are used to train and run the deep learning models behind popular tools like ChatGPT and DALL-E. While not all data center computation involves generative AI, the technology has been a major driver of increasing energy demands.</a:t>
            </a:r>
          </a:p>
          <a:p>
            <a:r>
              <a:rPr lang="en-US" dirty="0"/>
              <a:t>In 2021, it was estimated that to train GPT-3, the power used was equivalent to 120 average U.S. homes for a year and that it generated about 552 tons of carbon dioxide.</a:t>
            </a:r>
          </a:p>
          <a:p>
            <a:r>
              <a:rPr lang="en-US" dirty="0"/>
              <a:t>The strain on water access to local communities near data centers is real. </a:t>
            </a:r>
          </a:p>
          <a:p>
            <a:r>
              <a:rPr lang="en-US" dirty="0"/>
              <a:t>The cost of running an AI vs traditional query can be 10-50x higher!</a:t>
            </a:r>
          </a:p>
          <a:p>
            <a:endParaRPr lang="en-US" dirty="0"/>
          </a:p>
          <a:p>
            <a:endParaRPr lang="en-US" dirty="0"/>
          </a:p>
        </p:txBody>
      </p:sp>
      <p:sp>
        <p:nvSpPr>
          <p:cNvPr id="30" name="Slide Number Placeholder 29">
            <a:extLst>
              <a:ext uri="{FF2B5EF4-FFF2-40B4-BE49-F238E27FC236}">
                <a16:creationId xmlns:a16="http://schemas.microsoft.com/office/drawing/2014/main" id="{0DE83D74-9CF0-3344-42BF-16C0411CE23E}"/>
              </a:ext>
            </a:extLst>
          </p:cNvPr>
          <p:cNvSpPr>
            <a:spLocks noGrp="1"/>
          </p:cNvSpPr>
          <p:nvPr>
            <p:ph type="sldNum" sz="quarter" idx="12"/>
          </p:nvPr>
        </p:nvSpPr>
        <p:spPr/>
        <p:txBody>
          <a:bodyPr/>
          <a:lstStyle/>
          <a:p>
            <a:fld id="{CC057153-B650-4DEB-B370-79DDCFDCE934}" type="slidenum">
              <a:rPr lang="en-US" smtClean="0"/>
              <a:t>40</a:t>
            </a:fld>
            <a:endParaRPr lang="en-US"/>
          </a:p>
        </p:txBody>
      </p:sp>
      <p:sp>
        <p:nvSpPr>
          <p:cNvPr id="31" name="TextBox 30">
            <a:extLst>
              <a:ext uri="{FF2B5EF4-FFF2-40B4-BE49-F238E27FC236}">
                <a16:creationId xmlns:a16="http://schemas.microsoft.com/office/drawing/2014/main" id="{5B406B71-FE67-E646-4DAA-F48DD5717FE8}"/>
              </a:ext>
            </a:extLst>
          </p:cNvPr>
          <p:cNvSpPr txBox="1"/>
          <p:nvPr/>
        </p:nvSpPr>
        <p:spPr>
          <a:xfrm>
            <a:off x="1997612" y="109728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3F5FCA04-706F-587E-DB53-08936E138D2C}"/>
              </a:ext>
            </a:extLst>
          </p:cNvPr>
          <p:cNvSpPr txBox="1"/>
          <p:nvPr/>
        </p:nvSpPr>
        <p:spPr>
          <a:xfrm>
            <a:off x="1913040" y="5948660"/>
            <a:ext cx="9134062" cy="369332"/>
          </a:xfrm>
          <a:prstGeom prst="rect">
            <a:avLst/>
          </a:prstGeom>
          <a:noFill/>
        </p:spPr>
        <p:txBody>
          <a:bodyPr wrap="square">
            <a:spAutoFit/>
          </a:bodyPr>
          <a:lstStyle/>
          <a:p>
            <a:r>
              <a:rPr lang="en-US" dirty="0">
                <a:solidFill>
                  <a:srgbClr val="0089E5"/>
                </a:solidFill>
                <a:hlinkClick r:id="rId3">
                  <a:extLst>
                    <a:ext uri="{A12FA001-AC4F-418D-AE19-62706E023703}">
                      <ahyp:hlinkClr xmlns:ahyp="http://schemas.microsoft.com/office/drawing/2018/hyperlinkcolor" val="tx"/>
                    </a:ext>
                  </a:extLst>
                </a:hlinkClick>
              </a:rPr>
              <a:t>https://news.mit.edu/2025/explained-generative-ai-environmental-impact-0117</a:t>
            </a:r>
            <a:r>
              <a:rPr lang="en-US" dirty="0">
                <a:solidFill>
                  <a:srgbClr val="0089E5"/>
                </a:solidFill>
              </a:rPr>
              <a:t> </a:t>
            </a:r>
          </a:p>
        </p:txBody>
      </p:sp>
      <p:sp>
        <p:nvSpPr>
          <p:cNvPr id="7" name="TextBox 6">
            <a:extLst>
              <a:ext uri="{FF2B5EF4-FFF2-40B4-BE49-F238E27FC236}">
                <a16:creationId xmlns:a16="http://schemas.microsoft.com/office/drawing/2014/main" id="{A0AE2F2E-554E-6D2A-3314-CEA432A8CC21}"/>
              </a:ext>
            </a:extLst>
          </p:cNvPr>
          <p:cNvSpPr txBox="1"/>
          <p:nvPr/>
        </p:nvSpPr>
        <p:spPr>
          <a:xfrm>
            <a:off x="1913040" y="6425813"/>
            <a:ext cx="9929191" cy="369332"/>
          </a:xfrm>
          <a:prstGeom prst="rect">
            <a:avLst/>
          </a:prstGeom>
          <a:noFill/>
        </p:spPr>
        <p:txBody>
          <a:bodyPr wrap="square">
            <a:spAutoFit/>
          </a:bodyPr>
          <a:lstStyle/>
          <a:p>
            <a:r>
              <a:rPr lang="en-US" dirty="0">
                <a:solidFill>
                  <a:srgbClr val="0089E5"/>
                </a:solidFill>
                <a:hlinkClick r:id="rId4">
                  <a:extLst>
                    <a:ext uri="{A12FA001-AC4F-418D-AE19-62706E023703}">
                      <ahyp:hlinkClr xmlns:ahyp="http://schemas.microsoft.com/office/drawing/2018/hyperlinkcolor" val="tx"/>
                    </a:ext>
                  </a:extLst>
                </a:hlinkClick>
              </a:rPr>
              <a:t>https://www.nytimes.com/2025/07/14/technology/meta-data-center-water.html</a:t>
            </a:r>
            <a:r>
              <a:rPr lang="en-US" dirty="0">
                <a:solidFill>
                  <a:srgbClr val="0089E5"/>
                </a:solidFill>
              </a:rPr>
              <a:t> </a:t>
            </a:r>
          </a:p>
        </p:txBody>
      </p:sp>
    </p:spTree>
    <p:extLst>
      <p:ext uri="{BB962C8B-B14F-4D97-AF65-F5344CB8AC3E}">
        <p14:creationId xmlns:p14="http://schemas.microsoft.com/office/powerpoint/2010/main" val="152704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5DC0C-05A6-C34E-6FE8-6CED0F79E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A0FAB-A219-C602-D8C8-09E97CB11753}"/>
              </a:ext>
            </a:extLst>
          </p:cNvPr>
          <p:cNvSpPr>
            <a:spLocks noGrp="1"/>
          </p:cNvSpPr>
          <p:nvPr>
            <p:ph type="title"/>
          </p:nvPr>
        </p:nvSpPr>
        <p:spPr/>
        <p:txBody>
          <a:bodyPr>
            <a:normAutofit/>
          </a:bodyPr>
          <a:lstStyle/>
          <a:p>
            <a:r>
              <a:rPr lang="en-US" dirty="0"/>
              <a:t>Further reading</a:t>
            </a:r>
          </a:p>
        </p:txBody>
      </p:sp>
      <p:sp>
        <p:nvSpPr>
          <p:cNvPr id="3" name="Content Placeholder 2">
            <a:extLst>
              <a:ext uri="{FF2B5EF4-FFF2-40B4-BE49-F238E27FC236}">
                <a16:creationId xmlns:a16="http://schemas.microsoft.com/office/drawing/2014/main" id="{8EB0999E-161D-481C-6D03-E258B922EB04}"/>
              </a:ext>
            </a:extLst>
          </p:cNvPr>
          <p:cNvSpPr>
            <a:spLocks noGrp="1"/>
          </p:cNvSpPr>
          <p:nvPr>
            <p:ph idx="1"/>
          </p:nvPr>
        </p:nvSpPr>
        <p:spPr>
          <a:xfrm>
            <a:off x="612648" y="1279522"/>
            <a:ext cx="11229583" cy="4986390"/>
          </a:xfrm>
        </p:spPr>
        <p:txBody>
          <a:bodyPr>
            <a:noAutofit/>
          </a:bodyPr>
          <a:lstStyle/>
          <a:p>
            <a:r>
              <a:rPr lang="en-US" dirty="0"/>
              <a:t>Books</a:t>
            </a:r>
          </a:p>
          <a:p>
            <a:pPr lvl="1"/>
            <a:r>
              <a:rPr lang="en-US" dirty="0"/>
              <a:t>Atlas of AI : power, politics, and the planetary costs of artificial intelligence by Kate Crawford</a:t>
            </a:r>
          </a:p>
        </p:txBody>
      </p:sp>
      <p:sp>
        <p:nvSpPr>
          <p:cNvPr id="30" name="Slide Number Placeholder 29">
            <a:extLst>
              <a:ext uri="{FF2B5EF4-FFF2-40B4-BE49-F238E27FC236}">
                <a16:creationId xmlns:a16="http://schemas.microsoft.com/office/drawing/2014/main" id="{66E50E6E-E0A8-4531-D3A7-478A9328BD6B}"/>
              </a:ext>
            </a:extLst>
          </p:cNvPr>
          <p:cNvSpPr>
            <a:spLocks noGrp="1"/>
          </p:cNvSpPr>
          <p:nvPr>
            <p:ph type="sldNum" sz="quarter" idx="12"/>
          </p:nvPr>
        </p:nvSpPr>
        <p:spPr/>
        <p:txBody>
          <a:bodyPr/>
          <a:lstStyle/>
          <a:p>
            <a:fld id="{CC057153-B650-4DEB-B370-79DDCFDCE934}" type="slidenum">
              <a:rPr lang="en-US" smtClean="0"/>
              <a:t>41</a:t>
            </a:fld>
            <a:endParaRPr lang="en-US"/>
          </a:p>
        </p:txBody>
      </p:sp>
      <p:sp>
        <p:nvSpPr>
          <p:cNvPr id="31" name="TextBox 30">
            <a:extLst>
              <a:ext uri="{FF2B5EF4-FFF2-40B4-BE49-F238E27FC236}">
                <a16:creationId xmlns:a16="http://schemas.microsoft.com/office/drawing/2014/main" id="{AC18C2AB-7099-DF23-E0D5-5D3C1906602E}"/>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57263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7E129-82DD-4565-83E6-7BFD9A033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57BE26-3B73-AC7D-F9E8-02130EC259DA}"/>
              </a:ext>
            </a:extLst>
          </p:cNvPr>
          <p:cNvSpPr>
            <a:spLocks noGrp="1"/>
          </p:cNvSpPr>
          <p:nvPr>
            <p:ph type="title"/>
          </p:nvPr>
        </p:nvSpPr>
        <p:spPr/>
        <p:txBody>
          <a:bodyPr/>
          <a:lstStyle/>
          <a:p>
            <a:r>
              <a:rPr lang="en-US" dirty="0"/>
              <a:t>1. General Ethical Principles</a:t>
            </a:r>
          </a:p>
        </p:txBody>
      </p:sp>
      <p:sp>
        <p:nvSpPr>
          <p:cNvPr id="3" name="Content Placeholder 2">
            <a:extLst>
              <a:ext uri="{FF2B5EF4-FFF2-40B4-BE49-F238E27FC236}">
                <a16:creationId xmlns:a16="http://schemas.microsoft.com/office/drawing/2014/main" id="{1A3F15D7-415A-7E26-E299-B764713179B3}"/>
              </a:ext>
            </a:extLst>
          </p:cNvPr>
          <p:cNvSpPr>
            <a:spLocks noGrp="1"/>
          </p:cNvSpPr>
          <p:nvPr>
            <p:ph idx="1"/>
          </p:nvPr>
        </p:nvSpPr>
        <p:spPr>
          <a:xfrm>
            <a:off x="637317" y="1483602"/>
            <a:ext cx="10917366" cy="4593828"/>
          </a:xfrm>
        </p:spPr>
        <p:txBody>
          <a:bodyPr>
            <a:noAutofit/>
          </a:bodyPr>
          <a:lstStyle/>
          <a:p>
            <a:pPr marL="0" indent="0">
              <a:buNone/>
            </a:pPr>
            <a:r>
              <a:rPr lang="en-US" i="1" dirty="0"/>
              <a:t>A computing professional should…</a:t>
            </a:r>
          </a:p>
          <a:p>
            <a:pPr marL="457200" indent="-457200">
              <a:buFont typeface="+mj-lt"/>
              <a:buAutoNum type="arabicPeriod"/>
            </a:pPr>
            <a:r>
              <a:rPr lang="en-US" dirty="0"/>
              <a:t>Contribute to society and to human well-being, acknowledging that all people are stakeholders in computing.</a:t>
            </a:r>
          </a:p>
          <a:p>
            <a:pPr marL="457200" indent="-457200">
              <a:buFont typeface="+mj-lt"/>
              <a:buAutoNum type="arabicPeriod"/>
            </a:pPr>
            <a:r>
              <a:rPr lang="en-US" dirty="0"/>
              <a:t>Avoid harm.</a:t>
            </a:r>
          </a:p>
          <a:p>
            <a:pPr marL="457200" indent="-457200">
              <a:buFont typeface="+mj-lt"/>
              <a:buAutoNum type="arabicPeriod"/>
            </a:pPr>
            <a:r>
              <a:rPr lang="en-US" dirty="0"/>
              <a:t>Be honest and trustworthy.</a:t>
            </a:r>
          </a:p>
          <a:p>
            <a:pPr marL="457200" indent="-457200">
              <a:buFont typeface="+mj-lt"/>
              <a:buAutoNum type="arabicPeriod"/>
            </a:pPr>
            <a:r>
              <a:rPr lang="en-US" dirty="0"/>
              <a:t>Be fair and take action not to discriminate.</a:t>
            </a:r>
          </a:p>
          <a:p>
            <a:pPr marL="457200" indent="-457200">
              <a:buFont typeface="+mj-lt"/>
              <a:buAutoNum type="arabicPeriod"/>
            </a:pPr>
            <a:r>
              <a:rPr lang="en-US" dirty="0"/>
              <a:t>Respect the work required to produce new ideas, inventions, creative works, and computing artifacts.</a:t>
            </a:r>
          </a:p>
          <a:p>
            <a:pPr marL="457200" indent="-457200">
              <a:buFont typeface="+mj-lt"/>
              <a:buAutoNum type="arabicPeriod"/>
            </a:pPr>
            <a:r>
              <a:rPr lang="en-US" dirty="0"/>
              <a:t>Respect privacy.</a:t>
            </a:r>
          </a:p>
          <a:p>
            <a:pPr marL="457200" indent="-457200">
              <a:buFont typeface="+mj-lt"/>
              <a:buAutoNum type="arabicPeriod"/>
            </a:pPr>
            <a:r>
              <a:rPr lang="en-US" dirty="0"/>
              <a:t>Honor confidentiality.</a:t>
            </a:r>
            <a:br>
              <a:rPr lang="en-US" dirty="0"/>
            </a:br>
            <a:endParaRPr lang="en-US" dirty="0"/>
          </a:p>
        </p:txBody>
      </p:sp>
      <p:sp>
        <p:nvSpPr>
          <p:cNvPr id="30" name="Slide Number Placeholder 29">
            <a:extLst>
              <a:ext uri="{FF2B5EF4-FFF2-40B4-BE49-F238E27FC236}">
                <a16:creationId xmlns:a16="http://schemas.microsoft.com/office/drawing/2014/main" id="{81EFA38B-EEA6-D0F8-BD98-19AA587C8B9E}"/>
              </a:ext>
            </a:extLst>
          </p:cNvPr>
          <p:cNvSpPr>
            <a:spLocks noGrp="1"/>
          </p:cNvSpPr>
          <p:nvPr>
            <p:ph type="sldNum" sz="quarter" idx="12"/>
          </p:nvPr>
        </p:nvSpPr>
        <p:spPr/>
        <p:txBody>
          <a:bodyPr/>
          <a:lstStyle/>
          <a:p>
            <a:fld id="{CC057153-B650-4DEB-B370-79DDCFDCE934}" type="slidenum">
              <a:rPr lang="en-US" smtClean="0"/>
              <a:t>5</a:t>
            </a:fld>
            <a:endParaRPr lang="en-US"/>
          </a:p>
        </p:txBody>
      </p:sp>
      <p:sp>
        <p:nvSpPr>
          <p:cNvPr id="31" name="TextBox 30">
            <a:extLst>
              <a:ext uri="{FF2B5EF4-FFF2-40B4-BE49-F238E27FC236}">
                <a16:creationId xmlns:a16="http://schemas.microsoft.com/office/drawing/2014/main" id="{0623F670-8A00-6B13-CC99-64EE1CE67995}"/>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746255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0BA97-5027-3755-0743-EC9A1E2F7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39B9A-2A5B-6F70-0ECC-55A4F134DF52}"/>
              </a:ext>
            </a:extLst>
          </p:cNvPr>
          <p:cNvSpPr>
            <a:spLocks noGrp="1"/>
          </p:cNvSpPr>
          <p:nvPr>
            <p:ph type="title"/>
          </p:nvPr>
        </p:nvSpPr>
        <p:spPr/>
        <p:txBody>
          <a:bodyPr/>
          <a:lstStyle/>
          <a:p>
            <a:r>
              <a:rPr lang="en-US" dirty="0"/>
              <a:t>2. Professional Responsibilities</a:t>
            </a:r>
          </a:p>
        </p:txBody>
      </p:sp>
      <p:sp>
        <p:nvSpPr>
          <p:cNvPr id="3" name="Content Placeholder 2">
            <a:extLst>
              <a:ext uri="{FF2B5EF4-FFF2-40B4-BE49-F238E27FC236}">
                <a16:creationId xmlns:a16="http://schemas.microsoft.com/office/drawing/2014/main" id="{392E770F-E9AB-F363-775D-9B2D4B1FE343}"/>
              </a:ext>
            </a:extLst>
          </p:cNvPr>
          <p:cNvSpPr>
            <a:spLocks noGrp="1"/>
          </p:cNvSpPr>
          <p:nvPr>
            <p:ph idx="1"/>
          </p:nvPr>
        </p:nvSpPr>
        <p:spPr>
          <a:xfrm>
            <a:off x="612648" y="1466612"/>
            <a:ext cx="11229583" cy="4986390"/>
          </a:xfrm>
        </p:spPr>
        <p:txBody>
          <a:bodyPr>
            <a:noAutofit/>
          </a:bodyPr>
          <a:lstStyle/>
          <a:p>
            <a:pPr marL="0" indent="0">
              <a:buNone/>
            </a:pPr>
            <a:r>
              <a:rPr lang="en-US" sz="1700" i="1" dirty="0"/>
              <a:t>A computing professional should…</a:t>
            </a:r>
          </a:p>
          <a:p>
            <a:pPr marL="457200" indent="-457200">
              <a:buFont typeface="+mj-lt"/>
              <a:buAutoNum type="arabicPeriod"/>
            </a:pPr>
            <a:r>
              <a:rPr lang="en-US" sz="1700" dirty="0"/>
              <a:t>Strive to achieve high quality in both the processes and products of professional work.</a:t>
            </a:r>
          </a:p>
          <a:p>
            <a:pPr marL="457200" indent="-457200">
              <a:buFont typeface="+mj-lt"/>
              <a:buAutoNum type="arabicPeriod"/>
            </a:pPr>
            <a:r>
              <a:rPr lang="en-US" sz="1700" dirty="0"/>
              <a:t>Maintain high standards of professional competence, conduct, and ethical practice.</a:t>
            </a:r>
          </a:p>
          <a:p>
            <a:pPr marL="457200" indent="-457200">
              <a:buFont typeface="+mj-lt"/>
              <a:buAutoNum type="arabicPeriod"/>
            </a:pPr>
            <a:r>
              <a:rPr lang="en-US" sz="1700" dirty="0"/>
              <a:t>Know and respect existing rules pertaining to professional work.</a:t>
            </a:r>
          </a:p>
          <a:p>
            <a:pPr marL="457200" indent="-457200">
              <a:buFont typeface="+mj-lt"/>
              <a:buAutoNum type="arabicPeriod"/>
            </a:pPr>
            <a:r>
              <a:rPr lang="en-US" sz="1700" dirty="0"/>
              <a:t>Accept and provide appropriate professional review.</a:t>
            </a:r>
          </a:p>
          <a:p>
            <a:pPr marL="457200" indent="-457200">
              <a:buFont typeface="+mj-lt"/>
              <a:buAutoNum type="arabicPeriod"/>
            </a:pPr>
            <a:r>
              <a:rPr lang="en-US" sz="1700" dirty="0"/>
              <a:t>Give comprehensive and thorough evaluations of computer systems and their impacts, including analysis of possible risks.</a:t>
            </a:r>
          </a:p>
          <a:p>
            <a:pPr marL="457200" indent="-457200">
              <a:buFont typeface="+mj-lt"/>
              <a:buAutoNum type="arabicPeriod"/>
            </a:pPr>
            <a:r>
              <a:rPr lang="en-US" sz="1700" dirty="0"/>
              <a:t>Perform work only in areas of competence.</a:t>
            </a:r>
          </a:p>
          <a:p>
            <a:pPr marL="457200" indent="-457200">
              <a:buFont typeface="+mj-lt"/>
              <a:buAutoNum type="arabicPeriod"/>
            </a:pPr>
            <a:r>
              <a:rPr lang="en-US" sz="1700" dirty="0"/>
              <a:t>Foster public awareness and understanding of computing, related technologies, and their consequences.</a:t>
            </a:r>
          </a:p>
          <a:p>
            <a:pPr marL="457200" indent="-457200">
              <a:buFont typeface="+mj-lt"/>
              <a:buAutoNum type="arabicPeriod"/>
            </a:pPr>
            <a:r>
              <a:rPr lang="en-US" sz="1700" dirty="0"/>
              <a:t>Access computing and communication resources only when authorized or when compelled by the public good.</a:t>
            </a:r>
          </a:p>
          <a:p>
            <a:pPr marL="457200" indent="-457200">
              <a:buFont typeface="+mj-lt"/>
              <a:buAutoNum type="arabicPeriod"/>
            </a:pPr>
            <a:r>
              <a:rPr lang="en-US" sz="1700" dirty="0"/>
              <a:t>Design and implement systems that are robustly and usably secure.</a:t>
            </a:r>
            <a:br>
              <a:rPr lang="en-US" sz="1700" dirty="0"/>
            </a:br>
            <a:endParaRPr lang="en-US" sz="1700" dirty="0"/>
          </a:p>
        </p:txBody>
      </p:sp>
      <p:sp>
        <p:nvSpPr>
          <p:cNvPr id="30" name="Slide Number Placeholder 29">
            <a:extLst>
              <a:ext uri="{FF2B5EF4-FFF2-40B4-BE49-F238E27FC236}">
                <a16:creationId xmlns:a16="http://schemas.microsoft.com/office/drawing/2014/main" id="{3926E339-4940-AD8D-C0D7-7145DEBF1553}"/>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31" name="TextBox 30">
            <a:extLst>
              <a:ext uri="{FF2B5EF4-FFF2-40B4-BE49-F238E27FC236}">
                <a16:creationId xmlns:a16="http://schemas.microsoft.com/office/drawing/2014/main" id="{59F14063-E799-EA28-CAE3-00EB85A6696C}"/>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582725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A32B0-0B27-993A-0233-9B0DD5A6EF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5F184-D494-E361-7A21-0DE0C6FFE8AA}"/>
              </a:ext>
            </a:extLst>
          </p:cNvPr>
          <p:cNvSpPr>
            <a:spLocks noGrp="1"/>
          </p:cNvSpPr>
          <p:nvPr>
            <p:ph type="title"/>
          </p:nvPr>
        </p:nvSpPr>
        <p:spPr/>
        <p:txBody>
          <a:bodyPr/>
          <a:lstStyle/>
          <a:p>
            <a:r>
              <a:rPr lang="en-US" dirty="0"/>
              <a:t>3. Professional Leadership Principles</a:t>
            </a:r>
          </a:p>
        </p:txBody>
      </p:sp>
      <p:sp>
        <p:nvSpPr>
          <p:cNvPr id="3" name="Content Placeholder 2">
            <a:extLst>
              <a:ext uri="{FF2B5EF4-FFF2-40B4-BE49-F238E27FC236}">
                <a16:creationId xmlns:a16="http://schemas.microsoft.com/office/drawing/2014/main" id="{C78809C7-A7BA-6829-06AE-0DCCF2F19EA7}"/>
              </a:ext>
            </a:extLst>
          </p:cNvPr>
          <p:cNvSpPr>
            <a:spLocks noGrp="1"/>
          </p:cNvSpPr>
          <p:nvPr>
            <p:ph idx="1"/>
          </p:nvPr>
        </p:nvSpPr>
        <p:spPr>
          <a:xfrm>
            <a:off x="612648" y="1466612"/>
            <a:ext cx="11229583" cy="4986390"/>
          </a:xfrm>
        </p:spPr>
        <p:txBody>
          <a:bodyPr>
            <a:noAutofit/>
          </a:bodyPr>
          <a:lstStyle/>
          <a:p>
            <a:pPr marL="0" indent="0">
              <a:buNone/>
            </a:pPr>
            <a:r>
              <a:rPr lang="en-US" sz="1800" i="1" dirty="0"/>
              <a:t>A computing professional, especially one acting as a leader, should...</a:t>
            </a:r>
          </a:p>
          <a:p>
            <a:pPr marL="457200" indent="-457200">
              <a:buFont typeface="+mj-lt"/>
              <a:buAutoNum type="arabicPeriod"/>
            </a:pPr>
            <a:r>
              <a:rPr lang="en-US" sz="1800" dirty="0"/>
              <a:t>Ensure that the public good is the central concern during all professional computing work.</a:t>
            </a:r>
          </a:p>
          <a:p>
            <a:pPr marL="457200" indent="-457200">
              <a:buFont typeface="+mj-lt"/>
              <a:buAutoNum type="arabicPeriod"/>
            </a:pPr>
            <a:r>
              <a:rPr lang="en-US" sz="1800" dirty="0"/>
              <a:t>Articulate, encourage acceptance of, and evaluate fulfillment of social responsibilities by members of the organization or group.</a:t>
            </a:r>
          </a:p>
          <a:p>
            <a:pPr marL="457200" indent="-457200">
              <a:buFont typeface="+mj-lt"/>
              <a:buAutoNum type="arabicPeriod"/>
            </a:pPr>
            <a:r>
              <a:rPr lang="en-US" sz="1800" dirty="0"/>
              <a:t>Manage personnel and resources to enhance the quality of working life.</a:t>
            </a:r>
          </a:p>
          <a:p>
            <a:pPr marL="457200" indent="-457200">
              <a:buFont typeface="+mj-lt"/>
              <a:buAutoNum type="arabicPeriod"/>
            </a:pPr>
            <a:r>
              <a:rPr lang="en-US" sz="1800" dirty="0"/>
              <a:t>Articulate, apply, and support policies and processes that reflect the principles of the Code.</a:t>
            </a:r>
          </a:p>
          <a:p>
            <a:pPr marL="457200" indent="-457200">
              <a:buFont typeface="+mj-lt"/>
              <a:buAutoNum type="arabicPeriod"/>
            </a:pPr>
            <a:r>
              <a:rPr lang="en-US" sz="1800" dirty="0"/>
              <a:t>Create opportunities for members of the organization or group to grow as professionals.</a:t>
            </a:r>
          </a:p>
          <a:p>
            <a:pPr marL="457200" indent="-457200">
              <a:buFont typeface="+mj-lt"/>
              <a:buAutoNum type="arabicPeriod"/>
            </a:pPr>
            <a:r>
              <a:rPr lang="en-US" sz="1800" dirty="0"/>
              <a:t>Use care when modifying or retiring systems.</a:t>
            </a:r>
          </a:p>
          <a:p>
            <a:pPr marL="457200" indent="-457200">
              <a:buFont typeface="+mj-lt"/>
              <a:buAutoNum type="arabicPeriod"/>
            </a:pPr>
            <a:r>
              <a:rPr lang="en-US" sz="1800" dirty="0"/>
              <a:t>Recognize and take special care of systems that become integrated into the infrastructure of society.</a:t>
            </a:r>
            <a:br>
              <a:rPr lang="en-US" sz="1800" dirty="0"/>
            </a:br>
            <a:endParaRPr lang="en-US" sz="1800" dirty="0"/>
          </a:p>
        </p:txBody>
      </p:sp>
      <p:sp>
        <p:nvSpPr>
          <p:cNvPr id="30" name="Slide Number Placeholder 29">
            <a:extLst>
              <a:ext uri="{FF2B5EF4-FFF2-40B4-BE49-F238E27FC236}">
                <a16:creationId xmlns:a16="http://schemas.microsoft.com/office/drawing/2014/main" id="{D5CDE804-D169-C2A2-2172-28A129067C19}"/>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31" name="TextBox 30">
            <a:extLst>
              <a:ext uri="{FF2B5EF4-FFF2-40B4-BE49-F238E27FC236}">
                <a16:creationId xmlns:a16="http://schemas.microsoft.com/office/drawing/2014/main" id="{7F2486FE-0F8D-8F82-5A45-A904DF87C07A}"/>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2590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09092-520D-4D87-3E30-66328129E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3B2204-87C3-1BA2-6C9E-75FAC5DAD760}"/>
              </a:ext>
            </a:extLst>
          </p:cNvPr>
          <p:cNvSpPr>
            <a:spLocks noGrp="1"/>
          </p:cNvSpPr>
          <p:nvPr>
            <p:ph type="title"/>
          </p:nvPr>
        </p:nvSpPr>
        <p:spPr/>
        <p:txBody>
          <a:bodyPr/>
          <a:lstStyle/>
          <a:p>
            <a:r>
              <a:rPr lang="en-US" dirty="0"/>
              <a:t>4. Compliance with the Code</a:t>
            </a:r>
          </a:p>
        </p:txBody>
      </p:sp>
      <p:sp>
        <p:nvSpPr>
          <p:cNvPr id="3" name="Content Placeholder 2">
            <a:extLst>
              <a:ext uri="{FF2B5EF4-FFF2-40B4-BE49-F238E27FC236}">
                <a16:creationId xmlns:a16="http://schemas.microsoft.com/office/drawing/2014/main" id="{6C4CC11F-6B7D-D9CF-4D14-95E88768D94E}"/>
              </a:ext>
            </a:extLst>
          </p:cNvPr>
          <p:cNvSpPr>
            <a:spLocks noGrp="1"/>
          </p:cNvSpPr>
          <p:nvPr>
            <p:ph idx="1"/>
          </p:nvPr>
        </p:nvSpPr>
        <p:spPr>
          <a:xfrm>
            <a:off x="612648" y="1466612"/>
            <a:ext cx="11229583" cy="4986390"/>
          </a:xfrm>
        </p:spPr>
        <p:txBody>
          <a:bodyPr>
            <a:noAutofit/>
          </a:bodyPr>
          <a:lstStyle/>
          <a:p>
            <a:pPr marL="0" indent="0">
              <a:buNone/>
            </a:pPr>
            <a:r>
              <a:rPr lang="en-US" sz="1800" i="1" dirty="0"/>
              <a:t>A computing professional should...</a:t>
            </a:r>
          </a:p>
          <a:p>
            <a:pPr marL="457200" indent="-457200">
              <a:buFont typeface="+mj-lt"/>
              <a:buAutoNum type="arabicPeriod"/>
            </a:pPr>
            <a:r>
              <a:rPr lang="en-US" sz="1800" dirty="0"/>
              <a:t>Uphold, promote, and respect the principles of the Code.</a:t>
            </a:r>
          </a:p>
          <a:p>
            <a:pPr marL="457200" indent="-457200">
              <a:buFont typeface="+mj-lt"/>
              <a:buAutoNum type="arabicPeriod"/>
            </a:pPr>
            <a:r>
              <a:rPr lang="en-US" sz="1800" dirty="0"/>
              <a:t>Treat violations of the Code as inconsistent with membership in the ACM.</a:t>
            </a:r>
          </a:p>
        </p:txBody>
      </p:sp>
      <p:sp>
        <p:nvSpPr>
          <p:cNvPr id="30" name="Slide Number Placeholder 29">
            <a:extLst>
              <a:ext uri="{FF2B5EF4-FFF2-40B4-BE49-F238E27FC236}">
                <a16:creationId xmlns:a16="http://schemas.microsoft.com/office/drawing/2014/main" id="{7E448A0E-5502-2A1D-80BC-AD2E99BB7189}"/>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31" name="TextBox 30">
            <a:extLst>
              <a:ext uri="{FF2B5EF4-FFF2-40B4-BE49-F238E27FC236}">
                <a16:creationId xmlns:a16="http://schemas.microsoft.com/office/drawing/2014/main" id="{A3352309-1515-A501-F925-B25E16B6A595}"/>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5046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9E7F5-62EE-8C4D-C8CB-53A8B56235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F5495-E254-B854-DC1E-638D6DF4D572}"/>
              </a:ext>
            </a:extLst>
          </p:cNvPr>
          <p:cNvSpPr>
            <a:spLocks noGrp="1"/>
          </p:cNvSpPr>
          <p:nvPr>
            <p:ph type="title"/>
          </p:nvPr>
        </p:nvSpPr>
        <p:spPr/>
        <p:txBody>
          <a:bodyPr/>
          <a:lstStyle/>
          <a:p>
            <a:r>
              <a:rPr lang="en-US" dirty="0"/>
              <a:t>Case study: malware disruption</a:t>
            </a:r>
          </a:p>
        </p:txBody>
      </p:sp>
      <p:sp>
        <p:nvSpPr>
          <p:cNvPr id="3" name="Content Placeholder 2">
            <a:extLst>
              <a:ext uri="{FF2B5EF4-FFF2-40B4-BE49-F238E27FC236}">
                <a16:creationId xmlns:a16="http://schemas.microsoft.com/office/drawing/2014/main" id="{7B9E2227-FDB0-E9D9-365A-9B67990E03CB}"/>
              </a:ext>
            </a:extLst>
          </p:cNvPr>
          <p:cNvSpPr>
            <a:spLocks noGrp="1"/>
          </p:cNvSpPr>
          <p:nvPr>
            <p:ph idx="1"/>
          </p:nvPr>
        </p:nvSpPr>
        <p:spPr>
          <a:xfrm>
            <a:off x="612648" y="1466612"/>
            <a:ext cx="11229583" cy="4986390"/>
          </a:xfrm>
        </p:spPr>
        <p:txBody>
          <a:bodyPr>
            <a:noAutofit/>
          </a:bodyPr>
          <a:lstStyle/>
          <a:p>
            <a:pPr marL="0" indent="0">
              <a:buNone/>
            </a:pPr>
            <a:r>
              <a:rPr lang="en-US" i="1" dirty="0"/>
              <a:t>Before we proceed, some vocabulary:</a:t>
            </a:r>
          </a:p>
          <a:p>
            <a:r>
              <a:rPr lang="en-US" b="1" dirty="0"/>
              <a:t>Malware</a:t>
            </a:r>
            <a:r>
              <a:rPr lang="en-US" dirty="0"/>
              <a:t>: software that is intentionally designed to cause disruption to computers, leak private information, gain unauthorized access to computer systems, or deprive access to information.</a:t>
            </a:r>
          </a:p>
          <a:p>
            <a:pPr lvl="1"/>
            <a:r>
              <a:rPr lang="en-US" sz="2000" dirty="0"/>
              <a:t>Common subtypes: computer viruses, botnets, </a:t>
            </a:r>
            <a:r>
              <a:rPr lang="en-US" sz="2000" b="1" dirty="0"/>
              <a:t>worms</a:t>
            </a:r>
            <a:r>
              <a:rPr lang="en-US" sz="2000" dirty="0"/>
              <a:t>, Trojan horses, ransomware, spyware, etc.</a:t>
            </a:r>
          </a:p>
          <a:p>
            <a:r>
              <a:rPr lang="en-US" b="1" dirty="0"/>
              <a:t>Spam</a:t>
            </a:r>
            <a:r>
              <a:rPr lang="en-US" dirty="0"/>
              <a:t>: unsolicited messages sent to a large numbers of recipients for the purpose of commercial advertising, non-commercial proselytizing, or any illegal purpose.</a:t>
            </a:r>
          </a:p>
          <a:p>
            <a:r>
              <a:rPr lang="en-US" b="1" dirty="0"/>
              <a:t>ISPs</a:t>
            </a:r>
            <a:r>
              <a:rPr lang="en-US" dirty="0"/>
              <a:t> (Internet Service Providers): organizations that provide services related to accessing the Internet. You might know some: Verizon, Frontier, Spectrum, Cox, AT&amp;T, etc.</a:t>
            </a:r>
          </a:p>
          <a:p>
            <a:endParaRPr lang="en-US" dirty="0"/>
          </a:p>
          <a:p>
            <a:endParaRPr lang="en-US" dirty="0"/>
          </a:p>
          <a:p>
            <a:endParaRPr lang="en-US" dirty="0"/>
          </a:p>
          <a:p>
            <a:endParaRPr lang="en-US" dirty="0"/>
          </a:p>
          <a:p>
            <a:endParaRPr lang="en-US" dirty="0"/>
          </a:p>
        </p:txBody>
      </p:sp>
      <p:sp>
        <p:nvSpPr>
          <p:cNvPr id="30" name="Slide Number Placeholder 29">
            <a:extLst>
              <a:ext uri="{FF2B5EF4-FFF2-40B4-BE49-F238E27FC236}">
                <a16:creationId xmlns:a16="http://schemas.microsoft.com/office/drawing/2014/main" id="{2BA9DF6F-FE9A-E4FA-1268-67DB6694A286}"/>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31" name="TextBox 30">
            <a:extLst>
              <a:ext uri="{FF2B5EF4-FFF2-40B4-BE49-F238E27FC236}">
                <a16:creationId xmlns:a16="http://schemas.microsoft.com/office/drawing/2014/main" id="{A777016A-956B-E36E-C848-6CBF0F40B25F}"/>
              </a:ext>
            </a:extLst>
          </p:cNvPr>
          <p:cNvSpPr txBox="1"/>
          <p:nvPr/>
        </p:nvSpPr>
        <p:spPr>
          <a:xfrm>
            <a:off x="1997612" y="10972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604620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43601</TotalTime>
  <Words>12552</Words>
  <Application>Microsoft Macintosh PowerPoint</Application>
  <PresentationFormat>Widescreen</PresentationFormat>
  <Paragraphs>528</Paragraphs>
  <Slides>41</Slides>
  <Notes>41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Aptos</vt:lpstr>
      <vt:lpstr>Arial</vt:lpstr>
      <vt:lpstr>Neue Haas Grotesk Text Pro</vt:lpstr>
      <vt:lpstr>VanillaVTI</vt:lpstr>
      <vt:lpstr>Ethics of Computer Science</vt:lpstr>
      <vt:lpstr>Ethics</vt:lpstr>
      <vt:lpstr>Activity: ethics for computing professionals</vt:lpstr>
      <vt:lpstr>ACM Code of Ethics</vt:lpstr>
      <vt:lpstr>1. General Ethical Principles</vt:lpstr>
      <vt:lpstr>2. Professional Responsibilities</vt:lpstr>
      <vt:lpstr>3. Professional Leadership Principles</vt:lpstr>
      <vt:lpstr>4. Compliance with the Code</vt:lpstr>
      <vt:lpstr>Case study: malware disruption</vt:lpstr>
      <vt:lpstr>Activity: malware disruption</vt:lpstr>
      <vt:lpstr>Analysis: malware disruption – for Rogue Services</vt:lpstr>
      <vt:lpstr>Analysis: malware disruption – for worm authors</vt:lpstr>
      <vt:lpstr>Professional ethics in our field</vt:lpstr>
      <vt:lpstr>PowerPoint Presentation</vt:lpstr>
      <vt:lpstr>Algorithmic decision-making and bias</vt:lpstr>
      <vt:lpstr>Activity: group work</vt:lpstr>
      <vt:lpstr>Wrongfully accused by an algorithm</vt:lpstr>
      <vt:lpstr>Machine bias in risk assessments in criminal sentencing</vt:lpstr>
      <vt:lpstr>Search engines</vt:lpstr>
      <vt:lpstr>AI and hiring bias</vt:lpstr>
      <vt:lpstr>AI hallucinations and human hallucinations</vt:lpstr>
      <vt:lpstr>PowerPoint Presentation</vt:lpstr>
      <vt:lpstr>Data collection</vt:lpstr>
      <vt:lpstr>Profiles</vt:lpstr>
      <vt:lpstr>Data Economy – Data Collection</vt:lpstr>
      <vt:lpstr>Third parties</vt:lpstr>
      <vt:lpstr>Cookies</vt:lpstr>
      <vt:lpstr>Fingerprinting</vt:lpstr>
      <vt:lpstr>Trackers</vt:lpstr>
      <vt:lpstr>Consent</vt:lpstr>
      <vt:lpstr>Data privacy regulation </vt:lpstr>
      <vt:lpstr>Facebook–Cambridge Analytica data scandal</vt:lpstr>
      <vt:lpstr>Protecting your data</vt:lpstr>
      <vt:lpstr>PowerPoint Presentation</vt:lpstr>
      <vt:lpstr>Deepfakes</vt:lpstr>
      <vt:lpstr>Advanced Driver Assistance Systems (ADAS)</vt:lpstr>
      <vt:lpstr>Accidents and fatalities (2019-2024)</vt:lpstr>
      <vt:lpstr>PowerPoint Presentation</vt:lpstr>
      <vt:lpstr>Mining for technology</vt:lpstr>
      <vt:lpstr>Powering technology</vt:lpstr>
      <vt:lpstr>Further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Alexandra Papoutsaki</cp:lastModifiedBy>
  <cp:revision>567</cp:revision>
  <cp:lastPrinted>2025-08-28T01:09:01Z</cp:lastPrinted>
  <dcterms:created xsi:type="dcterms:W3CDTF">2025-02-11T22:53:59Z</dcterms:created>
  <dcterms:modified xsi:type="dcterms:W3CDTF">2026-01-21T19:57:48Z</dcterms:modified>
</cp:coreProperties>
</file>