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8"/>
  </p:notesMasterIdLst>
  <p:sldIdLst>
    <p:sldId id="256" r:id="rId2"/>
    <p:sldId id="439" r:id="rId3"/>
    <p:sldId id="423" r:id="rId4"/>
    <p:sldId id="471" r:id="rId5"/>
    <p:sldId id="263" r:id="rId6"/>
    <p:sldId id="268" r:id="rId7"/>
    <p:sldId id="473" r:id="rId8"/>
    <p:sldId id="474" r:id="rId9"/>
    <p:sldId id="475" r:id="rId10"/>
    <p:sldId id="277" r:id="rId11"/>
    <p:sldId id="479" r:id="rId12"/>
    <p:sldId id="480" r:id="rId13"/>
    <p:sldId id="482" r:id="rId14"/>
    <p:sldId id="483" r:id="rId15"/>
    <p:sldId id="484" r:id="rId16"/>
    <p:sldId id="486" r:id="rId17"/>
    <p:sldId id="487" r:id="rId18"/>
    <p:sldId id="488" r:id="rId19"/>
    <p:sldId id="489" r:id="rId20"/>
    <p:sldId id="490" r:id="rId21"/>
    <p:sldId id="491" r:id="rId22"/>
    <p:sldId id="492" r:id="rId23"/>
    <p:sldId id="493" r:id="rId24"/>
    <p:sldId id="311" r:id="rId25"/>
    <p:sldId id="494" r:id="rId26"/>
    <p:sldId id="495"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 id="519" r:id="rId40"/>
    <p:sldId id="520" r:id="rId41"/>
    <p:sldId id="522" r:id="rId42"/>
    <p:sldId id="523" r:id="rId43"/>
    <p:sldId id="524" r:id="rId44"/>
    <p:sldId id="525" r:id="rId45"/>
    <p:sldId id="526" r:id="rId46"/>
    <p:sldId id="527" r:id="rId47"/>
    <p:sldId id="307" r:id="rId48"/>
    <p:sldId id="308" r:id="rId49"/>
    <p:sldId id="309" r:id="rId50"/>
    <p:sldId id="310" r:id="rId51"/>
    <p:sldId id="261" r:id="rId52"/>
    <p:sldId id="262" r:id="rId53"/>
    <p:sldId id="528" r:id="rId54"/>
    <p:sldId id="264" r:id="rId55"/>
    <p:sldId id="265" r:id="rId56"/>
    <p:sldId id="266" r:id="rId57"/>
    <p:sldId id="267" r:id="rId58"/>
    <p:sldId id="529" r:id="rId59"/>
    <p:sldId id="269" r:id="rId60"/>
    <p:sldId id="270" r:id="rId61"/>
    <p:sldId id="271" r:id="rId62"/>
    <p:sldId id="272" r:id="rId63"/>
    <p:sldId id="273" r:id="rId64"/>
    <p:sldId id="274" r:id="rId65"/>
    <p:sldId id="275" r:id="rId66"/>
    <p:sldId id="276" r:id="rId67"/>
    <p:sldId id="530" r:id="rId68"/>
    <p:sldId id="278" r:id="rId69"/>
    <p:sldId id="279" r:id="rId70"/>
    <p:sldId id="280" r:id="rId71"/>
    <p:sldId id="281" r:id="rId72"/>
    <p:sldId id="282" r:id="rId73"/>
    <p:sldId id="283" r:id="rId74"/>
    <p:sldId id="284" r:id="rId75"/>
    <p:sldId id="285" r:id="rId76"/>
    <p:sldId id="306" r:id="rId77"/>
    <p:sldId id="286" r:id="rId78"/>
    <p:sldId id="287" r:id="rId79"/>
    <p:sldId id="288" r:id="rId80"/>
    <p:sldId id="289" r:id="rId81"/>
    <p:sldId id="290" r:id="rId82"/>
    <p:sldId id="291" r:id="rId83"/>
    <p:sldId id="292" r:id="rId84"/>
    <p:sldId id="293" r:id="rId85"/>
    <p:sldId id="294" r:id="rId86"/>
    <p:sldId id="295" r:id="rId87"/>
    <p:sldId id="296" r:id="rId88"/>
    <p:sldId id="297" r:id="rId89"/>
    <p:sldId id="298" r:id="rId90"/>
    <p:sldId id="299" r:id="rId91"/>
    <p:sldId id="300" r:id="rId92"/>
    <p:sldId id="301" r:id="rId93"/>
    <p:sldId id="302" r:id="rId94"/>
    <p:sldId id="303" r:id="rId95"/>
    <p:sldId id="304" r:id="rId96"/>
    <p:sldId id="305"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9300"/>
    <a:srgbClr val="FF2600"/>
    <a:srgbClr val="00FA00"/>
    <a:srgbClr val="8EFA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0275"/>
  </p:normalViewPr>
  <p:slideViewPr>
    <p:cSldViewPr snapToGrid="0">
      <p:cViewPr varScale="1">
        <p:scale>
          <a:sx n="95" d="100"/>
          <a:sy n="95" d="100"/>
        </p:scale>
        <p:origin x="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4/29/26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Welcome to the last unit of the class where we will learn about machine learning, a subfield of computer science that is extremely active and behind all the AI developments that are in the news.</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with reinforcement learning, we are given a sequence of examples/states and some utility function which represents a reward loss. We learn which examples lead to good outcomes and try to maximize those. Reinforcement learning is behind a lot of robotics research. </a:t>
            </a:r>
          </a:p>
        </p:txBody>
      </p:sp>
      <p:sp>
        <p:nvSpPr>
          <p:cNvPr id="4" name="Slide Number Placeholder 3"/>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23274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4FC318A2-5FC6-4A81-BF8A-C683DF0F64E9}" type="slidenum">
              <a:rPr lang="en-US" sz="1200" b="0" strike="noStrike" spc="-1">
                <a:solidFill>
                  <a:srgbClr val="000000"/>
                </a:solidFill>
                <a:latin typeface="Times New Roman"/>
              </a:rPr>
              <a:t>11</a:t>
            </a:fld>
            <a:endParaRPr lang="en-US" sz="1200" strike="noStrike" spc="-1" dirty="0">
              <a:latin typeface="Neue Haas Grotesk Text Pro" panose="020B0504020202020204" pitchFamily="34" charset="77"/>
            </a:endParaRPr>
          </a:p>
        </p:txBody>
      </p:sp>
      <p:sp>
        <p:nvSpPr>
          <p:cNvPr id="1033" name="PlaceHolder 2"/>
          <p:cNvSpPr>
            <a:spLocks noGrp="1" noRot="1" noChangeAspect="1"/>
          </p:cNvSpPr>
          <p:nvPr>
            <p:ph type="sldImg"/>
          </p:nvPr>
        </p:nvSpPr>
        <p:spPr>
          <a:xfrm>
            <a:off x="400050" y="693738"/>
            <a:ext cx="6157913" cy="3465512"/>
          </a:xfrm>
          <a:prstGeom prst="rect">
            <a:avLst/>
          </a:prstGeom>
        </p:spPr>
      </p:sp>
      <p:sp>
        <p:nvSpPr>
          <p:cNvPr id="1034" name="PlaceHolder 3"/>
          <p:cNvSpPr>
            <a:spLocks noGrp="1"/>
          </p:cNvSpPr>
          <p:nvPr>
            <p:ph type="body"/>
          </p:nvPr>
        </p:nvSpPr>
        <p:spPr>
          <a:xfrm>
            <a:off x="695160" y="4390920"/>
            <a:ext cx="5567760" cy="4159800"/>
          </a:xfrm>
          <a:prstGeom prst="rect">
            <a:avLst/>
          </a:prstGeom>
        </p:spPr>
        <p:txBody>
          <a:bodyPr lIns="92520" tIns="46440" rIns="92520" bIns="4644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spc="-1" dirty="0">
                <a:latin typeface="Neue Haas Grotesk Text Pro" panose="020B0504020202020204" pitchFamily="34" charset="77"/>
              </a:rPr>
              <a:t>Lately, much of the research activity in machine learning is driven by neural networks that are behind deep learning. Today, we will explore the foundations of artificial networks which draw the inspiration from biology, something that researchers have loved trying in their search for building artificial intelligence.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BB5B1D75-3B8A-4E6D-A8A2-45E23472317A}" type="slidenum">
              <a:rPr lang="en-US" sz="1200" b="0" strike="noStrike" spc="-1">
                <a:solidFill>
                  <a:srgbClr val="000000"/>
                </a:solidFill>
                <a:latin typeface="Times New Roman"/>
              </a:rPr>
              <a:t>12</a:t>
            </a:fld>
            <a:endParaRPr lang="en-US" sz="1200" strike="noStrike" spc="-1" dirty="0">
              <a:latin typeface="Neue Haas Grotesk Text Pro" panose="020B0504020202020204" pitchFamily="34" charset="77"/>
            </a:endParaRPr>
          </a:p>
        </p:txBody>
      </p:sp>
      <p:sp>
        <p:nvSpPr>
          <p:cNvPr id="1036" name="PlaceHolder 2"/>
          <p:cNvSpPr>
            <a:spLocks noGrp="1" noRot="1" noChangeAspect="1"/>
          </p:cNvSpPr>
          <p:nvPr>
            <p:ph type="sldImg"/>
          </p:nvPr>
        </p:nvSpPr>
        <p:spPr>
          <a:xfrm>
            <a:off x="400050" y="693738"/>
            <a:ext cx="6157913" cy="3465512"/>
          </a:xfrm>
          <a:prstGeom prst="rect">
            <a:avLst/>
          </a:prstGeom>
        </p:spPr>
      </p:sp>
      <p:sp>
        <p:nvSpPr>
          <p:cNvPr id="1037"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1200" b="0" i="0" kern="1200" dirty="0">
                <a:solidFill>
                  <a:schemeClr val="tx1"/>
                </a:solidFill>
                <a:effectLst/>
                <a:latin typeface="+mn-lt"/>
                <a:ea typeface="+mn-ea"/>
                <a:cs typeface="+mn-cs"/>
              </a:rPr>
              <a:t>I am going to fudge a bit the details but neurons are the basic working unit of the brain, and are designed to transmit transmit information to other nerve cells, muscle, or gland cells.</a:t>
            </a:r>
            <a:r>
              <a:rPr lang="en-US" sz="2000" strike="noStrike" kern="1200" spc="-1" dirty="0">
                <a:solidFill>
                  <a:schemeClr val="tx1"/>
                </a:solidFill>
                <a:effectLst/>
                <a:latin typeface="Neue Haas Grotesk Text Pro" panose="020B0504020202020204" pitchFamily="34" charset="77"/>
                <a:ea typeface="+mn-ea"/>
                <a:cs typeface="+mn-cs"/>
              </a:rPr>
              <a:t> </a:t>
            </a:r>
            <a:r>
              <a:rPr lang="en-US" sz="1200" b="0" i="0" kern="1200" dirty="0">
                <a:solidFill>
                  <a:schemeClr val="tx1"/>
                </a:solidFill>
                <a:effectLst/>
                <a:latin typeface="+mn-lt"/>
                <a:ea typeface="+mn-ea"/>
                <a:cs typeface="+mn-cs"/>
              </a:rPr>
              <a:t>Most neurons have a cell body, an axon, and dendrites. The axon extends from the cell body and often gives rise to many smaller branches before ending at nerve terminals. Dendrites extend from the neuron cell body and receive messages from other neurons. Synapses are the contact points where one neuron communicates with another. The dendrites are covered with synapses formed by the ends of axons from other neurons. Dendrites bring information to the cell body and axons take information away from the cell body.</a:t>
            </a:r>
          </a:p>
          <a:p>
            <a:r>
              <a:rPr lang="en-US" sz="1200" b="0" i="0" kern="1200" dirty="0">
                <a:solidFill>
                  <a:schemeClr val="tx1"/>
                </a:solidFill>
                <a:effectLst/>
                <a:latin typeface="+mn-lt"/>
                <a:ea typeface="+mn-ea"/>
                <a:cs typeface="+mn-cs"/>
              </a:rPr>
              <a:t>Computer scientists don't really care about these details. In our view, the human brain is a large collection of interconnected neurons which are connected via synapses and process electrical signals. A neuron may fire depending on the conditions of the neighboring neurons. </a:t>
            </a:r>
            <a:br>
              <a:rPr lang="en-US" dirty="0"/>
            </a:br>
            <a:endParaRPr lang="en-US" sz="1200" b="0" i="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cool numbers about our nervous system. The human brain contains 100 billion neurons and each neuron is connected to about 10,000 other neurons. </a:t>
            </a:r>
            <a:r>
              <a:rPr lang="en-US" dirty="0" err="1"/>
              <a:t>Nuerons</a:t>
            </a:r>
            <a:r>
              <a:rPr lang="en-US" dirty="0"/>
              <a:t> can fire as fast as 10^-3 seconds. How does a brain compare to a computer?</a:t>
            </a:r>
          </a:p>
        </p:txBody>
      </p:sp>
      <p:sp>
        <p:nvSpPr>
          <p:cNvPr id="4" name="Slide Number Placeholder 3"/>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140095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there are parallels between neurons and physical components like transistors and memory. Our brains are slower than computers.</a:t>
            </a:r>
          </a:p>
        </p:txBody>
      </p:sp>
      <p:sp>
        <p:nvSpPr>
          <p:cNvPr id="4" name="Slide Number Placeholder 3"/>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73309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Still, brains are quite fast. As I flashed this picture, how quickly did you think it's Lebron James? In less than second.</a:t>
            </a:r>
          </a:p>
        </p:txBody>
      </p:sp>
      <p:sp>
        <p:nvSpPr>
          <p:cNvPr id="4" name="Slide Number Placeholder 3"/>
          <p:cNvSpPr>
            <a:spLocks noGrp="1"/>
          </p:cNvSpPr>
          <p:nvPr>
            <p:ph type="sldNum"/>
          </p:nvPr>
        </p:nvSpPr>
        <p:spPr/>
        <p:txBody>
          <a:bodyPr/>
          <a:lstStyle/>
          <a:p>
            <a:pPr algn="r"/>
            <a:fld id="{EC164A9F-B135-43CB-955C-8D44C6E95CDC}"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24332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F8457FE1-E2FC-4664-91A8-C96C6F26D8F8}" type="slidenum">
              <a:rPr lang="en-US" sz="1200" b="0" strike="noStrike" spc="-1">
                <a:solidFill>
                  <a:srgbClr val="000000"/>
                </a:solidFill>
                <a:latin typeface="Times New Roman"/>
              </a:rPr>
              <a:t>16</a:t>
            </a:fld>
            <a:endParaRPr lang="en-US" sz="1200" strike="noStrike" spc="-1" dirty="0">
              <a:latin typeface="Neue Haas Grotesk Text Pro" panose="020B0504020202020204" pitchFamily="34" charset="77"/>
            </a:endParaRPr>
          </a:p>
        </p:txBody>
      </p:sp>
      <p:sp>
        <p:nvSpPr>
          <p:cNvPr id="1039" name="PlaceHolder 2"/>
          <p:cNvSpPr>
            <a:spLocks noGrp="1" noRot="1" noChangeAspect="1"/>
          </p:cNvSpPr>
          <p:nvPr>
            <p:ph type="sldImg"/>
          </p:nvPr>
        </p:nvSpPr>
        <p:spPr>
          <a:xfrm>
            <a:off x="400050" y="693738"/>
            <a:ext cx="6157913" cy="3465512"/>
          </a:xfrm>
          <a:prstGeom prst="rect">
            <a:avLst/>
          </a:prstGeom>
        </p:spPr>
      </p:sp>
      <p:sp>
        <p:nvSpPr>
          <p:cNvPr id="1040"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We use our basic biological understanding of the brain to approximate artificial networks where nodes are neurons and edges are synapses.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8391F309-0B0A-4B49-B504-3C0BC96C611C}" type="slidenum">
              <a:rPr lang="en-US" sz="1200" b="0" strike="noStrike" spc="-1">
                <a:solidFill>
                  <a:srgbClr val="000000"/>
                </a:solidFill>
                <a:latin typeface="Times New Roman"/>
              </a:rPr>
              <a:t>17</a:t>
            </a:fld>
            <a:endParaRPr lang="en-US" sz="1200" strike="noStrike" spc="-1" dirty="0">
              <a:latin typeface="Neue Haas Grotesk Text Pro" panose="020B0504020202020204" pitchFamily="34" charset="77"/>
            </a:endParaRPr>
          </a:p>
        </p:txBody>
      </p:sp>
      <p:sp>
        <p:nvSpPr>
          <p:cNvPr id="1042" name="PlaceHolder 2"/>
          <p:cNvSpPr>
            <a:spLocks noGrp="1" noRot="1" noChangeAspect="1"/>
          </p:cNvSpPr>
          <p:nvPr>
            <p:ph type="sldImg"/>
          </p:nvPr>
        </p:nvSpPr>
        <p:spPr>
          <a:xfrm>
            <a:off x="400050" y="693738"/>
            <a:ext cx="6157913" cy="3465512"/>
          </a:xfrm>
          <a:prstGeom prst="rect">
            <a:avLst/>
          </a:prstGeom>
        </p:spPr>
      </p:sp>
      <p:sp>
        <p:nvSpPr>
          <p:cNvPr id="1043"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If we have two neurons, A and B, connected by an edge with a weight w that represent the signal strength from A to B, we say that if A fires and w is </a:t>
            </a:r>
            <a:r>
              <a:rPr lang="en-US" sz="2000" strike="noStrike" spc="-1" dirty="0" err="1">
                <a:latin typeface="Neue Haas Grotesk Text Pro" panose="020B0504020202020204" pitchFamily="34" charset="77"/>
              </a:rPr>
              <a:t>positiven</a:t>
            </a:r>
            <a:r>
              <a:rPr lang="en-US" sz="2000" strike="noStrike" spc="-1" dirty="0">
                <a:latin typeface="Neue Haas Grotesk Text Pro" panose="020B0504020202020204" pitchFamily="34" charset="77"/>
              </a:rPr>
              <a:t> then A stimulates or excites B. If A fires and w is negative, then A inhibits B.</a:t>
            </a:r>
          </a:p>
          <a:p>
            <a:endParaRPr lang="en-US" sz="2000" strike="noStrike" spc="-1" dirty="0">
              <a:latin typeface="Neue Haas Grotesk Text Pro" panose="020B0504020202020204" pitchFamily="34" charset="7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BF906CA-0CB6-4496-876C-2B9AB5DB4EF3}" type="slidenum">
              <a:rPr lang="en-US" sz="1200" b="0" strike="noStrike" spc="-1">
                <a:solidFill>
                  <a:srgbClr val="000000"/>
                </a:solidFill>
                <a:latin typeface="Times New Roman"/>
              </a:rPr>
              <a:t>18</a:t>
            </a:fld>
            <a:endParaRPr lang="en-US" sz="1200" strike="noStrike" spc="-1" dirty="0">
              <a:latin typeface="Neue Haas Grotesk Text Pro" panose="020B0504020202020204" pitchFamily="34" charset="77"/>
            </a:endParaRPr>
          </a:p>
        </p:txBody>
      </p:sp>
      <p:sp>
        <p:nvSpPr>
          <p:cNvPr id="1045" name="PlaceHolder 2"/>
          <p:cNvSpPr>
            <a:spLocks noGrp="1" noRot="1" noChangeAspect="1"/>
          </p:cNvSpPr>
          <p:nvPr>
            <p:ph type="sldImg"/>
          </p:nvPr>
        </p:nvSpPr>
        <p:spPr>
          <a:xfrm>
            <a:off x="400050" y="693738"/>
            <a:ext cx="6157913" cy="3465512"/>
          </a:xfrm>
          <a:prstGeom prst="rect">
            <a:avLst/>
          </a:prstGeom>
        </p:spPr>
      </p:sp>
      <p:sp>
        <p:nvSpPr>
          <p:cNvPr id="1046" name="PlaceHolder 3"/>
          <p:cNvSpPr>
            <a:spLocks noGrp="1"/>
          </p:cNvSpPr>
          <p:nvPr>
            <p:ph type="body"/>
          </p:nvPr>
        </p:nvSpPr>
        <p:spPr>
          <a:xfrm>
            <a:off x="695160" y="4390920"/>
            <a:ext cx="5567760" cy="4159800"/>
          </a:xfrm>
          <a:prstGeom prst="rect">
            <a:avLst/>
          </a:prstGeom>
        </p:spPr>
        <p:txBody>
          <a:bodyPr lIns="92520" tIns="46440" rIns="92520" bIns="46440"/>
          <a:lstStyle/>
          <a:p>
            <a:endParaRPr lang="en-US" sz="2000" strike="noStrike" spc="-1" dirty="0">
              <a:latin typeface="Neue Haas Grotesk Text Pro" panose="020B0504020202020204" pitchFamily="34" charset="7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0E60A0A7-C1B3-4168-B028-406BADED0AB3}" type="slidenum">
              <a:rPr lang="en-US" sz="1200" b="0" strike="noStrike" spc="-1">
                <a:solidFill>
                  <a:srgbClr val="000000"/>
                </a:solidFill>
                <a:latin typeface="Times New Roman"/>
              </a:rPr>
              <a:t>19</a:t>
            </a:fld>
            <a:endParaRPr lang="en-US" sz="1200" strike="noStrike" spc="-1" dirty="0">
              <a:latin typeface="Neue Haas Grotesk Text Pro" panose="020B0504020202020204" pitchFamily="34" charset="77"/>
            </a:endParaRPr>
          </a:p>
        </p:txBody>
      </p:sp>
      <p:sp>
        <p:nvSpPr>
          <p:cNvPr id="1048" name="PlaceHolder 2"/>
          <p:cNvSpPr>
            <a:spLocks noGrp="1" noRot="1" noChangeAspect="1"/>
          </p:cNvSpPr>
          <p:nvPr>
            <p:ph type="sldImg"/>
          </p:nvPr>
        </p:nvSpPr>
        <p:spPr>
          <a:xfrm>
            <a:off x="400050" y="693738"/>
            <a:ext cx="6157913" cy="3465512"/>
          </a:xfrm>
          <a:prstGeom prst="rect">
            <a:avLst/>
          </a:prstGeom>
        </p:spPr>
      </p:sp>
      <p:sp>
        <p:nvSpPr>
          <p:cNvPr id="1049"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In machine learning, the perceptron is a single neuron supervised learning algorithm that works on a number of inputs with certain weights, sums these weighted inputs and if it is above a threshold it fires.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6BCB-10DC-AE1F-8A80-40062169E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F2D23-242D-131D-68E5-05D82B68D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77A35-17E6-0CF8-D631-0F867C9412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Machine learning as a field studies algorithms that learn from past data and experiences in order to predict the future. The data the algorithms learn from are called training data. We build a model or predictor that learns the training data with the goal that in the future, when we are given new data we can use the prior knowledge. The new data are called testing data. They are passed on the model/predictor we have trained on prior data and make predictions.</a:t>
            </a:r>
          </a:p>
        </p:txBody>
      </p:sp>
      <p:sp>
        <p:nvSpPr>
          <p:cNvPr id="4" name="Slide Number Placeholder 3">
            <a:extLst>
              <a:ext uri="{FF2B5EF4-FFF2-40B4-BE49-F238E27FC236}">
                <a16:creationId xmlns:a16="http://schemas.microsoft.com/office/drawing/2014/main" id="{AB85C699-5B9E-1152-3B02-3189525AA7AE}"/>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380087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define thresholds, e.g., we could have a hard threshold where the output is either 1 or 0 based on whether we meet the threshold or we could be following something more complicated like a sigmoid curve. We will assume the former.</a:t>
            </a:r>
          </a:p>
        </p:txBody>
      </p:sp>
      <p:sp>
        <p:nvSpPr>
          <p:cNvPr id="4" name="Slide Number Placeholder 3"/>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120951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2924FA6F-ADAD-4469-9F0C-7CCB5FB5EBD6}" type="slidenum">
              <a:rPr lang="en-US" sz="1200" b="0" strike="noStrike" spc="-1">
                <a:solidFill>
                  <a:srgbClr val="000000"/>
                </a:solidFill>
                <a:latin typeface="Times New Roman"/>
              </a:rPr>
              <a:t>21</a:t>
            </a:fld>
            <a:endParaRPr lang="en-US" sz="1200" strike="noStrike" spc="-1" dirty="0">
              <a:latin typeface="Neue Haas Grotesk Text Pro" panose="020B0504020202020204" pitchFamily="34" charset="77"/>
            </a:endParaRPr>
          </a:p>
        </p:txBody>
      </p:sp>
      <p:sp>
        <p:nvSpPr>
          <p:cNvPr id="1051" name="PlaceHolder 2"/>
          <p:cNvSpPr>
            <a:spLocks noGrp="1" noRot="1" noChangeAspect="1"/>
          </p:cNvSpPr>
          <p:nvPr>
            <p:ph type="sldImg"/>
          </p:nvPr>
        </p:nvSpPr>
        <p:spPr>
          <a:xfrm>
            <a:off x="400050" y="693738"/>
            <a:ext cx="6157913" cy="3465512"/>
          </a:xfrm>
          <a:prstGeom prst="rect">
            <a:avLst/>
          </a:prstGeom>
        </p:spPr>
      </p:sp>
      <p:sp>
        <p:nvSpPr>
          <p:cNvPr id="1052"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Let's say we have a neuron with four inputs and their associated weights shown on top of the edges. If the threshold is 1, will this neuron fire?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A869B5B3-0F85-405B-832C-0B0620E96409}" type="slidenum">
              <a:rPr lang="en-US" sz="1200" b="0" strike="noStrike" spc="-1">
                <a:solidFill>
                  <a:srgbClr val="000000"/>
                </a:solidFill>
                <a:latin typeface="Times New Roman"/>
              </a:rPr>
              <a:t>22</a:t>
            </a:fld>
            <a:endParaRPr lang="en-US" sz="1200" strike="noStrike" spc="-1" dirty="0">
              <a:latin typeface="Neue Haas Grotesk Text Pro" panose="020B0504020202020204" pitchFamily="34" charset="77"/>
            </a:endParaRPr>
          </a:p>
        </p:txBody>
      </p:sp>
      <p:sp>
        <p:nvSpPr>
          <p:cNvPr id="1054" name="PlaceHolder 2"/>
          <p:cNvSpPr>
            <a:spLocks noGrp="1" noRot="1" noChangeAspect="1"/>
          </p:cNvSpPr>
          <p:nvPr>
            <p:ph type="sldImg"/>
          </p:nvPr>
        </p:nvSpPr>
        <p:spPr>
          <a:xfrm>
            <a:off x="400050" y="693738"/>
            <a:ext cx="6157913" cy="3465512"/>
          </a:xfrm>
          <a:prstGeom prst="rect">
            <a:avLst/>
          </a:prstGeom>
        </p:spPr>
      </p:sp>
      <p:sp>
        <p:nvSpPr>
          <p:cNvPr id="1055"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We would have to see if the weighted sum of the inputs is above or equal to 1.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81F9C2D-6E61-47EE-A882-30D10A8B6F36}" type="slidenum">
              <a:rPr lang="en-US" sz="1200" b="0" strike="noStrike" spc="-1">
                <a:solidFill>
                  <a:srgbClr val="000000"/>
                </a:solidFill>
                <a:latin typeface="Times New Roman"/>
              </a:rPr>
              <a:t>23</a:t>
            </a:fld>
            <a:endParaRPr lang="en-US" sz="1200" strike="noStrike" spc="-1" dirty="0">
              <a:latin typeface="Neue Haas Grotesk Text Pro" panose="020B0504020202020204" pitchFamily="34" charset="77"/>
            </a:endParaRPr>
          </a:p>
        </p:txBody>
      </p:sp>
      <p:sp>
        <p:nvSpPr>
          <p:cNvPr id="1057" name="PlaceHolder 2"/>
          <p:cNvSpPr>
            <a:spLocks noGrp="1" noRot="1" noChangeAspect="1"/>
          </p:cNvSpPr>
          <p:nvPr>
            <p:ph type="sldImg"/>
          </p:nvPr>
        </p:nvSpPr>
        <p:spPr>
          <a:xfrm>
            <a:off x="400050" y="693738"/>
            <a:ext cx="6157913" cy="3465512"/>
          </a:xfrm>
          <a:prstGeom prst="rect">
            <a:avLst/>
          </a:prstGeom>
        </p:spPr>
      </p:sp>
      <p:sp>
        <p:nvSpPr>
          <p:cNvPr id="1058"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Since it's not, the neuron doesn't fire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84EEC3A5-A76E-4CCB-8FA0-4E190B2AF10C}" type="slidenum">
              <a:rPr lang="en-US" sz="1200" b="0" strike="noStrike" spc="-1">
                <a:solidFill>
                  <a:srgbClr val="000000"/>
                </a:solidFill>
                <a:latin typeface="Times New Roman"/>
              </a:rPr>
              <a:t>24</a:t>
            </a:fld>
            <a:endParaRPr lang="en-US" sz="1200" strike="noStrike" spc="-1" dirty="0">
              <a:latin typeface="Neue Haas Grotesk Text Pro" panose="020B0504020202020204" pitchFamily="34" charset="77"/>
            </a:endParaRPr>
          </a:p>
        </p:txBody>
      </p:sp>
      <p:sp>
        <p:nvSpPr>
          <p:cNvPr id="1060" name="PlaceHolder 2"/>
          <p:cNvSpPr>
            <a:spLocks noGrp="1" noRot="1" noChangeAspect="1"/>
          </p:cNvSpPr>
          <p:nvPr>
            <p:ph type="sldImg"/>
          </p:nvPr>
        </p:nvSpPr>
        <p:spPr>
          <a:xfrm>
            <a:off x="400050" y="693738"/>
            <a:ext cx="6157913" cy="3465512"/>
          </a:xfrm>
          <a:prstGeom prst="rect">
            <a:avLst/>
          </a:prstGeom>
        </p:spPr>
      </p:sp>
      <p:sp>
        <p:nvSpPr>
          <p:cNvPr id="1061"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What if we change the second input to 0?</a:t>
            </a:r>
          </a:p>
        </p:txBody>
      </p:sp>
    </p:spTree>
    <p:extLst>
      <p:ext uri="{BB962C8B-B14F-4D97-AF65-F5344CB8AC3E}">
        <p14:creationId xmlns:p14="http://schemas.microsoft.com/office/powerpoint/2010/main" val="1807506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84EEC3A5-A76E-4CCB-8FA0-4E190B2AF10C}" type="slidenum">
              <a:rPr lang="en-US" sz="1200" b="0" strike="noStrike" spc="-1">
                <a:solidFill>
                  <a:srgbClr val="000000"/>
                </a:solidFill>
                <a:latin typeface="Times New Roman"/>
              </a:rPr>
              <a:t>25</a:t>
            </a:fld>
            <a:endParaRPr lang="en-US" sz="1200" strike="noStrike" spc="-1" dirty="0">
              <a:latin typeface="Neue Haas Grotesk Text Pro" panose="020B0504020202020204" pitchFamily="34" charset="77"/>
            </a:endParaRPr>
          </a:p>
        </p:txBody>
      </p:sp>
      <p:sp>
        <p:nvSpPr>
          <p:cNvPr id="1060" name="PlaceHolder 2"/>
          <p:cNvSpPr>
            <a:spLocks noGrp="1" noRot="1" noChangeAspect="1"/>
          </p:cNvSpPr>
          <p:nvPr>
            <p:ph type="sldImg"/>
          </p:nvPr>
        </p:nvSpPr>
        <p:spPr>
          <a:xfrm>
            <a:off x="400050" y="693738"/>
            <a:ext cx="6157913" cy="3465512"/>
          </a:xfrm>
          <a:prstGeom prst="rect">
            <a:avLst/>
          </a:prstGeom>
        </p:spPr>
      </p:sp>
      <p:sp>
        <p:nvSpPr>
          <p:cNvPr id="1061"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This small change brought the sum to 1.5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5C7F2A56-2989-4B80-9222-03FAFF90C60A}" type="slidenum">
              <a:rPr lang="en-US" sz="1200" b="0" strike="noStrike" spc="-1">
                <a:solidFill>
                  <a:srgbClr val="000000"/>
                </a:solidFill>
                <a:latin typeface="Times New Roman"/>
              </a:rPr>
              <a:t>26</a:t>
            </a:fld>
            <a:endParaRPr lang="en-US" sz="1200" strike="noStrike" spc="-1" dirty="0">
              <a:latin typeface="Neue Haas Grotesk Text Pro" panose="020B0504020202020204" pitchFamily="34" charset="77"/>
            </a:endParaRPr>
          </a:p>
        </p:txBody>
      </p:sp>
      <p:sp>
        <p:nvSpPr>
          <p:cNvPr id="1063" name="PlaceHolder 2"/>
          <p:cNvSpPr>
            <a:spLocks noGrp="1" noRot="1" noChangeAspect="1"/>
          </p:cNvSpPr>
          <p:nvPr>
            <p:ph type="sldImg"/>
          </p:nvPr>
        </p:nvSpPr>
        <p:spPr>
          <a:xfrm>
            <a:off x="400050" y="693738"/>
            <a:ext cx="6157913" cy="3465512"/>
          </a:xfrm>
          <a:prstGeom prst="rect">
            <a:avLst/>
          </a:prstGeom>
        </p:spPr>
      </p:sp>
      <p:sp>
        <p:nvSpPr>
          <p:cNvPr id="1064"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which meets the threshold and the neuron fires</a:t>
            </a:r>
          </a:p>
          <a:p>
            <a:pPr marL="216000" indent="-215280">
              <a:lnSpc>
                <a:spcPct val="100000"/>
              </a:lnSpc>
            </a:pPr>
            <a:endParaRPr lang="en-US" sz="2000" strike="noStrike" spc="-1" dirty="0">
              <a:latin typeface="Neue Haas Grotesk Text Pro" panose="020B0504020202020204" pitchFamily="34" charset="7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DA62BEE6-9EA4-4CAC-BBD9-8A8DFB3EF1FF}" type="slidenum">
              <a:rPr lang="en-US" sz="1200" b="0" strike="noStrike" spc="-1">
                <a:solidFill>
                  <a:srgbClr val="000000"/>
                </a:solidFill>
                <a:latin typeface="Times New Roman"/>
              </a:rPr>
              <a:t>27</a:t>
            </a:fld>
            <a:endParaRPr lang="en-US" sz="1200" strike="noStrike" spc="-1" dirty="0">
              <a:latin typeface="Neue Haas Grotesk Text Pro" panose="020B0504020202020204" pitchFamily="34" charset="77"/>
            </a:endParaRPr>
          </a:p>
        </p:txBody>
      </p:sp>
      <p:sp>
        <p:nvSpPr>
          <p:cNvPr id="1090" name="PlaceHolder 2"/>
          <p:cNvSpPr>
            <a:spLocks noGrp="1" noRot="1" noChangeAspect="1"/>
          </p:cNvSpPr>
          <p:nvPr>
            <p:ph type="sldImg"/>
          </p:nvPr>
        </p:nvSpPr>
        <p:spPr>
          <a:xfrm>
            <a:off x="400050" y="693738"/>
            <a:ext cx="6157913" cy="3465512"/>
          </a:xfrm>
          <a:prstGeom prst="rect">
            <a:avLst/>
          </a:prstGeom>
        </p:spPr>
      </p:sp>
      <p:sp>
        <p:nvSpPr>
          <p:cNvPr id="1091"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If you don’t remember, here is the truth table for the AND operator.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4D2F1F7D-C30F-4A49-9A07-A6F1C94A0861}" type="slidenum">
              <a:rPr lang="en-US" sz="1200" b="0" strike="noStrike" spc="-1">
                <a:solidFill>
                  <a:srgbClr val="000000"/>
                </a:solidFill>
                <a:latin typeface="Times New Roman"/>
              </a:rPr>
              <a:t>28</a:t>
            </a:fld>
            <a:endParaRPr lang="en-US" sz="1200" strike="noStrike" spc="-1" dirty="0">
              <a:latin typeface="Neue Haas Grotesk Text Pro" panose="020B0504020202020204" pitchFamily="34" charset="77"/>
            </a:endParaRPr>
          </a:p>
        </p:txBody>
      </p:sp>
      <p:sp>
        <p:nvSpPr>
          <p:cNvPr id="1093" name="PlaceHolder 2"/>
          <p:cNvSpPr>
            <a:spLocks noGrp="1" noRot="1" noChangeAspect="1"/>
          </p:cNvSpPr>
          <p:nvPr>
            <p:ph type="sldImg"/>
          </p:nvPr>
        </p:nvSpPr>
        <p:spPr>
          <a:xfrm>
            <a:off x="400050" y="693738"/>
            <a:ext cx="6157913" cy="3465512"/>
          </a:xfrm>
          <a:prstGeom prst="rect">
            <a:avLst/>
          </a:prstGeom>
        </p:spPr>
      </p:sp>
      <p:sp>
        <p:nvSpPr>
          <p:cNvPr id="1094" name="PlaceHolder 3"/>
          <p:cNvSpPr>
            <a:spLocks noGrp="1"/>
          </p:cNvSpPr>
          <p:nvPr>
            <p:ph type="body"/>
          </p:nvPr>
        </p:nvSpPr>
        <p:spPr>
          <a:xfrm>
            <a:off x="695160" y="4390920"/>
            <a:ext cx="5567760" cy="4159800"/>
          </a:xfrm>
          <a:prstGeom prst="rect">
            <a:avLst/>
          </a:prstGeom>
        </p:spPr>
        <p:txBody>
          <a:bodyPr lIns="92520" tIns="46440" rIns="92520" bIns="46440"/>
          <a:lstStyle/>
          <a:p>
            <a:pPr marL="720" indent="0">
              <a:lnSpc>
                <a:spcPct val="100000"/>
              </a:lnSpc>
              <a:buClr>
                <a:srgbClr val="000000"/>
              </a:buClr>
              <a:buFont typeface="Times"/>
              <a:buNone/>
            </a:pPr>
            <a:r>
              <a:rPr lang="en-US" sz="2000" strike="noStrike" spc="-1" dirty="0">
                <a:latin typeface="Neue Haas Grotesk Text Pro" panose="020B0504020202020204" pitchFamily="34" charset="77"/>
              </a:rPr>
              <a:t>If we assume that all inputs are either 1 or 0 (on or off) and this neuron is activated when it is 1 or on, what weights do we need to assign to these two edges and what </a:t>
            </a:r>
            <a:r>
              <a:rPr lang="en-US" sz="2000" strike="noStrike" spc="-1" dirty="0" err="1">
                <a:latin typeface="Neue Haas Grotesk Text Pro" panose="020B0504020202020204" pitchFamily="34" charset="77"/>
              </a:rPr>
              <a:t>theshold</a:t>
            </a:r>
            <a:r>
              <a:rPr lang="en-US" sz="2000" strike="noStrike" spc="-1" dirty="0">
                <a:latin typeface="Neue Haas Grotesk Text Pro" panose="020B0504020202020204" pitchFamily="34" charset="77"/>
              </a:rPr>
              <a:t> do we need to put to this neuro to represent the AND gate?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7D35F14-8D08-44E1-A573-59BF2727B175}" type="slidenum">
              <a:rPr lang="en-US" sz="1200" b="0" strike="noStrike" spc="-1">
                <a:solidFill>
                  <a:srgbClr val="000000"/>
                </a:solidFill>
                <a:latin typeface="Times New Roman"/>
              </a:rPr>
              <a:t>29</a:t>
            </a:fld>
            <a:endParaRPr lang="en-US" sz="1200" strike="noStrike" spc="-1" dirty="0">
              <a:latin typeface="Neue Haas Grotesk Text Pro" panose="020B0504020202020204" pitchFamily="34" charset="77"/>
            </a:endParaRPr>
          </a:p>
        </p:txBody>
      </p:sp>
      <p:sp>
        <p:nvSpPr>
          <p:cNvPr id="1096" name="PlaceHolder 2"/>
          <p:cNvSpPr>
            <a:spLocks noGrp="1" noRot="1" noChangeAspect="1"/>
          </p:cNvSpPr>
          <p:nvPr>
            <p:ph type="sldImg"/>
          </p:nvPr>
        </p:nvSpPr>
        <p:spPr>
          <a:xfrm>
            <a:off x="400050" y="693738"/>
            <a:ext cx="6157913" cy="3465512"/>
          </a:xfrm>
          <a:prstGeom prst="rect">
            <a:avLst/>
          </a:prstGeom>
        </p:spPr>
      </p:sp>
      <p:sp>
        <p:nvSpPr>
          <p:cNvPr id="1097"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If they both have weights of 1 and the threshold is 2 then we represent the AND gate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62703-E93F-8EC8-CD2E-B4AFA6FA8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E68BD-39CF-A610-EFF9-F36B0F835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46330-0A52-3A1C-3368-FB5546BD26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we might have a dataset with picture, let's say of fruit, and we build a model that learns to differentiate the pictures of different fruit. If in the future we are given a new picture, we can recognize whether it is a fruit and maybe even predict what kind of fruit it is.</a:t>
            </a:r>
          </a:p>
        </p:txBody>
      </p:sp>
      <p:sp>
        <p:nvSpPr>
          <p:cNvPr id="4" name="Slide Number Placeholder 3">
            <a:extLst>
              <a:ext uri="{FF2B5EF4-FFF2-40B4-BE49-F238E27FC236}">
                <a16:creationId xmlns:a16="http://schemas.microsoft.com/office/drawing/2014/main" id="{6779F179-0BCA-EDE3-1AC4-47CC12210ABB}"/>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82362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753C8F3-6510-473A-A9AC-15FE2507768E}" type="slidenum">
              <a:rPr lang="en-US" sz="1200" b="0" strike="noStrike" spc="-1">
                <a:solidFill>
                  <a:srgbClr val="000000"/>
                </a:solidFill>
                <a:latin typeface="Times New Roman"/>
              </a:rPr>
              <a:t>30</a:t>
            </a:fld>
            <a:endParaRPr lang="en-US" sz="1200" strike="noStrike" spc="-1" dirty="0">
              <a:latin typeface="Neue Haas Grotesk Text Pro" panose="020B0504020202020204" pitchFamily="34" charset="77"/>
            </a:endParaRPr>
          </a:p>
        </p:txBody>
      </p:sp>
      <p:sp>
        <p:nvSpPr>
          <p:cNvPr id="1099" name="PlaceHolder 2"/>
          <p:cNvSpPr>
            <a:spLocks noGrp="1" noRot="1" noChangeAspect="1"/>
          </p:cNvSpPr>
          <p:nvPr>
            <p:ph type="sldImg"/>
          </p:nvPr>
        </p:nvSpPr>
        <p:spPr>
          <a:xfrm>
            <a:off x="400050" y="693738"/>
            <a:ext cx="6157913" cy="3465512"/>
          </a:xfrm>
          <a:prstGeom prst="rect">
            <a:avLst/>
          </a:prstGeom>
        </p:spPr>
      </p:sp>
      <p:sp>
        <p:nvSpPr>
          <p:cNvPr id="1100"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What if we extend this AND gate to four inputs. What weights and threshold would we need?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6616BFD-969E-4D45-A2D2-3DFD99C9A0C6}" type="slidenum">
              <a:rPr lang="en-US" sz="1200" b="0" strike="noStrike" spc="-1">
                <a:solidFill>
                  <a:srgbClr val="000000"/>
                </a:solidFill>
                <a:latin typeface="Times New Roman"/>
              </a:rPr>
              <a:t>31</a:t>
            </a:fld>
            <a:endParaRPr lang="en-US" sz="1200" strike="noStrike" spc="-1" dirty="0">
              <a:latin typeface="Neue Haas Grotesk Text Pro" panose="020B0504020202020204" pitchFamily="34" charset="77"/>
            </a:endParaRPr>
          </a:p>
        </p:txBody>
      </p:sp>
      <p:sp>
        <p:nvSpPr>
          <p:cNvPr id="1102" name="PlaceHolder 2"/>
          <p:cNvSpPr>
            <a:spLocks noGrp="1" noRot="1" noChangeAspect="1"/>
          </p:cNvSpPr>
          <p:nvPr>
            <p:ph type="sldImg"/>
          </p:nvPr>
        </p:nvSpPr>
        <p:spPr>
          <a:xfrm>
            <a:off x="400050" y="693738"/>
            <a:ext cx="6157913" cy="3465512"/>
          </a:xfrm>
          <a:prstGeom prst="rect">
            <a:avLst/>
          </a:prstGeom>
        </p:spPr>
      </p:sp>
      <p:sp>
        <p:nvSpPr>
          <p:cNvPr id="1103"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If they all have a weight of 1 the threshold would need to be 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5428CA7F-F99D-4307-BA4A-B97F664E6C62}" type="slidenum">
              <a:rPr lang="en-US" sz="1200" b="0" strike="noStrike" spc="-1">
                <a:solidFill>
                  <a:srgbClr val="000000"/>
                </a:solidFill>
                <a:latin typeface="Times New Roman"/>
              </a:rPr>
              <a:t>32</a:t>
            </a:fld>
            <a:endParaRPr lang="en-US" sz="1200" strike="noStrike" spc="-1" dirty="0">
              <a:latin typeface="Neue Haas Grotesk Text Pro" panose="020B0504020202020204" pitchFamily="34" charset="77"/>
            </a:endParaRPr>
          </a:p>
        </p:txBody>
      </p:sp>
      <p:sp>
        <p:nvSpPr>
          <p:cNvPr id="1105" name="PlaceHolder 2"/>
          <p:cNvSpPr>
            <a:spLocks noGrp="1" noRot="1" noChangeAspect="1"/>
          </p:cNvSpPr>
          <p:nvPr>
            <p:ph type="sldImg"/>
          </p:nvPr>
        </p:nvSpPr>
        <p:spPr>
          <a:xfrm>
            <a:off x="400050" y="693738"/>
            <a:ext cx="6157913" cy="3465512"/>
          </a:xfrm>
          <a:prstGeom prst="rect">
            <a:avLst/>
          </a:prstGeom>
        </p:spPr>
      </p:sp>
      <p:sp>
        <p:nvSpPr>
          <p:cNvPr id="1106"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Let's try to learn the OR logical operator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52CD4184-6BA3-4F78-8D2F-24191CDEC2D4}" type="slidenum">
              <a:rPr lang="en-US" sz="1200" b="0" strike="noStrike" spc="-1">
                <a:solidFill>
                  <a:srgbClr val="000000"/>
                </a:solidFill>
                <a:latin typeface="Times New Roman"/>
              </a:rPr>
              <a:t>33</a:t>
            </a:fld>
            <a:endParaRPr lang="en-US" sz="1200" strike="noStrike" spc="-1" dirty="0">
              <a:latin typeface="Neue Haas Grotesk Text Pro" panose="020B0504020202020204" pitchFamily="34" charset="77"/>
            </a:endParaRPr>
          </a:p>
        </p:txBody>
      </p:sp>
      <p:sp>
        <p:nvSpPr>
          <p:cNvPr id="1108" name="PlaceHolder 2"/>
          <p:cNvSpPr>
            <a:spLocks noGrp="1" noRot="1" noChangeAspect="1"/>
          </p:cNvSpPr>
          <p:nvPr>
            <p:ph type="sldImg"/>
          </p:nvPr>
        </p:nvSpPr>
        <p:spPr>
          <a:xfrm>
            <a:off x="400050" y="693738"/>
            <a:ext cx="6157913" cy="3465512"/>
          </a:xfrm>
          <a:prstGeom prst="rect">
            <a:avLst/>
          </a:prstGeom>
        </p:spPr>
      </p:sp>
      <p:sp>
        <p:nvSpPr>
          <p:cNvPr id="1109"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What about for an OR gate?</a:t>
            </a:r>
          </a:p>
          <a:p>
            <a:pPr marL="216000" indent="-215280">
              <a:lnSpc>
                <a:spcPct val="100000"/>
              </a:lnSpc>
            </a:pPr>
            <a:r>
              <a:rPr lang="en-US" sz="2000" strike="noStrike" spc="-1" dirty="0">
                <a:latin typeface="Neue Haas Grotesk Text Pro" panose="020B0504020202020204" pitchFamily="34" charset="77"/>
              </a:rPr>
              <a:t>What weights and thresholds would serve to create an OR gate?</a:t>
            </a:r>
            <a:br>
              <a:rPr dirty="0"/>
            </a:br>
            <a:endParaRPr lang="en-US" sz="2000" strike="noStrike" spc="-1" dirty="0">
              <a:latin typeface="Neue Haas Grotesk Text Pro" panose="020B0504020202020204" pitchFamily="34" charset="77"/>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B0D638FD-D594-4864-BD35-E33343E62DAB}" type="slidenum">
              <a:rPr lang="en-US" sz="1200" b="0" strike="noStrike" spc="-1">
                <a:solidFill>
                  <a:srgbClr val="000000"/>
                </a:solidFill>
                <a:latin typeface="Times New Roman"/>
              </a:rPr>
              <a:t>34</a:t>
            </a:fld>
            <a:endParaRPr lang="en-US" sz="1200" strike="noStrike" spc="-1" dirty="0">
              <a:latin typeface="Neue Haas Grotesk Text Pro" panose="020B0504020202020204" pitchFamily="34" charset="77"/>
            </a:endParaRPr>
          </a:p>
        </p:txBody>
      </p:sp>
      <p:sp>
        <p:nvSpPr>
          <p:cNvPr id="1111" name="PlaceHolder 2"/>
          <p:cNvSpPr>
            <a:spLocks noGrp="1" noRot="1" noChangeAspect="1"/>
          </p:cNvSpPr>
          <p:nvPr>
            <p:ph type="sldImg"/>
          </p:nvPr>
        </p:nvSpPr>
        <p:spPr>
          <a:xfrm>
            <a:off x="400050" y="693738"/>
            <a:ext cx="6157913" cy="3465512"/>
          </a:xfrm>
          <a:prstGeom prst="rect">
            <a:avLst/>
          </a:prstGeom>
        </p:spPr>
      </p:sp>
      <p:sp>
        <p:nvSpPr>
          <p:cNvPr id="1112"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For weights of 1, the threshold would need to be 1.</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DC88FAB5-6C21-492E-AFE7-F26B13E0B818}" type="slidenum">
              <a:rPr lang="en-US" sz="1200" b="0" strike="noStrike" spc="-1">
                <a:solidFill>
                  <a:srgbClr val="000000"/>
                </a:solidFill>
                <a:latin typeface="Times New Roman"/>
              </a:rPr>
              <a:t>35</a:t>
            </a:fld>
            <a:endParaRPr lang="en-US" sz="1200" strike="noStrike" spc="-1" dirty="0">
              <a:latin typeface="Neue Haas Grotesk Text Pro" panose="020B0504020202020204" pitchFamily="34" charset="77"/>
            </a:endParaRPr>
          </a:p>
        </p:txBody>
      </p:sp>
      <p:sp>
        <p:nvSpPr>
          <p:cNvPr id="1114" name="PlaceHolder 2"/>
          <p:cNvSpPr>
            <a:spLocks noGrp="1" noRot="1" noChangeAspect="1"/>
          </p:cNvSpPr>
          <p:nvPr>
            <p:ph type="sldImg"/>
          </p:nvPr>
        </p:nvSpPr>
        <p:spPr>
          <a:xfrm>
            <a:off x="400050" y="693738"/>
            <a:ext cx="6157913" cy="3465512"/>
          </a:xfrm>
          <a:prstGeom prst="rect">
            <a:avLst/>
          </a:prstGeom>
        </p:spPr>
      </p:sp>
      <p:sp>
        <p:nvSpPr>
          <p:cNvPr id="1115"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Similarly, we can expand it to take more inputs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2A1A13B7-A8BC-494B-BF9F-C80A6427853A}" type="slidenum">
              <a:rPr lang="en-US" sz="1200" b="0" strike="noStrike" spc="-1">
                <a:solidFill>
                  <a:srgbClr val="000000"/>
                </a:solidFill>
                <a:latin typeface="Times New Roman"/>
              </a:rPr>
              <a:t>36</a:t>
            </a:fld>
            <a:endParaRPr lang="en-US" sz="1200" strike="noStrike" spc="-1" dirty="0">
              <a:latin typeface="Neue Haas Grotesk Text Pro" panose="020B0504020202020204" pitchFamily="34" charset="77"/>
            </a:endParaRPr>
          </a:p>
        </p:txBody>
      </p:sp>
      <p:sp>
        <p:nvSpPr>
          <p:cNvPr id="1117" name="PlaceHolder 2"/>
          <p:cNvSpPr>
            <a:spLocks noGrp="1" noRot="1" noChangeAspect="1"/>
          </p:cNvSpPr>
          <p:nvPr>
            <p:ph type="sldImg"/>
          </p:nvPr>
        </p:nvSpPr>
        <p:spPr>
          <a:xfrm>
            <a:off x="400050" y="693738"/>
            <a:ext cx="6157913" cy="3465512"/>
          </a:xfrm>
          <a:prstGeom prst="rect">
            <a:avLst/>
          </a:prstGeom>
        </p:spPr>
      </p:sp>
      <p:sp>
        <p:nvSpPr>
          <p:cNvPr id="1118"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Note that the weights are 1 but the threshold remains 1</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8EB0A9F3-791D-45D5-B8D0-624736A04991}" type="slidenum">
              <a:rPr lang="en-US" sz="1200" b="0" strike="noStrike" spc="-1">
                <a:solidFill>
                  <a:srgbClr val="000000"/>
                </a:solidFill>
                <a:latin typeface="Times New Roman"/>
              </a:rPr>
              <a:t>37</a:t>
            </a:fld>
            <a:endParaRPr lang="en-US" sz="1200" strike="noStrike" spc="-1" dirty="0">
              <a:latin typeface="Neue Haas Grotesk Text Pro" panose="020B0504020202020204" pitchFamily="34" charset="77"/>
            </a:endParaRPr>
          </a:p>
        </p:txBody>
      </p:sp>
      <p:sp>
        <p:nvSpPr>
          <p:cNvPr id="1120" name="PlaceHolder 2"/>
          <p:cNvSpPr>
            <a:spLocks noGrp="1" noRot="1" noChangeAspect="1"/>
          </p:cNvSpPr>
          <p:nvPr>
            <p:ph type="sldImg"/>
          </p:nvPr>
        </p:nvSpPr>
        <p:spPr>
          <a:xfrm>
            <a:off x="400050" y="693738"/>
            <a:ext cx="6157913" cy="3465512"/>
          </a:xfrm>
          <a:prstGeom prst="rect">
            <a:avLst/>
          </a:prstGeom>
        </p:spPr>
      </p:sp>
      <p:sp>
        <p:nvSpPr>
          <p:cNvPr id="1121"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Time to learn the NOT gate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DA56195-57EB-473D-B2E7-5691A7794BCF}" type="slidenum">
              <a:rPr lang="en-US" sz="1200" b="0" strike="noStrike" spc="-1">
                <a:solidFill>
                  <a:srgbClr val="000000"/>
                </a:solidFill>
                <a:latin typeface="Times New Roman"/>
              </a:rPr>
              <a:t>38</a:t>
            </a:fld>
            <a:endParaRPr lang="en-US" sz="1200" strike="noStrike" spc="-1" dirty="0">
              <a:latin typeface="Neue Haas Grotesk Text Pro" panose="020B0504020202020204" pitchFamily="34" charset="77"/>
            </a:endParaRPr>
          </a:p>
        </p:txBody>
      </p:sp>
      <p:sp>
        <p:nvSpPr>
          <p:cNvPr id="1123" name="PlaceHolder 2"/>
          <p:cNvSpPr>
            <a:spLocks noGrp="1" noRot="1" noChangeAspect="1"/>
          </p:cNvSpPr>
          <p:nvPr>
            <p:ph type="sldImg"/>
          </p:nvPr>
        </p:nvSpPr>
        <p:spPr>
          <a:xfrm>
            <a:off x="400050" y="693738"/>
            <a:ext cx="6157913" cy="3465512"/>
          </a:xfrm>
          <a:prstGeom prst="rect">
            <a:avLst/>
          </a:prstGeom>
        </p:spPr>
      </p:sp>
      <p:sp>
        <p:nvSpPr>
          <p:cNvPr id="1124"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buClr>
                <a:srgbClr val="000000"/>
              </a:buClr>
              <a:buFont typeface="Times"/>
              <a:buChar char="•"/>
            </a:pPr>
            <a:r>
              <a:rPr lang="en-US" sz="2000" strike="noStrike" spc="-1" dirty="0">
                <a:latin typeface="Neue Haas Grotesk Text Pro" panose="020B0504020202020204" pitchFamily="34" charset="77"/>
              </a:rPr>
              <a:t>Now it gets a little bit trickier, what weight and threshold might work to create a NOT gate?</a:t>
            </a:r>
          </a:p>
          <a:p>
            <a:pPr marL="216000" indent="-215280">
              <a:lnSpc>
                <a:spcPct val="100000"/>
              </a:lnSpc>
            </a:pPr>
            <a:endParaRPr lang="en-US" sz="2000" strike="noStrike" spc="-1" dirty="0">
              <a:latin typeface="Neue Haas Grotesk Text Pro" panose="020B0504020202020204" pitchFamily="34" charset="77"/>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691D91A1-AEDD-4939-A683-787474B0A9EA}" type="slidenum">
              <a:rPr lang="en-US" sz="1200" b="0" strike="noStrike" spc="-1">
                <a:solidFill>
                  <a:srgbClr val="000000"/>
                </a:solidFill>
                <a:latin typeface="Times New Roman"/>
              </a:rPr>
              <a:t>39</a:t>
            </a:fld>
            <a:endParaRPr lang="en-US" sz="1200" strike="noStrike" spc="-1" dirty="0">
              <a:latin typeface="Neue Haas Grotesk Text Pro" panose="020B0504020202020204" pitchFamily="34" charset="77"/>
            </a:endParaRPr>
          </a:p>
        </p:txBody>
      </p:sp>
      <p:sp>
        <p:nvSpPr>
          <p:cNvPr id="1126" name="PlaceHolder 2"/>
          <p:cNvSpPr>
            <a:spLocks noGrp="1" noRot="1" noChangeAspect="1"/>
          </p:cNvSpPr>
          <p:nvPr>
            <p:ph type="sldImg"/>
          </p:nvPr>
        </p:nvSpPr>
        <p:spPr>
          <a:xfrm>
            <a:off x="400050" y="693738"/>
            <a:ext cx="6157913" cy="3465512"/>
          </a:xfrm>
          <a:prstGeom prst="rect">
            <a:avLst/>
          </a:prstGeom>
        </p:spPr>
      </p:sp>
      <p:sp>
        <p:nvSpPr>
          <p:cNvPr id="1127" name="PlaceHolder 3"/>
          <p:cNvSpPr>
            <a:spLocks noGrp="1"/>
          </p:cNvSpPr>
          <p:nvPr>
            <p:ph type="body"/>
          </p:nvPr>
        </p:nvSpPr>
        <p:spPr>
          <a:xfrm>
            <a:off x="695160" y="4390920"/>
            <a:ext cx="5567760" cy="4159800"/>
          </a:xfrm>
          <a:prstGeom prst="rect">
            <a:avLst/>
          </a:prstGeom>
        </p:spPr>
        <p:txBody>
          <a:bodyPr lIns="92520" tIns="46440" rIns="92520" bIns="46440"/>
          <a:lstStyle/>
          <a:p>
            <a:r>
              <a:rPr lang="en-US" sz="2000" strike="noStrike" spc="-1" dirty="0">
                <a:latin typeface="Neue Haas Grotesk Text Pro" panose="020B0504020202020204" pitchFamily="34" charset="77"/>
              </a:rPr>
              <a:t>Did you get this?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929DB-5F2E-5CA4-41D4-2593EB59F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723E4-0386-CAF1-EB0F-A3405C7E8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65608-DCDC-39A5-14AE-CC637BBFD1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maybe we have a model that learns from past movies we have liked watching on Netflix and makes recommendations about movies we are likely to enjoy in the future. These are just two examples of machine learning algorithms but there are SO many applications out there.</a:t>
            </a:r>
          </a:p>
        </p:txBody>
      </p:sp>
      <p:sp>
        <p:nvSpPr>
          <p:cNvPr id="4" name="Slide Number Placeholder 3">
            <a:extLst>
              <a:ext uri="{FF2B5EF4-FFF2-40B4-BE49-F238E27FC236}">
                <a16:creationId xmlns:a16="http://schemas.microsoft.com/office/drawing/2014/main" id="{9471D290-319B-C4C5-39E2-0993A65351D3}"/>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3647040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are given a more complex truth table of an unknown Boolean function?</a:t>
            </a:r>
          </a:p>
        </p:txBody>
      </p:sp>
      <p:sp>
        <p:nvSpPr>
          <p:cNvPr id="4" name="Slide Number Placeholder 3"/>
          <p:cNvSpPr>
            <a:spLocks noGrp="1"/>
          </p:cNvSpPr>
          <p:nvPr>
            <p:ph type="sldNum" sz="quarter" idx="5"/>
          </p:nvPr>
        </p:nvSpPr>
        <p:spPr/>
        <p:txBody>
          <a:bodyPr/>
          <a:lstStyle/>
          <a:p>
            <a:fld id="{D1EC9309-185D-B241-857D-6AB647741F6D}" type="slidenum">
              <a:rPr lang="en-US" smtClean="0"/>
              <a:t>40</a:t>
            </a:fld>
            <a:endParaRPr lang="en-US"/>
          </a:p>
        </p:txBody>
      </p:sp>
    </p:spTree>
    <p:extLst>
      <p:ext uri="{BB962C8B-B14F-4D97-AF65-F5344CB8AC3E}">
        <p14:creationId xmlns:p14="http://schemas.microsoft.com/office/powerpoint/2010/main" val="4143175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put a pause here and play a game</a:t>
            </a:r>
          </a:p>
        </p:txBody>
      </p:sp>
      <p:sp>
        <p:nvSpPr>
          <p:cNvPr id="4" name="Slide Number Placeholder 3"/>
          <p:cNvSpPr>
            <a:spLocks noGrp="1"/>
          </p:cNvSpPr>
          <p:nvPr>
            <p:ph type="sldNum" sz="quarter" idx="5"/>
          </p:nvPr>
        </p:nvSpPr>
        <p:spPr/>
        <p:txBody>
          <a:bodyPr/>
          <a:lstStyle/>
          <a:p>
            <a:fld id="{D1EC9309-185D-B241-857D-6AB647741F6D}" type="slidenum">
              <a:rPr lang="en-US" smtClean="0"/>
              <a:t>41</a:t>
            </a:fld>
            <a:endParaRPr lang="en-US"/>
          </a:p>
        </p:txBody>
      </p:sp>
    </p:spTree>
    <p:extLst>
      <p:ext uri="{BB962C8B-B14F-4D97-AF65-F5344CB8AC3E}">
        <p14:creationId xmlns:p14="http://schemas.microsoft.com/office/powerpoint/2010/main" val="480844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42</a:t>
            </a:fld>
            <a:endParaRPr lang="en-US"/>
          </a:p>
        </p:txBody>
      </p:sp>
    </p:spTree>
    <p:extLst>
      <p:ext uri="{BB962C8B-B14F-4D97-AF65-F5344CB8AC3E}">
        <p14:creationId xmlns:p14="http://schemas.microsoft.com/office/powerpoint/2010/main" val="2112293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43</a:t>
            </a:fld>
            <a:endParaRPr lang="en-US"/>
          </a:p>
        </p:txBody>
      </p:sp>
    </p:spTree>
    <p:extLst>
      <p:ext uri="{BB962C8B-B14F-4D97-AF65-F5344CB8AC3E}">
        <p14:creationId xmlns:p14="http://schemas.microsoft.com/office/powerpoint/2010/main" val="745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44</a:t>
            </a:fld>
            <a:endParaRPr lang="en-US"/>
          </a:p>
        </p:txBody>
      </p:sp>
    </p:spTree>
    <p:extLst>
      <p:ext uri="{BB962C8B-B14F-4D97-AF65-F5344CB8AC3E}">
        <p14:creationId xmlns:p14="http://schemas.microsoft.com/office/powerpoint/2010/main" val="25832948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45</a:t>
            </a:fld>
            <a:endParaRPr lang="en-US"/>
          </a:p>
        </p:txBody>
      </p:sp>
    </p:spTree>
    <p:extLst>
      <p:ext uri="{BB962C8B-B14F-4D97-AF65-F5344CB8AC3E}">
        <p14:creationId xmlns:p14="http://schemas.microsoft.com/office/powerpoint/2010/main" val="1926715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46</a:t>
            </a:fld>
            <a:endParaRPr lang="en-US"/>
          </a:p>
        </p:txBody>
      </p:sp>
    </p:spTree>
    <p:extLst>
      <p:ext uri="{BB962C8B-B14F-4D97-AF65-F5344CB8AC3E}">
        <p14:creationId xmlns:p14="http://schemas.microsoft.com/office/powerpoint/2010/main" val="1343278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47</a:t>
            </a:fld>
            <a:endParaRPr lang="en-US"/>
          </a:p>
        </p:txBody>
      </p:sp>
    </p:spTree>
    <p:extLst>
      <p:ext uri="{BB962C8B-B14F-4D97-AF65-F5344CB8AC3E}">
        <p14:creationId xmlns:p14="http://schemas.microsoft.com/office/powerpoint/2010/main" val="1941149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EC9309-185D-B241-857D-6AB647741F6D}" type="slidenum">
              <a:rPr lang="en-US" smtClean="0"/>
              <a:t>48</a:t>
            </a:fld>
            <a:endParaRPr lang="en-US"/>
          </a:p>
        </p:txBody>
      </p:sp>
    </p:spTree>
    <p:extLst>
      <p:ext uri="{BB962C8B-B14F-4D97-AF65-F5344CB8AC3E}">
        <p14:creationId xmlns:p14="http://schemas.microsoft.com/office/powerpoint/2010/main" val="2759924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figure it out?</a:t>
            </a:r>
          </a:p>
        </p:txBody>
      </p:sp>
      <p:sp>
        <p:nvSpPr>
          <p:cNvPr id="4" name="Slide Number Placeholder 3"/>
          <p:cNvSpPr>
            <a:spLocks noGrp="1"/>
          </p:cNvSpPr>
          <p:nvPr>
            <p:ph type="sldNum" sz="quarter" idx="5"/>
          </p:nvPr>
        </p:nvSpPr>
        <p:spPr/>
        <p:txBody>
          <a:bodyPr/>
          <a:lstStyle/>
          <a:p>
            <a:fld id="{D1EC9309-185D-B241-857D-6AB647741F6D}" type="slidenum">
              <a:rPr lang="en-US" smtClean="0"/>
              <a:t>49</a:t>
            </a:fld>
            <a:endParaRPr lang="en-US"/>
          </a:p>
        </p:txBody>
      </p:sp>
    </p:spTree>
    <p:extLst>
      <p:ext uri="{BB962C8B-B14F-4D97-AF65-F5344CB8AC3E}">
        <p14:creationId xmlns:p14="http://schemas.microsoft.com/office/powerpoint/2010/main" val="338511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 different flavors of machine learning algorithms. The most common one is supervised learning where the algorithm learns from labeled examples. Let's take our fruit picture dataset. For each picture, we would have different labels that characterize the picture. E.g., the color and shape. For each example, we also have done somehow the hard work of assigning it to a class, let's say the class here represents the type of fruit, apple or banana. We train our model on this dataset which learns a relationship between labels and classes. When in the future we get a picture of a fruit we have never seen before, we ask the model to predict what kind of fruit it is based on its own set of labels, e.g., yellow, round. This example of supervised learning is called classification because we classify examples with a finite number of labels into a finite and already agreed upon number of classes. As you can imagine, it can be quite costly to build datasets that are perfectly labeled and properly classified in order to build good classifiers.  </a:t>
            </a:r>
          </a:p>
        </p:txBody>
      </p:sp>
      <p:sp>
        <p:nvSpPr>
          <p:cNvPr id="4" name="Slide Number Placeholder 3"/>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4274630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time we will see how to train neural networks. The basic idea is that we start with some initial weights and thresholds. We repeatedly show examples to the neural network and update the weights and threshold by comparing the neural network output to what we should have gotten it</a:t>
            </a:r>
          </a:p>
        </p:txBody>
      </p:sp>
      <p:sp>
        <p:nvSpPr>
          <p:cNvPr id="4" name="Slide Number Placeholder 3"/>
          <p:cNvSpPr>
            <a:spLocks noGrp="1"/>
          </p:cNvSpPr>
          <p:nvPr>
            <p:ph type="sldNum" sz="quarter" idx="5"/>
          </p:nvPr>
        </p:nvSpPr>
        <p:spPr/>
        <p:txBody>
          <a:bodyPr/>
          <a:lstStyle/>
          <a:p>
            <a:fld id="{D1EC9309-185D-B241-857D-6AB647741F6D}" type="slidenum">
              <a:rPr lang="en-US" smtClean="0"/>
              <a:t>50</a:t>
            </a:fld>
            <a:endParaRPr lang="en-US"/>
          </a:p>
        </p:txBody>
      </p:sp>
    </p:spTree>
    <p:extLst>
      <p:ext uri="{BB962C8B-B14F-4D97-AF65-F5344CB8AC3E}">
        <p14:creationId xmlns:p14="http://schemas.microsoft.com/office/powerpoint/2010/main" val="1087250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repeat the following process until we get all examples right. For each training example, we calculated the current prediction from the perceptron. If it was off, we update the weights and threshold towards getting this example correct and repeat.</a:t>
            </a:r>
          </a:p>
        </p:txBody>
      </p:sp>
      <p:sp>
        <p:nvSpPr>
          <p:cNvPr id="4" name="Slide Number Placeholder 3"/>
          <p:cNvSpPr>
            <a:spLocks noGrp="1"/>
          </p:cNvSpPr>
          <p:nvPr>
            <p:ph type="sldNum" sz="quarter" idx="5"/>
          </p:nvPr>
        </p:nvSpPr>
        <p:spPr/>
        <p:txBody>
          <a:bodyPr/>
          <a:lstStyle/>
          <a:p>
            <a:fld id="{D1EC9309-185D-B241-857D-6AB647741F6D}" type="slidenum">
              <a:rPr lang="en-US" smtClean="0"/>
              <a:t>51</a:t>
            </a:fld>
            <a:endParaRPr lang="en-US"/>
          </a:p>
        </p:txBody>
      </p:sp>
    </p:spTree>
    <p:extLst>
      <p:ext uri="{BB962C8B-B14F-4D97-AF65-F5344CB8AC3E}">
        <p14:creationId xmlns:p14="http://schemas.microsoft.com/office/powerpoint/2010/main" val="1736326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F69F900F-1B06-4D04-9F32-3761B5125E3C}" type="slidenum">
              <a:rPr lang="en-US" sz="1200" b="0" strike="noStrike" spc="-1">
                <a:solidFill>
                  <a:srgbClr val="000000"/>
                </a:solidFill>
                <a:latin typeface="Times New Roman"/>
              </a:rPr>
              <a:t>52</a:t>
            </a:fld>
            <a:endParaRPr lang="en-US" sz="1200" strike="noStrike" spc="-1" dirty="0">
              <a:latin typeface="Neue Haas Grotesk Text Pro" panose="020B0504020202020204" pitchFamily="34" charset="77"/>
            </a:endParaRPr>
          </a:p>
        </p:txBody>
      </p:sp>
      <p:sp>
        <p:nvSpPr>
          <p:cNvPr id="1176" name="PlaceHolder 2"/>
          <p:cNvSpPr>
            <a:spLocks noGrp="1" noRot="1" noChangeAspect="1"/>
          </p:cNvSpPr>
          <p:nvPr>
            <p:ph type="sldImg"/>
          </p:nvPr>
        </p:nvSpPr>
        <p:spPr>
          <a:xfrm>
            <a:off x="400050" y="693738"/>
            <a:ext cx="6157913" cy="3465512"/>
          </a:xfrm>
          <a:prstGeom prst="rect">
            <a:avLst/>
          </a:prstGeom>
        </p:spPr>
      </p:sp>
      <p:sp>
        <p:nvSpPr>
          <p:cNvPr id="1177"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Let's say we have the following randomly selected weights (1, -1, 1, 0.5) and threshold (1). We know that for those inputs (1, 1, 0, 1), we should get 1. What do we get instead?</a:t>
            </a:r>
          </a:p>
          <a:p>
            <a:pPr marL="216000" indent="-215280">
              <a:lnSpc>
                <a:spcPct val="100000"/>
              </a:lnSpc>
            </a:pPr>
            <a:endParaRPr lang="en-US" sz="2000" strike="noStrike" spc="-1" dirty="0">
              <a:latin typeface="Neue Haas Grotesk Text Pro" panose="020B0504020202020204" pitchFamily="34" charset="77"/>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08DBC10-7EE7-4479-9646-FD00A6A356F2}" type="slidenum">
              <a:rPr lang="en-US" sz="1200" b="0" strike="noStrike" spc="-1">
                <a:solidFill>
                  <a:srgbClr val="000000"/>
                </a:solidFill>
                <a:latin typeface="Times New Roman"/>
              </a:rPr>
              <a:t>53</a:t>
            </a:fld>
            <a:endParaRPr lang="en-US" sz="1200" strike="noStrike" spc="-1" dirty="0">
              <a:latin typeface="Neue Haas Grotesk Text Pro" panose="020B0504020202020204" pitchFamily="34" charset="77"/>
            </a:endParaRPr>
          </a:p>
        </p:txBody>
      </p:sp>
      <p:sp>
        <p:nvSpPr>
          <p:cNvPr id="1179" name="PlaceHolder 2"/>
          <p:cNvSpPr>
            <a:spLocks noGrp="1" noRot="1" noChangeAspect="1"/>
          </p:cNvSpPr>
          <p:nvPr>
            <p:ph type="sldImg"/>
          </p:nvPr>
        </p:nvSpPr>
        <p:spPr>
          <a:xfrm>
            <a:off x="400050" y="693738"/>
            <a:ext cx="6157913" cy="3465512"/>
          </a:xfrm>
          <a:prstGeom prst="rect">
            <a:avLst/>
          </a:prstGeom>
        </p:spPr>
      </p:sp>
      <p:sp>
        <p:nvSpPr>
          <p:cNvPr id="1180"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Our perceptron predicted 0 instead of 1. What can we do to adjust it to make it right?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602C6B72-E54A-4607-99F3-0B2FE426DA7D}" type="slidenum">
              <a:rPr lang="en-US" sz="1200" b="0" strike="noStrike" spc="-1">
                <a:solidFill>
                  <a:srgbClr val="000000"/>
                </a:solidFill>
                <a:latin typeface="Times New Roman"/>
              </a:rPr>
              <a:t>54</a:t>
            </a:fld>
            <a:endParaRPr lang="en-US" sz="1200" strike="noStrike" spc="-1" dirty="0">
              <a:latin typeface="Neue Haas Grotesk Text Pro" panose="020B0504020202020204" pitchFamily="34" charset="77"/>
            </a:endParaRPr>
          </a:p>
        </p:txBody>
      </p:sp>
      <p:sp>
        <p:nvSpPr>
          <p:cNvPr id="1182" name="PlaceHolder 2"/>
          <p:cNvSpPr>
            <a:spLocks noGrp="1" noRot="1" noChangeAspect="1"/>
          </p:cNvSpPr>
          <p:nvPr>
            <p:ph type="sldImg"/>
          </p:nvPr>
        </p:nvSpPr>
        <p:spPr>
          <a:xfrm>
            <a:off x="400050" y="693738"/>
            <a:ext cx="6157913" cy="3465512"/>
          </a:xfrm>
          <a:prstGeom prst="rect">
            <a:avLst/>
          </a:prstGeom>
        </p:spPr>
      </p:sp>
      <p:sp>
        <p:nvSpPr>
          <p:cNvPr id="1183"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If we look at the inputs, x3=0 so that weight doesn't really matter so we won't change it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67FC77EF-7454-4ADB-ACE2-486424769247}" type="slidenum">
              <a:rPr lang="en-US" sz="1200" b="0" strike="noStrike" spc="-1">
                <a:solidFill>
                  <a:srgbClr val="000000"/>
                </a:solidFill>
                <a:latin typeface="Times New Roman"/>
              </a:rPr>
              <a:t>55</a:t>
            </a:fld>
            <a:endParaRPr lang="en-US" sz="1200" strike="noStrike" spc="-1" dirty="0">
              <a:latin typeface="Neue Haas Grotesk Text Pro" panose="020B0504020202020204" pitchFamily="34" charset="77"/>
            </a:endParaRPr>
          </a:p>
        </p:txBody>
      </p:sp>
      <p:sp>
        <p:nvSpPr>
          <p:cNvPr id="1185" name="PlaceHolder 2"/>
          <p:cNvSpPr>
            <a:spLocks noGrp="1" noRot="1" noChangeAspect="1"/>
          </p:cNvSpPr>
          <p:nvPr>
            <p:ph type="sldImg"/>
          </p:nvPr>
        </p:nvSpPr>
        <p:spPr>
          <a:xfrm>
            <a:off x="400050" y="693738"/>
            <a:ext cx="6157913" cy="3465512"/>
          </a:xfrm>
          <a:prstGeom prst="rect">
            <a:avLst/>
          </a:prstGeom>
        </p:spPr>
      </p:sp>
      <p:sp>
        <p:nvSpPr>
          <p:cNvPr id="1186"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r>
              <a:rPr lang="en-US" sz="2000" strike="noStrike" spc="-1" dirty="0">
                <a:latin typeface="Neue Haas Grotesk Text Pro" panose="020B0504020202020204" pitchFamily="34" charset="77"/>
              </a:rPr>
              <a:t>We could increase any of these weights to meet the threshold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96ECAEAB-9DF3-402F-A790-E0101B15C93A}" type="slidenum">
              <a:rPr lang="en-US" sz="1200" b="0" strike="noStrike" spc="-1">
                <a:solidFill>
                  <a:srgbClr val="000000"/>
                </a:solidFill>
                <a:latin typeface="Times New Roman"/>
              </a:rPr>
              <a:t>56</a:t>
            </a:fld>
            <a:endParaRPr lang="en-US" sz="1200" strike="noStrike" spc="-1" dirty="0">
              <a:latin typeface="Neue Haas Grotesk Text Pro" panose="020B0504020202020204" pitchFamily="34" charset="77"/>
            </a:endParaRPr>
          </a:p>
        </p:txBody>
      </p:sp>
      <p:sp>
        <p:nvSpPr>
          <p:cNvPr id="1188" name="PlaceHolder 2"/>
          <p:cNvSpPr>
            <a:spLocks noGrp="1" noRot="1" noChangeAspect="1"/>
          </p:cNvSpPr>
          <p:nvPr>
            <p:ph type="sldImg"/>
          </p:nvPr>
        </p:nvSpPr>
        <p:spPr>
          <a:xfrm>
            <a:off x="400050" y="693738"/>
            <a:ext cx="6157913" cy="3465512"/>
          </a:xfrm>
          <a:prstGeom prst="rect">
            <a:avLst/>
          </a:prstGeom>
        </p:spPr>
      </p:sp>
      <p:sp>
        <p:nvSpPr>
          <p:cNvPr id="1189"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or we could decrease the threshold</a:t>
            </a: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for updating is that we will add a delta w to each of the weights, where that delta will be a lambda parameter times the difference of actual minus predicted value for each input.</a:t>
            </a:r>
          </a:p>
        </p:txBody>
      </p:sp>
      <p:sp>
        <p:nvSpPr>
          <p:cNvPr id="4" name="Slide Number Placeholder 3"/>
          <p:cNvSpPr>
            <a:spLocks noGrp="1"/>
          </p:cNvSpPr>
          <p:nvPr>
            <p:ph type="sldNum" sz="quarter" idx="5"/>
          </p:nvPr>
        </p:nvSpPr>
        <p:spPr/>
        <p:txBody>
          <a:bodyPr/>
          <a:lstStyle/>
          <a:p>
            <a:fld id="{D1EC9309-185D-B241-857D-6AB647741F6D}" type="slidenum">
              <a:rPr lang="en-US" smtClean="0"/>
              <a:t>57</a:t>
            </a:fld>
            <a:endParaRPr lang="en-US"/>
          </a:p>
        </p:txBody>
      </p:sp>
    </p:spTree>
    <p:extLst>
      <p:ext uri="{BB962C8B-B14F-4D97-AF65-F5344CB8AC3E}">
        <p14:creationId xmlns:p14="http://schemas.microsoft.com/office/powerpoint/2010/main" val="3187683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5CA91763-F1EC-409F-85A1-98F67961F40C}" type="slidenum">
              <a:rPr lang="en-US" sz="1200" b="0" strike="noStrike" spc="-1">
                <a:solidFill>
                  <a:srgbClr val="000000"/>
                </a:solidFill>
                <a:latin typeface="Times New Roman"/>
              </a:rPr>
              <a:t>58</a:t>
            </a:fld>
            <a:endParaRPr lang="en-US" sz="1200" strike="noStrike" spc="-1" dirty="0">
              <a:latin typeface="Neue Haas Grotesk Text Pro" panose="020B0504020202020204" pitchFamily="34" charset="77"/>
            </a:endParaRPr>
          </a:p>
        </p:txBody>
      </p:sp>
      <p:sp>
        <p:nvSpPr>
          <p:cNvPr id="1191" name="PlaceHolder 2"/>
          <p:cNvSpPr>
            <a:spLocks noGrp="1" noRot="1" noChangeAspect="1"/>
          </p:cNvSpPr>
          <p:nvPr>
            <p:ph type="sldImg"/>
          </p:nvPr>
        </p:nvSpPr>
        <p:spPr>
          <a:xfrm>
            <a:off x="400050" y="693738"/>
            <a:ext cx="6157913" cy="3465512"/>
          </a:xfrm>
          <a:prstGeom prst="rect">
            <a:avLst/>
          </a:prstGeom>
        </p:spPr>
      </p:sp>
      <p:sp>
        <p:nvSpPr>
          <p:cNvPr id="1192"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What does this look in practice?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D027643C-8F27-45F3-B29F-C6CCC46FBA34}" type="slidenum">
              <a:rPr lang="en-US" sz="1200" b="0" strike="noStrike" spc="-1">
                <a:solidFill>
                  <a:srgbClr val="000000"/>
                </a:solidFill>
                <a:latin typeface="Times New Roman"/>
              </a:rPr>
              <a:t>59</a:t>
            </a:fld>
            <a:endParaRPr lang="en-US" sz="1200" strike="noStrike" spc="-1" dirty="0">
              <a:latin typeface="Neue Haas Grotesk Text Pro" panose="020B0504020202020204" pitchFamily="34" charset="77"/>
            </a:endParaRPr>
          </a:p>
        </p:txBody>
      </p:sp>
      <p:sp>
        <p:nvSpPr>
          <p:cNvPr id="1194" name="PlaceHolder 2"/>
          <p:cNvSpPr>
            <a:spLocks noGrp="1" noRot="1" noChangeAspect="1"/>
          </p:cNvSpPr>
          <p:nvPr>
            <p:ph type="sldImg"/>
          </p:nvPr>
        </p:nvSpPr>
        <p:spPr>
          <a:xfrm>
            <a:off x="400050" y="693738"/>
            <a:ext cx="6157913" cy="3465512"/>
          </a:xfrm>
          <a:prstGeom prst="rect">
            <a:avLst/>
          </a:prstGeom>
        </p:spPr>
      </p:sp>
      <p:sp>
        <p:nvSpPr>
          <p:cNvPr id="1195"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Since the actual value was 1 but we predicted 0, it will result to 1 and it causes us to increase the weights since delta will be positive.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r>
              <a:rPr lang="en-US" dirty="0"/>
              <a:t>Classification has a lot of applications. Face recognition is an increasingly popular one where individuals are recognized in video frames or pictures. As we have seen during the first week of class, this application is rife with racial biases. To the more innocuous side, character recognition refers to the process of recognizing non-digital text, e.g., a scanned copy of a book, or signs when walking in a new city. Spam detection is an application that we rarely think of when our email filters work well but can have catastrophic financial consequences if not successful. Medical diagnosis is another rising area of applying machine learning. Finally, biometrics where information like fingerprints, iris, </a:t>
            </a:r>
            <a:r>
              <a:rPr lang="en-US" dirty="0" err="1"/>
              <a:t>etc</a:t>
            </a:r>
            <a:r>
              <a:rPr lang="en-US" dirty="0"/>
              <a:t>, are used for security purposes is another example of classification. </a:t>
            </a:r>
          </a:p>
        </p:txBody>
      </p:sp>
      <p:sp>
        <p:nvSpPr>
          <p:cNvPr id="4" name="Slide Number Placeholder 3"/>
          <p:cNvSpPr>
            <a:spLocks noGrp="1"/>
          </p:cNvSpPr>
          <p:nvPr>
            <p:ph type="sldNum"/>
          </p:nvPr>
        </p:nvSpPr>
        <p:spPr/>
        <p:txBody>
          <a:bodyPr/>
          <a:lstStyle/>
          <a:p>
            <a:pPr algn="r"/>
            <a:fld id="{78AD56D6-8D2B-48B1-8E80-4AE9F7F344CB}"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3391586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74FF9D5B-5AD9-464C-ADF4-39155E6D37DE}" type="slidenum">
              <a:rPr lang="en-US" sz="1200" b="0" strike="noStrike" spc="-1">
                <a:solidFill>
                  <a:srgbClr val="000000"/>
                </a:solidFill>
                <a:latin typeface="Times New Roman"/>
              </a:rPr>
              <a:t>60</a:t>
            </a:fld>
            <a:endParaRPr lang="en-US" sz="1200" strike="noStrike" spc="-1" dirty="0">
              <a:latin typeface="Neue Haas Grotesk Text Pro" panose="020B0504020202020204" pitchFamily="34" charset="77"/>
            </a:endParaRPr>
          </a:p>
        </p:txBody>
      </p:sp>
      <p:sp>
        <p:nvSpPr>
          <p:cNvPr id="1197" name="PlaceHolder 2"/>
          <p:cNvSpPr>
            <a:spLocks noGrp="1" noRot="1" noChangeAspect="1"/>
          </p:cNvSpPr>
          <p:nvPr>
            <p:ph type="sldImg"/>
          </p:nvPr>
        </p:nvSpPr>
        <p:spPr>
          <a:xfrm>
            <a:off x="400050" y="693738"/>
            <a:ext cx="6157913" cy="3465512"/>
          </a:xfrm>
          <a:prstGeom prst="rect">
            <a:avLst/>
          </a:prstGeom>
        </p:spPr>
      </p:sp>
      <p:sp>
        <p:nvSpPr>
          <p:cNvPr id="1198"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If the predicted and actual values were flipped, we would have the oppositive effect.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C5994D1B-762F-4D1D-829D-0D96449B2B95}" type="slidenum">
              <a:rPr lang="en-US" sz="1200" b="0" strike="noStrike" spc="-1">
                <a:solidFill>
                  <a:srgbClr val="000000"/>
                </a:solidFill>
                <a:latin typeface="Times New Roman"/>
              </a:rPr>
              <a:t>61</a:t>
            </a:fld>
            <a:endParaRPr lang="en-US" sz="1200" strike="noStrike" spc="-1" dirty="0">
              <a:latin typeface="Neue Haas Grotesk Text Pro" panose="020B0504020202020204" pitchFamily="34" charset="77"/>
            </a:endParaRPr>
          </a:p>
        </p:txBody>
      </p:sp>
      <p:sp>
        <p:nvSpPr>
          <p:cNvPr id="1200" name="PlaceHolder 2"/>
          <p:cNvSpPr>
            <a:spLocks noGrp="1" noRot="1" noChangeAspect="1"/>
          </p:cNvSpPr>
          <p:nvPr>
            <p:ph type="sldImg"/>
          </p:nvPr>
        </p:nvSpPr>
        <p:spPr>
          <a:xfrm>
            <a:off x="400050" y="693738"/>
            <a:ext cx="6157913" cy="3465512"/>
          </a:xfrm>
          <a:prstGeom prst="rect">
            <a:avLst/>
          </a:prstGeom>
        </p:spPr>
      </p:sp>
      <p:sp>
        <p:nvSpPr>
          <p:cNvPr id="1201"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With the difference being negative, we want to decrease the weights to not exceed the threshold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6893783E-6073-4A46-99BF-6088B445A70D}" type="slidenum">
              <a:rPr lang="en-US" sz="1200" b="0" strike="noStrike" spc="-1">
                <a:solidFill>
                  <a:srgbClr val="000000"/>
                </a:solidFill>
                <a:latin typeface="Times New Roman"/>
              </a:rPr>
              <a:t>62</a:t>
            </a:fld>
            <a:endParaRPr lang="en-US" sz="1200" strike="noStrike" spc="-1" dirty="0">
              <a:latin typeface="Neue Haas Grotesk Text Pro" panose="020B0504020202020204" pitchFamily="34" charset="77"/>
            </a:endParaRPr>
          </a:p>
        </p:txBody>
      </p:sp>
      <p:sp>
        <p:nvSpPr>
          <p:cNvPr id="1203" name="PlaceHolder 2"/>
          <p:cNvSpPr>
            <a:spLocks noGrp="1" noRot="1" noChangeAspect="1"/>
          </p:cNvSpPr>
          <p:nvPr>
            <p:ph type="sldImg"/>
          </p:nvPr>
        </p:nvSpPr>
        <p:spPr>
          <a:xfrm>
            <a:off x="400050" y="693738"/>
            <a:ext cx="6157913" cy="3465512"/>
          </a:xfrm>
          <a:prstGeom prst="rect">
            <a:avLst/>
          </a:prstGeom>
        </p:spPr>
      </p:sp>
      <p:sp>
        <p:nvSpPr>
          <p:cNvPr id="1204"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If you look at our formula for delta, there is a multiplication with xi. what does it do?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BB816483-56BE-44B3-87E2-3A5376AB7925}" type="slidenum">
              <a:rPr lang="en-US" sz="1200" b="0" strike="noStrike" spc="-1">
                <a:solidFill>
                  <a:srgbClr val="000000"/>
                </a:solidFill>
                <a:latin typeface="Times New Roman"/>
              </a:rPr>
              <a:t>63</a:t>
            </a:fld>
            <a:endParaRPr lang="en-US" sz="1200" strike="noStrike" spc="-1" dirty="0">
              <a:latin typeface="Neue Haas Grotesk Text Pro" panose="020B0504020202020204" pitchFamily="34" charset="77"/>
            </a:endParaRPr>
          </a:p>
        </p:txBody>
      </p:sp>
      <p:sp>
        <p:nvSpPr>
          <p:cNvPr id="1206" name="PlaceHolder 2"/>
          <p:cNvSpPr>
            <a:spLocks noGrp="1" noRot="1" noChangeAspect="1"/>
          </p:cNvSpPr>
          <p:nvPr>
            <p:ph type="sldImg"/>
          </p:nvPr>
        </p:nvSpPr>
        <p:spPr>
          <a:xfrm>
            <a:off x="400050" y="693738"/>
            <a:ext cx="6157913" cy="3465512"/>
          </a:xfrm>
          <a:prstGeom prst="rect">
            <a:avLst/>
          </a:prstGeom>
        </p:spPr>
      </p:sp>
      <p:sp>
        <p:nvSpPr>
          <p:cNvPr id="1207"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If an xi==0, it will not adjust it since delta will be also 0 as a product. That means that our algorithm will only adjust those weights that actually contributed to the weighted sum.</a:t>
            </a: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a:p>
            <a:pPr marL="216000" indent="-215280">
              <a:lnSpc>
                <a:spcPct val="100000"/>
              </a:lnSpc>
            </a:pPr>
            <a:endParaRPr lang="en-US" sz="2000" strike="noStrike" spc="-1" dirty="0">
              <a:latin typeface="Neue Haas Grotesk Text Pro" panose="020B0504020202020204" pitchFamily="34" charset="77"/>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2A095DAE-80EA-4EB1-AF5C-F9F494320C1E}" type="slidenum">
              <a:rPr lang="en-US" sz="1200" b="0" strike="noStrike" spc="-1">
                <a:solidFill>
                  <a:srgbClr val="000000"/>
                </a:solidFill>
                <a:latin typeface="Times New Roman"/>
              </a:rPr>
              <a:t>64</a:t>
            </a:fld>
            <a:endParaRPr lang="en-US" sz="1200" strike="noStrike" spc="-1" dirty="0">
              <a:latin typeface="Neue Haas Grotesk Text Pro" panose="020B0504020202020204" pitchFamily="34" charset="77"/>
            </a:endParaRPr>
          </a:p>
        </p:txBody>
      </p:sp>
      <p:sp>
        <p:nvSpPr>
          <p:cNvPr id="1209" name="PlaceHolder 2"/>
          <p:cNvSpPr>
            <a:spLocks noGrp="1" noRot="1" noChangeAspect="1"/>
          </p:cNvSpPr>
          <p:nvPr>
            <p:ph type="sldImg"/>
          </p:nvPr>
        </p:nvSpPr>
        <p:spPr>
          <a:xfrm>
            <a:off x="400050" y="693738"/>
            <a:ext cx="6157913" cy="3465512"/>
          </a:xfrm>
          <a:prstGeom prst="rect">
            <a:avLst/>
          </a:prstGeom>
        </p:spPr>
      </p:sp>
      <p:sp>
        <p:nvSpPr>
          <p:cNvPr id="1210"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The final unknown of calculating delta is this lambda value.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DAC00236-8971-4CBC-B6F7-BD57BDDB68AA}" type="slidenum">
              <a:rPr lang="en-US" sz="1200" b="0" strike="noStrike" spc="-1">
                <a:solidFill>
                  <a:srgbClr val="000000"/>
                </a:solidFill>
                <a:latin typeface="Times New Roman"/>
              </a:rPr>
              <a:t>65</a:t>
            </a:fld>
            <a:endParaRPr lang="en-US" sz="1200" strike="noStrike" spc="-1" dirty="0">
              <a:latin typeface="Neue Haas Grotesk Text Pro" panose="020B0504020202020204" pitchFamily="34" charset="77"/>
            </a:endParaRPr>
          </a:p>
        </p:txBody>
      </p:sp>
      <p:sp>
        <p:nvSpPr>
          <p:cNvPr id="1212" name="PlaceHolder 2"/>
          <p:cNvSpPr>
            <a:spLocks noGrp="1" noRot="1" noChangeAspect="1"/>
          </p:cNvSpPr>
          <p:nvPr>
            <p:ph type="sldImg"/>
          </p:nvPr>
        </p:nvSpPr>
        <p:spPr>
          <a:xfrm>
            <a:off x="400050" y="693738"/>
            <a:ext cx="6157913" cy="3465512"/>
          </a:xfrm>
          <a:prstGeom prst="rect">
            <a:avLst/>
          </a:prstGeom>
        </p:spPr>
      </p:sp>
      <p:sp>
        <p:nvSpPr>
          <p:cNvPr id="1213"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This is known as the learning rate and it is a value between 0 and 1 which adjusts how aggressively we make changes to the model.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826791F3-DFC3-4CB0-9CC4-E1602185223F}" type="slidenum">
              <a:rPr lang="en-US" sz="1200" b="0" strike="noStrike" spc="-1">
                <a:solidFill>
                  <a:srgbClr val="000000"/>
                </a:solidFill>
                <a:latin typeface="Times New Roman"/>
              </a:rPr>
              <a:t>66</a:t>
            </a:fld>
            <a:endParaRPr lang="en-US" sz="1200" strike="noStrike" spc="-1" dirty="0">
              <a:latin typeface="Neue Haas Grotesk Text Pro" panose="020B0504020202020204" pitchFamily="34" charset="77"/>
            </a:endParaRPr>
          </a:p>
        </p:txBody>
      </p:sp>
      <p:sp>
        <p:nvSpPr>
          <p:cNvPr id="1215" name="PlaceHolder 2"/>
          <p:cNvSpPr>
            <a:spLocks noGrp="1" noRot="1" noChangeAspect="1"/>
          </p:cNvSpPr>
          <p:nvPr>
            <p:ph type="sldImg"/>
          </p:nvPr>
        </p:nvSpPr>
        <p:spPr>
          <a:xfrm>
            <a:off x="400050" y="693738"/>
            <a:ext cx="6157913" cy="3465512"/>
          </a:xfrm>
          <a:prstGeom prst="rect">
            <a:avLst/>
          </a:prstGeom>
        </p:spPr>
      </p:sp>
      <p:sp>
        <p:nvSpPr>
          <p:cNvPr id="1216"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What if we want to change the threshold?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EFF33432-E071-4F73-B038-5E4F32F1E4B8}" type="slidenum">
              <a:rPr lang="en-US" sz="1200" b="0" strike="noStrike" spc="-1">
                <a:solidFill>
                  <a:srgbClr val="000000"/>
                </a:solidFill>
                <a:latin typeface="Times New Roman"/>
              </a:rPr>
              <a:t>67</a:t>
            </a:fld>
            <a:endParaRPr lang="en-US" sz="1200" strike="noStrike" spc="-1" dirty="0">
              <a:latin typeface="Neue Haas Grotesk Text Pro" panose="020B0504020202020204" pitchFamily="34" charset="77"/>
            </a:endParaRPr>
          </a:p>
        </p:txBody>
      </p:sp>
      <p:sp>
        <p:nvSpPr>
          <p:cNvPr id="1218" name="PlaceHolder 2"/>
          <p:cNvSpPr>
            <a:spLocks noGrp="1" noRot="1" noChangeAspect="1"/>
          </p:cNvSpPr>
          <p:nvPr>
            <p:ph type="sldImg"/>
          </p:nvPr>
        </p:nvSpPr>
        <p:spPr>
          <a:xfrm>
            <a:off x="400050" y="693738"/>
            <a:ext cx="6157913" cy="3465512"/>
          </a:xfrm>
          <a:prstGeom prst="rect">
            <a:avLst/>
          </a:prstGeom>
        </p:spPr>
      </p:sp>
      <p:sp>
        <p:nvSpPr>
          <p:cNvPr id="1219"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We will make two small changes to our perceptron. We will ass a new input x4=1 and we will change to threshold to 0.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CustomShape 1"/>
          <p:cNvSpPr/>
          <p:nvPr/>
        </p:nvSpPr>
        <p:spPr>
          <a:xfrm>
            <a:off x="3941640" y="8782200"/>
            <a:ext cx="3015000" cy="460800"/>
          </a:xfrm>
          <a:prstGeom prst="rect">
            <a:avLst/>
          </a:prstGeom>
          <a:noFill/>
          <a:ln w="9360">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10DFD687-DAB2-4CA3-91D4-F1CC3E33C3D2}" type="slidenum">
              <a:rPr lang="en-US" sz="1200" b="0" strike="noStrike" spc="-1">
                <a:solidFill>
                  <a:srgbClr val="000000"/>
                </a:solidFill>
                <a:latin typeface="Times New Roman"/>
              </a:rPr>
              <a:t>68</a:t>
            </a:fld>
            <a:endParaRPr lang="en-US" sz="1200" strike="noStrike" spc="-1" dirty="0">
              <a:latin typeface="Neue Haas Grotesk Text Pro" panose="020B0504020202020204" pitchFamily="34" charset="77"/>
            </a:endParaRPr>
          </a:p>
        </p:txBody>
      </p:sp>
      <p:sp>
        <p:nvSpPr>
          <p:cNvPr id="1221" name="PlaceHolder 2"/>
          <p:cNvSpPr>
            <a:spLocks noGrp="1" noRot="1" noChangeAspect="1"/>
          </p:cNvSpPr>
          <p:nvPr>
            <p:ph type="sldImg"/>
          </p:nvPr>
        </p:nvSpPr>
        <p:spPr>
          <a:xfrm>
            <a:off x="400050" y="693738"/>
            <a:ext cx="6157913" cy="3465512"/>
          </a:xfrm>
          <a:prstGeom prst="rect">
            <a:avLst/>
          </a:prstGeom>
        </p:spPr>
      </p:sp>
      <p:sp>
        <p:nvSpPr>
          <p:cNvPr id="1222" name="PlaceHolder 3"/>
          <p:cNvSpPr>
            <a:spLocks noGrp="1"/>
          </p:cNvSpPr>
          <p:nvPr>
            <p:ph type="body"/>
          </p:nvPr>
        </p:nvSpPr>
        <p:spPr>
          <a:xfrm>
            <a:off x="695160" y="4390920"/>
            <a:ext cx="5567760" cy="4159800"/>
          </a:xfrm>
          <a:prstGeom prst="rect">
            <a:avLst/>
          </a:prstGeom>
        </p:spPr>
        <p:txBody>
          <a:bodyPr lIns="92520" tIns="46440" rIns="92520" bIns="46440"/>
          <a:lstStyle/>
          <a:p>
            <a:pPr marL="216000" indent="-215280">
              <a:lnSpc>
                <a:spcPct val="100000"/>
              </a:lnSpc>
            </a:pPr>
            <a:r>
              <a:rPr lang="en-US" sz="2000" strike="noStrike" spc="-1" dirty="0">
                <a:latin typeface="Neue Haas Grotesk Text Pro" panose="020B0504020202020204" pitchFamily="34" charset="77"/>
              </a:rPr>
              <a:t>This is equivalent to w4 being equal to -t, our threshold.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it all together, our perceptron learning algorithm asks us to initialize weights of the model randomly and repeat until we get all the examples right by adjusting the weights.</a:t>
            </a:r>
          </a:p>
        </p:txBody>
      </p:sp>
      <p:sp>
        <p:nvSpPr>
          <p:cNvPr id="4" name="Slide Number Placeholder 3"/>
          <p:cNvSpPr>
            <a:spLocks noGrp="1"/>
          </p:cNvSpPr>
          <p:nvPr>
            <p:ph type="sldNum" sz="quarter" idx="5"/>
          </p:nvPr>
        </p:nvSpPr>
        <p:spPr/>
        <p:txBody>
          <a:bodyPr/>
          <a:lstStyle/>
          <a:p>
            <a:fld id="{D1EC9309-185D-B241-857D-6AB647741F6D}" type="slidenum">
              <a:rPr lang="en-US" smtClean="0"/>
              <a:t>69</a:t>
            </a:fld>
            <a:endParaRPr lang="en-US"/>
          </a:p>
        </p:txBody>
      </p:sp>
    </p:spTree>
    <p:extLst>
      <p:ext uri="{BB962C8B-B14F-4D97-AF65-F5344CB8AC3E}">
        <p14:creationId xmlns:p14="http://schemas.microsoft.com/office/powerpoint/2010/main" val="22387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31788-71AD-7D7D-CA6A-F3F4D4470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10B40-5BDE-4A50-E623-343A434BDF9B}"/>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47BB9A80-445C-D117-2343-67014B208A67}"/>
              </a:ext>
            </a:extLst>
          </p:cNvPr>
          <p:cNvSpPr>
            <a:spLocks noGrp="1"/>
          </p:cNvSpPr>
          <p:nvPr>
            <p:ph type="body" idx="1"/>
          </p:nvPr>
        </p:nvSpPr>
        <p:spPr/>
        <p:txBody>
          <a:bodyPr/>
          <a:lstStyle/>
          <a:p>
            <a:r>
              <a:rPr lang="en-US" dirty="0"/>
              <a:t>Another type of supervised learning is regression where the outcomes are real-valued. For example, the training data could have labels like a car's mileage and the model could learn the price. When trying to buy a car, we can look into a car's mileage and see what price is reasonable. Regression examples can be found in economics and finance, </a:t>
            </a:r>
            <a:r>
              <a:rPr lang="en-US" dirty="0" err="1"/>
              <a:t>e.g</a:t>
            </a:r>
            <a:r>
              <a:rPr lang="en-US" dirty="0"/>
              <a:t> when predicting the value of stocks, in epidemiology, when predict outbreaks, in navigation, e.g., with autonomous cars, in temporal trends such as weather forecast and so on.</a:t>
            </a:r>
          </a:p>
        </p:txBody>
      </p:sp>
      <p:sp>
        <p:nvSpPr>
          <p:cNvPr id="4" name="Slide Number Placeholder 3">
            <a:extLst>
              <a:ext uri="{FF2B5EF4-FFF2-40B4-BE49-F238E27FC236}">
                <a16:creationId xmlns:a16="http://schemas.microsoft.com/office/drawing/2014/main" id="{BF9083E8-E87F-78E5-52BC-6C6D0E6AA3DE}"/>
              </a:ext>
            </a:extLst>
          </p:cNvPr>
          <p:cNvSpPr>
            <a:spLocks noGrp="1"/>
          </p:cNvSpPr>
          <p:nvPr>
            <p:ph type="sldNum"/>
          </p:nvPr>
        </p:nvSpPr>
        <p:spPr/>
        <p:txBody>
          <a:bodyPr/>
          <a:lstStyle/>
          <a:p>
            <a:pPr algn="r"/>
            <a:fld id="{78AD56D6-8D2B-48B1-8E80-4AE9F7F344CB}"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11563888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learning AND. We will assume our learning rate lambda is equal to 0.1 and we will add a third input x3=1.</a:t>
            </a:r>
          </a:p>
        </p:txBody>
      </p:sp>
      <p:sp>
        <p:nvSpPr>
          <p:cNvPr id="4" name="Slide Number Placeholder 3"/>
          <p:cNvSpPr>
            <a:spLocks noGrp="1"/>
          </p:cNvSpPr>
          <p:nvPr>
            <p:ph type="sldNum" sz="quarter" idx="5"/>
          </p:nvPr>
        </p:nvSpPr>
        <p:spPr/>
        <p:txBody>
          <a:bodyPr/>
          <a:lstStyle/>
          <a:p>
            <a:fld id="{D1EC9309-185D-B241-857D-6AB647741F6D}" type="slidenum">
              <a:rPr lang="en-US" smtClean="0"/>
              <a:t>70</a:t>
            </a:fld>
            <a:endParaRPr lang="en-US"/>
          </a:p>
        </p:txBody>
      </p:sp>
    </p:spTree>
    <p:extLst>
      <p:ext uri="{BB962C8B-B14F-4D97-AF65-F5344CB8AC3E}">
        <p14:creationId xmlns:p14="http://schemas.microsoft.com/office/powerpoint/2010/main" val="848095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assign random weights to each input, say 0.2, 0.5 and 0.1</a:t>
            </a:r>
          </a:p>
        </p:txBody>
      </p:sp>
      <p:sp>
        <p:nvSpPr>
          <p:cNvPr id="4" name="Slide Number Placeholder 3"/>
          <p:cNvSpPr>
            <a:spLocks noGrp="1"/>
          </p:cNvSpPr>
          <p:nvPr>
            <p:ph type="sldNum" sz="quarter" idx="5"/>
          </p:nvPr>
        </p:nvSpPr>
        <p:spPr/>
        <p:txBody>
          <a:bodyPr/>
          <a:lstStyle/>
          <a:p>
            <a:fld id="{D1EC9309-185D-B241-857D-6AB647741F6D}" type="slidenum">
              <a:rPr lang="en-US" smtClean="0"/>
              <a:t>71</a:t>
            </a:fld>
            <a:endParaRPr lang="en-US"/>
          </a:p>
        </p:txBody>
      </p:sp>
    </p:spTree>
    <p:extLst>
      <p:ext uri="{BB962C8B-B14F-4D97-AF65-F5344CB8AC3E}">
        <p14:creationId xmlns:p14="http://schemas.microsoft.com/office/powerpoint/2010/main" val="33544232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input 1, 0 we are expecting the output 0. Remember, our threshold is 0. Did we correctly predict 0?</a:t>
            </a:r>
          </a:p>
        </p:txBody>
      </p:sp>
      <p:sp>
        <p:nvSpPr>
          <p:cNvPr id="4" name="Slide Number Placeholder 3"/>
          <p:cNvSpPr>
            <a:spLocks noGrp="1"/>
          </p:cNvSpPr>
          <p:nvPr>
            <p:ph type="sldNum" sz="quarter" idx="5"/>
          </p:nvPr>
        </p:nvSpPr>
        <p:spPr/>
        <p:txBody>
          <a:bodyPr/>
          <a:lstStyle/>
          <a:p>
            <a:fld id="{D1EC9309-185D-B241-857D-6AB647741F6D}" type="slidenum">
              <a:rPr lang="en-US" smtClean="0"/>
              <a:t>72</a:t>
            </a:fld>
            <a:endParaRPr lang="en-US"/>
          </a:p>
        </p:txBody>
      </p:sp>
    </p:spTree>
    <p:extLst>
      <p:ext uri="{BB962C8B-B14F-4D97-AF65-F5344CB8AC3E}">
        <p14:creationId xmlns:p14="http://schemas.microsoft.com/office/powerpoint/2010/main" val="17343349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we are wrong. Our weighted sum was equal to 0.3 which is above the 0 threshold and we will predict 1 instead of 0.</a:t>
            </a:r>
          </a:p>
        </p:txBody>
      </p:sp>
      <p:sp>
        <p:nvSpPr>
          <p:cNvPr id="4" name="Slide Number Placeholder 3"/>
          <p:cNvSpPr>
            <a:spLocks noGrp="1"/>
          </p:cNvSpPr>
          <p:nvPr>
            <p:ph type="sldNum" sz="quarter" idx="5"/>
          </p:nvPr>
        </p:nvSpPr>
        <p:spPr/>
        <p:txBody>
          <a:bodyPr/>
          <a:lstStyle/>
          <a:p>
            <a:fld id="{D1EC9309-185D-B241-857D-6AB647741F6D}" type="slidenum">
              <a:rPr lang="en-US" smtClean="0"/>
              <a:t>73</a:t>
            </a:fld>
            <a:endParaRPr lang="en-US"/>
          </a:p>
        </p:txBody>
      </p:sp>
    </p:spTree>
    <p:extLst>
      <p:ext uri="{BB962C8B-B14F-4D97-AF65-F5344CB8AC3E}">
        <p14:creationId xmlns:p14="http://schemas.microsoft.com/office/powerpoint/2010/main" val="5006712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adjust our weights?</a:t>
            </a:r>
          </a:p>
        </p:txBody>
      </p:sp>
      <p:sp>
        <p:nvSpPr>
          <p:cNvPr id="4" name="Slide Number Placeholder 3"/>
          <p:cNvSpPr>
            <a:spLocks noGrp="1"/>
          </p:cNvSpPr>
          <p:nvPr>
            <p:ph type="sldNum" sz="quarter" idx="5"/>
          </p:nvPr>
        </p:nvSpPr>
        <p:spPr/>
        <p:txBody>
          <a:bodyPr/>
          <a:lstStyle/>
          <a:p>
            <a:fld id="{D1EC9309-185D-B241-857D-6AB647741F6D}" type="slidenum">
              <a:rPr lang="en-US" smtClean="0"/>
              <a:t>74</a:t>
            </a:fld>
            <a:endParaRPr lang="en-US"/>
          </a:p>
        </p:txBody>
      </p:sp>
    </p:spTree>
    <p:extLst>
      <p:ext uri="{BB962C8B-B14F-4D97-AF65-F5344CB8AC3E}">
        <p14:creationId xmlns:p14="http://schemas.microsoft.com/office/powerpoint/2010/main" val="893769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our delta, we will need to decrease all non-zero xi by 0.1</a:t>
            </a:r>
          </a:p>
        </p:txBody>
      </p:sp>
      <p:sp>
        <p:nvSpPr>
          <p:cNvPr id="4" name="Slide Number Placeholder 3"/>
          <p:cNvSpPr>
            <a:spLocks noGrp="1"/>
          </p:cNvSpPr>
          <p:nvPr>
            <p:ph type="sldNum" sz="quarter" idx="5"/>
          </p:nvPr>
        </p:nvSpPr>
        <p:spPr/>
        <p:txBody>
          <a:bodyPr/>
          <a:lstStyle/>
          <a:p>
            <a:fld id="{D1EC9309-185D-B241-857D-6AB647741F6D}" type="slidenum">
              <a:rPr lang="en-US" smtClean="0"/>
              <a:t>75</a:t>
            </a:fld>
            <a:endParaRPr lang="en-US"/>
          </a:p>
        </p:txBody>
      </p:sp>
    </p:spTree>
    <p:extLst>
      <p:ext uri="{BB962C8B-B14F-4D97-AF65-F5344CB8AC3E}">
        <p14:creationId xmlns:p14="http://schemas.microsoft.com/office/powerpoint/2010/main" val="34679722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updates the weights for x1 and x3.</a:t>
            </a:r>
          </a:p>
        </p:txBody>
      </p:sp>
      <p:sp>
        <p:nvSpPr>
          <p:cNvPr id="4" name="Slide Number Placeholder 3"/>
          <p:cNvSpPr>
            <a:spLocks noGrp="1"/>
          </p:cNvSpPr>
          <p:nvPr>
            <p:ph type="sldNum" sz="quarter" idx="5"/>
          </p:nvPr>
        </p:nvSpPr>
        <p:spPr/>
        <p:txBody>
          <a:bodyPr/>
          <a:lstStyle/>
          <a:p>
            <a:fld id="{D1EC9309-185D-B241-857D-6AB647741F6D}" type="slidenum">
              <a:rPr lang="en-US" smtClean="0"/>
              <a:t>76</a:t>
            </a:fld>
            <a:endParaRPr lang="en-US"/>
          </a:p>
        </p:txBody>
      </p:sp>
    </p:spTree>
    <p:extLst>
      <p:ext uri="{BB962C8B-B14F-4D97-AF65-F5344CB8AC3E}">
        <p14:creationId xmlns:p14="http://schemas.microsoft.com/office/powerpoint/2010/main" val="37375079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our new weights, let's test another row, for x1=1 and x2=1. What's our predicted output?</a:t>
            </a:r>
          </a:p>
        </p:txBody>
      </p:sp>
      <p:sp>
        <p:nvSpPr>
          <p:cNvPr id="4" name="Slide Number Placeholder 3"/>
          <p:cNvSpPr>
            <a:spLocks noGrp="1"/>
          </p:cNvSpPr>
          <p:nvPr>
            <p:ph type="sldNum" sz="quarter" idx="5"/>
          </p:nvPr>
        </p:nvSpPr>
        <p:spPr/>
        <p:txBody>
          <a:bodyPr/>
          <a:lstStyle/>
          <a:p>
            <a:fld id="{D1EC9309-185D-B241-857D-6AB647741F6D}" type="slidenum">
              <a:rPr lang="en-US" smtClean="0"/>
              <a:t>77</a:t>
            </a:fld>
            <a:endParaRPr lang="en-US"/>
          </a:p>
        </p:txBody>
      </p:sp>
    </p:spTree>
    <p:extLst>
      <p:ext uri="{BB962C8B-B14F-4D97-AF65-F5344CB8AC3E}">
        <p14:creationId xmlns:p14="http://schemas.microsoft.com/office/powerpoint/2010/main" val="20782132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correctly predicted 1. </a:t>
            </a:r>
          </a:p>
        </p:txBody>
      </p:sp>
      <p:sp>
        <p:nvSpPr>
          <p:cNvPr id="4" name="Slide Number Placeholder 3"/>
          <p:cNvSpPr>
            <a:spLocks noGrp="1"/>
          </p:cNvSpPr>
          <p:nvPr>
            <p:ph type="sldNum" sz="quarter" idx="5"/>
          </p:nvPr>
        </p:nvSpPr>
        <p:spPr/>
        <p:txBody>
          <a:bodyPr/>
          <a:lstStyle/>
          <a:p>
            <a:fld id="{D1EC9309-185D-B241-857D-6AB647741F6D}" type="slidenum">
              <a:rPr lang="en-US" smtClean="0"/>
              <a:t>78</a:t>
            </a:fld>
            <a:endParaRPr lang="en-US"/>
          </a:p>
        </p:txBody>
      </p:sp>
    </p:spTree>
    <p:extLst>
      <p:ext uri="{BB962C8B-B14F-4D97-AF65-F5344CB8AC3E}">
        <p14:creationId xmlns:p14="http://schemas.microsoft.com/office/powerpoint/2010/main" val="11791971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done, we have to see if every single input is also leading to a correct prediction. What about 0 and 1 as inputs?</a:t>
            </a:r>
          </a:p>
        </p:txBody>
      </p:sp>
      <p:sp>
        <p:nvSpPr>
          <p:cNvPr id="4" name="Slide Number Placeholder 3"/>
          <p:cNvSpPr>
            <a:spLocks noGrp="1"/>
          </p:cNvSpPr>
          <p:nvPr>
            <p:ph type="sldNum" sz="quarter" idx="5"/>
          </p:nvPr>
        </p:nvSpPr>
        <p:spPr/>
        <p:txBody>
          <a:bodyPr/>
          <a:lstStyle/>
          <a:p>
            <a:fld id="{D1EC9309-185D-B241-857D-6AB647741F6D}" type="slidenum">
              <a:rPr lang="en-US" smtClean="0"/>
              <a:t>79</a:t>
            </a:fld>
            <a:endParaRPr lang="en-US"/>
          </a:p>
        </p:txBody>
      </p:sp>
    </p:spTree>
    <p:extLst>
      <p:ext uri="{BB962C8B-B14F-4D97-AF65-F5344CB8AC3E}">
        <p14:creationId xmlns:p14="http://schemas.microsoft.com/office/powerpoint/2010/main" val="283131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D04D1-752D-89CD-2AC5-F48D298A5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E665B-F7D3-DED0-E889-56C53698E0A1}"/>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8A291F1C-7957-F8C3-55D5-19E4037A7E61}"/>
              </a:ext>
            </a:extLst>
          </p:cNvPr>
          <p:cNvSpPr>
            <a:spLocks noGrp="1"/>
          </p:cNvSpPr>
          <p:nvPr>
            <p:ph type="body" idx="1"/>
          </p:nvPr>
        </p:nvSpPr>
        <p:spPr/>
        <p:txBody>
          <a:bodyPr/>
          <a:lstStyle/>
          <a:p>
            <a:r>
              <a:rPr lang="en-US" dirty="0"/>
              <a:t>Finally, ranking algorithms are also part of supervised learning where the predicted outcome is a ranking of items, e.g., of web pages based on their relevance to a query, movie or music recommendations that are most likely to align with a user's taste, or flight search recommendations that rank flight options.  </a:t>
            </a:r>
          </a:p>
        </p:txBody>
      </p:sp>
      <p:sp>
        <p:nvSpPr>
          <p:cNvPr id="4" name="Slide Number Placeholder 3">
            <a:extLst>
              <a:ext uri="{FF2B5EF4-FFF2-40B4-BE49-F238E27FC236}">
                <a16:creationId xmlns:a16="http://schemas.microsoft.com/office/drawing/2014/main" id="{BBA4E4C2-4110-C2CD-1FA4-770BA59BB98E}"/>
              </a:ext>
            </a:extLst>
          </p:cNvPr>
          <p:cNvSpPr>
            <a:spLocks noGrp="1"/>
          </p:cNvSpPr>
          <p:nvPr>
            <p:ph type="sldNum"/>
          </p:nvPr>
        </p:nvSpPr>
        <p:spPr/>
        <p:txBody>
          <a:bodyPr/>
          <a:lstStyle/>
          <a:p>
            <a:pPr algn="r"/>
            <a:fld id="{78AD56D6-8D2B-48B1-8E80-4AE9F7F344CB}"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3445598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unfortunately wrong</a:t>
            </a:r>
          </a:p>
        </p:txBody>
      </p:sp>
      <p:sp>
        <p:nvSpPr>
          <p:cNvPr id="4" name="Slide Number Placeholder 3"/>
          <p:cNvSpPr>
            <a:spLocks noGrp="1"/>
          </p:cNvSpPr>
          <p:nvPr>
            <p:ph type="sldNum" sz="quarter" idx="5"/>
          </p:nvPr>
        </p:nvSpPr>
        <p:spPr/>
        <p:txBody>
          <a:bodyPr/>
          <a:lstStyle/>
          <a:p>
            <a:fld id="{D1EC9309-185D-B241-857D-6AB647741F6D}" type="slidenum">
              <a:rPr lang="en-US" smtClean="0"/>
              <a:t>80</a:t>
            </a:fld>
            <a:endParaRPr lang="en-US"/>
          </a:p>
        </p:txBody>
      </p:sp>
    </p:spTree>
    <p:extLst>
      <p:ext uri="{BB962C8B-B14F-4D97-AF65-F5344CB8AC3E}">
        <p14:creationId xmlns:p14="http://schemas.microsoft.com/office/powerpoint/2010/main" val="36892700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adjust our weights?</a:t>
            </a:r>
          </a:p>
        </p:txBody>
      </p:sp>
      <p:sp>
        <p:nvSpPr>
          <p:cNvPr id="4" name="Slide Number Placeholder 3"/>
          <p:cNvSpPr>
            <a:spLocks noGrp="1"/>
          </p:cNvSpPr>
          <p:nvPr>
            <p:ph type="sldNum" sz="quarter" idx="5"/>
          </p:nvPr>
        </p:nvSpPr>
        <p:spPr/>
        <p:txBody>
          <a:bodyPr/>
          <a:lstStyle/>
          <a:p>
            <a:fld id="{D1EC9309-185D-B241-857D-6AB647741F6D}" type="slidenum">
              <a:rPr lang="en-US" smtClean="0"/>
              <a:t>81</a:t>
            </a:fld>
            <a:endParaRPr lang="en-US"/>
          </a:p>
        </p:txBody>
      </p:sp>
    </p:spTree>
    <p:extLst>
      <p:ext uri="{BB962C8B-B14F-4D97-AF65-F5344CB8AC3E}">
        <p14:creationId xmlns:p14="http://schemas.microsoft.com/office/powerpoint/2010/main" val="1699729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again to decrease all non-zero inputs by 0.1</a:t>
            </a:r>
          </a:p>
        </p:txBody>
      </p:sp>
      <p:sp>
        <p:nvSpPr>
          <p:cNvPr id="4" name="Slide Number Placeholder 3"/>
          <p:cNvSpPr>
            <a:spLocks noGrp="1"/>
          </p:cNvSpPr>
          <p:nvPr>
            <p:ph type="sldNum" sz="quarter" idx="5"/>
          </p:nvPr>
        </p:nvSpPr>
        <p:spPr/>
        <p:txBody>
          <a:bodyPr/>
          <a:lstStyle/>
          <a:p>
            <a:fld id="{D1EC9309-185D-B241-857D-6AB647741F6D}" type="slidenum">
              <a:rPr lang="en-US" smtClean="0"/>
              <a:t>82</a:t>
            </a:fld>
            <a:endParaRPr lang="en-US"/>
          </a:p>
        </p:txBody>
      </p:sp>
    </p:spTree>
    <p:extLst>
      <p:ext uri="{BB962C8B-B14F-4D97-AF65-F5344CB8AC3E}">
        <p14:creationId xmlns:p14="http://schemas.microsoft.com/office/powerpoint/2010/main" val="284709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now with 0, 0 inputs?</a:t>
            </a:r>
          </a:p>
        </p:txBody>
      </p:sp>
      <p:sp>
        <p:nvSpPr>
          <p:cNvPr id="4" name="Slide Number Placeholder 3"/>
          <p:cNvSpPr>
            <a:spLocks noGrp="1"/>
          </p:cNvSpPr>
          <p:nvPr>
            <p:ph type="sldNum" sz="quarter" idx="5"/>
          </p:nvPr>
        </p:nvSpPr>
        <p:spPr/>
        <p:txBody>
          <a:bodyPr/>
          <a:lstStyle/>
          <a:p>
            <a:fld id="{D1EC9309-185D-B241-857D-6AB647741F6D}" type="slidenum">
              <a:rPr lang="en-US" smtClean="0"/>
              <a:t>83</a:t>
            </a:fld>
            <a:endParaRPr lang="en-US"/>
          </a:p>
        </p:txBody>
      </p:sp>
    </p:spTree>
    <p:extLst>
      <p:ext uri="{BB962C8B-B14F-4D97-AF65-F5344CB8AC3E}">
        <p14:creationId xmlns:p14="http://schemas.microsoft.com/office/powerpoint/2010/main" val="27513507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right!</a:t>
            </a:r>
          </a:p>
        </p:txBody>
      </p:sp>
      <p:sp>
        <p:nvSpPr>
          <p:cNvPr id="4" name="Slide Number Placeholder 3"/>
          <p:cNvSpPr>
            <a:spLocks noGrp="1"/>
          </p:cNvSpPr>
          <p:nvPr>
            <p:ph type="sldNum" sz="quarter" idx="5"/>
          </p:nvPr>
        </p:nvSpPr>
        <p:spPr/>
        <p:txBody>
          <a:bodyPr/>
          <a:lstStyle/>
          <a:p>
            <a:fld id="{D1EC9309-185D-B241-857D-6AB647741F6D}" type="slidenum">
              <a:rPr lang="en-US" smtClean="0"/>
              <a:t>84</a:t>
            </a:fld>
            <a:endParaRPr lang="en-US"/>
          </a:p>
        </p:txBody>
      </p:sp>
    </p:spTree>
    <p:extLst>
      <p:ext uri="{BB962C8B-B14F-4D97-AF65-F5344CB8AC3E}">
        <p14:creationId xmlns:p14="http://schemas.microsoft.com/office/powerpoint/2010/main" val="36015559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0 and 1?</a:t>
            </a:r>
          </a:p>
        </p:txBody>
      </p:sp>
      <p:sp>
        <p:nvSpPr>
          <p:cNvPr id="4" name="Slide Number Placeholder 3"/>
          <p:cNvSpPr>
            <a:spLocks noGrp="1"/>
          </p:cNvSpPr>
          <p:nvPr>
            <p:ph type="sldNum" sz="quarter" idx="5"/>
          </p:nvPr>
        </p:nvSpPr>
        <p:spPr/>
        <p:txBody>
          <a:bodyPr/>
          <a:lstStyle/>
          <a:p>
            <a:fld id="{D1EC9309-185D-B241-857D-6AB647741F6D}" type="slidenum">
              <a:rPr lang="en-US" smtClean="0"/>
              <a:t>85</a:t>
            </a:fld>
            <a:endParaRPr lang="en-US"/>
          </a:p>
        </p:txBody>
      </p:sp>
    </p:spTree>
    <p:extLst>
      <p:ext uri="{BB962C8B-B14F-4D97-AF65-F5344CB8AC3E}">
        <p14:creationId xmlns:p14="http://schemas.microsoft.com/office/powerpoint/2010/main" val="6187424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unfortunately predicted 1 instead of 0. How do we adjust our weights?</a:t>
            </a:r>
          </a:p>
          <a:p>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86</a:t>
            </a:fld>
            <a:endParaRPr lang="en-US"/>
          </a:p>
        </p:txBody>
      </p:sp>
    </p:spTree>
    <p:extLst>
      <p:ext uri="{BB962C8B-B14F-4D97-AF65-F5344CB8AC3E}">
        <p14:creationId xmlns:p14="http://schemas.microsoft.com/office/powerpoint/2010/main" val="36946194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decrease all non-zero inputs by 0.1</a:t>
            </a:r>
          </a:p>
        </p:txBody>
      </p:sp>
      <p:sp>
        <p:nvSpPr>
          <p:cNvPr id="4" name="Slide Number Placeholder 3"/>
          <p:cNvSpPr>
            <a:spLocks noGrp="1"/>
          </p:cNvSpPr>
          <p:nvPr>
            <p:ph type="sldNum" sz="quarter" idx="5"/>
          </p:nvPr>
        </p:nvSpPr>
        <p:spPr/>
        <p:txBody>
          <a:bodyPr/>
          <a:lstStyle/>
          <a:p>
            <a:fld id="{D1EC9309-185D-B241-857D-6AB647741F6D}" type="slidenum">
              <a:rPr lang="en-US" smtClean="0"/>
              <a:t>87</a:t>
            </a:fld>
            <a:endParaRPr lang="en-US"/>
          </a:p>
        </p:txBody>
      </p:sp>
    </p:spTree>
    <p:extLst>
      <p:ext uri="{BB962C8B-B14F-4D97-AF65-F5344CB8AC3E}">
        <p14:creationId xmlns:p14="http://schemas.microsoft.com/office/powerpoint/2010/main" val="10532345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test for 1, 1 we see we are right.</a:t>
            </a:r>
          </a:p>
        </p:txBody>
      </p:sp>
      <p:sp>
        <p:nvSpPr>
          <p:cNvPr id="4" name="Slide Number Placeholder 3"/>
          <p:cNvSpPr>
            <a:spLocks noGrp="1"/>
          </p:cNvSpPr>
          <p:nvPr>
            <p:ph type="sldNum" sz="quarter" idx="5"/>
          </p:nvPr>
        </p:nvSpPr>
        <p:spPr/>
        <p:txBody>
          <a:bodyPr/>
          <a:lstStyle/>
          <a:p>
            <a:fld id="{D1EC9309-185D-B241-857D-6AB647741F6D}" type="slidenum">
              <a:rPr lang="en-US" smtClean="0"/>
              <a:t>88</a:t>
            </a:fld>
            <a:endParaRPr lang="en-US"/>
          </a:p>
        </p:txBody>
      </p:sp>
    </p:spTree>
    <p:extLst>
      <p:ext uri="{BB962C8B-B14F-4D97-AF65-F5344CB8AC3E}">
        <p14:creationId xmlns:p14="http://schemas.microsoft.com/office/powerpoint/2010/main" val="23532760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for 0, 0</a:t>
            </a:r>
          </a:p>
        </p:txBody>
      </p:sp>
      <p:sp>
        <p:nvSpPr>
          <p:cNvPr id="4" name="Slide Number Placeholder 3"/>
          <p:cNvSpPr>
            <a:spLocks noGrp="1"/>
          </p:cNvSpPr>
          <p:nvPr>
            <p:ph type="sldNum" sz="quarter" idx="5"/>
          </p:nvPr>
        </p:nvSpPr>
        <p:spPr/>
        <p:txBody>
          <a:bodyPr/>
          <a:lstStyle/>
          <a:p>
            <a:fld id="{D1EC9309-185D-B241-857D-6AB647741F6D}" type="slidenum">
              <a:rPr lang="en-US" smtClean="0"/>
              <a:t>89</a:t>
            </a:fld>
            <a:endParaRPr lang="en-US"/>
          </a:p>
        </p:txBody>
      </p:sp>
    </p:spTree>
    <p:extLst>
      <p:ext uri="{BB962C8B-B14F-4D97-AF65-F5344CB8AC3E}">
        <p14:creationId xmlns:p14="http://schemas.microsoft.com/office/powerpoint/2010/main" val="306170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052E1-4272-4034-EC41-ECF563C95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0466D-3094-A343-B362-A657A0A2A06A}"/>
              </a:ext>
            </a:extLst>
          </p:cNvPr>
          <p:cNvSpPr>
            <a:spLocks noGrp="1" noRot="1" noChangeAspect="1"/>
          </p:cNvSpPr>
          <p:nvPr>
            <p:ph type="sldImg"/>
          </p:nvPr>
        </p:nvSpPr>
        <p:spPr>
          <a:xfrm>
            <a:off x="533400" y="763588"/>
            <a:ext cx="6704013" cy="3771900"/>
          </a:xfrm>
        </p:spPr>
      </p:sp>
      <p:sp>
        <p:nvSpPr>
          <p:cNvPr id="3" name="Notes Placeholder 2">
            <a:extLst>
              <a:ext uri="{FF2B5EF4-FFF2-40B4-BE49-F238E27FC236}">
                <a16:creationId xmlns:a16="http://schemas.microsoft.com/office/drawing/2014/main" id="{78D29955-A62C-62FE-11A3-5CAC22AD8A13}"/>
              </a:ext>
            </a:extLst>
          </p:cNvPr>
          <p:cNvSpPr>
            <a:spLocks noGrp="1"/>
          </p:cNvSpPr>
          <p:nvPr>
            <p:ph type="body" idx="1"/>
          </p:nvPr>
        </p:nvSpPr>
        <p:spPr/>
        <p:txBody>
          <a:bodyPr/>
          <a:lstStyle/>
          <a:p>
            <a:r>
              <a:rPr lang="en-US" dirty="0"/>
              <a:t>Other than supervised learning, there is unsupervised learning where we have a dataset to learn from but although we are provided with data, we are not given any labels. Think of it as being a given a bunch of pictures of fruit where you don't know which pictures are apples and which bananas. There are a lot of examples of unsupervised learning algorithms, e.g., clustering algorithms which build groups based on similarities of features or ways to segment customers </a:t>
            </a:r>
            <a:r>
              <a:rPr lang="en-US" dirty="0" err="1"/>
              <a:t>etc</a:t>
            </a:r>
            <a:endParaRPr lang="en-US" dirty="0"/>
          </a:p>
        </p:txBody>
      </p:sp>
      <p:sp>
        <p:nvSpPr>
          <p:cNvPr id="4" name="Slide Number Placeholder 3">
            <a:extLst>
              <a:ext uri="{FF2B5EF4-FFF2-40B4-BE49-F238E27FC236}">
                <a16:creationId xmlns:a16="http://schemas.microsoft.com/office/drawing/2014/main" id="{A058CADE-0805-A76B-508E-DE30EE61A40B}"/>
              </a:ext>
            </a:extLst>
          </p:cNvPr>
          <p:cNvSpPr>
            <a:spLocks noGrp="1"/>
          </p:cNvSpPr>
          <p:nvPr>
            <p:ph type="sldNum"/>
          </p:nvPr>
        </p:nvSpPr>
        <p:spPr/>
        <p:txBody>
          <a:bodyPr/>
          <a:lstStyle/>
          <a:p>
            <a:pPr algn="r"/>
            <a:fld id="{78AD56D6-8D2B-48B1-8E80-4AE9F7F344CB}"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8780901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1, 0</a:t>
            </a:r>
          </a:p>
        </p:txBody>
      </p:sp>
      <p:sp>
        <p:nvSpPr>
          <p:cNvPr id="4" name="Slide Number Placeholder 3"/>
          <p:cNvSpPr>
            <a:spLocks noGrp="1"/>
          </p:cNvSpPr>
          <p:nvPr>
            <p:ph type="sldNum" sz="quarter" idx="5"/>
          </p:nvPr>
        </p:nvSpPr>
        <p:spPr/>
        <p:txBody>
          <a:bodyPr/>
          <a:lstStyle/>
          <a:p>
            <a:fld id="{D1EC9309-185D-B241-857D-6AB647741F6D}" type="slidenum">
              <a:rPr lang="en-US" smtClean="0"/>
              <a:t>90</a:t>
            </a:fld>
            <a:endParaRPr lang="en-US"/>
          </a:p>
        </p:txBody>
      </p:sp>
    </p:spTree>
    <p:extLst>
      <p:ext uri="{BB962C8B-B14F-4D97-AF65-F5344CB8AC3E}">
        <p14:creationId xmlns:p14="http://schemas.microsoft.com/office/powerpoint/2010/main" val="20194976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they all right?</a:t>
            </a:r>
          </a:p>
        </p:txBody>
      </p:sp>
      <p:sp>
        <p:nvSpPr>
          <p:cNvPr id="4" name="Slide Number Placeholder 3"/>
          <p:cNvSpPr>
            <a:spLocks noGrp="1"/>
          </p:cNvSpPr>
          <p:nvPr>
            <p:ph type="sldNum" sz="quarter" idx="5"/>
          </p:nvPr>
        </p:nvSpPr>
        <p:spPr/>
        <p:txBody>
          <a:bodyPr/>
          <a:lstStyle/>
          <a:p>
            <a:fld id="{D1EC9309-185D-B241-857D-6AB647741F6D}" type="slidenum">
              <a:rPr lang="en-US" smtClean="0"/>
              <a:t>91</a:t>
            </a:fld>
            <a:endParaRPr lang="en-US"/>
          </a:p>
        </p:txBody>
      </p:sp>
    </p:spTree>
    <p:extLst>
      <p:ext uri="{BB962C8B-B14F-4D97-AF65-F5344CB8AC3E}">
        <p14:creationId xmlns:p14="http://schemas.microsoft.com/office/powerpoint/2010/main" val="36116918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Oops, we are wrong for 0, 1.</a:t>
            </a:r>
          </a:p>
        </p:txBody>
      </p:sp>
      <p:sp>
        <p:nvSpPr>
          <p:cNvPr id="4" name="Slide Number Placeholder 3"/>
          <p:cNvSpPr>
            <a:spLocks noGrp="1"/>
          </p:cNvSpPr>
          <p:nvPr>
            <p:ph type="sldNum" sz="quarter" idx="5"/>
          </p:nvPr>
        </p:nvSpPr>
        <p:spPr/>
        <p:txBody>
          <a:bodyPr/>
          <a:lstStyle/>
          <a:p>
            <a:fld id="{D1EC9309-185D-B241-857D-6AB647741F6D}" type="slidenum">
              <a:rPr lang="en-US" smtClean="0"/>
              <a:t>92</a:t>
            </a:fld>
            <a:endParaRPr lang="en-US"/>
          </a:p>
        </p:txBody>
      </p:sp>
    </p:spTree>
    <p:extLst>
      <p:ext uri="{BB962C8B-B14F-4D97-AF65-F5344CB8AC3E}">
        <p14:creationId xmlns:p14="http://schemas.microsoft.com/office/powerpoint/2010/main" val="26012140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decrease all our non-zero inputs by 0.1</a:t>
            </a:r>
          </a:p>
        </p:txBody>
      </p:sp>
      <p:sp>
        <p:nvSpPr>
          <p:cNvPr id="4" name="Slide Number Placeholder 3"/>
          <p:cNvSpPr>
            <a:spLocks noGrp="1"/>
          </p:cNvSpPr>
          <p:nvPr>
            <p:ph type="sldNum" sz="quarter" idx="5"/>
          </p:nvPr>
        </p:nvSpPr>
        <p:spPr/>
        <p:txBody>
          <a:bodyPr/>
          <a:lstStyle/>
          <a:p>
            <a:fld id="{D1EC9309-185D-B241-857D-6AB647741F6D}" type="slidenum">
              <a:rPr lang="en-US" smtClean="0"/>
              <a:t>93</a:t>
            </a:fld>
            <a:endParaRPr lang="en-US"/>
          </a:p>
        </p:txBody>
      </p:sp>
    </p:spTree>
    <p:extLst>
      <p:ext uri="{BB962C8B-B14F-4D97-AF65-F5344CB8AC3E}">
        <p14:creationId xmlns:p14="http://schemas.microsoft.com/office/powerpoint/2010/main" val="147024932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now, are they all right?</a:t>
            </a:r>
          </a:p>
        </p:txBody>
      </p:sp>
      <p:sp>
        <p:nvSpPr>
          <p:cNvPr id="4" name="Slide Number Placeholder 3"/>
          <p:cNvSpPr>
            <a:spLocks noGrp="1"/>
          </p:cNvSpPr>
          <p:nvPr>
            <p:ph type="sldNum" sz="quarter" idx="5"/>
          </p:nvPr>
        </p:nvSpPr>
        <p:spPr/>
        <p:txBody>
          <a:bodyPr/>
          <a:lstStyle/>
          <a:p>
            <a:fld id="{D1EC9309-185D-B241-857D-6AB647741F6D}" type="slidenum">
              <a:rPr lang="en-US" smtClean="0"/>
              <a:t>94</a:t>
            </a:fld>
            <a:endParaRPr lang="en-US"/>
          </a:p>
        </p:txBody>
      </p:sp>
    </p:spTree>
    <p:extLst>
      <p:ext uri="{BB962C8B-B14F-4D97-AF65-F5344CB8AC3E}">
        <p14:creationId xmlns:p14="http://schemas.microsoft.com/office/powerpoint/2010/main" val="35479608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we have learned AND!</a:t>
            </a:r>
          </a:p>
        </p:txBody>
      </p:sp>
      <p:sp>
        <p:nvSpPr>
          <p:cNvPr id="4" name="Slide Number Placeholder 3"/>
          <p:cNvSpPr>
            <a:spLocks noGrp="1"/>
          </p:cNvSpPr>
          <p:nvPr>
            <p:ph type="sldNum" sz="quarter" idx="5"/>
          </p:nvPr>
        </p:nvSpPr>
        <p:spPr/>
        <p:txBody>
          <a:bodyPr/>
          <a:lstStyle/>
          <a:p>
            <a:fld id="{D1EC9309-185D-B241-857D-6AB647741F6D}" type="slidenum">
              <a:rPr lang="en-US" smtClean="0"/>
              <a:t>95</a:t>
            </a:fld>
            <a:endParaRPr lang="en-US"/>
          </a:p>
        </p:txBody>
      </p:sp>
    </p:spTree>
    <p:extLst>
      <p:ext uri="{BB962C8B-B14F-4D97-AF65-F5344CB8AC3E}">
        <p14:creationId xmlns:p14="http://schemas.microsoft.com/office/powerpoint/2010/main" val="1881035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there are a few missing details but this is the key idea behind training a simple neuron: we keep adjusting weights as long we make mistakes. If the training data is linearly separable, the perceptron learning algorithm is guaranteed to converge to the correct solution where it gets all examples right. Two </a:t>
            </a:r>
            <a:r>
              <a:rPr lang="en-US" sz="1200" b="0" i="0" kern="1200" dirty="0">
                <a:solidFill>
                  <a:schemeClr val="tx1"/>
                </a:solidFill>
                <a:effectLst/>
                <a:latin typeface="+mn-lt"/>
                <a:ea typeface="+mn-ea"/>
                <a:cs typeface="+mn-cs"/>
              </a:rPr>
              <a:t>sets of points in a two-dimensional space are linearly separable if they can be completely separated by a single line</a:t>
            </a:r>
            <a:endParaRPr lang="en-US" dirty="0"/>
          </a:p>
        </p:txBody>
      </p:sp>
      <p:sp>
        <p:nvSpPr>
          <p:cNvPr id="4" name="Slide Number Placeholder 3"/>
          <p:cNvSpPr>
            <a:spLocks noGrp="1"/>
          </p:cNvSpPr>
          <p:nvPr>
            <p:ph type="sldNum" sz="quarter" idx="5"/>
          </p:nvPr>
        </p:nvSpPr>
        <p:spPr/>
        <p:txBody>
          <a:bodyPr/>
          <a:lstStyle/>
          <a:p>
            <a:fld id="{D1EC9309-185D-B241-857D-6AB647741F6D}" type="slidenum">
              <a:rPr lang="en-US" smtClean="0"/>
              <a:t>96</a:t>
            </a:fld>
            <a:endParaRPr lang="en-US"/>
          </a:p>
        </p:txBody>
      </p:sp>
    </p:spTree>
    <p:extLst>
      <p:ext uri="{BB962C8B-B14F-4D97-AF65-F5344CB8AC3E}">
        <p14:creationId xmlns:p14="http://schemas.microsoft.com/office/powerpoint/2010/main" val="87311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4/29/26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4/29/26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4/29/26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4/29/26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4/29/26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4/29/26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4/29/26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4/29/26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4/29/26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4/29/26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4/29/26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4/29/26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6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fontScale="90000"/>
          </a:bodyPr>
          <a:lstStyle/>
          <a:p>
            <a:pPr algn="l"/>
            <a:r>
              <a:rPr lang="en-US" sz="5200" dirty="0">
                <a:solidFill>
                  <a:schemeClr val="bg1"/>
                </a:solidFill>
              </a:rPr>
              <a:t>Intro to Machine Learning and Perceptron</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6" name="Rectangle 5">
            <a:extLst>
              <a:ext uri="{FF2B5EF4-FFF2-40B4-BE49-F238E27FC236}">
                <a16:creationId xmlns:a16="http://schemas.microsoft.com/office/drawing/2014/main" id="{5CACC570-69D2-F74C-6895-A405A55C4B5A}"/>
              </a:ext>
            </a:extLst>
          </p:cNvPr>
          <p:cNvSpPr/>
          <p:nvPr/>
        </p:nvSpPr>
        <p:spPr>
          <a:xfrm>
            <a:off x="9101138" y="357188"/>
            <a:ext cx="3090862" cy="465771"/>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Machine Learning</a:t>
            </a:r>
          </a:p>
        </p:txBody>
      </p:sp>
      <p:sp>
        <p:nvSpPr>
          <p:cNvPr id="24" name="Rectangle 23">
            <a:extLst>
              <a:ext uri="{FF2B5EF4-FFF2-40B4-BE49-F238E27FC236}">
                <a16:creationId xmlns:a16="http://schemas.microsoft.com/office/drawing/2014/main" id="{61D8486C-9934-1E11-650B-B088EE0CD4DE}"/>
              </a:ext>
            </a:extLst>
          </p:cNvPr>
          <p:cNvSpPr/>
          <p:nvPr/>
        </p:nvSpPr>
        <p:spPr>
          <a:xfrm>
            <a:off x="335093" y="1061357"/>
            <a:ext cx="6767836" cy="47450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
            <a:extLst>
              <a:ext uri="{FF2B5EF4-FFF2-40B4-BE49-F238E27FC236}">
                <a16:creationId xmlns:a16="http://schemas.microsoft.com/office/drawing/2014/main" id="{CFFAFEB5-0838-294A-C28D-A2AA50766C36}"/>
              </a:ext>
            </a:extLst>
          </p:cNvPr>
          <p:cNvGrpSpPr/>
          <p:nvPr/>
        </p:nvGrpSpPr>
        <p:grpSpPr>
          <a:xfrm>
            <a:off x="335093" y="1393251"/>
            <a:ext cx="6644829" cy="4011506"/>
            <a:chOff x="609480" y="1523880"/>
            <a:chExt cx="7999920" cy="4758480"/>
          </a:xfrm>
        </p:grpSpPr>
        <p:sp>
          <p:nvSpPr>
            <p:cNvPr id="5" name="CustomShape 2">
              <a:extLst>
                <a:ext uri="{FF2B5EF4-FFF2-40B4-BE49-F238E27FC236}">
                  <a16:creationId xmlns:a16="http://schemas.microsoft.com/office/drawing/2014/main" id="{EF62A3EF-A447-26EF-49FC-139C94342A3C}"/>
                </a:ext>
              </a:extLst>
            </p:cNvPr>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 name="Line 3">
              <a:extLst>
                <a:ext uri="{FF2B5EF4-FFF2-40B4-BE49-F238E27FC236}">
                  <a16:creationId xmlns:a16="http://schemas.microsoft.com/office/drawing/2014/main" id="{3F45FCB1-5C2F-B319-5A1E-F445FAE0C2EF}"/>
                </a:ext>
              </a:extLst>
            </p:cNvPr>
            <p:cNvSpPr/>
            <p:nvPr/>
          </p:nvSpPr>
          <p:spPr>
            <a:xfrm>
              <a:off x="556200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 name="CustomShape 4">
              <a:extLst>
                <a:ext uri="{FF2B5EF4-FFF2-40B4-BE49-F238E27FC236}">
                  <a16:creationId xmlns:a16="http://schemas.microsoft.com/office/drawing/2014/main" id="{E5DC16E6-793D-770C-22B5-50A4883F173B}"/>
                </a:ext>
              </a:extLst>
            </p:cNvPr>
            <p:cNvSpPr/>
            <p:nvPr/>
          </p:nvSpPr>
          <p:spPr>
            <a:xfrm>
              <a:off x="7238880" y="3443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 name="Line 5">
              <a:extLst>
                <a:ext uri="{FF2B5EF4-FFF2-40B4-BE49-F238E27FC236}">
                  <a16:creationId xmlns:a16="http://schemas.microsoft.com/office/drawing/2014/main" id="{60AA163E-5EF8-5412-CFDB-7E03452ADC71}"/>
                </a:ext>
              </a:extLst>
            </p:cNvPr>
            <p:cNvSpPr/>
            <p:nvPr/>
          </p:nvSpPr>
          <p:spPr>
            <a:xfrm>
              <a:off x="1600200" y="1752120"/>
              <a:ext cx="2286000" cy="1448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2" name="Line 6">
              <a:extLst>
                <a:ext uri="{FF2B5EF4-FFF2-40B4-BE49-F238E27FC236}">
                  <a16:creationId xmlns:a16="http://schemas.microsoft.com/office/drawing/2014/main" id="{FEDAB295-8731-45C8-1D71-82565AB555B4}"/>
                </a:ext>
              </a:extLst>
            </p:cNvPr>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3" name="Line 7">
              <a:extLst>
                <a:ext uri="{FF2B5EF4-FFF2-40B4-BE49-F238E27FC236}">
                  <a16:creationId xmlns:a16="http://schemas.microsoft.com/office/drawing/2014/main" id="{498F9F73-5A95-B0E9-6A2F-18EEDF0AD625}"/>
                </a:ext>
              </a:extLst>
            </p:cNvPr>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4" name="Line 8">
              <a:extLst>
                <a:ext uri="{FF2B5EF4-FFF2-40B4-BE49-F238E27FC236}">
                  <a16:creationId xmlns:a16="http://schemas.microsoft.com/office/drawing/2014/main" id="{E09DE92A-6B6A-A6EB-3102-108FF44A8EBE}"/>
                </a:ext>
              </a:extLst>
            </p:cNvPr>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5" name="CustomShape 9">
              <a:extLst>
                <a:ext uri="{FF2B5EF4-FFF2-40B4-BE49-F238E27FC236}">
                  <a16:creationId xmlns:a16="http://schemas.microsoft.com/office/drawing/2014/main" id="{CA10D801-D137-83DC-7798-6F596E592FB4}"/>
                </a:ext>
              </a:extLst>
            </p:cNvPr>
            <p:cNvSpPr/>
            <p:nvPr/>
          </p:nvSpPr>
          <p:spPr>
            <a:xfrm>
              <a:off x="685800" y="15238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16" name="CustomShape 10">
              <a:extLst>
                <a:ext uri="{FF2B5EF4-FFF2-40B4-BE49-F238E27FC236}">
                  <a16:creationId xmlns:a16="http://schemas.microsoft.com/office/drawing/2014/main" id="{CB85D31C-CE67-95D3-4846-B4D41E53B163}"/>
                </a:ext>
              </a:extLst>
            </p:cNvPr>
            <p:cNvSpPr/>
            <p:nvPr/>
          </p:nvSpPr>
          <p:spPr>
            <a:xfrm>
              <a:off x="685800" y="32907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17" name="CustomShape 11">
              <a:extLst>
                <a:ext uri="{FF2B5EF4-FFF2-40B4-BE49-F238E27FC236}">
                  <a16:creationId xmlns:a16="http://schemas.microsoft.com/office/drawing/2014/main" id="{848D81B3-E652-F356-8152-75AF6F311E87}"/>
                </a:ext>
              </a:extLst>
            </p:cNvPr>
            <p:cNvSpPr/>
            <p:nvPr/>
          </p:nvSpPr>
          <p:spPr>
            <a:xfrm>
              <a:off x="609480" y="4510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18" name="CustomShape 12">
              <a:extLst>
                <a:ext uri="{FF2B5EF4-FFF2-40B4-BE49-F238E27FC236}">
                  <a16:creationId xmlns:a16="http://schemas.microsoft.com/office/drawing/2014/main" id="{55AF182C-3AA3-D984-7EC9-355D14635F43}"/>
                </a:ext>
              </a:extLst>
            </p:cNvPr>
            <p:cNvSpPr/>
            <p:nvPr/>
          </p:nvSpPr>
          <p:spPr>
            <a:xfrm>
              <a:off x="609480" y="58816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sp>
          <p:nvSpPr>
            <p:cNvPr id="19" name="CustomShape 13">
              <a:extLst>
                <a:ext uri="{FF2B5EF4-FFF2-40B4-BE49-F238E27FC236}">
                  <a16:creationId xmlns:a16="http://schemas.microsoft.com/office/drawing/2014/main" id="{1300BBAA-84AD-B2AE-950E-AED1055989DB}"/>
                </a:ext>
              </a:extLst>
            </p:cNvPr>
            <p:cNvSpPr/>
            <p:nvPr/>
          </p:nvSpPr>
          <p:spPr>
            <a:xfrm>
              <a:off x="2286000" y="1919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1" name="CustomShape 14">
              <a:extLst>
                <a:ext uri="{FF2B5EF4-FFF2-40B4-BE49-F238E27FC236}">
                  <a16:creationId xmlns:a16="http://schemas.microsoft.com/office/drawing/2014/main" id="{7551EBEC-A2DC-52A1-B6B9-C84DF277D4DB}"/>
                </a:ext>
              </a:extLst>
            </p:cNvPr>
            <p:cNvSpPr/>
            <p:nvPr/>
          </p:nvSpPr>
          <p:spPr>
            <a:xfrm>
              <a:off x="1828800" y="31240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22" name="CustomShape 15">
              <a:extLst>
                <a:ext uri="{FF2B5EF4-FFF2-40B4-BE49-F238E27FC236}">
                  <a16:creationId xmlns:a16="http://schemas.microsoft.com/office/drawing/2014/main" id="{D770CD14-9B6C-43DB-3609-20A1BD7D4315}"/>
                </a:ext>
              </a:extLst>
            </p:cNvPr>
            <p:cNvSpPr/>
            <p:nvPr/>
          </p:nvSpPr>
          <p:spPr>
            <a:xfrm>
              <a:off x="1752480" y="45864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23" name="CustomShape 16">
              <a:extLst>
                <a:ext uri="{FF2B5EF4-FFF2-40B4-BE49-F238E27FC236}">
                  <a16:creationId xmlns:a16="http://schemas.microsoft.com/office/drawing/2014/main" id="{7F446BA9-F86C-0EA9-1035-3720F2F7BB52}"/>
                </a:ext>
              </a:extLst>
            </p:cNvPr>
            <p:cNvSpPr/>
            <p:nvPr/>
          </p:nvSpPr>
          <p:spPr>
            <a:xfrm>
              <a:off x="2209680" y="54864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gr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2"/>
          <p:cNvSpPr/>
          <p:nvPr/>
        </p:nvSpPr>
        <p:spPr>
          <a:xfrm>
            <a:off x="1986960" y="2001240"/>
            <a:ext cx="536076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left, right, straight, left, left, left, straight</a:t>
            </a:r>
            <a:endParaRPr lang="en-US" sz="2000" spc="-1" dirty="0">
              <a:latin typeface="Neue Haas Grotesk Text Pro" panose="020B0504020202020204" pitchFamily="34" charset="77"/>
            </a:endParaRPr>
          </a:p>
        </p:txBody>
      </p:sp>
      <p:sp>
        <p:nvSpPr>
          <p:cNvPr id="297" name="CustomShape 3"/>
          <p:cNvSpPr/>
          <p:nvPr/>
        </p:nvSpPr>
        <p:spPr>
          <a:xfrm>
            <a:off x="1986960" y="2579940"/>
            <a:ext cx="650700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left, straight, straight, left, right, straight, straight</a:t>
            </a:r>
            <a:endParaRPr lang="en-US" sz="2000" spc="-1" dirty="0">
              <a:latin typeface="Neue Haas Grotesk Text Pro" panose="020B0504020202020204" pitchFamily="34" charset="77"/>
            </a:endParaRPr>
          </a:p>
        </p:txBody>
      </p:sp>
      <p:sp>
        <p:nvSpPr>
          <p:cNvPr id="298" name="CustomShape 4"/>
          <p:cNvSpPr/>
          <p:nvPr/>
        </p:nvSpPr>
        <p:spPr>
          <a:xfrm>
            <a:off x="8308920" y="2031840"/>
            <a:ext cx="9475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pc="-1" dirty="0">
                <a:solidFill>
                  <a:srgbClr val="008000"/>
                </a:solidFill>
                <a:latin typeface="Neue Haas Grotesk Text Pro" panose="020B0504020202020204" pitchFamily="34" charset="77"/>
                <a:ea typeface="DejaVu Sans"/>
              </a:rPr>
              <a:t>GOOD</a:t>
            </a:r>
            <a:endParaRPr lang="en-US" spc="-1" dirty="0">
              <a:latin typeface="Neue Haas Grotesk Text Pro" panose="020B0504020202020204" pitchFamily="34" charset="77"/>
            </a:endParaRPr>
          </a:p>
        </p:txBody>
      </p:sp>
      <p:sp>
        <p:nvSpPr>
          <p:cNvPr id="299" name="CustomShape 5"/>
          <p:cNvSpPr/>
          <p:nvPr/>
        </p:nvSpPr>
        <p:spPr>
          <a:xfrm>
            <a:off x="8382000" y="2508480"/>
            <a:ext cx="7203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pc="-1" dirty="0">
                <a:solidFill>
                  <a:srgbClr val="FF0000"/>
                </a:solidFill>
                <a:latin typeface="Neue Haas Grotesk Text Pro" panose="020B0504020202020204" pitchFamily="34" charset="77"/>
                <a:ea typeface="DejaVu Sans"/>
              </a:rPr>
              <a:t>BAD</a:t>
            </a:r>
            <a:endParaRPr lang="en-US" spc="-1" dirty="0">
              <a:latin typeface="Neue Haas Grotesk Text Pro" panose="020B0504020202020204" pitchFamily="34" charset="77"/>
            </a:endParaRPr>
          </a:p>
        </p:txBody>
      </p:sp>
      <p:sp>
        <p:nvSpPr>
          <p:cNvPr id="300" name="CustomShape 6"/>
          <p:cNvSpPr/>
          <p:nvPr/>
        </p:nvSpPr>
        <p:spPr>
          <a:xfrm>
            <a:off x="1986960" y="3340620"/>
            <a:ext cx="536076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left, right, straight, left, left, left, straight</a:t>
            </a:r>
            <a:endParaRPr lang="en-US" sz="2000" spc="-1" dirty="0">
              <a:latin typeface="Neue Haas Grotesk Text Pro" panose="020B0504020202020204" pitchFamily="34" charset="77"/>
            </a:endParaRPr>
          </a:p>
        </p:txBody>
      </p:sp>
      <p:sp>
        <p:nvSpPr>
          <p:cNvPr id="301" name="CustomShape 7"/>
          <p:cNvSpPr/>
          <p:nvPr/>
        </p:nvSpPr>
        <p:spPr>
          <a:xfrm>
            <a:off x="2003520" y="3812760"/>
            <a:ext cx="6507000" cy="361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left, straight, straight, left, right, straight, straight</a:t>
            </a:r>
            <a:endParaRPr lang="en-US" sz="2000" spc="-1" dirty="0">
              <a:latin typeface="Neue Haas Grotesk Text Pro" panose="020B0504020202020204" pitchFamily="34" charset="77"/>
            </a:endParaRPr>
          </a:p>
        </p:txBody>
      </p:sp>
      <p:sp>
        <p:nvSpPr>
          <p:cNvPr id="302" name="CustomShape 8"/>
          <p:cNvSpPr/>
          <p:nvPr/>
        </p:nvSpPr>
        <p:spPr>
          <a:xfrm>
            <a:off x="8288760" y="3333600"/>
            <a:ext cx="7416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pc="-1" dirty="0">
                <a:solidFill>
                  <a:srgbClr val="008000"/>
                </a:solidFill>
                <a:latin typeface="Neue Haas Grotesk Text Pro" panose="020B0504020202020204" pitchFamily="34" charset="77"/>
                <a:ea typeface="DejaVu Sans"/>
              </a:rPr>
              <a:t>18.5</a:t>
            </a:r>
            <a:endParaRPr lang="en-US" spc="-1" dirty="0">
              <a:latin typeface="Neue Haas Grotesk Text Pro" panose="020B0504020202020204" pitchFamily="34" charset="77"/>
            </a:endParaRPr>
          </a:p>
        </p:txBody>
      </p:sp>
      <p:sp>
        <p:nvSpPr>
          <p:cNvPr id="303" name="CustomShape 9"/>
          <p:cNvSpPr/>
          <p:nvPr/>
        </p:nvSpPr>
        <p:spPr>
          <a:xfrm>
            <a:off x="8411880" y="3810240"/>
            <a:ext cx="4323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pc="-1" dirty="0">
                <a:solidFill>
                  <a:srgbClr val="FF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304" name="Line 10"/>
          <p:cNvSpPr/>
          <p:nvPr/>
        </p:nvSpPr>
        <p:spPr>
          <a:xfrm flipV="1">
            <a:off x="2003520" y="3146760"/>
            <a:ext cx="7775280" cy="28080"/>
          </a:xfrm>
          <a:prstGeom prst="line">
            <a:avLst/>
          </a:prstGeom>
          <a:ln w="28440">
            <a:round/>
          </a:ln>
        </p:spPr>
        <p:style>
          <a:lnRef idx="2">
            <a:schemeClr val="accent1"/>
          </a:lnRef>
          <a:fillRef idx="0">
            <a:schemeClr val="accent1"/>
          </a:fillRef>
          <a:effectRef idx="1">
            <a:schemeClr val="accent1"/>
          </a:effectRef>
          <a:fontRef idx="minor"/>
        </p:style>
        <p:txBody>
          <a:bodyPr/>
          <a:lstStyle/>
          <a:p>
            <a:endParaRPr lang="en-US"/>
          </a:p>
        </p:txBody>
      </p:sp>
      <p:sp>
        <p:nvSpPr>
          <p:cNvPr id="305" name="Line 11"/>
          <p:cNvSpPr/>
          <p:nvPr/>
        </p:nvSpPr>
        <p:spPr>
          <a:xfrm flipV="1">
            <a:off x="2003520" y="4329000"/>
            <a:ext cx="7775280" cy="28440"/>
          </a:xfrm>
          <a:prstGeom prst="line">
            <a:avLst/>
          </a:prstGeom>
          <a:ln w="28440">
            <a:round/>
          </a:ln>
        </p:spPr>
        <p:style>
          <a:lnRef idx="2">
            <a:schemeClr val="accent1"/>
          </a:lnRef>
          <a:fillRef idx="0">
            <a:schemeClr val="accent1"/>
          </a:fillRef>
          <a:effectRef idx="1">
            <a:schemeClr val="accent1"/>
          </a:effectRef>
          <a:fontRef idx="minor"/>
        </p:style>
        <p:txBody>
          <a:bodyPr/>
          <a:lstStyle/>
          <a:p>
            <a:endParaRPr lang="en-US"/>
          </a:p>
        </p:txBody>
      </p:sp>
      <p:sp>
        <p:nvSpPr>
          <p:cNvPr id="306" name="CustomShape 12"/>
          <p:cNvSpPr/>
          <p:nvPr/>
        </p:nvSpPr>
        <p:spPr>
          <a:xfrm>
            <a:off x="1986960" y="4595040"/>
            <a:ext cx="7918560" cy="155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Given a </a:t>
            </a:r>
            <a:r>
              <a:rPr lang="en-US" sz="2000" spc="-1" dirty="0">
                <a:solidFill>
                  <a:srgbClr val="FF6600"/>
                </a:solidFill>
                <a:latin typeface="Neue Haas Grotesk Text Pro" panose="020B0504020202020204" pitchFamily="34" charset="77"/>
                <a:ea typeface="DejaVu Sans"/>
              </a:rPr>
              <a:t>sequence</a:t>
            </a:r>
            <a:r>
              <a:rPr lang="en-US" sz="2000" spc="-1" dirty="0">
                <a:solidFill>
                  <a:srgbClr val="000000"/>
                </a:solidFill>
                <a:latin typeface="Neue Haas Grotesk Text Pro" panose="020B0504020202020204" pitchFamily="34" charset="77"/>
                <a:ea typeface="DejaVu Sans"/>
              </a:rPr>
              <a:t> of examples/states and a </a:t>
            </a:r>
            <a:r>
              <a:rPr lang="en-US" sz="2000" spc="-1" dirty="0">
                <a:solidFill>
                  <a:srgbClr val="FF6600"/>
                </a:solidFill>
                <a:latin typeface="Neue Haas Grotesk Text Pro" panose="020B0504020202020204" pitchFamily="34" charset="77"/>
                <a:ea typeface="DejaVu Sans"/>
              </a:rPr>
              <a:t>reward</a:t>
            </a:r>
            <a:r>
              <a:rPr lang="en-US" sz="2000" spc="-1" dirty="0">
                <a:solidFill>
                  <a:srgbClr val="000000"/>
                </a:solidFill>
                <a:latin typeface="Neue Haas Grotesk Text Pro" panose="020B0504020202020204" pitchFamily="34" charset="77"/>
                <a:ea typeface="DejaVu Sans"/>
              </a:rPr>
              <a:t> after completing that sequence, learn to predict the action to take in for an individual example/state</a:t>
            </a:r>
            <a:endParaRPr lang="en-US" sz="2000" spc="-1" dirty="0">
              <a:latin typeface="Neue Haas Grotesk Text Pro" panose="020B0504020202020204" pitchFamily="34" charset="77"/>
            </a:endParaRPr>
          </a:p>
        </p:txBody>
      </p:sp>
      <p:sp>
        <p:nvSpPr>
          <p:cNvPr id="7" name="Title 1">
            <a:extLst>
              <a:ext uri="{FF2B5EF4-FFF2-40B4-BE49-F238E27FC236}">
                <a16:creationId xmlns:a16="http://schemas.microsoft.com/office/drawing/2014/main" id="{DD53098A-3FCE-88B1-3925-F11DF5B046A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Reinforcement learning</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2"/>
          <p:cNvSpPr/>
          <p:nvPr/>
        </p:nvSpPr>
        <p:spPr>
          <a:xfrm>
            <a:off x="1981200" y="1981080"/>
            <a:ext cx="8228520" cy="3885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000">
              <a:spcBef>
                <a:spcPts val="641"/>
              </a:spcBef>
            </a:pPr>
            <a:endParaRPr lang="en-US" spc="-1" dirty="0">
              <a:latin typeface="Neue Haas Grotesk Text Pro" panose="020B0504020202020204" pitchFamily="34" charset="77"/>
            </a:endParaRPr>
          </a:p>
          <a:p>
            <a:pPr marL="1143000" indent="-227520">
              <a:spcBef>
                <a:spcPts val="479"/>
              </a:spcBef>
            </a:pPr>
            <a:endParaRPr lang="en-US" spc="-1" dirty="0">
              <a:latin typeface="Neue Haas Grotesk Text Pro" panose="020B0504020202020204" pitchFamily="34" charset="77"/>
            </a:endParaRPr>
          </a:p>
        </p:txBody>
      </p:sp>
      <p:pic>
        <p:nvPicPr>
          <p:cNvPr id="219" name="Picture 5"/>
          <p:cNvPicPr/>
          <p:nvPr/>
        </p:nvPicPr>
        <p:blipFill>
          <a:blip r:embed="rId3"/>
          <a:stretch/>
        </p:blipFill>
        <p:spPr>
          <a:xfrm>
            <a:off x="3014760" y="2875949"/>
            <a:ext cx="2586600" cy="2551680"/>
          </a:xfrm>
          <a:prstGeom prst="rect">
            <a:avLst/>
          </a:prstGeom>
          <a:ln w="9360">
            <a:noFill/>
          </a:ln>
        </p:spPr>
      </p:pic>
      <p:pic>
        <p:nvPicPr>
          <p:cNvPr id="220" name="Picture 6"/>
          <p:cNvPicPr/>
          <p:nvPr/>
        </p:nvPicPr>
        <p:blipFill>
          <a:blip r:embed="rId4"/>
          <a:stretch/>
        </p:blipFill>
        <p:spPr>
          <a:xfrm>
            <a:off x="6096000" y="2628269"/>
            <a:ext cx="2856600" cy="2913480"/>
          </a:xfrm>
          <a:prstGeom prst="rect">
            <a:avLst/>
          </a:prstGeom>
          <a:ln w="9360">
            <a:noFill/>
          </a:ln>
        </p:spPr>
      </p:pic>
      <p:sp>
        <p:nvSpPr>
          <p:cNvPr id="2" name="Title 1">
            <a:extLst>
              <a:ext uri="{FF2B5EF4-FFF2-40B4-BE49-F238E27FC236}">
                <a16:creationId xmlns:a16="http://schemas.microsoft.com/office/drawing/2014/main" id="{E55B51C2-3682-DA24-4E6B-580E2B1402F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Neural networks</a:t>
            </a:r>
          </a:p>
        </p:txBody>
      </p:sp>
      <p:sp>
        <p:nvSpPr>
          <p:cNvPr id="3" name="CustomShape 2">
            <a:extLst>
              <a:ext uri="{FF2B5EF4-FFF2-40B4-BE49-F238E27FC236}">
                <a16:creationId xmlns:a16="http://schemas.microsoft.com/office/drawing/2014/main" id="{09A74C10-B262-1638-CF07-71E3704CE605}"/>
              </a:ext>
            </a:extLst>
          </p:cNvPr>
          <p:cNvSpPr/>
          <p:nvPr/>
        </p:nvSpPr>
        <p:spPr>
          <a:xfrm>
            <a:off x="765047" y="1754893"/>
            <a:ext cx="11019514" cy="54892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Autofit/>
          </a:bodyPr>
          <a:lstStyle/>
          <a:p>
            <a:pPr marL="342900" indent="-342900">
              <a:lnSpc>
                <a:spcPct val="100000"/>
              </a:lnSpc>
              <a:buFont typeface="Arial" panose="020B0604020202020204" pitchFamily="34" charset="0"/>
              <a:buChar char="•"/>
            </a:pPr>
            <a:r>
              <a:rPr lang="en-US" sz="2000" spc="-1" dirty="0">
                <a:solidFill>
                  <a:srgbClr val="000000"/>
                </a:solidFill>
                <a:latin typeface="Neue Haas Grotesk Text Pro" panose="020B0504020202020204" pitchFamily="34" charset="77"/>
                <a:ea typeface="DejaVu Sans"/>
              </a:rPr>
              <a:t>Neural Networks try to mimic the structure and function of our nervous system.</a:t>
            </a:r>
            <a:endParaRPr lang="en-US" sz="20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32"/>
          <p:cNvPicPr/>
          <p:nvPr/>
        </p:nvPicPr>
        <p:blipFill>
          <a:blip r:embed="rId3"/>
          <a:srcRect r="53648"/>
          <a:stretch/>
        </p:blipFill>
        <p:spPr>
          <a:xfrm>
            <a:off x="2184240" y="1972469"/>
            <a:ext cx="2691360" cy="4045320"/>
          </a:xfrm>
          <a:prstGeom prst="rect">
            <a:avLst/>
          </a:prstGeom>
          <a:ln w="12600">
            <a:noFill/>
          </a:ln>
        </p:spPr>
      </p:pic>
      <p:sp>
        <p:nvSpPr>
          <p:cNvPr id="224" name="CustomShape 2"/>
          <p:cNvSpPr/>
          <p:nvPr/>
        </p:nvSpPr>
        <p:spPr>
          <a:xfrm>
            <a:off x="2879272" y="6156960"/>
            <a:ext cx="22086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Neuron</a:t>
            </a:r>
            <a:endParaRPr lang="en-US" sz="24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FE3F4622-380C-1471-7F6F-6714AA16182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Our nervous system according to CS</a:t>
            </a:r>
          </a:p>
        </p:txBody>
      </p:sp>
      <p:sp>
        <p:nvSpPr>
          <p:cNvPr id="4" name="CustomShape 2">
            <a:extLst>
              <a:ext uri="{FF2B5EF4-FFF2-40B4-BE49-F238E27FC236}">
                <a16:creationId xmlns:a16="http://schemas.microsoft.com/office/drawing/2014/main" id="{CA0F81A9-7D88-E042-D038-584A72DBFE9D}"/>
              </a:ext>
            </a:extLst>
          </p:cNvPr>
          <p:cNvSpPr/>
          <p:nvPr/>
        </p:nvSpPr>
        <p:spPr>
          <a:xfrm>
            <a:off x="5181599" y="2133720"/>
            <a:ext cx="6444343" cy="3732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2900" indent="-342900">
              <a:spcBef>
                <a:spcPts val="479"/>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the human brain is a large collection of interconnected neurons</a:t>
            </a:r>
            <a:endParaRPr lang="en-US" sz="2400" spc="-1" dirty="0">
              <a:latin typeface="Neue Haas Grotesk Text Pro" panose="020B0504020202020204" pitchFamily="34" charset="77"/>
            </a:endParaRPr>
          </a:p>
          <a:p>
            <a:pPr>
              <a:spcBef>
                <a:spcPts val="479"/>
              </a:spcBef>
            </a:pPr>
            <a:endParaRPr lang="en-US" sz="2400" spc="-1" dirty="0">
              <a:latin typeface="Neue Haas Grotesk Text Pro" panose="020B0504020202020204" pitchFamily="34" charset="77"/>
            </a:endParaRPr>
          </a:p>
          <a:p>
            <a:pPr marL="342900" indent="-342900">
              <a:spcBef>
                <a:spcPts val="479"/>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a </a:t>
            </a:r>
            <a:r>
              <a:rPr lang="en-US" sz="2400" spc="-1" dirty="0">
                <a:solidFill>
                  <a:srgbClr val="0089E5"/>
                </a:solidFill>
                <a:latin typeface="Neue Haas Grotesk Text Pro" panose="020B0504020202020204" pitchFamily="34" charset="77"/>
                <a:ea typeface="ＭＳ Ｐゴシック"/>
              </a:rPr>
              <a:t>neuron</a:t>
            </a:r>
            <a:r>
              <a:rPr lang="en-US" sz="2400" spc="-1" dirty="0">
                <a:solidFill>
                  <a:srgbClr val="000000"/>
                </a:solidFill>
                <a:latin typeface="Neue Haas Grotesk Text Pro" panose="020B0504020202020204" pitchFamily="34" charset="77"/>
                <a:ea typeface="ＭＳ Ｐゴシック"/>
              </a:rPr>
              <a:t> is a brain cell</a:t>
            </a:r>
            <a:endParaRPr lang="en-US" sz="2400" spc="-1" dirty="0">
              <a:latin typeface="Neue Haas Grotesk Text Pro" panose="020B0504020202020204" pitchFamily="34" charset="77"/>
            </a:endParaRPr>
          </a:p>
          <a:p>
            <a:pPr marL="800100" lvl="1" indent="-342900">
              <a:spcBef>
                <a:spcPts val="479"/>
              </a:spcBef>
              <a:buFont typeface="Arial" panose="020B0604020202020204" pitchFamily="34" charset="0"/>
              <a:buChar char="•"/>
            </a:pPr>
            <a:r>
              <a:rPr lang="en-US" sz="2000" spc="-1" dirty="0">
                <a:solidFill>
                  <a:srgbClr val="000000"/>
                </a:solidFill>
                <a:latin typeface="Neue Haas Grotesk Text Pro" panose="020B0504020202020204" pitchFamily="34" charset="77"/>
                <a:ea typeface="ＭＳ Ｐゴシック"/>
              </a:rPr>
              <a:t>they collect, process, and disseminate electrical signals</a:t>
            </a:r>
            <a:endParaRPr lang="en-US" sz="2000" spc="-1" dirty="0">
              <a:latin typeface="Neue Haas Grotesk Text Pro" panose="020B0504020202020204" pitchFamily="34" charset="77"/>
            </a:endParaRPr>
          </a:p>
          <a:p>
            <a:pPr marL="800100" lvl="1" indent="-342900">
              <a:spcBef>
                <a:spcPts val="479"/>
              </a:spcBef>
              <a:buFont typeface="Arial" panose="020B0604020202020204" pitchFamily="34" charset="0"/>
              <a:buChar char="•"/>
            </a:pPr>
            <a:r>
              <a:rPr lang="en-US" sz="2000" spc="-1" dirty="0">
                <a:solidFill>
                  <a:srgbClr val="000000"/>
                </a:solidFill>
                <a:latin typeface="Neue Haas Grotesk Text Pro" panose="020B0504020202020204" pitchFamily="34" charset="77"/>
                <a:ea typeface="ＭＳ Ｐゴシック"/>
              </a:rPr>
              <a:t>hey are connected via synapses</a:t>
            </a:r>
            <a:endParaRPr lang="en-US" sz="2000" spc="-1" dirty="0">
              <a:latin typeface="Neue Haas Grotesk Text Pro" panose="020B0504020202020204" pitchFamily="34" charset="77"/>
            </a:endParaRPr>
          </a:p>
          <a:p>
            <a:pPr marL="800100" lvl="1" indent="-342900">
              <a:spcBef>
                <a:spcPts val="479"/>
              </a:spcBef>
              <a:buFont typeface="Arial" panose="020B0604020202020204" pitchFamily="34" charset="0"/>
              <a:buChar char="•"/>
            </a:pPr>
            <a:r>
              <a:rPr lang="en-US" sz="2000" spc="-1" dirty="0">
                <a:solidFill>
                  <a:srgbClr val="000000"/>
                </a:solidFill>
                <a:latin typeface="Neue Haas Grotesk Text Pro" panose="020B0504020202020204" pitchFamily="34" charset="77"/>
                <a:ea typeface="ＭＳ Ｐゴシック"/>
              </a:rPr>
              <a:t>they </a:t>
            </a:r>
            <a:r>
              <a:rPr lang="en-US" sz="2000" spc="-1" dirty="0">
                <a:solidFill>
                  <a:srgbClr val="0089E5"/>
                </a:solidFill>
                <a:latin typeface="Neue Haas Grotesk Text Pro" panose="020B0504020202020204" pitchFamily="34" charset="77"/>
                <a:ea typeface="ＭＳ Ｐゴシック"/>
              </a:rPr>
              <a:t>fire</a:t>
            </a:r>
            <a:r>
              <a:rPr lang="en-US" sz="2000" spc="-1" dirty="0">
                <a:solidFill>
                  <a:srgbClr val="000000"/>
                </a:solidFill>
                <a:latin typeface="Neue Haas Grotesk Text Pro" panose="020B0504020202020204" pitchFamily="34" charset="77"/>
                <a:ea typeface="ＭＳ Ｐゴシック"/>
              </a:rPr>
              <a:t> depending on the conditions of the neighboring neurons</a:t>
            </a:r>
            <a:endParaRPr lang="en-US" sz="2000" spc="-1" dirty="0">
              <a:latin typeface="Neue Haas Grotesk Text Pro" panose="020B0504020202020204" pitchFamily="34" charset="77"/>
            </a:endParaRPr>
          </a:p>
          <a:p>
            <a:pPr>
              <a:lnSpc>
                <a:spcPct val="100000"/>
              </a:lnSpc>
            </a:pPr>
            <a:endParaRPr lang="en-US" sz="20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2"/>
          <p:cNvSpPr/>
          <p:nvPr/>
        </p:nvSpPr>
        <p:spPr>
          <a:xfrm>
            <a:off x="6041448" y="2171597"/>
            <a:ext cx="6172320" cy="3885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561"/>
              </a:spcBef>
            </a:pPr>
            <a:r>
              <a:rPr lang="en-US" sz="2800" spc="-1" dirty="0">
                <a:solidFill>
                  <a:srgbClr val="000000"/>
                </a:solidFill>
                <a:latin typeface="Neue Haas Grotesk Text Pro" panose="020B0504020202020204" pitchFamily="34" charset="77"/>
                <a:ea typeface="ＭＳ Ｐゴシック"/>
              </a:rPr>
              <a:t>The human brain</a:t>
            </a:r>
            <a:endParaRPr lang="en-US" sz="2800" spc="-1" dirty="0">
              <a:latin typeface="Neue Haas Grotesk Text Pro" panose="020B0504020202020204" pitchFamily="34" charset="77"/>
            </a:endParaRPr>
          </a:p>
          <a:p>
            <a:pPr marL="342900" indent="-342900">
              <a:spcBef>
                <a:spcPts val="561"/>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contains ~10</a:t>
            </a:r>
            <a:r>
              <a:rPr lang="en-US" sz="2400" spc="-1" baseline="30000" dirty="0">
                <a:solidFill>
                  <a:srgbClr val="000000"/>
                </a:solidFill>
                <a:latin typeface="Neue Haas Grotesk Text Pro" panose="020B0504020202020204" pitchFamily="34" charset="77"/>
                <a:ea typeface="ＭＳ Ｐゴシック"/>
              </a:rPr>
              <a:t>11</a:t>
            </a:r>
            <a:r>
              <a:rPr lang="en-US" sz="2400" spc="-1" dirty="0">
                <a:solidFill>
                  <a:srgbClr val="000000"/>
                </a:solidFill>
                <a:latin typeface="Neue Haas Grotesk Text Pro" panose="020B0504020202020204" pitchFamily="34" charset="77"/>
                <a:ea typeface="ＭＳ Ｐゴシック"/>
              </a:rPr>
              <a:t> (100 billion) neurons</a:t>
            </a:r>
            <a:endParaRPr lang="en-US" sz="2400" spc="-1" dirty="0">
              <a:latin typeface="Neue Haas Grotesk Text Pro" panose="020B0504020202020204" pitchFamily="34" charset="77"/>
            </a:endParaRPr>
          </a:p>
          <a:p>
            <a:pPr marL="342900" indent="-342900">
              <a:spcBef>
                <a:spcPts val="561"/>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each neuron is connected to ~10</a:t>
            </a:r>
            <a:r>
              <a:rPr lang="en-US" sz="2400" spc="-1" baseline="30000" dirty="0">
                <a:solidFill>
                  <a:srgbClr val="000000"/>
                </a:solidFill>
                <a:latin typeface="Neue Haas Grotesk Text Pro" panose="020B0504020202020204" pitchFamily="34" charset="77"/>
                <a:ea typeface="ＭＳ Ｐゴシック"/>
              </a:rPr>
              <a:t>4</a:t>
            </a:r>
            <a:r>
              <a:rPr lang="en-US" sz="2400" spc="-1" dirty="0">
                <a:solidFill>
                  <a:srgbClr val="000000"/>
                </a:solidFill>
                <a:latin typeface="Neue Haas Grotesk Text Pro" panose="020B0504020202020204" pitchFamily="34" charset="77"/>
                <a:ea typeface="ＭＳ Ｐゴシック"/>
              </a:rPr>
              <a:t> (10,000) other neurons</a:t>
            </a:r>
            <a:endParaRPr lang="en-US" sz="2400" spc="-1" dirty="0">
              <a:latin typeface="Neue Haas Grotesk Text Pro" panose="020B0504020202020204" pitchFamily="34" charset="77"/>
            </a:endParaRPr>
          </a:p>
          <a:p>
            <a:pPr marL="342900" indent="-342900">
              <a:spcBef>
                <a:spcPts val="561"/>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Neurons can fire as fast as 10</a:t>
            </a:r>
            <a:r>
              <a:rPr lang="en-US" sz="2400" spc="-1" baseline="30000" dirty="0">
                <a:solidFill>
                  <a:srgbClr val="000000"/>
                </a:solidFill>
                <a:latin typeface="Neue Haas Grotesk Text Pro" panose="020B0504020202020204" pitchFamily="34" charset="77"/>
                <a:ea typeface="ＭＳ Ｐゴシック"/>
              </a:rPr>
              <a:t>-3</a:t>
            </a:r>
            <a:r>
              <a:rPr lang="en-US" sz="2400" spc="-1" dirty="0">
                <a:solidFill>
                  <a:srgbClr val="000000"/>
                </a:solidFill>
                <a:latin typeface="Neue Haas Grotesk Text Pro" panose="020B0504020202020204" pitchFamily="34" charset="77"/>
                <a:ea typeface="ＭＳ Ｐゴシック"/>
              </a:rPr>
              <a:t> seconds</a:t>
            </a:r>
            <a:endParaRPr lang="en-US" sz="2400" spc="-1" dirty="0">
              <a:latin typeface="Neue Haas Grotesk Text Pro" panose="020B0504020202020204" pitchFamily="34" charset="77"/>
            </a:endParaRPr>
          </a:p>
          <a:p>
            <a:pPr marL="343080" indent="-342000">
              <a:spcBef>
                <a:spcPts val="561"/>
              </a:spcBef>
            </a:pPr>
            <a:endParaRPr lang="en-US" sz="2400" spc="-1" dirty="0">
              <a:latin typeface="Neue Haas Grotesk Text Pro" panose="020B0504020202020204" pitchFamily="34" charset="77"/>
            </a:endParaRPr>
          </a:p>
        </p:txBody>
      </p:sp>
      <p:pic>
        <p:nvPicPr>
          <p:cNvPr id="231" name="Picture 3"/>
          <p:cNvPicPr/>
          <p:nvPr/>
        </p:nvPicPr>
        <p:blipFill>
          <a:blip r:embed="rId3"/>
          <a:stretch/>
        </p:blipFill>
        <p:spPr>
          <a:xfrm>
            <a:off x="1828920" y="2209680"/>
            <a:ext cx="4050360" cy="3320280"/>
          </a:xfrm>
          <a:prstGeom prst="rect">
            <a:avLst/>
          </a:prstGeom>
          <a:ln>
            <a:noFill/>
          </a:ln>
        </p:spPr>
      </p:pic>
      <p:sp>
        <p:nvSpPr>
          <p:cNvPr id="232" name="CustomShape 3"/>
          <p:cNvSpPr/>
          <p:nvPr/>
        </p:nvSpPr>
        <p:spPr>
          <a:xfrm>
            <a:off x="3505080" y="6095880"/>
            <a:ext cx="57902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How does this compare to a computer?</a:t>
            </a:r>
            <a:endParaRPr lang="en-US" sz="2400" spc="-1" dirty="0">
              <a:solidFill>
                <a:srgbClr val="0089E5"/>
              </a:solidFill>
              <a:latin typeface="Neue Haas Grotesk Text Pro" panose="020B0504020202020204" pitchFamily="34" charset="77"/>
            </a:endParaRPr>
          </a:p>
        </p:txBody>
      </p:sp>
      <p:sp>
        <p:nvSpPr>
          <p:cNvPr id="3" name="Title 1">
            <a:extLst>
              <a:ext uri="{FF2B5EF4-FFF2-40B4-BE49-F238E27FC236}">
                <a16:creationId xmlns:a16="http://schemas.microsoft.com/office/drawing/2014/main" id="{AAA3DC0B-474C-40F3-927F-CA4250D44A7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Our brains in numbers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3"/>
          <p:cNvPicPr/>
          <p:nvPr/>
        </p:nvPicPr>
        <p:blipFill>
          <a:blip r:embed="rId3"/>
          <a:stretch/>
        </p:blipFill>
        <p:spPr>
          <a:xfrm>
            <a:off x="2514720" y="1600200"/>
            <a:ext cx="2132640" cy="1748160"/>
          </a:xfrm>
          <a:prstGeom prst="rect">
            <a:avLst/>
          </a:prstGeom>
          <a:ln>
            <a:noFill/>
          </a:ln>
        </p:spPr>
      </p:pic>
      <p:pic>
        <p:nvPicPr>
          <p:cNvPr id="235" name="Picture 4"/>
          <p:cNvPicPr/>
          <p:nvPr/>
        </p:nvPicPr>
        <p:blipFill>
          <a:blip r:embed="rId4"/>
          <a:stretch/>
        </p:blipFill>
        <p:spPr>
          <a:xfrm>
            <a:off x="6629520" y="1523880"/>
            <a:ext cx="2628000" cy="1624680"/>
          </a:xfrm>
          <a:prstGeom prst="rect">
            <a:avLst/>
          </a:prstGeom>
          <a:ln>
            <a:noFill/>
          </a:ln>
        </p:spPr>
      </p:pic>
      <p:sp>
        <p:nvSpPr>
          <p:cNvPr id="236" name="CustomShape 2"/>
          <p:cNvSpPr/>
          <p:nvPr/>
        </p:nvSpPr>
        <p:spPr>
          <a:xfrm>
            <a:off x="6019680" y="3505320"/>
            <a:ext cx="5028120" cy="25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10</a:t>
            </a:r>
            <a:r>
              <a:rPr lang="en-US" sz="3200" spc="-1" dirty="0">
                <a:solidFill>
                  <a:srgbClr val="000000"/>
                </a:solidFill>
                <a:latin typeface="Neue Haas Grotesk Text Pro" panose="020B0504020202020204" pitchFamily="34" charset="77"/>
                <a:ea typeface="DejaVu Sans"/>
              </a:rPr>
              <a:t> transistors</a:t>
            </a:r>
            <a:endParaRPr lang="en-US" sz="3200" spc="-1" dirty="0">
              <a:latin typeface="Neue Haas Grotesk Text Pro" panose="020B0504020202020204" pitchFamily="34" charset="77"/>
            </a:endParaRPr>
          </a:p>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11</a:t>
            </a:r>
            <a:r>
              <a:rPr lang="en-US" sz="3200" spc="-1" dirty="0">
                <a:solidFill>
                  <a:srgbClr val="000000"/>
                </a:solidFill>
                <a:latin typeface="Neue Haas Grotesk Text Pro" panose="020B0504020202020204" pitchFamily="34" charset="77"/>
                <a:ea typeface="DejaVu Sans"/>
              </a:rPr>
              <a:t> bits of RAM</a:t>
            </a:r>
            <a:endParaRPr lang="en-US" sz="3200" spc="-1" dirty="0">
              <a:latin typeface="Neue Haas Grotesk Text Pro" panose="020B0504020202020204" pitchFamily="34" charset="77"/>
            </a:endParaRPr>
          </a:p>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13</a:t>
            </a:r>
            <a:r>
              <a:rPr lang="en-US" sz="3200" spc="-1" dirty="0">
                <a:solidFill>
                  <a:srgbClr val="000000"/>
                </a:solidFill>
                <a:latin typeface="Neue Haas Grotesk Text Pro" panose="020B0504020202020204" pitchFamily="34" charset="77"/>
                <a:ea typeface="DejaVu Sans"/>
              </a:rPr>
              <a:t> bits on disk</a:t>
            </a:r>
            <a:endParaRPr lang="en-US" sz="3200" spc="-1" dirty="0">
              <a:latin typeface="Neue Haas Grotesk Text Pro" panose="020B0504020202020204" pitchFamily="34" charset="77"/>
            </a:endParaRPr>
          </a:p>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-9</a:t>
            </a:r>
            <a:r>
              <a:rPr lang="en-US" sz="3200" spc="-1" dirty="0">
                <a:solidFill>
                  <a:srgbClr val="000000"/>
                </a:solidFill>
                <a:latin typeface="Neue Haas Grotesk Text Pro" panose="020B0504020202020204" pitchFamily="34" charset="77"/>
                <a:ea typeface="DejaVu Sans"/>
              </a:rPr>
              <a:t> cycle time</a:t>
            </a:r>
            <a:endParaRPr lang="en-US" sz="3200" spc="-1" dirty="0">
              <a:latin typeface="Neue Haas Grotesk Text Pro" panose="020B0504020202020204" pitchFamily="34" charset="77"/>
            </a:endParaRPr>
          </a:p>
          <a:p>
            <a:pPr>
              <a:lnSpc>
                <a:spcPct val="100000"/>
              </a:lnSpc>
            </a:pPr>
            <a:endParaRPr lang="en-US" sz="3200" spc="-1" dirty="0">
              <a:latin typeface="Neue Haas Grotesk Text Pro" panose="020B0504020202020204" pitchFamily="34" charset="77"/>
            </a:endParaRPr>
          </a:p>
        </p:txBody>
      </p:sp>
      <p:sp>
        <p:nvSpPr>
          <p:cNvPr id="237" name="CustomShape 3"/>
          <p:cNvSpPr/>
          <p:nvPr/>
        </p:nvSpPr>
        <p:spPr>
          <a:xfrm>
            <a:off x="1981200" y="3505320"/>
            <a:ext cx="4266000" cy="25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11</a:t>
            </a:r>
            <a:r>
              <a:rPr lang="en-US" sz="3200" spc="-1" dirty="0">
                <a:solidFill>
                  <a:srgbClr val="000000"/>
                </a:solidFill>
                <a:latin typeface="Neue Haas Grotesk Text Pro" panose="020B0504020202020204" pitchFamily="34" charset="77"/>
                <a:ea typeface="DejaVu Sans"/>
              </a:rPr>
              <a:t> neurons</a:t>
            </a:r>
            <a:endParaRPr lang="en-US" sz="3200" spc="-1" dirty="0">
              <a:latin typeface="Neue Haas Grotesk Text Pro" panose="020B0504020202020204" pitchFamily="34" charset="77"/>
            </a:endParaRPr>
          </a:p>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11</a:t>
            </a:r>
            <a:r>
              <a:rPr lang="en-US" sz="3200" spc="-1" dirty="0">
                <a:solidFill>
                  <a:srgbClr val="000000"/>
                </a:solidFill>
                <a:latin typeface="Neue Haas Grotesk Text Pro" panose="020B0504020202020204" pitchFamily="34" charset="77"/>
                <a:ea typeface="DejaVu Sans"/>
              </a:rPr>
              <a:t> neurons</a:t>
            </a:r>
            <a:endParaRPr lang="en-US" sz="3200" spc="-1" dirty="0">
              <a:latin typeface="Neue Haas Grotesk Text Pro" panose="020B0504020202020204" pitchFamily="34" charset="77"/>
            </a:endParaRPr>
          </a:p>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14</a:t>
            </a:r>
            <a:r>
              <a:rPr lang="en-US" sz="3200" spc="-1" dirty="0">
                <a:solidFill>
                  <a:srgbClr val="000000"/>
                </a:solidFill>
                <a:latin typeface="Neue Haas Grotesk Text Pro" panose="020B0504020202020204" pitchFamily="34" charset="77"/>
                <a:ea typeface="DejaVu Sans"/>
              </a:rPr>
              <a:t> synapses</a:t>
            </a:r>
            <a:endParaRPr lang="en-US" sz="3200" spc="-1" dirty="0">
              <a:latin typeface="Neue Haas Grotesk Text Pro" panose="020B0504020202020204" pitchFamily="34" charset="77"/>
            </a:endParaRPr>
          </a:p>
          <a:p>
            <a:pPr>
              <a:lnSpc>
                <a:spcPct val="100000"/>
              </a:lnSpc>
            </a:pPr>
            <a:r>
              <a:rPr lang="en-US" sz="3200" spc="-1" dirty="0">
                <a:solidFill>
                  <a:srgbClr val="000000"/>
                </a:solidFill>
                <a:latin typeface="Neue Haas Grotesk Text Pro" panose="020B0504020202020204" pitchFamily="34" charset="77"/>
                <a:ea typeface="DejaVu Sans"/>
              </a:rPr>
              <a:t>10</a:t>
            </a:r>
            <a:r>
              <a:rPr lang="en-US" sz="3200" spc="-1" baseline="30000" dirty="0">
                <a:solidFill>
                  <a:srgbClr val="000000"/>
                </a:solidFill>
                <a:latin typeface="Neue Haas Grotesk Text Pro" panose="020B0504020202020204" pitchFamily="34" charset="77"/>
                <a:ea typeface="DejaVu Sans"/>
              </a:rPr>
              <a:t>-3</a:t>
            </a:r>
            <a:r>
              <a:rPr lang="en-US" sz="3200" spc="-1" dirty="0">
                <a:solidFill>
                  <a:srgbClr val="000000"/>
                </a:solidFill>
                <a:latin typeface="Neue Haas Grotesk Text Pro" panose="020B0504020202020204" pitchFamily="34" charset="77"/>
                <a:ea typeface="DejaVu Sans"/>
              </a:rPr>
              <a:t> “cycle” time</a:t>
            </a:r>
            <a:endParaRPr lang="en-US" sz="3200" spc="-1" dirty="0">
              <a:latin typeface="Neue Haas Grotesk Text Pro" panose="020B0504020202020204" pitchFamily="34" charset="77"/>
            </a:endParaRPr>
          </a:p>
          <a:p>
            <a:pPr>
              <a:lnSpc>
                <a:spcPct val="100000"/>
              </a:lnSpc>
            </a:pPr>
            <a:endParaRPr lang="en-US" sz="32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978EB65B-4121-727C-4D0A-11B159FFFD1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Human Vs. Machine</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2"/>
          <p:cNvSpPr/>
          <p:nvPr/>
        </p:nvSpPr>
        <p:spPr>
          <a:xfrm>
            <a:off x="4343520" y="5638680"/>
            <a:ext cx="29707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Who is this?</a:t>
            </a:r>
            <a:endParaRPr lang="en-US" sz="3600" spc="-1" dirty="0">
              <a:solidFill>
                <a:srgbClr val="0089E5"/>
              </a:solidFill>
              <a:latin typeface="Neue Haas Grotesk Text Pro" panose="020B0504020202020204" pitchFamily="34" charset="77"/>
            </a:endParaRPr>
          </a:p>
        </p:txBody>
      </p:sp>
      <p:pic>
        <p:nvPicPr>
          <p:cNvPr id="3" name="Picture 2" descr="A person wearing a basketball jersey&#10;&#10;Description automatically generated with medium confidence">
            <a:extLst>
              <a:ext uri="{FF2B5EF4-FFF2-40B4-BE49-F238E27FC236}">
                <a16:creationId xmlns:a16="http://schemas.microsoft.com/office/drawing/2014/main" id="{606368FF-C749-BA48-8632-80A9C803F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489" y="1513609"/>
            <a:ext cx="3830782" cy="3830782"/>
          </a:xfrm>
          <a:prstGeom prst="rect">
            <a:avLst/>
          </a:prstGeom>
        </p:spPr>
      </p:pic>
      <p:sp>
        <p:nvSpPr>
          <p:cNvPr id="2" name="Title 1">
            <a:extLst>
              <a:ext uri="{FF2B5EF4-FFF2-40B4-BE49-F238E27FC236}">
                <a16:creationId xmlns:a16="http://schemas.microsoft.com/office/drawing/2014/main" id="{71096055-0996-BDFB-DF18-9BDF6E11A60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Brains are still pretty fast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Group 2"/>
          <p:cNvGrpSpPr/>
          <p:nvPr/>
        </p:nvGrpSpPr>
        <p:grpSpPr>
          <a:xfrm>
            <a:off x="3962280" y="1676520"/>
            <a:ext cx="4570920" cy="4418640"/>
            <a:chOff x="2438280" y="1676520"/>
            <a:chExt cx="4570920" cy="4418640"/>
          </a:xfrm>
        </p:grpSpPr>
        <p:sp>
          <p:nvSpPr>
            <p:cNvPr id="246" name="CustomShape 3"/>
            <p:cNvSpPr/>
            <p:nvPr/>
          </p:nvSpPr>
          <p:spPr>
            <a:xfrm>
              <a:off x="4343400" y="198108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nvGrpSpPr>
            <p:cNvPr id="247" name="Group 4"/>
            <p:cNvGrpSpPr/>
            <p:nvPr/>
          </p:nvGrpSpPr>
          <p:grpSpPr>
            <a:xfrm>
              <a:off x="2438280" y="1676520"/>
              <a:ext cx="4570920" cy="4418640"/>
              <a:chOff x="2438280" y="1676520"/>
              <a:chExt cx="4570920" cy="4418640"/>
            </a:xfrm>
          </p:grpSpPr>
          <p:sp>
            <p:nvSpPr>
              <p:cNvPr id="248" name="CustomShape 5"/>
              <p:cNvSpPr/>
              <p:nvPr/>
            </p:nvSpPr>
            <p:spPr>
              <a:xfrm>
                <a:off x="2971800" y="213372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49" name="CustomShape 6"/>
              <p:cNvSpPr/>
              <p:nvPr/>
            </p:nvSpPr>
            <p:spPr>
              <a:xfrm>
                <a:off x="5791320" y="441972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0" name="CustomShape 7"/>
              <p:cNvSpPr/>
              <p:nvPr/>
            </p:nvSpPr>
            <p:spPr>
              <a:xfrm>
                <a:off x="5410080" y="274320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1" name="CustomShape 8"/>
              <p:cNvSpPr/>
              <p:nvPr/>
            </p:nvSpPr>
            <p:spPr>
              <a:xfrm>
                <a:off x="4114800" y="342900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2" name="CustomShape 9"/>
              <p:cNvSpPr/>
              <p:nvPr/>
            </p:nvSpPr>
            <p:spPr>
              <a:xfrm>
                <a:off x="4724280" y="579132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3" name="CustomShape 10"/>
              <p:cNvSpPr/>
              <p:nvPr/>
            </p:nvSpPr>
            <p:spPr>
              <a:xfrm>
                <a:off x="2438280" y="365760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4" name="CustomShape 11"/>
              <p:cNvSpPr/>
              <p:nvPr/>
            </p:nvSpPr>
            <p:spPr>
              <a:xfrm>
                <a:off x="2819520" y="541008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5" name="Line 12"/>
              <p:cNvSpPr/>
              <p:nvPr/>
            </p:nvSpPr>
            <p:spPr>
              <a:xfrm>
                <a:off x="3276360" y="2438280"/>
                <a:ext cx="838080" cy="9907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56" name="Line 13"/>
              <p:cNvSpPr/>
              <p:nvPr/>
            </p:nvSpPr>
            <p:spPr>
              <a:xfrm flipV="1">
                <a:off x="2819160" y="3657600"/>
                <a:ext cx="12952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57" name="Line 14"/>
              <p:cNvSpPr/>
              <p:nvPr/>
            </p:nvSpPr>
            <p:spPr>
              <a:xfrm flipV="1">
                <a:off x="4267080" y="2361960"/>
                <a:ext cx="75960" cy="9907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58" name="Line 15"/>
              <p:cNvSpPr/>
              <p:nvPr/>
            </p:nvSpPr>
            <p:spPr>
              <a:xfrm flipV="1">
                <a:off x="4495680" y="3047760"/>
                <a:ext cx="91440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59" name="Line 16"/>
              <p:cNvSpPr/>
              <p:nvPr/>
            </p:nvSpPr>
            <p:spPr>
              <a:xfrm>
                <a:off x="4419360" y="3733560"/>
                <a:ext cx="1295280" cy="762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60" name="Line 17"/>
              <p:cNvSpPr/>
              <p:nvPr/>
            </p:nvSpPr>
            <p:spPr>
              <a:xfrm>
                <a:off x="4267080" y="3809880"/>
                <a:ext cx="53316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61" name="Line 18"/>
              <p:cNvSpPr/>
              <p:nvPr/>
            </p:nvSpPr>
            <p:spPr>
              <a:xfrm flipH="1">
                <a:off x="3124080" y="3809880"/>
                <a:ext cx="990360" cy="1600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62" name="Line 19"/>
              <p:cNvSpPr/>
              <p:nvPr/>
            </p:nvSpPr>
            <p:spPr>
              <a:xfrm flipH="1" flipV="1">
                <a:off x="2666880" y="4038480"/>
                <a:ext cx="228600" cy="1295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63" name="CustomShape 20"/>
              <p:cNvSpPr/>
              <p:nvPr/>
            </p:nvSpPr>
            <p:spPr>
              <a:xfrm>
                <a:off x="4343400" y="1676520"/>
                <a:ext cx="1980000" cy="333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799"/>
                  </a:spcBef>
                </a:pPr>
                <a:r>
                  <a:rPr lang="en-US" sz="1600" spc="-1" dirty="0">
                    <a:solidFill>
                      <a:srgbClr val="000000"/>
                    </a:solidFill>
                    <a:latin typeface="Verdana"/>
                    <a:ea typeface="DejaVu Sans"/>
                  </a:rPr>
                  <a:t>Node (Neuron)</a:t>
                </a:r>
                <a:endParaRPr lang="en-US" sz="1600" spc="-1" dirty="0">
                  <a:latin typeface="Neue Haas Grotesk Text Pro" panose="020B0504020202020204" pitchFamily="34" charset="77"/>
                </a:endParaRPr>
              </a:p>
            </p:txBody>
          </p:sp>
          <p:sp>
            <p:nvSpPr>
              <p:cNvPr id="264" name="CustomShape 21"/>
              <p:cNvSpPr/>
              <p:nvPr/>
            </p:nvSpPr>
            <p:spPr>
              <a:xfrm>
                <a:off x="4572000" y="4724280"/>
                <a:ext cx="2437200" cy="333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799"/>
                  </a:spcBef>
                </a:pPr>
                <a:r>
                  <a:rPr lang="en-US" sz="1600" spc="-1" dirty="0">
                    <a:solidFill>
                      <a:srgbClr val="000000"/>
                    </a:solidFill>
                    <a:latin typeface="Verdana"/>
                    <a:ea typeface="DejaVu Sans"/>
                  </a:rPr>
                  <a:t>Edge (synapses)</a:t>
                </a:r>
                <a:endParaRPr lang="en-US" sz="1600" spc="-1" dirty="0">
                  <a:latin typeface="Neue Haas Grotesk Text Pro" panose="020B0504020202020204" pitchFamily="34" charset="77"/>
                </a:endParaRPr>
              </a:p>
            </p:txBody>
          </p:sp>
        </p:grpSp>
      </p:grpSp>
      <p:sp>
        <p:nvSpPr>
          <p:cNvPr id="2" name="Title 1">
            <a:extLst>
              <a:ext uri="{FF2B5EF4-FFF2-40B4-BE49-F238E27FC236}">
                <a16:creationId xmlns:a16="http://schemas.microsoft.com/office/drawing/2014/main" id="{A06A4000-BDAB-D404-D574-688B4C1B6CF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Artificial neural networks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2362080" y="3581280"/>
            <a:ext cx="7314120" cy="2122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i="1" spc="-1" dirty="0">
                <a:solidFill>
                  <a:srgbClr val="000000"/>
                </a:solidFill>
                <a:latin typeface="Verdana"/>
                <a:ea typeface="DejaVu Sans"/>
              </a:rPr>
              <a:t>W </a:t>
            </a:r>
            <a:r>
              <a:rPr lang="en-US" sz="2000" spc="-1" dirty="0">
                <a:solidFill>
                  <a:srgbClr val="000000"/>
                </a:solidFill>
                <a:latin typeface="Verdana"/>
                <a:ea typeface="DejaVu Sans"/>
              </a:rPr>
              <a:t>is the strength of signal sent between A and B.</a:t>
            </a:r>
            <a:endParaRPr lang="en-US" sz="2000" spc="-1" dirty="0">
              <a:latin typeface="Neue Haas Grotesk Text Pro" panose="020B0504020202020204" pitchFamily="34" charset="77"/>
            </a:endParaRPr>
          </a:p>
          <a:p>
            <a:pPr>
              <a:spcBef>
                <a:spcPts val="1001"/>
              </a:spcBef>
            </a:pPr>
            <a:endParaRPr lang="en-US" sz="2000" spc="-1" dirty="0">
              <a:latin typeface="Neue Haas Grotesk Text Pro" panose="020B0504020202020204" pitchFamily="34" charset="77"/>
            </a:endParaRPr>
          </a:p>
          <a:p>
            <a:pPr>
              <a:spcBef>
                <a:spcPts val="1001"/>
              </a:spcBef>
            </a:pPr>
            <a:r>
              <a:rPr lang="en-US" sz="2000" spc="-1" dirty="0">
                <a:solidFill>
                  <a:srgbClr val="000000"/>
                </a:solidFill>
                <a:latin typeface="Verdana"/>
                <a:ea typeface="DejaVu Sans"/>
              </a:rPr>
              <a:t>If </a:t>
            </a:r>
            <a:r>
              <a:rPr lang="en-US" sz="2000" i="1" spc="-1" dirty="0">
                <a:solidFill>
                  <a:srgbClr val="000000"/>
                </a:solidFill>
                <a:latin typeface="Verdana"/>
                <a:ea typeface="DejaVu Sans"/>
              </a:rPr>
              <a:t>A </a:t>
            </a:r>
            <a:r>
              <a:rPr lang="en-US" sz="2000" spc="-1" dirty="0">
                <a:solidFill>
                  <a:srgbClr val="000000"/>
                </a:solidFill>
                <a:latin typeface="Verdana"/>
                <a:ea typeface="DejaVu Sans"/>
              </a:rPr>
              <a:t>fires and </a:t>
            </a:r>
            <a:r>
              <a:rPr lang="en-US" sz="2000" i="1" spc="-1" dirty="0">
                <a:solidFill>
                  <a:srgbClr val="000000"/>
                </a:solidFill>
                <a:latin typeface="Verdana"/>
                <a:ea typeface="DejaVu Sans"/>
              </a:rPr>
              <a:t>w</a:t>
            </a:r>
            <a:r>
              <a:rPr lang="en-US" sz="2000" spc="-1" dirty="0">
                <a:solidFill>
                  <a:srgbClr val="000000"/>
                </a:solidFill>
                <a:latin typeface="Verdana"/>
                <a:ea typeface="DejaVu Sans"/>
              </a:rPr>
              <a:t> is </a:t>
            </a:r>
            <a:r>
              <a:rPr lang="en-US" sz="2000" b="1" spc="-1" dirty="0">
                <a:solidFill>
                  <a:srgbClr val="000000"/>
                </a:solidFill>
                <a:latin typeface="Verdana"/>
                <a:ea typeface="DejaVu Sans"/>
              </a:rPr>
              <a:t>positive</a:t>
            </a:r>
            <a:r>
              <a:rPr lang="en-US" sz="2000" spc="-1" dirty="0">
                <a:solidFill>
                  <a:srgbClr val="000000"/>
                </a:solidFill>
                <a:latin typeface="Verdana"/>
                <a:ea typeface="DejaVu Sans"/>
              </a:rPr>
              <a:t>, then </a:t>
            </a:r>
            <a:r>
              <a:rPr lang="en-US" sz="2000" i="1" spc="-1" dirty="0">
                <a:solidFill>
                  <a:srgbClr val="000000"/>
                </a:solidFill>
                <a:latin typeface="Verdana"/>
                <a:ea typeface="DejaVu Sans"/>
              </a:rPr>
              <a:t>A </a:t>
            </a:r>
            <a:r>
              <a:rPr lang="en-US" sz="2000" b="1" spc="-1" dirty="0">
                <a:solidFill>
                  <a:srgbClr val="FF6600"/>
                </a:solidFill>
                <a:latin typeface="Verdana"/>
                <a:ea typeface="DejaVu Sans"/>
              </a:rPr>
              <a:t>stimulates</a:t>
            </a:r>
            <a:r>
              <a:rPr lang="en-US" sz="2000" spc="-1" dirty="0">
                <a:solidFill>
                  <a:srgbClr val="000000"/>
                </a:solidFill>
                <a:latin typeface="Verdana"/>
                <a:ea typeface="DejaVu Sans"/>
              </a:rPr>
              <a:t> </a:t>
            </a:r>
            <a:r>
              <a:rPr lang="en-US" sz="2000" i="1" spc="-1" dirty="0">
                <a:solidFill>
                  <a:srgbClr val="000000"/>
                </a:solidFill>
                <a:latin typeface="Verdana"/>
                <a:ea typeface="DejaVu Sans"/>
              </a:rPr>
              <a:t>B</a:t>
            </a:r>
            <a:r>
              <a:rPr lang="en-US" sz="2000" spc="-1" dirty="0">
                <a:solidFill>
                  <a:srgbClr val="000000"/>
                </a:solidFill>
                <a:latin typeface="Verdana"/>
                <a:ea typeface="DejaVu Sans"/>
              </a:rPr>
              <a:t>.</a:t>
            </a:r>
            <a:endParaRPr lang="en-US" sz="2000" spc="-1" dirty="0">
              <a:latin typeface="Neue Haas Grotesk Text Pro" panose="020B0504020202020204" pitchFamily="34" charset="77"/>
            </a:endParaRPr>
          </a:p>
          <a:p>
            <a:pPr>
              <a:spcBef>
                <a:spcPts val="1001"/>
              </a:spcBef>
            </a:pPr>
            <a:endParaRPr lang="en-US" sz="2000" spc="-1" dirty="0">
              <a:latin typeface="Neue Haas Grotesk Text Pro" panose="020B0504020202020204" pitchFamily="34" charset="77"/>
            </a:endParaRPr>
          </a:p>
          <a:p>
            <a:pPr>
              <a:spcBef>
                <a:spcPts val="1001"/>
              </a:spcBef>
            </a:pPr>
            <a:r>
              <a:rPr lang="en-US" sz="2000" spc="-1" dirty="0">
                <a:solidFill>
                  <a:srgbClr val="000000"/>
                </a:solidFill>
                <a:latin typeface="Verdana"/>
                <a:ea typeface="DejaVu Sans"/>
              </a:rPr>
              <a:t>If </a:t>
            </a:r>
            <a:r>
              <a:rPr lang="en-US" sz="2000" i="1" spc="-1" dirty="0">
                <a:solidFill>
                  <a:srgbClr val="000000"/>
                </a:solidFill>
                <a:latin typeface="Verdana"/>
                <a:ea typeface="DejaVu Sans"/>
              </a:rPr>
              <a:t>A fires </a:t>
            </a:r>
            <a:r>
              <a:rPr lang="en-US" sz="2000" spc="-1" dirty="0">
                <a:solidFill>
                  <a:srgbClr val="000000"/>
                </a:solidFill>
                <a:latin typeface="Verdana"/>
                <a:ea typeface="DejaVu Sans"/>
              </a:rPr>
              <a:t>and </a:t>
            </a:r>
            <a:r>
              <a:rPr lang="en-US" sz="2000" i="1" spc="-1" dirty="0">
                <a:solidFill>
                  <a:srgbClr val="000000"/>
                </a:solidFill>
                <a:latin typeface="Verdana"/>
                <a:ea typeface="DejaVu Sans"/>
              </a:rPr>
              <a:t>w</a:t>
            </a:r>
            <a:r>
              <a:rPr lang="en-US" sz="2000" spc="-1" dirty="0">
                <a:solidFill>
                  <a:srgbClr val="000000"/>
                </a:solidFill>
                <a:latin typeface="Verdana"/>
                <a:ea typeface="DejaVu Sans"/>
              </a:rPr>
              <a:t> is </a:t>
            </a:r>
            <a:r>
              <a:rPr lang="en-US" sz="2000" b="1" spc="-1" dirty="0">
                <a:solidFill>
                  <a:srgbClr val="000000"/>
                </a:solidFill>
                <a:latin typeface="Verdana"/>
                <a:ea typeface="DejaVu Sans"/>
              </a:rPr>
              <a:t>negative</a:t>
            </a:r>
            <a:r>
              <a:rPr lang="en-US" sz="2000" spc="-1" dirty="0">
                <a:solidFill>
                  <a:srgbClr val="000000"/>
                </a:solidFill>
                <a:latin typeface="Verdana"/>
                <a:ea typeface="DejaVu Sans"/>
              </a:rPr>
              <a:t>, then </a:t>
            </a:r>
            <a:r>
              <a:rPr lang="en-US" sz="2000" i="1" spc="-1" dirty="0">
                <a:solidFill>
                  <a:srgbClr val="000000"/>
                </a:solidFill>
                <a:latin typeface="Verdana"/>
                <a:ea typeface="DejaVu Sans"/>
              </a:rPr>
              <a:t>A </a:t>
            </a:r>
            <a:r>
              <a:rPr lang="en-US" sz="2000" b="1" spc="-1" dirty="0">
                <a:solidFill>
                  <a:srgbClr val="FF6600"/>
                </a:solidFill>
                <a:latin typeface="Verdana"/>
                <a:ea typeface="DejaVu Sans"/>
              </a:rPr>
              <a:t>inhibits</a:t>
            </a:r>
            <a:r>
              <a:rPr lang="en-US" sz="2000" spc="-1" dirty="0">
                <a:solidFill>
                  <a:srgbClr val="000000"/>
                </a:solidFill>
                <a:latin typeface="Verdana"/>
                <a:ea typeface="DejaVu Sans"/>
              </a:rPr>
              <a:t> </a:t>
            </a:r>
            <a:r>
              <a:rPr lang="en-US" sz="2000" i="1" spc="-1" dirty="0">
                <a:solidFill>
                  <a:srgbClr val="000000"/>
                </a:solidFill>
                <a:latin typeface="Verdana"/>
                <a:ea typeface="DejaVu Sans"/>
              </a:rPr>
              <a:t>B</a:t>
            </a:r>
            <a:r>
              <a:rPr lang="en-US" sz="2000" spc="-1" dirty="0">
                <a:solidFill>
                  <a:srgbClr val="000000"/>
                </a:solidFill>
                <a:latin typeface="Verdana"/>
                <a:ea typeface="DejaVu Sans"/>
              </a:rPr>
              <a:t>.</a:t>
            </a:r>
            <a:endParaRPr lang="en-US" sz="2000" spc="-1" dirty="0">
              <a:latin typeface="Neue Haas Grotesk Text Pro" panose="020B0504020202020204" pitchFamily="34" charset="77"/>
            </a:endParaRPr>
          </a:p>
        </p:txBody>
      </p:sp>
      <p:grpSp>
        <p:nvGrpSpPr>
          <p:cNvPr id="267" name="Group 2"/>
          <p:cNvGrpSpPr/>
          <p:nvPr/>
        </p:nvGrpSpPr>
        <p:grpSpPr>
          <a:xfrm>
            <a:off x="3581400" y="1600200"/>
            <a:ext cx="4723200" cy="684720"/>
            <a:chOff x="2057400" y="1600200"/>
            <a:chExt cx="4723200" cy="684720"/>
          </a:xfrm>
        </p:grpSpPr>
        <p:sp>
          <p:nvSpPr>
            <p:cNvPr id="268" name="CustomShape 3"/>
            <p:cNvSpPr/>
            <p:nvPr/>
          </p:nvSpPr>
          <p:spPr>
            <a:xfrm>
              <a:off x="5867280" y="198108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nvGrpSpPr>
            <p:cNvPr id="269" name="Group 4"/>
            <p:cNvGrpSpPr/>
            <p:nvPr/>
          </p:nvGrpSpPr>
          <p:grpSpPr>
            <a:xfrm>
              <a:off x="2057400" y="1600200"/>
              <a:ext cx="4723200" cy="670680"/>
              <a:chOff x="2057400" y="1600200"/>
              <a:chExt cx="4723200" cy="670680"/>
            </a:xfrm>
          </p:grpSpPr>
          <p:sp>
            <p:nvSpPr>
              <p:cNvPr id="270" name="CustomShape 5"/>
              <p:cNvSpPr/>
              <p:nvPr/>
            </p:nvSpPr>
            <p:spPr>
              <a:xfrm>
                <a:off x="2438280" y="196704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71" name="Line 6"/>
              <p:cNvSpPr/>
              <p:nvPr/>
            </p:nvSpPr>
            <p:spPr>
              <a:xfrm>
                <a:off x="2819160" y="2118960"/>
                <a:ext cx="2971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72" name="CustomShape 7"/>
              <p:cNvSpPr/>
              <p:nvPr/>
            </p:nvSpPr>
            <p:spPr>
              <a:xfrm>
                <a:off x="3657600" y="1662120"/>
                <a:ext cx="22849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Verdana"/>
                    <a:ea typeface="DejaVu Sans"/>
                  </a:rPr>
                  <a:t>Weight </a:t>
                </a:r>
                <a:r>
                  <a:rPr lang="en-US" i="1" spc="-1" dirty="0">
                    <a:solidFill>
                      <a:srgbClr val="000000"/>
                    </a:solidFill>
                    <a:latin typeface="Verdana"/>
                    <a:ea typeface="DejaVu Sans"/>
                  </a:rPr>
                  <a:t>w</a:t>
                </a:r>
                <a:endParaRPr lang="en-US" spc="-1" dirty="0">
                  <a:latin typeface="Neue Haas Grotesk Text Pro" panose="020B0504020202020204" pitchFamily="34" charset="77"/>
                </a:endParaRPr>
              </a:p>
            </p:txBody>
          </p:sp>
          <p:sp>
            <p:nvSpPr>
              <p:cNvPr id="273" name="CustomShape 8"/>
              <p:cNvSpPr/>
              <p:nvPr/>
            </p:nvSpPr>
            <p:spPr>
              <a:xfrm>
                <a:off x="2057400" y="1600200"/>
                <a:ext cx="129420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Verdana"/>
                    <a:ea typeface="DejaVu Sans"/>
                  </a:rPr>
                  <a:t>Node </a:t>
                </a:r>
                <a:r>
                  <a:rPr lang="en-US" i="1" spc="-1" dirty="0">
                    <a:solidFill>
                      <a:srgbClr val="000000"/>
                    </a:solidFill>
                    <a:latin typeface="Verdana"/>
                    <a:ea typeface="DejaVu Sans"/>
                  </a:rPr>
                  <a:t>A</a:t>
                </a:r>
                <a:endParaRPr lang="en-US" spc="-1" dirty="0">
                  <a:latin typeface="Neue Haas Grotesk Text Pro" panose="020B0504020202020204" pitchFamily="34" charset="77"/>
                </a:endParaRPr>
              </a:p>
            </p:txBody>
          </p:sp>
          <p:sp>
            <p:nvSpPr>
              <p:cNvPr id="274" name="CustomShape 9"/>
              <p:cNvSpPr/>
              <p:nvPr/>
            </p:nvSpPr>
            <p:spPr>
              <a:xfrm>
                <a:off x="5486400" y="1600200"/>
                <a:ext cx="129420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Verdana"/>
                    <a:ea typeface="DejaVu Sans"/>
                  </a:rPr>
                  <a:t>Node </a:t>
                </a:r>
                <a:r>
                  <a:rPr lang="en-US" i="1" spc="-1" dirty="0">
                    <a:solidFill>
                      <a:srgbClr val="000000"/>
                    </a:solidFill>
                    <a:latin typeface="Verdana"/>
                    <a:ea typeface="DejaVu Sans"/>
                  </a:rPr>
                  <a:t>B</a:t>
                </a:r>
                <a:endParaRPr lang="en-US" spc="-1" dirty="0">
                  <a:latin typeface="Neue Haas Grotesk Text Pro" panose="020B0504020202020204" pitchFamily="34" charset="77"/>
                </a:endParaRPr>
              </a:p>
            </p:txBody>
          </p:sp>
        </p:grpSp>
      </p:grpSp>
      <p:sp>
        <p:nvSpPr>
          <p:cNvPr id="275" name="CustomShape 10"/>
          <p:cNvSpPr/>
          <p:nvPr/>
        </p:nvSpPr>
        <p:spPr>
          <a:xfrm>
            <a:off x="3352800" y="2362320"/>
            <a:ext cx="14468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(neuron)</a:t>
            </a:r>
            <a:endParaRPr lang="en-US" sz="2400" spc="-1" dirty="0">
              <a:latin typeface="Neue Haas Grotesk Text Pro" panose="020B0504020202020204" pitchFamily="34" charset="77"/>
            </a:endParaRPr>
          </a:p>
        </p:txBody>
      </p:sp>
      <p:sp>
        <p:nvSpPr>
          <p:cNvPr id="276" name="CustomShape 11"/>
          <p:cNvSpPr/>
          <p:nvPr/>
        </p:nvSpPr>
        <p:spPr>
          <a:xfrm>
            <a:off x="6858120" y="2362320"/>
            <a:ext cx="14468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(neuron)</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7391280" y="169056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78" name="CustomShape 2"/>
          <p:cNvSpPr/>
          <p:nvPr/>
        </p:nvSpPr>
        <p:spPr>
          <a:xfrm>
            <a:off x="4038600" y="160020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79" name="Line 3"/>
          <p:cNvSpPr/>
          <p:nvPr/>
        </p:nvSpPr>
        <p:spPr>
          <a:xfrm>
            <a:off x="4495800" y="1066680"/>
            <a:ext cx="281916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80" name="CustomShape 4"/>
          <p:cNvSpPr/>
          <p:nvPr/>
        </p:nvSpPr>
        <p:spPr>
          <a:xfrm>
            <a:off x="4114920" y="83808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81" name="CustomShape 5"/>
          <p:cNvSpPr/>
          <p:nvPr/>
        </p:nvSpPr>
        <p:spPr>
          <a:xfrm>
            <a:off x="3962280" y="3276720"/>
            <a:ext cx="303840" cy="3038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82" name="Line 6"/>
          <p:cNvSpPr/>
          <p:nvPr/>
        </p:nvSpPr>
        <p:spPr>
          <a:xfrm>
            <a:off x="4419480" y="1676160"/>
            <a:ext cx="289548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83" name="Line 7"/>
          <p:cNvSpPr/>
          <p:nvPr/>
        </p:nvSpPr>
        <p:spPr>
          <a:xfrm flipV="1">
            <a:off x="4343160" y="2133360"/>
            <a:ext cx="3048120" cy="129564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84" name="CustomShape 8"/>
          <p:cNvSpPr/>
          <p:nvPr/>
        </p:nvSpPr>
        <p:spPr>
          <a:xfrm rot="5400000">
            <a:off x="3890280" y="2136960"/>
            <a:ext cx="76104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pc="-1" dirty="0">
                <a:solidFill>
                  <a:srgbClr val="000000"/>
                </a:solidFill>
                <a:latin typeface="Neue Haas Grotesk Text Pro" panose="020B0504020202020204" pitchFamily="34" charset="77"/>
                <a:ea typeface="DejaVu Sans"/>
              </a:rPr>
              <a:t>…</a:t>
            </a:r>
            <a:endParaRPr lang="en-US" sz="3200" spc="-1" dirty="0">
              <a:latin typeface="Neue Haas Grotesk Text Pro" panose="020B0504020202020204" pitchFamily="34" charset="77"/>
            </a:endParaRPr>
          </a:p>
        </p:txBody>
      </p:sp>
      <p:sp>
        <p:nvSpPr>
          <p:cNvPr id="285" name="CustomShape 9"/>
          <p:cNvSpPr/>
          <p:nvPr/>
        </p:nvSpPr>
        <p:spPr>
          <a:xfrm>
            <a:off x="1981200" y="4191120"/>
            <a:ext cx="8838000" cy="2122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spc="-1" dirty="0">
                <a:solidFill>
                  <a:srgbClr val="000000"/>
                </a:solidFill>
                <a:latin typeface="Verdana"/>
                <a:ea typeface="DejaVu Sans"/>
              </a:rPr>
              <a:t>A given neuron has many, many connecting, input neurons</a:t>
            </a:r>
            <a:endParaRPr lang="en-US" sz="2000" spc="-1" dirty="0">
              <a:latin typeface="Neue Haas Grotesk Text Pro" panose="020B0504020202020204" pitchFamily="34" charset="77"/>
            </a:endParaRPr>
          </a:p>
          <a:p>
            <a:pPr>
              <a:spcBef>
                <a:spcPts val="1001"/>
              </a:spcBef>
            </a:pPr>
            <a:endParaRPr lang="en-US" sz="2000" spc="-1" dirty="0">
              <a:latin typeface="Neue Haas Grotesk Text Pro" panose="020B0504020202020204" pitchFamily="34" charset="77"/>
            </a:endParaRPr>
          </a:p>
          <a:p>
            <a:pPr>
              <a:spcBef>
                <a:spcPts val="1001"/>
              </a:spcBef>
            </a:pPr>
            <a:r>
              <a:rPr lang="en-US" sz="2000" spc="-1" dirty="0">
                <a:solidFill>
                  <a:srgbClr val="000000"/>
                </a:solidFill>
                <a:latin typeface="Verdana"/>
                <a:ea typeface="DejaVu Sans"/>
              </a:rPr>
              <a:t>If a neuron is stimulated enough, then it also fires </a:t>
            </a:r>
            <a:endParaRPr lang="en-US" sz="2000" spc="-1" dirty="0">
              <a:latin typeface="Neue Haas Grotesk Text Pro" panose="020B0504020202020204" pitchFamily="34" charset="77"/>
            </a:endParaRPr>
          </a:p>
          <a:p>
            <a:pPr>
              <a:spcBef>
                <a:spcPts val="1001"/>
              </a:spcBef>
            </a:pPr>
            <a:endParaRPr lang="en-US" sz="2000" spc="-1" dirty="0">
              <a:latin typeface="Neue Haas Grotesk Text Pro" panose="020B0504020202020204" pitchFamily="34" charset="77"/>
            </a:endParaRPr>
          </a:p>
          <a:p>
            <a:pPr>
              <a:spcBef>
                <a:spcPts val="1001"/>
              </a:spcBef>
            </a:pPr>
            <a:r>
              <a:rPr lang="en-US" sz="2000" spc="-1" dirty="0">
                <a:solidFill>
                  <a:srgbClr val="000000"/>
                </a:solidFill>
                <a:latin typeface="Verdana"/>
                <a:ea typeface="DejaVu Sans"/>
              </a:rPr>
              <a:t>How much stimulation is required is determined by its </a:t>
            </a:r>
            <a:r>
              <a:rPr lang="en-US" sz="2000" b="1" spc="-1" dirty="0">
                <a:solidFill>
                  <a:srgbClr val="0089E5"/>
                </a:solidFill>
                <a:latin typeface="Verdana"/>
                <a:ea typeface="DejaVu Sans"/>
              </a:rPr>
              <a:t>threshold</a:t>
            </a:r>
            <a:endParaRPr lang="en-US" sz="20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 name="Group 1"/>
          <p:cNvGrpSpPr/>
          <p:nvPr/>
        </p:nvGrpSpPr>
        <p:grpSpPr>
          <a:xfrm>
            <a:off x="2133480" y="1523880"/>
            <a:ext cx="7999920" cy="4758480"/>
            <a:chOff x="609480" y="1523880"/>
            <a:chExt cx="7999920" cy="4758480"/>
          </a:xfrm>
        </p:grpSpPr>
        <p:sp>
          <p:nvSpPr>
            <p:cNvPr id="287"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88" name="Line 3"/>
            <p:cNvSpPr/>
            <p:nvPr/>
          </p:nvSpPr>
          <p:spPr>
            <a:xfrm>
              <a:off x="556200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89" name="CustomShape 4"/>
            <p:cNvSpPr/>
            <p:nvPr/>
          </p:nvSpPr>
          <p:spPr>
            <a:xfrm>
              <a:off x="7238880" y="3443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290" name="Line 5"/>
            <p:cNvSpPr/>
            <p:nvPr/>
          </p:nvSpPr>
          <p:spPr>
            <a:xfrm>
              <a:off x="1600200" y="1752120"/>
              <a:ext cx="2286000" cy="1448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1" name="Line 6"/>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2" name="Line 7"/>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3" name="Line 8"/>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4" name="CustomShape 9"/>
            <p:cNvSpPr/>
            <p:nvPr/>
          </p:nvSpPr>
          <p:spPr>
            <a:xfrm>
              <a:off x="685800" y="15238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95" name="CustomShape 10"/>
            <p:cNvSpPr/>
            <p:nvPr/>
          </p:nvSpPr>
          <p:spPr>
            <a:xfrm>
              <a:off x="685800" y="32907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296" name="CustomShape 11"/>
            <p:cNvSpPr/>
            <p:nvPr/>
          </p:nvSpPr>
          <p:spPr>
            <a:xfrm>
              <a:off x="609480" y="4510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297" name="CustomShape 12"/>
            <p:cNvSpPr/>
            <p:nvPr/>
          </p:nvSpPr>
          <p:spPr>
            <a:xfrm>
              <a:off x="609480" y="58816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sp>
          <p:nvSpPr>
            <p:cNvPr id="298" name="CustomShape 13"/>
            <p:cNvSpPr/>
            <p:nvPr/>
          </p:nvSpPr>
          <p:spPr>
            <a:xfrm>
              <a:off x="2286000" y="1919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99" name="CustomShape 14"/>
            <p:cNvSpPr/>
            <p:nvPr/>
          </p:nvSpPr>
          <p:spPr>
            <a:xfrm>
              <a:off x="1828800" y="31240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300" name="CustomShape 15"/>
            <p:cNvSpPr/>
            <p:nvPr/>
          </p:nvSpPr>
          <p:spPr>
            <a:xfrm>
              <a:off x="1752480" y="45864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301" name="CustomShape 16"/>
            <p:cNvSpPr/>
            <p:nvPr/>
          </p:nvSpPr>
          <p:spPr>
            <a:xfrm>
              <a:off x="2209680" y="54864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grpSp>
      <p:sp>
        <p:nvSpPr>
          <p:cNvPr id="303" name="Line 18"/>
          <p:cNvSpPr/>
          <p:nvPr/>
        </p:nvSpPr>
        <p:spPr>
          <a:xfrm>
            <a:off x="6246480" y="2895480"/>
            <a:ext cx="1800" cy="1600200"/>
          </a:xfrm>
          <a:prstGeom prst="line">
            <a:avLst/>
          </a:prstGeom>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04" name="CustomShape 19"/>
          <p:cNvSpPr/>
          <p:nvPr/>
        </p:nvSpPr>
        <p:spPr>
          <a:xfrm>
            <a:off x="7237920" y="6336895"/>
            <a:ext cx="31993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threshold function</a:t>
            </a:r>
            <a:endParaRPr lang="en-US" sz="2400" spc="-1" dirty="0">
              <a:solidFill>
                <a:srgbClr val="0089E5"/>
              </a:solidFill>
              <a:latin typeface="Neue Haas Grotesk Text Pro" panose="020B0504020202020204" pitchFamily="34" charset="77"/>
            </a:endParaRPr>
          </a:p>
        </p:txBody>
      </p:sp>
      <p:sp>
        <p:nvSpPr>
          <p:cNvPr id="305" name="CustomShape 20"/>
          <p:cNvSpPr/>
          <p:nvPr/>
        </p:nvSpPr>
        <p:spPr>
          <a:xfrm rot="10800000">
            <a:off x="6972060" y="5866740"/>
            <a:ext cx="379800" cy="458280"/>
          </a:xfrm>
          <a:custGeom>
            <a:avLst/>
            <a:gdLst/>
            <a:ahLst/>
            <a:cxnLst/>
            <a:rect l="l" t="t" r="r" b="b"/>
            <a:pathLst>
              <a:path w="21600" h="21600">
                <a:moveTo>
                  <a:pt x="0" y="0"/>
                </a:moveTo>
                <a:lnTo>
                  <a:pt x="21600" y="21600"/>
                </a:lnTo>
              </a:path>
            </a:pathLst>
          </a:custGeom>
          <a:solidFill>
            <a:schemeClr val="accent1"/>
          </a:solidFill>
          <a:ln w="9360">
            <a:solidFill>
              <a:schemeClr val="tx1"/>
            </a:solidFill>
            <a:round/>
            <a:tailEnd type="triangle" w="med" len="med"/>
          </a:ln>
        </p:spPr>
        <p:style>
          <a:lnRef idx="0">
            <a:scrgbClr r="0" g="0" b="0"/>
          </a:lnRef>
          <a:fillRef idx="0">
            <a:scrgbClr r="0" g="0" b="0"/>
          </a:fillRef>
          <a:effectRef idx="0">
            <a:scrgbClr r="0" g="0" b="0"/>
          </a:effectRef>
          <a:fontRef idx="minor"/>
        </p:style>
        <p:txBody>
          <a:bodyPr/>
          <a:lstStyle/>
          <a:p>
            <a:endParaRPr lang="en-US"/>
          </a:p>
        </p:txBody>
      </p:sp>
      <p:sp>
        <p:nvSpPr>
          <p:cNvPr id="306" name="CustomShape 21"/>
          <p:cNvSpPr/>
          <p:nvPr/>
        </p:nvSpPr>
        <p:spPr>
          <a:xfrm>
            <a:off x="5427120" y="1523880"/>
            <a:ext cx="4856760" cy="870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Each input contributes:</a:t>
            </a:r>
            <a:endParaRPr lang="en-US" sz="2400" spc="-1" dirty="0">
              <a:solidFill>
                <a:srgbClr val="0089E5"/>
              </a:solidFill>
              <a:latin typeface="Neue Haas Grotesk Text Pro" panose="020B0504020202020204" pitchFamily="34" charset="77"/>
            </a:endParaRPr>
          </a:p>
          <a:p>
            <a:pPr>
              <a:lnSpc>
                <a:spcPct val="100000"/>
              </a:lnSpc>
            </a:pPr>
            <a:r>
              <a:rPr lang="en-US" sz="2400" spc="-1" dirty="0">
                <a:solidFill>
                  <a:srgbClr val="0089E5"/>
                </a:solidFill>
                <a:latin typeface="Neue Haas Grotesk Text Pro" panose="020B0504020202020204" pitchFamily="34" charset="77"/>
                <a:ea typeface="DejaVu Sans"/>
              </a:rPr>
              <a:t>x</a:t>
            </a:r>
            <a:r>
              <a:rPr lang="en-US" sz="2400" spc="-1" baseline="-25000" dirty="0">
                <a:solidFill>
                  <a:srgbClr val="0089E5"/>
                </a:solidFill>
                <a:latin typeface="Neue Haas Grotesk Text Pro" panose="020B0504020202020204" pitchFamily="34" charset="77"/>
                <a:ea typeface="DejaVu Sans"/>
              </a:rPr>
              <a:t>i</a:t>
            </a:r>
            <a:r>
              <a:rPr lang="en-US" sz="2400" spc="-1" dirty="0">
                <a:solidFill>
                  <a:srgbClr val="0089E5"/>
                </a:solidFill>
                <a:latin typeface="Neue Haas Grotesk Text Pro" panose="020B0504020202020204" pitchFamily="34" charset="77"/>
                <a:ea typeface="DejaVu Sans"/>
              </a:rPr>
              <a:t> * </a:t>
            </a:r>
            <a:r>
              <a:rPr lang="en-US" sz="2400" spc="-1" dirty="0" err="1">
                <a:solidFill>
                  <a:srgbClr val="0089E5"/>
                </a:solidFill>
                <a:latin typeface="Neue Haas Grotesk Text Pro" panose="020B0504020202020204" pitchFamily="34" charset="77"/>
                <a:ea typeface="DejaVu Sans"/>
              </a:rPr>
              <a:t>w</a:t>
            </a:r>
            <a:r>
              <a:rPr lang="en-US" sz="2400" spc="-1" baseline="-25000" dirty="0" err="1">
                <a:solidFill>
                  <a:srgbClr val="0089E5"/>
                </a:solidFill>
                <a:latin typeface="Neue Haas Grotesk Text Pro" panose="020B0504020202020204" pitchFamily="34" charset="77"/>
                <a:ea typeface="DejaVu Sans"/>
              </a:rPr>
              <a:t>i</a:t>
            </a:r>
            <a:endParaRPr lang="en-US" sz="2400" spc="-1" dirty="0">
              <a:solidFill>
                <a:srgbClr val="0089E5"/>
              </a:solidFill>
              <a:latin typeface="Neue Haas Grotesk Text Pro" panose="020B0504020202020204" pitchFamily="34" charset="77"/>
            </a:endParaRPr>
          </a:p>
        </p:txBody>
      </p:sp>
      <p:sp>
        <p:nvSpPr>
          <p:cNvPr id="307" name="CustomShape 22"/>
          <p:cNvSpPr/>
          <p:nvPr/>
        </p:nvSpPr>
        <p:spPr>
          <a:xfrm>
            <a:off x="5562480" y="4876920"/>
            <a:ext cx="1675440" cy="913320"/>
          </a:xfrm>
          <a:prstGeom prst="rect">
            <a:avLst/>
          </a:prstGeom>
          <a:noFill/>
          <a:ln w="28440">
            <a:solidFill>
              <a:srgbClr val="9999FF"/>
            </a:solidFill>
            <a:round/>
          </a:ln>
        </p:spPr>
        <p:style>
          <a:lnRef idx="0">
            <a:scrgbClr r="0" g="0" b="0"/>
          </a:lnRef>
          <a:fillRef idx="0">
            <a:scrgbClr r="0" g="0" b="0"/>
          </a:fillRef>
          <a:effectRef idx="0">
            <a:scrgbClr r="0" g="0" b="0"/>
          </a:effectRef>
          <a:fontRef idx="minor"/>
        </p:style>
        <p:txBody>
          <a:bodyPr/>
          <a:lstStyle/>
          <a:p>
            <a:endParaRPr lang="en-US"/>
          </a:p>
        </p:txBody>
      </p:sp>
      <p:pic>
        <p:nvPicPr>
          <p:cNvPr id="308" name="Picture 307"/>
          <p:cNvPicPr/>
          <p:nvPr/>
        </p:nvPicPr>
        <p:blipFill>
          <a:blip r:embed="rId3"/>
          <a:stretch/>
        </p:blipFill>
        <p:spPr>
          <a:xfrm>
            <a:off x="5638800" y="3365640"/>
            <a:ext cx="583560" cy="812160"/>
          </a:xfrm>
          <a:prstGeom prst="rect">
            <a:avLst/>
          </a:prstGeom>
          <a:ln>
            <a:noFill/>
          </a:ln>
        </p:spPr>
      </p:pic>
      <p:pic>
        <p:nvPicPr>
          <p:cNvPr id="309" name="Picture 308"/>
          <p:cNvPicPr/>
          <p:nvPr/>
        </p:nvPicPr>
        <p:blipFill>
          <a:blip r:embed="rId4"/>
          <a:stretch/>
        </p:blipFill>
        <p:spPr>
          <a:xfrm>
            <a:off x="6324600" y="3517920"/>
            <a:ext cx="596160" cy="278640"/>
          </a:xfrm>
          <a:prstGeom prst="rect">
            <a:avLst/>
          </a:prstGeom>
          <a:ln>
            <a:noFill/>
          </a:ln>
        </p:spPr>
      </p:pic>
      <p:pic>
        <p:nvPicPr>
          <p:cNvPr id="310" name="Picture 309"/>
          <p:cNvPicPr/>
          <p:nvPr/>
        </p:nvPicPr>
        <p:blipFill>
          <a:blip r:embed="rId5"/>
          <a:stretch/>
        </p:blipFill>
        <p:spPr>
          <a:xfrm>
            <a:off x="5562480" y="4952880"/>
            <a:ext cx="1599480" cy="761400"/>
          </a:xfrm>
          <a:prstGeom prst="rect">
            <a:avLst/>
          </a:prstGeom>
          <a:ln>
            <a:noFill/>
          </a:ln>
        </p:spPr>
      </p:pic>
      <p:sp>
        <p:nvSpPr>
          <p:cNvPr id="2" name="Title 1">
            <a:extLst>
              <a:ext uri="{FF2B5EF4-FFF2-40B4-BE49-F238E27FC236}">
                <a16:creationId xmlns:a16="http://schemas.microsoft.com/office/drawing/2014/main" id="{547F806F-4505-CE3B-31F3-4267FA133A0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B4B53-EDDA-EE90-6A1F-40ED0C275E5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FC38C15-A97A-7501-384B-7CF6E4F8BBB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953B8E6-0FEC-2FD1-7294-5FAF405AD0F3}"/>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2" name="TextBox 1">
            <a:extLst>
              <a:ext uri="{FF2B5EF4-FFF2-40B4-BE49-F238E27FC236}">
                <a16:creationId xmlns:a16="http://schemas.microsoft.com/office/drawing/2014/main" id="{724D254C-3DAA-7FE1-9267-9F6DBB9A2FB7}"/>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E0CB64B-4593-72C2-B00F-4C841AD73B7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Machine Learning</a:t>
            </a:r>
          </a:p>
        </p:txBody>
      </p:sp>
      <p:sp>
        <p:nvSpPr>
          <p:cNvPr id="22" name="CustomShape 3">
            <a:extLst>
              <a:ext uri="{FF2B5EF4-FFF2-40B4-BE49-F238E27FC236}">
                <a16:creationId xmlns:a16="http://schemas.microsoft.com/office/drawing/2014/main" id="{86C16C86-0C0A-9D68-51F9-8058F384CA10}"/>
              </a:ext>
            </a:extLst>
          </p:cNvPr>
          <p:cNvSpPr/>
          <p:nvPr/>
        </p:nvSpPr>
        <p:spPr>
          <a:xfrm>
            <a:off x="1246223" y="3095880"/>
            <a:ext cx="1297080" cy="2073600"/>
          </a:xfrm>
          <a:prstGeom prst="rect">
            <a:avLst/>
          </a:prstGeom>
          <a:ln/>
        </p:spPr>
        <p:style>
          <a:lnRef idx="2">
            <a:schemeClr val="accent3"/>
          </a:lnRef>
          <a:fillRef idx="1">
            <a:schemeClr val="lt1"/>
          </a:fillRef>
          <a:effectRef idx="0">
            <a:schemeClr val="accent3"/>
          </a:effectRef>
          <a:fontRef idx="minor">
            <a:schemeClr val="dk1"/>
          </a:fontRef>
        </p:style>
        <p:txBody>
          <a:bodyPr/>
          <a:lstStyle/>
          <a:p>
            <a:endParaRPr lang="en-US" sz="2000"/>
          </a:p>
        </p:txBody>
      </p:sp>
      <p:sp>
        <p:nvSpPr>
          <p:cNvPr id="23" name="CustomShape 4">
            <a:extLst>
              <a:ext uri="{FF2B5EF4-FFF2-40B4-BE49-F238E27FC236}">
                <a16:creationId xmlns:a16="http://schemas.microsoft.com/office/drawing/2014/main" id="{70D6B716-FE54-CAF9-9A6D-9FA6BB17E549}"/>
              </a:ext>
            </a:extLst>
          </p:cNvPr>
          <p:cNvSpPr/>
          <p:nvPr/>
        </p:nvSpPr>
        <p:spPr>
          <a:xfrm>
            <a:off x="1097903" y="3588720"/>
            <a:ext cx="1582920" cy="943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0" strike="noStrike" spc="-1" dirty="0">
                <a:solidFill>
                  <a:srgbClr val="000000"/>
                </a:solidFill>
                <a:ea typeface="DejaVu Sans"/>
              </a:rPr>
              <a:t>Training</a:t>
            </a:r>
            <a:endParaRPr lang="en-US" sz="2000" b="0" strike="noStrike" spc="-1" dirty="0"/>
          </a:p>
          <a:p>
            <a:pPr algn="ctr">
              <a:lnSpc>
                <a:spcPct val="100000"/>
              </a:lnSpc>
            </a:pPr>
            <a:r>
              <a:rPr lang="en-US" sz="2000" b="0" strike="noStrike" spc="-1" dirty="0">
                <a:solidFill>
                  <a:srgbClr val="000000"/>
                </a:solidFill>
                <a:ea typeface="DejaVu Sans"/>
              </a:rPr>
              <a:t>Data</a:t>
            </a:r>
            <a:endParaRPr lang="en-US" sz="2000" b="0" strike="noStrike" spc="-1" dirty="0"/>
          </a:p>
        </p:txBody>
      </p:sp>
      <p:sp>
        <p:nvSpPr>
          <p:cNvPr id="24" name="CustomShape 5">
            <a:extLst>
              <a:ext uri="{FF2B5EF4-FFF2-40B4-BE49-F238E27FC236}">
                <a16:creationId xmlns:a16="http://schemas.microsoft.com/office/drawing/2014/main" id="{03441257-E5DB-09A6-D345-D605F86648ED}"/>
              </a:ext>
            </a:extLst>
          </p:cNvPr>
          <p:cNvSpPr/>
          <p:nvPr/>
        </p:nvSpPr>
        <p:spPr>
          <a:xfrm rot="19287600">
            <a:off x="2489663" y="3045120"/>
            <a:ext cx="108000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ea typeface="DejaVu Sans"/>
              </a:rPr>
              <a:t>learn</a:t>
            </a:r>
            <a:endParaRPr lang="en-US" sz="2000" b="0" strike="noStrike" spc="-1"/>
          </a:p>
        </p:txBody>
      </p:sp>
      <p:sp>
        <p:nvSpPr>
          <p:cNvPr id="25" name="CustomShape 6">
            <a:extLst>
              <a:ext uri="{FF2B5EF4-FFF2-40B4-BE49-F238E27FC236}">
                <a16:creationId xmlns:a16="http://schemas.microsoft.com/office/drawing/2014/main" id="{2AE4E84D-A519-66FB-B8EF-DB6DE02C8348}"/>
              </a:ext>
            </a:extLst>
          </p:cNvPr>
          <p:cNvSpPr/>
          <p:nvPr/>
        </p:nvSpPr>
        <p:spPr>
          <a:xfrm>
            <a:off x="3433223" y="3406560"/>
            <a:ext cx="1517400" cy="1353960"/>
          </a:xfrm>
          <a:prstGeom prst="ellipse">
            <a:avLst/>
          </a:prstGeom>
          <a:ln/>
        </p:spPr>
        <p:style>
          <a:lnRef idx="2">
            <a:schemeClr val="dk1"/>
          </a:lnRef>
          <a:fillRef idx="1">
            <a:schemeClr val="lt1"/>
          </a:fillRef>
          <a:effectRef idx="0">
            <a:schemeClr val="dk1"/>
          </a:effectRef>
          <a:fontRef idx="minor">
            <a:schemeClr val="dk1"/>
          </a:fontRef>
        </p:style>
        <p:txBody>
          <a:bodyPr/>
          <a:lstStyle/>
          <a:p>
            <a:endParaRPr lang="en-US" sz="2000"/>
          </a:p>
        </p:txBody>
      </p:sp>
      <p:sp>
        <p:nvSpPr>
          <p:cNvPr id="26" name="CustomShape 7">
            <a:extLst>
              <a:ext uri="{FF2B5EF4-FFF2-40B4-BE49-F238E27FC236}">
                <a16:creationId xmlns:a16="http://schemas.microsoft.com/office/drawing/2014/main" id="{6598D6B7-AE4A-46B8-DEDD-BFE56041EF49}"/>
              </a:ext>
            </a:extLst>
          </p:cNvPr>
          <p:cNvSpPr/>
          <p:nvPr/>
        </p:nvSpPr>
        <p:spPr>
          <a:xfrm>
            <a:off x="3631582" y="3680340"/>
            <a:ext cx="1279375"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dirty="0">
                <a:solidFill>
                  <a:srgbClr val="000000"/>
                </a:solidFill>
                <a:ea typeface="DejaVu Sans"/>
              </a:rPr>
              <a:t>model/</a:t>
            </a:r>
            <a:endParaRPr lang="en-US" sz="2000" b="0" strike="noStrike" spc="-1" dirty="0"/>
          </a:p>
          <a:p>
            <a:pPr>
              <a:lnSpc>
                <a:spcPct val="100000"/>
              </a:lnSpc>
            </a:pPr>
            <a:r>
              <a:rPr lang="en-US" sz="2000" b="0" strike="noStrike" spc="-1" dirty="0">
                <a:solidFill>
                  <a:srgbClr val="000000"/>
                </a:solidFill>
                <a:ea typeface="DejaVu Sans"/>
              </a:rPr>
              <a:t>predictor</a:t>
            </a:r>
            <a:endParaRPr lang="en-US" sz="2000" b="0" strike="noStrike" spc="-1" dirty="0"/>
          </a:p>
        </p:txBody>
      </p:sp>
      <p:sp>
        <p:nvSpPr>
          <p:cNvPr id="27" name="CustomShape 8">
            <a:extLst>
              <a:ext uri="{FF2B5EF4-FFF2-40B4-BE49-F238E27FC236}">
                <a16:creationId xmlns:a16="http://schemas.microsoft.com/office/drawing/2014/main" id="{139071D8-1086-6B18-7D88-B33B62AC8021}"/>
              </a:ext>
            </a:extLst>
          </p:cNvPr>
          <p:cNvSpPr/>
          <p:nvPr/>
        </p:nvSpPr>
        <p:spPr>
          <a:xfrm>
            <a:off x="1470503" y="2475240"/>
            <a:ext cx="83772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dirty="0">
                <a:solidFill>
                  <a:srgbClr val="000000"/>
                </a:solidFill>
                <a:ea typeface="DejaVu Sans"/>
              </a:rPr>
              <a:t>past</a:t>
            </a:r>
            <a:endParaRPr lang="en-US" sz="2000" b="0" strike="noStrike" spc="-1" dirty="0"/>
          </a:p>
        </p:txBody>
      </p:sp>
      <p:sp>
        <p:nvSpPr>
          <p:cNvPr id="28" name="CustomShape 9">
            <a:extLst>
              <a:ext uri="{FF2B5EF4-FFF2-40B4-BE49-F238E27FC236}">
                <a16:creationId xmlns:a16="http://schemas.microsoft.com/office/drawing/2014/main" id="{6D62177F-3AD5-93D0-5065-264AECB43DAF}"/>
              </a:ext>
            </a:extLst>
          </p:cNvPr>
          <p:cNvSpPr/>
          <p:nvPr/>
        </p:nvSpPr>
        <p:spPr>
          <a:xfrm>
            <a:off x="2699543" y="3785280"/>
            <a:ext cx="605880" cy="569880"/>
          </a:xfrm>
          <a:prstGeom prst="rightArrow">
            <a:avLst>
              <a:gd name="adj1" fmla="val 50000"/>
              <a:gd name="adj2" fmla="val 50000"/>
            </a:avLst>
          </a:prstGeom>
          <a:ln/>
        </p:spPr>
        <p:style>
          <a:lnRef idx="2">
            <a:schemeClr val="accent3"/>
          </a:lnRef>
          <a:fillRef idx="1">
            <a:schemeClr val="lt1"/>
          </a:fillRef>
          <a:effectRef idx="0">
            <a:schemeClr val="accent3"/>
          </a:effectRef>
          <a:fontRef idx="minor">
            <a:schemeClr val="dk1"/>
          </a:fontRef>
        </p:style>
        <p:txBody>
          <a:bodyPr/>
          <a:lstStyle/>
          <a:p>
            <a:endParaRPr lang="en-US" sz="2000"/>
          </a:p>
        </p:txBody>
      </p:sp>
      <p:sp>
        <p:nvSpPr>
          <p:cNvPr id="29" name="CustomShape 11">
            <a:extLst>
              <a:ext uri="{FF2B5EF4-FFF2-40B4-BE49-F238E27FC236}">
                <a16:creationId xmlns:a16="http://schemas.microsoft.com/office/drawing/2014/main" id="{285A8C62-F9DE-C9E4-0D05-328B3179B823}"/>
              </a:ext>
            </a:extLst>
          </p:cNvPr>
          <p:cNvSpPr/>
          <p:nvPr/>
        </p:nvSpPr>
        <p:spPr>
          <a:xfrm rot="19287600">
            <a:off x="8738183" y="2907600"/>
            <a:ext cx="141984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a:solidFill>
                  <a:srgbClr val="000000"/>
                </a:solidFill>
                <a:ea typeface="DejaVu Sans"/>
              </a:rPr>
              <a:t>predict</a:t>
            </a:r>
            <a:endParaRPr lang="en-US" sz="2000" b="0" strike="noStrike" spc="-1"/>
          </a:p>
        </p:txBody>
      </p:sp>
      <p:sp>
        <p:nvSpPr>
          <p:cNvPr id="30" name="CustomShape 12">
            <a:extLst>
              <a:ext uri="{FF2B5EF4-FFF2-40B4-BE49-F238E27FC236}">
                <a16:creationId xmlns:a16="http://schemas.microsoft.com/office/drawing/2014/main" id="{18B49349-A1CA-F57B-E3C2-E56C41B80ED2}"/>
              </a:ext>
            </a:extLst>
          </p:cNvPr>
          <p:cNvSpPr/>
          <p:nvPr/>
        </p:nvSpPr>
        <p:spPr>
          <a:xfrm>
            <a:off x="7407623" y="3414120"/>
            <a:ext cx="1517400" cy="1353960"/>
          </a:xfrm>
          <a:prstGeom prst="ellipse">
            <a:avLst/>
          </a:prstGeom>
          <a:ln/>
        </p:spPr>
        <p:style>
          <a:lnRef idx="2">
            <a:schemeClr val="dk1"/>
          </a:lnRef>
          <a:fillRef idx="1">
            <a:schemeClr val="lt1"/>
          </a:fillRef>
          <a:effectRef idx="0">
            <a:schemeClr val="dk1"/>
          </a:effectRef>
          <a:fontRef idx="minor">
            <a:schemeClr val="dk1"/>
          </a:fontRef>
        </p:style>
        <p:txBody>
          <a:bodyPr/>
          <a:lstStyle/>
          <a:p>
            <a:endParaRPr lang="en-US" sz="2000"/>
          </a:p>
        </p:txBody>
      </p:sp>
      <p:sp>
        <p:nvSpPr>
          <p:cNvPr id="31" name="CustomShape 13">
            <a:extLst>
              <a:ext uri="{FF2B5EF4-FFF2-40B4-BE49-F238E27FC236}">
                <a16:creationId xmlns:a16="http://schemas.microsoft.com/office/drawing/2014/main" id="{9A0F5A9D-73B7-D707-D522-4BACC32D24D0}"/>
              </a:ext>
            </a:extLst>
          </p:cNvPr>
          <p:cNvSpPr/>
          <p:nvPr/>
        </p:nvSpPr>
        <p:spPr>
          <a:xfrm>
            <a:off x="7658183" y="3672780"/>
            <a:ext cx="1237975" cy="821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dirty="0">
                <a:solidFill>
                  <a:srgbClr val="000000"/>
                </a:solidFill>
                <a:ea typeface="DejaVu Sans"/>
              </a:rPr>
              <a:t>model/</a:t>
            </a:r>
            <a:endParaRPr lang="en-US" sz="2000" b="0" strike="noStrike" spc="-1" dirty="0"/>
          </a:p>
          <a:p>
            <a:pPr>
              <a:lnSpc>
                <a:spcPct val="100000"/>
              </a:lnSpc>
            </a:pPr>
            <a:r>
              <a:rPr lang="en-US" sz="2000" b="0" strike="noStrike" spc="-1" dirty="0">
                <a:solidFill>
                  <a:srgbClr val="000000"/>
                </a:solidFill>
                <a:ea typeface="DejaVu Sans"/>
              </a:rPr>
              <a:t>predictor</a:t>
            </a:r>
            <a:endParaRPr lang="en-US" sz="2000" b="0" strike="noStrike" spc="-1" dirty="0"/>
          </a:p>
        </p:txBody>
      </p:sp>
      <p:sp>
        <p:nvSpPr>
          <p:cNvPr id="32" name="CustomShape 14">
            <a:extLst>
              <a:ext uri="{FF2B5EF4-FFF2-40B4-BE49-F238E27FC236}">
                <a16:creationId xmlns:a16="http://schemas.microsoft.com/office/drawing/2014/main" id="{FF436AEA-5849-E4CC-254A-E7453D122D2D}"/>
              </a:ext>
            </a:extLst>
          </p:cNvPr>
          <p:cNvSpPr/>
          <p:nvPr/>
        </p:nvSpPr>
        <p:spPr>
          <a:xfrm>
            <a:off x="5546820" y="2475240"/>
            <a:ext cx="1098360" cy="455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b="0" strike="noStrike" spc="-1" dirty="0">
                <a:solidFill>
                  <a:srgbClr val="000000"/>
                </a:solidFill>
                <a:ea typeface="DejaVu Sans"/>
              </a:rPr>
              <a:t>future</a:t>
            </a:r>
            <a:endParaRPr lang="en-US" sz="2000" b="0" strike="noStrike" spc="-1" dirty="0"/>
          </a:p>
        </p:txBody>
      </p:sp>
      <p:sp>
        <p:nvSpPr>
          <p:cNvPr id="33" name="CustomShape 15">
            <a:extLst>
              <a:ext uri="{FF2B5EF4-FFF2-40B4-BE49-F238E27FC236}">
                <a16:creationId xmlns:a16="http://schemas.microsoft.com/office/drawing/2014/main" id="{F829DF4C-CCC6-8C6C-EA01-2358710FAAF0}"/>
              </a:ext>
            </a:extLst>
          </p:cNvPr>
          <p:cNvSpPr/>
          <p:nvPr/>
        </p:nvSpPr>
        <p:spPr>
          <a:xfrm>
            <a:off x="5316383" y="3095880"/>
            <a:ext cx="1297080" cy="2073600"/>
          </a:xfrm>
          <a:prstGeom prst="rect">
            <a:avLst/>
          </a:prstGeom>
          <a:ln/>
        </p:spPr>
        <p:style>
          <a:lnRef idx="2">
            <a:schemeClr val="accent3"/>
          </a:lnRef>
          <a:fillRef idx="1">
            <a:schemeClr val="lt1"/>
          </a:fillRef>
          <a:effectRef idx="0">
            <a:schemeClr val="accent3"/>
          </a:effectRef>
          <a:fontRef idx="minor">
            <a:schemeClr val="dk1"/>
          </a:fontRef>
        </p:style>
        <p:txBody>
          <a:bodyPr/>
          <a:lstStyle/>
          <a:p>
            <a:endParaRPr lang="en-US" sz="2000"/>
          </a:p>
        </p:txBody>
      </p:sp>
      <p:sp>
        <p:nvSpPr>
          <p:cNvPr id="34" name="CustomShape 16">
            <a:extLst>
              <a:ext uri="{FF2B5EF4-FFF2-40B4-BE49-F238E27FC236}">
                <a16:creationId xmlns:a16="http://schemas.microsoft.com/office/drawing/2014/main" id="{7C82FEE7-E629-6AA3-96AE-4EFCE54DF73F}"/>
              </a:ext>
            </a:extLst>
          </p:cNvPr>
          <p:cNvSpPr/>
          <p:nvPr/>
        </p:nvSpPr>
        <p:spPr>
          <a:xfrm>
            <a:off x="5245823" y="3588720"/>
            <a:ext cx="1427400" cy="943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000" b="0" strike="noStrike" spc="-1">
                <a:solidFill>
                  <a:srgbClr val="000000"/>
                </a:solidFill>
                <a:ea typeface="DejaVu Sans"/>
              </a:rPr>
              <a:t>Testing</a:t>
            </a:r>
            <a:endParaRPr lang="en-US" sz="2000" b="0" strike="noStrike" spc="-1"/>
          </a:p>
          <a:p>
            <a:pPr algn="ctr">
              <a:lnSpc>
                <a:spcPct val="100000"/>
              </a:lnSpc>
            </a:pPr>
            <a:r>
              <a:rPr lang="en-US" sz="2000" b="0" strike="noStrike" spc="-1">
                <a:solidFill>
                  <a:srgbClr val="000000"/>
                </a:solidFill>
                <a:ea typeface="DejaVu Sans"/>
              </a:rPr>
              <a:t>Data</a:t>
            </a:r>
            <a:endParaRPr lang="en-US" sz="2000" b="0" strike="noStrike" spc="-1"/>
          </a:p>
        </p:txBody>
      </p:sp>
      <p:sp>
        <p:nvSpPr>
          <p:cNvPr id="35" name="CustomShape 17">
            <a:extLst>
              <a:ext uri="{FF2B5EF4-FFF2-40B4-BE49-F238E27FC236}">
                <a16:creationId xmlns:a16="http://schemas.microsoft.com/office/drawing/2014/main" id="{E9DD769F-7CA5-D314-38A7-8586852C4773}"/>
              </a:ext>
            </a:extLst>
          </p:cNvPr>
          <p:cNvSpPr/>
          <p:nvPr/>
        </p:nvSpPr>
        <p:spPr>
          <a:xfrm>
            <a:off x="6698783" y="3800040"/>
            <a:ext cx="605880" cy="569880"/>
          </a:xfrm>
          <a:prstGeom prst="rightArrow">
            <a:avLst>
              <a:gd name="adj1" fmla="val 50000"/>
              <a:gd name="adj2" fmla="val 50000"/>
            </a:avLst>
          </a:prstGeom>
          <a:ln/>
        </p:spPr>
        <p:style>
          <a:lnRef idx="2">
            <a:schemeClr val="accent3"/>
          </a:lnRef>
          <a:fillRef idx="1">
            <a:schemeClr val="lt1"/>
          </a:fillRef>
          <a:effectRef idx="0">
            <a:schemeClr val="accent3"/>
          </a:effectRef>
          <a:fontRef idx="minor">
            <a:schemeClr val="dk1"/>
          </a:fontRef>
        </p:style>
        <p:txBody>
          <a:bodyPr/>
          <a:lstStyle/>
          <a:p>
            <a:endParaRPr lang="en-US" sz="2000"/>
          </a:p>
        </p:txBody>
      </p:sp>
      <p:sp>
        <p:nvSpPr>
          <p:cNvPr id="36" name="CustomShape 18">
            <a:extLst>
              <a:ext uri="{FF2B5EF4-FFF2-40B4-BE49-F238E27FC236}">
                <a16:creationId xmlns:a16="http://schemas.microsoft.com/office/drawing/2014/main" id="{29C18546-E617-0908-C5F9-86BB5953E4AA}"/>
              </a:ext>
            </a:extLst>
          </p:cNvPr>
          <p:cNvSpPr/>
          <p:nvPr/>
        </p:nvSpPr>
        <p:spPr>
          <a:xfrm>
            <a:off x="9080903" y="3785280"/>
            <a:ext cx="605880" cy="569880"/>
          </a:xfrm>
          <a:prstGeom prst="rightArrow">
            <a:avLst>
              <a:gd name="adj1" fmla="val 50000"/>
              <a:gd name="adj2" fmla="val 50000"/>
            </a:avLst>
          </a:prstGeom>
          <a:ln/>
        </p:spPr>
        <p:style>
          <a:lnRef idx="2">
            <a:schemeClr val="accent3"/>
          </a:lnRef>
          <a:fillRef idx="1">
            <a:schemeClr val="lt1"/>
          </a:fillRef>
          <a:effectRef idx="0">
            <a:schemeClr val="accent3"/>
          </a:effectRef>
          <a:fontRef idx="minor">
            <a:schemeClr val="dk1"/>
          </a:fontRef>
        </p:style>
        <p:txBody>
          <a:bodyPr/>
          <a:lstStyle/>
          <a:p>
            <a:endParaRPr lang="en-US" sz="2000"/>
          </a:p>
        </p:txBody>
      </p:sp>
    </p:spTree>
    <p:extLst>
      <p:ext uri="{BB962C8B-B14F-4D97-AF65-F5344CB8AC3E}">
        <p14:creationId xmlns:p14="http://schemas.microsoft.com/office/powerpoint/2010/main" val="1478889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2"/>
          <p:cNvSpPr/>
          <p:nvPr/>
        </p:nvSpPr>
        <p:spPr>
          <a:xfrm>
            <a:off x="1981200" y="1981080"/>
            <a:ext cx="4799520" cy="3885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561"/>
              </a:spcBef>
            </a:pPr>
            <a:r>
              <a:rPr lang="en-US" sz="2800" spc="-1" dirty="0">
                <a:solidFill>
                  <a:srgbClr val="000000"/>
                </a:solidFill>
                <a:latin typeface="Neue Haas Grotesk Text Pro" panose="020B0504020202020204" pitchFamily="34" charset="77"/>
                <a:ea typeface="ＭＳ Ｐゴシック"/>
              </a:rPr>
              <a:t>hard threshold</a:t>
            </a:r>
            <a:endParaRPr lang="en-US" sz="2800" spc="-1" dirty="0">
              <a:latin typeface="Neue Haas Grotesk Text Pro" panose="020B0504020202020204" pitchFamily="34" charset="77"/>
            </a:endParaRPr>
          </a:p>
          <a:p>
            <a:pPr>
              <a:lnSpc>
                <a:spcPct val="100000"/>
              </a:lnSpc>
            </a:pPr>
            <a:endParaRPr lang="en-US" sz="2800" spc="-1" dirty="0">
              <a:latin typeface="Neue Haas Grotesk Text Pro" panose="020B0504020202020204" pitchFamily="34" charset="77"/>
            </a:endParaRPr>
          </a:p>
          <a:p>
            <a:pPr>
              <a:lnSpc>
                <a:spcPct val="100000"/>
              </a:lnSpc>
            </a:pPr>
            <a:endParaRPr lang="en-US" sz="2800" spc="-1" dirty="0">
              <a:latin typeface="Neue Haas Grotesk Text Pro" panose="020B0504020202020204" pitchFamily="34" charset="77"/>
            </a:endParaRPr>
          </a:p>
          <a:p>
            <a:pPr>
              <a:lnSpc>
                <a:spcPct val="100000"/>
              </a:lnSpc>
            </a:pPr>
            <a:endParaRPr lang="en-US" sz="2800" spc="-1" dirty="0">
              <a:latin typeface="Neue Haas Grotesk Text Pro" panose="020B0504020202020204" pitchFamily="34" charset="77"/>
            </a:endParaRPr>
          </a:p>
          <a:p>
            <a:pPr>
              <a:lnSpc>
                <a:spcPct val="100000"/>
              </a:lnSpc>
            </a:pPr>
            <a:endParaRPr lang="en-US" sz="2800" spc="-1" dirty="0">
              <a:latin typeface="Neue Haas Grotesk Text Pro" panose="020B0504020202020204" pitchFamily="34" charset="77"/>
            </a:endParaRPr>
          </a:p>
          <a:p>
            <a:pPr>
              <a:spcBef>
                <a:spcPts val="561"/>
              </a:spcBef>
            </a:pPr>
            <a:r>
              <a:rPr lang="en-US" sz="2800" spc="-1" dirty="0">
                <a:solidFill>
                  <a:srgbClr val="000000"/>
                </a:solidFill>
                <a:latin typeface="Neue Haas Grotesk Text Pro" panose="020B0504020202020204" pitchFamily="34" charset="77"/>
                <a:ea typeface="ＭＳ Ｐゴシック"/>
              </a:rPr>
              <a:t>sigmoid</a:t>
            </a:r>
            <a:endParaRPr lang="en-US" sz="2800" spc="-1" dirty="0">
              <a:latin typeface="Neue Haas Grotesk Text Pro" panose="020B0504020202020204" pitchFamily="34" charset="77"/>
            </a:endParaRPr>
          </a:p>
          <a:p>
            <a:pPr>
              <a:lnSpc>
                <a:spcPct val="100000"/>
              </a:lnSpc>
            </a:pPr>
            <a:endParaRPr lang="en-US" sz="2800" spc="-1" dirty="0">
              <a:latin typeface="Neue Haas Grotesk Text Pro" panose="020B0504020202020204" pitchFamily="34" charset="77"/>
            </a:endParaRPr>
          </a:p>
        </p:txBody>
      </p:sp>
      <p:sp>
        <p:nvSpPr>
          <p:cNvPr id="313" name="Line 3"/>
          <p:cNvSpPr/>
          <p:nvPr/>
        </p:nvSpPr>
        <p:spPr>
          <a:xfrm>
            <a:off x="7010400" y="3809880"/>
            <a:ext cx="1218960" cy="1440"/>
          </a:xfrm>
          <a:prstGeom prst="line">
            <a:avLst/>
          </a:prstGeom>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14" name="Line 4"/>
          <p:cNvSpPr/>
          <p:nvPr/>
        </p:nvSpPr>
        <p:spPr>
          <a:xfrm>
            <a:off x="8229360" y="2286000"/>
            <a:ext cx="1219320" cy="1440"/>
          </a:xfrm>
          <a:prstGeom prst="line">
            <a:avLst/>
          </a:prstGeom>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15" name="Line 5"/>
          <p:cNvSpPr/>
          <p:nvPr/>
        </p:nvSpPr>
        <p:spPr>
          <a:xfrm flipH="1">
            <a:off x="8228640" y="2286000"/>
            <a:ext cx="720" cy="1524600"/>
          </a:xfrm>
          <a:prstGeom prst="line">
            <a:avLst/>
          </a:prstGeom>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pic>
        <p:nvPicPr>
          <p:cNvPr id="316" name="Picture 18"/>
          <p:cNvPicPr/>
          <p:nvPr/>
        </p:nvPicPr>
        <p:blipFill>
          <a:blip r:embed="rId3"/>
          <a:stretch/>
        </p:blipFill>
        <p:spPr>
          <a:xfrm>
            <a:off x="6883320" y="4267080"/>
            <a:ext cx="2945160" cy="1980000"/>
          </a:xfrm>
          <a:prstGeom prst="rect">
            <a:avLst/>
          </a:prstGeom>
          <a:ln>
            <a:noFill/>
          </a:ln>
        </p:spPr>
      </p:pic>
      <p:pic>
        <p:nvPicPr>
          <p:cNvPr id="317" name="Picture 316"/>
          <p:cNvPicPr/>
          <p:nvPr/>
        </p:nvPicPr>
        <p:blipFill>
          <a:blip r:embed="rId4"/>
          <a:stretch/>
        </p:blipFill>
        <p:spPr>
          <a:xfrm>
            <a:off x="2895600" y="4952880"/>
            <a:ext cx="2018520" cy="837360"/>
          </a:xfrm>
          <a:prstGeom prst="rect">
            <a:avLst/>
          </a:prstGeom>
          <a:ln>
            <a:noFill/>
          </a:ln>
        </p:spPr>
      </p:pic>
      <p:pic>
        <p:nvPicPr>
          <p:cNvPr id="318" name="Picture 317"/>
          <p:cNvPicPr/>
          <p:nvPr/>
        </p:nvPicPr>
        <p:blipFill>
          <a:blip r:embed="rId5"/>
          <a:stretch/>
        </p:blipFill>
        <p:spPr>
          <a:xfrm>
            <a:off x="2603640" y="2540160"/>
            <a:ext cx="4241160" cy="1180440"/>
          </a:xfrm>
          <a:prstGeom prst="rect">
            <a:avLst/>
          </a:prstGeom>
          <a:ln>
            <a:noFill/>
          </a:ln>
        </p:spPr>
      </p:pic>
      <p:sp>
        <p:nvSpPr>
          <p:cNvPr id="2" name="Title 1">
            <a:extLst>
              <a:ext uri="{FF2B5EF4-FFF2-40B4-BE49-F238E27FC236}">
                <a16:creationId xmlns:a16="http://schemas.microsoft.com/office/drawing/2014/main" id="{6D7CA89F-190C-A8ED-4E74-090566B8C20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Possible thresholds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 name="Group 1"/>
          <p:cNvGrpSpPr/>
          <p:nvPr/>
        </p:nvGrpSpPr>
        <p:grpSpPr>
          <a:xfrm>
            <a:off x="3047880" y="1752480"/>
            <a:ext cx="5715000" cy="4343400"/>
            <a:chOff x="1523880" y="1752480"/>
            <a:chExt cx="5715000" cy="4343400"/>
          </a:xfrm>
        </p:grpSpPr>
        <p:sp>
          <p:nvSpPr>
            <p:cNvPr id="320"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21"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2"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3"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4"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5"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6"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27"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28"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29"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330" name="CustomShape 12"/>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332" name="CustomShape 14"/>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a:t>
            </a:r>
            <a:endParaRPr lang="en-US" sz="6000" spc="-1" dirty="0">
              <a:latin typeface="Neue Haas Grotesk Text Pro" panose="020B0504020202020204" pitchFamily="34" charset="77"/>
            </a:endParaRPr>
          </a:p>
        </p:txBody>
      </p:sp>
      <p:grpSp>
        <p:nvGrpSpPr>
          <p:cNvPr id="333" name="Group 15"/>
          <p:cNvGrpSpPr/>
          <p:nvPr/>
        </p:nvGrpSpPr>
        <p:grpSpPr>
          <a:xfrm>
            <a:off x="5791080" y="3352680"/>
            <a:ext cx="762120" cy="687240"/>
            <a:chOff x="4267080" y="3352680"/>
            <a:chExt cx="762120" cy="687240"/>
          </a:xfrm>
        </p:grpSpPr>
        <p:sp>
          <p:nvSpPr>
            <p:cNvPr id="334" name="Line 16"/>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35" name="Line 17"/>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36" name="Line 18"/>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37" name="CustomShape 19"/>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338" name="CustomShape 20"/>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39" name="CustomShape 21"/>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40" name="CustomShape 22"/>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341" name="CustomShape 23"/>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 name="Title 1">
            <a:extLst>
              <a:ext uri="{FF2B5EF4-FFF2-40B4-BE49-F238E27FC236}">
                <a16:creationId xmlns:a16="http://schemas.microsoft.com/office/drawing/2014/main" id="{75B58722-FFED-E59F-7B25-0CD24C3B412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 name="Group 1"/>
          <p:cNvGrpSpPr/>
          <p:nvPr/>
        </p:nvGrpSpPr>
        <p:grpSpPr>
          <a:xfrm>
            <a:off x="3047880" y="1752480"/>
            <a:ext cx="5715000" cy="4343400"/>
            <a:chOff x="1523880" y="1752480"/>
            <a:chExt cx="5715000" cy="4343400"/>
          </a:xfrm>
        </p:grpSpPr>
        <p:sp>
          <p:nvSpPr>
            <p:cNvPr id="343"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44"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45"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46"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47"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48"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49"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50"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51"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52"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grpSp>
        <p:nvGrpSpPr>
          <p:cNvPr id="354" name="Group 13"/>
          <p:cNvGrpSpPr/>
          <p:nvPr/>
        </p:nvGrpSpPr>
        <p:grpSpPr>
          <a:xfrm>
            <a:off x="5791080" y="3352680"/>
            <a:ext cx="762120" cy="687240"/>
            <a:chOff x="4267080" y="3352680"/>
            <a:chExt cx="762120" cy="687240"/>
          </a:xfrm>
        </p:grpSpPr>
        <p:sp>
          <p:nvSpPr>
            <p:cNvPr id="355" name="Line 14"/>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56" name="Line 15"/>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57" name="Line 16"/>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58" name="CustomShape 17"/>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359" name="CustomShape 18"/>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60" name="CustomShape 19"/>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61" name="CustomShape 20"/>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362" name="CustomShape 21"/>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63" name="CustomShape 22"/>
          <p:cNvSpPr/>
          <p:nvPr/>
        </p:nvSpPr>
        <p:spPr>
          <a:xfrm>
            <a:off x="4813320" y="5943600"/>
            <a:ext cx="495216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0089E5"/>
                </a:solidFill>
                <a:latin typeface="Neue Haas Grotesk Text Pro" panose="020B0504020202020204" pitchFamily="34" charset="77"/>
                <a:ea typeface="DejaVu Sans"/>
              </a:rPr>
              <a:t>1*1 + 1*-1 + 0*1 + 1*0.5 =  0.5</a:t>
            </a:r>
            <a:endParaRPr lang="en-US" sz="2800" spc="-1" dirty="0">
              <a:solidFill>
                <a:srgbClr val="0089E5"/>
              </a:solidFill>
              <a:latin typeface="Neue Haas Grotesk Text Pro" panose="020B0504020202020204" pitchFamily="34" charset="77"/>
            </a:endParaRPr>
          </a:p>
        </p:txBody>
      </p:sp>
      <p:sp>
        <p:nvSpPr>
          <p:cNvPr id="364" name="CustomShape 23"/>
          <p:cNvSpPr/>
          <p:nvPr/>
        </p:nvSpPr>
        <p:spPr>
          <a:xfrm>
            <a:off x="3505080" y="1981080"/>
            <a:ext cx="1599120" cy="3885120"/>
          </a:xfrm>
          <a:custGeom>
            <a:avLst/>
            <a:gdLst/>
            <a:ahLst/>
            <a:cxnLst/>
            <a:rect l="l" t="t" r="r" b="b"/>
            <a:pathLst>
              <a:path w="21600" h="21600">
                <a:moveTo>
                  <a:pt x="0" y="0"/>
                </a:moveTo>
                <a:lnTo>
                  <a:pt x="21600" y="21600"/>
                </a:lnTo>
              </a:path>
            </a:pathLst>
          </a:custGeom>
          <a:solidFill>
            <a:schemeClr val="accent1"/>
          </a:solidFill>
          <a:ln w="9360">
            <a:solidFill>
              <a:srgbClr val="FF6B09"/>
            </a:solidFill>
            <a:round/>
            <a:tailEnd type="triangle" w="med" len="med"/>
          </a:ln>
        </p:spPr>
        <p:style>
          <a:lnRef idx="0">
            <a:scrgbClr r="0" g="0" b="0"/>
          </a:lnRef>
          <a:fillRef idx="0">
            <a:scrgbClr r="0" g="0" b="0"/>
          </a:fillRef>
          <a:effectRef idx="0">
            <a:scrgbClr r="0" g="0" b="0"/>
          </a:effectRef>
          <a:fontRef idx="minor"/>
        </p:style>
        <p:txBody>
          <a:bodyPr/>
          <a:lstStyle/>
          <a:p>
            <a:endParaRPr lang="en-US"/>
          </a:p>
        </p:txBody>
      </p:sp>
      <p:sp>
        <p:nvSpPr>
          <p:cNvPr id="365" name="CustomShape 24"/>
          <p:cNvSpPr/>
          <p:nvPr/>
        </p:nvSpPr>
        <p:spPr>
          <a:xfrm>
            <a:off x="3276480" y="3657600"/>
            <a:ext cx="2818440" cy="2284920"/>
          </a:xfrm>
          <a:custGeom>
            <a:avLst/>
            <a:gdLst/>
            <a:ahLst/>
            <a:cxnLst/>
            <a:rect l="l" t="t" r="r" b="b"/>
            <a:pathLst>
              <a:path w="21600" h="21600">
                <a:moveTo>
                  <a:pt x="0" y="0"/>
                </a:moveTo>
                <a:lnTo>
                  <a:pt x="21600" y="21600"/>
                </a:lnTo>
              </a:path>
            </a:pathLst>
          </a:custGeom>
          <a:solidFill>
            <a:schemeClr val="accent1"/>
          </a:solidFill>
          <a:ln w="9360">
            <a:solidFill>
              <a:srgbClr val="FF6B09"/>
            </a:solidFill>
            <a:round/>
            <a:tailEnd type="triangle" w="med" len="med"/>
          </a:ln>
        </p:spPr>
        <p:style>
          <a:lnRef idx="0">
            <a:scrgbClr r="0" g="0" b="0"/>
          </a:lnRef>
          <a:fillRef idx="0">
            <a:scrgbClr r="0" g="0" b="0"/>
          </a:fillRef>
          <a:effectRef idx="0">
            <a:scrgbClr r="0" g="0" b="0"/>
          </a:effectRef>
          <a:fontRef idx="minor"/>
        </p:style>
        <p:txBody>
          <a:bodyPr/>
          <a:lstStyle/>
          <a:p>
            <a:endParaRPr lang="en-US" dirty="0"/>
          </a:p>
        </p:txBody>
      </p:sp>
      <p:sp>
        <p:nvSpPr>
          <p:cNvPr id="366" name="CustomShape 25"/>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a:t>
            </a:r>
            <a:endParaRPr lang="en-US" sz="6000" spc="-1" dirty="0">
              <a:latin typeface="Neue Haas Grotesk Text Pro" panose="020B0504020202020204" pitchFamily="34" charset="77"/>
            </a:endParaRPr>
          </a:p>
        </p:txBody>
      </p:sp>
      <p:sp>
        <p:nvSpPr>
          <p:cNvPr id="27" name="CustomShape 23">
            <a:extLst>
              <a:ext uri="{FF2B5EF4-FFF2-40B4-BE49-F238E27FC236}">
                <a16:creationId xmlns:a16="http://schemas.microsoft.com/office/drawing/2014/main" id="{AD6CF1B9-F88A-C14F-97B1-C033C52520E8}"/>
              </a:ext>
            </a:extLst>
          </p:cNvPr>
          <p:cNvSpPr/>
          <p:nvPr/>
        </p:nvSpPr>
        <p:spPr>
          <a:xfrm>
            <a:off x="3124201" y="4723200"/>
            <a:ext cx="4051439" cy="1300680"/>
          </a:xfrm>
          <a:custGeom>
            <a:avLst/>
            <a:gdLst/>
            <a:ahLst/>
            <a:cxnLst/>
            <a:rect l="l" t="t" r="r" b="b"/>
            <a:pathLst>
              <a:path w="21600" h="21600">
                <a:moveTo>
                  <a:pt x="0" y="0"/>
                </a:moveTo>
                <a:lnTo>
                  <a:pt x="21600" y="21600"/>
                </a:lnTo>
              </a:path>
            </a:pathLst>
          </a:custGeom>
          <a:solidFill>
            <a:schemeClr val="accent1"/>
          </a:solidFill>
          <a:ln w="9360">
            <a:solidFill>
              <a:srgbClr val="FF6B09"/>
            </a:solidFill>
            <a:round/>
            <a:tailEnd type="triangle" w="med" len="med"/>
          </a:ln>
        </p:spPr>
        <p:style>
          <a:lnRef idx="0">
            <a:scrgbClr r="0" g="0" b="0"/>
          </a:lnRef>
          <a:fillRef idx="0">
            <a:scrgbClr r="0" g="0" b="0"/>
          </a:fillRef>
          <a:effectRef idx="0">
            <a:scrgbClr r="0" g="0" b="0"/>
          </a:effectRef>
          <a:fontRef idx="minor"/>
        </p:style>
        <p:txBody>
          <a:bodyPr/>
          <a:lstStyle/>
          <a:p>
            <a:endParaRPr lang="en-US"/>
          </a:p>
        </p:txBody>
      </p:sp>
      <p:sp>
        <p:nvSpPr>
          <p:cNvPr id="28" name="CustomShape 23">
            <a:extLst>
              <a:ext uri="{FF2B5EF4-FFF2-40B4-BE49-F238E27FC236}">
                <a16:creationId xmlns:a16="http://schemas.microsoft.com/office/drawing/2014/main" id="{A5C33D4B-8CFA-1646-B98E-C52D45F1E366}"/>
              </a:ext>
            </a:extLst>
          </p:cNvPr>
          <p:cNvSpPr/>
          <p:nvPr/>
        </p:nvSpPr>
        <p:spPr>
          <a:xfrm>
            <a:off x="3976255" y="5417640"/>
            <a:ext cx="4336472" cy="585360"/>
          </a:xfrm>
          <a:custGeom>
            <a:avLst/>
            <a:gdLst/>
            <a:ahLst/>
            <a:cxnLst/>
            <a:rect l="l" t="t" r="r" b="b"/>
            <a:pathLst>
              <a:path w="21600" h="21600">
                <a:moveTo>
                  <a:pt x="0" y="0"/>
                </a:moveTo>
                <a:lnTo>
                  <a:pt x="21600" y="21600"/>
                </a:lnTo>
              </a:path>
            </a:pathLst>
          </a:custGeom>
          <a:solidFill>
            <a:schemeClr val="accent1"/>
          </a:solidFill>
          <a:ln w="9360">
            <a:solidFill>
              <a:srgbClr val="FF6B09"/>
            </a:solidFill>
            <a:round/>
            <a:tailEnd type="triangle" w="med" len="med"/>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0CB15931-7737-4C58-C6D8-C89B958FA32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1"/>
          <p:cNvGrpSpPr/>
          <p:nvPr/>
        </p:nvGrpSpPr>
        <p:grpSpPr>
          <a:xfrm>
            <a:off x="3047880" y="1752480"/>
            <a:ext cx="5715000" cy="4343400"/>
            <a:chOff x="1523880" y="1752480"/>
            <a:chExt cx="5715000" cy="4343400"/>
          </a:xfrm>
        </p:grpSpPr>
        <p:sp>
          <p:nvSpPr>
            <p:cNvPr id="368"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69"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70"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71"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72"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73"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74"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75"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76"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77"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378" name="CustomShape 12"/>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380" name="CustomShape 14"/>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89E5"/>
                </a:solidFill>
                <a:latin typeface="Neue Haas Grotesk Text Pro" panose="020B0504020202020204" pitchFamily="34" charset="77"/>
                <a:ea typeface="DejaVu Sans"/>
              </a:rPr>
              <a:t>0</a:t>
            </a:r>
            <a:endParaRPr lang="en-US" sz="6000" spc="-1" dirty="0">
              <a:solidFill>
                <a:srgbClr val="0089E5"/>
              </a:solidFill>
              <a:latin typeface="Neue Haas Grotesk Text Pro" panose="020B0504020202020204" pitchFamily="34" charset="77"/>
            </a:endParaRPr>
          </a:p>
        </p:txBody>
      </p:sp>
      <p:grpSp>
        <p:nvGrpSpPr>
          <p:cNvPr id="381" name="Group 15"/>
          <p:cNvGrpSpPr/>
          <p:nvPr/>
        </p:nvGrpSpPr>
        <p:grpSpPr>
          <a:xfrm>
            <a:off x="5791080" y="3352680"/>
            <a:ext cx="762120" cy="687240"/>
            <a:chOff x="4267080" y="3352680"/>
            <a:chExt cx="762120" cy="687240"/>
          </a:xfrm>
        </p:grpSpPr>
        <p:sp>
          <p:nvSpPr>
            <p:cNvPr id="382" name="Line 16"/>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83" name="Line 17"/>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84" name="Line 18"/>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85" name="CustomShape 19"/>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386" name="CustomShape 20"/>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87" name="CustomShape 21"/>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88" name="CustomShape 22"/>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389" name="CustomShape 23"/>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90" name="CustomShape 24"/>
          <p:cNvSpPr/>
          <p:nvPr/>
        </p:nvSpPr>
        <p:spPr>
          <a:xfrm>
            <a:off x="7924799" y="4267080"/>
            <a:ext cx="3717471"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Weighted sum is 0.5, which is not larger than the threshold</a:t>
            </a:r>
            <a:endParaRPr lang="en-US" sz="2400" spc="-1" dirty="0">
              <a:solidFill>
                <a:srgbClr val="0089E5"/>
              </a:solidFill>
              <a:latin typeface="Neue Haas Grotesk Text Pro" panose="020B0504020202020204" pitchFamily="34" charset="77"/>
            </a:endParaRPr>
          </a:p>
        </p:txBody>
      </p:sp>
      <p:sp>
        <p:nvSpPr>
          <p:cNvPr id="2" name="Title 1">
            <a:extLst>
              <a:ext uri="{FF2B5EF4-FFF2-40B4-BE49-F238E27FC236}">
                <a16:creationId xmlns:a16="http://schemas.microsoft.com/office/drawing/2014/main" id="{8BD1CF43-E5D5-49E5-E4AF-442E95C4DA6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 name="Group 1"/>
          <p:cNvGrpSpPr/>
          <p:nvPr/>
        </p:nvGrpSpPr>
        <p:grpSpPr>
          <a:xfrm>
            <a:off x="3047880" y="1752480"/>
            <a:ext cx="5715000" cy="4343400"/>
            <a:chOff x="1523880" y="1752480"/>
            <a:chExt cx="5715000" cy="4343400"/>
          </a:xfrm>
        </p:grpSpPr>
        <p:sp>
          <p:nvSpPr>
            <p:cNvPr id="392"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93"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4"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5"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6"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7"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8"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99"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00"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01"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403" name="CustomShape 13"/>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a:t>
            </a:r>
            <a:endParaRPr lang="en-US" sz="6000" spc="-1" dirty="0">
              <a:latin typeface="Neue Haas Grotesk Text Pro" panose="020B0504020202020204" pitchFamily="34" charset="77"/>
            </a:endParaRPr>
          </a:p>
        </p:txBody>
      </p:sp>
      <p:grpSp>
        <p:nvGrpSpPr>
          <p:cNvPr id="404" name="Group 14"/>
          <p:cNvGrpSpPr/>
          <p:nvPr/>
        </p:nvGrpSpPr>
        <p:grpSpPr>
          <a:xfrm>
            <a:off x="5791080" y="3352680"/>
            <a:ext cx="762120" cy="687240"/>
            <a:chOff x="4267080" y="3352680"/>
            <a:chExt cx="762120" cy="687240"/>
          </a:xfrm>
        </p:grpSpPr>
        <p:sp>
          <p:nvSpPr>
            <p:cNvPr id="405" name="Line 15"/>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06" name="Line 16"/>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07" name="Line 17"/>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08" name="CustomShape 18"/>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409" name="CustomShape 19"/>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10" name="CustomShape 20"/>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0</a:t>
            </a:r>
            <a:endParaRPr lang="en-US" sz="2400" spc="-1" dirty="0">
              <a:solidFill>
                <a:srgbClr val="FF0000"/>
              </a:solidFill>
              <a:latin typeface="Neue Haas Grotesk Text Pro" panose="020B0504020202020204" pitchFamily="34" charset="77"/>
            </a:endParaRPr>
          </a:p>
        </p:txBody>
      </p:sp>
      <p:sp>
        <p:nvSpPr>
          <p:cNvPr id="411" name="CustomShape 21"/>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12" name="CustomShape 22"/>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65CF4A94-0A64-F4B0-3CEC-4AE4289A8F7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extLst>
      <p:ext uri="{BB962C8B-B14F-4D97-AF65-F5344CB8AC3E}">
        <p14:creationId xmlns:p14="http://schemas.microsoft.com/office/powerpoint/2010/main" val="282847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 name="Group 1"/>
          <p:cNvGrpSpPr/>
          <p:nvPr/>
        </p:nvGrpSpPr>
        <p:grpSpPr>
          <a:xfrm>
            <a:off x="3047880" y="1752480"/>
            <a:ext cx="5715000" cy="4343400"/>
            <a:chOff x="1523880" y="1752480"/>
            <a:chExt cx="5715000" cy="4343400"/>
          </a:xfrm>
        </p:grpSpPr>
        <p:sp>
          <p:nvSpPr>
            <p:cNvPr id="392"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93"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4"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5"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6"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7"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98"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99"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00"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01"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403" name="CustomShape 13"/>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a:t>
            </a:r>
            <a:endParaRPr lang="en-US" sz="6000" spc="-1" dirty="0">
              <a:latin typeface="Neue Haas Grotesk Text Pro" panose="020B0504020202020204" pitchFamily="34" charset="77"/>
            </a:endParaRPr>
          </a:p>
        </p:txBody>
      </p:sp>
      <p:grpSp>
        <p:nvGrpSpPr>
          <p:cNvPr id="404" name="Group 14"/>
          <p:cNvGrpSpPr/>
          <p:nvPr/>
        </p:nvGrpSpPr>
        <p:grpSpPr>
          <a:xfrm>
            <a:off x="5791080" y="3352680"/>
            <a:ext cx="762120" cy="687240"/>
            <a:chOff x="4267080" y="3352680"/>
            <a:chExt cx="762120" cy="687240"/>
          </a:xfrm>
        </p:grpSpPr>
        <p:sp>
          <p:nvSpPr>
            <p:cNvPr id="405" name="Line 15"/>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06" name="Line 16"/>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07" name="Line 17"/>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08" name="CustomShape 18"/>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409" name="CustomShape 19"/>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10" name="CustomShape 20"/>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0</a:t>
            </a:r>
            <a:endParaRPr lang="en-US" sz="2400" spc="-1" dirty="0">
              <a:solidFill>
                <a:srgbClr val="FF0000"/>
              </a:solidFill>
              <a:latin typeface="Neue Haas Grotesk Text Pro" panose="020B0504020202020204" pitchFamily="34" charset="77"/>
            </a:endParaRPr>
          </a:p>
        </p:txBody>
      </p:sp>
      <p:sp>
        <p:nvSpPr>
          <p:cNvPr id="411" name="CustomShape 21"/>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12" name="CustomShape 22"/>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13" name="CustomShape 23"/>
          <p:cNvSpPr/>
          <p:nvPr/>
        </p:nvSpPr>
        <p:spPr>
          <a:xfrm>
            <a:off x="4813320" y="5943600"/>
            <a:ext cx="495216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0089E5"/>
                </a:solidFill>
                <a:latin typeface="Neue Haas Grotesk Text Pro" panose="020B0504020202020204" pitchFamily="34" charset="77"/>
                <a:ea typeface="DejaVu Sans"/>
              </a:rPr>
              <a:t>1*1 +</a:t>
            </a:r>
            <a:r>
              <a:rPr lang="en-US" sz="2800" spc="-1" dirty="0">
                <a:solidFill>
                  <a:srgbClr val="0000FF"/>
                </a:solidFill>
                <a:latin typeface="Neue Haas Grotesk Text Pro" panose="020B0504020202020204" pitchFamily="34" charset="77"/>
                <a:ea typeface="DejaVu Sans"/>
              </a:rPr>
              <a:t> </a:t>
            </a:r>
            <a:r>
              <a:rPr lang="en-US" sz="2800" spc="-1" dirty="0">
                <a:solidFill>
                  <a:srgbClr val="FF0000"/>
                </a:solidFill>
                <a:latin typeface="Neue Haas Grotesk Text Pro" panose="020B0504020202020204" pitchFamily="34" charset="77"/>
                <a:ea typeface="DejaVu Sans"/>
              </a:rPr>
              <a:t>0</a:t>
            </a:r>
            <a:r>
              <a:rPr lang="en-US" sz="2800" spc="-1" dirty="0">
                <a:solidFill>
                  <a:srgbClr val="0089E5"/>
                </a:solidFill>
                <a:latin typeface="Neue Haas Grotesk Text Pro" panose="020B0504020202020204" pitchFamily="34" charset="77"/>
                <a:ea typeface="DejaVu Sans"/>
              </a:rPr>
              <a:t>*-1 + 0*1 + 1*0.5 =  1.5</a:t>
            </a:r>
            <a:endParaRPr lang="en-US" sz="2800" spc="-1" dirty="0">
              <a:solidFill>
                <a:srgbClr val="0089E5"/>
              </a:solidFill>
              <a:latin typeface="Neue Haas Grotesk Text Pro" panose="020B0504020202020204" pitchFamily="34" charset="77"/>
            </a:endParaRPr>
          </a:p>
        </p:txBody>
      </p:sp>
      <p:sp>
        <p:nvSpPr>
          <p:cNvPr id="2" name="Title 1">
            <a:extLst>
              <a:ext uri="{FF2B5EF4-FFF2-40B4-BE49-F238E27FC236}">
                <a16:creationId xmlns:a16="http://schemas.microsoft.com/office/drawing/2014/main" id="{58D861AC-D84C-D339-03A8-C017FE007CC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Group 1"/>
          <p:cNvGrpSpPr/>
          <p:nvPr/>
        </p:nvGrpSpPr>
        <p:grpSpPr>
          <a:xfrm>
            <a:off x="3047880" y="1752480"/>
            <a:ext cx="5715000" cy="4343400"/>
            <a:chOff x="1523880" y="1752480"/>
            <a:chExt cx="5715000" cy="4343400"/>
          </a:xfrm>
        </p:grpSpPr>
        <p:sp>
          <p:nvSpPr>
            <p:cNvPr id="415"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16"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7"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8"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9"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20"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21"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22"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23"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24"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grpSp>
        <p:nvGrpSpPr>
          <p:cNvPr id="426" name="Group 13"/>
          <p:cNvGrpSpPr/>
          <p:nvPr/>
        </p:nvGrpSpPr>
        <p:grpSpPr>
          <a:xfrm>
            <a:off x="5791080" y="3352680"/>
            <a:ext cx="762120" cy="687240"/>
            <a:chOff x="4267080" y="3352680"/>
            <a:chExt cx="762120" cy="687240"/>
          </a:xfrm>
        </p:grpSpPr>
        <p:sp>
          <p:nvSpPr>
            <p:cNvPr id="427" name="Line 14"/>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28" name="Line 15"/>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29" name="Line 16"/>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30" name="CustomShape 17"/>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431" name="CustomShape 18"/>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32" name="CustomShape 19"/>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33" name="CustomShape 20"/>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34" name="CustomShape 21"/>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35" name="CustomShape 22"/>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89E5"/>
                </a:solidFill>
                <a:latin typeface="Neue Haas Grotesk Text Pro" panose="020B0504020202020204" pitchFamily="34" charset="77"/>
                <a:ea typeface="DejaVu Sans"/>
              </a:rPr>
              <a:t>1</a:t>
            </a:r>
            <a:endParaRPr lang="en-US" sz="6000" spc="-1" dirty="0">
              <a:solidFill>
                <a:srgbClr val="0089E5"/>
              </a:solidFill>
              <a:latin typeface="Neue Haas Grotesk Text Pro" panose="020B0504020202020204" pitchFamily="34" charset="77"/>
            </a:endParaRPr>
          </a:p>
        </p:txBody>
      </p:sp>
      <p:sp>
        <p:nvSpPr>
          <p:cNvPr id="436" name="CustomShape 23"/>
          <p:cNvSpPr/>
          <p:nvPr/>
        </p:nvSpPr>
        <p:spPr>
          <a:xfrm>
            <a:off x="7924799" y="4267080"/>
            <a:ext cx="3423557"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Weighted sum is 1.5, which is larger than the threshold</a:t>
            </a:r>
            <a:endParaRPr lang="en-US" sz="2400" spc="-1" dirty="0">
              <a:solidFill>
                <a:srgbClr val="0089E5"/>
              </a:solidFill>
              <a:latin typeface="Neue Haas Grotesk Text Pro" panose="020B0504020202020204" pitchFamily="34" charset="77"/>
            </a:endParaRPr>
          </a:p>
        </p:txBody>
      </p:sp>
      <p:sp>
        <p:nvSpPr>
          <p:cNvPr id="2" name="Title 1">
            <a:extLst>
              <a:ext uri="{FF2B5EF4-FFF2-40B4-BE49-F238E27FC236}">
                <a16:creationId xmlns:a16="http://schemas.microsoft.com/office/drawing/2014/main" id="{C8DE27FF-1C88-BEE0-C8BC-9B19477F54E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single neuron/perceptron</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 name="Table 2"/>
          <p:cNvGraphicFramePr/>
          <p:nvPr/>
        </p:nvGraphicFramePr>
        <p:xfrm>
          <a:off x="3657720" y="1752480"/>
          <a:ext cx="3200040" cy="3885840"/>
        </p:xfrm>
        <a:graphic>
          <a:graphicData uri="http://schemas.openxmlformats.org/drawingml/2006/table">
            <a:tbl>
              <a:tblPr/>
              <a:tblGrid>
                <a:gridCol w="685800">
                  <a:extLst>
                    <a:ext uri="{9D8B030D-6E8A-4147-A177-3AD203B41FA5}">
                      <a16:colId xmlns:a16="http://schemas.microsoft.com/office/drawing/2014/main" val="20000"/>
                    </a:ext>
                  </a:extLst>
                </a:gridCol>
                <a:gridCol w="761760">
                  <a:extLst>
                    <a:ext uri="{9D8B030D-6E8A-4147-A177-3AD203B41FA5}">
                      <a16:colId xmlns:a16="http://schemas.microsoft.com/office/drawing/2014/main" val="20001"/>
                    </a:ext>
                  </a:extLst>
                </a:gridCol>
                <a:gridCol w="1752480">
                  <a:extLst>
                    <a:ext uri="{9D8B030D-6E8A-4147-A177-3AD203B41FA5}">
                      <a16:colId xmlns:a16="http://schemas.microsoft.com/office/drawing/2014/main" val="20002"/>
                    </a:ext>
                  </a:extLst>
                </a:gridCol>
              </a:tblGrid>
              <a:tr h="77760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2</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1</a:t>
                      </a:r>
                      <a:r>
                        <a:rPr lang="en-US" sz="2800" b="0" i="0" strike="noStrike" spc="-1" dirty="0">
                          <a:solidFill>
                            <a:srgbClr val="000000"/>
                          </a:solidFill>
                          <a:latin typeface="Neue Haas Grotesk Text Pro" panose="020B0504020202020204" pitchFamily="34" charset="77"/>
                        </a:rPr>
                        <a:t> and x</a:t>
                      </a:r>
                      <a:r>
                        <a:rPr lang="en-US" sz="2800" b="0" i="0" strike="noStrike" spc="-1" baseline="-25000" dirty="0">
                          <a:solidFill>
                            <a:srgbClr val="000000"/>
                          </a:solidFill>
                          <a:latin typeface="Neue Haas Grotesk Text Pro" panose="020B0504020202020204" pitchFamily="34" charset="77"/>
                        </a:rPr>
                        <a:t>2</a:t>
                      </a:r>
                      <a:endParaRPr lang="en-US" sz="2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77616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77760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77616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77832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232E4B27-63AA-2B88-3C19-2793C2C059B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AND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CustomShape 1"/>
          <p:cNvSpPr/>
          <p:nvPr/>
        </p:nvSpPr>
        <p:spPr>
          <a:xfrm>
            <a:off x="5410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90" name="CustomShape 2"/>
          <p:cNvSpPr/>
          <p:nvPr/>
        </p:nvSpPr>
        <p:spPr>
          <a:xfrm>
            <a:off x="5486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791" name="Line 3"/>
          <p:cNvSpPr/>
          <p:nvPr/>
        </p:nvSpPr>
        <p:spPr>
          <a:xfrm>
            <a:off x="708636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2" name="CustomShape 4"/>
          <p:cNvSpPr/>
          <p:nvPr/>
        </p:nvSpPr>
        <p:spPr>
          <a:xfrm>
            <a:off x="8762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93" name="Line 5"/>
          <p:cNvSpPr/>
          <p:nvPr/>
        </p:nvSpPr>
        <p:spPr>
          <a:xfrm>
            <a:off x="304788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4" name="Line 6"/>
          <p:cNvSpPr/>
          <p:nvPr/>
        </p:nvSpPr>
        <p:spPr>
          <a:xfrm flipV="1">
            <a:off x="3200160" y="403848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5" name="CustomShape 7"/>
          <p:cNvSpPr/>
          <p:nvPr/>
        </p:nvSpPr>
        <p:spPr>
          <a:xfrm>
            <a:off x="2133480" y="15238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796" name="CustomShape 8"/>
          <p:cNvSpPr/>
          <p:nvPr/>
        </p:nvSpPr>
        <p:spPr>
          <a:xfrm>
            <a:off x="2286120" y="46623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797" name="CustomShape 9"/>
          <p:cNvSpPr/>
          <p:nvPr/>
        </p:nvSpPr>
        <p:spPr>
          <a:xfrm>
            <a:off x="3733680" y="1919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798" name="CustomShape 10"/>
          <p:cNvSpPr/>
          <p:nvPr/>
        </p:nvSpPr>
        <p:spPr>
          <a:xfrm>
            <a:off x="3429120" y="47386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2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graphicFrame>
        <p:nvGraphicFramePr>
          <p:cNvPr id="800" name="Table 12"/>
          <p:cNvGraphicFramePr/>
          <p:nvPr/>
        </p:nvGraphicFramePr>
        <p:xfrm>
          <a:off x="7696200" y="533520"/>
          <a:ext cx="2742840" cy="2025360"/>
        </p:xfrm>
        <a:graphic>
          <a:graphicData uri="http://schemas.openxmlformats.org/drawingml/2006/table">
            <a:tbl>
              <a:tblPr/>
              <a:tblGrid>
                <a:gridCol w="587520">
                  <a:extLst>
                    <a:ext uri="{9D8B030D-6E8A-4147-A177-3AD203B41FA5}">
                      <a16:colId xmlns:a16="http://schemas.microsoft.com/office/drawing/2014/main" val="20000"/>
                    </a:ext>
                  </a:extLst>
                </a:gridCol>
                <a:gridCol w="653040">
                  <a:extLst>
                    <a:ext uri="{9D8B030D-6E8A-4147-A177-3AD203B41FA5}">
                      <a16:colId xmlns:a16="http://schemas.microsoft.com/office/drawing/2014/main" val="20001"/>
                    </a:ext>
                  </a:extLst>
                </a:gridCol>
                <a:gridCol w="1502280">
                  <a:extLst>
                    <a:ext uri="{9D8B030D-6E8A-4147-A177-3AD203B41FA5}">
                      <a16:colId xmlns:a16="http://schemas.microsoft.com/office/drawing/2014/main" val="20002"/>
                    </a:ext>
                  </a:extLst>
                </a:gridCol>
              </a:tblGrid>
              <a:tr h="4384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r>
                        <a:rPr lang="en-US" sz="2000" b="0" i="0" strike="noStrike" spc="-1" dirty="0">
                          <a:solidFill>
                            <a:srgbClr val="000000"/>
                          </a:solidFill>
                          <a:latin typeface="Neue Haas Grotesk Text Pro" panose="020B0504020202020204" pitchFamily="34" charset="77"/>
                        </a:rPr>
                        <a:t> and 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2F6898F2-5297-64B2-47E3-B119F602DE8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AND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CustomShape 1"/>
          <p:cNvSpPr/>
          <p:nvPr/>
        </p:nvSpPr>
        <p:spPr>
          <a:xfrm>
            <a:off x="5410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02" name="CustomShape 2"/>
          <p:cNvSpPr/>
          <p:nvPr/>
        </p:nvSpPr>
        <p:spPr>
          <a:xfrm>
            <a:off x="5486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T = 2</a:t>
            </a:r>
            <a:endParaRPr lang="en-US" spc="-1" dirty="0">
              <a:solidFill>
                <a:srgbClr val="0089E5"/>
              </a:solidFill>
              <a:latin typeface="Neue Haas Grotesk Text Pro" panose="020B0504020202020204" pitchFamily="34" charset="77"/>
            </a:endParaRPr>
          </a:p>
        </p:txBody>
      </p:sp>
      <p:sp>
        <p:nvSpPr>
          <p:cNvPr id="803" name="Line 3"/>
          <p:cNvSpPr/>
          <p:nvPr/>
        </p:nvSpPr>
        <p:spPr>
          <a:xfrm>
            <a:off x="708636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04" name="CustomShape 4"/>
          <p:cNvSpPr/>
          <p:nvPr/>
        </p:nvSpPr>
        <p:spPr>
          <a:xfrm>
            <a:off x="8762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05" name="Line 5"/>
          <p:cNvSpPr/>
          <p:nvPr/>
        </p:nvSpPr>
        <p:spPr>
          <a:xfrm>
            <a:off x="304788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06" name="Line 6"/>
          <p:cNvSpPr/>
          <p:nvPr/>
        </p:nvSpPr>
        <p:spPr>
          <a:xfrm flipV="1">
            <a:off x="3200160" y="403848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07" name="CustomShape 7"/>
          <p:cNvSpPr/>
          <p:nvPr/>
        </p:nvSpPr>
        <p:spPr>
          <a:xfrm>
            <a:off x="2133480" y="15238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808" name="CustomShape 8"/>
          <p:cNvSpPr/>
          <p:nvPr/>
        </p:nvSpPr>
        <p:spPr>
          <a:xfrm>
            <a:off x="2286120" y="46623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809" name="CustomShape 9"/>
          <p:cNvSpPr/>
          <p:nvPr/>
        </p:nvSpPr>
        <p:spPr>
          <a:xfrm>
            <a:off x="3733680" y="1919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a:t>
            </a:r>
            <a:r>
              <a:rPr lang="en-US" spc="-1" dirty="0">
                <a:solidFill>
                  <a:srgbClr val="0089E5"/>
                </a:solidFill>
                <a:latin typeface="Neue Haas Grotesk Text Pro" panose="020B0504020202020204" pitchFamily="34" charset="77"/>
                <a:ea typeface="DejaVu Sans"/>
              </a:rPr>
              <a:t> = 1</a:t>
            </a:r>
            <a:endParaRPr lang="en-US" spc="-1" dirty="0">
              <a:solidFill>
                <a:srgbClr val="0089E5"/>
              </a:solidFill>
              <a:latin typeface="Neue Haas Grotesk Text Pro" panose="020B0504020202020204" pitchFamily="34" charset="77"/>
            </a:endParaRPr>
          </a:p>
        </p:txBody>
      </p:sp>
      <p:sp>
        <p:nvSpPr>
          <p:cNvPr id="810" name="CustomShape 10"/>
          <p:cNvSpPr/>
          <p:nvPr/>
        </p:nvSpPr>
        <p:spPr>
          <a:xfrm>
            <a:off x="3429120" y="47386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812" name="CustomShape 12"/>
          <p:cNvSpPr/>
          <p:nvPr/>
        </p:nvSpPr>
        <p:spPr>
          <a:xfrm>
            <a:off x="1524000" y="5334120"/>
            <a:ext cx="3275640" cy="394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spc="-1" dirty="0">
                <a:solidFill>
                  <a:srgbClr val="000000"/>
                </a:solidFill>
                <a:latin typeface="Neue Haas Grotesk Text Pro" panose="020B0504020202020204" pitchFamily="34" charset="77"/>
                <a:ea typeface="DejaVu Sans"/>
              </a:rPr>
              <a:t>Inputs are either 0 or 1</a:t>
            </a:r>
            <a:endParaRPr lang="en-US" sz="2000" spc="-1" dirty="0">
              <a:latin typeface="Neue Haas Grotesk Text Pro" panose="020B0504020202020204" pitchFamily="34" charset="77"/>
            </a:endParaRPr>
          </a:p>
        </p:txBody>
      </p:sp>
      <p:sp>
        <p:nvSpPr>
          <p:cNvPr id="813" name="CustomShape 13"/>
          <p:cNvSpPr/>
          <p:nvPr/>
        </p:nvSpPr>
        <p:spPr>
          <a:xfrm>
            <a:off x="8305680" y="3686040"/>
            <a:ext cx="3656520" cy="521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50000"/>
              </a:lnSpc>
              <a:spcBef>
                <a:spcPts val="1001"/>
              </a:spcBef>
            </a:pPr>
            <a:r>
              <a:rPr lang="en-US" sz="2000" spc="-1" dirty="0">
                <a:solidFill>
                  <a:srgbClr val="000000"/>
                </a:solidFill>
                <a:latin typeface="Neue Haas Grotesk Text Pro" panose="020B0504020202020204" pitchFamily="34" charset="77"/>
                <a:ea typeface="DejaVu Sans"/>
              </a:rPr>
              <a:t>Output is 1 only if </a:t>
            </a:r>
            <a:endParaRPr lang="en-US" sz="2000" spc="-1" dirty="0">
              <a:latin typeface="Neue Haas Grotesk Text Pro" panose="020B0504020202020204" pitchFamily="34" charset="77"/>
            </a:endParaRPr>
          </a:p>
          <a:p>
            <a:pPr>
              <a:lnSpc>
                <a:spcPct val="50000"/>
              </a:lnSpc>
              <a:spcBef>
                <a:spcPts val="1001"/>
              </a:spcBef>
            </a:pPr>
            <a:r>
              <a:rPr lang="en-US" sz="2000" spc="-1" dirty="0">
                <a:solidFill>
                  <a:srgbClr val="000000"/>
                </a:solidFill>
                <a:latin typeface="Neue Haas Grotesk Text Pro" panose="020B0504020202020204" pitchFamily="34" charset="77"/>
                <a:ea typeface="DejaVu Sans"/>
              </a:rPr>
              <a:t>all inputs are 1</a:t>
            </a:r>
            <a:endParaRPr lang="en-US" sz="2000" spc="-1" dirty="0">
              <a:latin typeface="Neue Haas Grotesk Text Pro" panose="020B0504020202020204" pitchFamily="34" charset="77"/>
            </a:endParaRPr>
          </a:p>
        </p:txBody>
      </p:sp>
      <p:graphicFrame>
        <p:nvGraphicFramePr>
          <p:cNvPr id="814" name="Table 14"/>
          <p:cNvGraphicFramePr/>
          <p:nvPr/>
        </p:nvGraphicFramePr>
        <p:xfrm>
          <a:off x="7696200" y="533520"/>
          <a:ext cx="2742840" cy="2025360"/>
        </p:xfrm>
        <a:graphic>
          <a:graphicData uri="http://schemas.openxmlformats.org/drawingml/2006/table">
            <a:tbl>
              <a:tblPr/>
              <a:tblGrid>
                <a:gridCol w="587520">
                  <a:extLst>
                    <a:ext uri="{9D8B030D-6E8A-4147-A177-3AD203B41FA5}">
                      <a16:colId xmlns:a16="http://schemas.microsoft.com/office/drawing/2014/main" val="20000"/>
                    </a:ext>
                  </a:extLst>
                </a:gridCol>
                <a:gridCol w="653040">
                  <a:extLst>
                    <a:ext uri="{9D8B030D-6E8A-4147-A177-3AD203B41FA5}">
                      <a16:colId xmlns:a16="http://schemas.microsoft.com/office/drawing/2014/main" val="20001"/>
                    </a:ext>
                  </a:extLst>
                </a:gridCol>
                <a:gridCol w="1502280">
                  <a:extLst>
                    <a:ext uri="{9D8B030D-6E8A-4147-A177-3AD203B41FA5}">
                      <a16:colId xmlns:a16="http://schemas.microsoft.com/office/drawing/2014/main" val="20002"/>
                    </a:ext>
                  </a:extLst>
                </a:gridCol>
              </a:tblGrid>
              <a:tr h="4384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r>
                        <a:rPr lang="en-US" sz="2000" b="0" i="0" strike="noStrike" spc="-1" dirty="0">
                          <a:solidFill>
                            <a:srgbClr val="000000"/>
                          </a:solidFill>
                          <a:latin typeface="Neue Haas Grotesk Text Pro" panose="020B0504020202020204" pitchFamily="34" charset="77"/>
                        </a:rPr>
                        <a:t> and 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4390A463-1251-AFB7-7B4A-0599406748E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AND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511DC-F239-AE5D-25A0-F43F017C17D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C9CB18E-E920-E0AF-9C47-FFA7B80F37F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68DF9B0-6B92-AA8B-3052-F445CF8FAC6F}"/>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2" name="TextBox 1">
            <a:extLst>
              <a:ext uri="{FF2B5EF4-FFF2-40B4-BE49-F238E27FC236}">
                <a16:creationId xmlns:a16="http://schemas.microsoft.com/office/drawing/2014/main" id="{ABCA6BE8-5103-9D76-AE9A-8BECDCDFB41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7FBBB9E-899A-75A9-189F-4C4F3102525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Data</a:t>
            </a:r>
          </a:p>
        </p:txBody>
      </p:sp>
      <p:pic>
        <p:nvPicPr>
          <p:cNvPr id="7" name="Picture 4">
            <a:extLst>
              <a:ext uri="{FF2B5EF4-FFF2-40B4-BE49-F238E27FC236}">
                <a16:creationId xmlns:a16="http://schemas.microsoft.com/office/drawing/2014/main" id="{A0F04326-90F3-16B3-9E60-B0CB23F87C5E}"/>
              </a:ext>
            </a:extLst>
          </p:cNvPr>
          <p:cNvPicPr/>
          <p:nvPr/>
        </p:nvPicPr>
        <p:blipFill>
          <a:blip r:embed="rId3"/>
          <a:stretch/>
        </p:blipFill>
        <p:spPr>
          <a:xfrm>
            <a:off x="6276380" y="2514389"/>
            <a:ext cx="1145880" cy="1123560"/>
          </a:xfrm>
          <a:prstGeom prst="rect">
            <a:avLst/>
          </a:prstGeom>
          <a:ln>
            <a:noFill/>
          </a:ln>
        </p:spPr>
      </p:pic>
      <p:pic>
        <p:nvPicPr>
          <p:cNvPr id="8" name="Picture 5">
            <a:extLst>
              <a:ext uri="{FF2B5EF4-FFF2-40B4-BE49-F238E27FC236}">
                <a16:creationId xmlns:a16="http://schemas.microsoft.com/office/drawing/2014/main" id="{2646824B-2844-92EA-3913-08A3D6B621BB}"/>
              </a:ext>
            </a:extLst>
          </p:cNvPr>
          <p:cNvPicPr/>
          <p:nvPr/>
        </p:nvPicPr>
        <p:blipFill>
          <a:blip r:embed="rId4"/>
          <a:stretch/>
        </p:blipFill>
        <p:spPr>
          <a:xfrm>
            <a:off x="6362420" y="3772229"/>
            <a:ext cx="887040" cy="893880"/>
          </a:xfrm>
          <a:prstGeom prst="rect">
            <a:avLst/>
          </a:prstGeom>
          <a:ln>
            <a:noFill/>
          </a:ln>
        </p:spPr>
      </p:pic>
      <p:pic>
        <p:nvPicPr>
          <p:cNvPr id="9" name="Picture 6">
            <a:extLst>
              <a:ext uri="{FF2B5EF4-FFF2-40B4-BE49-F238E27FC236}">
                <a16:creationId xmlns:a16="http://schemas.microsoft.com/office/drawing/2014/main" id="{51717F66-F495-EE1D-5291-08959B19989F}"/>
              </a:ext>
            </a:extLst>
          </p:cNvPr>
          <p:cNvPicPr/>
          <p:nvPr/>
        </p:nvPicPr>
        <p:blipFill>
          <a:blip r:embed="rId5"/>
          <a:stretch/>
        </p:blipFill>
        <p:spPr>
          <a:xfrm>
            <a:off x="6269900" y="4762589"/>
            <a:ext cx="1102680" cy="648360"/>
          </a:xfrm>
          <a:prstGeom prst="rect">
            <a:avLst/>
          </a:prstGeom>
          <a:ln>
            <a:noFill/>
          </a:ln>
        </p:spPr>
      </p:pic>
      <p:pic>
        <p:nvPicPr>
          <p:cNvPr id="12" name="Picture 7">
            <a:extLst>
              <a:ext uri="{FF2B5EF4-FFF2-40B4-BE49-F238E27FC236}">
                <a16:creationId xmlns:a16="http://schemas.microsoft.com/office/drawing/2014/main" id="{851460AF-1FC0-045F-5AFE-3AB4229D2403}"/>
              </a:ext>
            </a:extLst>
          </p:cNvPr>
          <p:cNvPicPr/>
          <p:nvPr/>
        </p:nvPicPr>
        <p:blipFill>
          <a:blip r:embed="rId6"/>
          <a:stretch/>
        </p:blipFill>
        <p:spPr>
          <a:xfrm>
            <a:off x="6153620" y="5586989"/>
            <a:ext cx="1219320" cy="695520"/>
          </a:xfrm>
          <a:prstGeom prst="rect">
            <a:avLst/>
          </a:prstGeom>
          <a:ln>
            <a:noFill/>
          </a:ln>
        </p:spPr>
      </p:pic>
      <p:sp>
        <p:nvSpPr>
          <p:cNvPr id="13" name="CustomShape 2">
            <a:extLst>
              <a:ext uri="{FF2B5EF4-FFF2-40B4-BE49-F238E27FC236}">
                <a16:creationId xmlns:a16="http://schemas.microsoft.com/office/drawing/2014/main" id="{A5A2BC31-0DFF-16D3-A7D4-5FF9A4EAD732}"/>
              </a:ext>
            </a:extLst>
          </p:cNvPr>
          <p:cNvSpPr/>
          <p:nvPr/>
        </p:nvSpPr>
        <p:spPr>
          <a:xfrm rot="16200000">
            <a:off x="6696140" y="1837589"/>
            <a:ext cx="380160" cy="973080"/>
          </a:xfrm>
          <a:prstGeom prst="rightBrace">
            <a:avLst>
              <a:gd name="adj1" fmla="val 8333"/>
              <a:gd name="adj2" fmla="val 50000"/>
            </a:avLst>
          </a:prstGeom>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14" name="CustomShape 3">
            <a:extLst>
              <a:ext uri="{FF2B5EF4-FFF2-40B4-BE49-F238E27FC236}">
                <a16:creationId xmlns:a16="http://schemas.microsoft.com/office/drawing/2014/main" id="{E5A4FC5A-C9E7-47C2-F8F6-66F0FA69C379}"/>
              </a:ext>
            </a:extLst>
          </p:cNvPr>
          <p:cNvSpPr/>
          <p:nvPr/>
        </p:nvSpPr>
        <p:spPr>
          <a:xfrm>
            <a:off x="6001840" y="1556878"/>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ea typeface="DejaVu Sans"/>
              </a:rPr>
              <a:t>examples</a:t>
            </a:r>
            <a:endParaRPr lang="en-US" sz="2800" b="0" strike="noStrike" spc="-1" dirty="0"/>
          </a:p>
        </p:txBody>
      </p:sp>
      <p:sp>
        <p:nvSpPr>
          <p:cNvPr id="15" name="CustomShape 4">
            <a:extLst>
              <a:ext uri="{FF2B5EF4-FFF2-40B4-BE49-F238E27FC236}">
                <a16:creationId xmlns:a16="http://schemas.microsoft.com/office/drawing/2014/main" id="{D6753B2B-2567-F654-3266-C953CDE23DB2}"/>
              </a:ext>
            </a:extLst>
          </p:cNvPr>
          <p:cNvSpPr/>
          <p:nvPr/>
        </p:nvSpPr>
        <p:spPr>
          <a:xfrm>
            <a:off x="3190460" y="3345629"/>
            <a:ext cx="1297080" cy="2073600"/>
          </a:xfrm>
          <a:prstGeom prst="rect">
            <a:avLst/>
          </a:prstGeom>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6" name="CustomShape 5">
            <a:extLst>
              <a:ext uri="{FF2B5EF4-FFF2-40B4-BE49-F238E27FC236}">
                <a16:creationId xmlns:a16="http://schemas.microsoft.com/office/drawing/2014/main" id="{E8795D45-AE53-42F9-93F0-33FCE5C04646}"/>
              </a:ext>
            </a:extLst>
          </p:cNvPr>
          <p:cNvSpPr/>
          <p:nvPr/>
        </p:nvSpPr>
        <p:spPr>
          <a:xfrm>
            <a:off x="3307820" y="3944309"/>
            <a:ext cx="102672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solidFill>
                  <a:srgbClr val="000000"/>
                </a:solidFill>
                <a:ea typeface="DejaVu Sans"/>
              </a:rPr>
              <a:t>Data</a:t>
            </a:r>
            <a:endParaRPr lang="en-US" sz="2800" b="0" strike="noStrike" spc="-1" dirty="0"/>
          </a:p>
        </p:txBody>
      </p:sp>
      <p:sp>
        <p:nvSpPr>
          <p:cNvPr id="17" name="Line 6">
            <a:extLst>
              <a:ext uri="{FF2B5EF4-FFF2-40B4-BE49-F238E27FC236}">
                <a16:creationId xmlns:a16="http://schemas.microsoft.com/office/drawing/2014/main" id="{E390E7D0-0361-2692-A1E4-49CCCB49106D}"/>
              </a:ext>
            </a:extLst>
          </p:cNvPr>
          <p:cNvSpPr/>
          <p:nvPr/>
        </p:nvSpPr>
        <p:spPr>
          <a:xfrm flipV="1">
            <a:off x="4615700" y="2782229"/>
            <a:ext cx="1537560" cy="563400"/>
          </a:xfrm>
          <a:prstGeom prst="line">
            <a:avLst/>
          </a:prstGeom>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18" name="Line 7">
            <a:extLst>
              <a:ext uri="{FF2B5EF4-FFF2-40B4-BE49-F238E27FC236}">
                <a16:creationId xmlns:a16="http://schemas.microsoft.com/office/drawing/2014/main" id="{647F31A5-319C-6B44-122D-D21D9B650BA4}"/>
              </a:ext>
            </a:extLst>
          </p:cNvPr>
          <p:cNvSpPr/>
          <p:nvPr/>
        </p:nvSpPr>
        <p:spPr>
          <a:xfrm>
            <a:off x="4615700" y="5411669"/>
            <a:ext cx="1654200" cy="695520"/>
          </a:xfrm>
          <a:prstGeom prst="line">
            <a:avLst/>
          </a:prstGeom>
          <a:ln/>
        </p:spPr>
        <p:style>
          <a:lnRef idx="1">
            <a:schemeClr val="accent3"/>
          </a:lnRef>
          <a:fillRef idx="0">
            <a:schemeClr val="accent3"/>
          </a:fillRef>
          <a:effectRef idx="0">
            <a:schemeClr val="accent3"/>
          </a:effectRef>
          <a:fontRef idx="minor">
            <a:schemeClr val="tx1"/>
          </a:fontRef>
        </p:style>
        <p:txBody>
          <a:bodyPr/>
          <a:lstStyle/>
          <a:p>
            <a:endParaRPr lang="en-US"/>
          </a:p>
        </p:txBody>
      </p:sp>
    </p:spTree>
    <p:extLst>
      <p:ext uri="{BB962C8B-B14F-4D97-AF65-F5344CB8AC3E}">
        <p14:creationId xmlns:p14="http://schemas.microsoft.com/office/powerpoint/2010/main" val="38922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5" name="Group 1"/>
          <p:cNvGrpSpPr/>
          <p:nvPr/>
        </p:nvGrpSpPr>
        <p:grpSpPr>
          <a:xfrm>
            <a:off x="2133480" y="1295280"/>
            <a:ext cx="7999920" cy="4758480"/>
            <a:chOff x="609480" y="1295280"/>
            <a:chExt cx="7999920" cy="4758480"/>
          </a:xfrm>
        </p:grpSpPr>
        <p:sp>
          <p:nvSpPr>
            <p:cNvPr id="816" name="CustomShape 2"/>
            <p:cNvSpPr/>
            <p:nvPr/>
          </p:nvSpPr>
          <p:spPr>
            <a:xfrm>
              <a:off x="3886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17" name="CustomShape 3"/>
            <p:cNvSpPr/>
            <p:nvPr/>
          </p:nvSpPr>
          <p:spPr>
            <a:xfrm>
              <a:off x="3962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818" name="Line 4"/>
            <p:cNvSpPr/>
            <p:nvPr/>
          </p:nvSpPr>
          <p:spPr>
            <a:xfrm>
              <a:off x="556200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19" name="CustomShape 5"/>
            <p:cNvSpPr/>
            <p:nvPr/>
          </p:nvSpPr>
          <p:spPr>
            <a:xfrm>
              <a:off x="7238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20" name="Line 6"/>
            <p:cNvSpPr/>
            <p:nvPr/>
          </p:nvSpPr>
          <p:spPr>
            <a:xfrm>
              <a:off x="1600200" y="15238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21" name="Line 7"/>
            <p:cNvSpPr/>
            <p:nvPr/>
          </p:nvSpPr>
          <p:spPr>
            <a:xfrm>
              <a:off x="1600200" y="32763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22" name="Line 8"/>
            <p:cNvSpPr/>
            <p:nvPr/>
          </p:nvSpPr>
          <p:spPr>
            <a:xfrm flipV="1">
              <a:off x="1523880" y="36576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23" name="Line 9"/>
            <p:cNvSpPr/>
            <p:nvPr/>
          </p:nvSpPr>
          <p:spPr>
            <a:xfrm flipV="1">
              <a:off x="1523880" y="39621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24" name="CustomShape 10"/>
            <p:cNvSpPr/>
            <p:nvPr/>
          </p:nvSpPr>
          <p:spPr>
            <a:xfrm>
              <a:off x="685800" y="12952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825" name="CustomShape 11"/>
            <p:cNvSpPr/>
            <p:nvPr/>
          </p:nvSpPr>
          <p:spPr>
            <a:xfrm>
              <a:off x="685800" y="30621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826" name="CustomShape 12"/>
            <p:cNvSpPr/>
            <p:nvPr/>
          </p:nvSpPr>
          <p:spPr>
            <a:xfrm>
              <a:off x="609480" y="4281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827" name="CustomShape 13"/>
            <p:cNvSpPr/>
            <p:nvPr/>
          </p:nvSpPr>
          <p:spPr>
            <a:xfrm>
              <a:off x="609480" y="5653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sp>
          <p:nvSpPr>
            <p:cNvPr id="828" name="CustomShape 14"/>
            <p:cNvSpPr/>
            <p:nvPr/>
          </p:nvSpPr>
          <p:spPr>
            <a:xfrm>
              <a:off x="2286000" y="16905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829" name="CustomShape 15"/>
            <p:cNvSpPr/>
            <p:nvPr/>
          </p:nvSpPr>
          <p:spPr>
            <a:xfrm>
              <a:off x="1828800" y="28954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2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830" name="CustomShape 16"/>
            <p:cNvSpPr/>
            <p:nvPr/>
          </p:nvSpPr>
          <p:spPr>
            <a:xfrm>
              <a:off x="1752480" y="43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3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831" name="CustomShape 17"/>
            <p:cNvSpPr/>
            <p:nvPr/>
          </p:nvSpPr>
          <p:spPr>
            <a:xfrm>
              <a:off x="2209680" y="52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4 </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grpSp>
      <p:sp>
        <p:nvSpPr>
          <p:cNvPr id="832" name="CustomShape 18"/>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29B8C481-C5D7-05B7-078B-7DC0AB43C4C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AND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4" name="Group 1"/>
          <p:cNvGrpSpPr/>
          <p:nvPr/>
        </p:nvGrpSpPr>
        <p:grpSpPr>
          <a:xfrm>
            <a:off x="2133480" y="1295280"/>
            <a:ext cx="7999920" cy="4758480"/>
            <a:chOff x="609480" y="1295280"/>
            <a:chExt cx="7999920" cy="4758480"/>
          </a:xfrm>
        </p:grpSpPr>
        <p:sp>
          <p:nvSpPr>
            <p:cNvPr id="835" name="CustomShape 2"/>
            <p:cNvSpPr/>
            <p:nvPr/>
          </p:nvSpPr>
          <p:spPr>
            <a:xfrm>
              <a:off x="3886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36" name="CustomShape 3"/>
            <p:cNvSpPr/>
            <p:nvPr/>
          </p:nvSpPr>
          <p:spPr>
            <a:xfrm>
              <a:off x="3962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T = 4</a:t>
              </a:r>
              <a:endParaRPr lang="en-US" spc="-1" dirty="0">
                <a:solidFill>
                  <a:srgbClr val="0089E5"/>
                </a:solidFill>
                <a:latin typeface="Neue Haas Grotesk Text Pro" panose="020B0504020202020204" pitchFamily="34" charset="77"/>
              </a:endParaRPr>
            </a:p>
          </p:txBody>
        </p:sp>
        <p:sp>
          <p:nvSpPr>
            <p:cNvPr id="837" name="Line 4"/>
            <p:cNvSpPr/>
            <p:nvPr/>
          </p:nvSpPr>
          <p:spPr>
            <a:xfrm>
              <a:off x="556200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38" name="CustomShape 5"/>
            <p:cNvSpPr/>
            <p:nvPr/>
          </p:nvSpPr>
          <p:spPr>
            <a:xfrm>
              <a:off x="7238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39" name="Line 6"/>
            <p:cNvSpPr/>
            <p:nvPr/>
          </p:nvSpPr>
          <p:spPr>
            <a:xfrm>
              <a:off x="1600200" y="15238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40" name="Line 7"/>
            <p:cNvSpPr/>
            <p:nvPr/>
          </p:nvSpPr>
          <p:spPr>
            <a:xfrm>
              <a:off x="1600200" y="32763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41" name="Line 8"/>
            <p:cNvSpPr/>
            <p:nvPr/>
          </p:nvSpPr>
          <p:spPr>
            <a:xfrm flipV="1">
              <a:off x="1523880" y="36576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42" name="Line 9"/>
            <p:cNvSpPr/>
            <p:nvPr/>
          </p:nvSpPr>
          <p:spPr>
            <a:xfrm flipV="1">
              <a:off x="1523880" y="39621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43" name="CustomShape 10"/>
            <p:cNvSpPr/>
            <p:nvPr/>
          </p:nvSpPr>
          <p:spPr>
            <a:xfrm>
              <a:off x="685800" y="12952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844" name="CustomShape 11"/>
            <p:cNvSpPr/>
            <p:nvPr/>
          </p:nvSpPr>
          <p:spPr>
            <a:xfrm>
              <a:off x="685800" y="30621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845" name="CustomShape 12"/>
            <p:cNvSpPr/>
            <p:nvPr/>
          </p:nvSpPr>
          <p:spPr>
            <a:xfrm>
              <a:off x="609480" y="4281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846" name="CustomShape 13"/>
            <p:cNvSpPr/>
            <p:nvPr/>
          </p:nvSpPr>
          <p:spPr>
            <a:xfrm>
              <a:off x="609480" y="5653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sp>
          <p:nvSpPr>
            <p:cNvPr id="847" name="CustomShape 14"/>
            <p:cNvSpPr/>
            <p:nvPr/>
          </p:nvSpPr>
          <p:spPr>
            <a:xfrm>
              <a:off x="2286000" y="16905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a:t>
              </a:r>
              <a:r>
                <a:rPr lang="en-US" spc="-1" dirty="0">
                  <a:solidFill>
                    <a:srgbClr val="0089E5"/>
                  </a:solidFill>
                  <a:latin typeface="Neue Haas Grotesk Text Pro" panose="020B0504020202020204" pitchFamily="34" charset="77"/>
                  <a:ea typeface="DejaVu Sans"/>
                </a:rPr>
                <a:t> = 1</a:t>
              </a:r>
              <a:endParaRPr lang="en-US" spc="-1" dirty="0">
                <a:solidFill>
                  <a:srgbClr val="0089E5"/>
                </a:solidFill>
                <a:latin typeface="Neue Haas Grotesk Text Pro" panose="020B0504020202020204" pitchFamily="34" charset="77"/>
              </a:endParaRPr>
            </a:p>
          </p:txBody>
        </p:sp>
        <p:sp>
          <p:nvSpPr>
            <p:cNvPr id="848" name="CustomShape 15"/>
            <p:cNvSpPr/>
            <p:nvPr/>
          </p:nvSpPr>
          <p:spPr>
            <a:xfrm>
              <a:off x="1828800" y="28954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849" name="CustomShape 16"/>
            <p:cNvSpPr/>
            <p:nvPr/>
          </p:nvSpPr>
          <p:spPr>
            <a:xfrm>
              <a:off x="1752480" y="43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850" name="CustomShape 17"/>
            <p:cNvSpPr/>
            <p:nvPr/>
          </p:nvSpPr>
          <p:spPr>
            <a:xfrm>
              <a:off x="2209680" y="52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4 </a:t>
              </a:r>
              <a:r>
                <a:rPr lang="en-US" spc="-1" dirty="0">
                  <a:solidFill>
                    <a:srgbClr val="0089E5"/>
                  </a:solidFill>
                  <a:latin typeface="Neue Haas Grotesk Text Pro" panose="020B0504020202020204" pitchFamily="34" charset="77"/>
                  <a:ea typeface="DejaVu Sans"/>
                </a:rPr>
                <a:t> = 1</a:t>
              </a:r>
              <a:endParaRPr lang="en-US" spc="-1" dirty="0">
                <a:solidFill>
                  <a:srgbClr val="0089E5"/>
                </a:solidFill>
                <a:latin typeface="Neue Haas Grotesk Text Pro" panose="020B0504020202020204" pitchFamily="34" charset="77"/>
              </a:endParaRPr>
            </a:p>
          </p:txBody>
        </p:sp>
      </p:grpSp>
      <p:sp>
        <p:nvSpPr>
          <p:cNvPr id="851" name="CustomShape 18"/>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853" name="CustomShape 20"/>
          <p:cNvSpPr/>
          <p:nvPr/>
        </p:nvSpPr>
        <p:spPr>
          <a:xfrm>
            <a:off x="1524000" y="6248520"/>
            <a:ext cx="3275640" cy="394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spc="-1" dirty="0">
                <a:solidFill>
                  <a:srgbClr val="000000"/>
                </a:solidFill>
                <a:latin typeface="Neue Haas Grotesk Text Pro" panose="020B0504020202020204" pitchFamily="34" charset="77"/>
                <a:ea typeface="DejaVu Sans"/>
              </a:rPr>
              <a:t>Inputs are either 0 or 1</a:t>
            </a:r>
            <a:endParaRPr lang="en-US" sz="2000" spc="-1" dirty="0">
              <a:latin typeface="Neue Haas Grotesk Text Pro" panose="020B0504020202020204" pitchFamily="34" charset="77"/>
            </a:endParaRPr>
          </a:p>
        </p:txBody>
      </p:sp>
      <p:sp>
        <p:nvSpPr>
          <p:cNvPr id="854" name="CustomShape 21"/>
          <p:cNvSpPr/>
          <p:nvPr/>
        </p:nvSpPr>
        <p:spPr>
          <a:xfrm>
            <a:off x="8305680" y="3686040"/>
            <a:ext cx="3656520" cy="521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50000"/>
              </a:lnSpc>
              <a:spcBef>
                <a:spcPts val="1001"/>
              </a:spcBef>
            </a:pPr>
            <a:r>
              <a:rPr lang="en-US" sz="2000" spc="-1" dirty="0">
                <a:solidFill>
                  <a:srgbClr val="000000"/>
                </a:solidFill>
                <a:latin typeface="Neue Haas Grotesk Text Pro" panose="020B0504020202020204" pitchFamily="34" charset="77"/>
                <a:ea typeface="DejaVu Sans"/>
              </a:rPr>
              <a:t>Output is 1 only if </a:t>
            </a:r>
            <a:endParaRPr lang="en-US" sz="2000" spc="-1" dirty="0">
              <a:latin typeface="Neue Haas Grotesk Text Pro" panose="020B0504020202020204" pitchFamily="34" charset="77"/>
            </a:endParaRPr>
          </a:p>
          <a:p>
            <a:pPr>
              <a:lnSpc>
                <a:spcPct val="50000"/>
              </a:lnSpc>
              <a:spcBef>
                <a:spcPts val="1001"/>
              </a:spcBef>
            </a:pPr>
            <a:r>
              <a:rPr lang="en-US" sz="2000" spc="-1" dirty="0">
                <a:solidFill>
                  <a:srgbClr val="000000"/>
                </a:solidFill>
                <a:latin typeface="Neue Haas Grotesk Text Pro" panose="020B0504020202020204" pitchFamily="34" charset="77"/>
                <a:ea typeface="DejaVu Sans"/>
              </a:rPr>
              <a:t>all inputs are 1</a:t>
            </a:r>
            <a:endParaRPr lang="en-US" sz="20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132CFFBF-BAC8-30FA-5669-87464F1B65C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AND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6" name="Table 2"/>
          <p:cNvGraphicFramePr/>
          <p:nvPr/>
        </p:nvGraphicFramePr>
        <p:xfrm>
          <a:off x="3657720" y="1676520"/>
          <a:ext cx="3200040" cy="3885840"/>
        </p:xfrm>
        <a:graphic>
          <a:graphicData uri="http://schemas.openxmlformats.org/drawingml/2006/table">
            <a:tbl>
              <a:tblPr/>
              <a:tblGrid>
                <a:gridCol w="685800">
                  <a:extLst>
                    <a:ext uri="{9D8B030D-6E8A-4147-A177-3AD203B41FA5}">
                      <a16:colId xmlns:a16="http://schemas.microsoft.com/office/drawing/2014/main" val="20000"/>
                    </a:ext>
                  </a:extLst>
                </a:gridCol>
                <a:gridCol w="761760">
                  <a:extLst>
                    <a:ext uri="{9D8B030D-6E8A-4147-A177-3AD203B41FA5}">
                      <a16:colId xmlns:a16="http://schemas.microsoft.com/office/drawing/2014/main" val="20001"/>
                    </a:ext>
                  </a:extLst>
                </a:gridCol>
                <a:gridCol w="1752480">
                  <a:extLst>
                    <a:ext uri="{9D8B030D-6E8A-4147-A177-3AD203B41FA5}">
                      <a16:colId xmlns:a16="http://schemas.microsoft.com/office/drawing/2014/main" val="20002"/>
                    </a:ext>
                  </a:extLst>
                </a:gridCol>
              </a:tblGrid>
              <a:tr h="77760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2</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1</a:t>
                      </a:r>
                      <a:r>
                        <a:rPr lang="en-US" sz="2800" b="0" i="0" strike="noStrike" spc="-1" dirty="0">
                          <a:solidFill>
                            <a:srgbClr val="000000"/>
                          </a:solidFill>
                          <a:latin typeface="Neue Haas Grotesk Text Pro" panose="020B0504020202020204" pitchFamily="34" charset="77"/>
                        </a:rPr>
                        <a:t> or x</a:t>
                      </a:r>
                      <a:r>
                        <a:rPr lang="en-US" sz="2800" b="0" i="0" strike="noStrike" spc="-1" baseline="-25000" dirty="0">
                          <a:solidFill>
                            <a:srgbClr val="000000"/>
                          </a:solidFill>
                          <a:latin typeface="Neue Haas Grotesk Text Pro" panose="020B0504020202020204" pitchFamily="34" charset="77"/>
                        </a:rPr>
                        <a:t>2</a:t>
                      </a:r>
                      <a:endParaRPr lang="en-US" sz="2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77616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77760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77616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77832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9465689E-EA4B-FB11-992F-0BFCD5874A5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OR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CustomShape 1"/>
          <p:cNvSpPr/>
          <p:nvPr/>
        </p:nvSpPr>
        <p:spPr>
          <a:xfrm>
            <a:off x="5410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58" name="CustomShape 2"/>
          <p:cNvSpPr/>
          <p:nvPr/>
        </p:nvSpPr>
        <p:spPr>
          <a:xfrm>
            <a:off x="5486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859" name="Line 3"/>
          <p:cNvSpPr/>
          <p:nvPr/>
        </p:nvSpPr>
        <p:spPr>
          <a:xfrm>
            <a:off x="708636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60" name="CustomShape 4"/>
          <p:cNvSpPr/>
          <p:nvPr/>
        </p:nvSpPr>
        <p:spPr>
          <a:xfrm>
            <a:off x="8762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61" name="Line 5"/>
          <p:cNvSpPr/>
          <p:nvPr/>
        </p:nvSpPr>
        <p:spPr>
          <a:xfrm>
            <a:off x="304788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62" name="Line 6"/>
          <p:cNvSpPr/>
          <p:nvPr/>
        </p:nvSpPr>
        <p:spPr>
          <a:xfrm flipV="1">
            <a:off x="3200160" y="403848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63" name="CustomShape 7"/>
          <p:cNvSpPr/>
          <p:nvPr/>
        </p:nvSpPr>
        <p:spPr>
          <a:xfrm>
            <a:off x="2133480" y="15238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864" name="CustomShape 8"/>
          <p:cNvSpPr/>
          <p:nvPr/>
        </p:nvSpPr>
        <p:spPr>
          <a:xfrm>
            <a:off x="2286120" y="46623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865" name="CustomShape 9"/>
          <p:cNvSpPr/>
          <p:nvPr/>
        </p:nvSpPr>
        <p:spPr>
          <a:xfrm>
            <a:off x="3733680" y="1919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866" name="CustomShape 10"/>
          <p:cNvSpPr/>
          <p:nvPr/>
        </p:nvSpPr>
        <p:spPr>
          <a:xfrm>
            <a:off x="3429120" y="47386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2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graphicFrame>
        <p:nvGraphicFramePr>
          <p:cNvPr id="868" name="Table 12"/>
          <p:cNvGraphicFramePr/>
          <p:nvPr/>
        </p:nvGraphicFramePr>
        <p:xfrm>
          <a:off x="7848480" y="457200"/>
          <a:ext cx="2666520" cy="2361960"/>
        </p:xfrm>
        <a:graphic>
          <a:graphicData uri="http://schemas.openxmlformats.org/drawingml/2006/table">
            <a:tbl>
              <a:tblPr/>
              <a:tblGrid>
                <a:gridCol w="571320">
                  <a:extLst>
                    <a:ext uri="{9D8B030D-6E8A-4147-A177-3AD203B41FA5}">
                      <a16:colId xmlns:a16="http://schemas.microsoft.com/office/drawing/2014/main" val="20000"/>
                    </a:ext>
                  </a:extLst>
                </a:gridCol>
                <a:gridCol w="634680">
                  <a:extLst>
                    <a:ext uri="{9D8B030D-6E8A-4147-A177-3AD203B41FA5}">
                      <a16:colId xmlns:a16="http://schemas.microsoft.com/office/drawing/2014/main" val="20001"/>
                    </a:ext>
                  </a:extLst>
                </a:gridCol>
                <a:gridCol w="1460520">
                  <a:extLst>
                    <a:ext uri="{9D8B030D-6E8A-4147-A177-3AD203B41FA5}">
                      <a16:colId xmlns:a16="http://schemas.microsoft.com/office/drawing/2014/main" val="20002"/>
                    </a:ext>
                  </a:extLst>
                </a:gridCol>
              </a:tblGrid>
              <a:tr h="4726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r>
                        <a:rPr lang="en-US" sz="2000" b="0" i="0" strike="noStrike" spc="-1" dirty="0">
                          <a:solidFill>
                            <a:srgbClr val="000000"/>
                          </a:solidFill>
                          <a:latin typeface="Neue Haas Grotesk Text Pro" panose="020B0504020202020204" pitchFamily="34" charset="77"/>
                        </a:rPr>
                        <a:t> or 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716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726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716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734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5C8ADC1E-9B20-ACAC-3B0A-A6E10919FE4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OR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CustomShape 1"/>
          <p:cNvSpPr/>
          <p:nvPr/>
        </p:nvSpPr>
        <p:spPr>
          <a:xfrm>
            <a:off x="5410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70" name="CustomShape 2"/>
          <p:cNvSpPr/>
          <p:nvPr/>
        </p:nvSpPr>
        <p:spPr>
          <a:xfrm>
            <a:off x="5486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T = 1</a:t>
            </a:r>
            <a:endParaRPr lang="en-US" spc="-1" dirty="0">
              <a:solidFill>
                <a:srgbClr val="0089E5"/>
              </a:solidFill>
              <a:latin typeface="Neue Haas Grotesk Text Pro" panose="020B0504020202020204" pitchFamily="34" charset="77"/>
            </a:endParaRPr>
          </a:p>
        </p:txBody>
      </p:sp>
      <p:sp>
        <p:nvSpPr>
          <p:cNvPr id="871" name="Line 3"/>
          <p:cNvSpPr/>
          <p:nvPr/>
        </p:nvSpPr>
        <p:spPr>
          <a:xfrm>
            <a:off x="708636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72" name="CustomShape 4"/>
          <p:cNvSpPr/>
          <p:nvPr/>
        </p:nvSpPr>
        <p:spPr>
          <a:xfrm>
            <a:off x="8762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73" name="Line 5"/>
          <p:cNvSpPr/>
          <p:nvPr/>
        </p:nvSpPr>
        <p:spPr>
          <a:xfrm>
            <a:off x="304788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74" name="Line 6"/>
          <p:cNvSpPr/>
          <p:nvPr/>
        </p:nvSpPr>
        <p:spPr>
          <a:xfrm flipV="1">
            <a:off x="3200160" y="403848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75" name="CustomShape 7"/>
          <p:cNvSpPr/>
          <p:nvPr/>
        </p:nvSpPr>
        <p:spPr>
          <a:xfrm>
            <a:off x="2133480" y="15238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876" name="CustomShape 8"/>
          <p:cNvSpPr/>
          <p:nvPr/>
        </p:nvSpPr>
        <p:spPr>
          <a:xfrm>
            <a:off x="2286120" y="46623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877" name="CustomShape 9"/>
          <p:cNvSpPr/>
          <p:nvPr/>
        </p:nvSpPr>
        <p:spPr>
          <a:xfrm>
            <a:off x="3733680" y="1919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a:t>
            </a:r>
            <a:r>
              <a:rPr lang="en-US" spc="-1" dirty="0">
                <a:solidFill>
                  <a:srgbClr val="0089E5"/>
                </a:solidFill>
                <a:latin typeface="Neue Haas Grotesk Text Pro" panose="020B0504020202020204" pitchFamily="34" charset="77"/>
                <a:ea typeface="DejaVu Sans"/>
              </a:rPr>
              <a:t> = 1</a:t>
            </a:r>
            <a:endParaRPr lang="en-US" spc="-1" dirty="0">
              <a:solidFill>
                <a:srgbClr val="0089E5"/>
              </a:solidFill>
              <a:latin typeface="Neue Haas Grotesk Text Pro" panose="020B0504020202020204" pitchFamily="34" charset="77"/>
            </a:endParaRPr>
          </a:p>
        </p:txBody>
      </p:sp>
      <p:sp>
        <p:nvSpPr>
          <p:cNvPr id="878" name="CustomShape 10"/>
          <p:cNvSpPr/>
          <p:nvPr/>
        </p:nvSpPr>
        <p:spPr>
          <a:xfrm>
            <a:off x="3429120" y="47386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880" name="CustomShape 12"/>
          <p:cNvSpPr/>
          <p:nvPr/>
        </p:nvSpPr>
        <p:spPr>
          <a:xfrm>
            <a:off x="1524000" y="5105520"/>
            <a:ext cx="3275640" cy="394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spc="-1" dirty="0">
                <a:solidFill>
                  <a:srgbClr val="000000"/>
                </a:solidFill>
                <a:latin typeface="Neue Haas Grotesk Text Pro" panose="020B0504020202020204" pitchFamily="34" charset="77"/>
                <a:ea typeface="DejaVu Sans"/>
              </a:rPr>
              <a:t>Inputs are either 0 or 1</a:t>
            </a:r>
            <a:endParaRPr lang="en-US" sz="2000" spc="-1" dirty="0">
              <a:latin typeface="Neue Haas Grotesk Text Pro" panose="020B0504020202020204" pitchFamily="34" charset="77"/>
            </a:endParaRPr>
          </a:p>
        </p:txBody>
      </p:sp>
      <p:sp>
        <p:nvSpPr>
          <p:cNvPr id="881" name="CustomShape 13"/>
          <p:cNvSpPr/>
          <p:nvPr/>
        </p:nvSpPr>
        <p:spPr>
          <a:xfrm>
            <a:off x="8305680" y="3686040"/>
            <a:ext cx="3656520" cy="521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50000"/>
              </a:lnSpc>
              <a:spcBef>
                <a:spcPts val="1001"/>
              </a:spcBef>
            </a:pPr>
            <a:r>
              <a:rPr lang="en-US" sz="2000" spc="-1" dirty="0">
                <a:solidFill>
                  <a:srgbClr val="000000"/>
                </a:solidFill>
                <a:latin typeface="Neue Haas Grotesk Text Pro" panose="020B0504020202020204" pitchFamily="34" charset="77"/>
                <a:ea typeface="DejaVu Sans"/>
              </a:rPr>
              <a:t>Output is 1 if at </a:t>
            </a:r>
            <a:endParaRPr lang="en-US" sz="2000" spc="-1" dirty="0">
              <a:latin typeface="Neue Haas Grotesk Text Pro" panose="020B0504020202020204" pitchFamily="34" charset="77"/>
            </a:endParaRPr>
          </a:p>
          <a:p>
            <a:pPr>
              <a:lnSpc>
                <a:spcPct val="50000"/>
              </a:lnSpc>
              <a:spcBef>
                <a:spcPts val="1001"/>
              </a:spcBef>
            </a:pPr>
            <a:r>
              <a:rPr lang="en-US" sz="2000" spc="-1" dirty="0">
                <a:solidFill>
                  <a:srgbClr val="000000"/>
                </a:solidFill>
                <a:latin typeface="Neue Haas Grotesk Text Pro" panose="020B0504020202020204" pitchFamily="34" charset="77"/>
                <a:ea typeface="DejaVu Sans"/>
              </a:rPr>
              <a:t>least 1 input is 1</a:t>
            </a:r>
            <a:endParaRPr lang="en-US" sz="2000" spc="-1" dirty="0">
              <a:latin typeface="Neue Haas Grotesk Text Pro" panose="020B0504020202020204" pitchFamily="34" charset="77"/>
            </a:endParaRPr>
          </a:p>
        </p:txBody>
      </p:sp>
      <p:graphicFrame>
        <p:nvGraphicFramePr>
          <p:cNvPr id="882" name="Table 14"/>
          <p:cNvGraphicFramePr/>
          <p:nvPr/>
        </p:nvGraphicFramePr>
        <p:xfrm>
          <a:off x="7848480" y="457200"/>
          <a:ext cx="2666520" cy="2361960"/>
        </p:xfrm>
        <a:graphic>
          <a:graphicData uri="http://schemas.openxmlformats.org/drawingml/2006/table">
            <a:tbl>
              <a:tblPr/>
              <a:tblGrid>
                <a:gridCol w="571320">
                  <a:extLst>
                    <a:ext uri="{9D8B030D-6E8A-4147-A177-3AD203B41FA5}">
                      <a16:colId xmlns:a16="http://schemas.microsoft.com/office/drawing/2014/main" val="20000"/>
                    </a:ext>
                  </a:extLst>
                </a:gridCol>
                <a:gridCol w="634680">
                  <a:extLst>
                    <a:ext uri="{9D8B030D-6E8A-4147-A177-3AD203B41FA5}">
                      <a16:colId xmlns:a16="http://schemas.microsoft.com/office/drawing/2014/main" val="20001"/>
                    </a:ext>
                  </a:extLst>
                </a:gridCol>
                <a:gridCol w="1460520">
                  <a:extLst>
                    <a:ext uri="{9D8B030D-6E8A-4147-A177-3AD203B41FA5}">
                      <a16:colId xmlns:a16="http://schemas.microsoft.com/office/drawing/2014/main" val="20002"/>
                    </a:ext>
                  </a:extLst>
                </a:gridCol>
              </a:tblGrid>
              <a:tr h="4726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r>
                        <a:rPr lang="en-US" sz="2000" b="0" i="0" strike="noStrike" spc="-1" dirty="0">
                          <a:solidFill>
                            <a:srgbClr val="000000"/>
                          </a:solidFill>
                          <a:latin typeface="Neue Haas Grotesk Text Pro" panose="020B0504020202020204" pitchFamily="34" charset="77"/>
                        </a:rPr>
                        <a:t> or 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716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726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716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734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D3ED2570-950D-97B2-81BD-D3612F32025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OR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3" name="Group 1"/>
          <p:cNvGrpSpPr/>
          <p:nvPr/>
        </p:nvGrpSpPr>
        <p:grpSpPr>
          <a:xfrm>
            <a:off x="2133480" y="1295280"/>
            <a:ext cx="7999920" cy="4758480"/>
            <a:chOff x="609480" y="1295280"/>
            <a:chExt cx="7999920" cy="4758480"/>
          </a:xfrm>
        </p:grpSpPr>
        <p:sp>
          <p:nvSpPr>
            <p:cNvPr id="884" name="CustomShape 2"/>
            <p:cNvSpPr/>
            <p:nvPr/>
          </p:nvSpPr>
          <p:spPr>
            <a:xfrm>
              <a:off x="3886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85" name="CustomShape 3"/>
            <p:cNvSpPr/>
            <p:nvPr/>
          </p:nvSpPr>
          <p:spPr>
            <a:xfrm>
              <a:off x="3962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886" name="Line 4"/>
            <p:cNvSpPr/>
            <p:nvPr/>
          </p:nvSpPr>
          <p:spPr>
            <a:xfrm>
              <a:off x="556200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87" name="CustomShape 5"/>
            <p:cNvSpPr/>
            <p:nvPr/>
          </p:nvSpPr>
          <p:spPr>
            <a:xfrm>
              <a:off x="7238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88" name="Line 6"/>
            <p:cNvSpPr/>
            <p:nvPr/>
          </p:nvSpPr>
          <p:spPr>
            <a:xfrm>
              <a:off x="1600200" y="15238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89" name="Line 7"/>
            <p:cNvSpPr/>
            <p:nvPr/>
          </p:nvSpPr>
          <p:spPr>
            <a:xfrm>
              <a:off x="1600200" y="32763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90" name="Line 8"/>
            <p:cNvSpPr/>
            <p:nvPr/>
          </p:nvSpPr>
          <p:spPr>
            <a:xfrm flipV="1">
              <a:off x="1523880" y="36576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91" name="Line 9"/>
            <p:cNvSpPr/>
            <p:nvPr/>
          </p:nvSpPr>
          <p:spPr>
            <a:xfrm flipV="1">
              <a:off x="1523880" y="39621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92" name="CustomShape 10"/>
            <p:cNvSpPr/>
            <p:nvPr/>
          </p:nvSpPr>
          <p:spPr>
            <a:xfrm>
              <a:off x="685800" y="12952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893" name="CustomShape 11"/>
            <p:cNvSpPr/>
            <p:nvPr/>
          </p:nvSpPr>
          <p:spPr>
            <a:xfrm>
              <a:off x="685800" y="30621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894" name="CustomShape 12"/>
            <p:cNvSpPr/>
            <p:nvPr/>
          </p:nvSpPr>
          <p:spPr>
            <a:xfrm>
              <a:off x="609480" y="4281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895" name="CustomShape 13"/>
            <p:cNvSpPr/>
            <p:nvPr/>
          </p:nvSpPr>
          <p:spPr>
            <a:xfrm>
              <a:off x="609480" y="5653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sp>
          <p:nvSpPr>
            <p:cNvPr id="896" name="CustomShape 14"/>
            <p:cNvSpPr/>
            <p:nvPr/>
          </p:nvSpPr>
          <p:spPr>
            <a:xfrm>
              <a:off x="2286000" y="16905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897" name="CustomShape 15"/>
            <p:cNvSpPr/>
            <p:nvPr/>
          </p:nvSpPr>
          <p:spPr>
            <a:xfrm>
              <a:off x="1828800" y="28954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2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898" name="CustomShape 16"/>
            <p:cNvSpPr/>
            <p:nvPr/>
          </p:nvSpPr>
          <p:spPr>
            <a:xfrm>
              <a:off x="1752480" y="43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3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899" name="CustomShape 17"/>
            <p:cNvSpPr/>
            <p:nvPr/>
          </p:nvSpPr>
          <p:spPr>
            <a:xfrm>
              <a:off x="2209680" y="52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4 </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grpSp>
      <p:sp>
        <p:nvSpPr>
          <p:cNvPr id="900" name="CustomShape 18"/>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78AF3AFC-5C00-959E-22C0-0643847F5A09}"/>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OR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2" name="Group 1"/>
          <p:cNvGrpSpPr/>
          <p:nvPr/>
        </p:nvGrpSpPr>
        <p:grpSpPr>
          <a:xfrm>
            <a:off x="2133480" y="1295280"/>
            <a:ext cx="7999920" cy="4758480"/>
            <a:chOff x="609480" y="1295280"/>
            <a:chExt cx="7999920" cy="4758480"/>
          </a:xfrm>
        </p:grpSpPr>
        <p:sp>
          <p:nvSpPr>
            <p:cNvPr id="903" name="CustomShape 2"/>
            <p:cNvSpPr/>
            <p:nvPr/>
          </p:nvSpPr>
          <p:spPr>
            <a:xfrm>
              <a:off x="3886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04" name="CustomShape 3"/>
            <p:cNvSpPr/>
            <p:nvPr/>
          </p:nvSpPr>
          <p:spPr>
            <a:xfrm>
              <a:off x="3962520" y="329076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T = 1</a:t>
              </a:r>
              <a:endParaRPr lang="en-US" spc="-1" dirty="0">
                <a:solidFill>
                  <a:srgbClr val="0089E5"/>
                </a:solidFill>
                <a:latin typeface="Neue Haas Grotesk Text Pro" panose="020B0504020202020204" pitchFamily="34" charset="77"/>
              </a:endParaRPr>
            </a:p>
          </p:txBody>
        </p:sp>
        <p:sp>
          <p:nvSpPr>
            <p:cNvPr id="905" name="Line 4"/>
            <p:cNvSpPr/>
            <p:nvPr/>
          </p:nvSpPr>
          <p:spPr>
            <a:xfrm>
              <a:off x="556200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06" name="CustomShape 5"/>
            <p:cNvSpPr/>
            <p:nvPr/>
          </p:nvSpPr>
          <p:spPr>
            <a:xfrm>
              <a:off x="7238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07" name="Line 6"/>
            <p:cNvSpPr/>
            <p:nvPr/>
          </p:nvSpPr>
          <p:spPr>
            <a:xfrm>
              <a:off x="1600200" y="15238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08" name="Line 7"/>
            <p:cNvSpPr/>
            <p:nvPr/>
          </p:nvSpPr>
          <p:spPr>
            <a:xfrm>
              <a:off x="1600200" y="32763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09" name="Line 8"/>
            <p:cNvSpPr/>
            <p:nvPr/>
          </p:nvSpPr>
          <p:spPr>
            <a:xfrm flipV="1">
              <a:off x="1523880" y="36576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10" name="Line 9"/>
            <p:cNvSpPr/>
            <p:nvPr/>
          </p:nvSpPr>
          <p:spPr>
            <a:xfrm flipV="1">
              <a:off x="1523880" y="39621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11" name="CustomShape 10"/>
            <p:cNvSpPr/>
            <p:nvPr/>
          </p:nvSpPr>
          <p:spPr>
            <a:xfrm>
              <a:off x="685800" y="12952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912" name="CustomShape 11"/>
            <p:cNvSpPr/>
            <p:nvPr/>
          </p:nvSpPr>
          <p:spPr>
            <a:xfrm>
              <a:off x="685800" y="30621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913" name="CustomShape 12"/>
            <p:cNvSpPr/>
            <p:nvPr/>
          </p:nvSpPr>
          <p:spPr>
            <a:xfrm>
              <a:off x="609480" y="4281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914" name="CustomShape 13"/>
            <p:cNvSpPr/>
            <p:nvPr/>
          </p:nvSpPr>
          <p:spPr>
            <a:xfrm>
              <a:off x="609480" y="5653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sp>
          <p:nvSpPr>
            <p:cNvPr id="915" name="CustomShape 14"/>
            <p:cNvSpPr/>
            <p:nvPr/>
          </p:nvSpPr>
          <p:spPr>
            <a:xfrm>
              <a:off x="2286000" y="16905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a:t>
              </a:r>
              <a:r>
                <a:rPr lang="en-US" spc="-1" dirty="0">
                  <a:solidFill>
                    <a:srgbClr val="0089E5"/>
                  </a:solidFill>
                  <a:latin typeface="Neue Haas Grotesk Text Pro" panose="020B0504020202020204" pitchFamily="34" charset="77"/>
                  <a:ea typeface="DejaVu Sans"/>
                </a:rPr>
                <a:t> = 1</a:t>
              </a:r>
              <a:endParaRPr lang="en-US" spc="-1" dirty="0">
                <a:solidFill>
                  <a:srgbClr val="0089E5"/>
                </a:solidFill>
                <a:latin typeface="Neue Haas Grotesk Text Pro" panose="020B0504020202020204" pitchFamily="34" charset="77"/>
              </a:endParaRPr>
            </a:p>
          </p:txBody>
        </p:sp>
        <p:sp>
          <p:nvSpPr>
            <p:cNvPr id="916" name="CustomShape 15"/>
            <p:cNvSpPr/>
            <p:nvPr/>
          </p:nvSpPr>
          <p:spPr>
            <a:xfrm>
              <a:off x="1828800" y="28954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917" name="CustomShape 16"/>
            <p:cNvSpPr/>
            <p:nvPr/>
          </p:nvSpPr>
          <p:spPr>
            <a:xfrm>
              <a:off x="1752480" y="43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918" name="CustomShape 17"/>
            <p:cNvSpPr/>
            <p:nvPr/>
          </p:nvSpPr>
          <p:spPr>
            <a:xfrm>
              <a:off x="2209680" y="5257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4 </a:t>
              </a:r>
              <a:r>
                <a:rPr lang="en-US" spc="-1" dirty="0">
                  <a:solidFill>
                    <a:srgbClr val="0089E5"/>
                  </a:solidFill>
                  <a:latin typeface="Neue Haas Grotesk Text Pro" panose="020B0504020202020204" pitchFamily="34" charset="77"/>
                  <a:ea typeface="DejaVu Sans"/>
                </a:rPr>
                <a:t> = 1</a:t>
              </a:r>
              <a:endParaRPr lang="en-US" spc="-1" dirty="0">
                <a:solidFill>
                  <a:srgbClr val="0089E5"/>
                </a:solidFill>
                <a:latin typeface="Neue Haas Grotesk Text Pro" panose="020B0504020202020204" pitchFamily="34" charset="77"/>
              </a:endParaRPr>
            </a:p>
          </p:txBody>
        </p:sp>
      </p:grpSp>
      <p:sp>
        <p:nvSpPr>
          <p:cNvPr id="919" name="CustomShape 18"/>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921" name="CustomShape 20"/>
          <p:cNvSpPr/>
          <p:nvPr/>
        </p:nvSpPr>
        <p:spPr>
          <a:xfrm>
            <a:off x="1524000" y="6019920"/>
            <a:ext cx="3275640" cy="394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spc="-1" dirty="0">
                <a:solidFill>
                  <a:srgbClr val="000000"/>
                </a:solidFill>
                <a:latin typeface="Neue Haas Grotesk Text Pro" panose="020B0504020202020204" pitchFamily="34" charset="77"/>
                <a:ea typeface="DejaVu Sans"/>
              </a:rPr>
              <a:t>Inputs are either 0 or 1</a:t>
            </a:r>
            <a:endParaRPr lang="en-US" sz="2000" spc="-1" dirty="0">
              <a:latin typeface="Neue Haas Grotesk Text Pro" panose="020B0504020202020204" pitchFamily="34" charset="77"/>
            </a:endParaRPr>
          </a:p>
        </p:txBody>
      </p:sp>
      <p:sp>
        <p:nvSpPr>
          <p:cNvPr id="922" name="CustomShape 21"/>
          <p:cNvSpPr/>
          <p:nvPr/>
        </p:nvSpPr>
        <p:spPr>
          <a:xfrm>
            <a:off x="8305680" y="3686040"/>
            <a:ext cx="3656520" cy="521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50000"/>
              </a:lnSpc>
              <a:spcBef>
                <a:spcPts val="1001"/>
              </a:spcBef>
            </a:pPr>
            <a:r>
              <a:rPr lang="en-US" sz="2000" spc="-1" dirty="0">
                <a:solidFill>
                  <a:srgbClr val="000000"/>
                </a:solidFill>
                <a:latin typeface="Neue Haas Grotesk Text Pro" panose="020B0504020202020204" pitchFamily="34" charset="77"/>
                <a:ea typeface="DejaVu Sans"/>
              </a:rPr>
              <a:t>Output is 1 if at </a:t>
            </a:r>
            <a:endParaRPr lang="en-US" sz="2000" spc="-1" dirty="0">
              <a:latin typeface="Neue Haas Grotesk Text Pro" panose="020B0504020202020204" pitchFamily="34" charset="77"/>
            </a:endParaRPr>
          </a:p>
          <a:p>
            <a:pPr>
              <a:lnSpc>
                <a:spcPct val="50000"/>
              </a:lnSpc>
              <a:spcBef>
                <a:spcPts val="1001"/>
              </a:spcBef>
            </a:pPr>
            <a:r>
              <a:rPr lang="en-US" sz="2000" spc="-1" dirty="0">
                <a:solidFill>
                  <a:srgbClr val="000000"/>
                </a:solidFill>
                <a:latin typeface="Neue Haas Grotesk Text Pro" panose="020B0504020202020204" pitchFamily="34" charset="77"/>
                <a:ea typeface="DejaVu Sans"/>
              </a:rPr>
              <a:t>least 1 input is 1</a:t>
            </a:r>
            <a:endParaRPr lang="en-US" sz="20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845CCDB0-1EEA-3116-C214-A58CC3BDF4C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OR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 name="Table 2"/>
          <p:cNvGraphicFramePr/>
          <p:nvPr/>
        </p:nvGraphicFramePr>
        <p:xfrm>
          <a:off x="4648080" y="2087640"/>
          <a:ext cx="2438280" cy="2331720"/>
        </p:xfrm>
        <a:graphic>
          <a:graphicData uri="http://schemas.openxmlformats.org/drawingml/2006/table">
            <a:tbl>
              <a:tblPr/>
              <a:tblGrid>
                <a:gridCol w="685800">
                  <a:extLst>
                    <a:ext uri="{9D8B030D-6E8A-4147-A177-3AD203B41FA5}">
                      <a16:colId xmlns:a16="http://schemas.microsoft.com/office/drawing/2014/main" val="20000"/>
                    </a:ext>
                  </a:extLst>
                </a:gridCol>
                <a:gridCol w="1752480">
                  <a:extLst>
                    <a:ext uri="{9D8B030D-6E8A-4147-A177-3AD203B41FA5}">
                      <a16:colId xmlns:a16="http://schemas.microsoft.com/office/drawing/2014/main" val="20001"/>
                    </a:ext>
                  </a:extLst>
                </a:gridCol>
              </a:tblGrid>
              <a:tr h="77760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x</a:t>
                      </a:r>
                      <a:r>
                        <a:rPr lang="en-US" sz="2800" b="0" i="0" strike="noStrike" spc="-1" baseline="-25000"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not x</a:t>
                      </a:r>
                      <a:r>
                        <a:rPr lang="en-US" sz="2800" b="0" i="0" strike="noStrike" spc="-1" baseline="-25000"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77616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777960">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1</a:t>
                      </a:r>
                      <a:endParaRPr lang="en-US" sz="2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561"/>
                        </a:spcBef>
                      </a:pPr>
                      <a:r>
                        <a:rPr lang="en-US" sz="2800" b="0" i="0" strike="noStrike" spc="-1" dirty="0">
                          <a:solidFill>
                            <a:srgbClr val="000000"/>
                          </a:solidFill>
                          <a:latin typeface="Neue Haas Grotesk Text Pro" panose="020B0504020202020204" pitchFamily="34" charset="77"/>
                        </a:rPr>
                        <a:t>0</a:t>
                      </a:r>
                      <a:endParaRPr lang="en-US" sz="2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9AAC469C-6D19-D49C-B62C-531913F45BD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NOT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 name="CustomShape 1"/>
          <p:cNvSpPr/>
          <p:nvPr/>
        </p:nvSpPr>
        <p:spPr>
          <a:xfrm>
            <a:off x="5410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26" name="CustomShape 2"/>
          <p:cNvSpPr/>
          <p:nvPr/>
        </p:nvSpPr>
        <p:spPr>
          <a:xfrm>
            <a:off x="5791080" y="321480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927" name="Line 3"/>
          <p:cNvSpPr/>
          <p:nvPr/>
        </p:nvSpPr>
        <p:spPr>
          <a:xfrm>
            <a:off x="708636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28" name="CustomShape 4"/>
          <p:cNvSpPr/>
          <p:nvPr/>
        </p:nvSpPr>
        <p:spPr>
          <a:xfrm>
            <a:off x="8762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29" name="Line 5"/>
          <p:cNvSpPr/>
          <p:nvPr/>
        </p:nvSpPr>
        <p:spPr>
          <a:xfrm>
            <a:off x="3124200" y="342900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30" name="CustomShape 6"/>
          <p:cNvSpPr/>
          <p:nvPr/>
        </p:nvSpPr>
        <p:spPr>
          <a:xfrm>
            <a:off x="2209800" y="32148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931" name="CustomShape 7"/>
          <p:cNvSpPr/>
          <p:nvPr/>
        </p:nvSpPr>
        <p:spPr>
          <a:xfrm>
            <a:off x="3352800" y="30481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932" name="CustomShape 8"/>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graphicFrame>
        <p:nvGraphicFramePr>
          <p:cNvPr id="934" name="Table 10"/>
          <p:cNvGraphicFramePr/>
          <p:nvPr>
            <p:extLst>
              <p:ext uri="{D42A27DB-BD31-4B8C-83A1-F6EECF244321}">
                <p14:modId xmlns:p14="http://schemas.microsoft.com/office/powerpoint/2010/main" val="1221254140"/>
              </p:ext>
            </p:extLst>
          </p:nvPr>
        </p:nvGraphicFramePr>
        <p:xfrm>
          <a:off x="8001120" y="457200"/>
          <a:ext cx="1718428" cy="1231920"/>
        </p:xfrm>
        <a:graphic>
          <a:graphicData uri="http://schemas.openxmlformats.org/drawingml/2006/table">
            <a:tbl>
              <a:tblPr/>
              <a:tblGrid>
                <a:gridCol w="458788">
                  <a:extLst>
                    <a:ext uri="{9D8B030D-6E8A-4147-A177-3AD203B41FA5}">
                      <a16:colId xmlns:a16="http://schemas.microsoft.com/office/drawing/2014/main" val="20000"/>
                    </a:ext>
                  </a:extLst>
                </a:gridCol>
                <a:gridCol w="1259640">
                  <a:extLst>
                    <a:ext uri="{9D8B030D-6E8A-4147-A177-3AD203B41FA5}">
                      <a16:colId xmlns:a16="http://schemas.microsoft.com/office/drawing/2014/main" val="20001"/>
                    </a:ext>
                  </a:extLst>
                </a:gridCol>
              </a:tblGrid>
              <a:tr h="4384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not 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396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9460D003-89F3-81DB-D63A-16EDA49561D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NOT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 name="CustomShape 1"/>
          <p:cNvSpPr/>
          <p:nvPr/>
        </p:nvSpPr>
        <p:spPr>
          <a:xfrm>
            <a:off x="5410200" y="26668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dirty="0"/>
          </a:p>
        </p:txBody>
      </p:sp>
      <p:sp>
        <p:nvSpPr>
          <p:cNvPr id="936" name="CustomShape 2"/>
          <p:cNvSpPr/>
          <p:nvPr/>
        </p:nvSpPr>
        <p:spPr>
          <a:xfrm>
            <a:off x="5791080" y="321480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T = 0</a:t>
            </a:r>
            <a:endParaRPr lang="en-US" spc="-1" dirty="0">
              <a:solidFill>
                <a:srgbClr val="0089E5"/>
              </a:solidFill>
              <a:latin typeface="Neue Haas Grotesk Text Pro" panose="020B0504020202020204" pitchFamily="34" charset="77"/>
            </a:endParaRPr>
          </a:p>
        </p:txBody>
      </p:sp>
      <p:sp>
        <p:nvSpPr>
          <p:cNvPr id="937" name="Line 3"/>
          <p:cNvSpPr/>
          <p:nvPr/>
        </p:nvSpPr>
        <p:spPr>
          <a:xfrm>
            <a:off x="7086360" y="34290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38" name="CustomShape 4"/>
          <p:cNvSpPr/>
          <p:nvPr/>
        </p:nvSpPr>
        <p:spPr>
          <a:xfrm>
            <a:off x="8762880" y="32148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39" name="Line 5"/>
          <p:cNvSpPr/>
          <p:nvPr/>
        </p:nvSpPr>
        <p:spPr>
          <a:xfrm>
            <a:off x="3124200" y="342900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40" name="CustomShape 6"/>
          <p:cNvSpPr/>
          <p:nvPr/>
        </p:nvSpPr>
        <p:spPr>
          <a:xfrm>
            <a:off x="2209800" y="32148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941" name="CustomShape 7"/>
          <p:cNvSpPr/>
          <p:nvPr/>
        </p:nvSpPr>
        <p:spPr>
          <a:xfrm>
            <a:off x="3352800" y="30481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  </a:t>
            </a:r>
            <a:r>
              <a:rPr lang="en-US" spc="-1" dirty="0">
                <a:solidFill>
                  <a:srgbClr val="0089E5"/>
                </a:solidFill>
                <a:latin typeface="Neue Haas Grotesk Text Pro" panose="020B0504020202020204" pitchFamily="34" charset="77"/>
                <a:ea typeface="DejaVu Sans"/>
              </a:rPr>
              <a:t>= -1</a:t>
            </a:r>
            <a:endParaRPr lang="en-US" spc="-1" dirty="0">
              <a:solidFill>
                <a:srgbClr val="0089E5"/>
              </a:solidFill>
              <a:latin typeface="Neue Haas Grotesk Text Pro" panose="020B0504020202020204" pitchFamily="34" charset="77"/>
            </a:endParaRPr>
          </a:p>
        </p:txBody>
      </p:sp>
      <p:sp>
        <p:nvSpPr>
          <p:cNvPr id="942" name="CustomShape 8"/>
          <p:cNvSpPr/>
          <p:nvPr/>
        </p:nvSpPr>
        <p:spPr>
          <a:xfrm>
            <a:off x="2057520" y="5638680"/>
            <a:ext cx="7999920" cy="365760"/>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944" name="CustomShape 10"/>
          <p:cNvSpPr/>
          <p:nvPr/>
        </p:nvSpPr>
        <p:spPr>
          <a:xfrm>
            <a:off x="1524000" y="3581280"/>
            <a:ext cx="3275640" cy="394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001"/>
              </a:spcBef>
            </a:pPr>
            <a:r>
              <a:rPr lang="en-US" sz="2000" spc="-1" dirty="0">
                <a:solidFill>
                  <a:srgbClr val="000000"/>
                </a:solidFill>
                <a:latin typeface="Neue Haas Grotesk Text Pro" panose="020B0504020202020204" pitchFamily="34" charset="77"/>
                <a:ea typeface="DejaVu Sans"/>
              </a:rPr>
              <a:t>Input is either 0 or 1</a:t>
            </a:r>
            <a:endParaRPr lang="en-US" sz="2000" spc="-1" dirty="0">
              <a:latin typeface="Neue Haas Grotesk Text Pro" panose="020B0504020202020204" pitchFamily="34" charset="77"/>
            </a:endParaRPr>
          </a:p>
        </p:txBody>
      </p:sp>
      <p:sp>
        <p:nvSpPr>
          <p:cNvPr id="945" name="CustomShape 11"/>
          <p:cNvSpPr/>
          <p:nvPr/>
        </p:nvSpPr>
        <p:spPr>
          <a:xfrm>
            <a:off x="7848480" y="3686040"/>
            <a:ext cx="3656520" cy="521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50000"/>
              </a:lnSpc>
              <a:spcBef>
                <a:spcPts val="1001"/>
              </a:spcBef>
            </a:pPr>
            <a:r>
              <a:rPr lang="en-US" sz="2000" spc="-1" dirty="0">
                <a:solidFill>
                  <a:srgbClr val="0089E5"/>
                </a:solidFill>
                <a:latin typeface="Neue Haas Grotesk Text Pro" panose="020B0504020202020204" pitchFamily="34" charset="77"/>
                <a:ea typeface="DejaVu Sans"/>
              </a:rPr>
              <a:t>If input is 1, output is 0.</a:t>
            </a:r>
            <a:endParaRPr lang="en-US" sz="2000" spc="-1" dirty="0">
              <a:solidFill>
                <a:srgbClr val="0089E5"/>
              </a:solidFill>
              <a:latin typeface="Neue Haas Grotesk Text Pro" panose="020B0504020202020204" pitchFamily="34" charset="77"/>
            </a:endParaRPr>
          </a:p>
          <a:p>
            <a:pPr>
              <a:lnSpc>
                <a:spcPct val="50000"/>
              </a:lnSpc>
              <a:spcBef>
                <a:spcPts val="1001"/>
              </a:spcBef>
            </a:pPr>
            <a:r>
              <a:rPr lang="en-US" sz="2000" spc="-1" dirty="0">
                <a:solidFill>
                  <a:srgbClr val="0089E5"/>
                </a:solidFill>
                <a:latin typeface="Neue Haas Grotesk Text Pro" panose="020B0504020202020204" pitchFamily="34" charset="77"/>
                <a:ea typeface="DejaVu Sans"/>
              </a:rPr>
              <a:t>If input is  0, output is 1.</a:t>
            </a:r>
            <a:endParaRPr lang="en-US" sz="2000" spc="-1" dirty="0">
              <a:solidFill>
                <a:srgbClr val="0089E5"/>
              </a:solidFill>
              <a:latin typeface="Neue Haas Grotesk Text Pro" panose="020B0504020202020204" pitchFamily="34" charset="77"/>
            </a:endParaRPr>
          </a:p>
        </p:txBody>
      </p:sp>
      <p:sp>
        <p:nvSpPr>
          <p:cNvPr id="2" name="Title 1">
            <a:extLst>
              <a:ext uri="{FF2B5EF4-FFF2-40B4-BE49-F238E27FC236}">
                <a16:creationId xmlns:a16="http://schemas.microsoft.com/office/drawing/2014/main" id="{7D4DDB7B-496E-BD06-18CE-69F793DEF35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NOT logical operator</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F1A91-C4DB-3AF8-6245-41703DB68B2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F2AB5E3-C48C-6BDC-F534-16BA81B6AF1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7A88752-5ABC-3D5C-7665-A8C44D463FDB}"/>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2" name="TextBox 1">
            <a:extLst>
              <a:ext uri="{FF2B5EF4-FFF2-40B4-BE49-F238E27FC236}">
                <a16:creationId xmlns:a16="http://schemas.microsoft.com/office/drawing/2014/main" id="{C936D33F-B104-5EDA-B05D-E6504AA9920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7B23AA6-EB56-0011-5888-1CAD611062A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Data</a:t>
            </a:r>
          </a:p>
        </p:txBody>
      </p:sp>
      <p:sp>
        <p:nvSpPr>
          <p:cNvPr id="13" name="CustomShape 2">
            <a:extLst>
              <a:ext uri="{FF2B5EF4-FFF2-40B4-BE49-F238E27FC236}">
                <a16:creationId xmlns:a16="http://schemas.microsoft.com/office/drawing/2014/main" id="{9C4B42AF-3EC4-A0FD-AB4D-596D127E6B40}"/>
              </a:ext>
            </a:extLst>
          </p:cNvPr>
          <p:cNvSpPr/>
          <p:nvPr/>
        </p:nvSpPr>
        <p:spPr>
          <a:xfrm rot="16200000">
            <a:off x="6852740" y="1858587"/>
            <a:ext cx="380160" cy="973080"/>
          </a:xfrm>
          <a:prstGeom prst="rightBrace">
            <a:avLst>
              <a:gd name="adj1" fmla="val 8333"/>
              <a:gd name="adj2" fmla="val 50000"/>
            </a:avLst>
          </a:prstGeom>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5" name="CustomShape 4">
            <a:extLst>
              <a:ext uri="{FF2B5EF4-FFF2-40B4-BE49-F238E27FC236}">
                <a16:creationId xmlns:a16="http://schemas.microsoft.com/office/drawing/2014/main" id="{BB963BDA-D654-3D82-6FF6-576D5C4490E5}"/>
              </a:ext>
            </a:extLst>
          </p:cNvPr>
          <p:cNvSpPr/>
          <p:nvPr/>
        </p:nvSpPr>
        <p:spPr>
          <a:xfrm>
            <a:off x="3190460" y="3345629"/>
            <a:ext cx="1297080" cy="2073600"/>
          </a:xfrm>
          <a:prstGeom prst="rect">
            <a:avLst/>
          </a:prstGeom>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6" name="CustomShape 5">
            <a:extLst>
              <a:ext uri="{FF2B5EF4-FFF2-40B4-BE49-F238E27FC236}">
                <a16:creationId xmlns:a16="http://schemas.microsoft.com/office/drawing/2014/main" id="{F03BB664-DF74-8F18-2217-CC0A54C177F2}"/>
              </a:ext>
            </a:extLst>
          </p:cNvPr>
          <p:cNvSpPr/>
          <p:nvPr/>
        </p:nvSpPr>
        <p:spPr>
          <a:xfrm>
            <a:off x="3307820" y="3944309"/>
            <a:ext cx="102672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solidFill>
                  <a:srgbClr val="000000"/>
                </a:solidFill>
                <a:ea typeface="DejaVu Sans"/>
              </a:rPr>
              <a:t>Data</a:t>
            </a:r>
            <a:endParaRPr lang="en-US" sz="2800" b="0" strike="noStrike" spc="-1" dirty="0"/>
          </a:p>
        </p:txBody>
      </p:sp>
      <p:sp>
        <p:nvSpPr>
          <p:cNvPr id="17" name="Line 6">
            <a:extLst>
              <a:ext uri="{FF2B5EF4-FFF2-40B4-BE49-F238E27FC236}">
                <a16:creationId xmlns:a16="http://schemas.microsoft.com/office/drawing/2014/main" id="{64695781-DB4C-D2FE-EDEA-6E94A76E1D43}"/>
              </a:ext>
            </a:extLst>
          </p:cNvPr>
          <p:cNvSpPr/>
          <p:nvPr/>
        </p:nvSpPr>
        <p:spPr>
          <a:xfrm flipV="1">
            <a:off x="4615700" y="2782229"/>
            <a:ext cx="1537560" cy="563400"/>
          </a:xfrm>
          <a:prstGeom prst="line">
            <a:avLst/>
          </a:prstGeom>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8" name="Line 7">
            <a:extLst>
              <a:ext uri="{FF2B5EF4-FFF2-40B4-BE49-F238E27FC236}">
                <a16:creationId xmlns:a16="http://schemas.microsoft.com/office/drawing/2014/main" id="{193EA4E6-CF0D-7541-21ED-EE4264BD315E}"/>
              </a:ext>
            </a:extLst>
          </p:cNvPr>
          <p:cNvSpPr/>
          <p:nvPr/>
        </p:nvSpPr>
        <p:spPr>
          <a:xfrm>
            <a:off x="4615700" y="5411669"/>
            <a:ext cx="1654200" cy="695520"/>
          </a:xfrm>
          <a:prstGeom prst="line">
            <a:avLst/>
          </a:prstGeom>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7" name="CustomShape 3">
            <a:extLst>
              <a:ext uri="{FF2B5EF4-FFF2-40B4-BE49-F238E27FC236}">
                <a16:creationId xmlns:a16="http://schemas.microsoft.com/office/drawing/2014/main" id="{80BB2DA8-601B-2C13-37BE-20157FB37B6D}"/>
              </a:ext>
            </a:extLst>
          </p:cNvPr>
          <p:cNvSpPr/>
          <p:nvPr/>
        </p:nvSpPr>
        <p:spPr>
          <a:xfrm>
            <a:off x="6199120" y="1570392"/>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ea typeface="DejaVu Sans"/>
              </a:rPr>
              <a:t>examples</a:t>
            </a:r>
            <a:endParaRPr lang="en-US" sz="2800" b="0" strike="noStrike" spc="-1" dirty="0"/>
          </a:p>
        </p:txBody>
      </p:sp>
      <p:pic>
        <p:nvPicPr>
          <p:cNvPr id="9" name="Picture 8" descr="A red letter n on a black background&#10;&#10;AI-generated content may be incorrect.">
            <a:extLst>
              <a:ext uri="{FF2B5EF4-FFF2-40B4-BE49-F238E27FC236}">
                <a16:creationId xmlns:a16="http://schemas.microsoft.com/office/drawing/2014/main" id="{39F56FFA-6DC5-45D0-2A36-1D57B403C862}"/>
              </a:ext>
            </a:extLst>
          </p:cNvPr>
          <p:cNvPicPr>
            <a:picLocks noChangeAspect="1"/>
          </p:cNvPicPr>
          <p:nvPr/>
        </p:nvPicPr>
        <p:blipFill>
          <a:blip r:embed="rId3"/>
          <a:stretch>
            <a:fillRect/>
          </a:stretch>
        </p:blipFill>
        <p:spPr>
          <a:xfrm>
            <a:off x="6658810" y="5503105"/>
            <a:ext cx="849380" cy="1307709"/>
          </a:xfrm>
          <a:prstGeom prst="rect">
            <a:avLst/>
          </a:prstGeom>
        </p:spPr>
      </p:pic>
      <p:pic>
        <p:nvPicPr>
          <p:cNvPr id="12" name="Picture 11" descr="A red letter n on a black background&#10;&#10;AI-generated content may be incorrect.">
            <a:extLst>
              <a:ext uri="{FF2B5EF4-FFF2-40B4-BE49-F238E27FC236}">
                <a16:creationId xmlns:a16="http://schemas.microsoft.com/office/drawing/2014/main" id="{BED551A3-57AB-76EA-C566-CCAE9BCE9B26}"/>
              </a:ext>
            </a:extLst>
          </p:cNvPr>
          <p:cNvPicPr>
            <a:picLocks noChangeAspect="1"/>
          </p:cNvPicPr>
          <p:nvPr/>
        </p:nvPicPr>
        <p:blipFill>
          <a:blip r:embed="rId3"/>
          <a:stretch>
            <a:fillRect/>
          </a:stretch>
        </p:blipFill>
        <p:spPr>
          <a:xfrm>
            <a:off x="6658810" y="4147341"/>
            <a:ext cx="849380" cy="1307709"/>
          </a:xfrm>
          <a:prstGeom prst="rect">
            <a:avLst/>
          </a:prstGeom>
        </p:spPr>
      </p:pic>
      <p:pic>
        <p:nvPicPr>
          <p:cNvPr id="20" name="Picture 19" descr="A red letter n on a black background&#10;&#10;AI-generated content may be incorrect.">
            <a:extLst>
              <a:ext uri="{FF2B5EF4-FFF2-40B4-BE49-F238E27FC236}">
                <a16:creationId xmlns:a16="http://schemas.microsoft.com/office/drawing/2014/main" id="{0919C8E6-28FE-3001-57FC-975C1B1C4CC2}"/>
              </a:ext>
            </a:extLst>
          </p:cNvPr>
          <p:cNvPicPr>
            <a:picLocks noChangeAspect="1"/>
          </p:cNvPicPr>
          <p:nvPr/>
        </p:nvPicPr>
        <p:blipFill>
          <a:blip r:embed="rId3"/>
          <a:stretch>
            <a:fillRect/>
          </a:stretch>
        </p:blipFill>
        <p:spPr>
          <a:xfrm>
            <a:off x="6658810" y="2791577"/>
            <a:ext cx="849380" cy="1307709"/>
          </a:xfrm>
          <a:prstGeom prst="rect">
            <a:avLst/>
          </a:prstGeom>
        </p:spPr>
      </p:pic>
    </p:spTree>
    <p:extLst>
      <p:ext uri="{BB962C8B-B14F-4D97-AF65-F5344CB8AC3E}">
        <p14:creationId xmlns:p14="http://schemas.microsoft.com/office/powerpoint/2010/main" val="1770662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7" name="Table 2"/>
          <p:cNvGraphicFramePr/>
          <p:nvPr/>
        </p:nvGraphicFramePr>
        <p:xfrm>
          <a:off x="1981200" y="2133720"/>
          <a:ext cx="3200040" cy="4253040"/>
        </p:xfrm>
        <a:graphic>
          <a:graphicData uri="http://schemas.openxmlformats.org/drawingml/2006/table">
            <a:tbl>
              <a:tblPr/>
              <a:tblGrid>
                <a:gridCol w="761760">
                  <a:extLst>
                    <a:ext uri="{9D8B030D-6E8A-4147-A177-3AD203B41FA5}">
                      <a16:colId xmlns:a16="http://schemas.microsoft.com/office/drawing/2014/main" val="20000"/>
                    </a:ext>
                  </a:extLst>
                </a:gridCol>
                <a:gridCol w="609480">
                  <a:extLst>
                    <a:ext uri="{9D8B030D-6E8A-4147-A177-3AD203B41FA5}">
                      <a16:colId xmlns:a16="http://schemas.microsoft.com/office/drawing/2014/main" val="20001"/>
                    </a:ext>
                  </a:extLst>
                </a:gridCol>
                <a:gridCol w="696240">
                  <a:extLst>
                    <a:ext uri="{9D8B030D-6E8A-4147-A177-3AD203B41FA5}">
                      <a16:colId xmlns:a16="http://schemas.microsoft.com/office/drawing/2014/main" val="20002"/>
                    </a:ext>
                  </a:extLst>
                </a:gridCol>
                <a:gridCol w="1132560">
                  <a:extLst>
                    <a:ext uri="{9D8B030D-6E8A-4147-A177-3AD203B41FA5}">
                      <a16:colId xmlns:a16="http://schemas.microsoft.com/office/drawing/2014/main" val="20003"/>
                    </a:ext>
                  </a:extLst>
                </a:gridCol>
              </a:tblGrid>
              <a:tr h="7398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3</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y</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384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3956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384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3956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r h="43956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5"/>
                  </a:ext>
                </a:extLst>
              </a:tr>
              <a:tr h="43956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6"/>
                  </a:ext>
                </a:extLst>
              </a:tr>
              <a:tr h="43956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7"/>
                  </a:ext>
                </a:extLst>
              </a:tr>
              <a:tr h="4384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8"/>
                  </a:ext>
                </a:extLst>
              </a:tr>
            </a:tbl>
          </a:graphicData>
        </a:graphic>
      </p:graphicFrame>
      <p:sp>
        <p:nvSpPr>
          <p:cNvPr id="948" name="CustomShape 3"/>
          <p:cNvSpPr/>
          <p:nvPr/>
        </p:nvSpPr>
        <p:spPr>
          <a:xfrm>
            <a:off x="7391280" y="3795840"/>
            <a:ext cx="761040" cy="6847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49" name="CustomShape 4"/>
          <p:cNvSpPr/>
          <p:nvPr/>
        </p:nvSpPr>
        <p:spPr>
          <a:xfrm>
            <a:off x="7391280" y="396252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950" name="Line 5"/>
          <p:cNvSpPr/>
          <p:nvPr/>
        </p:nvSpPr>
        <p:spPr>
          <a:xfrm>
            <a:off x="8153400" y="41004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51" name="CustomShape 6"/>
          <p:cNvSpPr/>
          <p:nvPr/>
        </p:nvSpPr>
        <p:spPr>
          <a:xfrm>
            <a:off x="9220080" y="39481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52" name="Line 7"/>
          <p:cNvSpPr/>
          <p:nvPr/>
        </p:nvSpPr>
        <p:spPr>
          <a:xfrm>
            <a:off x="6629160" y="3490560"/>
            <a:ext cx="83844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53" name="Line 8"/>
          <p:cNvSpPr/>
          <p:nvPr/>
        </p:nvSpPr>
        <p:spPr>
          <a:xfrm flipV="1">
            <a:off x="6705480" y="4404960"/>
            <a:ext cx="83808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54" name="CustomShape 9"/>
          <p:cNvSpPr/>
          <p:nvPr/>
        </p:nvSpPr>
        <p:spPr>
          <a:xfrm>
            <a:off x="5638800" y="31240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955" name="CustomShape 10"/>
          <p:cNvSpPr/>
          <p:nvPr/>
        </p:nvSpPr>
        <p:spPr>
          <a:xfrm>
            <a:off x="5715120" y="448164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956" name="CustomShape 11"/>
          <p:cNvSpPr/>
          <p:nvPr/>
        </p:nvSpPr>
        <p:spPr>
          <a:xfrm>
            <a:off x="6781800" y="3276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957" name="CustomShape 12"/>
          <p:cNvSpPr/>
          <p:nvPr/>
        </p:nvSpPr>
        <p:spPr>
          <a:xfrm>
            <a:off x="6934080" y="46483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3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958" name="Line 13"/>
          <p:cNvSpPr/>
          <p:nvPr/>
        </p:nvSpPr>
        <p:spPr>
          <a:xfrm>
            <a:off x="6553200" y="4114800"/>
            <a:ext cx="838080" cy="759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59" name="CustomShape 14"/>
          <p:cNvSpPr/>
          <p:nvPr/>
        </p:nvSpPr>
        <p:spPr>
          <a:xfrm>
            <a:off x="5562480" y="38242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960" name="CustomShape 15"/>
          <p:cNvSpPr/>
          <p:nvPr/>
        </p:nvSpPr>
        <p:spPr>
          <a:xfrm>
            <a:off x="6324600" y="36576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2</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F5ED7C08-D695-7E7D-9AC9-744CC8A08EF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How about…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987" name="CustomShape 2"/>
          <p:cNvSpPr/>
          <p:nvPr/>
        </p:nvSpPr>
        <p:spPr>
          <a:xfrm>
            <a:off x="5185920" y="2983320"/>
            <a:ext cx="1505160" cy="1490400"/>
          </a:xfrm>
          <a:prstGeom prst="rect">
            <a:avLst/>
          </a:prstGeom>
          <a:solidFill>
            <a:srgbClr val="008000"/>
          </a:solidFill>
          <a:ln w="38160">
            <a:solidFill>
              <a:srgbClr val="0000FF"/>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
        <p:nvSpPr>
          <p:cNvPr id="988" name="CustomShape 3"/>
          <p:cNvSpPr/>
          <p:nvPr/>
        </p:nvSpPr>
        <p:spPr>
          <a:xfrm>
            <a:off x="4943280" y="5597280"/>
            <a:ext cx="19450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FF0000"/>
                </a:solidFill>
                <a:latin typeface="Neue Haas Grotesk Text Pro" panose="020B0504020202020204" pitchFamily="34" charset="77"/>
                <a:ea typeface="DejaVu Sans"/>
              </a:rPr>
              <a:t>NEGATIVE</a:t>
            </a:r>
            <a:endParaRPr lang="en-US" sz="28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990" name="CustomShape 2"/>
          <p:cNvSpPr/>
          <p:nvPr/>
        </p:nvSpPr>
        <p:spPr>
          <a:xfrm>
            <a:off x="4943280" y="5597280"/>
            <a:ext cx="19450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FF0000"/>
                </a:solidFill>
                <a:latin typeface="Neue Haas Grotesk Text Pro" panose="020B0504020202020204" pitchFamily="34" charset="77"/>
                <a:ea typeface="DejaVu Sans"/>
              </a:rPr>
              <a:t>NEGATIVE</a:t>
            </a:r>
            <a:endParaRPr lang="en-US" sz="2800" spc="-1" dirty="0">
              <a:latin typeface="Neue Haas Grotesk Text Pro" panose="020B0504020202020204" pitchFamily="34" charset="77"/>
            </a:endParaRPr>
          </a:p>
        </p:txBody>
      </p:sp>
      <p:sp>
        <p:nvSpPr>
          <p:cNvPr id="991" name="CustomShape 3"/>
          <p:cNvSpPr/>
          <p:nvPr/>
        </p:nvSpPr>
        <p:spPr>
          <a:xfrm>
            <a:off x="4948680" y="3027600"/>
            <a:ext cx="1770840" cy="1446120"/>
          </a:xfrm>
          <a:prstGeom prst="triangle">
            <a:avLst>
              <a:gd name="adj" fmla="val 50000"/>
            </a:avLst>
          </a:prstGeom>
          <a:solidFill>
            <a:srgbClr val="FF0000"/>
          </a:solidFill>
          <a:ln w="38160">
            <a:solidFill>
              <a:srgbClr val="0000FF"/>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993" name="CustomShape 2"/>
          <p:cNvSpPr/>
          <p:nvPr/>
        </p:nvSpPr>
        <p:spPr>
          <a:xfrm>
            <a:off x="4929960" y="5597280"/>
            <a:ext cx="181404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008000"/>
                </a:solidFill>
                <a:latin typeface="Neue Haas Grotesk Text Pro" panose="020B0504020202020204" pitchFamily="34" charset="77"/>
                <a:ea typeface="DejaVu Sans"/>
              </a:rPr>
              <a:t>POSITIVE</a:t>
            </a:r>
            <a:endParaRPr lang="en-US" sz="2800" spc="-1" dirty="0">
              <a:latin typeface="Neue Haas Grotesk Text Pro" panose="020B0504020202020204" pitchFamily="34" charset="77"/>
            </a:endParaRPr>
          </a:p>
        </p:txBody>
      </p:sp>
      <p:sp>
        <p:nvSpPr>
          <p:cNvPr id="994" name="CustomShape 3"/>
          <p:cNvSpPr/>
          <p:nvPr/>
        </p:nvSpPr>
        <p:spPr>
          <a:xfrm>
            <a:off x="4994040" y="2983320"/>
            <a:ext cx="1652760" cy="1623600"/>
          </a:xfrm>
          <a:prstGeom prst="ellipse">
            <a:avLst/>
          </a:prstGeom>
          <a:solidFill>
            <a:srgbClr val="3366FF"/>
          </a:solidFill>
          <a:ln w="38160">
            <a:solidFill>
              <a:srgbClr val="0000FF"/>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996" name="CustomShape 2"/>
          <p:cNvSpPr/>
          <p:nvPr/>
        </p:nvSpPr>
        <p:spPr>
          <a:xfrm>
            <a:off x="4994040" y="2983320"/>
            <a:ext cx="1652760" cy="1623600"/>
          </a:xfrm>
          <a:prstGeom prst="ellipse">
            <a:avLst/>
          </a:prstGeom>
          <a:solidFill>
            <a:srgbClr val="FF0000"/>
          </a:solidFill>
          <a:ln w="38160">
            <a:solidFill>
              <a:srgbClr val="0000FF"/>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
        <p:nvSpPr>
          <p:cNvPr id="997" name="CustomShape 3"/>
          <p:cNvSpPr/>
          <p:nvPr/>
        </p:nvSpPr>
        <p:spPr>
          <a:xfrm>
            <a:off x="4943280" y="5597280"/>
            <a:ext cx="19450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FF0000"/>
                </a:solidFill>
                <a:latin typeface="Neue Haas Grotesk Text Pro" panose="020B0504020202020204" pitchFamily="34" charset="77"/>
                <a:ea typeface="DejaVu Sans"/>
              </a:rPr>
              <a:t>NEGATIVE</a:t>
            </a:r>
            <a:endParaRPr lang="en-US" sz="28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999" name="CustomShape 2"/>
          <p:cNvSpPr/>
          <p:nvPr/>
        </p:nvSpPr>
        <p:spPr>
          <a:xfrm>
            <a:off x="4948680" y="3027600"/>
            <a:ext cx="1770840" cy="1446120"/>
          </a:xfrm>
          <a:prstGeom prst="triangle">
            <a:avLst>
              <a:gd name="adj" fmla="val 50000"/>
            </a:avLst>
          </a:prstGeom>
          <a:solidFill>
            <a:srgbClr val="3366FF"/>
          </a:solidFill>
          <a:ln w="38160">
            <a:solidFill>
              <a:srgbClr val="0000FF"/>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
        <p:nvSpPr>
          <p:cNvPr id="1000" name="CustomShape 3"/>
          <p:cNvSpPr/>
          <p:nvPr/>
        </p:nvSpPr>
        <p:spPr>
          <a:xfrm>
            <a:off x="4929960" y="5597280"/>
            <a:ext cx="181404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008000"/>
                </a:solidFill>
                <a:latin typeface="Neue Haas Grotesk Text Pro" panose="020B0504020202020204" pitchFamily="34" charset="77"/>
                <a:ea typeface="DejaVu Sans"/>
              </a:rPr>
              <a:t>POSITIVE</a:t>
            </a:r>
            <a:endParaRPr lang="en-US" sz="28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1002" name="CustomShape 2"/>
          <p:cNvSpPr/>
          <p:nvPr/>
        </p:nvSpPr>
        <p:spPr>
          <a:xfrm>
            <a:off x="4948680" y="3027600"/>
            <a:ext cx="1770840" cy="1446120"/>
          </a:xfrm>
          <a:prstGeom prst="triangle">
            <a:avLst>
              <a:gd name="adj" fmla="val 50000"/>
            </a:avLst>
          </a:prstGeom>
          <a:solidFill>
            <a:srgbClr val="FFFF00"/>
          </a:solidFill>
          <a:ln w="38160">
            <a:solidFill>
              <a:srgbClr val="0000FF"/>
            </a:solidFill>
            <a:custDash>
              <a:ds d="400000" sp="300000"/>
            </a:custDash>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
        <p:nvSpPr>
          <p:cNvPr id="1003" name="CustomShape 3"/>
          <p:cNvSpPr/>
          <p:nvPr/>
        </p:nvSpPr>
        <p:spPr>
          <a:xfrm>
            <a:off x="4929960" y="5597280"/>
            <a:ext cx="181404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008000"/>
                </a:solidFill>
                <a:latin typeface="Neue Haas Grotesk Text Pro" panose="020B0504020202020204" pitchFamily="34" charset="77"/>
                <a:ea typeface="DejaVu Sans"/>
              </a:rPr>
              <a:t>POSITIVE</a:t>
            </a:r>
            <a:endParaRPr lang="en-US" sz="28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1005" name="CustomShape 2"/>
          <p:cNvSpPr/>
          <p:nvPr/>
        </p:nvSpPr>
        <p:spPr>
          <a:xfrm>
            <a:off x="4994040" y="2983320"/>
            <a:ext cx="1652760" cy="1623600"/>
          </a:xfrm>
          <a:prstGeom prst="ellipse">
            <a:avLst/>
          </a:prstGeom>
          <a:solidFill>
            <a:srgbClr val="FFFF00"/>
          </a:solidFill>
          <a:ln w="38160">
            <a:solidFill>
              <a:srgbClr val="0000FF"/>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
        <p:nvSpPr>
          <p:cNvPr id="1006" name="CustomShape 3"/>
          <p:cNvSpPr/>
          <p:nvPr/>
        </p:nvSpPr>
        <p:spPr>
          <a:xfrm>
            <a:off x="4943280" y="5597280"/>
            <a:ext cx="194508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FF0000"/>
                </a:solidFill>
                <a:latin typeface="Neue Haas Grotesk Text Pro" panose="020B0504020202020204" pitchFamily="34" charset="77"/>
                <a:ea typeface="DejaVu Sans"/>
              </a:rPr>
              <a:t>NEGATIVE</a:t>
            </a:r>
            <a:endParaRPr lang="en-US" sz="28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 name="CustomShape 1"/>
          <p:cNvSpPr/>
          <p:nvPr/>
        </p:nvSpPr>
        <p:spPr>
          <a:xfrm>
            <a:off x="1981200" y="457200"/>
            <a:ext cx="8228520" cy="1370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4400" spc="-1" dirty="0">
                <a:solidFill>
                  <a:srgbClr val="FF0000"/>
                </a:solidFill>
                <a:latin typeface="Neue Haas Grotesk Text Pro" panose="020B0504020202020204" pitchFamily="34" charset="77"/>
                <a:ea typeface="ＭＳ Ｐゴシック"/>
              </a:rPr>
              <a:t>Positive or negative?</a:t>
            </a:r>
            <a:endParaRPr lang="en-US" sz="4400" spc="-1" dirty="0">
              <a:latin typeface="Neue Haas Grotesk Text Pro" panose="020B0504020202020204" pitchFamily="34" charset="77"/>
            </a:endParaRPr>
          </a:p>
        </p:txBody>
      </p:sp>
      <p:sp>
        <p:nvSpPr>
          <p:cNvPr id="1008" name="CustomShape 2"/>
          <p:cNvSpPr/>
          <p:nvPr/>
        </p:nvSpPr>
        <p:spPr>
          <a:xfrm>
            <a:off x="5185920" y="2983320"/>
            <a:ext cx="1505160" cy="1490400"/>
          </a:xfrm>
          <a:prstGeom prst="rect">
            <a:avLst/>
          </a:prstGeom>
          <a:solidFill>
            <a:srgbClr val="3366FF"/>
          </a:solidFill>
          <a:ln w="38160">
            <a:solidFill>
              <a:srgbClr val="0000FF"/>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en-US"/>
          </a:p>
        </p:txBody>
      </p:sp>
      <p:sp>
        <p:nvSpPr>
          <p:cNvPr id="1009" name="CustomShape 3"/>
          <p:cNvSpPr/>
          <p:nvPr/>
        </p:nvSpPr>
        <p:spPr>
          <a:xfrm>
            <a:off x="4929960" y="5597280"/>
            <a:ext cx="1814040" cy="516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a:solidFill>
                  <a:srgbClr val="008000"/>
                </a:solidFill>
                <a:latin typeface="Neue Haas Grotesk Text Pro" panose="020B0504020202020204" pitchFamily="34" charset="77"/>
                <a:ea typeface="DejaVu Sans"/>
              </a:rPr>
              <a:t>POSITIVE</a:t>
            </a:r>
            <a:endParaRPr lang="en-US" sz="28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CustomShape 2"/>
          <p:cNvSpPr/>
          <p:nvPr/>
        </p:nvSpPr>
        <p:spPr>
          <a:xfrm>
            <a:off x="765047" y="1833298"/>
            <a:ext cx="8152200" cy="2784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7200" indent="-457200">
              <a:spcBef>
                <a:spcPts val="641"/>
              </a:spcBef>
              <a:buFont typeface="Arial" panose="020B0604020202020204" pitchFamily="34" charset="0"/>
              <a:buChar char="•"/>
            </a:pPr>
            <a:r>
              <a:rPr lang="en-US" sz="3200" spc="-1" dirty="0">
                <a:solidFill>
                  <a:srgbClr val="000000"/>
                </a:solidFill>
                <a:latin typeface="Neue Haas Grotesk Text Pro" panose="020B0504020202020204" pitchFamily="34" charset="77"/>
                <a:ea typeface="ＭＳ Ｐゴシック"/>
              </a:rPr>
              <a:t>blue = positive</a:t>
            </a:r>
            <a:endParaRPr lang="en-US" sz="3200" spc="-1" dirty="0">
              <a:latin typeface="Neue Haas Grotesk Text Pro" panose="020B0504020202020204" pitchFamily="34" charset="77"/>
            </a:endParaRPr>
          </a:p>
          <a:p>
            <a:pPr marL="457200" indent="-457200">
              <a:spcBef>
                <a:spcPts val="641"/>
              </a:spcBef>
              <a:buFont typeface="Arial" panose="020B0604020202020204" pitchFamily="34" charset="0"/>
              <a:buChar char="•"/>
            </a:pPr>
            <a:endParaRPr lang="en-US" sz="3200" spc="-1" dirty="0">
              <a:latin typeface="Neue Haas Grotesk Text Pro" panose="020B0504020202020204" pitchFamily="34" charset="77"/>
            </a:endParaRPr>
          </a:p>
          <a:p>
            <a:pPr marL="457200" indent="-457200">
              <a:spcBef>
                <a:spcPts val="641"/>
              </a:spcBef>
              <a:buFont typeface="Arial" panose="020B0604020202020204" pitchFamily="34" charset="0"/>
              <a:buChar char="•"/>
            </a:pPr>
            <a:r>
              <a:rPr lang="en-US" sz="3200" spc="-1" dirty="0">
                <a:solidFill>
                  <a:srgbClr val="000000"/>
                </a:solidFill>
                <a:latin typeface="Neue Haas Grotesk Text Pro" panose="020B0504020202020204" pitchFamily="34" charset="77"/>
                <a:ea typeface="ＭＳ Ｐゴシック"/>
              </a:rPr>
              <a:t>yellow triangles = positive</a:t>
            </a:r>
            <a:endParaRPr lang="en-US" sz="3200" spc="-1" dirty="0">
              <a:latin typeface="Neue Haas Grotesk Text Pro" panose="020B0504020202020204" pitchFamily="34" charset="77"/>
            </a:endParaRPr>
          </a:p>
          <a:p>
            <a:pPr marL="457200" indent="-457200">
              <a:spcBef>
                <a:spcPts val="641"/>
              </a:spcBef>
              <a:buFont typeface="Arial" panose="020B0604020202020204" pitchFamily="34" charset="0"/>
              <a:buChar char="•"/>
            </a:pPr>
            <a:endParaRPr lang="en-US" sz="3200" spc="-1" dirty="0">
              <a:latin typeface="Neue Haas Grotesk Text Pro" panose="020B0504020202020204" pitchFamily="34" charset="77"/>
            </a:endParaRPr>
          </a:p>
          <a:p>
            <a:pPr marL="457200" indent="-457200">
              <a:spcBef>
                <a:spcPts val="641"/>
              </a:spcBef>
              <a:buFont typeface="Arial" panose="020B0604020202020204" pitchFamily="34" charset="0"/>
              <a:buChar char="•"/>
            </a:pPr>
            <a:r>
              <a:rPr lang="en-US" sz="3200" spc="-1" dirty="0">
                <a:solidFill>
                  <a:srgbClr val="000000"/>
                </a:solidFill>
                <a:latin typeface="Neue Haas Grotesk Text Pro" panose="020B0504020202020204" pitchFamily="34" charset="77"/>
                <a:ea typeface="ＭＳ Ｐゴシック"/>
              </a:rPr>
              <a:t>all others negative</a:t>
            </a:r>
            <a:endParaRPr lang="en-US" sz="32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096C23E1-0F80-1B6A-981C-6058AE4BC3A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 method to the madness…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137B-05FD-EFE0-3284-8C21CFDBA41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Supervised learning learns from labeled examples</a:t>
            </a:r>
          </a:p>
        </p:txBody>
      </p:sp>
      <p:sp>
        <p:nvSpPr>
          <p:cNvPr id="3" name="Slide Number Placeholder 10">
            <a:extLst>
              <a:ext uri="{FF2B5EF4-FFF2-40B4-BE49-F238E27FC236}">
                <a16:creationId xmlns:a16="http://schemas.microsoft.com/office/drawing/2014/main" id="{5A7C50FF-A2B2-CDF7-592A-D9E7E9273AD9}"/>
              </a:ext>
            </a:extLst>
          </p:cNvPr>
          <p:cNvSpPr>
            <a:spLocks noGrp="1"/>
          </p:cNvSpPr>
          <p:nvPr>
            <p:ph type="sldNum" sz="quarter" idx="12"/>
          </p:nvPr>
        </p:nvSpPr>
        <p:spPr>
          <a:xfrm>
            <a:off x="8647662" y="6471122"/>
            <a:ext cx="429207" cy="365125"/>
          </a:xfrm>
        </p:spPr>
        <p:txBody>
          <a:bodyPr/>
          <a:lstStyle/>
          <a:p>
            <a:fld id="{CC057153-B650-4DEB-B370-79DDCFDCE934}" type="slidenum">
              <a:rPr lang="en-US" smtClean="0"/>
              <a:t>5</a:t>
            </a:fld>
            <a:endParaRPr lang="en-US"/>
          </a:p>
        </p:txBody>
      </p:sp>
      <p:pic>
        <p:nvPicPr>
          <p:cNvPr id="4" name="Picture 4">
            <a:extLst>
              <a:ext uri="{FF2B5EF4-FFF2-40B4-BE49-F238E27FC236}">
                <a16:creationId xmlns:a16="http://schemas.microsoft.com/office/drawing/2014/main" id="{ED05F372-5154-18FE-CB82-6279E96BF9F1}"/>
              </a:ext>
            </a:extLst>
          </p:cNvPr>
          <p:cNvPicPr/>
          <p:nvPr/>
        </p:nvPicPr>
        <p:blipFill>
          <a:blip r:embed="rId3"/>
          <a:stretch/>
        </p:blipFill>
        <p:spPr>
          <a:xfrm>
            <a:off x="3291880" y="2532509"/>
            <a:ext cx="1145880" cy="1123560"/>
          </a:xfrm>
          <a:prstGeom prst="rect">
            <a:avLst/>
          </a:prstGeom>
          <a:ln>
            <a:noFill/>
          </a:ln>
        </p:spPr>
      </p:pic>
      <p:pic>
        <p:nvPicPr>
          <p:cNvPr id="5" name="Picture 5">
            <a:extLst>
              <a:ext uri="{FF2B5EF4-FFF2-40B4-BE49-F238E27FC236}">
                <a16:creationId xmlns:a16="http://schemas.microsoft.com/office/drawing/2014/main" id="{2CA8D004-6249-3ED1-4392-9C9B430206E2}"/>
              </a:ext>
            </a:extLst>
          </p:cNvPr>
          <p:cNvPicPr/>
          <p:nvPr/>
        </p:nvPicPr>
        <p:blipFill>
          <a:blip r:embed="rId4"/>
          <a:stretch/>
        </p:blipFill>
        <p:spPr>
          <a:xfrm>
            <a:off x="3377920" y="3790349"/>
            <a:ext cx="887040" cy="893880"/>
          </a:xfrm>
          <a:prstGeom prst="rect">
            <a:avLst/>
          </a:prstGeom>
          <a:ln>
            <a:noFill/>
          </a:ln>
        </p:spPr>
      </p:pic>
      <p:pic>
        <p:nvPicPr>
          <p:cNvPr id="6" name="Picture 6">
            <a:extLst>
              <a:ext uri="{FF2B5EF4-FFF2-40B4-BE49-F238E27FC236}">
                <a16:creationId xmlns:a16="http://schemas.microsoft.com/office/drawing/2014/main" id="{55832F7B-84A4-8C05-677A-27AC83312863}"/>
              </a:ext>
            </a:extLst>
          </p:cNvPr>
          <p:cNvPicPr/>
          <p:nvPr/>
        </p:nvPicPr>
        <p:blipFill>
          <a:blip r:embed="rId5"/>
          <a:stretch/>
        </p:blipFill>
        <p:spPr>
          <a:xfrm>
            <a:off x="3285400" y="4780709"/>
            <a:ext cx="1102680" cy="648360"/>
          </a:xfrm>
          <a:prstGeom prst="rect">
            <a:avLst/>
          </a:prstGeom>
          <a:ln>
            <a:noFill/>
          </a:ln>
        </p:spPr>
      </p:pic>
      <p:pic>
        <p:nvPicPr>
          <p:cNvPr id="7" name="Picture 7">
            <a:extLst>
              <a:ext uri="{FF2B5EF4-FFF2-40B4-BE49-F238E27FC236}">
                <a16:creationId xmlns:a16="http://schemas.microsoft.com/office/drawing/2014/main" id="{CDC31B40-E9CD-6B27-7CB0-FE61C0AAE044}"/>
              </a:ext>
            </a:extLst>
          </p:cNvPr>
          <p:cNvPicPr/>
          <p:nvPr/>
        </p:nvPicPr>
        <p:blipFill>
          <a:blip r:embed="rId6"/>
          <a:stretch/>
        </p:blipFill>
        <p:spPr>
          <a:xfrm>
            <a:off x="3169120" y="5605109"/>
            <a:ext cx="1219320" cy="695520"/>
          </a:xfrm>
          <a:prstGeom prst="rect">
            <a:avLst/>
          </a:prstGeom>
          <a:ln>
            <a:noFill/>
          </a:ln>
        </p:spPr>
      </p:pic>
      <p:sp>
        <p:nvSpPr>
          <p:cNvPr id="8" name="CustomShape 2">
            <a:extLst>
              <a:ext uri="{FF2B5EF4-FFF2-40B4-BE49-F238E27FC236}">
                <a16:creationId xmlns:a16="http://schemas.microsoft.com/office/drawing/2014/main" id="{EC7CB814-7D04-0FCF-BDA1-CD506C064815}"/>
              </a:ext>
            </a:extLst>
          </p:cNvPr>
          <p:cNvSpPr/>
          <p:nvPr/>
        </p:nvSpPr>
        <p:spPr>
          <a:xfrm rot="16200000">
            <a:off x="3711640" y="1855709"/>
            <a:ext cx="380160" cy="973080"/>
          </a:xfrm>
          <a:prstGeom prst="rightBrace">
            <a:avLst>
              <a:gd name="adj1" fmla="val 8333"/>
              <a:gd name="adj2" fmla="val 50000"/>
            </a:avLst>
          </a:prstGeom>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9" name="CustomShape 3">
            <a:extLst>
              <a:ext uri="{FF2B5EF4-FFF2-40B4-BE49-F238E27FC236}">
                <a16:creationId xmlns:a16="http://schemas.microsoft.com/office/drawing/2014/main" id="{7E2E8425-FA13-CE76-B1FB-021C68D48A15}"/>
              </a:ext>
            </a:extLst>
          </p:cNvPr>
          <p:cNvSpPr/>
          <p:nvPr/>
        </p:nvSpPr>
        <p:spPr>
          <a:xfrm>
            <a:off x="3017340" y="1574998"/>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ea typeface="DejaVu Sans"/>
              </a:rPr>
              <a:t>examples</a:t>
            </a:r>
            <a:endParaRPr lang="en-US" sz="2800" b="0" strike="noStrike" spc="-1" dirty="0"/>
          </a:p>
        </p:txBody>
      </p:sp>
      <p:sp>
        <p:nvSpPr>
          <p:cNvPr id="10" name="CustomShape 4">
            <a:extLst>
              <a:ext uri="{FF2B5EF4-FFF2-40B4-BE49-F238E27FC236}">
                <a16:creationId xmlns:a16="http://schemas.microsoft.com/office/drawing/2014/main" id="{FBF707DB-3A99-57B0-B180-3CBD8F45131C}"/>
              </a:ext>
            </a:extLst>
          </p:cNvPr>
          <p:cNvSpPr/>
          <p:nvPr/>
        </p:nvSpPr>
        <p:spPr>
          <a:xfrm>
            <a:off x="205960" y="3363749"/>
            <a:ext cx="1297080" cy="2073600"/>
          </a:xfrm>
          <a:prstGeom prst="rect">
            <a:avLst/>
          </a:prstGeom>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1" name="CustomShape 5">
            <a:extLst>
              <a:ext uri="{FF2B5EF4-FFF2-40B4-BE49-F238E27FC236}">
                <a16:creationId xmlns:a16="http://schemas.microsoft.com/office/drawing/2014/main" id="{5C89F78C-BBB4-FD6A-E522-64EB8E456E13}"/>
              </a:ext>
            </a:extLst>
          </p:cNvPr>
          <p:cNvSpPr/>
          <p:nvPr/>
        </p:nvSpPr>
        <p:spPr>
          <a:xfrm>
            <a:off x="323320" y="3962429"/>
            <a:ext cx="102672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solidFill>
                  <a:srgbClr val="000000"/>
                </a:solidFill>
                <a:ea typeface="DejaVu Sans"/>
              </a:rPr>
              <a:t>Data</a:t>
            </a:r>
            <a:endParaRPr lang="en-US" sz="2800" b="0" strike="noStrike" spc="-1" dirty="0"/>
          </a:p>
        </p:txBody>
      </p:sp>
      <p:sp>
        <p:nvSpPr>
          <p:cNvPr id="12" name="Line 6">
            <a:extLst>
              <a:ext uri="{FF2B5EF4-FFF2-40B4-BE49-F238E27FC236}">
                <a16:creationId xmlns:a16="http://schemas.microsoft.com/office/drawing/2014/main" id="{9C2B8902-9AAC-224D-F632-B045E2026AD5}"/>
              </a:ext>
            </a:extLst>
          </p:cNvPr>
          <p:cNvSpPr/>
          <p:nvPr/>
        </p:nvSpPr>
        <p:spPr>
          <a:xfrm flipV="1">
            <a:off x="1631200" y="2800349"/>
            <a:ext cx="1537560" cy="563400"/>
          </a:xfrm>
          <a:prstGeom prst="line">
            <a:avLst/>
          </a:prstGeom>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13" name="Line 7">
            <a:extLst>
              <a:ext uri="{FF2B5EF4-FFF2-40B4-BE49-F238E27FC236}">
                <a16:creationId xmlns:a16="http://schemas.microsoft.com/office/drawing/2014/main" id="{218D385C-1467-D3BC-20C1-7D37B819299B}"/>
              </a:ext>
            </a:extLst>
          </p:cNvPr>
          <p:cNvSpPr/>
          <p:nvPr/>
        </p:nvSpPr>
        <p:spPr>
          <a:xfrm>
            <a:off x="1631200" y="5429789"/>
            <a:ext cx="1654200" cy="695520"/>
          </a:xfrm>
          <a:prstGeom prst="line">
            <a:avLst/>
          </a:prstGeom>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14" name="CustomShape 3">
            <a:extLst>
              <a:ext uri="{FF2B5EF4-FFF2-40B4-BE49-F238E27FC236}">
                <a16:creationId xmlns:a16="http://schemas.microsoft.com/office/drawing/2014/main" id="{99EA8FE7-D3B1-BB92-F3A3-453BC272292B}"/>
              </a:ext>
            </a:extLst>
          </p:cNvPr>
          <p:cNvSpPr/>
          <p:nvPr/>
        </p:nvSpPr>
        <p:spPr>
          <a:xfrm>
            <a:off x="5016594" y="1584067"/>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ea typeface="DejaVu Sans"/>
              </a:rPr>
              <a:t>labels</a:t>
            </a:r>
            <a:endParaRPr lang="en-US" sz="2800" b="0" strike="noStrike" spc="-1" dirty="0"/>
          </a:p>
        </p:txBody>
      </p:sp>
      <p:sp>
        <p:nvSpPr>
          <p:cNvPr id="15" name="CustomShape 3">
            <a:extLst>
              <a:ext uri="{FF2B5EF4-FFF2-40B4-BE49-F238E27FC236}">
                <a16:creationId xmlns:a16="http://schemas.microsoft.com/office/drawing/2014/main" id="{A3765D94-3767-AB6A-6C29-8E344B5BB6F8}"/>
              </a:ext>
            </a:extLst>
          </p:cNvPr>
          <p:cNvSpPr/>
          <p:nvPr/>
        </p:nvSpPr>
        <p:spPr>
          <a:xfrm>
            <a:off x="7405900" y="1620128"/>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dirty="0">
                <a:ea typeface="DejaVu Sans"/>
              </a:rPr>
              <a:t>class</a:t>
            </a:r>
            <a:endParaRPr lang="en-US" sz="2800" b="0" strike="noStrike" spc="-1" dirty="0"/>
          </a:p>
        </p:txBody>
      </p:sp>
      <p:sp>
        <p:nvSpPr>
          <p:cNvPr id="16" name="CustomShape 3">
            <a:extLst>
              <a:ext uri="{FF2B5EF4-FFF2-40B4-BE49-F238E27FC236}">
                <a16:creationId xmlns:a16="http://schemas.microsoft.com/office/drawing/2014/main" id="{D9D80CCA-BA66-C877-886C-86E835BFD27E}"/>
              </a:ext>
            </a:extLst>
          </p:cNvPr>
          <p:cNvSpPr/>
          <p:nvPr/>
        </p:nvSpPr>
        <p:spPr>
          <a:xfrm>
            <a:off x="4677891" y="2862927"/>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ea typeface="DejaVu Sans"/>
              </a:rPr>
              <a:t>red, round, …</a:t>
            </a:r>
            <a:endParaRPr lang="en-US" sz="2400" b="0" strike="noStrike" spc="-1" dirty="0"/>
          </a:p>
        </p:txBody>
      </p:sp>
      <p:sp>
        <p:nvSpPr>
          <p:cNvPr id="17" name="CustomShape 3">
            <a:extLst>
              <a:ext uri="{FF2B5EF4-FFF2-40B4-BE49-F238E27FC236}">
                <a16:creationId xmlns:a16="http://schemas.microsoft.com/office/drawing/2014/main" id="{5FBEE215-B84B-60C2-DA54-700863DC87FD}"/>
              </a:ext>
            </a:extLst>
          </p:cNvPr>
          <p:cNvSpPr/>
          <p:nvPr/>
        </p:nvSpPr>
        <p:spPr>
          <a:xfrm>
            <a:off x="4677891" y="3989238"/>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ea typeface="DejaVu Sans"/>
              </a:rPr>
              <a:t>green, round, …</a:t>
            </a:r>
            <a:endParaRPr lang="en-US" sz="2400" b="0" strike="noStrike" spc="-1" dirty="0"/>
          </a:p>
        </p:txBody>
      </p:sp>
      <p:sp>
        <p:nvSpPr>
          <p:cNvPr id="18" name="CustomShape 3">
            <a:extLst>
              <a:ext uri="{FF2B5EF4-FFF2-40B4-BE49-F238E27FC236}">
                <a16:creationId xmlns:a16="http://schemas.microsoft.com/office/drawing/2014/main" id="{2BFBDA20-2ED0-D849-CEC9-C5AA1E9494D8}"/>
              </a:ext>
            </a:extLst>
          </p:cNvPr>
          <p:cNvSpPr/>
          <p:nvPr/>
        </p:nvSpPr>
        <p:spPr>
          <a:xfrm>
            <a:off x="4677891" y="4856838"/>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ea typeface="DejaVu Sans"/>
              </a:rPr>
              <a:t>yellow, oblong, …</a:t>
            </a:r>
            <a:endParaRPr lang="en-US" sz="2400" b="0" strike="noStrike" spc="-1" dirty="0"/>
          </a:p>
        </p:txBody>
      </p:sp>
      <p:sp>
        <p:nvSpPr>
          <p:cNvPr id="19" name="CustomShape 3">
            <a:extLst>
              <a:ext uri="{FF2B5EF4-FFF2-40B4-BE49-F238E27FC236}">
                <a16:creationId xmlns:a16="http://schemas.microsoft.com/office/drawing/2014/main" id="{5A576E65-D7F9-F112-B4B5-1F6BE0BD2AB7}"/>
              </a:ext>
            </a:extLst>
          </p:cNvPr>
          <p:cNvSpPr/>
          <p:nvPr/>
        </p:nvSpPr>
        <p:spPr>
          <a:xfrm>
            <a:off x="4677891" y="5724438"/>
            <a:ext cx="1768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ea typeface="DejaVu Sans"/>
              </a:rPr>
              <a:t>green, oblong, …</a:t>
            </a:r>
            <a:endParaRPr lang="en-US" sz="2400" b="0" strike="noStrike" spc="-1" dirty="0"/>
          </a:p>
        </p:txBody>
      </p:sp>
      <p:sp>
        <p:nvSpPr>
          <p:cNvPr id="20" name="CustomShape 3">
            <a:extLst>
              <a:ext uri="{FF2B5EF4-FFF2-40B4-BE49-F238E27FC236}">
                <a16:creationId xmlns:a16="http://schemas.microsoft.com/office/drawing/2014/main" id="{E1EB0D91-EEF9-302B-12D2-2D2FD757CBDA}"/>
              </a:ext>
            </a:extLst>
          </p:cNvPr>
          <p:cNvSpPr/>
          <p:nvPr/>
        </p:nvSpPr>
        <p:spPr>
          <a:xfrm>
            <a:off x="7450580" y="2939163"/>
            <a:ext cx="114588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ea typeface="DejaVu Sans"/>
              </a:rPr>
              <a:t>apple</a:t>
            </a:r>
            <a:endParaRPr lang="en-US" sz="2400" b="0" strike="noStrike" spc="-1" dirty="0"/>
          </a:p>
        </p:txBody>
      </p:sp>
      <p:sp>
        <p:nvSpPr>
          <p:cNvPr id="21" name="CustomShape 3">
            <a:extLst>
              <a:ext uri="{FF2B5EF4-FFF2-40B4-BE49-F238E27FC236}">
                <a16:creationId xmlns:a16="http://schemas.microsoft.com/office/drawing/2014/main" id="{13FD0E73-E60F-15DE-CC83-94AE9CEF2C60}"/>
              </a:ext>
            </a:extLst>
          </p:cNvPr>
          <p:cNvSpPr/>
          <p:nvPr/>
        </p:nvSpPr>
        <p:spPr>
          <a:xfrm>
            <a:off x="7441511" y="4054443"/>
            <a:ext cx="114588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ea typeface="DejaVu Sans"/>
              </a:rPr>
              <a:t>apple</a:t>
            </a:r>
            <a:endParaRPr lang="en-US" sz="2400" b="0" strike="noStrike" spc="-1" dirty="0"/>
          </a:p>
        </p:txBody>
      </p:sp>
      <p:sp>
        <p:nvSpPr>
          <p:cNvPr id="22" name="CustomShape 3">
            <a:extLst>
              <a:ext uri="{FF2B5EF4-FFF2-40B4-BE49-F238E27FC236}">
                <a16:creationId xmlns:a16="http://schemas.microsoft.com/office/drawing/2014/main" id="{BCAF9482-EA4F-4F69-A865-6D6982272BFE}"/>
              </a:ext>
            </a:extLst>
          </p:cNvPr>
          <p:cNvSpPr/>
          <p:nvPr/>
        </p:nvSpPr>
        <p:spPr>
          <a:xfrm>
            <a:off x="7465122" y="4938603"/>
            <a:ext cx="114588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t>banana</a:t>
            </a:r>
          </a:p>
        </p:txBody>
      </p:sp>
      <p:sp>
        <p:nvSpPr>
          <p:cNvPr id="23" name="CustomShape 3">
            <a:extLst>
              <a:ext uri="{FF2B5EF4-FFF2-40B4-BE49-F238E27FC236}">
                <a16:creationId xmlns:a16="http://schemas.microsoft.com/office/drawing/2014/main" id="{29D54C16-8B65-7502-A80F-7B710E90154A}"/>
              </a:ext>
            </a:extLst>
          </p:cNvPr>
          <p:cNvSpPr/>
          <p:nvPr/>
        </p:nvSpPr>
        <p:spPr>
          <a:xfrm>
            <a:off x="7501782" y="5750869"/>
            <a:ext cx="114588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t>banana</a:t>
            </a:r>
          </a:p>
        </p:txBody>
      </p:sp>
      <p:pic>
        <p:nvPicPr>
          <p:cNvPr id="24" name="Picture 20">
            <a:extLst>
              <a:ext uri="{FF2B5EF4-FFF2-40B4-BE49-F238E27FC236}">
                <a16:creationId xmlns:a16="http://schemas.microsoft.com/office/drawing/2014/main" id="{121A3E8F-4ABA-E235-B254-0872FFF17CDA}"/>
              </a:ext>
            </a:extLst>
          </p:cNvPr>
          <p:cNvPicPr/>
          <p:nvPr/>
        </p:nvPicPr>
        <p:blipFill>
          <a:blip r:embed="rId7"/>
          <a:stretch/>
        </p:blipFill>
        <p:spPr>
          <a:xfrm>
            <a:off x="9442422" y="3211469"/>
            <a:ext cx="1815480" cy="20185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CustomShape 2"/>
          <p:cNvSpPr/>
          <p:nvPr/>
        </p:nvSpPr>
        <p:spPr>
          <a:xfrm>
            <a:off x="7450680" y="2805120"/>
            <a:ext cx="761040" cy="6847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015" name="CustomShape 3"/>
          <p:cNvSpPr/>
          <p:nvPr/>
        </p:nvSpPr>
        <p:spPr>
          <a:xfrm>
            <a:off x="7450680" y="2971800"/>
            <a:ext cx="15991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T = ?</a:t>
            </a:r>
            <a:endParaRPr lang="en-US" spc="-1" dirty="0">
              <a:latin typeface="Neue Haas Grotesk Text Pro" panose="020B0504020202020204" pitchFamily="34" charset="77"/>
            </a:endParaRPr>
          </a:p>
        </p:txBody>
      </p:sp>
      <p:sp>
        <p:nvSpPr>
          <p:cNvPr id="1016" name="Line 4"/>
          <p:cNvSpPr/>
          <p:nvPr/>
        </p:nvSpPr>
        <p:spPr>
          <a:xfrm>
            <a:off x="8212440" y="3109680"/>
            <a:ext cx="9907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17" name="CustomShape 5"/>
          <p:cNvSpPr/>
          <p:nvPr/>
        </p:nvSpPr>
        <p:spPr>
          <a:xfrm>
            <a:off x="9279480" y="2957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18" name="Line 6"/>
          <p:cNvSpPr/>
          <p:nvPr/>
        </p:nvSpPr>
        <p:spPr>
          <a:xfrm>
            <a:off x="6688560" y="2500200"/>
            <a:ext cx="83808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19" name="Line 7"/>
          <p:cNvSpPr/>
          <p:nvPr/>
        </p:nvSpPr>
        <p:spPr>
          <a:xfrm flipV="1">
            <a:off x="6764520" y="3414600"/>
            <a:ext cx="838440" cy="3045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20" name="CustomShape 8"/>
          <p:cNvSpPr/>
          <p:nvPr/>
        </p:nvSpPr>
        <p:spPr>
          <a:xfrm>
            <a:off x="5698200" y="21337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1021" name="CustomShape 9"/>
          <p:cNvSpPr/>
          <p:nvPr/>
        </p:nvSpPr>
        <p:spPr>
          <a:xfrm>
            <a:off x="5774160" y="34909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1022" name="CustomShape 10"/>
          <p:cNvSpPr/>
          <p:nvPr/>
        </p:nvSpPr>
        <p:spPr>
          <a:xfrm>
            <a:off x="6841200" y="22860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1</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sp>
        <p:nvSpPr>
          <p:cNvPr id="1023" name="CustomShape 11"/>
          <p:cNvSpPr/>
          <p:nvPr/>
        </p:nvSpPr>
        <p:spPr>
          <a:xfrm>
            <a:off x="6993480" y="36576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3 </a:t>
            </a:r>
            <a:r>
              <a:rPr lang="en-US" spc="-1" dirty="0">
                <a:solidFill>
                  <a:srgbClr val="FF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1024" name="Line 12"/>
          <p:cNvSpPr/>
          <p:nvPr/>
        </p:nvSpPr>
        <p:spPr>
          <a:xfrm>
            <a:off x="6612240" y="3124080"/>
            <a:ext cx="838080" cy="763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25" name="CustomShape 13"/>
          <p:cNvSpPr/>
          <p:nvPr/>
        </p:nvSpPr>
        <p:spPr>
          <a:xfrm>
            <a:off x="5621880" y="283356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1026" name="CustomShape 14"/>
          <p:cNvSpPr/>
          <p:nvPr/>
        </p:nvSpPr>
        <p:spPr>
          <a:xfrm>
            <a:off x="6384000" y="2666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FF0000"/>
                </a:solidFill>
                <a:latin typeface="Neue Haas Grotesk Text Pro" panose="020B0504020202020204" pitchFamily="34" charset="77"/>
                <a:ea typeface="DejaVu Sans"/>
              </a:rPr>
              <a:t>w</a:t>
            </a:r>
            <a:r>
              <a:rPr lang="en-US" spc="-1" baseline="-25000" dirty="0">
                <a:solidFill>
                  <a:srgbClr val="FF0000"/>
                </a:solidFill>
                <a:latin typeface="Neue Haas Grotesk Text Pro" panose="020B0504020202020204" pitchFamily="34" charset="77"/>
                <a:ea typeface="DejaVu Sans"/>
              </a:rPr>
              <a:t>2</a:t>
            </a:r>
            <a:r>
              <a:rPr lang="en-US" spc="-1" dirty="0">
                <a:solidFill>
                  <a:srgbClr val="FF0000"/>
                </a:solidFill>
                <a:latin typeface="Neue Haas Grotesk Text Pro" panose="020B0504020202020204" pitchFamily="34" charset="77"/>
                <a:ea typeface="DejaVu Sans"/>
              </a:rPr>
              <a:t> = ?</a:t>
            </a:r>
            <a:endParaRPr lang="en-US" spc="-1" dirty="0">
              <a:latin typeface="Neue Haas Grotesk Text Pro" panose="020B0504020202020204" pitchFamily="34" charset="77"/>
            </a:endParaRPr>
          </a:p>
        </p:txBody>
      </p:sp>
      <p:graphicFrame>
        <p:nvGraphicFramePr>
          <p:cNvPr id="1027" name="Table 15"/>
          <p:cNvGraphicFramePr/>
          <p:nvPr/>
        </p:nvGraphicFramePr>
        <p:xfrm>
          <a:off x="1981200" y="2133720"/>
          <a:ext cx="3200040" cy="4253040"/>
        </p:xfrm>
        <a:graphic>
          <a:graphicData uri="http://schemas.openxmlformats.org/drawingml/2006/table">
            <a:tbl>
              <a:tblPr/>
              <a:tblGrid>
                <a:gridCol w="761760">
                  <a:extLst>
                    <a:ext uri="{9D8B030D-6E8A-4147-A177-3AD203B41FA5}">
                      <a16:colId xmlns:a16="http://schemas.microsoft.com/office/drawing/2014/main" val="20000"/>
                    </a:ext>
                  </a:extLst>
                </a:gridCol>
                <a:gridCol w="609480">
                  <a:extLst>
                    <a:ext uri="{9D8B030D-6E8A-4147-A177-3AD203B41FA5}">
                      <a16:colId xmlns:a16="http://schemas.microsoft.com/office/drawing/2014/main" val="20001"/>
                    </a:ext>
                  </a:extLst>
                </a:gridCol>
                <a:gridCol w="696240">
                  <a:extLst>
                    <a:ext uri="{9D8B030D-6E8A-4147-A177-3AD203B41FA5}">
                      <a16:colId xmlns:a16="http://schemas.microsoft.com/office/drawing/2014/main" val="20002"/>
                    </a:ext>
                  </a:extLst>
                </a:gridCol>
                <a:gridCol w="1132560">
                  <a:extLst>
                    <a:ext uri="{9D8B030D-6E8A-4147-A177-3AD203B41FA5}">
                      <a16:colId xmlns:a16="http://schemas.microsoft.com/office/drawing/2014/main" val="20003"/>
                    </a:ext>
                  </a:extLst>
                </a:gridCol>
              </a:tblGrid>
              <a:tr h="78516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2</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x</a:t>
                      </a:r>
                      <a:r>
                        <a:rPr lang="en-US" sz="2000" b="0" i="0" strike="noStrike" spc="-1" baseline="-25000" dirty="0">
                          <a:solidFill>
                            <a:srgbClr val="000000"/>
                          </a:solidFill>
                          <a:latin typeface="Neue Haas Grotesk Text Pro" panose="020B0504020202020204" pitchFamily="34" charset="77"/>
                        </a:rPr>
                        <a:t>3</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y</a:t>
                      </a:r>
                      <a:endParaRPr lang="en-US" sz="20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330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338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3308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338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r h="4338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5"/>
                  </a:ext>
                </a:extLst>
              </a:tr>
              <a:tr h="4338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6"/>
                  </a:ext>
                </a:extLst>
              </a:tr>
              <a:tr h="43380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7"/>
                  </a:ext>
                </a:extLst>
              </a:tr>
              <a:tr h="432720">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1</a:t>
                      </a:r>
                      <a:endParaRPr lang="en-US" sz="20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400"/>
                        </a:spcBef>
                      </a:pPr>
                      <a:r>
                        <a:rPr lang="en-US" sz="2000" b="0" i="0" strike="noStrike" spc="-1" dirty="0">
                          <a:solidFill>
                            <a:srgbClr val="000000"/>
                          </a:solidFill>
                          <a:latin typeface="Neue Haas Grotesk Text Pro" panose="020B0504020202020204" pitchFamily="34" charset="77"/>
                        </a:rPr>
                        <a:t>0</a:t>
                      </a:r>
                      <a:endParaRPr lang="en-US" sz="20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8"/>
                  </a:ext>
                </a:extLst>
              </a:tr>
            </a:tbl>
          </a:graphicData>
        </a:graphic>
      </p:graphicFrame>
      <p:sp>
        <p:nvSpPr>
          <p:cNvPr id="1028" name="CustomShape 16"/>
          <p:cNvSpPr/>
          <p:nvPr/>
        </p:nvSpPr>
        <p:spPr>
          <a:xfrm>
            <a:off x="5181600" y="4397400"/>
            <a:ext cx="556164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120">
              <a:buClr>
                <a:srgbClr val="000000"/>
              </a:buClr>
              <a:buFont typeface="StarSymbol"/>
              <a:buAutoNum type="arabicPeriod"/>
            </a:pPr>
            <a:r>
              <a:rPr lang="en-US" sz="2400" spc="-1" dirty="0">
                <a:solidFill>
                  <a:srgbClr val="000000"/>
                </a:solidFill>
                <a:latin typeface="Neue Haas Grotesk Text Pro" panose="020B0504020202020204" pitchFamily="34" charset="77"/>
                <a:ea typeface="DejaVu Sans"/>
              </a:rPr>
              <a:t>start with some initial weights and thresholds</a:t>
            </a:r>
            <a:endParaRPr lang="en-US" sz="2400" spc="-1" dirty="0">
              <a:latin typeface="Neue Haas Grotesk Text Pro" panose="020B0504020202020204" pitchFamily="34" charset="77"/>
            </a:endParaRPr>
          </a:p>
          <a:p>
            <a:pPr marL="457200" indent="-456120">
              <a:buClr>
                <a:srgbClr val="000000"/>
              </a:buClr>
              <a:buFont typeface="StarSymbol"/>
              <a:buAutoNum type="arabicPeriod"/>
            </a:pPr>
            <a:r>
              <a:rPr lang="en-US" sz="2400" spc="-1" dirty="0">
                <a:solidFill>
                  <a:srgbClr val="000000"/>
                </a:solidFill>
                <a:latin typeface="Neue Haas Grotesk Text Pro" panose="020B0504020202020204" pitchFamily="34" charset="77"/>
                <a:ea typeface="DejaVu Sans"/>
              </a:rPr>
              <a:t>show examples repeatedly to NN</a:t>
            </a:r>
            <a:endParaRPr lang="en-US" sz="2400" spc="-1" dirty="0">
              <a:latin typeface="Neue Haas Grotesk Text Pro" panose="020B0504020202020204" pitchFamily="34" charset="77"/>
            </a:endParaRPr>
          </a:p>
          <a:p>
            <a:pPr marL="457200" indent="-456120">
              <a:buClr>
                <a:srgbClr val="000000"/>
              </a:buClr>
              <a:buFont typeface="StarSymbol"/>
              <a:buAutoNum type="arabicPeriod"/>
            </a:pPr>
            <a:r>
              <a:rPr lang="en-US" sz="2400" spc="-1" dirty="0">
                <a:solidFill>
                  <a:srgbClr val="000000"/>
                </a:solidFill>
                <a:latin typeface="Neue Haas Grotesk Text Pro" panose="020B0504020202020204" pitchFamily="34" charset="77"/>
                <a:ea typeface="DejaVu Sans"/>
              </a:rPr>
              <a:t>update weights/thresholds by comparing NN output to actual output</a:t>
            </a:r>
            <a:endParaRPr lang="en-US" sz="24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D20A34A4-E938-78BA-2412-8306D76D70A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Training neural networks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2"/>
          <p:cNvSpPr/>
          <p:nvPr/>
        </p:nvSpPr>
        <p:spPr>
          <a:xfrm>
            <a:off x="765047" y="1833298"/>
            <a:ext cx="10661906" cy="3885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2900" indent="-342900">
              <a:spcBef>
                <a:spcPts val="641"/>
              </a:spcBef>
              <a:buFont typeface="Arial" panose="020B0604020202020204" pitchFamily="34" charset="0"/>
              <a:buChar char="•"/>
            </a:pPr>
            <a:r>
              <a:rPr lang="en-US" sz="2400" spc="-1" dirty="0">
                <a:solidFill>
                  <a:srgbClr val="000000"/>
                </a:solidFill>
                <a:ea typeface="ＭＳ Ｐゴシック"/>
              </a:rPr>
              <a:t>repeat until you get all examples right:</a:t>
            </a:r>
          </a:p>
          <a:p>
            <a:pPr marL="342900" indent="-342900">
              <a:spcBef>
                <a:spcPts val="641"/>
              </a:spcBef>
              <a:buFont typeface="Arial" panose="020B0604020202020204" pitchFamily="34" charset="0"/>
              <a:buChar char="•"/>
            </a:pPr>
            <a:r>
              <a:rPr lang="en-US" sz="2400" spc="-1" dirty="0">
                <a:solidFill>
                  <a:srgbClr val="000000"/>
                </a:solidFill>
                <a:ea typeface="ＭＳ Ｐゴシック"/>
              </a:rPr>
              <a:t>for each “training” example:</a:t>
            </a:r>
            <a:endParaRPr lang="en-US" sz="2400" spc="-1" dirty="0"/>
          </a:p>
          <a:p>
            <a:pPr marL="800100" lvl="1" indent="-342900">
              <a:spcBef>
                <a:spcPts val="641"/>
              </a:spcBef>
              <a:buFont typeface="Arial" panose="020B0604020202020204" pitchFamily="34" charset="0"/>
              <a:buChar char="•"/>
            </a:pPr>
            <a:r>
              <a:rPr lang="en-US" sz="2400" spc="-1" dirty="0">
                <a:solidFill>
                  <a:srgbClr val="000000"/>
                </a:solidFill>
                <a:ea typeface="ＭＳ Ｐゴシック"/>
              </a:rPr>
              <a:t>calculate current prediction on example</a:t>
            </a:r>
            <a:endParaRPr lang="en-US" sz="2400" spc="-1" dirty="0"/>
          </a:p>
          <a:p>
            <a:pPr marL="800100" lvl="1" indent="-342900">
              <a:spcBef>
                <a:spcPts val="641"/>
              </a:spcBef>
              <a:buFont typeface="Arial" panose="020B0604020202020204" pitchFamily="34" charset="0"/>
              <a:buChar char="•"/>
            </a:pPr>
            <a:r>
              <a:rPr lang="en-US" sz="2400" spc="-1" dirty="0">
                <a:ea typeface="ＭＳ Ｐゴシック"/>
              </a:rPr>
              <a:t>if wrong:</a:t>
            </a:r>
            <a:endParaRPr lang="en-US" sz="2400" spc="-1" dirty="0"/>
          </a:p>
          <a:p>
            <a:pPr marL="1257300" lvl="2" indent="-342900">
              <a:spcBef>
                <a:spcPts val="641"/>
              </a:spcBef>
              <a:buFont typeface="Arial" panose="020B0604020202020204" pitchFamily="34" charset="0"/>
              <a:buChar char="•"/>
            </a:pPr>
            <a:r>
              <a:rPr lang="en-US" sz="2400" spc="-1" dirty="0">
                <a:ea typeface="ＭＳ Ｐゴシック"/>
              </a:rPr>
              <a:t>update weights and threshold towards getting this example correct</a:t>
            </a:r>
            <a:endParaRPr lang="en-US" sz="2400" spc="-1" dirty="0"/>
          </a:p>
        </p:txBody>
      </p:sp>
      <p:sp>
        <p:nvSpPr>
          <p:cNvPr id="2" name="Title 1">
            <a:extLst>
              <a:ext uri="{FF2B5EF4-FFF2-40B4-BE49-F238E27FC236}">
                <a16:creationId xmlns:a16="http://schemas.microsoft.com/office/drawing/2014/main" id="{EE002152-DF89-D285-777F-8A23FBF6EF8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Group 1"/>
          <p:cNvGrpSpPr/>
          <p:nvPr/>
        </p:nvGrpSpPr>
        <p:grpSpPr>
          <a:xfrm>
            <a:off x="3047880" y="1752480"/>
            <a:ext cx="5715000" cy="4343400"/>
            <a:chOff x="1523880" y="1752480"/>
            <a:chExt cx="5715000" cy="4343400"/>
          </a:xfrm>
        </p:grpSpPr>
        <p:sp>
          <p:nvSpPr>
            <p:cNvPr id="241"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42"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43"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44"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45"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46"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47"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48"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49"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50"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grpSp>
        <p:nvGrpSpPr>
          <p:cNvPr id="252" name="Group 13"/>
          <p:cNvGrpSpPr/>
          <p:nvPr/>
        </p:nvGrpSpPr>
        <p:grpSpPr>
          <a:xfrm>
            <a:off x="5791080" y="3352680"/>
            <a:ext cx="762120" cy="687240"/>
            <a:chOff x="4267080" y="3352680"/>
            <a:chExt cx="762120" cy="687240"/>
          </a:xfrm>
        </p:grpSpPr>
        <p:sp>
          <p:nvSpPr>
            <p:cNvPr id="253" name="Line 14"/>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4" name="Line 15"/>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55" name="Line 16"/>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256" name="CustomShape 17"/>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257" name="CustomShape 18"/>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58" name="CustomShape 19"/>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59" name="CustomShape 20"/>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260" name="CustomShape 21"/>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61" name="CustomShape 22"/>
          <p:cNvSpPr/>
          <p:nvPr/>
        </p:nvSpPr>
        <p:spPr>
          <a:xfrm>
            <a:off x="8691960" y="2814840"/>
            <a:ext cx="14331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predicted</a:t>
            </a:r>
            <a:endParaRPr lang="en-US" sz="2400" spc="-1" dirty="0">
              <a:latin typeface="Neue Haas Grotesk Text Pro" panose="020B0504020202020204" pitchFamily="34" charset="77"/>
            </a:endParaRPr>
          </a:p>
        </p:txBody>
      </p:sp>
      <p:sp>
        <p:nvSpPr>
          <p:cNvPr id="262" name="CustomShape 23"/>
          <p:cNvSpPr/>
          <p:nvPr/>
        </p:nvSpPr>
        <p:spPr>
          <a:xfrm>
            <a:off x="8921640" y="4419720"/>
            <a:ext cx="9925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actual</a:t>
            </a:r>
            <a:endParaRPr lang="en-US" sz="2400" spc="-1" dirty="0">
              <a:latin typeface="Neue Haas Grotesk Text Pro" panose="020B0504020202020204" pitchFamily="34" charset="77"/>
            </a:endParaRPr>
          </a:p>
        </p:txBody>
      </p:sp>
      <p:sp>
        <p:nvSpPr>
          <p:cNvPr id="263" name="CustomShape 24"/>
          <p:cNvSpPr/>
          <p:nvPr/>
        </p:nvSpPr>
        <p:spPr>
          <a:xfrm>
            <a:off x="9067800" y="472428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0000"/>
                </a:solidFill>
                <a:latin typeface="Neue Haas Grotesk Text Pro" panose="020B0504020202020204" pitchFamily="34" charset="77"/>
                <a:ea typeface="DejaVu Sans"/>
              </a:rPr>
              <a:t>1</a:t>
            </a:r>
            <a:endParaRPr lang="en-US" sz="6000" spc="-1" dirty="0">
              <a:latin typeface="Neue Haas Grotesk Text Pro" panose="020B0504020202020204" pitchFamily="34" charset="77"/>
            </a:endParaRPr>
          </a:p>
        </p:txBody>
      </p:sp>
      <p:sp>
        <p:nvSpPr>
          <p:cNvPr id="264" name="CustomShape 25"/>
          <p:cNvSpPr/>
          <p:nvPr/>
        </p:nvSpPr>
        <p:spPr>
          <a:xfrm>
            <a:off x="8991480" y="320040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a:t>
            </a:r>
            <a:endParaRPr lang="en-US" sz="60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9E347FA3-3275-919C-D203-83749753CD8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Group 1"/>
          <p:cNvGrpSpPr/>
          <p:nvPr/>
        </p:nvGrpSpPr>
        <p:grpSpPr>
          <a:xfrm>
            <a:off x="3047880" y="1752480"/>
            <a:ext cx="5715000" cy="4343400"/>
            <a:chOff x="1523880" y="1752480"/>
            <a:chExt cx="5715000" cy="4343400"/>
          </a:xfrm>
        </p:grpSpPr>
        <p:sp>
          <p:nvSpPr>
            <p:cNvPr id="266"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67"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68"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69"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70"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71"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72"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73"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74"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275"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277" name="CustomShape 13"/>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89E5"/>
                </a:solidFill>
                <a:latin typeface="Neue Haas Grotesk Text Pro" panose="020B0504020202020204" pitchFamily="34" charset="77"/>
                <a:ea typeface="DejaVu Sans"/>
              </a:rPr>
              <a:t>0</a:t>
            </a:r>
            <a:endParaRPr lang="en-US" sz="6000" spc="-1" dirty="0">
              <a:solidFill>
                <a:srgbClr val="0089E5"/>
              </a:solidFill>
              <a:latin typeface="Neue Haas Grotesk Text Pro" panose="020B0504020202020204" pitchFamily="34" charset="77"/>
            </a:endParaRPr>
          </a:p>
        </p:txBody>
      </p:sp>
      <p:grpSp>
        <p:nvGrpSpPr>
          <p:cNvPr id="278" name="Group 14"/>
          <p:cNvGrpSpPr/>
          <p:nvPr/>
        </p:nvGrpSpPr>
        <p:grpSpPr>
          <a:xfrm>
            <a:off x="5791080" y="3352680"/>
            <a:ext cx="762120" cy="687240"/>
            <a:chOff x="4267080" y="3352680"/>
            <a:chExt cx="762120" cy="687240"/>
          </a:xfrm>
        </p:grpSpPr>
        <p:sp>
          <p:nvSpPr>
            <p:cNvPr id="279" name="Line 15"/>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80" name="Line 16"/>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81" name="Line 17"/>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282" name="CustomShape 18"/>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283" name="CustomShape 19"/>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84" name="CustomShape 20"/>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85" name="CustomShape 21"/>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286" name="CustomShape 22"/>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287" name="CustomShape 23"/>
          <p:cNvSpPr/>
          <p:nvPr/>
        </p:nvSpPr>
        <p:spPr>
          <a:xfrm>
            <a:off x="8691960" y="2814840"/>
            <a:ext cx="14331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predicted</a:t>
            </a:r>
            <a:endParaRPr lang="en-US" sz="2400" spc="-1" dirty="0">
              <a:latin typeface="Neue Haas Grotesk Text Pro" panose="020B0504020202020204" pitchFamily="34" charset="77"/>
            </a:endParaRPr>
          </a:p>
        </p:txBody>
      </p:sp>
      <p:sp>
        <p:nvSpPr>
          <p:cNvPr id="288" name="CustomShape 24"/>
          <p:cNvSpPr/>
          <p:nvPr/>
        </p:nvSpPr>
        <p:spPr>
          <a:xfrm>
            <a:off x="8921640" y="4419720"/>
            <a:ext cx="9925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actual</a:t>
            </a:r>
            <a:endParaRPr lang="en-US" sz="2400" spc="-1" dirty="0">
              <a:latin typeface="Neue Haas Grotesk Text Pro" panose="020B0504020202020204" pitchFamily="34" charset="77"/>
            </a:endParaRPr>
          </a:p>
        </p:txBody>
      </p:sp>
      <p:sp>
        <p:nvSpPr>
          <p:cNvPr id="289" name="CustomShape 25"/>
          <p:cNvSpPr/>
          <p:nvPr/>
        </p:nvSpPr>
        <p:spPr>
          <a:xfrm>
            <a:off x="9067800" y="472428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1</a:t>
            </a:r>
            <a:endParaRPr lang="en-US" sz="6000" spc="-1" dirty="0">
              <a:latin typeface="Neue Haas Grotesk Text Pro" panose="020B0504020202020204" pitchFamily="34" charset="77"/>
            </a:endParaRPr>
          </a:p>
        </p:txBody>
      </p:sp>
      <p:sp>
        <p:nvSpPr>
          <p:cNvPr id="290" name="CustomShape 26"/>
          <p:cNvSpPr/>
          <p:nvPr/>
        </p:nvSpPr>
        <p:spPr>
          <a:xfrm>
            <a:off x="4674360" y="6019920"/>
            <a:ext cx="533160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What could we adjust to make it right?</a:t>
            </a:r>
            <a:endParaRPr lang="en-US" sz="2400" spc="-1" dirty="0">
              <a:latin typeface="Neue Haas Grotesk Text Pro" panose="020B0504020202020204" pitchFamily="34" charset="77"/>
            </a:endParaRPr>
          </a:p>
        </p:txBody>
      </p:sp>
      <p:sp>
        <p:nvSpPr>
          <p:cNvPr id="291" name="CustomShape 27"/>
          <p:cNvSpPr/>
          <p:nvPr/>
        </p:nvSpPr>
        <p:spPr>
          <a:xfrm>
            <a:off x="7772520" y="1173600"/>
            <a:ext cx="28944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Weighted sum is 0.5, which is not equal or larger than the threshold</a:t>
            </a:r>
            <a:endParaRPr lang="en-US" sz="2400" spc="-1" dirty="0">
              <a:solidFill>
                <a:srgbClr val="0089E5"/>
              </a:solidFill>
              <a:latin typeface="Neue Haas Grotesk Text Pro" panose="020B0504020202020204" pitchFamily="34" charset="77"/>
            </a:endParaRPr>
          </a:p>
        </p:txBody>
      </p:sp>
      <p:sp>
        <p:nvSpPr>
          <p:cNvPr id="2" name="Title 1">
            <a:extLst>
              <a:ext uri="{FF2B5EF4-FFF2-40B4-BE49-F238E27FC236}">
                <a16:creationId xmlns:a16="http://schemas.microsoft.com/office/drawing/2014/main" id="{721D5BB8-7887-698E-E3D6-2BF565155B7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 name="Group 1"/>
          <p:cNvGrpSpPr/>
          <p:nvPr/>
        </p:nvGrpSpPr>
        <p:grpSpPr>
          <a:xfrm>
            <a:off x="3047880" y="1752480"/>
            <a:ext cx="5715000" cy="4343400"/>
            <a:chOff x="1523880" y="1752480"/>
            <a:chExt cx="5715000" cy="4343400"/>
          </a:xfrm>
        </p:grpSpPr>
        <p:sp>
          <p:nvSpPr>
            <p:cNvPr id="293"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94"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5"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6"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7"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8"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299"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00"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01"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02"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304" name="CustomShape 13"/>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89E5"/>
                </a:solidFill>
                <a:latin typeface="Neue Haas Grotesk Text Pro" panose="020B0504020202020204" pitchFamily="34" charset="77"/>
                <a:ea typeface="DejaVu Sans"/>
              </a:rPr>
              <a:t>0</a:t>
            </a:r>
            <a:endParaRPr lang="en-US" sz="6000" spc="-1" dirty="0">
              <a:solidFill>
                <a:srgbClr val="0089E5"/>
              </a:solidFill>
              <a:latin typeface="Neue Haas Grotesk Text Pro" panose="020B0504020202020204" pitchFamily="34" charset="77"/>
            </a:endParaRPr>
          </a:p>
        </p:txBody>
      </p:sp>
      <p:grpSp>
        <p:nvGrpSpPr>
          <p:cNvPr id="305" name="Group 14"/>
          <p:cNvGrpSpPr/>
          <p:nvPr/>
        </p:nvGrpSpPr>
        <p:grpSpPr>
          <a:xfrm>
            <a:off x="5791080" y="3352680"/>
            <a:ext cx="762120" cy="687240"/>
            <a:chOff x="4267080" y="3352680"/>
            <a:chExt cx="762120" cy="687240"/>
          </a:xfrm>
        </p:grpSpPr>
        <p:sp>
          <p:nvSpPr>
            <p:cNvPr id="306" name="Line 15"/>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07" name="Line 16"/>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08" name="Line 17"/>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09" name="CustomShape 18"/>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310" name="CustomShape 19"/>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11" name="CustomShape 20"/>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12" name="CustomShape 21"/>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313" name="CustomShape 22"/>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14" name="CustomShape 23"/>
          <p:cNvSpPr/>
          <p:nvPr/>
        </p:nvSpPr>
        <p:spPr>
          <a:xfrm>
            <a:off x="8691960" y="2814840"/>
            <a:ext cx="14331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predicted</a:t>
            </a:r>
            <a:endParaRPr lang="en-US" sz="2400" spc="-1" dirty="0">
              <a:latin typeface="Neue Haas Grotesk Text Pro" panose="020B0504020202020204" pitchFamily="34" charset="77"/>
            </a:endParaRPr>
          </a:p>
        </p:txBody>
      </p:sp>
      <p:sp>
        <p:nvSpPr>
          <p:cNvPr id="315" name="CustomShape 24"/>
          <p:cNvSpPr/>
          <p:nvPr/>
        </p:nvSpPr>
        <p:spPr>
          <a:xfrm>
            <a:off x="8921640" y="4419720"/>
            <a:ext cx="9925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actual</a:t>
            </a:r>
            <a:endParaRPr lang="en-US" sz="2400" spc="-1" dirty="0">
              <a:latin typeface="Neue Haas Grotesk Text Pro" panose="020B0504020202020204" pitchFamily="34" charset="77"/>
            </a:endParaRPr>
          </a:p>
        </p:txBody>
      </p:sp>
      <p:sp>
        <p:nvSpPr>
          <p:cNvPr id="316" name="CustomShape 25"/>
          <p:cNvSpPr/>
          <p:nvPr/>
        </p:nvSpPr>
        <p:spPr>
          <a:xfrm>
            <a:off x="9067800" y="472428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1</a:t>
            </a:r>
            <a:endParaRPr lang="en-US" sz="6000" spc="-1" dirty="0">
              <a:latin typeface="Neue Haas Grotesk Text Pro" panose="020B0504020202020204" pitchFamily="34" charset="77"/>
            </a:endParaRPr>
          </a:p>
        </p:txBody>
      </p:sp>
      <p:sp>
        <p:nvSpPr>
          <p:cNvPr id="317" name="CustomShape 26"/>
          <p:cNvSpPr/>
          <p:nvPr/>
        </p:nvSpPr>
        <p:spPr>
          <a:xfrm>
            <a:off x="4145520" y="6095880"/>
            <a:ext cx="60415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This weight doesn’t matter, so don’t change</a:t>
            </a:r>
            <a:endParaRPr lang="en-US" sz="2400" spc="-1" dirty="0">
              <a:solidFill>
                <a:srgbClr val="0089E5"/>
              </a:solidFill>
              <a:latin typeface="Neue Haas Grotesk Text Pro" panose="020B0504020202020204" pitchFamily="34" charset="77"/>
            </a:endParaRPr>
          </a:p>
        </p:txBody>
      </p:sp>
      <p:sp>
        <p:nvSpPr>
          <p:cNvPr id="318" name="CustomShape 27"/>
          <p:cNvSpPr/>
          <p:nvPr/>
        </p:nvSpPr>
        <p:spPr>
          <a:xfrm>
            <a:off x="2057520" y="4038480"/>
            <a:ext cx="1980000" cy="121824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B4BC0F28-F2DA-67B6-2D4A-79F4DA61064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 name="Group 1"/>
          <p:cNvGrpSpPr/>
          <p:nvPr/>
        </p:nvGrpSpPr>
        <p:grpSpPr>
          <a:xfrm>
            <a:off x="3047880" y="1752480"/>
            <a:ext cx="5715000" cy="4343400"/>
            <a:chOff x="1523880" y="1752480"/>
            <a:chExt cx="5715000" cy="4343400"/>
          </a:xfrm>
        </p:grpSpPr>
        <p:sp>
          <p:nvSpPr>
            <p:cNvPr id="320"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21"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2"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3"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4"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5"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26"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27"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28"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29"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331" name="CustomShape 13"/>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89E5"/>
                </a:solidFill>
                <a:latin typeface="Neue Haas Grotesk Text Pro" panose="020B0504020202020204" pitchFamily="34" charset="77"/>
                <a:ea typeface="DejaVu Sans"/>
              </a:rPr>
              <a:t>0</a:t>
            </a:r>
            <a:endParaRPr lang="en-US" sz="6000" spc="-1" dirty="0">
              <a:solidFill>
                <a:srgbClr val="0089E5"/>
              </a:solidFill>
              <a:latin typeface="Neue Haas Grotesk Text Pro" panose="020B0504020202020204" pitchFamily="34" charset="77"/>
            </a:endParaRPr>
          </a:p>
        </p:txBody>
      </p:sp>
      <p:grpSp>
        <p:nvGrpSpPr>
          <p:cNvPr id="332" name="Group 14"/>
          <p:cNvGrpSpPr/>
          <p:nvPr/>
        </p:nvGrpSpPr>
        <p:grpSpPr>
          <a:xfrm>
            <a:off x="5791080" y="3352680"/>
            <a:ext cx="762120" cy="687240"/>
            <a:chOff x="4267080" y="3352680"/>
            <a:chExt cx="762120" cy="687240"/>
          </a:xfrm>
        </p:grpSpPr>
        <p:sp>
          <p:nvSpPr>
            <p:cNvPr id="333" name="Line 15"/>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34" name="Line 16"/>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35" name="Line 17"/>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36" name="CustomShape 18"/>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337" name="CustomShape 19"/>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38" name="CustomShape 20"/>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39" name="CustomShape 21"/>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340" name="CustomShape 22"/>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41" name="CustomShape 23"/>
          <p:cNvSpPr/>
          <p:nvPr/>
        </p:nvSpPr>
        <p:spPr>
          <a:xfrm>
            <a:off x="8691960" y="2814840"/>
            <a:ext cx="14331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predicted</a:t>
            </a:r>
            <a:endParaRPr lang="en-US" sz="2400" spc="-1" dirty="0">
              <a:latin typeface="Neue Haas Grotesk Text Pro" panose="020B0504020202020204" pitchFamily="34" charset="77"/>
            </a:endParaRPr>
          </a:p>
        </p:txBody>
      </p:sp>
      <p:sp>
        <p:nvSpPr>
          <p:cNvPr id="342" name="CustomShape 24"/>
          <p:cNvSpPr/>
          <p:nvPr/>
        </p:nvSpPr>
        <p:spPr>
          <a:xfrm>
            <a:off x="8921640" y="4419720"/>
            <a:ext cx="9925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actual</a:t>
            </a:r>
            <a:endParaRPr lang="en-US" sz="2400" spc="-1" dirty="0">
              <a:latin typeface="Neue Haas Grotesk Text Pro" panose="020B0504020202020204" pitchFamily="34" charset="77"/>
            </a:endParaRPr>
          </a:p>
        </p:txBody>
      </p:sp>
      <p:sp>
        <p:nvSpPr>
          <p:cNvPr id="343" name="CustomShape 25"/>
          <p:cNvSpPr/>
          <p:nvPr/>
        </p:nvSpPr>
        <p:spPr>
          <a:xfrm>
            <a:off x="9067800" y="472428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1</a:t>
            </a:r>
            <a:endParaRPr lang="en-US" sz="6000" spc="-1" dirty="0">
              <a:latin typeface="Neue Haas Grotesk Text Pro" panose="020B0504020202020204" pitchFamily="34" charset="77"/>
            </a:endParaRPr>
          </a:p>
        </p:txBody>
      </p:sp>
      <p:sp>
        <p:nvSpPr>
          <p:cNvPr id="344" name="CustomShape 26"/>
          <p:cNvSpPr/>
          <p:nvPr/>
        </p:nvSpPr>
        <p:spPr>
          <a:xfrm>
            <a:off x="4599120" y="6095880"/>
            <a:ext cx="5073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Could increase any of these weights</a:t>
            </a:r>
            <a:endParaRPr lang="en-US" sz="2400" spc="-1" dirty="0">
              <a:solidFill>
                <a:srgbClr val="0089E5"/>
              </a:solidFill>
              <a:latin typeface="Neue Haas Grotesk Text Pro" panose="020B0504020202020204" pitchFamily="34" charset="77"/>
            </a:endParaRPr>
          </a:p>
        </p:txBody>
      </p:sp>
      <p:sp>
        <p:nvSpPr>
          <p:cNvPr id="345" name="CustomShape 27"/>
          <p:cNvSpPr/>
          <p:nvPr/>
        </p:nvSpPr>
        <p:spPr>
          <a:xfrm>
            <a:off x="2209800" y="2743200"/>
            <a:ext cx="1980000" cy="121824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346" name="CustomShape 28"/>
          <p:cNvSpPr/>
          <p:nvPr/>
        </p:nvSpPr>
        <p:spPr>
          <a:xfrm>
            <a:off x="2133480" y="1295280"/>
            <a:ext cx="2513520" cy="121824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347" name="CustomShape 29"/>
          <p:cNvSpPr/>
          <p:nvPr/>
        </p:nvSpPr>
        <p:spPr>
          <a:xfrm>
            <a:off x="2133480" y="5181480"/>
            <a:ext cx="2513520" cy="121824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47A845B2-2DEA-3A37-99CB-91E7312FF24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 name="Group 1"/>
          <p:cNvGrpSpPr/>
          <p:nvPr/>
        </p:nvGrpSpPr>
        <p:grpSpPr>
          <a:xfrm>
            <a:off x="3047880" y="1752480"/>
            <a:ext cx="5715000" cy="4343400"/>
            <a:chOff x="1523880" y="1752480"/>
            <a:chExt cx="5715000" cy="4343400"/>
          </a:xfrm>
        </p:grpSpPr>
        <p:sp>
          <p:nvSpPr>
            <p:cNvPr id="349" name="CustomShape 2"/>
            <p:cNvSpPr/>
            <p:nvPr/>
          </p:nvSpPr>
          <p:spPr>
            <a:xfrm>
              <a:off x="3886200" y="289548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50" name="Line 3"/>
            <p:cNvSpPr/>
            <p:nvPr/>
          </p:nvSpPr>
          <p:spPr>
            <a:xfrm>
              <a:off x="5562360" y="365760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51" name="Line 4"/>
            <p:cNvSpPr/>
            <p:nvPr/>
          </p:nvSpPr>
          <p:spPr>
            <a:xfrm>
              <a:off x="1600200" y="1752480"/>
              <a:ext cx="2286000" cy="1447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52" name="Line 5"/>
            <p:cNvSpPr/>
            <p:nvPr/>
          </p:nvSpPr>
          <p:spPr>
            <a:xfrm>
              <a:off x="1600200" y="3504960"/>
              <a:ext cx="22096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53" name="Line 6"/>
            <p:cNvSpPr/>
            <p:nvPr/>
          </p:nvSpPr>
          <p:spPr>
            <a:xfrm flipV="1">
              <a:off x="1523880" y="3886200"/>
              <a:ext cx="2286000" cy="8380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54" name="Line 7"/>
            <p:cNvSpPr/>
            <p:nvPr/>
          </p:nvSpPr>
          <p:spPr>
            <a:xfrm flipV="1">
              <a:off x="1523880" y="4190760"/>
              <a:ext cx="2438280" cy="19051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55" name="CustomShape 8"/>
            <p:cNvSpPr/>
            <p:nvPr/>
          </p:nvSpPr>
          <p:spPr>
            <a:xfrm>
              <a:off x="2286000" y="191916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56" name="CustomShape 9"/>
            <p:cNvSpPr/>
            <p:nvPr/>
          </p:nvSpPr>
          <p:spPr>
            <a:xfrm>
              <a:off x="1828800" y="3124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57" name="CustomShape 10"/>
            <p:cNvSpPr/>
            <p:nvPr/>
          </p:nvSpPr>
          <p:spPr>
            <a:xfrm>
              <a:off x="1752480" y="45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58" name="CustomShape 11"/>
            <p:cNvSpPr/>
            <p:nvPr/>
          </p:nvSpPr>
          <p:spPr>
            <a:xfrm>
              <a:off x="2209680" y="5486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grpSp>
      <p:sp>
        <p:nvSpPr>
          <p:cNvPr id="360" name="CustomShape 13"/>
          <p:cNvSpPr/>
          <p:nvPr/>
        </p:nvSpPr>
        <p:spPr>
          <a:xfrm>
            <a:off x="9067800" y="309924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0089E5"/>
                </a:solidFill>
                <a:latin typeface="Neue Haas Grotesk Text Pro" panose="020B0504020202020204" pitchFamily="34" charset="77"/>
                <a:ea typeface="DejaVu Sans"/>
              </a:rPr>
              <a:t>0</a:t>
            </a:r>
            <a:endParaRPr lang="en-US" sz="6000" spc="-1" dirty="0">
              <a:solidFill>
                <a:srgbClr val="0089E5"/>
              </a:solidFill>
              <a:latin typeface="Neue Haas Grotesk Text Pro" panose="020B0504020202020204" pitchFamily="34" charset="77"/>
            </a:endParaRPr>
          </a:p>
        </p:txBody>
      </p:sp>
      <p:grpSp>
        <p:nvGrpSpPr>
          <p:cNvPr id="361" name="Group 14"/>
          <p:cNvGrpSpPr/>
          <p:nvPr/>
        </p:nvGrpSpPr>
        <p:grpSpPr>
          <a:xfrm>
            <a:off x="5791080" y="3352680"/>
            <a:ext cx="762120" cy="687240"/>
            <a:chOff x="4267080" y="3352680"/>
            <a:chExt cx="762120" cy="687240"/>
          </a:xfrm>
        </p:grpSpPr>
        <p:sp>
          <p:nvSpPr>
            <p:cNvPr id="362" name="Line 15"/>
            <p:cNvSpPr/>
            <p:nvPr/>
          </p:nvSpPr>
          <p:spPr>
            <a:xfrm>
              <a:off x="4267080" y="4038480"/>
              <a:ext cx="38088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63" name="Line 16"/>
            <p:cNvSpPr/>
            <p:nvPr/>
          </p:nvSpPr>
          <p:spPr>
            <a:xfrm flipV="1">
              <a:off x="4647240" y="3353400"/>
              <a:ext cx="1440" cy="6858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64" name="Line 17"/>
            <p:cNvSpPr/>
            <p:nvPr/>
          </p:nvSpPr>
          <p:spPr>
            <a:xfrm>
              <a:off x="4647960" y="3352680"/>
              <a:ext cx="38124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65" name="CustomShape 18"/>
          <p:cNvSpPr/>
          <p:nvPr/>
        </p:nvSpPr>
        <p:spPr>
          <a:xfrm>
            <a:off x="5029320" y="4643640"/>
            <a:ext cx="25135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Threshold of 1</a:t>
            </a:r>
            <a:endParaRPr lang="en-US" sz="2400" spc="-1" dirty="0">
              <a:latin typeface="Neue Haas Grotesk Text Pro" panose="020B0504020202020204" pitchFamily="34" charset="77"/>
            </a:endParaRPr>
          </a:p>
        </p:txBody>
      </p:sp>
      <p:sp>
        <p:nvSpPr>
          <p:cNvPr id="366" name="CustomShape 19"/>
          <p:cNvSpPr/>
          <p:nvPr/>
        </p:nvSpPr>
        <p:spPr>
          <a:xfrm>
            <a:off x="2514720" y="136728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67" name="CustomShape 20"/>
          <p:cNvSpPr/>
          <p:nvPr/>
        </p:nvSpPr>
        <p:spPr>
          <a:xfrm>
            <a:off x="2438400" y="319608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68" name="CustomShape 21"/>
          <p:cNvSpPr/>
          <p:nvPr/>
        </p:nvSpPr>
        <p:spPr>
          <a:xfrm>
            <a:off x="2438400" y="44913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369" name="CustomShape 22"/>
          <p:cNvSpPr/>
          <p:nvPr/>
        </p:nvSpPr>
        <p:spPr>
          <a:xfrm>
            <a:off x="2438400" y="586296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70" name="CustomShape 23"/>
          <p:cNvSpPr/>
          <p:nvPr/>
        </p:nvSpPr>
        <p:spPr>
          <a:xfrm>
            <a:off x="8691960" y="2814840"/>
            <a:ext cx="14331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predicted</a:t>
            </a:r>
            <a:endParaRPr lang="en-US" sz="2400" spc="-1" dirty="0">
              <a:latin typeface="Neue Haas Grotesk Text Pro" panose="020B0504020202020204" pitchFamily="34" charset="77"/>
            </a:endParaRPr>
          </a:p>
        </p:txBody>
      </p:sp>
      <p:sp>
        <p:nvSpPr>
          <p:cNvPr id="371" name="CustomShape 24"/>
          <p:cNvSpPr/>
          <p:nvPr/>
        </p:nvSpPr>
        <p:spPr>
          <a:xfrm>
            <a:off x="8921640" y="4419720"/>
            <a:ext cx="9925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actual</a:t>
            </a:r>
            <a:endParaRPr lang="en-US" sz="2400" spc="-1" dirty="0">
              <a:latin typeface="Neue Haas Grotesk Text Pro" panose="020B0504020202020204" pitchFamily="34" charset="77"/>
            </a:endParaRPr>
          </a:p>
        </p:txBody>
      </p:sp>
      <p:sp>
        <p:nvSpPr>
          <p:cNvPr id="372" name="CustomShape 25"/>
          <p:cNvSpPr/>
          <p:nvPr/>
        </p:nvSpPr>
        <p:spPr>
          <a:xfrm>
            <a:off x="9067800" y="4724280"/>
            <a:ext cx="137052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6000" spc="-1" dirty="0">
                <a:solidFill>
                  <a:srgbClr val="FF0000"/>
                </a:solidFill>
                <a:latin typeface="Neue Haas Grotesk Text Pro" panose="020B0504020202020204" pitchFamily="34" charset="77"/>
                <a:ea typeface="DejaVu Sans"/>
              </a:rPr>
              <a:t>1</a:t>
            </a:r>
            <a:endParaRPr lang="en-US" sz="6000" spc="-1" dirty="0">
              <a:latin typeface="Neue Haas Grotesk Text Pro" panose="020B0504020202020204" pitchFamily="34" charset="77"/>
            </a:endParaRPr>
          </a:p>
        </p:txBody>
      </p:sp>
      <p:sp>
        <p:nvSpPr>
          <p:cNvPr id="373" name="CustomShape 26"/>
          <p:cNvSpPr/>
          <p:nvPr/>
        </p:nvSpPr>
        <p:spPr>
          <a:xfrm>
            <a:off x="4594440" y="6095880"/>
            <a:ext cx="41594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Could decrease the threshold</a:t>
            </a:r>
            <a:endParaRPr lang="en-US" sz="2400" spc="-1" dirty="0">
              <a:solidFill>
                <a:srgbClr val="0089E5"/>
              </a:solidFill>
              <a:latin typeface="Neue Haas Grotesk Text Pro" panose="020B0504020202020204" pitchFamily="34" charset="77"/>
            </a:endParaRPr>
          </a:p>
        </p:txBody>
      </p:sp>
      <p:sp>
        <p:nvSpPr>
          <p:cNvPr id="374" name="CustomShape 27"/>
          <p:cNvSpPr/>
          <p:nvPr/>
        </p:nvSpPr>
        <p:spPr>
          <a:xfrm>
            <a:off x="4876680" y="4191120"/>
            <a:ext cx="2513520" cy="121824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B3C26358-044B-0B31-D44A-13995C928D8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2"/>
          <p:cNvSpPr/>
          <p:nvPr/>
        </p:nvSpPr>
        <p:spPr>
          <a:xfrm>
            <a:off x="1981200" y="1752480"/>
            <a:ext cx="8228520" cy="1446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8280" lvl="1">
              <a:spcBef>
                <a:spcPts val="561"/>
              </a:spcBef>
              <a:buClr>
                <a:srgbClr val="9999CC"/>
              </a:buClr>
              <a:buSzPct val="80000"/>
            </a:pPr>
            <a:r>
              <a:rPr lang="en-US" sz="2800" spc="-1" dirty="0">
                <a:latin typeface="Neue Haas Grotesk Text Pro" panose="020B0504020202020204" pitchFamily="34" charset="77"/>
                <a:ea typeface="ＭＳ Ｐゴシック"/>
              </a:rPr>
              <a:t>if wrong:</a:t>
            </a:r>
            <a:endParaRPr lang="en-US" sz="2800" spc="-1" dirty="0">
              <a:latin typeface="Neue Haas Grotesk Text Pro" panose="020B0504020202020204" pitchFamily="34" charset="77"/>
            </a:endParaRPr>
          </a:p>
          <a:p>
            <a:pPr marL="915480" lvl="2">
              <a:spcBef>
                <a:spcPts val="479"/>
              </a:spcBef>
              <a:buClr>
                <a:srgbClr val="00007D"/>
              </a:buClr>
              <a:buSzPct val="65000"/>
            </a:pPr>
            <a:r>
              <a:rPr lang="en-US" sz="2400" spc="-1" dirty="0">
                <a:latin typeface="Neue Haas Grotesk Text Pro" panose="020B0504020202020204" pitchFamily="34" charset="77"/>
                <a:ea typeface="ＭＳ Ｐゴシック"/>
              </a:rPr>
              <a:t>update weights and threshold towards getting this example correct</a:t>
            </a:r>
            <a:endParaRPr lang="en-US" sz="2400" spc="-1" dirty="0">
              <a:latin typeface="Neue Haas Grotesk Text Pro" panose="020B0504020202020204" pitchFamily="34" charset="77"/>
            </a:endParaRPr>
          </a:p>
        </p:txBody>
      </p:sp>
      <p:sp>
        <p:nvSpPr>
          <p:cNvPr id="377" name="CustomShape 3"/>
          <p:cNvSpPr/>
          <p:nvPr/>
        </p:nvSpPr>
        <p:spPr>
          <a:xfrm>
            <a:off x="4876680" y="3200400"/>
            <a:ext cx="1218240" cy="989640"/>
          </a:xfrm>
          <a:prstGeom prst="downArrow">
            <a:avLst>
              <a:gd name="adj1" fmla="val 50000"/>
              <a:gd name="adj2" fmla="val 50000"/>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78" name="CustomShape 4"/>
          <p:cNvSpPr/>
          <p:nvPr/>
        </p:nvSpPr>
        <p:spPr>
          <a:xfrm>
            <a:off x="2057520" y="4038480"/>
            <a:ext cx="8228520" cy="608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8280" lvl="1">
              <a:spcBef>
                <a:spcPts val="561"/>
              </a:spcBef>
              <a:buClr>
                <a:srgbClr val="9999CC"/>
              </a:buClr>
              <a:buSzPct val="80000"/>
            </a:pPr>
            <a:r>
              <a:rPr lang="en-US" sz="2800" spc="-1" dirty="0">
                <a:latin typeface="Neue Haas Grotesk Text Pro" panose="020B0504020202020204" pitchFamily="34" charset="77"/>
                <a:ea typeface="ＭＳ Ｐゴシック"/>
              </a:rPr>
              <a:t>if wrong:</a:t>
            </a:r>
            <a:endParaRPr lang="en-US" sz="2800" spc="-1" dirty="0">
              <a:latin typeface="Neue Haas Grotesk Text Pro" panose="020B0504020202020204" pitchFamily="34" charset="77"/>
            </a:endParaRPr>
          </a:p>
        </p:txBody>
      </p:sp>
      <p:sp>
        <p:nvSpPr>
          <p:cNvPr id="379" name="CustomShape 5"/>
          <p:cNvSpPr/>
          <p:nvPr/>
        </p:nvSpPr>
        <p:spPr>
          <a:xfrm>
            <a:off x="3725760" y="557280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380" name="CustomShape 6"/>
          <p:cNvSpPr/>
          <p:nvPr/>
        </p:nvSpPr>
        <p:spPr>
          <a:xfrm>
            <a:off x="3740520" y="4719960"/>
            <a:ext cx="213408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4F008EC9-B575-1AFE-74F0-5F2865E5264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update rule</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82"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83"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84"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85"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86"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387"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88"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89"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390"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392"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393" name="Group 13"/>
          <p:cNvGrpSpPr/>
          <p:nvPr/>
        </p:nvGrpSpPr>
        <p:grpSpPr>
          <a:xfrm>
            <a:off x="5486160" y="2514600"/>
            <a:ext cx="457200" cy="457200"/>
            <a:chOff x="3962160" y="2514600"/>
            <a:chExt cx="457200" cy="457200"/>
          </a:xfrm>
        </p:grpSpPr>
        <p:sp>
          <p:nvSpPr>
            <p:cNvPr id="394"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95"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396"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397"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398"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399"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00"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01"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02"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403"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404"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405"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406" name="CustomShape 26"/>
          <p:cNvSpPr/>
          <p:nvPr/>
        </p:nvSpPr>
        <p:spPr>
          <a:xfrm rot="16200000">
            <a:off x="6020040" y="3963600"/>
            <a:ext cx="379800" cy="281844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07" name="CustomShape 27"/>
          <p:cNvSpPr/>
          <p:nvPr/>
        </p:nvSpPr>
        <p:spPr>
          <a:xfrm>
            <a:off x="4036080" y="5715000"/>
            <a:ext cx="4398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What does this do in this case?</a:t>
            </a:r>
            <a:endParaRPr lang="en-US" sz="2400" spc="-1" dirty="0">
              <a:latin typeface="Neue Haas Grotesk Text Pro" panose="020B0504020202020204" pitchFamily="34" charset="77"/>
            </a:endParaRPr>
          </a:p>
        </p:txBody>
      </p:sp>
      <p:sp>
        <p:nvSpPr>
          <p:cNvPr id="408" name="CustomShape 28"/>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1D062B48-65D0-7D61-0CD1-4B5E6390EE6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10"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1"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2"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3"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4"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15"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16"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17"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18"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420"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421" name="Group 13"/>
          <p:cNvGrpSpPr/>
          <p:nvPr/>
        </p:nvGrpSpPr>
        <p:grpSpPr>
          <a:xfrm>
            <a:off x="5486160" y="2514600"/>
            <a:ext cx="457200" cy="457200"/>
            <a:chOff x="3962160" y="2514600"/>
            <a:chExt cx="457200" cy="457200"/>
          </a:xfrm>
        </p:grpSpPr>
        <p:sp>
          <p:nvSpPr>
            <p:cNvPr id="422"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23"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24"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25"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426"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27"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28"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29"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30"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431"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432"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433"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434" name="CustomShape 26"/>
          <p:cNvSpPr/>
          <p:nvPr/>
        </p:nvSpPr>
        <p:spPr>
          <a:xfrm rot="16200000">
            <a:off x="6020040" y="3963600"/>
            <a:ext cx="379800" cy="281844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35" name="CustomShape 27"/>
          <p:cNvSpPr/>
          <p:nvPr/>
        </p:nvSpPr>
        <p:spPr>
          <a:xfrm>
            <a:off x="3899640" y="5715000"/>
            <a:ext cx="483912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causes us to increase the weights!</a:t>
            </a:r>
            <a:endParaRPr lang="en-US" sz="2400" spc="-1" dirty="0">
              <a:solidFill>
                <a:srgbClr val="0089E5"/>
              </a:solidFill>
              <a:latin typeface="Neue Haas Grotesk Text Pro" panose="020B0504020202020204" pitchFamily="34" charset="77"/>
            </a:endParaRPr>
          </a:p>
        </p:txBody>
      </p:sp>
      <p:sp>
        <p:nvSpPr>
          <p:cNvPr id="436" name="CustomShape 28"/>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3266A57A-F537-3E75-FA77-D17E196F3DC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5" name="Rectangle 254">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ustomShape 2"/>
          <p:cNvSpPr/>
          <p:nvPr/>
        </p:nvSpPr>
        <p:spPr>
          <a:xfrm>
            <a:off x="765047" y="1833298"/>
            <a:ext cx="11019514" cy="409651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Autofit/>
          </a:bodyPr>
          <a:lstStyle/>
          <a:p>
            <a:pPr indent="-228600">
              <a:lnSpc>
                <a:spcPct val="120000"/>
              </a:lnSpc>
              <a:spcBef>
                <a:spcPts val="700"/>
              </a:spcBef>
              <a:buFont typeface="Arial" panose="020B0604020202020204" pitchFamily="34" charset="0"/>
              <a:buChar char="•"/>
            </a:pPr>
            <a:r>
              <a:rPr lang="en-US" sz="2000" spc="-1" dirty="0"/>
              <a:t>Predicts a discrete category (e.g., yes/no, or a discrete number of classes)</a:t>
            </a:r>
          </a:p>
          <a:p>
            <a:pPr indent="-228600">
              <a:lnSpc>
                <a:spcPct val="120000"/>
              </a:lnSpc>
              <a:spcBef>
                <a:spcPts val="700"/>
              </a:spcBef>
              <a:buFont typeface="Arial" panose="020B0604020202020204" pitchFamily="34" charset="0"/>
              <a:buChar char="•"/>
            </a:pPr>
            <a:r>
              <a:rPr lang="en-US" sz="2000" spc="-1" dirty="0"/>
              <a:t>Face recognition</a:t>
            </a:r>
          </a:p>
          <a:p>
            <a:pPr indent="-228600">
              <a:lnSpc>
                <a:spcPct val="120000"/>
              </a:lnSpc>
              <a:spcBef>
                <a:spcPts val="700"/>
              </a:spcBef>
              <a:buFont typeface="Arial" panose="020B0604020202020204" pitchFamily="34" charset="0"/>
              <a:buChar char="•"/>
            </a:pPr>
            <a:r>
              <a:rPr lang="en-US" sz="2000" spc="-1" dirty="0"/>
              <a:t>Character recognition</a:t>
            </a:r>
          </a:p>
          <a:p>
            <a:pPr indent="-228600">
              <a:lnSpc>
                <a:spcPct val="120000"/>
              </a:lnSpc>
              <a:spcBef>
                <a:spcPts val="700"/>
              </a:spcBef>
              <a:buFont typeface="Arial" panose="020B0604020202020204" pitchFamily="34" charset="0"/>
              <a:buChar char="•"/>
            </a:pPr>
            <a:r>
              <a:rPr lang="en-US" sz="2000" spc="-1" dirty="0"/>
              <a:t>Spam detection</a:t>
            </a:r>
          </a:p>
          <a:p>
            <a:pPr indent="-228600">
              <a:lnSpc>
                <a:spcPct val="120000"/>
              </a:lnSpc>
              <a:spcBef>
                <a:spcPts val="700"/>
              </a:spcBef>
              <a:buFont typeface="Arial" panose="020B0604020202020204" pitchFamily="34" charset="0"/>
              <a:buChar char="•"/>
            </a:pPr>
            <a:r>
              <a:rPr lang="en-US" sz="2000" spc="-1" dirty="0"/>
              <a:t>Medical diagnosis</a:t>
            </a:r>
          </a:p>
          <a:p>
            <a:pPr indent="-228600">
              <a:lnSpc>
                <a:spcPct val="120000"/>
              </a:lnSpc>
              <a:spcBef>
                <a:spcPts val="700"/>
              </a:spcBef>
              <a:buFont typeface="Arial" panose="020B0604020202020204" pitchFamily="34" charset="0"/>
              <a:buChar char="•"/>
            </a:pPr>
            <a:r>
              <a:rPr lang="en-US" sz="2000" spc="-1" dirty="0"/>
              <a:t>Biometrics</a:t>
            </a:r>
          </a:p>
          <a:p>
            <a:pPr indent="-228600">
              <a:lnSpc>
                <a:spcPct val="120000"/>
              </a:lnSpc>
              <a:spcBef>
                <a:spcPts val="700"/>
              </a:spcBef>
              <a:buFont typeface="Arial" panose="020B0604020202020204" pitchFamily="34" charset="0"/>
              <a:buChar char="•"/>
            </a:pPr>
            <a:endParaRPr lang="en-US" sz="2000" spc="-1" dirty="0"/>
          </a:p>
        </p:txBody>
      </p:sp>
      <p:sp>
        <p:nvSpPr>
          <p:cNvPr id="2" name="Title 1">
            <a:extLst>
              <a:ext uri="{FF2B5EF4-FFF2-40B4-BE49-F238E27FC236}">
                <a16:creationId xmlns:a16="http://schemas.microsoft.com/office/drawing/2014/main" id="{C623601E-1134-D4EC-EAE5-8C88021E351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Classification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38"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39"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40"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41"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42"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44" name="CustomShape 8"/>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1</a:t>
            </a:r>
            <a:endParaRPr lang="en-US" sz="3600" spc="-1" dirty="0">
              <a:solidFill>
                <a:srgbClr val="0089E5"/>
              </a:solidFill>
              <a:latin typeface="Neue Haas Grotesk Text Pro" panose="020B0504020202020204" pitchFamily="34" charset="77"/>
            </a:endParaRPr>
          </a:p>
        </p:txBody>
      </p:sp>
      <p:grpSp>
        <p:nvGrpSpPr>
          <p:cNvPr id="445" name="Group 9"/>
          <p:cNvGrpSpPr/>
          <p:nvPr/>
        </p:nvGrpSpPr>
        <p:grpSpPr>
          <a:xfrm>
            <a:off x="5486160" y="2514600"/>
            <a:ext cx="457200" cy="457200"/>
            <a:chOff x="3962160" y="2514600"/>
            <a:chExt cx="457200" cy="457200"/>
          </a:xfrm>
        </p:grpSpPr>
        <p:sp>
          <p:nvSpPr>
            <p:cNvPr id="446" name="Line 10"/>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47" name="Line 11"/>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48" name="Line 12"/>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49" name="CustomShape 13"/>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450" name="CustomShape 14"/>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451" name="CustomShape 15"/>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452" name="CustomShape 16"/>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0</a:t>
            </a:r>
            <a:endParaRPr lang="en-US" sz="3600" spc="-1" dirty="0">
              <a:latin typeface="Neue Haas Grotesk Text Pro" panose="020B0504020202020204" pitchFamily="34" charset="77"/>
            </a:endParaRPr>
          </a:p>
        </p:txBody>
      </p:sp>
      <p:sp>
        <p:nvSpPr>
          <p:cNvPr id="453" name="CustomShape 17"/>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454" name="CustomShape 18"/>
          <p:cNvSpPr/>
          <p:nvPr/>
        </p:nvSpPr>
        <p:spPr>
          <a:xfrm rot="16200000">
            <a:off x="6020040" y="3963600"/>
            <a:ext cx="379800" cy="281844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55" name="CustomShape 19"/>
          <p:cNvSpPr/>
          <p:nvPr/>
        </p:nvSpPr>
        <p:spPr>
          <a:xfrm>
            <a:off x="3900000" y="5715000"/>
            <a:ext cx="5163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What if predicted = 1 and actual = 0?</a:t>
            </a:r>
            <a:endParaRPr lang="en-US" sz="2400" spc="-1" dirty="0">
              <a:latin typeface="Neue Haas Grotesk Text Pro" panose="020B0504020202020204" pitchFamily="34" charset="77"/>
            </a:endParaRPr>
          </a:p>
        </p:txBody>
      </p:sp>
      <p:sp>
        <p:nvSpPr>
          <p:cNvPr id="456" name="CustomShape 20"/>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8F2FE089-C2A9-01A7-C1DB-D6368890418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58"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59"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60"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61"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62"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64" name="CustomShape 8"/>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1</a:t>
            </a:r>
            <a:endParaRPr lang="en-US" sz="3600" spc="-1" dirty="0">
              <a:solidFill>
                <a:srgbClr val="0089E5"/>
              </a:solidFill>
              <a:latin typeface="Neue Haas Grotesk Text Pro" panose="020B0504020202020204" pitchFamily="34" charset="77"/>
            </a:endParaRPr>
          </a:p>
        </p:txBody>
      </p:sp>
      <p:grpSp>
        <p:nvGrpSpPr>
          <p:cNvPr id="465" name="Group 9"/>
          <p:cNvGrpSpPr/>
          <p:nvPr/>
        </p:nvGrpSpPr>
        <p:grpSpPr>
          <a:xfrm>
            <a:off x="5486160" y="2514600"/>
            <a:ext cx="457200" cy="457200"/>
            <a:chOff x="3962160" y="2514600"/>
            <a:chExt cx="457200" cy="457200"/>
          </a:xfrm>
        </p:grpSpPr>
        <p:sp>
          <p:nvSpPr>
            <p:cNvPr id="466" name="Line 10"/>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67" name="Line 11"/>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68" name="Line 12"/>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69" name="CustomShape 13"/>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470" name="CustomShape 14"/>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471" name="CustomShape 15"/>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472" name="CustomShape 16"/>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0</a:t>
            </a:r>
            <a:endParaRPr lang="en-US" sz="3600" spc="-1" dirty="0">
              <a:latin typeface="Neue Haas Grotesk Text Pro" panose="020B0504020202020204" pitchFamily="34" charset="77"/>
            </a:endParaRPr>
          </a:p>
        </p:txBody>
      </p:sp>
      <p:sp>
        <p:nvSpPr>
          <p:cNvPr id="473" name="CustomShape 17"/>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474" name="CustomShape 18"/>
          <p:cNvSpPr/>
          <p:nvPr/>
        </p:nvSpPr>
        <p:spPr>
          <a:xfrm rot="16200000">
            <a:off x="6020040" y="3963600"/>
            <a:ext cx="379800" cy="281844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75" name="CustomShape 19"/>
          <p:cNvSpPr/>
          <p:nvPr/>
        </p:nvSpPr>
        <p:spPr>
          <a:xfrm>
            <a:off x="2780760" y="5638680"/>
            <a:ext cx="7596000" cy="821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We’re over the threshold, so want to decrease weights:</a:t>
            </a:r>
            <a:endParaRPr lang="en-US" sz="2400" spc="-1" dirty="0">
              <a:solidFill>
                <a:srgbClr val="0089E5"/>
              </a:solidFill>
              <a:latin typeface="Neue Haas Grotesk Text Pro" panose="020B0504020202020204" pitchFamily="34" charset="77"/>
            </a:endParaRPr>
          </a:p>
          <a:p>
            <a:pPr>
              <a:lnSpc>
                <a:spcPct val="100000"/>
              </a:lnSpc>
            </a:pPr>
            <a:r>
              <a:rPr lang="en-US" sz="2400" spc="-1" dirty="0">
                <a:solidFill>
                  <a:srgbClr val="0089E5"/>
                </a:solidFill>
                <a:latin typeface="Neue Haas Grotesk Text Pro" panose="020B0504020202020204" pitchFamily="34" charset="77"/>
                <a:ea typeface="DejaVu Sans"/>
              </a:rPr>
              <a:t>actual - predicted = -1</a:t>
            </a:r>
            <a:endParaRPr lang="en-US" sz="2400" spc="-1" dirty="0">
              <a:solidFill>
                <a:srgbClr val="0089E5"/>
              </a:solidFill>
              <a:latin typeface="Neue Haas Grotesk Text Pro" panose="020B0504020202020204" pitchFamily="34" charset="77"/>
            </a:endParaRPr>
          </a:p>
        </p:txBody>
      </p:sp>
      <p:sp>
        <p:nvSpPr>
          <p:cNvPr id="476" name="CustomShape 20"/>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7C50D69B-8210-975C-86B0-C27FE6618B5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78"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79"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80"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81"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82"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483"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84"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85"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486"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488"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489" name="Group 13"/>
          <p:cNvGrpSpPr/>
          <p:nvPr/>
        </p:nvGrpSpPr>
        <p:grpSpPr>
          <a:xfrm>
            <a:off x="5486160" y="2514600"/>
            <a:ext cx="457200" cy="457200"/>
            <a:chOff x="3962160" y="2514600"/>
            <a:chExt cx="457200" cy="457200"/>
          </a:xfrm>
        </p:grpSpPr>
        <p:sp>
          <p:nvSpPr>
            <p:cNvPr id="490"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91"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492"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493"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494"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95"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96"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497"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498"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499"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500"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501"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502" name="CustomShape 26"/>
          <p:cNvSpPr/>
          <p:nvPr/>
        </p:nvSpPr>
        <p:spPr>
          <a:xfrm rot="16200000">
            <a:off x="7994250" y="5182560"/>
            <a:ext cx="456120" cy="45612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03" name="CustomShape 27"/>
          <p:cNvSpPr/>
          <p:nvPr/>
        </p:nvSpPr>
        <p:spPr>
          <a:xfrm>
            <a:off x="6948480" y="5791320"/>
            <a:ext cx="27892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What does this do?</a:t>
            </a:r>
            <a:endParaRPr lang="en-US" sz="2400" spc="-1" dirty="0">
              <a:latin typeface="Neue Haas Grotesk Text Pro" panose="020B0504020202020204" pitchFamily="34" charset="77"/>
            </a:endParaRPr>
          </a:p>
        </p:txBody>
      </p:sp>
      <p:sp>
        <p:nvSpPr>
          <p:cNvPr id="504" name="CustomShape 28"/>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D6A6D79A-7EAB-9C93-F0B3-A1C033049C7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06"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07"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08"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09"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10"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11"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12"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13"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14"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516"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517" name="Group 13"/>
          <p:cNvGrpSpPr/>
          <p:nvPr/>
        </p:nvGrpSpPr>
        <p:grpSpPr>
          <a:xfrm>
            <a:off x="5486160" y="2514600"/>
            <a:ext cx="457200" cy="457200"/>
            <a:chOff x="3962160" y="2514600"/>
            <a:chExt cx="457200" cy="457200"/>
          </a:xfrm>
        </p:grpSpPr>
        <p:sp>
          <p:nvSpPr>
            <p:cNvPr id="518"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19"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20"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521"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522"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23"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24"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525"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26"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527"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528"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529"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531" name="CustomShape 27"/>
          <p:cNvSpPr/>
          <p:nvPr/>
        </p:nvSpPr>
        <p:spPr>
          <a:xfrm>
            <a:off x="6172320" y="5722200"/>
            <a:ext cx="449460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Only adjust those weights that actually contributed!</a:t>
            </a:r>
            <a:endParaRPr lang="en-US" sz="2400" spc="-1" dirty="0">
              <a:solidFill>
                <a:srgbClr val="0089E5"/>
              </a:solidFill>
              <a:latin typeface="Neue Haas Grotesk Text Pro" panose="020B0504020202020204" pitchFamily="34" charset="77"/>
            </a:endParaRPr>
          </a:p>
        </p:txBody>
      </p:sp>
      <p:sp>
        <p:nvSpPr>
          <p:cNvPr id="532" name="CustomShape 28"/>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30" name="CustomShape 26">
            <a:extLst>
              <a:ext uri="{FF2B5EF4-FFF2-40B4-BE49-F238E27FC236}">
                <a16:creationId xmlns:a16="http://schemas.microsoft.com/office/drawing/2014/main" id="{CB2AE46C-2C07-2844-8034-CD66AD1A1120}"/>
              </a:ext>
            </a:extLst>
          </p:cNvPr>
          <p:cNvSpPr/>
          <p:nvPr/>
        </p:nvSpPr>
        <p:spPr>
          <a:xfrm rot="16200000">
            <a:off x="7994250" y="5182560"/>
            <a:ext cx="456120" cy="45612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2" name="Title 1">
            <a:extLst>
              <a:ext uri="{FF2B5EF4-FFF2-40B4-BE49-F238E27FC236}">
                <a16:creationId xmlns:a16="http://schemas.microsoft.com/office/drawing/2014/main" id="{C54D2941-B1B9-16F5-54ED-46D8D5711A1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34"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35"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36"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37"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38"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39"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40"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41"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42"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544"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545" name="Group 13"/>
          <p:cNvGrpSpPr/>
          <p:nvPr/>
        </p:nvGrpSpPr>
        <p:grpSpPr>
          <a:xfrm>
            <a:off x="5486160" y="2514600"/>
            <a:ext cx="457200" cy="457200"/>
            <a:chOff x="3962160" y="2514600"/>
            <a:chExt cx="457200" cy="457200"/>
          </a:xfrm>
        </p:grpSpPr>
        <p:sp>
          <p:nvSpPr>
            <p:cNvPr id="546"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47"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48"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549"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550"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51"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52"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553"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54"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555"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556"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557"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558" name="CustomShape 26"/>
          <p:cNvSpPr/>
          <p:nvPr/>
        </p:nvSpPr>
        <p:spPr>
          <a:xfrm rot="16200000">
            <a:off x="4114920" y="5106600"/>
            <a:ext cx="456120" cy="45612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59" name="CustomShape 27"/>
          <p:cNvSpPr/>
          <p:nvPr/>
        </p:nvSpPr>
        <p:spPr>
          <a:xfrm>
            <a:off x="3138600" y="5791320"/>
            <a:ext cx="27892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What does this do?</a:t>
            </a:r>
            <a:endParaRPr lang="en-US" sz="2400" spc="-1" dirty="0">
              <a:latin typeface="Neue Haas Grotesk Text Pro" panose="020B0504020202020204" pitchFamily="34" charset="77"/>
            </a:endParaRPr>
          </a:p>
        </p:txBody>
      </p:sp>
      <p:sp>
        <p:nvSpPr>
          <p:cNvPr id="560" name="CustomShape 28"/>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EF5D7348-316E-1353-FC28-D871A85D3F7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62"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63"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64"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65"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66"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67"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68"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69"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70"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572"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573" name="Group 13"/>
          <p:cNvGrpSpPr/>
          <p:nvPr/>
        </p:nvGrpSpPr>
        <p:grpSpPr>
          <a:xfrm>
            <a:off x="5486160" y="2514600"/>
            <a:ext cx="457200" cy="457200"/>
            <a:chOff x="3962160" y="2514600"/>
            <a:chExt cx="457200" cy="457200"/>
          </a:xfrm>
        </p:grpSpPr>
        <p:sp>
          <p:nvSpPr>
            <p:cNvPr id="574"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75"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76"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577"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578"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79"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80"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581"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582"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583"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584"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585"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586" name="CustomShape 26"/>
          <p:cNvSpPr/>
          <p:nvPr/>
        </p:nvSpPr>
        <p:spPr>
          <a:xfrm rot="16200000">
            <a:off x="4114920" y="5106600"/>
            <a:ext cx="456120" cy="456120"/>
          </a:xfrm>
          <a:prstGeom prst="leftBrace">
            <a:avLst>
              <a:gd name="adj1" fmla="val 8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87" name="CustomShape 27"/>
          <p:cNvSpPr/>
          <p:nvPr/>
        </p:nvSpPr>
        <p:spPr>
          <a:xfrm>
            <a:off x="2109000" y="5645880"/>
            <a:ext cx="6771600" cy="821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“learning rate”: value between 0 and 1 (e.g., 0.1)</a:t>
            </a:r>
            <a:endParaRPr lang="en-US" sz="2400" spc="-1" dirty="0">
              <a:solidFill>
                <a:srgbClr val="0089E5"/>
              </a:solidFill>
              <a:latin typeface="Neue Haas Grotesk Text Pro" panose="020B0504020202020204" pitchFamily="34" charset="77"/>
            </a:endParaRPr>
          </a:p>
          <a:p>
            <a:pPr>
              <a:lnSpc>
                <a:spcPct val="100000"/>
              </a:lnSpc>
            </a:pPr>
            <a:r>
              <a:rPr lang="en-US" sz="2400" spc="-1" dirty="0">
                <a:solidFill>
                  <a:srgbClr val="0089E5"/>
                </a:solidFill>
                <a:latin typeface="Neue Haas Grotesk Text Pro" panose="020B0504020202020204" pitchFamily="34" charset="77"/>
                <a:ea typeface="DejaVu Sans"/>
              </a:rPr>
              <a:t>adjusts how abrupt the changes are to the model</a:t>
            </a:r>
            <a:endParaRPr lang="en-US" sz="2400" spc="-1" dirty="0">
              <a:solidFill>
                <a:srgbClr val="0089E5"/>
              </a:solidFill>
              <a:latin typeface="Neue Haas Grotesk Text Pro" panose="020B0504020202020204" pitchFamily="34" charset="77"/>
            </a:endParaRPr>
          </a:p>
        </p:txBody>
      </p:sp>
      <p:sp>
        <p:nvSpPr>
          <p:cNvPr id="588" name="CustomShape 28"/>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C01CFD1F-A425-56D4-A952-F217E09E77A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CustomShape 1"/>
          <p:cNvSpPr/>
          <p:nvPr/>
        </p:nvSpPr>
        <p:spPr>
          <a:xfrm>
            <a:off x="5105280" y="2209680"/>
            <a:ext cx="1141920" cy="11419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590" name="Line 2"/>
          <p:cNvSpPr/>
          <p:nvPr/>
        </p:nvSpPr>
        <p:spPr>
          <a:xfrm>
            <a:off x="6324600" y="2743200"/>
            <a:ext cx="99036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91" name="Line 3"/>
          <p:cNvSpPr/>
          <p:nvPr/>
        </p:nvSpPr>
        <p:spPr>
          <a:xfrm>
            <a:off x="3124200" y="1752480"/>
            <a:ext cx="1904760" cy="6094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92" name="Line 4"/>
          <p:cNvSpPr/>
          <p:nvPr/>
        </p:nvSpPr>
        <p:spPr>
          <a:xfrm>
            <a:off x="3124200" y="2590560"/>
            <a:ext cx="18288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93" name="Line 5"/>
          <p:cNvSpPr/>
          <p:nvPr/>
        </p:nvSpPr>
        <p:spPr>
          <a:xfrm flipV="1">
            <a:off x="3124200" y="3047760"/>
            <a:ext cx="1828800" cy="2286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94" name="Line 6"/>
          <p:cNvSpPr/>
          <p:nvPr/>
        </p:nvSpPr>
        <p:spPr>
          <a:xfrm flipV="1">
            <a:off x="3200160" y="3200400"/>
            <a:ext cx="1905120" cy="6858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595" name="CustomShape 7"/>
          <p:cNvSpPr/>
          <p:nvPr/>
        </p:nvSpPr>
        <p:spPr>
          <a:xfrm>
            <a:off x="3657720" y="1447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96" name="CustomShape 8"/>
          <p:cNvSpPr/>
          <p:nvPr/>
        </p:nvSpPr>
        <p:spPr>
          <a:xfrm>
            <a:off x="3429120" y="21337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97" name="CustomShape 9"/>
          <p:cNvSpPr/>
          <p:nvPr/>
        </p:nvSpPr>
        <p:spPr>
          <a:xfrm>
            <a:off x="3505080" y="2819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598" name="CustomShape 10"/>
          <p:cNvSpPr/>
          <p:nvPr/>
        </p:nvSpPr>
        <p:spPr>
          <a:xfrm>
            <a:off x="3733680" y="37339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0.5</a:t>
            </a:r>
            <a:endParaRPr lang="en-US" spc="-1" dirty="0">
              <a:latin typeface="Neue Haas Grotesk Text Pro" panose="020B0504020202020204" pitchFamily="34" charset="77"/>
            </a:endParaRPr>
          </a:p>
        </p:txBody>
      </p:sp>
      <p:sp>
        <p:nvSpPr>
          <p:cNvPr id="600" name="CustomShape 12"/>
          <p:cNvSpPr/>
          <p:nvPr/>
        </p:nvSpPr>
        <p:spPr>
          <a:xfrm>
            <a:off x="7851720" y="279864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0089E5"/>
                </a:solidFill>
                <a:latin typeface="Neue Haas Grotesk Text Pro" panose="020B0504020202020204" pitchFamily="34" charset="77"/>
                <a:ea typeface="DejaVu Sans"/>
              </a:rPr>
              <a:t>0</a:t>
            </a:r>
            <a:endParaRPr lang="en-US" sz="3600" spc="-1" dirty="0">
              <a:solidFill>
                <a:srgbClr val="0089E5"/>
              </a:solidFill>
              <a:latin typeface="Neue Haas Grotesk Text Pro" panose="020B0504020202020204" pitchFamily="34" charset="77"/>
            </a:endParaRPr>
          </a:p>
        </p:txBody>
      </p:sp>
      <p:grpSp>
        <p:nvGrpSpPr>
          <p:cNvPr id="601" name="Group 13"/>
          <p:cNvGrpSpPr/>
          <p:nvPr/>
        </p:nvGrpSpPr>
        <p:grpSpPr>
          <a:xfrm>
            <a:off x="5486160" y="2514600"/>
            <a:ext cx="457200" cy="457200"/>
            <a:chOff x="3962160" y="2514600"/>
            <a:chExt cx="457200" cy="457200"/>
          </a:xfrm>
        </p:grpSpPr>
        <p:sp>
          <p:nvSpPr>
            <p:cNvPr id="602" name="Line 14"/>
            <p:cNvSpPr/>
            <p:nvPr/>
          </p:nvSpPr>
          <p:spPr>
            <a:xfrm>
              <a:off x="3962160" y="2970720"/>
              <a:ext cx="22860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03" name="Line 15"/>
            <p:cNvSpPr/>
            <p:nvPr/>
          </p:nvSpPr>
          <p:spPr>
            <a:xfrm flipV="1">
              <a:off x="4190400" y="2514960"/>
              <a:ext cx="720" cy="4561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04" name="Line 16"/>
            <p:cNvSpPr/>
            <p:nvPr/>
          </p:nvSpPr>
          <p:spPr>
            <a:xfrm>
              <a:off x="4190760" y="2514600"/>
              <a:ext cx="228600" cy="72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605" name="CustomShape 17"/>
          <p:cNvSpPr/>
          <p:nvPr/>
        </p:nvSpPr>
        <p:spPr>
          <a:xfrm>
            <a:off x="5029320" y="3505320"/>
            <a:ext cx="25135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pc="-1" dirty="0">
                <a:solidFill>
                  <a:srgbClr val="000000"/>
                </a:solidFill>
                <a:latin typeface="Neue Haas Grotesk Text Pro" panose="020B0504020202020204" pitchFamily="34" charset="77"/>
                <a:ea typeface="DejaVu Sans"/>
              </a:rPr>
              <a:t>Threshold of 1</a:t>
            </a:r>
            <a:endParaRPr lang="en-US" spc="-1" dirty="0">
              <a:latin typeface="Neue Haas Grotesk Text Pro" panose="020B0504020202020204" pitchFamily="34" charset="77"/>
            </a:endParaRPr>
          </a:p>
        </p:txBody>
      </p:sp>
      <p:sp>
        <p:nvSpPr>
          <p:cNvPr id="606" name="CustomShape 18"/>
          <p:cNvSpPr/>
          <p:nvPr/>
        </p:nvSpPr>
        <p:spPr>
          <a:xfrm>
            <a:off x="2438400" y="1443240"/>
            <a:ext cx="98964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607" name="CustomShape 19"/>
          <p:cNvSpPr/>
          <p:nvPr/>
        </p:nvSpPr>
        <p:spPr>
          <a:xfrm>
            <a:off x="2438400" y="23623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608" name="CustomShape 20"/>
          <p:cNvSpPr/>
          <p:nvPr/>
        </p:nvSpPr>
        <p:spPr>
          <a:xfrm>
            <a:off x="2438400" y="30481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609" name="CustomShape 21"/>
          <p:cNvSpPr/>
          <p:nvPr/>
        </p:nvSpPr>
        <p:spPr>
          <a:xfrm>
            <a:off x="2514720" y="3733920"/>
            <a:ext cx="60840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610" name="CustomShape 22"/>
          <p:cNvSpPr/>
          <p:nvPr/>
        </p:nvSpPr>
        <p:spPr>
          <a:xfrm>
            <a:off x="7472280" y="2514600"/>
            <a:ext cx="1229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predicted</a:t>
            </a:r>
            <a:endParaRPr lang="en-US" sz="2000" spc="-1" dirty="0">
              <a:latin typeface="Neue Haas Grotesk Text Pro" panose="020B0504020202020204" pitchFamily="34" charset="77"/>
            </a:endParaRPr>
          </a:p>
        </p:txBody>
      </p:sp>
      <p:sp>
        <p:nvSpPr>
          <p:cNvPr id="611" name="CustomShape 23"/>
          <p:cNvSpPr/>
          <p:nvPr/>
        </p:nvSpPr>
        <p:spPr>
          <a:xfrm>
            <a:off x="7623840" y="3429000"/>
            <a:ext cx="860040" cy="39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000" spc="-1" dirty="0">
                <a:solidFill>
                  <a:srgbClr val="FF0000"/>
                </a:solidFill>
                <a:latin typeface="Neue Haas Grotesk Text Pro" panose="020B0504020202020204" pitchFamily="34" charset="77"/>
                <a:ea typeface="DejaVu Sans"/>
              </a:rPr>
              <a:t>actual</a:t>
            </a:r>
            <a:endParaRPr lang="en-US" sz="2000" spc="-1" dirty="0">
              <a:latin typeface="Neue Haas Grotesk Text Pro" panose="020B0504020202020204" pitchFamily="34" charset="77"/>
            </a:endParaRPr>
          </a:p>
        </p:txBody>
      </p:sp>
      <p:sp>
        <p:nvSpPr>
          <p:cNvPr id="612" name="CustomShape 24"/>
          <p:cNvSpPr/>
          <p:nvPr/>
        </p:nvSpPr>
        <p:spPr>
          <a:xfrm>
            <a:off x="7772520" y="3733920"/>
            <a:ext cx="13705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spc="-1" dirty="0">
                <a:solidFill>
                  <a:srgbClr val="FF0000"/>
                </a:solidFill>
                <a:latin typeface="Neue Haas Grotesk Text Pro" panose="020B0504020202020204" pitchFamily="34" charset="77"/>
                <a:ea typeface="DejaVu Sans"/>
              </a:rPr>
              <a:t>1</a:t>
            </a:r>
            <a:endParaRPr lang="en-US" sz="3600" spc="-1" dirty="0">
              <a:latin typeface="Neue Haas Grotesk Text Pro" panose="020B0504020202020204" pitchFamily="34" charset="77"/>
            </a:endParaRPr>
          </a:p>
        </p:txBody>
      </p:sp>
      <p:sp>
        <p:nvSpPr>
          <p:cNvPr id="613" name="CustomShape 25"/>
          <p:cNvSpPr/>
          <p:nvPr/>
        </p:nvSpPr>
        <p:spPr>
          <a:xfrm>
            <a:off x="3268560" y="4648320"/>
            <a:ext cx="517320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Δw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614" name="CustomShape 26"/>
          <p:cNvSpPr/>
          <p:nvPr/>
        </p:nvSpPr>
        <p:spPr>
          <a:xfrm>
            <a:off x="3380520" y="5739840"/>
            <a:ext cx="4941360" cy="577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spc="-1" dirty="0">
                <a:solidFill>
                  <a:srgbClr val="FF0000"/>
                </a:solidFill>
                <a:latin typeface="Neue Haas Grotesk Text Pro" panose="020B0504020202020204" pitchFamily="34" charset="77"/>
                <a:ea typeface="DejaVu Sans"/>
              </a:rPr>
              <a:t>What about the threshold?</a:t>
            </a:r>
            <a:endParaRPr lang="en-US" sz="3200" spc="-1" dirty="0">
              <a:latin typeface="Neue Haas Grotesk Text Pro" panose="020B0504020202020204" pitchFamily="34" charset="77"/>
            </a:endParaRPr>
          </a:p>
        </p:txBody>
      </p:sp>
      <p:sp>
        <p:nvSpPr>
          <p:cNvPr id="615" name="CustomShape 27"/>
          <p:cNvSpPr/>
          <p:nvPr/>
        </p:nvSpPr>
        <p:spPr>
          <a:xfrm>
            <a:off x="3291960" y="4114800"/>
            <a:ext cx="21675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Δwi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5773805A-E8B8-6A16-FADD-29EBEFF63BF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CustomShape 1"/>
          <p:cNvSpPr/>
          <p:nvPr/>
        </p:nvSpPr>
        <p:spPr>
          <a:xfrm>
            <a:off x="4724400" y="1295280"/>
            <a:ext cx="1294200" cy="12182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17" name="Line 2"/>
          <p:cNvSpPr/>
          <p:nvPr/>
        </p:nvSpPr>
        <p:spPr>
          <a:xfrm>
            <a:off x="6019680" y="1904760"/>
            <a:ext cx="6094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18" name="CustomShape 3"/>
          <p:cNvSpPr/>
          <p:nvPr/>
        </p:nvSpPr>
        <p:spPr>
          <a:xfrm>
            <a:off x="6629520" y="1676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619" name="Line 4"/>
          <p:cNvSpPr/>
          <p:nvPr/>
        </p:nvSpPr>
        <p:spPr>
          <a:xfrm>
            <a:off x="3047880" y="1066680"/>
            <a:ext cx="175248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20" name="Line 5"/>
          <p:cNvSpPr/>
          <p:nvPr/>
        </p:nvSpPr>
        <p:spPr>
          <a:xfrm>
            <a:off x="3047880" y="182880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21" name="Line 6"/>
          <p:cNvSpPr/>
          <p:nvPr/>
        </p:nvSpPr>
        <p:spPr>
          <a:xfrm flipV="1">
            <a:off x="3047880" y="2133360"/>
            <a:ext cx="167652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22" name="CustomShape 7"/>
          <p:cNvSpPr/>
          <p:nvPr/>
        </p:nvSpPr>
        <p:spPr>
          <a:xfrm>
            <a:off x="2133480" y="7621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23" name="CustomShape 8"/>
          <p:cNvSpPr/>
          <p:nvPr/>
        </p:nvSpPr>
        <p:spPr>
          <a:xfrm>
            <a:off x="2133480" y="16146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24" name="CustomShape 9"/>
          <p:cNvSpPr/>
          <p:nvPr/>
        </p:nvSpPr>
        <p:spPr>
          <a:xfrm>
            <a:off x="2057520" y="21337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625" name="CustomShape 10"/>
          <p:cNvSpPr/>
          <p:nvPr/>
        </p:nvSpPr>
        <p:spPr>
          <a:xfrm>
            <a:off x="3733680" y="776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26" name="CustomShape 11"/>
          <p:cNvSpPr/>
          <p:nvPr/>
        </p:nvSpPr>
        <p:spPr>
          <a:xfrm>
            <a:off x="3276480" y="14479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27" name="CustomShape 12"/>
          <p:cNvSpPr/>
          <p:nvPr/>
        </p:nvSpPr>
        <p:spPr>
          <a:xfrm>
            <a:off x="3276480" y="23623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grpSp>
        <p:nvGrpSpPr>
          <p:cNvPr id="628" name="Group 13"/>
          <p:cNvGrpSpPr/>
          <p:nvPr/>
        </p:nvGrpSpPr>
        <p:grpSpPr>
          <a:xfrm>
            <a:off x="5028960" y="1600200"/>
            <a:ext cx="609480" cy="609480"/>
            <a:chOff x="3504960" y="1600200"/>
            <a:chExt cx="609480" cy="609480"/>
          </a:xfrm>
        </p:grpSpPr>
        <p:sp>
          <p:nvSpPr>
            <p:cNvPr id="629" name="Line 14"/>
            <p:cNvSpPr/>
            <p:nvPr/>
          </p:nvSpPr>
          <p:spPr>
            <a:xfrm>
              <a:off x="3504960" y="2208240"/>
              <a:ext cx="30492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30" name="Line 15"/>
            <p:cNvSpPr/>
            <p:nvPr/>
          </p:nvSpPr>
          <p:spPr>
            <a:xfrm flipV="1">
              <a:off x="3809160" y="1600560"/>
              <a:ext cx="1440" cy="6084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31" name="Line 16"/>
            <p:cNvSpPr/>
            <p:nvPr/>
          </p:nvSpPr>
          <p:spPr>
            <a:xfrm>
              <a:off x="3809880" y="1600200"/>
              <a:ext cx="30456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632" name="CustomShape 17"/>
          <p:cNvSpPr/>
          <p:nvPr/>
        </p:nvSpPr>
        <p:spPr>
          <a:xfrm>
            <a:off x="4572120" y="2495520"/>
            <a:ext cx="251352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Threshold of t</a:t>
            </a:r>
            <a:endParaRPr lang="en-US" sz="2000" spc="-1" dirty="0">
              <a:latin typeface="Neue Haas Grotesk Text Pro" panose="020B0504020202020204" pitchFamily="34" charset="77"/>
            </a:endParaRPr>
          </a:p>
        </p:txBody>
      </p:sp>
      <p:grpSp>
        <p:nvGrpSpPr>
          <p:cNvPr id="633" name="Group 18"/>
          <p:cNvGrpSpPr/>
          <p:nvPr/>
        </p:nvGrpSpPr>
        <p:grpSpPr>
          <a:xfrm>
            <a:off x="1981200" y="3200400"/>
            <a:ext cx="8076960" cy="3102480"/>
            <a:chOff x="457200" y="3200400"/>
            <a:chExt cx="8076960" cy="3102480"/>
          </a:xfrm>
        </p:grpSpPr>
        <p:sp>
          <p:nvSpPr>
            <p:cNvPr id="634" name="CustomShape 19"/>
            <p:cNvSpPr/>
            <p:nvPr/>
          </p:nvSpPr>
          <p:spPr>
            <a:xfrm>
              <a:off x="3200400" y="3962520"/>
              <a:ext cx="1294200" cy="12182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35" name="Line 20"/>
            <p:cNvSpPr/>
            <p:nvPr/>
          </p:nvSpPr>
          <p:spPr>
            <a:xfrm>
              <a:off x="4495680" y="4572000"/>
              <a:ext cx="6094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36" name="CustomShape 21"/>
            <p:cNvSpPr/>
            <p:nvPr/>
          </p:nvSpPr>
          <p:spPr>
            <a:xfrm>
              <a:off x="5105520" y="4343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637" name="Line 22"/>
            <p:cNvSpPr/>
            <p:nvPr/>
          </p:nvSpPr>
          <p:spPr>
            <a:xfrm>
              <a:off x="1523880" y="3733560"/>
              <a:ext cx="175248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38" name="Line 23"/>
            <p:cNvSpPr/>
            <p:nvPr/>
          </p:nvSpPr>
          <p:spPr>
            <a:xfrm>
              <a:off x="1523880" y="449568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39" name="Line 24"/>
            <p:cNvSpPr/>
            <p:nvPr/>
          </p:nvSpPr>
          <p:spPr>
            <a:xfrm flipV="1">
              <a:off x="1523880" y="4800600"/>
              <a:ext cx="1676520" cy="3045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40" name="CustomShape 25"/>
            <p:cNvSpPr/>
            <p:nvPr/>
          </p:nvSpPr>
          <p:spPr>
            <a:xfrm>
              <a:off x="609480" y="34290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41" name="CustomShape 26"/>
            <p:cNvSpPr/>
            <p:nvPr/>
          </p:nvSpPr>
          <p:spPr>
            <a:xfrm>
              <a:off x="609480" y="4281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42" name="CustomShape 27"/>
            <p:cNvSpPr/>
            <p:nvPr/>
          </p:nvSpPr>
          <p:spPr>
            <a:xfrm>
              <a:off x="533520" y="48006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643" name="CustomShape 28"/>
            <p:cNvSpPr/>
            <p:nvPr/>
          </p:nvSpPr>
          <p:spPr>
            <a:xfrm>
              <a:off x="2209680" y="34434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44" name="CustomShape 29"/>
            <p:cNvSpPr/>
            <p:nvPr/>
          </p:nvSpPr>
          <p:spPr>
            <a:xfrm>
              <a:off x="1752480" y="4114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45" name="CustomShape 30"/>
            <p:cNvSpPr/>
            <p:nvPr/>
          </p:nvSpPr>
          <p:spPr>
            <a:xfrm>
              <a:off x="1752480" y="50292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grpSp>
          <p:nvGrpSpPr>
            <p:cNvPr id="646" name="Group 31"/>
            <p:cNvGrpSpPr/>
            <p:nvPr/>
          </p:nvGrpSpPr>
          <p:grpSpPr>
            <a:xfrm>
              <a:off x="3504960" y="4267080"/>
              <a:ext cx="609480" cy="609480"/>
              <a:chOff x="3504960" y="4267080"/>
              <a:chExt cx="609480" cy="609480"/>
            </a:xfrm>
          </p:grpSpPr>
          <p:sp>
            <p:nvSpPr>
              <p:cNvPr id="647" name="Line 32"/>
              <p:cNvSpPr/>
              <p:nvPr/>
            </p:nvSpPr>
            <p:spPr>
              <a:xfrm>
                <a:off x="3504960" y="4875120"/>
                <a:ext cx="30492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48" name="Line 33"/>
              <p:cNvSpPr/>
              <p:nvPr/>
            </p:nvSpPr>
            <p:spPr>
              <a:xfrm flipV="1">
                <a:off x="3809160" y="4267800"/>
                <a:ext cx="1440" cy="6080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49" name="Line 34"/>
              <p:cNvSpPr/>
              <p:nvPr/>
            </p:nvSpPr>
            <p:spPr>
              <a:xfrm>
                <a:off x="3809880" y="4267080"/>
                <a:ext cx="30456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650" name="CustomShape 35"/>
            <p:cNvSpPr/>
            <p:nvPr/>
          </p:nvSpPr>
          <p:spPr>
            <a:xfrm>
              <a:off x="3429000" y="5162400"/>
              <a:ext cx="251352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pc="-1" dirty="0">
                  <a:solidFill>
                    <a:srgbClr val="0000FF"/>
                  </a:solidFill>
                  <a:latin typeface="Neue Haas Grotesk Text Pro" panose="020B0504020202020204" pitchFamily="34" charset="77"/>
                  <a:ea typeface="DejaVu Sans"/>
                </a:rPr>
                <a:t>Threshold of 0</a:t>
              </a:r>
              <a:endParaRPr lang="en-US" sz="2000" spc="-1" dirty="0">
                <a:latin typeface="Neue Haas Grotesk Text Pro" panose="020B0504020202020204" pitchFamily="34" charset="77"/>
              </a:endParaRPr>
            </a:p>
          </p:txBody>
        </p:sp>
        <p:sp>
          <p:nvSpPr>
            <p:cNvPr id="651" name="Line 36"/>
            <p:cNvSpPr/>
            <p:nvPr/>
          </p:nvSpPr>
          <p:spPr>
            <a:xfrm flipV="1">
              <a:off x="1981080" y="5181480"/>
              <a:ext cx="1523880" cy="762120"/>
            </a:xfrm>
            <a:prstGeom prst="line">
              <a:avLst/>
            </a:prstGeom>
            <a:ln w="38160">
              <a:solidFill>
                <a:srgbClr val="0000FF"/>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52" name="CustomShape 37"/>
            <p:cNvSpPr/>
            <p:nvPr/>
          </p:nvSpPr>
          <p:spPr>
            <a:xfrm>
              <a:off x="1501200" y="57150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FF"/>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653" name="Line 38"/>
            <p:cNvSpPr/>
            <p:nvPr/>
          </p:nvSpPr>
          <p:spPr>
            <a:xfrm>
              <a:off x="457200" y="3200400"/>
              <a:ext cx="8076960" cy="360"/>
            </a:xfrm>
            <a:prstGeom prst="line">
              <a:avLst/>
            </a:prstGeom>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54" name="CustomShape 39"/>
            <p:cNvSpPr/>
            <p:nvPr/>
          </p:nvSpPr>
          <p:spPr>
            <a:xfrm rot="20485800">
              <a:off x="2215080" y="56941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FF"/>
                  </a:solidFill>
                  <a:latin typeface="Neue Haas Grotesk Text Pro" panose="020B0504020202020204" pitchFamily="34" charset="77"/>
                  <a:ea typeface="DejaVu Sans"/>
                </a:rPr>
                <a:t>Weight w</a:t>
              </a:r>
              <a:r>
                <a:rPr lang="en-US" spc="-1" baseline="-25000" dirty="0">
                  <a:solidFill>
                    <a:srgbClr val="0000FF"/>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grpSp>
      <p:pic>
        <p:nvPicPr>
          <p:cNvPr id="655" name="Picture 654"/>
          <p:cNvPicPr/>
          <p:nvPr/>
        </p:nvPicPr>
        <p:blipFill>
          <a:blip r:embed="rId3"/>
          <a:stretch/>
        </p:blipFill>
        <p:spPr>
          <a:xfrm>
            <a:off x="8077080" y="1371600"/>
            <a:ext cx="1967760" cy="1002600"/>
          </a:xfrm>
          <a:prstGeom prst="rect">
            <a:avLst/>
          </a:prstGeom>
          <a:ln>
            <a:noFill/>
          </a:ln>
        </p:spPr>
      </p:pic>
      <p:pic>
        <p:nvPicPr>
          <p:cNvPr id="656" name="Picture 655"/>
          <p:cNvPicPr/>
          <p:nvPr/>
        </p:nvPicPr>
        <p:blipFill>
          <a:blip r:embed="rId4"/>
          <a:stretch/>
        </p:blipFill>
        <p:spPr>
          <a:xfrm>
            <a:off x="7708800" y="3403440"/>
            <a:ext cx="2640960" cy="100260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CustomShape 1"/>
          <p:cNvSpPr/>
          <p:nvPr/>
        </p:nvSpPr>
        <p:spPr>
          <a:xfrm>
            <a:off x="4724400" y="1295280"/>
            <a:ext cx="1294200" cy="12182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58" name="Line 2"/>
          <p:cNvSpPr/>
          <p:nvPr/>
        </p:nvSpPr>
        <p:spPr>
          <a:xfrm>
            <a:off x="6019680" y="1904760"/>
            <a:ext cx="6094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59" name="CustomShape 3"/>
          <p:cNvSpPr/>
          <p:nvPr/>
        </p:nvSpPr>
        <p:spPr>
          <a:xfrm>
            <a:off x="6629520" y="167652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660" name="Line 4"/>
          <p:cNvSpPr/>
          <p:nvPr/>
        </p:nvSpPr>
        <p:spPr>
          <a:xfrm>
            <a:off x="3047880" y="1066680"/>
            <a:ext cx="175248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61" name="Line 5"/>
          <p:cNvSpPr/>
          <p:nvPr/>
        </p:nvSpPr>
        <p:spPr>
          <a:xfrm>
            <a:off x="3047880" y="182880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62" name="Line 6"/>
          <p:cNvSpPr/>
          <p:nvPr/>
        </p:nvSpPr>
        <p:spPr>
          <a:xfrm flipV="1">
            <a:off x="3047880" y="2133360"/>
            <a:ext cx="167652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63" name="CustomShape 7"/>
          <p:cNvSpPr/>
          <p:nvPr/>
        </p:nvSpPr>
        <p:spPr>
          <a:xfrm>
            <a:off x="2133480" y="7621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64" name="CustomShape 8"/>
          <p:cNvSpPr/>
          <p:nvPr/>
        </p:nvSpPr>
        <p:spPr>
          <a:xfrm>
            <a:off x="2133480" y="16146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65" name="CustomShape 9"/>
          <p:cNvSpPr/>
          <p:nvPr/>
        </p:nvSpPr>
        <p:spPr>
          <a:xfrm>
            <a:off x="2057520" y="21337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666" name="CustomShape 10"/>
          <p:cNvSpPr/>
          <p:nvPr/>
        </p:nvSpPr>
        <p:spPr>
          <a:xfrm>
            <a:off x="3733680" y="776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67" name="CustomShape 11"/>
          <p:cNvSpPr/>
          <p:nvPr/>
        </p:nvSpPr>
        <p:spPr>
          <a:xfrm>
            <a:off x="3276480" y="14479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68" name="CustomShape 12"/>
          <p:cNvSpPr/>
          <p:nvPr/>
        </p:nvSpPr>
        <p:spPr>
          <a:xfrm>
            <a:off x="3276480" y="23623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grpSp>
        <p:nvGrpSpPr>
          <p:cNvPr id="669" name="Group 13"/>
          <p:cNvGrpSpPr/>
          <p:nvPr/>
        </p:nvGrpSpPr>
        <p:grpSpPr>
          <a:xfrm>
            <a:off x="5028960" y="1600200"/>
            <a:ext cx="609480" cy="609480"/>
            <a:chOff x="3504960" y="1600200"/>
            <a:chExt cx="609480" cy="609480"/>
          </a:xfrm>
        </p:grpSpPr>
        <p:sp>
          <p:nvSpPr>
            <p:cNvPr id="670" name="Line 14"/>
            <p:cNvSpPr/>
            <p:nvPr/>
          </p:nvSpPr>
          <p:spPr>
            <a:xfrm>
              <a:off x="3504960" y="2208240"/>
              <a:ext cx="30492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71" name="Line 15"/>
            <p:cNvSpPr/>
            <p:nvPr/>
          </p:nvSpPr>
          <p:spPr>
            <a:xfrm flipV="1">
              <a:off x="3809160" y="1600560"/>
              <a:ext cx="1440" cy="60840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72" name="Line 16"/>
            <p:cNvSpPr/>
            <p:nvPr/>
          </p:nvSpPr>
          <p:spPr>
            <a:xfrm>
              <a:off x="3809880" y="1600200"/>
              <a:ext cx="304560" cy="108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673" name="CustomShape 17"/>
          <p:cNvSpPr/>
          <p:nvPr/>
        </p:nvSpPr>
        <p:spPr>
          <a:xfrm>
            <a:off x="4572120" y="2495520"/>
            <a:ext cx="251352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pc="-1" dirty="0">
                <a:solidFill>
                  <a:srgbClr val="000000"/>
                </a:solidFill>
                <a:latin typeface="Neue Haas Grotesk Text Pro" panose="020B0504020202020204" pitchFamily="34" charset="77"/>
                <a:ea typeface="DejaVu Sans"/>
              </a:rPr>
              <a:t>Threshold of t</a:t>
            </a:r>
            <a:endParaRPr lang="en-US" sz="2000" spc="-1" dirty="0">
              <a:latin typeface="Neue Haas Grotesk Text Pro" panose="020B0504020202020204" pitchFamily="34" charset="77"/>
            </a:endParaRPr>
          </a:p>
        </p:txBody>
      </p:sp>
      <p:grpSp>
        <p:nvGrpSpPr>
          <p:cNvPr id="674" name="Group 18"/>
          <p:cNvGrpSpPr/>
          <p:nvPr/>
        </p:nvGrpSpPr>
        <p:grpSpPr>
          <a:xfrm>
            <a:off x="1981200" y="3200400"/>
            <a:ext cx="8076960" cy="3102480"/>
            <a:chOff x="457200" y="3200400"/>
            <a:chExt cx="8076960" cy="3102480"/>
          </a:xfrm>
        </p:grpSpPr>
        <p:sp>
          <p:nvSpPr>
            <p:cNvPr id="675" name="CustomShape 19"/>
            <p:cNvSpPr/>
            <p:nvPr/>
          </p:nvSpPr>
          <p:spPr>
            <a:xfrm>
              <a:off x="3200400" y="3962520"/>
              <a:ext cx="1294200" cy="121824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76" name="Line 20"/>
            <p:cNvSpPr/>
            <p:nvPr/>
          </p:nvSpPr>
          <p:spPr>
            <a:xfrm>
              <a:off x="4495680" y="4572000"/>
              <a:ext cx="60948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77" name="CustomShape 21"/>
            <p:cNvSpPr/>
            <p:nvPr/>
          </p:nvSpPr>
          <p:spPr>
            <a:xfrm>
              <a:off x="5105520" y="434340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678" name="Line 22"/>
            <p:cNvSpPr/>
            <p:nvPr/>
          </p:nvSpPr>
          <p:spPr>
            <a:xfrm>
              <a:off x="1523880" y="3733560"/>
              <a:ext cx="1752480" cy="45720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79" name="Line 23"/>
            <p:cNvSpPr/>
            <p:nvPr/>
          </p:nvSpPr>
          <p:spPr>
            <a:xfrm>
              <a:off x="1523880" y="449568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80" name="Line 24"/>
            <p:cNvSpPr/>
            <p:nvPr/>
          </p:nvSpPr>
          <p:spPr>
            <a:xfrm flipV="1">
              <a:off x="1523880" y="4800600"/>
              <a:ext cx="1676520" cy="3045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81" name="CustomShape 25"/>
            <p:cNvSpPr/>
            <p:nvPr/>
          </p:nvSpPr>
          <p:spPr>
            <a:xfrm>
              <a:off x="609480" y="34290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82" name="CustomShape 26"/>
            <p:cNvSpPr/>
            <p:nvPr/>
          </p:nvSpPr>
          <p:spPr>
            <a:xfrm>
              <a:off x="609480" y="4281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83" name="CustomShape 27"/>
            <p:cNvSpPr/>
            <p:nvPr/>
          </p:nvSpPr>
          <p:spPr>
            <a:xfrm>
              <a:off x="533520" y="480060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sp>
          <p:nvSpPr>
            <p:cNvPr id="684" name="CustomShape 28"/>
            <p:cNvSpPr/>
            <p:nvPr/>
          </p:nvSpPr>
          <p:spPr>
            <a:xfrm>
              <a:off x="2209680" y="34434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685" name="CustomShape 29"/>
            <p:cNvSpPr/>
            <p:nvPr/>
          </p:nvSpPr>
          <p:spPr>
            <a:xfrm>
              <a:off x="1752480" y="41148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686" name="CustomShape 30"/>
            <p:cNvSpPr/>
            <p:nvPr/>
          </p:nvSpPr>
          <p:spPr>
            <a:xfrm>
              <a:off x="1752480" y="502920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Weight w</a:t>
              </a:r>
              <a:r>
                <a:rPr lang="en-US" spc="-1" baseline="-25000" dirty="0">
                  <a:solidFill>
                    <a:srgbClr val="000000"/>
                  </a:solidFill>
                  <a:latin typeface="Neue Haas Grotesk Text Pro" panose="020B0504020202020204" pitchFamily="34" charset="77"/>
                  <a:ea typeface="DejaVu Sans"/>
                </a:rPr>
                <a:t>3</a:t>
              </a:r>
              <a:endParaRPr lang="en-US" spc="-1" dirty="0">
                <a:latin typeface="Neue Haas Grotesk Text Pro" panose="020B0504020202020204" pitchFamily="34" charset="77"/>
              </a:endParaRPr>
            </a:p>
          </p:txBody>
        </p:sp>
        <p:grpSp>
          <p:nvGrpSpPr>
            <p:cNvPr id="687" name="Group 31"/>
            <p:cNvGrpSpPr/>
            <p:nvPr/>
          </p:nvGrpSpPr>
          <p:grpSpPr>
            <a:xfrm>
              <a:off x="3504960" y="4267080"/>
              <a:ext cx="609480" cy="609480"/>
              <a:chOff x="3504960" y="4267080"/>
              <a:chExt cx="609480" cy="609480"/>
            </a:xfrm>
          </p:grpSpPr>
          <p:sp>
            <p:nvSpPr>
              <p:cNvPr id="688" name="Line 32"/>
              <p:cNvSpPr/>
              <p:nvPr/>
            </p:nvSpPr>
            <p:spPr>
              <a:xfrm>
                <a:off x="3504960" y="4875120"/>
                <a:ext cx="30492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89" name="Line 33"/>
              <p:cNvSpPr/>
              <p:nvPr/>
            </p:nvSpPr>
            <p:spPr>
              <a:xfrm flipV="1">
                <a:off x="3809160" y="4267800"/>
                <a:ext cx="1440" cy="6080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90" name="Line 34"/>
              <p:cNvSpPr/>
              <p:nvPr/>
            </p:nvSpPr>
            <p:spPr>
              <a:xfrm>
                <a:off x="3809880" y="4267080"/>
                <a:ext cx="304560" cy="1440"/>
              </a:xfrm>
              <a:prstGeom prst="line">
                <a:avLst/>
              </a:prstGeom>
              <a:ln w="2844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grpSp>
        <p:sp>
          <p:nvSpPr>
            <p:cNvPr id="691" name="CustomShape 35"/>
            <p:cNvSpPr/>
            <p:nvPr/>
          </p:nvSpPr>
          <p:spPr>
            <a:xfrm>
              <a:off x="3429000" y="5162400"/>
              <a:ext cx="2513520" cy="39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pc="-1" dirty="0">
                  <a:solidFill>
                    <a:srgbClr val="0000FF"/>
                  </a:solidFill>
                  <a:latin typeface="Neue Haas Grotesk Text Pro" panose="020B0504020202020204" pitchFamily="34" charset="77"/>
                  <a:ea typeface="DejaVu Sans"/>
                </a:rPr>
                <a:t>Threshold of 0</a:t>
              </a:r>
              <a:endParaRPr lang="en-US" sz="2000" spc="-1" dirty="0">
                <a:latin typeface="Neue Haas Grotesk Text Pro" panose="020B0504020202020204" pitchFamily="34" charset="77"/>
              </a:endParaRPr>
            </a:p>
          </p:txBody>
        </p:sp>
        <p:sp>
          <p:nvSpPr>
            <p:cNvPr id="692" name="Line 36"/>
            <p:cNvSpPr/>
            <p:nvPr/>
          </p:nvSpPr>
          <p:spPr>
            <a:xfrm flipV="1">
              <a:off x="1981080" y="5181480"/>
              <a:ext cx="1523880" cy="762120"/>
            </a:xfrm>
            <a:prstGeom prst="line">
              <a:avLst/>
            </a:prstGeom>
            <a:ln w="38160">
              <a:solidFill>
                <a:srgbClr val="0000FF"/>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693" name="CustomShape 37"/>
            <p:cNvSpPr/>
            <p:nvPr/>
          </p:nvSpPr>
          <p:spPr>
            <a:xfrm>
              <a:off x="1501200" y="57150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FF"/>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694" name="Line 38"/>
            <p:cNvSpPr/>
            <p:nvPr/>
          </p:nvSpPr>
          <p:spPr>
            <a:xfrm>
              <a:off x="457200" y="3200400"/>
              <a:ext cx="8076960" cy="360"/>
            </a:xfrm>
            <a:prstGeom prst="line">
              <a:avLst/>
            </a:prstGeom>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695" name="CustomShape 39"/>
            <p:cNvSpPr/>
            <p:nvPr/>
          </p:nvSpPr>
          <p:spPr>
            <a:xfrm rot="20485800">
              <a:off x="2215080" y="56941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FF"/>
                  </a:solidFill>
                  <a:latin typeface="Neue Haas Grotesk Text Pro" panose="020B0504020202020204" pitchFamily="34" charset="77"/>
                  <a:ea typeface="DejaVu Sans"/>
                </a:rPr>
                <a:t>Weight w</a:t>
              </a:r>
              <a:r>
                <a:rPr lang="en-US" spc="-1" baseline="-25000" dirty="0">
                  <a:solidFill>
                    <a:srgbClr val="0000FF"/>
                  </a:solidFill>
                  <a:latin typeface="Neue Haas Grotesk Text Pro" panose="020B0504020202020204" pitchFamily="34" charset="77"/>
                  <a:ea typeface="DejaVu Sans"/>
                </a:rPr>
                <a:t>4</a:t>
              </a:r>
              <a:endParaRPr lang="en-US" spc="-1" dirty="0">
                <a:latin typeface="Neue Haas Grotesk Text Pro" panose="020B0504020202020204" pitchFamily="34" charset="77"/>
              </a:endParaRPr>
            </a:p>
          </p:txBody>
        </p:sp>
      </p:grpSp>
      <p:sp>
        <p:nvSpPr>
          <p:cNvPr id="696" name="CustomShape 40"/>
          <p:cNvSpPr/>
          <p:nvPr/>
        </p:nvSpPr>
        <p:spPr>
          <a:xfrm>
            <a:off x="6854880" y="5939280"/>
            <a:ext cx="331992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FF"/>
                </a:solidFill>
                <a:latin typeface="Neue Haas Grotesk Text Pro" panose="020B0504020202020204" pitchFamily="34" charset="77"/>
                <a:ea typeface="DejaVu Sans"/>
              </a:rPr>
              <a:t>equivalent when w</a:t>
            </a:r>
            <a:r>
              <a:rPr lang="en-US" sz="2400" spc="-1" baseline="-25000" dirty="0">
                <a:solidFill>
                  <a:srgbClr val="0000FF"/>
                </a:solidFill>
                <a:latin typeface="Neue Haas Grotesk Text Pro" panose="020B0504020202020204" pitchFamily="34" charset="77"/>
                <a:ea typeface="DejaVu Sans"/>
              </a:rPr>
              <a:t>4</a:t>
            </a:r>
            <a:r>
              <a:rPr lang="en-US" sz="2400" spc="-1" dirty="0">
                <a:solidFill>
                  <a:srgbClr val="0000FF"/>
                </a:solidFill>
                <a:latin typeface="Neue Haas Grotesk Text Pro" panose="020B0504020202020204" pitchFamily="34" charset="77"/>
                <a:ea typeface="DejaVu Sans"/>
              </a:rPr>
              <a:t> = -t</a:t>
            </a:r>
            <a:endParaRPr lang="en-US" sz="2400" spc="-1" dirty="0">
              <a:latin typeface="Neue Haas Grotesk Text Pro" panose="020B0504020202020204" pitchFamily="34" charset="77"/>
            </a:endParaRPr>
          </a:p>
        </p:txBody>
      </p:sp>
      <p:pic>
        <p:nvPicPr>
          <p:cNvPr id="697" name="Picture 696"/>
          <p:cNvPicPr/>
          <p:nvPr/>
        </p:nvPicPr>
        <p:blipFill>
          <a:blip r:embed="rId3"/>
          <a:stretch/>
        </p:blipFill>
        <p:spPr>
          <a:xfrm>
            <a:off x="8077080" y="1371600"/>
            <a:ext cx="1967760" cy="1002600"/>
          </a:xfrm>
          <a:prstGeom prst="rect">
            <a:avLst/>
          </a:prstGeom>
          <a:ln>
            <a:noFill/>
          </a:ln>
        </p:spPr>
      </p:pic>
      <p:pic>
        <p:nvPicPr>
          <p:cNvPr id="698" name="Picture 697"/>
          <p:cNvPicPr/>
          <p:nvPr/>
        </p:nvPicPr>
        <p:blipFill>
          <a:blip r:embed="rId4"/>
          <a:stretch/>
        </p:blipFill>
        <p:spPr>
          <a:xfrm>
            <a:off x="7708800" y="3403440"/>
            <a:ext cx="2640960" cy="10026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CustomShape 2"/>
          <p:cNvSpPr/>
          <p:nvPr/>
        </p:nvSpPr>
        <p:spPr>
          <a:xfrm>
            <a:off x="765047" y="1966920"/>
            <a:ext cx="8228520" cy="4190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457200" indent="-457200">
              <a:spcBef>
                <a:spcPts val="561"/>
              </a:spcBef>
              <a:buFont typeface="Arial" panose="020B0604020202020204" pitchFamily="34" charset="0"/>
              <a:buChar char="•"/>
            </a:pPr>
            <a:r>
              <a:rPr lang="en-US" sz="2800" spc="-1" dirty="0">
                <a:latin typeface="Neue Haas Grotesk Text Pro" panose="020B0504020202020204" pitchFamily="34" charset="77"/>
                <a:ea typeface="ＭＳ Ｐゴシック"/>
              </a:rPr>
              <a:t>initialize weights of the model randomly</a:t>
            </a:r>
            <a:endParaRPr lang="en-US" sz="2800" spc="-1" dirty="0">
              <a:latin typeface="Neue Haas Grotesk Text Pro" panose="020B0504020202020204" pitchFamily="34" charset="77"/>
            </a:endParaRPr>
          </a:p>
          <a:p>
            <a:pPr marL="457200" indent="-457200">
              <a:spcBef>
                <a:spcPts val="561"/>
              </a:spcBef>
              <a:buFont typeface="Arial" panose="020B0604020202020204" pitchFamily="34" charset="0"/>
              <a:buChar char="•"/>
            </a:pPr>
            <a:r>
              <a:rPr lang="en-US" sz="2800" spc="-1" dirty="0">
                <a:latin typeface="Neue Haas Grotesk Text Pro" panose="020B0504020202020204" pitchFamily="34" charset="77"/>
                <a:ea typeface="ＭＳ Ｐゴシック"/>
              </a:rPr>
              <a:t>repeat until you get all examples right:</a:t>
            </a:r>
            <a:endParaRPr lang="en-US" sz="2800" spc="-1" dirty="0">
              <a:latin typeface="Neue Haas Grotesk Text Pro" panose="020B0504020202020204" pitchFamily="34" charset="77"/>
            </a:endParaRPr>
          </a:p>
          <a:p>
            <a:pPr marL="457200" indent="-457200">
              <a:spcBef>
                <a:spcPts val="561"/>
              </a:spcBef>
              <a:buFont typeface="Arial" panose="020B0604020202020204" pitchFamily="34" charset="0"/>
              <a:buChar char="•"/>
            </a:pPr>
            <a:r>
              <a:rPr lang="en-US" sz="2800" spc="-1" dirty="0">
                <a:latin typeface="Neue Haas Grotesk Text Pro" panose="020B0504020202020204" pitchFamily="34" charset="77"/>
                <a:ea typeface="ＭＳ Ｐゴシック"/>
              </a:rPr>
              <a:t>for each “training” example (in a random order):</a:t>
            </a:r>
          </a:p>
          <a:p>
            <a:pPr marL="457200" indent="-457200">
              <a:spcBef>
                <a:spcPts val="561"/>
              </a:spcBef>
              <a:buFont typeface="Arial" panose="020B0604020202020204" pitchFamily="34" charset="0"/>
              <a:buChar char="•"/>
            </a:pPr>
            <a:r>
              <a:rPr lang="en-US" sz="2800" spc="-1" dirty="0">
                <a:latin typeface="Neue Haas Grotesk Text Pro" panose="020B0504020202020204" pitchFamily="34" charset="77"/>
                <a:ea typeface="ＭＳ Ｐゴシック"/>
              </a:rPr>
              <a:t>calculate current prediction on the example</a:t>
            </a:r>
            <a:endParaRPr lang="en-US" sz="2800" spc="-1" dirty="0">
              <a:latin typeface="Neue Haas Grotesk Text Pro" panose="020B0504020202020204" pitchFamily="34" charset="77"/>
            </a:endParaRPr>
          </a:p>
          <a:p>
            <a:pPr marL="457200" indent="-457200">
              <a:spcBef>
                <a:spcPts val="561"/>
              </a:spcBef>
              <a:buFont typeface="Arial" panose="020B0604020202020204" pitchFamily="34" charset="0"/>
              <a:buChar char="•"/>
            </a:pPr>
            <a:r>
              <a:rPr lang="en-US" sz="2800" spc="-1" dirty="0">
                <a:latin typeface="Neue Haas Grotesk Text Pro" panose="020B0504020202020204" pitchFamily="34" charset="77"/>
                <a:ea typeface="ＭＳ Ｐゴシック"/>
              </a:rPr>
              <a:t>if wrong:</a:t>
            </a:r>
            <a:endParaRPr lang="en-US" sz="2800" spc="-1" dirty="0">
              <a:latin typeface="Neue Haas Grotesk Text Pro" panose="020B0504020202020204" pitchFamily="34" charset="77"/>
            </a:endParaRPr>
          </a:p>
        </p:txBody>
      </p:sp>
      <p:sp>
        <p:nvSpPr>
          <p:cNvPr id="701" name="CustomShape 3"/>
          <p:cNvSpPr/>
          <p:nvPr/>
        </p:nvSpPr>
        <p:spPr>
          <a:xfrm>
            <a:off x="2669940" y="4863980"/>
            <a:ext cx="564228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w</a:t>
            </a:r>
            <a:r>
              <a:rPr lang="en-US" sz="2800" spc="-1" baseline="-25000" dirty="0" err="1">
                <a:solidFill>
                  <a:srgbClr val="000000"/>
                </a:solidFill>
                <a:latin typeface="Neue Haas Grotesk Text Pro" panose="020B0504020202020204" pitchFamily="34" charset="77"/>
                <a:ea typeface="DejaVu Sans"/>
              </a:rPr>
              <a:t>i</a:t>
            </a:r>
            <a:r>
              <a:rPr lang="en-US" sz="2800" spc="-1" dirty="0">
                <a:solidFill>
                  <a:srgbClr val="000000"/>
                </a:solidFill>
                <a:latin typeface="Neue Haas Grotesk Text Pro" panose="020B0504020202020204" pitchFamily="34" charset="77"/>
                <a:ea typeface="DejaVu Sans"/>
              </a:rPr>
              <a:t> + </a:t>
            </a:r>
            <a:r>
              <a:rPr lang="en-US" sz="2800" spc="-1" dirty="0" err="1">
                <a:solidFill>
                  <a:srgbClr val="000000"/>
                </a:solidFill>
                <a:latin typeface="Neue Haas Grotesk Text Pro" panose="020B0504020202020204" pitchFamily="34" charset="77"/>
                <a:ea typeface="DejaVu Sans"/>
              </a:rPr>
              <a:t>λ</a:t>
            </a:r>
            <a:r>
              <a:rPr lang="en-US" sz="2800" spc="-1" dirty="0">
                <a:solidFill>
                  <a:srgbClr val="000000"/>
                </a:solidFill>
                <a:latin typeface="Neue Haas Grotesk Text Pro" panose="020B0504020202020204" pitchFamily="34" charset="77"/>
                <a:ea typeface="DejaVu Sans"/>
              </a:rPr>
              <a:t> * (actual - predicted) * x</a:t>
            </a:r>
            <a:r>
              <a:rPr lang="en-US" sz="2800" spc="-1" baseline="-25000" dirty="0">
                <a:solidFill>
                  <a:srgbClr val="000000"/>
                </a:solidFill>
                <a:latin typeface="Neue Haas Grotesk Text Pro" panose="020B0504020202020204" pitchFamily="34" charset="77"/>
                <a:ea typeface="DejaVu Sans"/>
              </a:rPr>
              <a:t>i</a:t>
            </a:r>
            <a:endParaRPr lang="en-US" sz="28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B9C9A4A9-B8CF-B97C-D69A-A35F3847A90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00596-C785-C347-B47E-E622078C15F3}"/>
            </a:ext>
          </a:extLst>
        </p:cNvPr>
        <p:cNvGrpSpPr/>
        <p:nvPr/>
      </p:nvGrpSpPr>
      <p:grpSpPr>
        <a:xfrm>
          <a:off x="0" y="0"/>
          <a:ext cx="0" cy="0"/>
          <a:chOff x="0" y="0"/>
          <a:chExt cx="0" cy="0"/>
        </a:xfrm>
      </p:grpSpPr>
      <p:sp>
        <p:nvSpPr>
          <p:cNvPr id="250" name="CustomShape 2">
            <a:extLst>
              <a:ext uri="{FF2B5EF4-FFF2-40B4-BE49-F238E27FC236}">
                <a16:creationId xmlns:a16="http://schemas.microsoft.com/office/drawing/2014/main" id="{B0429894-5B34-E076-CFBB-B433D0D1A928}"/>
              </a:ext>
            </a:extLst>
          </p:cNvPr>
          <p:cNvSpPr/>
          <p:nvPr/>
        </p:nvSpPr>
        <p:spPr>
          <a:xfrm>
            <a:off x="765047" y="1833298"/>
            <a:ext cx="11019514" cy="409651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Autofit/>
          </a:bodyPr>
          <a:lstStyle/>
          <a:p>
            <a:pPr indent="-228600">
              <a:lnSpc>
                <a:spcPct val="120000"/>
              </a:lnSpc>
              <a:spcBef>
                <a:spcPts val="700"/>
              </a:spcBef>
              <a:buFont typeface="Arial" panose="020B0604020202020204" pitchFamily="34" charset="0"/>
              <a:buChar char="•"/>
            </a:pPr>
            <a:r>
              <a:rPr lang="en-US" sz="2000" spc="-1" dirty="0"/>
              <a:t>Predicts a continuous numerical value</a:t>
            </a:r>
          </a:p>
          <a:p>
            <a:pPr indent="-228600">
              <a:lnSpc>
                <a:spcPct val="120000"/>
              </a:lnSpc>
              <a:spcBef>
                <a:spcPts val="700"/>
              </a:spcBef>
              <a:buFont typeface="Arial" panose="020B0604020202020204" pitchFamily="34" charset="0"/>
              <a:buChar char="•"/>
            </a:pPr>
            <a:r>
              <a:rPr lang="en-US" sz="2000" spc="-1" dirty="0"/>
              <a:t>Economics/Finance</a:t>
            </a:r>
          </a:p>
          <a:p>
            <a:pPr indent="-228600">
              <a:lnSpc>
                <a:spcPct val="120000"/>
              </a:lnSpc>
              <a:spcBef>
                <a:spcPts val="700"/>
              </a:spcBef>
              <a:buFont typeface="Arial" panose="020B0604020202020204" pitchFamily="34" charset="0"/>
              <a:buChar char="•"/>
            </a:pPr>
            <a:r>
              <a:rPr lang="en-US" sz="2000" spc="-1" dirty="0"/>
              <a:t>Epidemiology</a:t>
            </a:r>
          </a:p>
          <a:p>
            <a:pPr indent="-228600">
              <a:lnSpc>
                <a:spcPct val="120000"/>
              </a:lnSpc>
              <a:spcBef>
                <a:spcPts val="700"/>
              </a:spcBef>
              <a:buFont typeface="Arial" panose="020B0604020202020204" pitchFamily="34" charset="0"/>
              <a:buChar char="•"/>
            </a:pPr>
            <a:r>
              <a:rPr lang="en-US" sz="2000" spc="-1" dirty="0"/>
              <a:t>Car/plane navigation</a:t>
            </a:r>
          </a:p>
          <a:p>
            <a:pPr indent="-228600">
              <a:lnSpc>
                <a:spcPct val="120000"/>
              </a:lnSpc>
              <a:spcBef>
                <a:spcPts val="700"/>
              </a:spcBef>
              <a:buFont typeface="Arial" panose="020B0604020202020204" pitchFamily="34" charset="0"/>
              <a:buChar char="•"/>
            </a:pPr>
            <a:r>
              <a:rPr lang="en-US" sz="2000" spc="-1" dirty="0"/>
              <a:t>Temporal trends</a:t>
            </a:r>
          </a:p>
          <a:p>
            <a:pPr indent="-228600">
              <a:lnSpc>
                <a:spcPct val="120000"/>
              </a:lnSpc>
              <a:spcBef>
                <a:spcPts val="700"/>
              </a:spcBef>
              <a:buFont typeface="Arial" panose="020B0604020202020204" pitchFamily="34" charset="0"/>
              <a:buChar char="•"/>
            </a:pPr>
            <a:endParaRPr lang="en-US" sz="2000" spc="-1" dirty="0"/>
          </a:p>
          <a:p>
            <a:pPr indent="-228600">
              <a:lnSpc>
                <a:spcPct val="120000"/>
              </a:lnSpc>
              <a:spcBef>
                <a:spcPts val="700"/>
              </a:spcBef>
              <a:buFont typeface="Arial" panose="020B0604020202020204" pitchFamily="34" charset="0"/>
              <a:buChar char="•"/>
            </a:pPr>
            <a:endParaRPr lang="en-US" sz="2000" spc="-1" dirty="0"/>
          </a:p>
          <a:p>
            <a:pPr indent="-228600">
              <a:lnSpc>
                <a:spcPct val="120000"/>
              </a:lnSpc>
              <a:spcBef>
                <a:spcPts val="700"/>
              </a:spcBef>
              <a:buFont typeface="Arial" panose="020B0604020202020204" pitchFamily="34" charset="0"/>
              <a:buChar char="•"/>
            </a:pPr>
            <a:endParaRPr lang="en-US" sz="2000" spc="-1" dirty="0"/>
          </a:p>
        </p:txBody>
      </p:sp>
      <p:sp>
        <p:nvSpPr>
          <p:cNvPr id="2" name="Title 1">
            <a:extLst>
              <a:ext uri="{FF2B5EF4-FFF2-40B4-BE49-F238E27FC236}">
                <a16:creationId xmlns:a16="http://schemas.microsoft.com/office/drawing/2014/main" id="{CAC8A93C-ABFF-CBE4-4365-C64F246D8AA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Regression</a:t>
            </a:r>
          </a:p>
        </p:txBody>
      </p:sp>
      <p:pic>
        <p:nvPicPr>
          <p:cNvPr id="4" name="Picture 6">
            <a:extLst>
              <a:ext uri="{FF2B5EF4-FFF2-40B4-BE49-F238E27FC236}">
                <a16:creationId xmlns:a16="http://schemas.microsoft.com/office/drawing/2014/main" id="{20C85903-1FC7-4DBF-371B-D83099498931}"/>
              </a:ext>
            </a:extLst>
          </p:cNvPr>
          <p:cNvPicPr/>
          <p:nvPr/>
        </p:nvPicPr>
        <p:blipFill>
          <a:blip r:embed="rId3"/>
          <a:stretch/>
        </p:blipFill>
        <p:spPr>
          <a:xfrm>
            <a:off x="5707903" y="1492200"/>
            <a:ext cx="5444511" cy="4664760"/>
          </a:xfrm>
          <a:prstGeom prst="rect">
            <a:avLst/>
          </a:prstGeom>
          <a:ln>
            <a:noFill/>
          </a:ln>
        </p:spPr>
      </p:pic>
    </p:spTree>
    <p:extLst>
      <p:ext uri="{BB962C8B-B14F-4D97-AF65-F5344CB8AC3E}">
        <p14:creationId xmlns:p14="http://schemas.microsoft.com/office/powerpoint/2010/main" val="889672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2"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03"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04"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05"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06"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07" name="CustomShape 6"/>
          <p:cNvSpPr/>
          <p:nvPr/>
        </p:nvSpPr>
        <p:spPr>
          <a:xfrm>
            <a:off x="2819280" y="4038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708" name="CustomShape 7"/>
          <p:cNvSpPr/>
          <p:nvPr/>
        </p:nvSpPr>
        <p:spPr>
          <a:xfrm>
            <a:off x="2667000" y="46483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709"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710"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11"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12"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13" name="CustomShape 12"/>
          <p:cNvSpPr/>
          <p:nvPr/>
        </p:nvSpPr>
        <p:spPr>
          <a:xfrm>
            <a:off x="403860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714" name="CustomShape 13"/>
          <p:cNvSpPr/>
          <p:nvPr/>
        </p:nvSpPr>
        <p:spPr>
          <a:xfrm>
            <a:off x="3962280" y="49672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a:t>
            </a:r>
            <a:endParaRPr lang="en-US" spc="-1" dirty="0">
              <a:latin typeface="Neue Haas Grotesk Text Pro" panose="020B0504020202020204" pitchFamily="34" charset="77"/>
            </a:endParaRPr>
          </a:p>
        </p:txBody>
      </p:sp>
      <p:sp>
        <p:nvSpPr>
          <p:cNvPr id="715" name="CustomShape 14"/>
          <p:cNvSpPr/>
          <p:nvPr/>
        </p:nvSpPr>
        <p:spPr>
          <a:xfrm>
            <a:off x="5661840" y="1371600"/>
            <a:ext cx="4123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initialize with random weights</a:t>
            </a:r>
            <a:endParaRPr lang="en-US" sz="2400" spc="-1" dirty="0">
              <a:latin typeface="Neue Haas Grotesk Text Pro" panose="020B0504020202020204" pitchFamily="34" charset="77"/>
            </a:endParaRPr>
          </a:p>
        </p:txBody>
      </p:sp>
      <p:sp>
        <p:nvSpPr>
          <p:cNvPr id="716" name="CustomShape 15"/>
          <p:cNvSpPr/>
          <p:nvPr/>
        </p:nvSpPr>
        <p:spPr>
          <a:xfrm>
            <a:off x="5733300" y="60948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18"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19"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20"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21"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22" name="CustomShape 6"/>
          <p:cNvSpPr/>
          <p:nvPr/>
        </p:nvSpPr>
        <p:spPr>
          <a:xfrm>
            <a:off x="2819280" y="403848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1</a:t>
            </a:r>
            <a:endParaRPr lang="en-US" spc="-1" dirty="0">
              <a:latin typeface="Neue Haas Grotesk Text Pro" panose="020B0504020202020204" pitchFamily="34" charset="77"/>
            </a:endParaRPr>
          </a:p>
        </p:txBody>
      </p:sp>
      <p:sp>
        <p:nvSpPr>
          <p:cNvPr id="723" name="CustomShape 7"/>
          <p:cNvSpPr/>
          <p:nvPr/>
        </p:nvSpPr>
        <p:spPr>
          <a:xfrm>
            <a:off x="2667000" y="4648320"/>
            <a:ext cx="11419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Input x</a:t>
            </a:r>
            <a:r>
              <a:rPr lang="en-US" spc="-1" baseline="-25000" dirty="0">
                <a:solidFill>
                  <a:srgbClr val="000000"/>
                </a:solidFill>
                <a:latin typeface="Neue Haas Grotesk Text Pro" panose="020B0504020202020204" pitchFamily="34" charset="77"/>
                <a:ea typeface="DejaVu Sans"/>
              </a:rPr>
              <a:t>2</a:t>
            </a:r>
            <a:endParaRPr lang="en-US" spc="-1" dirty="0">
              <a:latin typeface="Neue Haas Grotesk Text Pro" panose="020B0504020202020204" pitchFamily="34" charset="77"/>
            </a:endParaRPr>
          </a:p>
        </p:txBody>
      </p:sp>
      <p:sp>
        <p:nvSpPr>
          <p:cNvPr id="724"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a:t>
            </a:r>
            <a:r>
              <a:rPr lang="en-US" spc="-1" dirty="0">
                <a:solidFill>
                  <a:srgbClr val="0089E5"/>
                </a:solidFill>
                <a:latin typeface="Neue Haas Grotesk Text Pro" panose="020B0504020202020204" pitchFamily="34" charset="77"/>
                <a:ea typeface="DejaVu Sans"/>
              </a:rPr>
              <a:t> = 0.2 </a:t>
            </a:r>
            <a:endParaRPr lang="en-US" spc="-1" dirty="0">
              <a:solidFill>
                <a:srgbClr val="0089E5"/>
              </a:solidFill>
              <a:latin typeface="Neue Haas Grotesk Text Pro" panose="020B0504020202020204" pitchFamily="34" charset="77"/>
            </a:endParaRPr>
          </a:p>
        </p:txBody>
      </p:sp>
      <p:sp>
        <p:nvSpPr>
          <p:cNvPr id="725"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26"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27"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28"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a:t>
            </a:r>
            <a:r>
              <a:rPr lang="en-US" spc="-1" dirty="0">
                <a:solidFill>
                  <a:srgbClr val="0089E5"/>
                </a:solidFill>
                <a:latin typeface="Neue Haas Grotesk Text Pro" panose="020B0504020202020204" pitchFamily="34" charset="77"/>
                <a:ea typeface="DejaVu Sans"/>
              </a:rPr>
              <a:t> = 0.5 </a:t>
            </a:r>
            <a:endParaRPr lang="en-US" spc="-1" dirty="0">
              <a:solidFill>
                <a:srgbClr val="0089E5"/>
              </a:solidFill>
              <a:latin typeface="Neue Haas Grotesk Text Pro" panose="020B0504020202020204" pitchFamily="34" charset="77"/>
            </a:endParaRPr>
          </a:p>
        </p:txBody>
      </p:sp>
      <p:sp>
        <p:nvSpPr>
          <p:cNvPr id="729" name="CustomShape 13"/>
          <p:cNvSpPr/>
          <p:nvPr/>
        </p:nvSpPr>
        <p:spPr>
          <a:xfrm>
            <a:off x="4114920" y="54100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a:t>
            </a:r>
            <a:r>
              <a:rPr lang="en-US" spc="-1" dirty="0">
                <a:solidFill>
                  <a:srgbClr val="0089E5"/>
                </a:solidFill>
                <a:latin typeface="Neue Haas Grotesk Text Pro" panose="020B0504020202020204" pitchFamily="34" charset="77"/>
                <a:ea typeface="DejaVu Sans"/>
              </a:rPr>
              <a:t> = 0.1</a:t>
            </a:r>
            <a:endParaRPr lang="en-US" spc="-1" dirty="0">
              <a:solidFill>
                <a:srgbClr val="0089E5"/>
              </a:solidFill>
              <a:latin typeface="Neue Haas Grotesk Text Pro" panose="020B0504020202020204" pitchFamily="34" charset="77"/>
            </a:endParaRPr>
          </a:p>
        </p:txBody>
      </p:sp>
      <p:sp>
        <p:nvSpPr>
          <p:cNvPr id="730"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1"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32"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33"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34"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35"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36"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37"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738"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0.2 </a:t>
            </a:r>
            <a:endParaRPr lang="en-US" spc="-1" dirty="0">
              <a:latin typeface="Neue Haas Grotesk Text Pro" panose="020B0504020202020204" pitchFamily="34" charset="77"/>
            </a:endParaRPr>
          </a:p>
        </p:txBody>
      </p:sp>
      <p:sp>
        <p:nvSpPr>
          <p:cNvPr id="739"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40"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41"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42"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743"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744"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745"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746"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747" name="CustomShape 17"/>
          <p:cNvSpPr/>
          <p:nvPr/>
        </p:nvSpPr>
        <p:spPr>
          <a:xfrm>
            <a:off x="2166396" y="19051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748" name="CustomShape 18"/>
          <p:cNvSpPr/>
          <p:nvPr/>
        </p:nvSpPr>
        <p:spPr>
          <a:xfrm>
            <a:off x="4665720" y="6019920"/>
            <a:ext cx="23306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Right or wrong?</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9"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50"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51"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52"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53"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54"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55"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756"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0.2 </a:t>
            </a:r>
            <a:endParaRPr lang="en-US" spc="-1" dirty="0">
              <a:latin typeface="Neue Haas Grotesk Text Pro" panose="020B0504020202020204" pitchFamily="34" charset="77"/>
            </a:endParaRPr>
          </a:p>
        </p:txBody>
      </p:sp>
      <p:sp>
        <p:nvSpPr>
          <p:cNvPr id="757"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58"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59"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60"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761"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762"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763"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764"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765" name="CustomShape 17"/>
          <p:cNvSpPr/>
          <p:nvPr/>
        </p:nvSpPr>
        <p:spPr>
          <a:xfrm>
            <a:off x="2166396" y="19051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766" name="CustomShape 18"/>
          <p:cNvSpPr/>
          <p:nvPr/>
        </p:nvSpPr>
        <p:spPr>
          <a:xfrm>
            <a:off x="4959120" y="6019920"/>
            <a:ext cx="1072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Wrong</a:t>
            </a:r>
            <a:endParaRPr lang="en-US" sz="2400" spc="-1" dirty="0">
              <a:solidFill>
                <a:srgbClr val="FF0000"/>
              </a:solidFill>
              <a:latin typeface="Neue Haas Grotesk Text Pro" panose="020B0504020202020204" pitchFamily="34" charset="77"/>
            </a:endParaRPr>
          </a:p>
        </p:txBody>
      </p:sp>
      <p:sp>
        <p:nvSpPr>
          <p:cNvPr id="767" name="CustomShape 19"/>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sum =  0.3: output 1</a:t>
            </a:r>
            <a:endParaRPr lang="en-US" sz="2400" spc="-1" dirty="0">
              <a:solidFill>
                <a:srgbClr val="FF0000"/>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69"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70"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71"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72"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73"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74"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775"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0.2 </a:t>
            </a:r>
            <a:endParaRPr lang="en-US" spc="-1" dirty="0">
              <a:latin typeface="Neue Haas Grotesk Text Pro" panose="020B0504020202020204" pitchFamily="34" charset="77"/>
            </a:endParaRPr>
          </a:p>
        </p:txBody>
      </p:sp>
      <p:sp>
        <p:nvSpPr>
          <p:cNvPr id="776"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77"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78"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79"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780"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781"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782"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783"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784" name="CustomShape 17"/>
          <p:cNvSpPr/>
          <p:nvPr/>
        </p:nvSpPr>
        <p:spPr>
          <a:xfrm>
            <a:off x="2166395" y="19051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785" name="CustomShape 18"/>
          <p:cNvSpPr/>
          <p:nvPr/>
        </p:nvSpPr>
        <p:spPr>
          <a:xfrm>
            <a:off x="5269800" y="6019920"/>
            <a:ext cx="20242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new weights?</a:t>
            </a:r>
            <a:endParaRPr lang="en-US" sz="2400" spc="-1" dirty="0">
              <a:latin typeface="Neue Haas Grotesk Text Pro" panose="020B0504020202020204" pitchFamily="34" charset="77"/>
            </a:endParaRPr>
          </a:p>
        </p:txBody>
      </p:sp>
      <p:sp>
        <p:nvSpPr>
          <p:cNvPr id="786" name="CustomShape 19"/>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sum =  0.3: output 1</a:t>
            </a:r>
            <a:endParaRPr lang="en-US" sz="2400" spc="-1" dirty="0">
              <a:solidFill>
                <a:srgbClr val="FF0000"/>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7"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88"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89"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0"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91"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2"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93"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794"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latin typeface="Neue Haas Grotesk Text Pro" panose="020B0504020202020204" pitchFamily="34" charset="77"/>
                <a:ea typeface="DejaVu Sans"/>
              </a:rPr>
              <a:t>W</a:t>
            </a:r>
            <a:r>
              <a:rPr lang="en-US" spc="-1" baseline="-25000" dirty="0">
                <a:latin typeface="Neue Haas Grotesk Text Pro" panose="020B0504020202020204" pitchFamily="34" charset="77"/>
                <a:ea typeface="DejaVu Sans"/>
              </a:rPr>
              <a:t>1</a:t>
            </a:r>
            <a:r>
              <a:rPr lang="en-US" spc="-1" dirty="0">
                <a:latin typeface="Neue Haas Grotesk Text Pro" panose="020B0504020202020204" pitchFamily="34" charset="77"/>
                <a:ea typeface="DejaVu Sans"/>
              </a:rPr>
              <a:t> = 0.2</a:t>
            </a:r>
            <a:endParaRPr lang="en-US" spc="-1" dirty="0">
              <a:latin typeface="Neue Haas Grotesk Text Pro" panose="020B0504020202020204" pitchFamily="34" charset="77"/>
            </a:endParaRPr>
          </a:p>
        </p:txBody>
      </p:sp>
      <p:sp>
        <p:nvSpPr>
          <p:cNvPr id="795"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6"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7"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98"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799"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latin typeface="Neue Haas Grotesk Text Pro" panose="020B0504020202020204" pitchFamily="34" charset="77"/>
                <a:ea typeface="DejaVu Sans"/>
              </a:rPr>
              <a:t>W</a:t>
            </a:r>
            <a:r>
              <a:rPr lang="en-US" spc="-1" baseline="-25000" dirty="0">
                <a:latin typeface="Neue Haas Grotesk Text Pro" panose="020B0504020202020204" pitchFamily="34" charset="77"/>
                <a:ea typeface="DejaVu Sans"/>
              </a:rPr>
              <a:t>3</a:t>
            </a:r>
            <a:r>
              <a:rPr lang="en-US" spc="-1" dirty="0">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800"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01"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02"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03" name="CustomShape 17"/>
          <p:cNvSpPr/>
          <p:nvPr/>
        </p:nvSpPr>
        <p:spPr>
          <a:xfrm>
            <a:off x="2154820" y="19051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804" name="CustomShape 18"/>
          <p:cNvSpPr/>
          <p:nvPr/>
        </p:nvSpPr>
        <p:spPr>
          <a:xfrm>
            <a:off x="4344600" y="3011534"/>
            <a:ext cx="548208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decrease (0-1=-1) all non-zero x</a:t>
            </a:r>
            <a:r>
              <a:rPr lang="en-US" sz="2400" spc="-1" baseline="-25000" dirty="0">
                <a:solidFill>
                  <a:srgbClr val="0089E5"/>
                </a:solidFill>
                <a:latin typeface="Neue Haas Grotesk Text Pro" panose="020B0504020202020204" pitchFamily="34" charset="77"/>
                <a:ea typeface="DejaVu Sans"/>
              </a:rPr>
              <a:t>i</a:t>
            </a:r>
            <a:r>
              <a:rPr lang="en-US" sz="2400" spc="-1" dirty="0">
                <a:solidFill>
                  <a:srgbClr val="0089E5"/>
                </a:solidFill>
                <a:latin typeface="Neue Haas Grotesk Text Pro" panose="020B0504020202020204" pitchFamily="34" charset="77"/>
                <a:ea typeface="DejaVu Sans"/>
              </a:rPr>
              <a:t> by 0.1</a:t>
            </a:r>
            <a:endParaRPr lang="en-US" sz="2400" spc="-1" dirty="0">
              <a:solidFill>
                <a:srgbClr val="0089E5"/>
              </a:solidFill>
              <a:latin typeface="Neue Haas Grotesk Text Pro" panose="020B0504020202020204" pitchFamily="34" charset="77"/>
            </a:endParaRPr>
          </a:p>
        </p:txBody>
      </p:sp>
      <p:sp>
        <p:nvSpPr>
          <p:cNvPr id="806" name="CustomShape 20"/>
          <p:cNvSpPr/>
          <p:nvPr/>
        </p:nvSpPr>
        <p:spPr>
          <a:xfrm flipV="1">
            <a:off x="7253468" y="2590200"/>
            <a:ext cx="670252" cy="428400"/>
          </a:xfrm>
          <a:custGeom>
            <a:avLst/>
            <a:gdLst/>
            <a:ahLst/>
            <a:cxnLst/>
            <a:rect l="l" t="t" r="r" b="b"/>
            <a:pathLst>
              <a:path w="21600" h="21600">
                <a:moveTo>
                  <a:pt x="0" y="0"/>
                </a:moveTo>
                <a:lnTo>
                  <a:pt x="21600" y="21600"/>
                </a:lnTo>
              </a:path>
            </a:pathLst>
          </a:custGeom>
          <a:solidFill>
            <a:schemeClr val="accent1"/>
          </a:solidFill>
          <a:ln w="9360">
            <a:solidFill>
              <a:schemeClr val="tx1"/>
            </a:solidFill>
            <a:round/>
            <a:headEnd type="triangle" w="med" len="med"/>
            <a:tailEnd type="triangle" w="med" len="med"/>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7"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788"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789"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0"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791"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2"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93"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794"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1</a:t>
            </a:r>
            <a:r>
              <a:rPr lang="en-US" spc="-1" dirty="0">
                <a:solidFill>
                  <a:srgbClr val="0089E5"/>
                </a:solidFill>
                <a:latin typeface="Neue Haas Grotesk Text Pro" panose="020B0504020202020204" pitchFamily="34" charset="77"/>
                <a:ea typeface="DejaVu Sans"/>
              </a:rPr>
              <a:t> = 0.1 </a:t>
            </a:r>
            <a:endParaRPr lang="en-US" spc="-1" dirty="0">
              <a:solidFill>
                <a:srgbClr val="0089E5"/>
              </a:solidFill>
              <a:latin typeface="Neue Haas Grotesk Text Pro" panose="020B0504020202020204" pitchFamily="34" charset="77"/>
            </a:endParaRPr>
          </a:p>
        </p:txBody>
      </p:sp>
      <p:sp>
        <p:nvSpPr>
          <p:cNvPr id="795"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6"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797"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798"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799"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a:t>
            </a:r>
            <a:r>
              <a:rPr lang="en-US" spc="-1" dirty="0">
                <a:solidFill>
                  <a:srgbClr val="0089E5"/>
                </a:solidFill>
                <a:latin typeface="Neue Haas Grotesk Text Pro" panose="020B0504020202020204" pitchFamily="34" charset="77"/>
                <a:ea typeface="DejaVu Sans"/>
              </a:rPr>
              <a:t> = 0.0</a:t>
            </a:r>
            <a:endParaRPr lang="en-US" spc="-1" dirty="0">
              <a:solidFill>
                <a:srgbClr val="0089E5"/>
              </a:solidFill>
              <a:latin typeface="Neue Haas Grotesk Text Pro" panose="020B0504020202020204" pitchFamily="34" charset="77"/>
            </a:endParaRPr>
          </a:p>
        </p:txBody>
      </p:sp>
      <p:sp>
        <p:nvSpPr>
          <p:cNvPr id="800"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01"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02"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03" name="CustomShape 17"/>
          <p:cNvSpPr/>
          <p:nvPr/>
        </p:nvSpPr>
        <p:spPr>
          <a:xfrm>
            <a:off x="2154820" y="19051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22" name="CustomShape 18">
            <a:extLst>
              <a:ext uri="{FF2B5EF4-FFF2-40B4-BE49-F238E27FC236}">
                <a16:creationId xmlns:a16="http://schemas.microsoft.com/office/drawing/2014/main" id="{0CDA2A13-C23F-6B43-8691-2F465755CF7E}"/>
              </a:ext>
            </a:extLst>
          </p:cNvPr>
          <p:cNvSpPr/>
          <p:nvPr/>
        </p:nvSpPr>
        <p:spPr>
          <a:xfrm>
            <a:off x="4344600" y="3011534"/>
            <a:ext cx="548208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decrease (0-1=-1) all non-zero x</a:t>
            </a:r>
            <a:r>
              <a:rPr lang="en-US" sz="2400" spc="-1" baseline="-25000" dirty="0">
                <a:solidFill>
                  <a:srgbClr val="0089E5"/>
                </a:solidFill>
                <a:latin typeface="Neue Haas Grotesk Text Pro" panose="020B0504020202020204" pitchFamily="34" charset="77"/>
                <a:ea typeface="DejaVu Sans"/>
              </a:rPr>
              <a:t>i</a:t>
            </a:r>
            <a:r>
              <a:rPr lang="en-US" sz="2400" spc="-1" dirty="0">
                <a:solidFill>
                  <a:srgbClr val="0089E5"/>
                </a:solidFill>
                <a:latin typeface="Neue Haas Grotesk Text Pro" panose="020B0504020202020204" pitchFamily="34" charset="77"/>
                <a:ea typeface="DejaVu Sans"/>
              </a:rPr>
              <a:t> by 0.1</a:t>
            </a:r>
            <a:endParaRPr lang="en-US" sz="2400" spc="-1" dirty="0">
              <a:solidFill>
                <a:srgbClr val="0089E5"/>
              </a:solidFill>
              <a:latin typeface="Neue Haas Grotesk Text Pro" panose="020B0504020202020204" pitchFamily="34" charset="77"/>
            </a:endParaRPr>
          </a:p>
        </p:txBody>
      </p:sp>
      <p:sp>
        <p:nvSpPr>
          <p:cNvPr id="23" name="CustomShape 20">
            <a:extLst>
              <a:ext uri="{FF2B5EF4-FFF2-40B4-BE49-F238E27FC236}">
                <a16:creationId xmlns:a16="http://schemas.microsoft.com/office/drawing/2014/main" id="{1B086978-667B-9444-B916-F1BE076755F9}"/>
              </a:ext>
            </a:extLst>
          </p:cNvPr>
          <p:cNvSpPr/>
          <p:nvPr/>
        </p:nvSpPr>
        <p:spPr>
          <a:xfrm flipV="1">
            <a:off x="7253468" y="2590200"/>
            <a:ext cx="670252" cy="428400"/>
          </a:xfrm>
          <a:custGeom>
            <a:avLst/>
            <a:gdLst/>
            <a:ahLst/>
            <a:cxnLst/>
            <a:rect l="l" t="t" r="r" b="b"/>
            <a:pathLst>
              <a:path w="21600" h="21600">
                <a:moveTo>
                  <a:pt x="0" y="0"/>
                </a:moveTo>
                <a:lnTo>
                  <a:pt x="21600" y="21600"/>
                </a:lnTo>
              </a:path>
            </a:pathLst>
          </a:custGeom>
          <a:solidFill>
            <a:schemeClr val="accent1"/>
          </a:solidFill>
          <a:ln w="9360">
            <a:solidFill>
              <a:schemeClr val="tx1"/>
            </a:solidFill>
            <a:round/>
            <a:headEnd type="triangle" w="med" len="med"/>
            <a:tailEnd type="triangle" w="med" len="med"/>
          </a:ln>
        </p:spPr>
        <p:style>
          <a:lnRef idx="0">
            <a:scrgbClr r="0" g="0" b="0"/>
          </a:lnRef>
          <a:fillRef idx="0">
            <a:scrgbClr r="0" g="0" b="0"/>
          </a:fillRef>
          <a:effectRef idx="0">
            <a:scrgbClr r="0" g="0" b="0"/>
          </a:effectRef>
          <a:fontRef idx="minor"/>
        </p:style>
        <p:txBody>
          <a:bodyPr/>
          <a:lstStyle/>
          <a:p>
            <a:endParaRPr lang="en-US"/>
          </a:p>
        </p:txBody>
      </p:sp>
    </p:spTree>
    <p:extLst>
      <p:ext uri="{BB962C8B-B14F-4D97-AF65-F5344CB8AC3E}">
        <p14:creationId xmlns:p14="http://schemas.microsoft.com/office/powerpoint/2010/main" val="31960165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7"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808"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09"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10"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11"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12"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13"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14"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815"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16"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17"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18"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819"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0.0</a:t>
            </a:r>
            <a:endParaRPr lang="en-US" spc="-1" dirty="0">
              <a:latin typeface="Neue Haas Grotesk Text Pro" panose="020B0504020202020204" pitchFamily="34" charset="77"/>
            </a:endParaRPr>
          </a:p>
        </p:txBody>
      </p:sp>
      <p:sp>
        <p:nvSpPr>
          <p:cNvPr id="820"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21"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22"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23" name="CustomShape 17"/>
          <p:cNvSpPr/>
          <p:nvPr/>
        </p:nvSpPr>
        <p:spPr>
          <a:xfrm>
            <a:off x="2172000" y="2360714"/>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824" name="CustomShape 18"/>
          <p:cNvSpPr/>
          <p:nvPr/>
        </p:nvSpPr>
        <p:spPr>
          <a:xfrm>
            <a:off x="4894320" y="6019920"/>
            <a:ext cx="23306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Right or wrong?</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5"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826"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27"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28"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29"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30"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31"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832"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833"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34"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35"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36"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837"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0.0</a:t>
            </a:r>
            <a:endParaRPr lang="en-US" spc="-1" dirty="0">
              <a:latin typeface="Neue Haas Grotesk Text Pro" panose="020B0504020202020204" pitchFamily="34" charset="77"/>
            </a:endParaRPr>
          </a:p>
        </p:txBody>
      </p:sp>
      <p:sp>
        <p:nvSpPr>
          <p:cNvPr id="838"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39"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40"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41" name="CustomShape 17"/>
          <p:cNvSpPr/>
          <p:nvPr/>
        </p:nvSpPr>
        <p:spPr>
          <a:xfrm>
            <a:off x="2172000" y="2378729"/>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842" name="CustomShape 18"/>
          <p:cNvSpPr/>
          <p:nvPr/>
        </p:nvSpPr>
        <p:spPr>
          <a:xfrm>
            <a:off x="4895400" y="6019920"/>
            <a:ext cx="263700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Right.  No update!</a:t>
            </a:r>
            <a:endParaRPr lang="en-US" sz="2400" spc="-1" dirty="0">
              <a:solidFill>
                <a:srgbClr val="0089E5"/>
              </a:solidFill>
              <a:latin typeface="Neue Haas Grotesk Text Pro" panose="020B0504020202020204" pitchFamily="34" charset="77"/>
            </a:endParaRPr>
          </a:p>
        </p:txBody>
      </p:sp>
      <p:sp>
        <p:nvSpPr>
          <p:cNvPr id="843" name="CustomShape 19"/>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0.6: output 1</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4"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845"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46"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47"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48"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49"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850"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51"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852"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53"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54"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55"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856"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0.0</a:t>
            </a:r>
            <a:endParaRPr lang="en-US" spc="-1" dirty="0">
              <a:latin typeface="Neue Haas Grotesk Text Pro" panose="020B0504020202020204" pitchFamily="34" charset="77"/>
            </a:endParaRPr>
          </a:p>
        </p:txBody>
      </p:sp>
      <p:sp>
        <p:nvSpPr>
          <p:cNvPr id="857"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58"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59"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60" name="CustomShape 17"/>
          <p:cNvSpPr/>
          <p:nvPr/>
        </p:nvSpPr>
        <p:spPr>
          <a:xfrm>
            <a:off x="2168205" y="1459495"/>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861" name="CustomShape 18"/>
          <p:cNvSpPr/>
          <p:nvPr/>
        </p:nvSpPr>
        <p:spPr>
          <a:xfrm>
            <a:off x="4894320" y="6019920"/>
            <a:ext cx="23306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Right or wrong?</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1C0D8-FDB3-4157-9135-985BAD373A11}"/>
            </a:ext>
          </a:extLst>
        </p:cNvPr>
        <p:cNvGrpSpPr/>
        <p:nvPr/>
      </p:nvGrpSpPr>
      <p:grpSpPr>
        <a:xfrm>
          <a:off x="0" y="0"/>
          <a:ext cx="0" cy="0"/>
          <a:chOff x="0" y="0"/>
          <a:chExt cx="0" cy="0"/>
        </a:xfrm>
      </p:grpSpPr>
      <p:sp>
        <p:nvSpPr>
          <p:cNvPr id="250" name="CustomShape 2">
            <a:extLst>
              <a:ext uri="{FF2B5EF4-FFF2-40B4-BE49-F238E27FC236}">
                <a16:creationId xmlns:a16="http://schemas.microsoft.com/office/drawing/2014/main" id="{E2B40E59-C391-450C-9526-E9B6E83B5BD4}"/>
              </a:ext>
            </a:extLst>
          </p:cNvPr>
          <p:cNvSpPr/>
          <p:nvPr/>
        </p:nvSpPr>
        <p:spPr>
          <a:xfrm>
            <a:off x="765047" y="1833298"/>
            <a:ext cx="11019514" cy="4096512"/>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Autofit/>
          </a:bodyPr>
          <a:lstStyle/>
          <a:p>
            <a:pPr indent="-228600">
              <a:lnSpc>
                <a:spcPct val="120000"/>
              </a:lnSpc>
              <a:spcBef>
                <a:spcPts val="700"/>
              </a:spcBef>
              <a:buFont typeface="Arial" panose="020B0604020202020204" pitchFamily="34" charset="0"/>
              <a:buChar char="•"/>
            </a:pPr>
            <a:r>
              <a:rPr lang="en-US" sz="2000" spc="-1" dirty="0"/>
              <a:t>Predicts a ranking of items</a:t>
            </a:r>
          </a:p>
          <a:p>
            <a:pPr indent="-228600">
              <a:lnSpc>
                <a:spcPct val="120000"/>
              </a:lnSpc>
              <a:spcBef>
                <a:spcPts val="700"/>
              </a:spcBef>
              <a:buFont typeface="Arial" panose="020B0604020202020204" pitchFamily="34" charset="0"/>
              <a:buChar char="•"/>
            </a:pPr>
            <a:r>
              <a:rPr lang="en-US" sz="2000" spc="-1" dirty="0"/>
              <a:t>Web search</a:t>
            </a:r>
          </a:p>
          <a:p>
            <a:pPr indent="-228600">
              <a:lnSpc>
                <a:spcPct val="120000"/>
              </a:lnSpc>
              <a:spcBef>
                <a:spcPts val="700"/>
              </a:spcBef>
              <a:buFont typeface="Arial" panose="020B0604020202020204" pitchFamily="34" charset="0"/>
              <a:buChar char="•"/>
            </a:pPr>
            <a:r>
              <a:rPr lang="en-US" sz="2000" spc="-1" dirty="0"/>
              <a:t>Movie/music recommendation</a:t>
            </a:r>
          </a:p>
          <a:p>
            <a:pPr indent="-228600">
              <a:lnSpc>
                <a:spcPct val="120000"/>
              </a:lnSpc>
              <a:spcBef>
                <a:spcPts val="700"/>
              </a:spcBef>
              <a:buFont typeface="Arial" panose="020B0604020202020204" pitchFamily="34" charset="0"/>
              <a:buChar char="•"/>
            </a:pPr>
            <a:r>
              <a:rPr lang="en-US" sz="2000" spc="-1" dirty="0"/>
              <a:t>Flight search</a:t>
            </a:r>
          </a:p>
          <a:p>
            <a:pPr indent="-228600">
              <a:lnSpc>
                <a:spcPct val="120000"/>
              </a:lnSpc>
              <a:spcBef>
                <a:spcPts val="700"/>
              </a:spcBef>
              <a:buFont typeface="Arial" panose="020B0604020202020204" pitchFamily="34" charset="0"/>
              <a:buChar char="•"/>
            </a:pPr>
            <a:endParaRPr lang="en-US" sz="2000" spc="-1" dirty="0"/>
          </a:p>
          <a:p>
            <a:pPr indent="-228600">
              <a:lnSpc>
                <a:spcPct val="120000"/>
              </a:lnSpc>
              <a:spcBef>
                <a:spcPts val="700"/>
              </a:spcBef>
              <a:buFont typeface="Arial" panose="020B0604020202020204" pitchFamily="34" charset="0"/>
              <a:buChar char="•"/>
            </a:pPr>
            <a:endParaRPr lang="en-US" sz="2000" spc="-1" dirty="0"/>
          </a:p>
          <a:p>
            <a:pPr indent="-228600">
              <a:lnSpc>
                <a:spcPct val="120000"/>
              </a:lnSpc>
              <a:spcBef>
                <a:spcPts val="700"/>
              </a:spcBef>
              <a:buFont typeface="Arial" panose="020B0604020202020204" pitchFamily="34" charset="0"/>
              <a:buChar char="•"/>
            </a:pPr>
            <a:endParaRPr lang="en-US" sz="2000" spc="-1" dirty="0"/>
          </a:p>
        </p:txBody>
      </p:sp>
      <p:sp>
        <p:nvSpPr>
          <p:cNvPr id="2" name="Title 1">
            <a:extLst>
              <a:ext uri="{FF2B5EF4-FFF2-40B4-BE49-F238E27FC236}">
                <a16:creationId xmlns:a16="http://schemas.microsoft.com/office/drawing/2014/main" id="{630DD479-FEB3-E41A-0C20-EEB2AA2230C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Ranking</a:t>
            </a:r>
          </a:p>
        </p:txBody>
      </p:sp>
      <p:pic>
        <p:nvPicPr>
          <p:cNvPr id="3" name="Picture 3">
            <a:extLst>
              <a:ext uri="{FF2B5EF4-FFF2-40B4-BE49-F238E27FC236}">
                <a16:creationId xmlns:a16="http://schemas.microsoft.com/office/drawing/2014/main" id="{E20C1ECB-447E-52AD-124D-949BE39B89D5}"/>
              </a:ext>
            </a:extLst>
          </p:cNvPr>
          <p:cNvPicPr/>
          <p:nvPr/>
        </p:nvPicPr>
        <p:blipFill>
          <a:blip r:embed="rId3"/>
          <a:stretch/>
        </p:blipFill>
        <p:spPr>
          <a:xfrm>
            <a:off x="5090519" y="1833298"/>
            <a:ext cx="5457737" cy="4388942"/>
          </a:xfrm>
          <a:prstGeom prst="rect">
            <a:avLst/>
          </a:prstGeom>
          <a:ln>
            <a:noFill/>
          </a:ln>
        </p:spPr>
      </p:pic>
    </p:spTree>
    <p:extLst>
      <p:ext uri="{BB962C8B-B14F-4D97-AF65-F5344CB8AC3E}">
        <p14:creationId xmlns:p14="http://schemas.microsoft.com/office/powerpoint/2010/main" val="465951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2"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863"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64"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65"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66"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67"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868"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69"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870"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71"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72"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73"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874"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0.0</a:t>
            </a:r>
            <a:endParaRPr lang="en-US" spc="-1" dirty="0">
              <a:latin typeface="Neue Haas Grotesk Text Pro" panose="020B0504020202020204" pitchFamily="34" charset="77"/>
            </a:endParaRPr>
          </a:p>
        </p:txBody>
      </p:sp>
      <p:sp>
        <p:nvSpPr>
          <p:cNvPr id="875"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76"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77"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78" name="CustomShape 17"/>
          <p:cNvSpPr/>
          <p:nvPr/>
        </p:nvSpPr>
        <p:spPr>
          <a:xfrm>
            <a:off x="2168205" y="1459495"/>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879" name="CustomShape 18"/>
          <p:cNvSpPr/>
          <p:nvPr/>
        </p:nvSpPr>
        <p:spPr>
          <a:xfrm>
            <a:off x="5416320" y="6019920"/>
            <a:ext cx="1072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Wrong</a:t>
            </a:r>
            <a:endParaRPr lang="en-US" sz="2400" spc="-1" dirty="0">
              <a:solidFill>
                <a:srgbClr val="FF0000"/>
              </a:solidFill>
              <a:latin typeface="Neue Haas Grotesk Text Pro" panose="020B0504020202020204" pitchFamily="34" charset="77"/>
            </a:endParaRPr>
          </a:p>
        </p:txBody>
      </p:sp>
      <p:sp>
        <p:nvSpPr>
          <p:cNvPr id="880" name="CustomShape 19"/>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sum =  0.5: output 1</a:t>
            </a:r>
            <a:endParaRPr lang="en-US" sz="2400" spc="-1" dirty="0">
              <a:solidFill>
                <a:srgbClr val="FF0000"/>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882"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883"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84"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885"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86"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887"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88"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889"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90"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891"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892"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0.5 </a:t>
            </a:r>
            <a:endParaRPr lang="en-US" spc="-1" dirty="0">
              <a:latin typeface="Neue Haas Grotesk Text Pro" panose="020B0504020202020204" pitchFamily="34" charset="77"/>
            </a:endParaRPr>
          </a:p>
        </p:txBody>
      </p:sp>
      <p:sp>
        <p:nvSpPr>
          <p:cNvPr id="893"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0.0</a:t>
            </a:r>
            <a:endParaRPr lang="en-US" spc="-1" dirty="0">
              <a:latin typeface="Neue Haas Grotesk Text Pro" panose="020B0504020202020204" pitchFamily="34" charset="77"/>
            </a:endParaRPr>
          </a:p>
        </p:txBody>
      </p:sp>
      <p:sp>
        <p:nvSpPr>
          <p:cNvPr id="894"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895"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896"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897" name="CustomShape 17"/>
          <p:cNvSpPr/>
          <p:nvPr/>
        </p:nvSpPr>
        <p:spPr>
          <a:xfrm>
            <a:off x="2133480" y="14479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898"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sum =  0.5: output 1</a:t>
            </a:r>
            <a:endParaRPr lang="en-US" sz="2400" spc="-1" dirty="0">
              <a:solidFill>
                <a:srgbClr val="FF0000"/>
              </a:solidFill>
              <a:latin typeface="Neue Haas Grotesk Text Pro" panose="020B0504020202020204" pitchFamily="34" charset="77"/>
            </a:endParaRPr>
          </a:p>
        </p:txBody>
      </p:sp>
      <p:sp>
        <p:nvSpPr>
          <p:cNvPr id="899" name="CustomShape 19"/>
          <p:cNvSpPr/>
          <p:nvPr/>
        </p:nvSpPr>
        <p:spPr>
          <a:xfrm>
            <a:off x="5269800" y="6019920"/>
            <a:ext cx="20242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new weights?</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0"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901"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02"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03"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04"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05"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06"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07"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908"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09"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10"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11"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a:t>
            </a:r>
            <a:r>
              <a:rPr lang="en-US" spc="-1" dirty="0">
                <a:solidFill>
                  <a:srgbClr val="0089E5"/>
                </a:solidFill>
                <a:latin typeface="Neue Haas Grotesk Text Pro" panose="020B0504020202020204" pitchFamily="34" charset="77"/>
                <a:ea typeface="DejaVu Sans"/>
              </a:rPr>
              <a:t> = 0.4 </a:t>
            </a:r>
            <a:endParaRPr lang="en-US" spc="-1" dirty="0">
              <a:solidFill>
                <a:srgbClr val="0089E5"/>
              </a:solidFill>
              <a:latin typeface="Neue Haas Grotesk Text Pro" panose="020B0504020202020204" pitchFamily="34" charset="77"/>
            </a:endParaRPr>
          </a:p>
        </p:txBody>
      </p:sp>
      <p:sp>
        <p:nvSpPr>
          <p:cNvPr id="912"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a:t>
            </a:r>
            <a:r>
              <a:rPr lang="en-US" spc="-1" dirty="0">
                <a:solidFill>
                  <a:srgbClr val="0089E5"/>
                </a:solidFill>
                <a:latin typeface="Neue Haas Grotesk Text Pro" panose="020B0504020202020204" pitchFamily="34" charset="77"/>
                <a:ea typeface="DejaVu Sans"/>
              </a:rPr>
              <a:t> = -0.1</a:t>
            </a:r>
            <a:endParaRPr lang="en-US" spc="-1" dirty="0">
              <a:solidFill>
                <a:srgbClr val="0089E5"/>
              </a:solidFill>
              <a:latin typeface="Neue Haas Grotesk Text Pro" panose="020B0504020202020204" pitchFamily="34" charset="77"/>
            </a:endParaRPr>
          </a:p>
        </p:txBody>
      </p:sp>
      <p:sp>
        <p:nvSpPr>
          <p:cNvPr id="913"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914"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915"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916" name="CustomShape 17"/>
          <p:cNvSpPr/>
          <p:nvPr/>
        </p:nvSpPr>
        <p:spPr>
          <a:xfrm>
            <a:off x="2133480" y="14479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917"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0.5: output 1</a:t>
            </a:r>
            <a:endParaRPr lang="en-US" sz="2400" spc="-1" dirty="0">
              <a:solidFill>
                <a:srgbClr val="0089E5"/>
              </a:solidFill>
              <a:latin typeface="Neue Haas Grotesk Text Pro" panose="020B0504020202020204" pitchFamily="34" charset="77"/>
            </a:endParaRPr>
          </a:p>
        </p:txBody>
      </p:sp>
      <p:sp>
        <p:nvSpPr>
          <p:cNvPr id="918" name="CustomShape 19"/>
          <p:cNvSpPr/>
          <p:nvPr/>
        </p:nvSpPr>
        <p:spPr>
          <a:xfrm>
            <a:off x="4122120" y="6019920"/>
            <a:ext cx="548208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decrease (0-1=-1) all non-zero x</a:t>
            </a:r>
            <a:r>
              <a:rPr lang="en-US" sz="2400" spc="-1" baseline="-25000" dirty="0">
                <a:solidFill>
                  <a:srgbClr val="0089E5"/>
                </a:solidFill>
                <a:latin typeface="Neue Haas Grotesk Text Pro" panose="020B0504020202020204" pitchFamily="34" charset="77"/>
                <a:ea typeface="DejaVu Sans"/>
              </a:rPr>
              <a:t>i</a:t>
            </a:r>
            <a:r>
              <a:rPr lang="en-US" sz="2400" spc="-1" dirty="0">
                <a:solidFill>
                  <a:srgbClr val="0089E5"/>
                </a:solidFill>
                <a:latin typeface="Neue Haas Grotesk Text Pro" panose="020B0504020202020204" pitchFamily="34" charset="77"/>
                <a:ea typeface="DejaVu Sans"/>
              </a:rPr>
              <a:t> by 0.1</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9"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920"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21"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22"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23"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24"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25"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26"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927"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28"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29"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30"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0.4 </a:t>
            </a:r>
            <a:endParaRPr lang="en-US" spc="-1" dirty="0">
              <a:latin typeface="Neue Haas Grotesk Text Pro" panose="020B0504020202020204" pitchFamily="34" charset="77"/>
            </a:endParaRPr>
          </a:p>
        </p:txBody>
      </p:sp>
      <p:sp>
        <p:nvSpPr>
          <p:cNvPr id="931"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932"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933"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934"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935" name="CustomShape 17"/>
          <p:cNvSpPr/>
          <p:nvPr/>
        </p:nvSpPr>
        <p:spPr>
          <a:xfrm>
            <a:off x="2156630" y="106668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936" name="CustomShape 18"/>
          <p:cNvSpPr/>
          <p:nvPr/>
        </p:nvSpPr>
        <p:spPr>
          <a:xfrm>
            <a:off x="4894320" y="6019920"/>
            <a:ext cx="23306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Right or wrong?</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7"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938"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39"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40"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41"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42"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43"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44"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945"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46"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47"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48"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0.4 </a:t>
            </a:r>
            <a:endParaRPr lang="en-US" spc="-1" dirty="0">
              <a:latin typeface="Neue Haas Grotesk Text Pro" panose="020B0504020202020204" pitchFamily="34" charset="77"/>
            </a:endParaRPr>
          </a:p>
        </p:txBody>
      </p:sp>
      <p:sp>
        <p:nvSpPr>
          <p:cNvPr id="949"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950"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951"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952"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953" name="CustomShape 17"/>
          <p:cNvSpPr/>
          <p:nvPr/>
        </p:nvSpPr>
        <p:spPr>
          <a:xfrm>
            <a:off x="2168205" y="106668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954" name="CustomShape 18"/>
          <p:cNvSpPr/>
          <p:nvPr/>
        </p:nvSpPr>
        <p:spPr>
          <a:xfrm>
            <a:off x="4853640" y="6019920"/>
            <a:ext cx="263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Right. No update! </a:t>
            </a:r>
            <a:endParaRPr lang="en-US" sz="2400" spc="-1" dirty="0">
              <a:solidFill>
                <a:srgbClr val="0089E5"/>
              </a:solidFill>
              <a:latin typeface="Neue Haas Grotesk Text Pro" panose="020B0504020202020204" pitchFamily="34" charset="77"/>
            </a:endParaRPr>
          </a:p>
        </p:txBody>
      </p:sp>
      <p:sp>
        <p:nvSpPr>
          <p:cNvPr id="955" name="CustomShape 19"/>
          <p:cNvSpPr/>
          <p:nvPr/>
        </p:nvSpPr>
        <p:spPr>
          <a:xfrm>
            <a:off x="7175640" y="3962520"/>
            <a:ext cx="2989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-0.1: output 0</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957"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58"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59"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60"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61"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62"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63"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964"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65"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66"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67"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0.4 </a:t>
            </a:r>
            <a:endParaRPr lang="en-US" spc="-1" dirty="0">
              <a:latin typeface="Neue Haas Grotesk Text Pro" panose="020B0504020202020204" pitchFamily="34" charset="77"/>
            </a:endParaRPr>
          </a:p>
        </p:txBody>
      </p:sp>
      <p:sp>
        <p:nvSpPr>
          <p:cNvPr id="968"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969"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970"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971"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972" name="CustomShape 17"/>
          <p:cNvSpPr/>
          <p:nvPr/>
        </p:nvSpPr>
        <p:spPr>
          <a:xfrm>
            <a:off x="2168205" y="1459495"/>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973" name="CustomShape 18"/>
          <p:cNvSpPr/>
          <p:nvPr/>
        </p:nvSpPr>
        <p:spPr>
          <a:xfrm>
            <a:off x="4894320" y="6019920"/>
            <a:ext cx="23306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Right or wrong?</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975"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76"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77"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78"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79"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80"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81"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982"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83"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84"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985"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0.4 </a:t>
            </a:r>
            <a:endParaRPr lang="en-US" spc="-1" dirty="0">
              <a:latin typeface="Neue Haas Grotesk Text Pro" panose="020B0504020202020204" pitchFamily="34" charset="77"/>
            </a:endParaRPr>
          </a:p>
        </p:txBody>
      </p:sp>
      <p:sp>
        <p:nvSpPr>
          <p:cNvPr id="986"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-0.1</a:t>
            </a:r>
            <a:endParaRPr lang="en-US" spc="-1" dirty="0">
              <a:latin typeface="Neue Haas Grotesk Text Pro" panose="020B0504020202020204" pitchFamily="34" charset="77"/>
            </a:endParaRPr>
          </a:p>
        </p:txBody>
      </p:sp>
      <p:sp>
        <p:nvSpPr>
          <p:cNvPr id="987"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988"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989"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990" name="CustomShape 17"/>
          <p:cNvSpPr/>
          <p:nvPr/>
        </p:nvSpPr>
        <p:spPr>
          <a:xfrm>
            <a:off x="2156630" y="1459495"/>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991" name="CustomShape 18"/>
          <p:cNvSpPr/>
          <p:nvPr/>
        </p:nvSpPr>
        <p:spPr>
          <a:xfrm>
            <a:off x="5264040" y="6019920"/>
            <a:ext cx="1072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Wrong</a:t>
            </a:r>
            <a:endParaRPr lang="en-US" sz="2400" spc="-1" dirty="0">
              <a:solidFill>
                <a:srgbClr val="FF0000"/>
              </a:solidFill>
              <a:latin typeface="Neue Haas Grotesk Text Pro" panose="020B0504020202020204" pitchFamily="34" charset="77"/>
            </a:endParaRPr>
          </a:p>
        </p:txBody>
      </p:sp>
      <p:sp>
        <p:nvSpPr>
          <p:cNvPr id="992" name="CustomShape 19"/>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sum =  0.3: output 1</a:t>
            </a:r>
            <a:endParaRPr lang="en-US" sz="2400" spc="-1" dirty="0">
              <a:solidFill>
                <a:srgbClr val="FF0000"/>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994"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995"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96"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997"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998"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999"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00"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001"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02"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03"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04"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a:t>
            </a:r>
            <a:r>
              <a:rPr lang="en-US" spc="-1" dirty="0">
                <a:solidFill>
                  <a:srgbClr val="0089E5"/>
                </a:solidFill>
                <a:latin typeface="Neue Haas Grotesk Text Pro" panose="020B0504020202020204" pitchFamily="34" charset="77"/>
                <a:ea typeface="DejaVu Sans"/>
              </a:rPr>
              <a:t> = 0.3 </a:t>
            </a:r>
            <a:endParaRPr lang="en-US" spc="-1" dirty="0">
              <a:solidFill>
                <a:srgbClr val="0089E5"/>
              </a:solidFill>
              <a:latin typeface="Neue Haas Grotesk Text Pro" panose="020B0504020202020204" pitchFamily="34" charset="77"/>
            </a:endParaRPr>
          </a:p>
        </p:txBody>
      </p:sp>
      <p:sp>
        <p:nvSpPr>
          <p:cNvPr id="1005"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a:t>
            </a:r>
            <a:r>
              <a:rPr lang="en-US" spc="-1" dirty="0">
                <a:solidFill>
                  <a:srgbClr val="0089E5"/>
                </a:solidFill>
                <a:latin typeface="Neue Haas Grotesk Text Pro" panose="020B0504020202020204" pitchFamily="34" charset="77"/>
                <a:ea typeface="DejaVu Sans"/>
              </a:rPr>
              <a:t> = -0.2</a:t>
            </a:r>
            <a:endParaRPr lang="en-US" spc="-1" dirty="0">
              <a:solidFill>
                <a:srgbClr val="0089E5"/>
              </a:solidFill>
              <a:latin typeface="Neue Haas Grotesk Text Pro" panose="020B0504020202020204" pitchFamily="34" charset="77"/>
            </a:endParaRPr>
          </a:p>
        </p:txBody>
      </p:sp>
      <p:sp>
        <p:nvSpPr>
          <p:cNvPr id="1006"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007"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008"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009" name="CustomShape 17"/>
          <p:cNvSpPr/>
          <p:nvPr/>
        </p:nvSpPr>
        <p:spPr>
          <a:xfrm>
            <a:off x="2168205" y="147107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010"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0.3: output 1</a:t>
            </a:r>
            <a:endParaRPr lang="en-US" sz="2400" spc="-1" dirty="0">
              <a:solidFill>
                <a:srgbClr val="0089E5"/>
              </a:solidFill>
              <a:latin typeface="Neue Haas Grotesk Text Pro" panose="020B0504020202020204" pitchFamily="34" charset="77"/>
            </a:endParaRPr>
          </a:p>
        </p:txBody>
      </p:sp>
      <p:sp>
        <p:nvSpPr>
          <p:cNvPr id="1011" name="CustomShape 19"/>
          <p:cNvSpPr/>
          <p:nvPr/>
        </p:nvSpPr>
        <p:spPr>
          <a:xfrm>
            <a:off x="4122120" y="6019920"/>
            <a:ext cx="548208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decrease (0-1=-1) all non-zero x</a:t>
            </a:r>
            <a:r>
              <a:rPr lang="en-US" sz="2400" spc="-1" baseline="-25000" dirty="0">
                <a:solidFill>
                  <a:srgbClr val="0089E5"/>
                </a:solidFill>
                <a:latin typeface="Neue Haas Grotesk Text Pro" panose="020B0504020202020204" pitchFamily="34" charset="77"/>
                <a:ea typeface="DejaVu Sans"/>
              </a:rPr>
              <a:t>i</a:t>
            </a:r>
            <a:r>
              <a:rPr lang="en-US" sz="2400" spc="-1" dirty="0">
                <a:solidFill>
                  <a:srgbClr val="0089E5"/>
                </a:solidFill>
                <a:latin typeface="Neue Haas Grotesk Text Pro" panose="020B0504020202020204" pitchFamily="34" charset="77"/>
                <a:ea typeface="DejaVu Sans"/>
              </a:rPr>
              <a:t> by 0.1</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2"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013"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014"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15"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16"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17"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18"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19"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020"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21"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22"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23"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0.3 </a:t>
            </a:r>
            <a:endParaRPr lang="en-US" spc="-1" dirty="0">
              <a:latin typeface="Neue Haas Grotesk Text Pro" panose="020B0504020202020204" pitchFamily="34" charset="77"/>
            </a:endParaRPr>
          </a:p>
        </p:txBody>
      </p:sp>
      <p:sp>
        <p:nvSpPr>
          <p:cNvPr id="1024"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-0.2</a:t>
            </a:r>
            <a:endParaRPr lang="en-US" spc="-1" dirty="0">
              <a:latin typeface="Neue Haas Grotesk Text Pro" panose="020B0504020202020204" pitchFamily="34" charset="77"/>
            </a:endParaRPr>
          </a:p>
        </p:txBody>
      </p:sp>
      <p:sp>
        <p:nvSpPr>
          <p:cNvPr id="1025"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026"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027"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028" name="CustomShape 17"/>
          <p:cNvSpPr/>
          <p:nvPr/>
        </p:nvSpPr>
        <p:spPr>
          <a:xfrm>
            <a:off x="2168205" y="23623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029"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0.2: output 1</a:t>
            </a:r>
            <a:endParaRPr lang="en-US" sz="2400" spc="-1" dirty="0">
              <a:solidFill>
                <a:srgbClr val="0089E5"/>
              </a:solidFill>
              <a:latin typeface="Neue Haas Grotesk Text Pro" panose="020B0504020202020204" pitchFamily="34" charset="77"/>
            </a:endParaRPr>
          </a:p>
        </p:txBody>
      </p:sp>
      <p:sp>
        <p:nvSpPr>
          <p:cNvPr id="1030" name="CustomShape 19"/>
          <p:cNvSpPr/>
          <p:nvPr/>
        </p:nvSpPr>
        <p:spPr>
          <a:xfrm>
            <a:off x="4509480" y="6019920"/>
            <a:ext cx="263700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Right.  No update!</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032"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033"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34"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35"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36"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037"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038"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039"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40"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41"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42"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0.3 </a:t>
            </a:r>
            <a:endParaRPr lang="en-US" spc="-1" dirty="0">
              <a:latin typeface="Neue Haas Grotesk Text Pro" panose="020B0504020202020204" pitchFamily="34" charset="77"/>
            </a:endParaRPr>
          </a:p>
        </p:txBody>
      </p:sp>
      <p:sp>
        <p:nvSpPr>
          <p:cNvPr id="1043"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-0.2</a:t>
            </a:r>
            <a:endParaRPr lang="en-US" spc="-1" dirty="0">
              <a:latin typeface="Neue Haas Grotesk Text Pro" panose="020B0504020202020204" pitchFamily="34" charset="77"/>
            </a:endParaRPr>
          </a:p>
        </p:txBody>
      </p:sp>
      <p:sp>
        <p:nvSpPr>
          <p:cNvPr id="1044"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045"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046"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047" name="CustomShape 17"/>
          <p:cNvSpPr/>
          <p:nvPr/>
        </p:nvSpPr>
        <p:spPr>
          <a:xfrm>
            <a:off x="2179780" y="106668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048" name="CustomShape 18"/>
          <p:cNvSpPr/>
          <p:nvPr/>
        </p:nvSpPr>
        <p:spPr>
          <a:xfrm>
            <a:off x="7175640" y="3962520"/>
            <a:ext cx="2989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-0.2: output 0</a:t>
            </a:r>
            <a:endParaRPr lang="en-US" sz="2400" spc="-1" dirty="0">
              <a:solidFill>
                <a:srgbClr val="0089E5"/>
              </a:solidFill>
              <a:latin typeface="Neue Haas Grotesk Text Pro" panose="020B0504020202020204" pitchFamily="34" charset="77"/>
            </a:endParaRPr>
          </a:p>
        </p:txBody>
      </p:sp>
      <p:sp>
        <p:nvSpPr>
          <p:cNvPr id="1049" name="CustomShape 19"/>
          <p:cNvSpPr/>
          <p:nvPr/>
        </p:nvSpPr>
        <p:spPr>
          <a:xfrm>
            <a:off x="4509480" y="6019920"/>
            <a:ext cx="263700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Right.  No update!</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06433-6ABF-9B23-9845-EAC927F1C0FC}"/>
            </a:ext>
          </a:extLst>
        </p:cNvPr>
        <p:cNvGrpSpPr/>
        <p:nvPr/>
      </p:nvGrpSpPr>
      <p:grpSpPr>
        <a:xfrm>
          <a:off x="0" y="0"/>
          <a:ext cx="0" cy="0"/>
          <a:chOff x="0" y="0"/>
          <a:chExt cx="0" cy="0"/>
        </a:xfrm>
      </p:grpSpPr>
      <p:sp>
        <p:nvSpPr>
          <p:cNvPr id="250" name="CustomShape 2">
            <a:extLst>
              <a:ext uri="{FF2B5EF4-FFF2-40B4-BE49-F238E27FC236}">
                <a16:creationId xmlns:a16="http://schemas.microsoft.com/office/drawing/2014/main" id="{9E4E0848-B82C-6286-3EE0-D03D9E3E3FF4}"/>
              </a:ext>
            </a:extLst>
          </p:cNvPr>
          <p:cNvSpPr/>
          <p:nvPr/>
        </p:nvSpPr>
        <p:spPr>
          <a:xfrm>
            <a:off x="765047" y="5427332"/>
            <a:ext cx="11019514" cy="548925"/>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Autofit/>
          </a:bodyPr>
          <a:lstStyle/>
          <a:p>
            <a:pPr indent="-228600">
              <a:lnSpc>
                <a:spcPct val="120000"/>
              </a:lnSpc>
              <a:spcBef>
                <a:spcPts val="700"/>
              </a:spcBef>
              <a:buFont typeface="Arial" panose="020B0604020202020204" pitchFamily="34" charset="0"/>
              <a:buChar char="•"/>
            </a:pPr>
            <a:r>
              <a:rPr lang="en-US" sz="2000" spc="-1" dirty="0"/>
              <a:t>Provided with data but not labels</a:t>
            </a:r>
          </a:p>
        </p:txBody>
      </p:sp>
      <p:sp>
        <p:nvSpPr>
          <p:cNvPr id="2" name="Title 1">
            <a:extLst>
              <a:ext uri="{FF2B5EF4-FFF2-40B4-BE49-F238E27FC236}">
                <a16:creationId xmlns:a16="http://schemas.microsoft.com/office/drawing/2014/main" id="{33F0DCAE-61D6-3094-B11C-2AF0686C874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Unsupervised learning</a:t>
            </a:r>
          </a:p>
        </p:txBody>
      </p:sp>
      <p:pic>
        <p:nvPicPr>
          <p:cNvPr id="4" name="Picture 3">
            <a:extLst>
              <a:ext uri="{FF2B5EF4-FFF2-40B4-BE49-F238E27FC236}">
                <a16:creationId xmlns:a16="http://schemas.microsoft.com/office/drawing/2014/main" id="{A49194B6-4D2C-421E-E6B3-9383147EF3AA}"/>
              </a:ext>
            </a:extLst>
          </p:cNvPr>
          <p:cNvPicPr/>
          <p:nvPr/>
        </p:nvPicPr>
        <p:blipFill>
          <a:blip r:embed="rId3"/>
          <a:stretch/>
        </p:blipFill>
        <p:spPr>
          <a:xfrm>
            <a:off x="7019760" y="3431160"/>
            <a:ext cx="1993320" cy="1917000"/>
          </a:xfrm>
          <a:prstGeom prst="rect">
            <a:avLst/>
          </a:prstGeom>
          <a:ln>
            <a:noFill/>
          </a:ln>
        </p:spPr>
      </p:pic>
      <p:pic>
        <p:nvPicPr>
          <p:cNvPr id="5" name="Picture 4">
            <a:extLst>
              <a:ext uri="{FF2B5EF4-FFF2-40B4-BE49-F238E27FC236}">
                <a16:creationId xmlns:a16="http://schemas.microsoft.com/office/drawing/2014/main" id="{4F780D97-2A4D-414B-001C-6299D532150D}"/>
              </a:ext>
            </a:extLst>
          </p:cNvPr>
          <p:cNvPicPr/>
          <p:nvPr/>
        </p:nvPicPr>
        <p:blipFill>
          <a:blip r:embed="rId4"/>
          <a:stretch/>
        </p:blipFill>
        <p:spPr>
          <a:xfrm>
            <a:off x="2949600" y="1526040"/>
            <a:ext cx="1942560" cy="1904400"/>
          </a:xfrm>
          <a:prstGeom prst="rect">
            <a:avLst/>
          </a:prstGeom>
          <a:ln>
            <a:noFill/>
          </a:ln>
        </p:spPr>
      </p:pic>
      <p:pic>
        <p:nvPicPr>
          <p:cNvPr id="6" name="Picture 5">
            <a:extLst>
              <a:ext uri="{FF2B5EF4-FFF2-40B4-BE49-F238E27FC236}">
                <a16:creationId xmlns:a16="http://schemas.microsoft.com/office/drawing/2014/main" id="{F45276EC-B717-C0E0-0B39-1F2935FED595}"/>
              </a:ext>
            </a:extLst>
          </p:cNvPr>
          <p:cNvPicPr/>
          <p:nvPr/>
        </p:nvPicPr>
        <p:blipFill>
          <a:blip r:embed="rId5"/>
          <a:stretch/>
        </p:blipFill>
        <p:spPr>
          <a:xfrm>
            <a:off x="5534040" y="1526040"/>
            <a:ext cx="1675800" cy="1688400"/>
          </a:xfrm>
          <a:prstGeom prst="rect">
            <a:avLst/>
          </a:prstGeom>
          <a:ln>
            <a:noFill/>
          </a:ln>
        </p:spPr>
      </p:pic>
      <p:pic>
        <p:nvPicPr>
          <p:cNvPr id="7" name="Picture 6">
            <a:extLst>
              <a:ext uri="{FF2B5EF4-FFF2-40B4-BE49-F238E27FC236}">
                <a16:creationId xmlns:a16="http://schemas.microsoft.com/office/drawing/2014/main" id="{06B32701-8E44-E0D2-3B4E-92A8BEB58BBB}"/>
              </a:ext>
            </a:extLst>
          </p:cNvPr>
          <p:cNvPicPr/>
          <p:nvPr/>
        </p:nvPicPr>
        <p:blipFill>
          <a:blip r:embed="rId6"/>
          <a:stretch/>
        </p:blipFill>
        <p:spPr>
          <a:xfrm>
            <a:off x="7699080" y="1691280"/>
            <a:ext cx="2590200" cy="1523160"/>
          </a:xfrm>
          <a:prstGeom prst="rect">
            <a:avLst/>
          </a:prstGeom>
          <a:ln>
            <a:noFill/>
          </a:ln>
        </p:spPr>
      </p:pic>
      <p:pic>
        <p:nvPicPr>
          <p:cNvPr id="8" name="Picture 7">
            <a:extLst>
              <a:ext uri="{FF2B5EF4-FFF2-40B4-BE49-F238E27FC236}">
                <a16:creationId xmlns:a16="http://schemas.microsoft.com/office/drawing/2014/main" id="{F554CC66-F0CB-9376-135F-CE12F7220547}"/>
              </a:ext>
            </a:extLst>
          </p:cNvPr>
          <p:cNvPicPr/>
          <p:nvPr/>
        </p:nvPicPr>
        <p:blipFill>
          <a:blip r:embed="rId7"/>
          <a:stretch/>
        </p:blipFill>
        <p:spPr>
          <a:xfrm>
            <a:off x="3203400" y="3575160"/>
            <a:ext cx="2869560" cy="1637640"/>
          </a:xfrm>
          <a:prstGeom prst="rect">
            <a:avLst/>
          </a:prstGeom>
          <a:ln>
            <a:noFill/>
          </a:ln>
        </p:spPr>
      </p:pic>
    </p:spTree>
    <p:extLst>
      <p:ext uri="{BB962C8B-B14F-4D97-AF65-F5344CB8AC3E}">
        <p14:creationId xmlns:p14="http://schemas.microsoft.com/office/powerpoint/2010/main" val="2808809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0"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051"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052"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53"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54"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55"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56"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057"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058"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59"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60"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61"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0.3 </a:t>
            </a:r>
            <a:endParaRPr lang="en-US" spc="-1" dirty="0">
              <a:latin typeface="Neue Haas Grotesk Text Pro" panose="020B0504020202020204" pitchFamily="34" charset="77"/>
            </a:endParaRPr>
          </a:p>
        </p:txBody>
      </p:sp>
      <p:sp>
        <p:nvSpPr>
          <p:cNvPr id="1062"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-0.2</a:t>
            </a:r>
            <a:endParaRPr lang="en-US" spc="-1" dirty="0">
              <a:latin typeface="Neue Haas Grotesk Text Pro" panose="020B0504020202020204" pitchFamily="34" charset="77"/>
            </a:endParaRPr>
          </a:p>
        </p:txBody>
      </p:sp>
      <p:sp>
        <p:nvSpPr>
          <p:cNvPr id="1063"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064"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065"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066" name="CustomShape 17"/>
          <p:cNvSpPr/>
          <p:nvPr/>
        </p:nvSpPr>
        <p:spPr>
          <a:xfrm>
            <a:off x="2145055" y="192140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067" name="CustomShape 18"/>
          <p:cNvSpPr/>
          <p:nvPr/>
        </p:nvSpPr>
        <p:spPr>
          <a:xfrm>
            <a:off x="7175640" y="3962520"/>
            <a:ext cx="2989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-0.1: output 0</a:t>
            </a:r>
            <a:endParaRPr lang="en-US" sz="2400" spc="-1" dirty="0">
              <a:solidFill>
                <a:srgbClr val="0089E5"/>
              </a:solidFill>
              <a:latin typeface="Neue Haas Grotesk Text Pro" panose="020B0504020202020204" pitchFamily="34" charset="77"/>
            </a:endParaRPr>
          </a:p>
        </p:txBody>
      </p:sp>
      <p:sp>
        <p:nvSpPr>
          <p:cNvPr id="1068" name="CustomShape 19"/>
          <p:cNvSpPr/>
          <p:nvPr/>
        </p:nvSpPr>
        <p:spPr>
          <a:xfrm>
            <a:off x="4509480" y="6019920"/>
            <a:ext cx="263700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Right.  No update!</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8"/>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9"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070"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071"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72"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73"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74"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75"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076"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077"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78"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79"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80"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0.3 </a:t>
            </a:r>
            <a:endParaRPr lang="en-US" spc="-1" dirty="0">
              <a:latin typeface="Neue Haas Grotesk Text Pro" panose="020B0504020202020204" pitchFamily="34" charset="77"/>
            </a:endParaRPr>
          </a:p>
        </p:txBody>
      </p:sp>
      <p:sp>
        <p:nvSpPr>
          <p:cNvPr id="1081"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-0.2</a:t>
            </a:r>
            <a:endParaRPr lang="en-US" spc="-1" dirty="0">
              <a:latin typeface="Neue Haas Grotesk Text Pro" panose="020B0504020202020204" pitchFamily="34" charset="77"/>
            </a:endParaRPr>
          </a:p>
        </p:txBody>
      </p:sp>
      <p:sp>
        <p:nvSpPr>
          <p:cNvPr id="1082"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083"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084"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085" name="CustomShape 17"/>
          <p:cNvSpPr/>
          <p:nvPr/>
        </p:nvSpPr>
        <p:spPr>
          <a:xfrm>
            <a:off x="4515600" y="6019920"/>
            <a:ext cx="25516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Are they all right?</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087"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088"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89"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090"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91"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092"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93"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094"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95"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096"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097"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0.3 </a:t>
            </a:r>
            <a:endParaRPr lang="en-US" spc="-1" dirty="0">
              <a:latin typeface="Neue Haas Grotesk Text Pro" panose="020B0504020202020204" pitchFamily="34" charset="77"/>
            </a:endParaRPr>
          </a:p>
        </p:txBody>
      </p:sp>
      <p:sp>
        <p:nvSpPr>
          <p:cNvPr id="1098"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-0.2</a:t>
            </a:r>
            <a:endParaRPr lang="en-US" spc="-1" dirty="0">
              <a:latin typeface="Neue Haas Grotesk Text Pro" panose="020B0504020202020204" pitchFamily="34" charset="77"/>
            </a:endParaRPr>
          </a:p>
        </p:txBody>
      </p:sp>
      <p:sp>
        <p:nvSpPr>
          <p:cNvPr id="1099"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100"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101"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102" name="CustomShape 17"/>
          <p:cNvSpPr/>
          <p:nvPr/>
        </p:nvSpPr>
        <p:spPr>
          <a:xfrm>
            <a:off x="2179780" y="147107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103"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2600"/>
                </a:solidFill>
                <a:latin typeface="Neue Haas Grotesk Text Pro" panose="020B0504020202020204" pitchFamily="34" charset="77"/>
                <a:ea typeface="DejaVu Sans"/>
              </a:rPr>
              <a:t>sum =  0.1: output 1</a:t>
            </a:r>
            <a:endParaRPr lang="en-US" sz="2400" spc="-1" dirty="0">
              <a:solidFill>
                <a:srgbClr val="FF2600"/>
              </a:solidFill>
              <a:latin typeface="Neue Haas Grotesk Text Pro" panose="020B0504020202020204" pitchFamily="34" charset="77"/>
            </a:endParaRPr>
          </a:p>
        </p:txBody>
      </p:sp>
      <p:sp>
        <p:nvSpPr>
          <p:cNvPr id="1104" name="CustomShape 19"/>
          <p:cNvSpPr/>
          <p:nvPr/>
        </p:nvSpPr>
        <p:spPr>
          <a:xfrm>
            <a:off x="5340000" y="6095880"/>
            <a:ext cx="10720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2600"/>
                </a:solidFill>
                <a:latin typeface="Neue Haas Grotesk Text Pro" panose="020B0504020202020204" pitchFamily="34" charset="77"/>
                <a:ea typeface="DejaVu Sans"/>
              </a:rPr>
              <a:t>Wrong</a:t>
            </a:r>
            <a:endParaRPr lang="en-US" sz="2400" spc="-1" dirty="0">
              <a:solidFill>
                <a:srgbClr val="FF2600"/>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106"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107"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08"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109"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10"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111"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12"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113"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14"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15"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16"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2</a:t>
            </a:r>
            <a:r>
              <a:rPr lang="en-US" spc="-1" dirty="0">
                <a:solidFill>
                  <a:srgbClr val="0089E5"/>
                </a:solidFill>
                <a:latin typeface="Neue Haas Grotesk Text Pro" panose="020B0504020202020204" pitchFamily="34" charset="77"/>
                <a:ea typeface="DejaVu Sans"/>
              </a:rPr>
              <a:t> = 0.2 </a:t>
            </a:r>
            <a:endParaRPr lang="en-US" spc="-1" dirty="0">
              <a:solidFill>
                <a:srgbClr val="0089E5"/>
              </a:solidFill>
              <a:latin typeface="Neue Haas Grotesk Text Pro" panose="020B0504020202020204" pitchFamily="34" charset="77"/>
            </a:endParaRPr>
          </a:p>
        </p:txBody>
      </p:sp>
      <p:sp>
        <p:nvSpPr>
          <p:cNvPr id="1117"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89E5"/>
                </a:solidFill>
                <a:latin typeface="Neue Haas Grotesk Text Pro" panose="020B0504020202020204" pitchFamily="34" charset="77"/>
                <a:ea typeface="DejaVu Sans"/>
              </a:rPr>
              <a:t>W</a:t>
            </a:r>
            <a:r>
              <a:rPr lang="en-US" spc="-1" baseline="-25000" dirty="0">
                <a:solidFill>
                  <a:srgbClr val="0089E5"/>
                </a:solidFill>
                <a:latin typeface="Neue Haas Grotesk Text Pro" panose="020B0504020202020204" pitchFamily="34" charset="77"/>
                <a:ea typeface="DejaVu Sans"/>
              </a:rPr>
              <a:t>3</a:t>
            </a:r>
            <a:r>
              <a:rPr lang="en-US" spc="-1" dirty="0">
                <a:solidFill>
                  <a:srgbClr val="0089E5"/>
                </a:solidFill>
                <a:latin typeface="Neue Haas Grotesk Text Pro" panose="020B0504020202020204" pitchFamily="34" charset="77"/>
                <a:ea typeface="DejaVu Sans"/>
              </a:rPr>
              <a:t> = -0.3</a:t>
            </a:r>
            <a:endParaRPr lang="en-US" spc="-1" dirty="0">
              <a:solidFill>
                <a:srgbClr val="0089E5"/>
              </a:solidFill>
              <a:latin typeface="Neue Haas Grotesk Text Pro" panose="020B0504020202020204" pitchFamily="34" charset="77"/>
            </a:endParaRPr>
          </a:p>
        </p:txBody>
      </p:sp>
      <p:sp>
        <p:nvSpPr>
          <p:cNvPr id="1118"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119"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120"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121" name="CustomShape 17"/>
          <p:cNvSpPr/>
          <p:nvPr/>
        </p:nvSpPr>
        <p:spPr>
          <a:xfrm>
            <a:off x="2145055" y="147107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122"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0.1: output 1</a:t>
            </a:r>
            <a:endParaRPr lang="en-US" sz="2400" spc="-1" dirty="0">
              <a:solidFill>
                <a:srgbClr val="0089E5"/>
              </a:solidFill>
              <a:latin typeface="Neue Haas Grotesk Text Pro" panose="020B0504020202020204" pitchFamily="34" charset="77"/>
            </a:endParaRPr>
          </a:p>
        </p:txBody>
      </p:sp>
      <p:sp>
        <p:nvSpPr>
          <p:cNvPr id="1123" name="CustomShape 19"/>
          <p:cNvSpPr/>
          <p:nvPr/>
        </p:nvSpPr>
        <p:spPr>
          <a:xfrm>
            <a:off x="4122120" y="6019920"/>
            <a:ext cx="548208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decrease (0-1=-1) all non-zero x</a:t>
            </a:r>
            <a:r>
              <a:rPr lang="en-US" sz="2400" spc="-1" baseline="-25000" dirty="0">
                <a:solidFill>
                  <a:srgbClr val="0089E5"/>
                </a:solidFill>
                <a:latin typeface="Neue Haas Grotesk Text Pro" panose="020B0504020202020204" pitchFamily="34" charset="77"/>
                <a:ea typeface="DejaVu Sans"/>
              </a:rPr>
              <a:t>i</a:t>
            </a:r>
            <a:r>
              <a:rPr lang="en-US" sz="2400" spc="-1" dirty="0">
                <a:solidFill>
                  <a:srgbClr val="0089E5"/>
                </a:solidFill>
                <a:latin typeface="Neue Haas Grotesk Text Pro" panose="020B0504020202020204" pitchFamily="34" charset="77"/>
                <a:ea typeface="DejaVu Sans"/>
              </a:rPr>
              <a:t> by 0.1</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4"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125"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126"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27"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128"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29"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0</a:t>
            </a:r>
            <a:endParaRPr lang="en-US" sz="2400" spc="-1" dirty="0">
              <a:latin typeface="Neue Haas Grotesk Text Pro" panose="020B0504020202020204" pitchFamily="34" charset="77"/>
            </a:endParaRPr>
          </a:p>
        </p:txBody>
      </p:sp>
      <p:sp>
        <p:nvSpPr>
          <p:cNvPr id="1130"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31"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132"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33"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34"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35"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0.2 </a:t>
            </a:r>
            <a:endParaRPr lang="en-US" spc="-1" dirty="0">
              <a:latin typeface="Neue Haas Grotesk Text Pro" panose="020B0504020202020204" pitchFamily="34" charset="77"/>
            </a:endParaRPr>
          </a:p>
        </p:txBody>
      </p:sp>
      <p:sp>
        <p:nvSpPr>
          <p:cNvPr id="1136"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-0.3</a:t>
            </a:r>
            <a:endParaRPr lang="en-US" spc="-1" dirty="0">
              <a:latin typeface="Neue Haas Grotesk Text Pro" panose="020B0504020202020204" pitchFamily="34" charset="77"/>
            </a:endParaRPr>
          </a:p>
        </p:txBody>
      </p:sp>
      <p:sp>
        <p:nvSpPr>
          <p:cNvPr id="1137"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138"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139"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140" name="CustomShape 17"/>
          <p:cNvSpPr/>
          <p:nvPr/>
        </p:nvSpPr>
        <p:spPr>
          <a:xfrm>
            <a:off x="2156630" y="1494220"/>
            <a:ext cx="2132640" cy="45612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141" name="CustomShape 18"/>
          <p:cNvSpPr/>
          <p:nvPr/>
        </p:nvSpPr>
        <p:spPr>
          <a:xfrm>
            <a:off x="7175280" y="3962520"/>
            <a:ext cx="288684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sum =  0.1: output 1</a:t>
            </a:r>
            <a:endParaRPr lang="en-US" sz="2400" spc="-1" dirty="0">
              <a:solidFill>
                <a:srgbClr val="0089E5"/>
              </a:solidFill>
              <a:latin typeface="Neue Haas Grotesk Text Pro" panose="020B0504020202020204" pitchFamily="34" charset="77"/>
            </a:endParaRPr>
          </a:p>
        </p:txBody>
      </p:sp>
      <p:sp>
        <p:nvSpPr>
          <p:cNvPr id="1142" name="CustomShape 19"/>
          <p:cNvSpPr/>
          <p:nvPr/>
        </p:nvSpPr>
        <p:spPr>
          <a:xfrm>
            <a:off x="4818720" y="6019920"/>
            <a:ext cx="255168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FF0000"/>
                </a:solidFill>
                <a:latin typeface="Neue Haas Grotesk Text Pro" panose="020B0504020202020204" pitchFamily="34" charset="77"/>
                <a:ea typeface="DejaVu Sans"/>
              </a:rPr>
              <a:t>Are they all right?</a:t>
            </a:r>
            <a:endParaRPr lang="en-US" sz="2400" spc="-1" dirty="0">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3" name="Table 1"/>
          <p:cNvGraphicFramePr/>
          <p:nvPr/>
        </p:nvGraphicFramePr>
        <p:xfrm>
          <a:off x="2209800" y="609480"/>
          <a:ext cx="2057040" cy="2209320"/>
        </p:xfrm>
        <a:graphic>
          <a:graphicData uri="http://schemas.openxmlformats.org/drawingml/2006/table">
            <a:tbl>
              <a:tblPr/>
              <a:tblGrid>
                <a:gridCol w="440640">
                  <a:extLst>
                    <a:ext uri="{9D8B030D-6E8A-4147-A177-3AD203B41FA5}">
                      <a16:colId xmlns:a16="http://schemas.microsoft.com/office/drawing/2014/main" val="20000"/>
                    </a:ext>
                  </a:extLst>
                </a:gridCol>
                <a:gridCol w="489600">
                  <a:extLst>
                    <a:ext uri="{9D8B030D-6E8A-4147-A177-3AD203B41FA5}">
                      <a16:colId xmlns:a16="http://schemas.microsoft.com/office/drawing/2014/main" val="20001"/>
                    </a:ext>
                  </a:extLst>
                </a:gridCol>
                <a:gridCol w="1126800">
                  <a:extLst>
                    <a:ext uri="{9D8B030D-6E8A-4147-A177-3AD203B41FA5}">
                      <a16:colId xmlns:a16="http://schemas.microsoft.com/office/drawing/2014/main" val="20002"/>
                    </a:ext>
                  </a:extLst>
                </a:gridCol>
              </a:tblGrid>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B w="12240">
                      <a:solidFill>
                        <a:srgbClr val="000000"/>
                      </a:solidFill>
                    </a:lnB>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x</a:t>
                      </a:r>
                      <a:r>
                        <a:rPr lang="en-US" sz="1800" b="0" i="0" strike="noStrike" spc="-1" baseline="-25000" dirty="0">
                          <a:solidFill>
                            <a:srgbClr val="000000"/>
                          </a:solidFill>
                          <a:latin typeface="Neue Haas Grotesk Text Pro" panose="020B0504020202020204" pitchFamily="34" charset="77"/>
                        </a:rPr>
                        <a:t>1</a:t>
                      </a:r>
                      <a:r>
                        <a:rPr lang="en-US" sz="1800" b="0" i="0" strike="noStrike" spc="-1" dirty="0">
                          <a:solidFill>
                            <a:srgbClr val="000000"/>
                          </a:solidFill>
                          <a:latin typeface="Neue Haas Grotesk Text Pro" panose="020B0504020202020204" pitchFamily="34" charset="77"/>
                        </a:rPr>
                        <a:t> and x</a:t>
                      </a:r>
                      <a:r>
                        <a:rPr lang="en-US" sz="1800" b="0" i="0" strike="noStrike" spc="-1" baseline="-25000" dirty="0">
                          <a:solidFill>
                            <a:srgbClr val="000000"/>
                          </a:solidFill>
                          <a:latin typeface="Neue Haas Grotesk Text Pro" panose="020B0504020202020204" pitchFamily="34" charset="77"/>
                        </a:rPr>
                        <a:t>2</a:t>
                      </a:r>
                      <a:endParaRPr lang="en-US" sz="1800" b="0" i="0" strike="noStrike" spc="-1" dirty="0">
                        <a:latin typeface="Neue Haas Grotesk Text Pro" panose="020B0504020202020204" pitchFamily="34" charset="77"/>
                      </a:endParaRPr>
                    </a:p>
                  </a:txBody>
                  <a:tcPr>
                    <a:lnL w="12240">
                      <a:solidFill>
                        <a:srgbClr val="000000"/>
                      </a:solidFill>
                    </a:lnL>
                    <a:lnB w="12240">
                      <a:solidFill>
                        <a:srgbClr val="000000"/>
                      </a:solidFill>
                    </a:lnB>
                    <a:noFill/>
                  </a:tcPr>
                </a:tc>
                <a:extLst>
                  <a:ext uri="{0D108BD9-81ED-4DB2-BD59-A6C34878D82A}">
                    <a16:rowId xmlns:a16="http://schemas.microsoft.com/office/drawing/2014/main" val="10000"/>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lnT w="12240">
                      <a:solidFill>
                        <a:srgbClr val="000000"/>
                      </a:solidFill>
                    </a:lnT>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T w="12240">
                      <a:solidFill>
                        <a:srgbClr val="000000"/>
                      </a:solidFill>
                    </a:lnT>
                    <a:noFill/>
                  </a:tcPr>
                </a:tc>
                <a:extLst>
                  <a:ext uri="{0D108BD9-81ED-4DB2-BD59-A6C34878D82A}">
                    <a16:rowId xmlns:a16="http://schemas.microsoft.com/office/drawing/2014/main" val="10001"/>
                  </a:ext>
                </a:extLst>
              </a:tr>
              <a:tr h="44208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2"/>
                  </a:ext>
                </a:extLst>
              </a:tr>
              <a:tr h="44136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0</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3"/>
                  </a:ext>
                </a:extLst>
              </a:tr>
              <a:tr h="442440">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lnR w="12240">
                      <a:solidFill>
                        <a:srgbClr val="000000"/>
                      </a:solidFill>
                    </a:lnR>
                    <a:noFill/>
                  </a:tcPr>
                </a:tc>
                <a:tc>
                  <a:txBody>
                    <a:bodyPr/>
                    <a:lstStyle/>
                    <a:p>
                      <a:pPr algn="ctr">
                        <a:lnSpc>
                          <a:spcPct val="100000"/>
                        </a:lnSpc>
                        <a:spcBef>
                          <a:spcPts val="360"/>
                        </a:spcBef>
                      </a:pPr>
                      <a:r>
                        <a:rPr lang="en-US" sz="1800" b="0" i="0" strike="noStrike" spc="-1" dirty="0">
                          <a:solidFill>
                            <a:srgbClr val="000000"/>
                          </a:solidFill>
                          <a:latin typeface="Neue Haas Grotesk Text Pro" panose="020B0504020202020204" pitchFamily="34" charset="77"/>
                        </a:rPr>
                        <a:t>1</a:t>
                      </a:r>
                      <a:endParaRPr lang="en-US" sz="1800" b="0" i="0" strike="noStrike" spc="-1" dirty="0">
                        <a:latin typeface="Neue Haas Grotesk Text Pro" panose="020B0504020202020204" pitchFamily="34" charset="77"/>
                      </a:endParaRPr>
                    </a:p>
                  </a:txBody>
                  <a:tcPr>
                    <a:lnL w="12240">
                      <a:solidFill>
                        <a:srgbClr val="000000"/>
                      </a:solidFill>
                    </a:lnL>
                    <a:noFill/>
                  </a:tcPr>
                </a:tc>
                <a:extLst>
                  <a:ext uri="{0D108BD9-81ED-4DB2-BD59-A6C34878D82A}">
                    <a16:rowId xmlns:a16="http://schemas.microsoft.com/office/drawing/2014/main" val="10004"/>
                  </a:ext>
                </a:extLst>
              </a:tr>
            </a:tbl>
          </a:graphicData>
        </a:graphic>
      </p:graphicFrame>
      <p:sp>
        <p:nvSpPr>
          <p:cNvPr id="1144" name="CustomShape 2"/>
          <p:cNvSpPr/>
          <p:nvPr/>
        </p:nvSpPr>
        <p:spPr>
          <a:xfrm>
            <a:off x="5486520" y="3962520"/>
            <a:ext cx="1599120" cy="1599120"/>
          </a:xfrm>
          <a:prstGeom prst="ellipse">
            <a:avLst/>
          </a:prstGeom>
          <a:solidFill>
            <a:schemeClr val="accent1"/>
          </a:solidFill>
          <a:ln w="9360">
            <a:solidFill>
              <a:schemeClr val="tx1"/>
            </a:solidFill>
            <a:round/>
          </a:ln>
        </p:spPr>
        <p:style>
          <a:lnRef idx="0">
            <a:scrgbClr r="0" g="0" b="0"/>
          </a:lnRef>
          <a:fillRef idx="0">
            <a:scrgbClr r="0" g="0" b="0"/>
          </a:fillRef>
          <a:effectRef idx="0">
            <a:scrgbClr r="0" g="0" b="0"/>
          </a:effectRef>
          <a:fontRef idx="minor"/>
        </p:style>
        <p:txBody>
          <a:bodyPr/>
          <a:lstStyle/>
          <a:p>
            <a:endParaRPr lang="en-US"/>
          </a:p>
        </p:txBody>
      </p:sp>
      <p:sp>
        <p:nvSpPr>
          <p:cNvPr id="1145" name="Line 3"/>
          <p:cNvSpPr/>
          <p:nvPr/>
        </p:nvSpPr>
        <p:spPr>
          <a:xfrm>
            <a:off x="7162680" y="4724280"/>
            <a:ext cx="167652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46" name="CustomShape 4"/>
          <p:cNvSpPr/>
          <p:nvPr/>
        </p:nvSpPr>
        <p:spPr>
          <a:xfrm>
            <a:off x="8839200" y="4510080"/>
            <a:ext cx="1370520" cy="363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Output y</a:t>
            </a:r>
            <a:endParaRPr lang="en-US" spc="-1" dirty="0">
              <a:latin typeface="Neue Haas Grotesk Text Pro" panose="020B0504020202020204" pitchFamily="34" charset="77"/>
            </a:endParaRPr>
          </a:p>
        </p:txBody>
      </p:sp>
      <p:sp>
        <p:nvSpPr>
          <p:cNvPr id="1147" name="Line 5"/>
          <p:cNvSpPr/>
          <p:nvPr/>
        </p:nvSpPr>
        <p:spPr>
          <a:xfrm>
            <a:off x="3885960" y="4876560"/>
            <a:ext cx="1600200" cy="36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48" name="CustomShape 6"/>
          <p:cNvSpPr/>
          <p:nvPr/>
        </p:nvSpPr>
        <p:spPr>
          <a:xfrm>
            <a:off x="3352800" y="3962520"/>
            <a:ext cx="11419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49" name="CustomShape 7"/>
          <p:cNvSpPr/>
          <p:nvPr/>
        </p:nvSpPr>
        <p:spPr>
          <a:xfrm>
            <a:off x="3429120" y="4572000"/>
            <a:ext cx="45612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1199"/>
              </a:spcBef>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50" name="CustomShape 8"/>
          <p:cNvSpPr/>
          <p:nvPr/>
        </p:nvSpPr>
        <p:spPr>
          <a:xfrm>
            <a:off x="4038600" y="380988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1</a:t>
            </a:r>
            <a:r>
              <a:rPr lang="en-US" spc="-1" dirty="0">
                <a:solidFill>
                  <a:srgbClr val="000000"/>
                </a:solidFill>
                <a:latin typeface="Neue Haas Grotesk Text Pro" panose="020B0504020202020204" pitchFamily="34" charset="77"/>
                <a:ea typeface="DejaVu Sans"/>
              </a:rPr>
              <a:t> = 0.1 </a:t>
            </a:r>
            <a:endParaRPr lang="en-US" spc="-1" dirty="0">
              <a:latin typeface="Neue Haas Grotesk Text Pro" panose="020B0504020202020204" pitchFamily="34" charset="77"/>
            </a:endParaRPr>
          </a:p>
        </p:txBody>
      </p:sp>
      <p:sp>
        <p:nvSpPr>
          <p:cNvPr id="1151" name="Line 9"/>
          <p:cNvSpPr/>
          <p:nvPr/>
        </p:nvSpPr>
        <p:spPr>
          <a:xfrm>
            <a:off x="3810000" y="4267080"/>
            <a:ext cx="1752480" cy="15228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52" name="Line 10"/>
          <p:cNvSpPr/>
          <p:nvPr/>
        </p:nvSpPr>
        <p:spPr>
          <a:xfrm flipV="1">
            <a:off x="3962280" y="5181480"/>
            <a:ext cx="1600200" cy="304920"/>
          </a:xfrm>
          <a:prstGeom prst="line">
            <a:avLst/>
          </a:prstGeom>
          <a:ln w="38160">
            <a:solidFill>
              <a:schemeClr val="tx1"/>
            </a:solidFill>
            <a:round/>
            <a:tailEnd type="triangle" w="lg" len="lg"/>
          </a:ln>
        </p:spPr>
        <p:style>
          <a:lnRef idx="0">
            <a:scrgbClr r="0" g="0" b="0"/>
          </a:lnRef>
          <a:fillRef idx="0">
            <a:scrgbClr r="0" g="0" b="0"/>
          </a:fillRef>
          <a:effectRef idx="0">
            <a:scrgbClr r="0" g="0" b="0"/>
          </a:effectRef>
          <a:fontRef idx="minor"/>
        </p:style>
        <p:txBody>
          <a:bodyPr/>
          <a:lstStyle/>
          <a:p>
            <a:endParaRPr lang="en-US"/>
          </a:p>
        </p:txBody>
      </p:sp>
      <p:sp>
        <p:nvSpPr>
          <p:cNvPr id="1153" name="CustomShape 11"/>
          <p:cNvSpPr/>
          <p:nvPr/>
        </p:nvSpPr>
        <p:spPr>
          <a:xfrm>
            <a:off x="3507600" y="5257800"/>
            <a:ext cx="349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1</a:t>
            </a:r>
            <a:endParaRPr lang="en-US" sz="2400" spc="-1" dirty="0">
              <a:latin typeface="Neue Haas Grotesk Text Pro" panose="020B0504020202020204" pitchFamily="34" charset="77"/>
            </a:endParaRPr>
          </a:p>
        </p:txBody>
      </p:sp>
      <p:sp>
        <p:nvSpPr>
          <p:cNvPr id="1154" name="CustomShape 12"/>
          <p:cNvSpPr/>
          <p:nvPr/>
        </p:nvSpPr>
        <p:spPr>
          <a:xfrm>
            <a:off x="3886320" y="441972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2</a:t>
            </a:r>
            <a:r>
              <a:rPr lang="en-US" spc="-1" dirty="0">
                <a:solidFill>
                  <a:srgbClr val="000000"/>
                </a:solidFill>
                <a:latin typeface="Neue Haas Grotesk Text Pro" panose="020B0504020202020204" pitchFamily="34" charset="77"/>
                <a:ea typeface="DejaVu Sans"/>
              </a:rPr>
              <a:t> = 0.2 </a:t>
            </a:r>
            <a:endParaRPr lang="en-US" spc="-1" dirty="0">
              <a:latin typeface="Neue Haas Grotesk Text Pro" panose="020B0504020202020204" pitchFamily="34" charset="77"/>
            </a:endParaRPr>
          </a:p>
        </p:txBody>
      </p:sp>
      <p:sp>
        <p:nvSpPr>
          <p:cNvPr id="1155" name="CustomShape 13"/>
          <p:cNvSpPr/>
          <p:nvPr/>
        </p:nvSpPr>
        <p:spPr>
          <a:xfrm>
            <a:off x="4114920" y="5348160"/>
            <a:ext cx="1370520" cy="400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spcBef>
                <a:spcPts val="901"/>
              </a:spcBef>
            </a:pPr>
            <a:r>
              <a:rPr lang="en-US" spc="-1" dirty="0">
                <a:solidFill>
                  <a:srgbClr val="000000"/>
                </a:solidFill>
                <a:latin typeface="Neue Haas Grotesk Text Pro" panose="020B0504020202020204" pitchFamily="34" charset="77"/>
                <a:ea typeface="DejaVu Sans"/>
              </a:rPr>
              <a:t>W</a:t>
            </a:r>
            <a:r>
              <a:rPr lang="en-US" spc="-1" baseline="-25000" dirty="0">
                <a:solidFill>
                  <a:srgbClr val="000000"/>
                </a:solidFill>
                <a:latin typeface="Neue Haas Grotesk Text Pro" panose="020B0504020202020204" pitchFamily="34" charset="77"/>
                <a:ea typeface="DejaVu Sans"/>
              </a:rPr>
              <a:t>3</a:t>
            </a:r>
            <a:r>
              <a:rPr lang="en-US" spc="-1" dirty="0">
                <a:solidFill>
                  <a:srgbClr val="000000"/>
                </a:solidFill>
                <a:latin typeface="Neue Haas Grotesk Text Pro" panose="020B0504020202020204" pitchFamily="34" charset="77"/>
                <a:ea typeface="DejaVu Sans"/>
              </a:rPr>
              <a:t> = -0.3</a:t>
            </a:r>
            <a:endParaRPr lang="en-US" spc="-1" dirty="0">
              <a:latin typeface="Neue Haas Grotesk Text Pro" panose="020B0504020202020204" pitchFamily="34" charset="77"/>
            </a:endParaRPr>
          </a:p>
        </p:txBody>
      </p:sp>
      <p:sp>
        <p:nvSpPr>
          <p:cNvPr id="1156" name="CustomShape 14"/>
          <p:cNvSpPr/>
          <p:nvPr/>
        </p:nvSpPr>
        <p:spPr>
          <a:xfrm>
            <a:off x="5498040" y="605160"/>
            <a:ext cx="11055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0.1</a:t>
            </a:r>
            <a:endParaRPr lang="en-US" sz="2400" spc="-1" dirty="0">
              <a:latin typeface="Neue Haas Grotesk Text Pro" panose="020B0504020202020204" pitchFamily="34" charset="77"/>
            </a:endParaRPr>
          </a:p>
        </p:txBody>
      </p:sp>
      <p:sp>
        <p:nvSpPr>
          <p:cNvPr id="1157" name="CustomShape 15"/>
          <p:cNvSpPr/>
          <p:nvPr/>
        </p:nvSpPr>
        <p:spPr>
          <a:xfrm>
            <a:off x="5234880" y="2057400"/>
            <a:ext cx="4862160" cy="505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w</a:t>
            </a:r>
            <a:r>
              <a:rPr lang="en-US" sz="2400" spc="-1" baseline="-25000" dirty="0" err="1">
                <a:solidFill>
                  <a:srgbClr val="000000"/>
                </a:solidFill>
                <a:latin typeface="Neue Haas Grotesk Text Pro" panose="020B0504020202020204" pitchFamily="34" charset="77"/>
                <a:ea typeface="DejaVu Sans"/>
              </a:rPr>
              <a:t>i</a:t>
            </a:r>
            <a:r>
              <a:rPr lang="en-US" sz="2400" spc="-1" dirty="0">
                <a:solidFill>
                  <a:srgbClr val="000000"/>
                </a:solidFill>
                <a:latin typeface="Neue Haas Grotesk Text Pro" panose="020B0504020202020204" pitchFamily="34" charset="77"/>
                <a:ea typeface="DejaVu Sans"/>
              </a:rPr>
              <a:t> + </a:t>
            </a:r>
            <a:r>
              <a:rPr lang="en-US" sz="2400" spc="-1" dirty="0" err="1">
                <a:solidFill>
                  <a:srgbClr val="000000"/>
                </a:solidFill>
                <a:latin typeface="Neue Haas Grotesk Text Pro" panose="020B0504020202020204" pitchFamily="34" charset="77"/>
                <a:ea typeface="DejaVu Sans"/>
              </a:rPr>
              <a:t>λ</a:t>
            </a:r>
            <a:r>
              <a:rPr lang="en-US" sz="2400" spc="-1" dirty="0">
                <a:solidFill>
                  <a:srgbClr val="000000"/>
                </a:solidFill>
                <a:latin typeface="Neue Haas Grotesk Text Pro" panose="020B0504020202020204" pitchFamily="34" charset="77"/>
                <a:ea typeface="DejaVu Sans"/>
              </a:rPr>
              <a:t> * (actual - predicted) * x</a:t>
            </a:r>
            <a:r>
              <a:rPr lang="en-US" sz="2400" spc="-1" baseline="-25000" dirty="0">
                <a:solidFill>
                  <a:srgbClr val="000000"/>
                </a:solidFill>
                <a:latin typeface="Neue Haas Grotesk Text Pro" panose="020B0504020202020204" pitchFamily="34" charset="77"/>
                <a:ea typeface="DejaVu Sans"/>
              </a:rPr>
              <a:t>i</a:t>
            </a:r>
            <a:endParaRPr lang="en-US" sz="2400" spc="-1" dirty="0">
              <a:latin typeface="Neue Haas Grotesk Text Pro" panose="020B0504020202020204" pitchFamily="34" charset="77"/>
            </a:endParaRPr>
          </a:p>
        </p:txBody>
      </p:sp>
      <p:sp>
        <p:nvSpPr>
          <p:cNvPr id="1158" name="CustomShape 16"/>
          <p:cNvSpPr/>
          <p:nvPr/>
        </p:nvSpPr>
        <p:spPr>
          <a:xfrm>
            <a:off x="4526760" y="1447920"/>
            <a:ext cx="133236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0000"/>
                </a:solidFill>
                <a:latin typeface="Neue Haas Grotesk Text Pro" panose="020B0504020202020204" pitchFamily="34" charset="77"/>
                <a:ea typeface="DejaVu Sans"/>
              </a:rPr>
              <a:t>if wrong:</a:t>
            </a:r>
            <a:endParaRPr lang="en-US" sz="2400" spc="-1" dirty="0">
              <a:latin typeface="Neue Haas Grotesk Text Pro" panose="020B0504020202020204" pitchFamily="34" charset="77"/>
            </a:endParaRPr>
          </a:p>
        </p:txBody>
      </p:sp>
      <p:sp>
        <p:nvSpPr>
          <p:cNvPr id="1159" name="CustomShape 17"/>
          <p:cNvSpPr/>
          <p:nvPr/>
        </p:nvSpPr>
        <p:spPr>
          <a:xfrm>
            <a:off x="2156630" y="1085125"/>
            <a:ext cx="2132640" cy="1675440"/>
          </a:xfrm>
          <a:prstGeom prst="rect">
            <a:avLst/>
          </a:prstGeom>
          <a:solidFill>
            <a:srgbClr val="FF6600">
              <a:alpha val="34000"/>
            </a:srgbClr>
          </a:solidFill>
          <a:ln w="9360">
            <a:noFill/>
          </a:ln>
        </p:spPr>
        <p:style>
          <a:lnRef idx="0">
            <a:scrgbClr r="0" g="0" b="0"/>
          </a:lnRef>
          <a:fillRef idx="0">
            <a:scrgbClr r="0" g="0" b="0"/>
          </a:fillRef>
          <a:effectRef idx="0">
            <a:scrgbClr r="0" g="0" b="0"/>
          </a:effectRef>
          <a:fontRef idx="minor"/>
        </p:style>
        <p:txBody>
          <a:bodyPr/>
          <a:lstStyle/>
          <a:p>
            <a:endParaRPr lang="en-US"/>
          </a:p>
        </p:txBody>
      </p:sp>
      <p:sp>
        <p:nvSpPr>
          <p:cNvPr id="1160" name="CustomShape 18"/>
          <p:cNvSpPr/>
          <p:nvPr/>
        </p:nvSpPr>
        <p:spPr>
          <a:xfrm>
            <a:off x="4436040" y="6019920"/>
            <a:ext cx="2916000" cy="455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spc="-1" dirty="0">
                <a:solidFill>
                  <a:srgbClr val="0089E5"/>
                </a:solidFill>
                <a:latin typeface="Neue Haas Grotesk Text Pro" panose="020B0504020202020204" pitchFamily="34" charset="77"/>
                <a:ea typeface="DejaVu Sans"/>
              </a:rPr>
              <a:t>We’ve learned AND!</a:t>
            </a:r>
            <a:endParaRPr lang="en-US" sz="2400" spc="-1" dirty="0">
              <a:solidFill>
                <a:srgbClr val="0089E5"/>
              </a:solidFill>
              <a:latin typeface="Neue Haas Grotesk Text Pro" panose="020B0504020202020204" pitchFamily="34" charset="77"/>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 name="CustomShape 2"/>
          <p:cNvSpPr/>
          <p:nvPr/>
        </p:nvSpPr>
        <p:spPr>
          <a:xfrm>
            <a:off x="765046" y="1993780"/>
            <a:ext cx="10385553" cy="3885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2900" indent="-342900">
              <a:spcBef>
                <a:spcPts val="479"/>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A few missing details, but not much more than this</a:t>
            </a:r>
            <a:endParaRPr lang="en-US" sz="2400" spc="-1" dirty="0">
              <a:latin typeface="Neue Haas Grotesk Text Pro" panose="020B0504020202020204" pitchFamily="34" charset="77"/>
            </a:endParaRPr>
          </a:p>
          <a:p>
            <a:pPr marL="342900" indent="-342900">
              <a:spcBef>
                <a:spcPts val="479"/>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Keeps adjusting weights as long as it makes mistakes</a:t>
            </a:r>
            <a:endParaRPr lang="en-US" sz="2400" spc="-1" dirty="0">
              <a:latin typeface="Neue Haas Grotesk Text Pro" panose="020B0504020202020204" pitchFamily="34" charset="77"/>
            </a:endParaRPr>
          </a:p>
          <a:p>
            <a:pPr marL="342900" indent="-342900">
              <a:spcBef>
                <a:spcPts val="479"/>
              </a:spcBef>
              <a:buFont typeface="Arial" panose="020B0604020202020204" pitchFamily="34" charset="0"/>
              <a:buChar char="•"/>
            </a:pPr>
            <a:r>
              <a:rPr lang="en-US" sz="2400" spc="-1" dirty="0">
                <a:solidFill>
                  <a:srgbClr val="000000"/>
                </a:solidFill>
                <a:latin typeface="Neue Haas Grotesk Text Pro" panose="020B0504020202020204" pitchFamily="34" charset="77"/>
                <a:ea typeface="ＭＳ Ｐゴシック"/>
              </a:rPr>
              <a:t>If the training data is </a:t>
            </a:r>
            <a:r>
              <a:rPr lang="en-US" sz="2400" spc="-1" dirty="0">
                <a:solidFill>
                  <a:srgbClr val="0089E5"/>
                </a:solidFill>
                <a:latin typeface="Neue Haas Grotesk Text Pro" panose="020B0504020202020204" pitchFamily="34" charset="77"/>
                <a:ea typeface="ＭＳ Ｐゴシック"/>
              </a:rPr>
              <a:t>linearly separable,</a:t>
            </a:r>
            <a:r>
              <a:rPr lang="en-US" sz="2400" spc="-1" dirty="0">
                <a:solidFill>
                  <a:srgbClr val="000000"/>
                </a:solidFill>
                <a:latin typeface="Neue Haas Grotesk Text Pro" panose="020B0504020202020204" pitchFamily="34" charset="77"/>
                <a:ea typeface="ＭＳ Ｐゴシック"/>
              </a:rPr>
              <a:t> the perceptron learning algorithm is guaranteed to converge to the “correct” solution (where it gets all examples right)</a:t>
            </a:r>
            <a:endParaRPr lang="en-US" sz="2400" spc="-1" dirty="0">
              <a:latin typeface="Neue Haas Grotesk Text Pro" panose="020B0504020202020204" pitchFamily="34" charset="77"/>
            </a:endParaRPr>
          </a:p>
        </p:txBody>
      </p:sp>
      <p:sp>
        <p:nvSpPr>
          <p:cNvPr id="2" name="Title 1">
            <a:extLst>
              <a:ext uri="{FF2B5EF4-FFF2-40B4-BE49-F238E27FC236}">
                <a16:creationId xmlns:a16="http://schemas.microsoft.com/office/drawing/2014/main" id="{B7C4DE6A-1E49-FAF2-7837-D782AB1E12F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Perceptron learning algorithm</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103495</TotalTime>
  <Words>6253</Words>
  <Application>Microsoft Macintosh PowerPoint</Application>
  <PresentationFormat>Widescreen</PresentationFormat>
  <Paragraphs>1699</Paragraphs>
  <Slides>96</Slides>
  <Notes>96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96</vt:i4>
      </vt:variant>
    </vt:vector>
  </HeadingPairs>
  <TitlesOfParts>
    <vt:vector size="106" baseType="lpstr">
      <vt:lpstr>ＭＳ Ｐゴシック</vt:lpstr>
      <vt:lpstr>Aptos</vt:lpstr>
      <vt:lpstr>Arial</vt:lpstr>
      <vt:lpstr>DejaVu Sans</vt:lpstr>
      <vt:lpstr>Neue Haas Grotesk Text Pro</vt:lpstr>
      <vt:lpstr>StarSymbol</vt:lpstr>
      <vt:lpstr>Times</vt:lpstr>
      <vt:lpstr>Times New Roman</vt:lpstr>
      <vt:lpstr>Verdana</vt:lpstr>
      <vt:lpstr>VanillaVTI</vt:lpstr>
      <vt:lpstr>Intro to Machine Learning and Perceptron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725</cp:revision>
  <cp:lastPrinted>2025-11-25T19:28:40Z</cp:lastPrinted>
  <dcterms:created xsi:type="dcterms:W3CDTF">2025-02-11T22:53:59Z</dcterms:created>
  <dcterms:modified xsi:type="dcterms:W3CDTF">2026-04-29T22:23:20Z</dcterms:modified>
</cp:coreProperties>
</file>