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35"/>
  </p:notesMasterIdLst>
  <p:sldIdLst>
    <p:sldId id="256" r:id="rId2"/>
    <p:sldId id="421" r:id="rId3"/>
    <p:sldId id="420" r:id="rId4"/>
    <p:sldId id="422" r:id="rId5"/>
    <p:sldId id="426" r:id="rId6"/>
    <p:sldId id="427" r:id="rId7"/>
    <p:sldId id="428" r:id="rId8"/>
    <p:sldId id="429" r:id="rId9"/>
    <p:sldId id="430" r:id="rId10"/>
    <p:sldId id="431" r:id="rId11"/>
    <p:sldId id="432" r:id="rId12"/>
    <p:sldId id="433" r:id="rId13"/>
    <p:sldId id="434" r:id="rId14"/>
    <p:sldId id="435" r:id="rId15"/>
    <p:sldId id="436" r:id="rId16"/>
    <p:sldId id="437" r:id="rId17"/>
    <p:sldId id="438" r:id="rId18"/>
    <p:sldId id="439" r:id="rId19"/>
    <p:sldId id="440" r:id="rId20"/>
    <p:sldId id="423" r:id="rId21"/>
    <p:sldId id="424" r:id="rId22"/>
    <p:sldId id="441" r:id="rId23"/>
    <p:sldId id="442" r:id="rId24"/>
    <p:sldId id="443" r:id="rId25"/>
    <p:sldId id="444" r:id="rId26"/>
    <p:sldId id="445" r:id="rId27"/>
    <p:sldId id="446" r:id="rId28"/>
    <p:sldId id="447" r:id="rId29"/>
    <p:sldId id="448" r:id="rId30"/>
    <p:sldId id="451" r:id="rId31"/>
    <p:sldId id="449" r:id="rId32"/>
    <p:sldId id="450" r:id="rId33"/>
    <p:sldId id="36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AB611-3086-6E6F-040A-5E71DA3CF609}" name="Alexandra Papoutsaki" initials="AP" userId="S::apaa2017@pomona.edu::bfa77a5d-e38e-43e7-abd1-0ba00b2c13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300"/>
    <a:srgbClr val="0089E5"/>
    <a:srgbClr val="FF2600"/>
    <a:srgbClr val="00FA00"/>
    <a:srgbClr val="8EFA00"/>
    <a:srgbClr val="009051"/>
    <a:srgbClr val="FFD579"/>
    <a:srgbClr val="0432FF"/>
    <a:srgbClr val="011893"/>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80303"/>
  </p:normalViewPr>
  <p:slideViewPr>
    <p:cSldViewPr snapToGrid="0">
      <p:cViewPr varScale="1">
        <p:scale>
          <a:sx n="90" d="100"/>
          <a:sy n="90" d="100"/>
        </p:scale>
        <p:origin x="61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4/27/26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Welcome to the last lecture of this unit where we will talk about Turing machines.</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1092F-708B-2A51-DE4B-53FF642A91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A8193-7AD8-5F9E-342A-43F978A232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B3D6A5-5138-ED47-FEB8-EF289E3E69E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q4 is an accept state and we accept the string 01. Hmmm what does this Turing machine actually do?</a:t>
            </a:r>
          </a:p>
        </p:txBody>
      </p:sp>
      <p:sp>
        <p:nvSpPr>
          <p:cNvPr id="4" name="Slide Number Placeholder 3">
            <a:extLst>
              <a:ext uri="{FF2B5EF4-FFF2-40B4-BE49-F238E27FC236}">
                <a16:creationId xmlns:a16="http://schemas.microsoft.com/office/drawing/2014/main" id="{7A84E906-EF7A-BAAD-1995-6BD745149765}"/>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411097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ACCB0-7E01-FC47-0821-38A2F96D9A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5116B3-56B7-0759-1DB0-4FD591E009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CBDBF-70CE-2B06-5BA7-BB0007677F5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if we started with the input 001? Again we are at q0 and transition to q1 by subbing 0 with X and moving the head to the right.</a:t>
            </a:r>
          </a:p>
        </p:txBody>
      </p:sp>
      <p:sp>
        <p:nvSpPr>
          <p:cNvPr id="4" name="Slide Number Placeholder 3">
            <a:extLst>
              <a:ext uri="{FF2B5EF4-FFF2-40B4-BE49-F238E27FC236}">
                <a16:creationId xmlns:a16="http://schemas.microsoft.com/office/drawing/2014/main" id="{80A42207-7CC1-B268-FF23-6307562C4B6A}"/>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3446649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31F16-1746-308D-1BD0-FAD616A791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69447D-CE70-4B8F-F014-D45D890B51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9AC08-FE92-5F27-6364-0CDF0C0503F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string is X01; the head is on 0 and we are state q1. We read 0 which means we stay in q1 without changing 0 and move the head to the right.</a:t>
            </a:r>
          </a:p>
        </p:txBody>
      </p:sp>
      <p:sp>
        <p:nvSpPr>
          <p:cNvPr id="4" name="Slide Number Placeholder 3">
            <a:extLst>
              <a:ext uri="{FF2B5EF4-FFF2-40B4-BE49-F238E27FC236}">
                <a16:creationId xmlns:a16="http://schemas.microsoft.com/office/drawing/2014/main" id="{16DDE55C-DB5C-319D-C51F-D72C016E4D55}"/>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1506042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182B3-3A60-104B-77AA-2A92B49D1C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EA7DF8-D527-A12B-70A3-A6257B422B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CF7CE4-EB31-F1BF-9109-1163C47CF39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head is at 1. When we read 1 at q1, we sub it with Y, move the head one character to the left and transition to q2.</a:t>
            </a:r>
          </a:p>
        </p:txBody>
      </p:sp>
      <p:sp>
        <p:nvSpPr>
          <p:cNvPr id="4" name="Slide Number Placeholder 3">
            <a:extLst>
              <a:ext uri="{FF2B5EF4-FFF2-40B4-BE49-F238E27FC236}">
                <a16:creationId xmlns:a16="http://schemas.microsoft.com/office/drawing/2014/main" id="{E99660A4-B994-EF40-284E-1EE79150CBE9}"/>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405692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6C0EB-C959-31E7-C8EB-2C2BFD0E0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DB008-5742-E53E-E4DB-80228EA98F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62958-01F7-F5AB-DF0F-6B21C27A083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at q2 and the head is at 0 of the string X0Y. We stay in q2 leaving the string unaffected and moving the head to the left.</a:t>
            </a:r>
          </a:p>
        </p:txBody>
      </p:sp>
      <p:sp>
        <p:nvSpPr>
          <p:cNvPr id="4" name="Slide Number Placeholder 3">
            <a:extLst>
              <a:ext uri="{FF2B5EF4-FFF2-40B4-BE49-F238E27FC236}">
                <a16:creationId xmlns:a16="http://schemas.microsoft.com/office/drawing/2014/main" id="{84CA5302-D679-F1E8-B6F4-3207F9088916}"/>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2833825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C4346-1C2F-E6B0-6E7E-70759EAE7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3DD20C-57B6-AE1E-6D88-617397195B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6E7982-0B34-DEF5-61FD-48DAE60DADF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at state q2 and the head is at character X of the string X0Y. We transition to state q0, leaving X on the tape and moving the head to the right.</a:t>
            </a:r>
          </a:p>
        </p:txBody>
      </p:sp>
      <p:sp>
        <p:nvSpPr>
          <p:cNvPr id="4" name="Slide Number Placeholder 3">
            <a:extLst>
              <a:ext uri="{FF2B5EF4-FFF2-40B4-BE49-F238E27FC236}">
                <a16:creationId xmlns:a16="http://schemas.microsoft.com/office/drawing/2014/main" id="{9BDE97A4-0D6C-C805-D8EE-E2AD559517DF}"/>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795808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6C6C8-A1D2-82FE-EF85-26424F0B4C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DD5C30-131C-A8FF-5DB0-92A61A950B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62F4D7-0742-80A8-E0EA-6EE649E64C1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at q0, the head is on character 0 of string X0Y. We replace 0 with X and move the head to the right before transitioning to q1.</a:t>
            </a:r>
          </a:p>
        </p:txBody>
      </p:sp>
      <p:sp>
        <p:nvSpPr>
          <p:cNvPr id="4" name="Slide Number Placeholder 3">
            <a:extLst>
              <a:ext uri="{FF2B5EF4-FFF2-40B4-BE49-F238E27FC236}">
                <a16:creationId xmlns:a16="http://schemas.microsoft.com/office/drawing/2014/main" id="{D0E748AF-1835-51FE-7CC5-335B1C600521}"/>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36843793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E1DD4-E526-847E-30F5-CBBFB032A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8BAF9-26CC-EE43-D681-9462C320DF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448AB3-222A-D9FB-EB96-565CD4A4F2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at state q1 and the head is at character Y of string XXY. We read Y, leave it as is, move head to the right and stay in q1.</a:t>
            </a:r>
          </a:p>
        </p:txBody>
      </p:sp>
      <p:sp>
        <p:nvSpPr>
          <p:cNvPr id="4" name="Slide Number Placeholder 3">
            <a:extLst>
              <a:ext uri="{FF2B5EF4-FFF2-40B4-BE49-F238E27FC236}">
                <a16:creationId xmlns:a16="http://schemas.microsoft.com/office/drawing/2014/main" id="{77778131-8A44-2414-F228-5D96BA863F63}"/>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40976753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42748-8203-2D1D-F850-CA4202942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B99C5-E993-71D3-9794-A5BD6A515A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69744-C11C-0826-1DA1-9846E89DE3C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in q1, head on the empty character to the right of string XXY. We leave the empty character as is, move the head to the right and transition to the reject state.</a:t>
            </a:r>
          </a:p>
        </p:txBody>
      </p:sp>
      <p:sp>
        <p:nvSpPr>
          <p:cNvPr id="4" name="Slide Number Placeholder 3">
            <a:extLst>
              <a:ext uri="{FF2B5EF4-FFF2-40B4-BE49-F238E27FC236}">
                <a16:creationId xmlns:a16="http://schemas.microsoft.com/office/drawing/2014/main" id="{C45AED43-5EFE-58CC-8EC9-6BB06BA12EEC}"/>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613276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0C6C2-5831-3BB5-2F66-07C26CCDB6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25CC0F-459F-FA66-B1B1-DB51CD7DFE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D1E1EA-7BDD-DC36-89E4-352C917BA74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immediately reject the string 001.</a:t>
            </a:r>
          </a:p>
        </p:txBody>
      </p:sp>
      <p:sp>
        <p:nvSpPr>
          <p:cNvPr id="4" name="Slide Number Placeholder 3">
            <a:extLst>
              <a:ext uri="{FF2B5EF4-FFF2-40B4-BE49-F238E27FC236}">
                <a16:creationId xmlns:a16="http://schemas.microsoft.com/office/drawing/2014/main" id="{FF1E3E9C-5B5C-7D9F-CE0A-91D82D776108}"/>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3847368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07E80-2860-9FB0-F3DA-31B470453F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5432AC-85B2-D718-CDC4-8C75B715F0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D92C16-AB3B-29D2-5B83-AFD76B43B45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Turing machines are similar to the DFAs and NFAs we have seen so far. They have states with transitions defined over an alphabet, they have a starting state and one or more final/accepting states, and there is an input tape where each cell has a symbol (that is a bit more broadly defined than just a character of our alphabet).</a:t>
            </a:r>
          </a:p>
        </p:txBody>
      </p:sp>
      <p:sp>
        <p:nvSpPr>
          <p:cNvPr id="4" name="Slide Number Placeholder 3">
            <a:extLst>
              <a:ext uri="{FF2B5EF4-FFF2-40B4-BE49-F238E27FC236}">
                <a16:creationId xmlns:a16="http://schemas.microsoft.com/office/drawing/2014/main" id="{8BA2CC99-C51B-AF7D-8114-5B72FA8C3672}"/>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1338229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2E00-B1D2-A720-2A08-82665A309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C2111A-37FA-4C95-009E-933E8DDD42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B52AD-192C-60A6-B12F-E19300C00BB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basic idea behind this Turing machine is that it describes the language of strings that starts with a certain number of 0s and then those are followed by the same number of 1s</a:t>
            </a:r>
          </a:p>
        </p:txBody>
      </p:sp>
      <p:sp>
        <p:nvSpPr>
          <p:cNvPr id="4" name="Slide Number Placeholder 3">
            <a:extLst>
              <a:ext uri="{FF2B5EF4-FFF2-40B4-BE49-F238E27FC236}">
                <a16:creationId xmlns:a16="http://schemas.microsoft.com/office/drawing/2014/main" id="{8B818204-6DC8-3802-F57F-81043BFAF939}"/>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4313256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1E7FD-7568-A299-9A8E-0CE1A7EC9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32B384-10AD-5855-DF4A-158D76D9A8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78EB5E-7779-5C25-FBD8-C7EA1A83E5E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it accomplish this? To confirm that it starts with 0s it immediately rejects strings if they start with a 1. Whenever it reads a 0, it puts in its place an X and moves the head to the right. If it encounters a 0 or Y it moves to the right until it finds a 1. It replaces the 1 with the Y and moves the head to the left. It keeps reading Ys and 0s going left until it finds an X and moves right. It keeps repeating this loop again and again. If it gets to a point where the first character is a Y it reads all Ys moving to the right. If it reaches a blank, then it accepts.</a:t>
            </a:r>
          </a:p>
        </p:txBody>
      </p:sp>
      <p:sp>
        <p:nvSpPr>
          <p:cNvPr id="4" name="Slide Number Placeholder 3">
            <a:extLst>
              <a:ext uri="{FF2B5EF4-FFF2-40B4-BE49-F238E27FC236}">
                <a16:creationId xmlns:a16="http://schemas.microsoft.com/office/drawing/2014/main" id="{E302A395-2A48-D823-3D05-EEF28B13D4DA}"/>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27133293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56495-D954-3F34-20D9-30A9C9E5E5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77437E-3C89-7A2B-CA86-F4B0BF1317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A15620-9E0F-87D2-D9A5-2C66A83E6E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Talking about how to simulate TMs in JFLAP, keep in mind that JFLAP does not have an explicit reject state. It rejects the string if it is in a state without transition. </a:t>
            </a:r>
          </a:p>
        </p:txBody>
      </p:sp>
      <p:sp>
        <p:nvSpPr>
          <p:cNvPr id="4" name="Slide Number Placeholder 3">
            <a:extLst>
              <a:ext uri="{FF2B5EF4-FFF2-40B4-BE49-F238E27FC236}">
                <a16:creationId xmlns:a16="http://schemas.microsoft.com/office/drawing/2014/main" id="{64449148-9DA1-1888-C8F4-A71ECD224A50}"/>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1483595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64654-3E49-38AB-097F-BC765F9AD5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C3D8A4-B0EB-0154-345E-8ECED5A0A4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04995B-E14D-C83E-9C30-36B25E33489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Here’s another example of a Turing machine that describes the same language but instead of using </a:t>
            </a:r>
            <a:r>
              <a:rPr lang="en-US" sz="1200" kern="1200" dirty="0" err="1">
                <a:solidFill>
                  <a:schemeClr val="tx1"/>
                </a:solidFill>
                <a:effectLst/>
                <a:latin typeface="+mn-lt"/>
                <a:ea typeface="+mn-ea"/>
                <a:cs typeface="+mn-cs"/>
              </a:rPr>
              <a:t>Xs</a:t>
            </a:r>
            <a:r>
              <a:rPr lang="en-US" sz="1200" kern="1200" dirty="0">
                <a:solidFill>
                  <a:schemeClr val="tx1"/>
                </a:solidFill>
                <a:effectLst/>
                <a:latin typeface="+mn-lt"/>
                <a:ea typeface="+mn-ea"/>
                <a:cs typeface="+mn-cs"/>
              </a:rPr>
              <a:t> and Ys covers the end 0s and 1s with blanks.</a:t>
            </a:r>
          </a:p>
        </p:txBody>
      </p:sp>
      <p:sp>
        <p:nvSpPr>
          <p:cNvPr id="4" name="Slide Number Placeholder 3">
            <a:extLst>
              <a:ext uri="{FF2B5EF4-FFF2-40B4-BE49-F238E27FC236}">
                <a16:creationId xmlns:a16="http://schemas.microsoft.com/office/drawing/2014/main" id="{941BA721-6A73-5EB6-D586-CE94FC20C033}"/>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12185851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37F74-D227-806E-1364-3966C6FB2B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D97C96-BA42-EE75-E964-2331F072D7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6B62D1-7D9A-A5FB-8D00-3B1E74B0CCF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Turing machine describes the language with an equal number of 0s and 1s</a:t>
            </a:r>
          </a:p>
        </p:txBody>
      </p:sp>
      <p:sp>
        <p:nvSpPr>
          <p:cNvPr id="4" name="Slide Number Placeholder 3">
            <a:extLst>
              <a:ext uri="{FF2B5EF4-FFF2-40B4-BE49-F238E27FC236}">
                <a16:creationId xmlns:a16="http://schemas.microsoft.com/office/drawing/2014/main" id="{3749F144-3923-D575-9658-2E276A72AA71}"/>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25895752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3D108-B060-4F4E-00F2-43C34F5121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73EBAD-B909-ED2D-B72C-614F7018C3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817C4E-1996-DF4E-6692-FCE7C8DAB7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one describes palindromes of a and bs (read right to left it's the same string)</a:t>
            </a:r>
          </a:p>
        </p:txBody>
      </p:sp>
      <p:sp>
        <p:nvSpPr>
          <p:cNvPr id="4" name="Slide Number Placeholder 3">
            <a:extLst>
              <a:ext uri="{FF2B5EF4-FFF2-40B4-BE49-F238E27FC236}">
                <a16:creationId xmlns:a16="http://schemas.microsoft.com/office/drawing/2014/main" id="{F453C178-04FE-988D-17B3-A08B8F860836}"/>
              </a:ext>
            </a:extLst>
          </p:cNvPr>
          <p:cNvSpPr>
            <a:spLocks noGrp="1"/>
          </p:cNvSpPr>
          <p:nvPr>
            <p:ph type="sldNum" sz="quarter" idx="5"/>
          </p:nvPr>
        </p:nvSpPr>
        <p:spPr/>
        <p:txBody>
          <a:bodyPr/>
          <a:lstStyle/>
          <a:p>
            <a:fld id="{D1EC9309-185D-B241-857D-6AB647741F6D}" type="slidenum">
              <a:rPr lang="en-US" smtClean="0"/>
              <a:t>25</a:t>
            </a:fld>
            <a:endParaRPr lang="en-US"/>
          </a:p>
        </p:txBody>
      </p:sp>
    </p:spTree>
    <p:extLst>
      <p:ext uri="{BB962C8B-B14F-4D97-AF65-F5344CB8AC3E}">
        <p14:creationId xmlns:p14="http://schemas.microsoft.com/office/powerpoint/2010/main" val="15933372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E260B-3A74-94E9-04E2-CB47DDA35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3CB8C6-FDA4-44B5-932F-3F0DA54212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F211EA-85AD-A24B-6131-920CEDF989A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CS51, we will just assume that TMs accept or reject strings but in practice they could also provide output</a:t>
            </a:r>
          </a:p>
        </p:txBody>
      </p:sp>
      <p:sp>
        <p:nvSpPr>
          <p:cNvPr id="4" name="Slide Number Placeholder 3">
            <a:extLst>
              <a:ext uri="{FF2B5EF4-FFF2-40B4-BE49-F238E27FC236}">
                <a16:creationId xmlns:a16="http://schemas.microsoft.com/office/drawing/2014/main" id="{813476AC-BDD0-FCA7-DBEA-AE36113C75AE}"/>
              </a:ext>
            </a:extLst>
          </p:cNvPr>
          <p:cNvSpPr>
            <a:spLocks noGrp="1"/>
          </p:cNvSpPr>
          <p:nvPr>
            <p:ph type="sldNum" sz="quarter" idx="5"/>
          </p:nvPr>
        </p:nvSpPr>
        <p:spPr/>
        <p:txBody>
          <a:bodyPr/>
          <a:lstStyle/>
          <a:p>
            <a:fld id="{D1EC9309-185D-B241-857D-6AB647741F6D}" type="slidenum">
              <a:rPr lang="en-US" smtClean="0"/>
              <a:t>26</a:t>
            </a:fld>
            <a:endParaRPr lang="en-US"/>
          </a:p>
        </p:txBody>
      </p:sp>
    </p:spTree>
    <p:extLst>
      <p:ext uri="{BB962C8B-B14F-4D97-AF65-F5344CB8AC3E}">
        <p14:creationId xmlns:p14="http://schemas.microsoft.com/office/powerpoint/2010/main" val="33425584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F6B57-DEA6-1721-39CA-3495F0F246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D5BF19-EC19-C3C1-CD0A-1CB5C9A9CE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849A81-7E13-03E3-7139-90FECC4D1C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this TM accepts strings of the form </a:t>
            </a:r>
            <a:r>
              <a:rPr lang="en-US" dirty="0" err="1"/>
              <a:t>number+number</a:t>
            </a:r>
            <a:r>
              <a:rPr lang="en-US" dirty="0"/>
              <a:t> where numbers are represented in unary (all 1s). This not only accepts strings of this form but also calculates the result on the tape!</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1F15F5D-3CA5-75D9-8656-07A0B39CA491}"/>
              </a:ext>
            </a:extLst>
          </p:cNvPr>
          <p:cNvSpPr>
            <a:spLocks noGrp="1"/>
          </p:cNvSpPr>
          <p:nvPr>
            <p:ph type="sldNum" sz="quarter" idx="5"/>
          </p:nvPr>
        </p:nvSpPr>
        <p:spPr/>
        <p:txBody>
          <a:bodyPr/>
          <a:lstStyle/>
          <a:p>
            <a:fld id="{D1EC9309-185D-B241-857D-6AB647741F6D}" type="slidenum">
              <a:rPr lang="en-US" smtClean="0"/>
              <a:t>27</a:t>
            </a:fld>
            <a:endParaRPr lang="en-US"/>
          </a:p>
        </p:txBody>
      </p:sp>
    </p:spTree>
    <p:extLst>
      <p:ext uri="{BB962C8B-B14F-4D97-AF65-F5344CB8AC3E}">
        <p14:creationId xmlns:p14="http://schemas.microsoft.com/office/powerpoint/2010/main" val="11698272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646E7-AA0B-0423-5D94-115D678B56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02AF4-0D7F-4419-2EE0-98C0DFC61D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A4323F-0B56-4B93-FD83-50F28E01C71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machine accepts strings of the form </a:t>
            </a:r>
            <a:r>
              <a:rPr lang="en-US" dirty="0"/>
              <a:t>number(+number)*</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99EC888-5AD3-3E8F-3809-463F7D49CAED}"/>
              </a:ext>
            </a:extLst>
          </p:cNvPr>
          <p:cNvSpPr>
            <a:spLocks noGrp="1"/>
          </p:cNvSpPr>
          <p:nvPr>
            <p:ph type="sldNum" sz="quarter" idx="5"/>
          </p:nvPr>
        </p:nvSpPr>
        <p:spPr/>
        <p:txBody>
          <a:bodyPr/>
          <a:lstStyle/>
          <a:p>
            <a:fld id="{D1EC9309-185D-B241-857D-6AB647741F6D}" type="slidenum">
              <a:rPr lang="en-US" smtClean="0"/>
              <a:t>28</a:t>
            </a:fld>
            <a:endParaRPr lang="en-US"/>
          </a:p>
        </p:txBody>
      </p:sp>
    </p:spTree>
    <p:extLst>
      <p:ext uri="{BB962C8B-B14F-4D97-AF65-F5344CB8AC3E}">
        <p14:creationId xmlns:p14="http://schemas.microsoft.com/office/powerpoint/2010/main" val="139104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AF517-9E8F-DB77-FFF9-F88267A3BA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F00845-AD5C-B9E9-7ED5-57E70D207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EBF9AD-13A3-1DA0-66E8-ABA4EDE4FF22}"/>
              </a:ext>
            </a:extLst>
          </p:cNvPr>
          <p:cNvSpPr>
            <a:spLocks noGrp="1"/>
          </p:cNvSpPr>
          <p:nvPr>
            <p:ph type="body" idx="1"/>
          </p:nvPr>
        </p:nvSpPr>
        <p:spPr/>
        <p:txBody>
          <a:bodyPr/>
          <a:lstStyle/>
          <a:p>
            <a:r>
              <a:rPr lang="en-US" dirty="0"/>
              <a:t>Remember at the beginning of the semester we talked about the Church-Turing thesis which is named for the mathematicians Alonzo Church and Alan Turing, both pioneers in the theory of computation. The Church-Turing Thesis  states that any computable process can be carried out on a Turing machine. It is widely acknowledged today that </a:t>
            </a:r>
            <a:r>
              <a:rPr lang="en-US" b="1" dirty="0"/>
              <a:t>all general-purpose computers can be reduced to the idea of a Turing Machine</a:t>
            </a:r>
            <a:r>
              <a:rPr lang="en-US" dirty="0"/>
              <a:t>. If a computer is as powerful as a Turing machine, it’s </a:t>
            </a:r>
            <a:r>
              <a:rPr lang="en-US" b="1" dirty="0"/>
              <a:t>Turing complete</a:t>
            </a:r>
            <a:r>
              <a:rPr lang="en-US" dirty="0"/>
              <a:t>. Your laptop, phone, microwave, thermostat, are all Turing complete. isn't this amazing!?</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90E06E2-D84E-7DF1-EA99-A0005EA327ED}"/>
              </a:ext>
            </a:extLst>
          </p:cNvPr>
          <p:cNvSpPr>
            <a:spLocks noGrp="1"/>
          </p:cNvSpPr>
          <p:nvPr>
            <p:ph type="sldNum" sz="quarter" idx="5"/>
          </p:nvPr>
        </p:nvSpPr>
        <p:spPr/>
        <p:txBody>
          <a:bodyPr/>
          <a:lstStyle/>
          <a:p>
            <a:fld id="{D1EC9309-185D-B241-857D-6AB647741F6D}" type="slidenum">
              <a:rPr lang="en-US" smtClean="0"/>
              <a:t>29</a:t>
            </a:fld>
            <a:endParaRPr lang="en-US"/>
          </a:p>
        </p:txBody>
      </p:sp>
    </p:spTree>
    <p:extLst>
      <p:ext uri="{BB962C8B-B14F-4D97-AF65-F5344CB8AC3E}">
        <p14:creationId xmlns:p14="http://schemas.microsoft.com/office/powerpoint/2010/main" val="4284499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13D6-F4AC-F727-9732-DA7AC17E9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87276-CAB4-5CAB-C49C-3946B39E8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B5A6C-A5DA-06FE-971C-C1D3BE0471A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Nevertheless, Turing machines have some key differences. First, they cannot only read but also write to the input tape. They operate on the input alphabet just like DFAs and NFAs but the tape alphabet includes not only the input alphabet but possibly additional characters. Additionally, the tape head can move both right AND left on the input tape. And most amazingly the input tape is considered infinite and can extend both left and right beyond the string input. Finally, there are both accept and reject states which if the head enters it immediately accepts or rejects the string.</a:t>
            </a:r>
          </a:p>
        </p:txBody>
      </p:sp>
      <p:sp>
        <p:nvSpPr>
          <p:cNvPr id="4" name="Slide Number Placeholder 3">
            <a:extLst>
              <a:ext uri="{FF2B5EF4-FFF2-40B4-BE49-F238E27FC236}">
                <a16:creationId xmlns:a16="http://schemas.microsoft.com/office/drawing/2014/main" id="{E5FCA831-83BB-054F-8A85-E05F5A67886C}"/>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14552362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0580B-CD23-774A-1B1B-4C8511AE3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989AE-A610-AFCB-5734-DEF36B8CAD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8470DB-325B-24AD-858C-8661FBA0A0C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brings us also to a very important problem in theoretical computer science, the Halting problem. </a:t>
            </a:r>
            <a:r>
              <a:rPr lang="en-US" dirty="0"/>
              <a:t>Could we write a Turing machine that simulates the running of another Turing machine? It would take as input two things: some representation of </a:t>
            </a:r>
            <a:r>
              <a:rPr lang="en-US" dirty="0" err="1"/>
              <a:t>th</a:t>
            </a:r>
            <a:r>
              <a:rPr lang="en-US" dirty="0"/>
              <a:t> </a:t>
            </a:r>
            <a:r>
              <a:rPr lang="en-US" dirty="0" err="1"/>
              <a:t>eTuring</a:t>
            </a:r>
            <a:r>
              <a:rPr lang="en-US" dirty="0"/>
              <a:t> machine and some input to run on the TM. This would be a universal Turing machine. Alan Turing formulated the Halting problem and showed that not everything is computable by a Turing machine (and thus by any computer…). It turns out that there is no algorithm to decide whether a program halts on a given input value.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031B299C-2364-4FEF-851E-D0696190E6D0}"/>
              </a:ext>
            </a:extLst>
          </p:cNvPr>
          <p:cNvSpPr>
            <a:spLocks noGrp="1"/>
          </p:cNvSpPr>
          <p:nvPr>
            <p:ph type="sldNum" sz="quarter" idx="5"/>
          </p:nvPr>
        </p:nvSpPr>
        <p:spPr/>
        <p:txBody>
          <a:bodyPr/>
          <a:lstStyle/>
          <a:p>
            <a:fld id="{D1EC9309-185D-B241-857D-6AB647741F6D}" type="slidenum">
              <a:rPr lang="en-US" smtClean="0"/>
              <a:t>30</a:t>
            </a:fld>
            <a:endParaRPr lang="en-US"/>
          </a:p>
        </p:txBody>
      </p:sp>
    </p:spTree>
    <p:extLst>
      <p:ext uri="{BB962C8B-B14F-4D97-AF65-F5344CB8AC3E}">
        <p14:creationId xmlns:p14="http://schemas.microsoft.com/office/powerpoint/2010/main" val="3962712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30875-6C8C-9E39-5997-15D215C853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87FC4-4518-989E-50B2-2BA11BFBAB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7EEC71-E36A-E725-325F-42658AA261C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 we go about proving that we cannot write this Turing Machine? We would do a proof by contradiction (more in cs54), </a:t>
            </a:r>
            <a:r>
              <a:rPr lang="en-US" dirty="0"/>
              <a:t>We assume that we can, i.e. that we could construct the Turing Machine H that can decide whether a program halts on a given input value. We will show that this results in a contradiction, meaning it couldn't be the case that such a Turing Machine exists.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CAE9CD5-52C1-253B-F621-3C783B4FBECF}"/>
              </a:ext>
            </a:extLst>
          </p:cNvPr>
          <p:cNvSpPr>
            <a:spLocks noGrp="1"/>
          </p:cNvSpPr>
          <p:nvPr>
            <p:ph type="sldNum" sz="quarter" idx="5"/>
          </p:nvPr>
        </p:nvSpPr>
        <p:spPr/>
        <p:txBody>
          <a:bodyPr/>
          <a:lstStyle/>
          <a:p>
            <a:fld id="{D1EC9309-185D-B241-857D-6AB647741F6D}" type="slidenum">
              <a:rPr lang="en-US" smtClean="0"/>
              <a:t>31</a:t>
            </a:fld>
            <a:endParaRPr lang="en-US"/>
          </a:p>
        </p:txBody>
      </p:sp>
    </p:spTree>
    <p:extLst>
      <p:ext uri="{BB962C8B-B14F-4D97-AF65-F5344CB8AC3E}">
        <p14:creationId xmlns:p14="http://schemas.microsoft.com/office/powerpoint/2010/main" val="17517404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2D5CF-D380-6408-EF82-CBC852ABFB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C3D28-0A00-54DC-47DE-B638574C8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A4FD53-D608-49E5-4175-39A5D5988EB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would be the proof by contradiction for the halting problem. Since both cases lead to a contradiction, there can't exist such a Turing Machine H and the Halting Problem is undecidable. </a:t>
            </a:r>
          </a:p>
        </p:txBody>
      </p:sp>
      <p:sp>
        <p:nvSpPr>
          <p:cNvPr id="4" name="Slide Number Placeholder 3">
            <a:extLst>
              <a:ext uri="{FF2B5EF4-FFF2-40B4-BE49-F238E27FC236}">
                <a16:creationId xmlns:a16="http://schemas.microsoft.com/office/drawing/2014/main" id="{0E2E0B79-467B-5FB5-F522-63CC538DF3F3}"/>
              </a:ext>
            </a:extLst>
          </p:cNvPr>
          <p:cNvSpPr>
            <a:spLocks noGrp="1"/>
          </p:cNvSpPr>
          <p:nvPr>
            <p:ph type="sldNum" sz="quarter" idx="5"/>
          </p:nvPr>
        </p:nvSpPr>
        <p:spPr/>
        <p:txBody>
          <a:bodyPr/>
          <a:lstStyle/>
          <a:p>
            <a:fld id="{D1EC9309-185D-B241-857D-6AB647741F6D}" type="slidenum">
              <a:rPr lang="en-US" smtClean="0"/>
              <a:t>32</a:t>
            </a:fld>
            <a:endParaRPr lang="en-US"/>
          </a:p>
        </p:txBody>
      </p:sp>
    </p:spTree>
    <p:extLst>
      <p:ext uri="{BB962C8B-B14F-4D97-AF65-F5344CB8AC3E}">
        <p14:creationId xmlns:p14="http://schemas.microsoft.com/office/powerpoint/2010/main" val="21478398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ED790-3770-0698-0496-36DFEFCBF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D07F7-19C1-76C8-F49D-99BF2545B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FA23ED-F0E1-F4E5-7EA1-51CFEF48011C}"/>
              </a:ext>
            </a:extLst>
          </p:cNvPr>
          <p:cNvSpPr>
            <a:spLocks noGrp="1"/>
          </p:cNvSpPr>
          <p:nvPr>
            <p:ph type="body" idx="1"/>
          </p:nvPr>
        </p:nvSpPr>
        <p:spPr/>
        <p:txBody>
          <a:bodyPr/>
          <a:lstStyle/>
          <a:p>
            <a:r>
              <a:rPr lang="en-US" b="0" i="0" dirty="0">
                <a:solidFill>
                  <a:srgbClr val="202122"/>
                </a:solidFill>
                <a:effectLst/>
                <a:latin typeface="Arial" panose="020B0604020202020204" pitchFamily="34" charset="0"/>
              </a:rPr>
              <a:t>These are the examples we saw today!</a:t>
            </a:r>
          </a:p>
        </p:txBody>
      </p:sp>
      <p:sp>
        <p:nvSpPr>
          <p:cNvPr id="4" name="Slide Number Placeholder 3">
            <a:extLst>
              <a:ext uri="{FF2B5EF4-FFF2-40B4-BE49-F238E27FC236}">
                <a16:creationId xmlns:a16="http://schemas.microsoft.com/office/drawing/2014/main" id="{E8018294-AD4A-9374-91F4-150BD5B26937}"/>
              </a:ext>
            </a:extLst>
          </p:cNvPr>
          <p:cNvSpPr>
            <a:spLocks noGrp="1"/>
          </p:cNvSpPr>
          <p:nvPr>
            <p:ph type="sldNum" sz="quarter" idx="5"/>
          </p:nvPr>
        </p:nvSpPr>
        <p:spPr/>
        <p:txBody>
          <a:bodyPr/>
          <a:lstStyle/>
          <a:p>
            <a:fld id="{D1EC9309-185D-B241-857D-6AB647741F6D}" type="slidenum">
              <a:rPr lang="en-US" smtClean="0"/>
              <a:t>33</a:t>
            </a:fld>
            <a:endParaRPr lang="en-US"/>
          </a:p>
        </p:txBody>
      </p:sp>
    </p:spTree>
    <p:extLst>
      <p:ext uri="{BB962C8B-B14F-4D97-AF65-F5344CB8AC3E}">
        <p14:creationId xmlns:p14="http://schemas.microsoft.com/office/powerpoint/2010/main" val="186839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C1E90-DCC6-2994-9736-8DC9CF927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D5187-DA0B-55B0-6538-2DFAF8D2F7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D10A02-32DE-1397-9681-51CB0E4B370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Here’s an example of what a Turing machine looks like. States are just like DFAs/NFAs. But transitions you see are labeled a bit more complicated. Each transition has a tuple of three elements: the input character to read from the tape, an output character to write in its place, and which way to move the head: left (L), right (R), or stay where it is, as is don't move the head (S). The empty character is denoted with that empty square. Let's see what this Turing machine does.</a:t>
            </a:r>
          </a:p>
        </p:txBody>
      </p:sp>
      <p:sp>
        <p:nvSpPr>
          <p:cNvPr id="4" name="Slide Number Placeholder 3">
            <a:extLst>
              <a:ext uri="{FF2B5EF4-FFF2-40B4-BE49-F238E27FC236}">
                <a16:creationId xmlns:a16="http://schemas.microsoft.com/office/drawing/2014/main" id="{200C709B-F887-75D7-791E-475E81313B20}"/>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2655110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ED2ED-567A-CDBA-A7E5-019CFF4C95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CE0F0-6B56-11BD-A6DA-8EF952F0C3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76A6FC-D42B-BE61-878D-84AB1A7F790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Say we are given the input string and start at our starting state q0. The transition says that when we read 0, we overwrite with an X and move one character to the right and transition to q1.</a:t>
            </a:r>
          </a:p>
        </p:txBody>
      </p:sp>
      <p:sp>
        <p:nvSpPr>
          <p:cNvPr id="4" name="Slide Number Placeholder 3">
            <a:extLst>
              <a:ext uri="{FF2B5EF4-FFF2-40B4-BE49-F238E27FC236}">
                <a16:creationId xmlns:a16="http://schemas.microsoft.com/office/drawing/2014/main" id="{2BF08ED1-3468-EDB1-868A-A1995F19B043}"/>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4006826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93FAE-02E6-988A-7CBD-B2A53017F9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990E90-24AC-9DC6-5E26-59605362FD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A6F67-2EC8-A568-0057-83AD912906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our string is now X1 and the head is on the 1. We are also on q1 and about to read 1. When we read 1, we overwrite it with Y and move the head to the left. We also move to q2</a:t>
            </a:r>
          </a:p>
        </p:txBody>
      </p:sp>
      <p:sp>
        <p:nvSpPr>
          <p:cNvPr id="4" name="Slide Number Placeholder 3">
            <a:extLst>
              <a:ext uri="{FF2B5EF4-FFF2-40B4-BE49-F238E27FC236}">
                <a16:creationId xmlns:a16="http://schemas.microsoft.com/office/drawing/2014/main" id="{36881A85-F410-CE2B-0FE4-9819D2A67713}"/>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2228375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42589-BA61-E29D-559F-2B0A8F78B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5C8214-2609-E882-0EFF-6A3575B7D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D2D0E1-3EA5-53FD-5DA1-051721BBC63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Which leaves the string as XY and moves the head to X. We are at q2 and read X. We see that we leave X as is and move the head to the right while we transition to state q0.</a:t>
            </a:r>
          </a:p>
        </p:txBody>
      </p:sp>
      <p:sp>
        <p:nvSpPr>
          <p:cNvPr id="4" name="Slide Number Placeholder 3">
            <a:extLst>
              <a:ext uri="{FF2B5EF4-FFF2-40B4-BE49-F238E27FC236}">
                <a16:creationId xmlns:a16="http://schemas.microsoft.com/office/drawing/2014/main" id="{38F950BA-28DD-36A0-1297-0E9B6F921DFE}"/>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214722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81436-7871-3626-646B-B0CAABEF6A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785669-C843-3843-ED64-E7D0CC1FF1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1BA85D-7782-DF10-8FB5-6F6792F2973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string remains XY and the head is on Y. We are back at state q0 and since we read Y we leave it as is, move the head one character to the right and transition to state q3.</a:t>
            </a:r>
          </a:p>
        </p:txBody>
      </p:sp>
      <p:sp>
        <p:nvSpPr>
          <p:cNvPr id="4" name="Slide Number Placeholder 3">
            <a:extLst>
              <a:ext uri="{FF2B5EF4-FFF2-40B4-BE49-F238E27FC236}">
                <a16:creationId xmlns:a16="http://schemas.microsoft.com/office/drawing/2014/main" id="{EC1233D6-1F9F-73A4-5353-024054FB7102}"/>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221011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21BC4-DBAF-6D43-E50D-D0B711D569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4C2452-92D3-53CA-11BB-BD23A98F67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D127E5-C928-2364-EE94-EFEA935228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one character right of the string XY and at state q3. Since we read the empty character, we leave it as is, stay where we are on the tape and transition to q4.</a:t>
            </a:r>
          </a:p>
        </p:txBody>
      </p:sp>
      <p:sp>
        <p:nvSpPr>
          <p:cNvPr id="4" name="Slide Number Placeholder 3">
            <a:extLst>
              <a:ext uri="{FF2B5EF4-FFF2-40B4-BE49-F238E27FC236}">
                <a16:creationId xmlns:a16="http://schemas.microsoft.com/office/drawing/2014/main" id="{8661D2F4-F134-427A-BE0A-3D45C6BF60F2}"/>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3007122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4/27/26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4/27/26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4/27/26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4/27/26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4/27/26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4/27/26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4/27/26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4/27/26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4/27/26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4/27/26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4/27/26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4/27/26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s.pomona.edu/classes/cs51/turing_machine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alpha val="8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D07FA-19A2-9519-3A07-2572285E7C63}"/>
              </a:ext>
            </a:extLst>
          </p:cNvPr>
          <p:cNvSpPr>
            <a:spLocks noGrp="1"/>
          </p:cNvSpPr>
          <p:nvPr>
            <p:ph type="ctrTitle"/>
          </p:nvPr>
        </p:nvSpPr>
        <p:spPr>
          <a:xfrm>
            <a:off x="7620001" y="822960"/>
            <a:ext cx="4286054" cy="3474720"/>
          </a:xfrm>
        </p:spPr>
        <p:txBody>
          <a:bodyPr anchor="b">
            <a:normAutofit/>
          </a:bodyPr>
          <a:lstStyle/>
          <a:p>
            <a:pPr algn="l"/>
            <a:r>
              <a:rPr lang="en-US" sz="5200" dirty="0">
                <a:solidFill>
                  <a:schemeClr val="bg1"/>
                </a:solidFill>
              </a:rPr>
              <a:t>Turing Machines</a:t>
            </a:r>
          </a:p>
        </p:txBody>
      </p:sp>
      <p:sp>
        <p:nvSpPr>
          <p:cNvPr id="3" name="Subtitle 2">
            <a:extLst>
              <a:ext uri="{FF2B5EF4-FFF2-40B4-BE49-F238E27FC236}">
                <a16:creationId xmlns:a16="http://schemas.microsoft.com/office/drawing/2014/main" id="{4DC3AA49-8991-E970-8924-4D274A1997A3}"/>
              </a:ext>
            </a:extLst>
          </p:cNvPr>
          <p:cNvSpPr>
            <a:spLocks noGrp="1"/>
          </p:cNvSpPr>
          <p:nvPr>
            <p:ph type="subTitle" idx="1"/>
          </p:nvPr>
        </p:nvSpPr>
        <p:spPr>
          <a:xfrm>
            <a:off x="7620001" y="4419600"/>
            <a:ext cx="3931920" cy="1386840"/>
          </a:xfrm>
        </p:spPr>
        <p:txBody>
          <a:bodyPr anchor="t">
            <a:normAutofit/>
          </a:bodyPr>
          <a:lstStyle/>
          <a:p>
            <a:pPr algn="l"/>
            <a:r>
              <a:rPr lang="en-US" sz="2200" dirty="0">
                <a:solidFill>
                  <a:schemeClr val="bg1"/>
                </a:solidFill>
              </a:rPr>
              <a:t>CS51 </a:t>
            </a:r>
            <a:r>
              <a:rPr lang="en-US" sz="2200">
                <a:solidFill>
                  <a:schemeClr val="bg1"/>
                </a:solidFill>
              </a:rPr>
              <a:t>– Spring 2026</a:t>
            </a:r>
            <a:endParaRPr lang="en-US" sz="2200" dirty="0">
              <a:solidFill>
                <a:schemeClr val="bg1"/>
              </a:solidFill>
            </a:endParaRPr>
          </a:p>
        </p:txBody>
      </p:sp>
      <p:sp>
        <p:nvSpPr>
          <p:cNvPr id="6" name="Rectangle 5">
            <a:extLst>
              <a:ext uri="{FF2B5EF4-FFF2-40B4-BE49-F238E27FC236}">
                <a16:creationId xmlns:a16="http://schemas.microsoft.com/office/drawing/2014/main" id="{5CACC570-69D2-F74C-6895-A405A55C4B5A}"/>
              </a:ext>
            </a:extLst>
          </p:cNvPr>
          <p:cNvSpPr/>
          <p:nvPr/>
        </p:nvSpPr>
        <p:spPr>
          <a:xfrm>
            <a:off x="9101138" y="357188"/>
            <a:ext cx="3090862" cy="87471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Theory of Computation and Programming Languages</a:t>
            </a:r>
          </a:p>
        </p:txBody>
      </p:sp>
      <p:pic>
        <p:nvPicPr>
          <p:cNvPr id="4" name="Picture 3" descr="A diagram of a algorithm&#10;&#10;AI-generated content may be incorrect.">
            <a:extLst>
              <a:ext uri="{FF2B5EF4-FFF2-40B4-BE49-F238E27FC236}">
                <a16:creationId xmlns:a16="http://schemas.microsoft.com/office/drawing/2014/main" id="{2D918AF4-DCD1-91B3-8C6B-69F4C95B4749}"/>
              </a:ext>
            </a:extLst>
          </p:cNvPr>
          <p:cNvPicPr>
            <a:picLocks noChangeAspect="1"/>
          </p:cNvPicPr>
          <p:nvPr/>
        </p:nvPicPr>
        <p:blipFill>
          <a:blip r:embed="rId3"/>
          <a:stretch>
            <a:fillRect/>
          </a:stretch>
        </p:blipFill>
        <p:spPr>
          <a:xfrm>
            <a:off x="0" y="174222"/>
            <a:ext cx="7288306" cy="6509555"/>
          </a:xfrm>
          <a:prstGeom prst="rect">
            <a:avLst/>
          </a:prstGeom>
        </p:spPr>
      </p:pic>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7C627-4568-872A-AE67-782D90717DE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32EB58B-D886-9442-DBC6-D2CD31BE3D2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990B0BC-9E0F-4B39-7BF4-B21126566384}"/>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2" name="TextBox 1">
            <a:extLst>
              <a:ext uri="{FF2B5EF4-FFF2-40B4-BE49-F238E27FC236}">
                <a16:creationId xmlns:a16="http://schemas.microsoft.com/office/drawing/2014/main" id="{508492BF-30EC-CDE4-7556-CF9A736E746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040711B-F07A-873B-5C83-7FD37A09CDC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a:extLst>
              <a:ext uri="{FF2B5EF4-FFF2-40B4-BE49-F238E27FC236}">
                <a16:creationId xmlns:a16="http://schemas.microsoft.com/office/drawing/2014/main" id="{FB5B41BD-97A1-4D18-EB08-8028C5386F8B}"/>
              </a:ext>
            </a:extLst>
          </p:cNvPr>
          <p:cNvPicPr>
            <a:picLocks noGrp="1" noChangeAspect="1"/>
          </p:cNvPicPr>
          <p:nvPr>
            <p:ph idx="1"/>
          </p:nvPr>
        </p:nvPicPr>
        <p:blipFill>
          <a:blip r:embed="rId3"/>
          <a:srcRect t="4466" b="4466"/>
          <a:stretch/>
        </p:blipFill>
        <p:spPr>
          <a:xfrm>
            <a:off x="3051912" y="1404257"/>
            <a:ext cx="6088176" cy="5299795"/>
          </a:xfrm>
        </p:spPr>
      </p:pic>
    </p:spTree>
    <p:extLst>
      <p:ext uri="{BB962C8B-B14F-4D97-AF65-F5344CB8AC3E}">
        <p14:creationId xmlns:p14="http://schemas.microsoft.com/office/powerpoint/2010/main" val="88170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6F353-D0DB-D0AF-0A1C-7DBC9A591D6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881DC11-2A01-27F8-F325-7F846581D9C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120FBF1-797E-8EA0-8CBE-78AA2F78A100}"/>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2" name="TextBox 1">
            <a:extLst>
              <a:ext uri="{FF2B5EF4-FFF2-40B4-BE49-F238E27FC236}">
                <a16:creationId xmlns:a16="http://schemas.microsoft.com/office/drawing/2014/main" id="{0153267D-8C5A-E85D-FB43-B719351FEF2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BE8153-8B06-B619-2997-BBFB4672663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descr="A screenshot of a computer&#10;&#10;AI-generated content may be incorrect.">
            <a:extLst>
              <a:ext uri="{FF2B5EF4-FFF2-40B4-BE49-F238E27FC236}">
                <a16:creationId xmlns:a16="http://schemas.microsoft.com/office/drawing/2014/main" id="{034F1961-3142-31A5-F0C6-D337C231D989}"/>
              </a:ext>
            </a:extLst>
          </p:cNvPr>
          <p:cNvPicPr>
            <a:picLocks noGrp="1" noChangeAspect="1"/>
          </p:cNvPicPr>
          <p:nvPr>
            <p:ph idx="1"/>
          </p:nvPr>
        </p:nvPicPr>
        <p:blipFill>
          <a:blip r:embed="rId3"/>
          <a:srcRect t="1615"/>
          <a:stretch>
            <a:fillRect/>
          </a:stretch>
        </p:blipFill>
        <p:spPr>
          <a:xfrm>
            <a:off x="2986880" y="1518557"/>
            <a:ext cx="5944735" cy="5299570"/>
          </a:xfrm>
        </p:spPr>
      </p:pic>
    </p:spTree>
    <p:extLst>
      <p:ext uri="{BB962C8B-B14F-4D97-AF65-F5344CB8AC3E}">
        <p14:creationId xmlns:p14="http://schemas.microsoft.com/office/powerpoint/2010/main" val="3749912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43D95-F4C5-0D77-6D36-C397015E47F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0A25AB5-7AE0-F942-AE74-7165A82204B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34CF1F7-B974-EE42-3672-CE00B4749223}"/>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2" name="TextBox 1">
            <a:extLst>
              <a:ext uri="{FF2B5EF4-FFF2-40B4-BE49-F238E27FC236}">
                <a16:creationId xmlns:a16="http://schemas.microsoft.com/office/drawing/2014/main" id="{FEA5AB0E-9046-243B-EBD6-05FF660FB37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D2D267-2B6C-F820-B314-405F3566E78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EC165CB5-6C6D-E3DF-BDC0-A0C2CAA9B3D1}"/>
              </a:ext>
            </a:extLst>
          </p:cNvPr>
          <p:cNvPicPr>
            <a:picLocks noGrp="1" noChangeAspect="1"/>
          </p:cNvPicPr>
          <p:nvPr>
            <p:ph idx="1"/>
          </p:nvPr>
        </p:nvPicPr>
        <p:blipFill>
          <a:blip r:embed="rId3"/>
          <a:srcRect t="3117" b="3117"/>
          <a:stretch/>
        </p:blipFill>
        <p:spPr>
          <a:xfrm>
            <a:off x="2986880" y="1518557"/>
            <a:ext cx="5944735" cy="5299570"/>
          </a:xfrm>
        </p:spPr>
      </p:pic>
    </p:spTree>
    <p:extLst>
      <p:ext uri="{BB962C8B-B14F-4D97-AF65-F5344CB8AC3E}">
        <p14:creationId xmlns:p14="http://schemas.microsoft.com/office/powerpoint/2010/main" val="3132149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7398C-A452-600B-B600-0B74DF1C003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437864A-220B-E0C7-0705-670A4411339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462E841-53C3-A69B-56D5-B1F4753C7E33}"/>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2" name="TextBox 1">
            <a:extLst>
              <a:ext uri="{FF2B5EF4-FFF2-40B4-BE49-F238E27FC236}">
                <a16:creationId xmlns:a16="http://schemas.microsoft.com/office/drawing/2014/main" id="{FD40BC69-45F9-CD8D-DA70-0635CFCD2B4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1354057-3FBB-19A6-F633-DFE43B1DB56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78A6F590-4385-95D8-1961-BB4946988B08}"/>
              </a:ext>
            </a:extLst>
          </p:cNvPr>
          <p:cNvPicPr>
            <a:picLocks noGrp="1" noChangeAspect="1"/>
          </p:cNvPicPr>
          <p:nvPr>
            <p:ph idx="1"/>
          </p:nvPr>
        </p:nvPicPr>
        <p:blipFill>
          <a:blip r:embed="rId3"/>
          <a:srcRect t="4734" b="4734"/>
          <a:stretch/>
        </p:blipFill>
        <p:spPr>
          <a:xfrm>
            <a:off x="2986880" y="1518557"/>
            <a:ext cx="5944735" cy="5299570"/>
          </a:xfrm>
        </p:spPr>
      </p:pic>
    </p:spTree>
    <p:extLst>
      <p:ext uri="{BB962C8B-B14F-4D97-AF65-F5344CB8AC3E}">
        <p14:creationId xmlns:p14="http://schemas.microsoft.com/office/powerpoint/2010/main" val="1817348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883D6-5DBC-F1D7-35F3-D306E6A55E0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A4EC57F-5D0F-3770-FECB-69EB0FA367B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EA2A17D-0AA8-DB59-D4A1-D1A9AE0AE6A9}"/>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2" name="TextBox 1">
            <a:extLst>
              <a:ext uri="{FF2B5EF4-FFF2-40B4-BE49-F238E27FC236}">
                <a16:creationId xmlns:a16="http://schemas.microsoft.com/office/drawing/2014/main" id="{DCA1C4C3-E109-4E5C-C6C8-6C01D1D9D54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70492F8-5137-13D5-44CA-8875E4ADC74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E22C0DB5-CC3C-ABB9-FAA2-F696C6D6D6F9}"/>
              </a:ext>
            </a:extLst>
          </p:cNvPr>
          <p:cNvPicPr>
            <a:picLocks noGrp="1" noChangeAspect="1"/>
          </p:cNvPicPr>
          <p:nvPr>
            <p:ph idx="1"/>
          </p:nvPr>
        </p:nvPicPr>
        <p:blipFill>
          <a:blip r:embed="rId3"/>
          <a:srcRect t="2424" b="2424"/>
          <a:stretch/>
        </p:blipFill>
        <p:spPr>
          <a:xfrm>
            <a:off x="2986880" y="1518557"/>
            <a:ext cx="5944735" cy="5299570"/>
          </a:xfrm>
        </p:spPr>
      </p:pic>
    </p:spTree>
    <p:extLst>
      <p:ext uri="{BB962C8B-B14F-4D97-AF65-F5344CB8AC3E}">
        <p14:creationId xmlns:p14="http://schemas.microsoft.com/office/powerpoint/2010/main" val="1563981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94161-0D4A-0925-38ED-C0EAE46A09C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57F4A52-51BF-BD63-8AF2-10BFC876CA3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36D1FAB-044E-7735-B6BB-090D9856A9A1}"/>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2" name="TextBox 1">
            <a:extLst>
              <a:ext uri="{FF2B5EF4-FFF2-40B4-BE49-F238E27FC236}">
                <a16:creationId xmlns:a16="http://schemas.microsoft.com/office/drawing/2014/main" id="{5817C2E6-B441-B488-2657-F6CFF981CDF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0A904BC-8363-1F95-4E81-9FF1AC4BE17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C5F8A791-47DF-35AA-45A2-34B1D58C50A1}"/>
              </a:ext>
            </a:extLst>
          </p:cNvPr>
          <p:cNvPicPr>
            <a:picLocks noGrp="1" noChangeAspect="1"/>
          </p:cNvPicPr>
          <p:nvPr>
            <p:ph idx="1"/>
          </p:nvPr>
        </p:nvPicPr>
        <p:blipFill>
          <a:blip r:embed="rId3"/>
          <a:srcRect t="807" b="807"/>
          <a:stretch/>
        </p:blipFill>
        <p:spPr>
          <a:xfrm>
            <a:off x="2986880" y="1518557"/>
            <a:ext cx="5944735" cy="5299570"/>
          </a:xfrm>
        </p:spPr>
      </p:pic>
    </p:spTree>
    <p:extLst>
      <p:ext uri="{BB962C8B-B14F-4D97-AF65-F5344CB8AC3E}">
        <p14:creationId xmlns:p14="http://schemas.microsoft.com/office/powerpoint/2010/main" val="2995626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20753-6578-DEC0-1C63-DDF413D39FD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3115645-730D-56AF-7CC1-BC4CE10E934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95ACDBF-9CC1-98A3-C68B-ADC586C800D8}"/>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2" name="TextBox 1">
            <a:extLst>
              <a:ext uri="{FF2B5EF4-FFF2-40B4-BE49-F238E27FC236}">
                <a16:creationId xmlns:a16="http://schemas.microsoft.com/office/drawing/2014/main" id="{64462452-8E4D-C5B4-5B9F-E6CCEF8D86C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4F9FAB6-9DBF-F01C-6FC9-0838B10AC3B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0AAA7ACA-68ED-079A-2576-9A7C60098CD5}"/>
              </a:ext>
            </a:extLst>
          </p:cNvPr>
          <p:cNvPicPr>
            <a:picLocks noGrp="1" noChangeAspect="1"/>
          </p:cNvPicPr>
          <p:nvPr>
            <p:ph idx="1"/>
          </p:nvPr>
        </p:nvPicPr>
        <p:blipFill>
          <a:blip r:embed="rId3"/>
          <a:srcRect l="88" r="88"/>
          <a:stretch/>
        </p:blipFill>
        <p:spPr>
          <a:xfrm>
            <a:off x="2986880" y="1518557"/>
            <a:ext cx="5944735" cy="5299570"/>
          </a:xfrm>
        </p:spPr>
      </p:pic>
    </p:spTree>
    <p:extLst>
      <p:ext uri="{BB962C8B-B14F-4D97-AF65-F5344CB8AC3E}">
        <p14:creationId xmlns:p14="http://schemas.microsoft.com/office/powerpoint/2010/main" val="1069011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5983F-4A64-A364-6F98-518BB038042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BAEB34A-BF6C-8952-6311-006B372734B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417A68F-A0DD-5AAA-E981-BFF3EC6AF7CA}"/>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2" name="TextBox 1">
            <a:extLst>
              <a:ext uri="{FF2B5EF4-FFF2-40B4-BE49-F238E27FC236}">
                <a16:creationId xmlns:a16="http://schemas.microsoft.com/office/drawing/2014/main" id="{8B927514-5EF0-D222-3306-FF45636EB35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3D65CF5-C5D3-8306-7A33-6413A8979C4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27F4424A-1843-C4FD-CFA4-06F0349C6DB8}"/>
              </a:ext>
            </a:extLst>
          </p:cNvPr>
          <p:cNvPicPr>
            <a:picLocks noGrp="1" noChangeAspect="1"/>
          </p:cNvPicPr>
          <p:nvPr>
            <p:ph idx="1"/>
          </p:nvPr>
        </p:nvPicPr>
        <p:blipFill>
          <a:blip r:embed="rId3"/>
          <a:srcRect t="2210" b="2210"/>
          <a:stretch/>
        </p:blipFill>
        <p:spPr>
          <a:xfrm>
            <a:off x="2986880" y="1518557"/>
            <a:ext cx="5944735" cy="5299570"/>
          </a:xfrm>
        </p:spPr>
      </p:pic>
    </p:spTree>
    <p:extLst>
      <p:ext uri="{BB962C8B-B14F-4D97-AF65-F5344CB8AC3E}">
        <p14:creationId xmlns:p14="http://schemas.microsoft.com/office/powerpoint/2010/main" val="3056436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09D26-981C-04E8-81FB-AB38CCB47A5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9C95383-167D-D35F-A4D2-B597884F6D3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0E7A05A-9F67-F111-7640-2E6DCF868846}"/>
              </a:ext>
            </a:extLst>
          </p:cNvPr>
          <p:cNvSpPr>
            <a:spLocks noGrp="1"/>
          </p:cNvSpPr>
          <p:nvPr>
            <p:ph type="sldNum" sz="quarter" idx="12"/>
          </p:nvPr>
        </p:nvSpPr>
        <p:spPr/>
        <p:txBody>
          <a:bodyPr/>
          <a:lstStyle/>
          <a:p>
            <a:fld id="{CC057153-B650-4DEB-B370-79DDCFDCE934}" type="slidenum">
              <a:rPr lang="en-US" smtClean="0"/>
              <a:t>18</a:t>
            </a:fld>
            <a:endParaRPr lang="en-US"/>
          </a:p>
        </p:txBody>
      </p:sp>
      <p:sp>
        <p:nvSpPr>
          <p:cNvPr id="2" name="TextBox 1">
            <a:extLst>
              <a:ext uri="{FF2B5EF4-FFF2-40B4-BE49-F238E27FC236}">
                <a16:creationId xmlns:a16="http://schemas.microsoft.com/office/drawing/2014/main" id="{30192B50-6BC2-7B9C-A47C-400098CA156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4BCBFFE-8729-BE84-9820-4274077A8F2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31F27878-B80B-ACA3-E2F1-D053F50CADE6}"/>
              </a:ext>
            </a:extLst>
          </p:cNvPr>
          <p:cNvPicPr>
            <a:picLocks noGrp="1" noChangeAspect="1"/>
          </p:cNvPicPr>
          <p:nvPr>
            <p:ph idx="1"/>
          </p:nvPr>
        </p:nvPicPr>
        <p:blipFill>
          <a:blip r:embed="rId3"/>
          <a:srcRect t="3818" b="3818"/>
          <a:stretch/>
        </p:blipFill>
        <p:spPr>
          <a:xfrm>
            <a:off x="2986880" y="1518557"/>
            <a:ext cx="5944735" cy="5299570"/>
          </a:xfrm>
        </p:spPr>
      </p:pic>
    </p:spTree>
    <p:extLst>
      <p:ext uri="{BB962C8B-B14F-4D97-AF65-F5344CB8AC3E}">
        <p14:creationId xmlns:p14="http://schemas.microsoft.com/office/powerpoint/2010/main" val="2982735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3492D-D0FF-490B-DBEE-2330E415511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2E50D37-C9CA-2C51-EBD8-F3444014615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D6C118B-6CF0-B7CD-3790-4E4F091E0C3F}"/>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2" name="TextBox 1">
            <a:extLst>
              <a:ext uri="{FF2B5EF4-FFF2-40B4-BE49-F238E27FC236}">
                <a16:creationId xmlns:a16="http://schemas.microsoft.com/office/drawing/2014/main" id="{151BA8ED-9CD6-3C7C-DF5A-49F44F3875A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5AB10C7-A076-FBE3-BE60-B972AF4B07F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001</a:t>
            </a:r>
          </a:p>
        </p:txBody>
      </p:sp>
      <p:pic>
        <p:nvPicPr>
          <p:cNvPr id="7" name="Content Placeholder 6">
            <a:extLst>
              <a:ext uri="{FF2B5EF4-FFF2-40B4-BE49-F238E27FC236}">
                <a16:creationId xmlns:a16="http://schemas.microsoft.com/office/drawing/2014/main" id="{49C711A0-35EB-8C99-2DCC-A13D4F82E766}"/>
              </a:ext>
            </a:extLst>
          </p:cNvPr>
          <p:cNvPicPr>
            <a:picLocks noGrp="1" noChangeAspect="1"/>
          </p:cNvPicPr>
          <p:nvPr>
            <p:ph idx="1"/>
          </p:nvPr>
        </p:nvPicPr>
        <p:blipFill>
          <a:blip r:embed="rId3"/>
          <a:srcRect t="783" b="783"/>
          <a:stretch/>
        </p:blipFill>
        <p:spPr>
          <a:xfrm>
            <a:off x="2986880" y="1518557"/>
            <a:ext cx="5944735" cy="5299570"/>
          </a:xfrm>
        </p:spPr>
      </p:pic>
      <p:sp>
        <p:nvSpPr>
          <p:cNvPr id="4" name="TextBox 3">
            <a:extLst>
              <a:ext uri="{FF2B5EF4-FFF2-40B4-BE49-F238E27FC236}">
                <a16:creationId xmlns:a16="http://schemas.microsoft.com/office/drawing/2014/main" id="{E14C06AC-CA08-6C81-FFC5-ED45471C0AB7}"/>
              </a:ext>
            </a:extLst>
          </p:cNvPr>
          <p:cNvSpPr txBox="1"/>
          <p:nvPr/>
        </p:nvSpPr>
        <p:spPr>
          <a:xfrm>
            <a:off x="3608614" y="6453002"/>
            <a:ext cx="797462" cy="369332"/>
          </a:xfrm>
          <a:prstGeom prst="rect">
            <a:avLst/>
          </a:prstGeom>
          <a:noFill/>
        </p:spPr>
        <p:txBody>
          <a:bodyPr wrap="none" rtlCol="0">
            <a:spAutoFit/>
          </a:bodyPr>
          <a:lstStyle/>
          <a:p>
            <a:r>
              <a:rPr lang="en-US" dirty="0"/>
              <a:t>reject</a:t>
            </a:r>
          </a:p>
        </p:txBody>
      </p:sp>
    </p:spTree>
    <p:extLst>
      <p:ext uri="{BB962C8B-B14F-4D97-AF65-F5344CB8AC3E}">
        <p14:creationId xmlns:p14="http://schemas.microsoft.com/office/powerpoint/2010/main" val="1044595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B12C3-9DF7-40EF-5083-A59C36104F1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DAA1A7A-AE41-E6A4-0117-E7B0E7ED8A8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D104F9C-9298-0E69-C3E0-F07D126FEAE5}"/>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4" name="Content Placeholder 3">
            <a:extLst>
              <a:ext uri="{FF2B5EF4-FFF2-40B4-BE49-F238E27FC236}">
                <a16:creationId xmlns:a16="http://schemas.microsoft.com/office/drawing/2014/main" id="{10B6410B-6968-7005-2044-3B4078900A3F}"/>
              </a:ext>
            </a:extLst>
          </p:cNvPr>
          <p:cNvSpPr>
            <a:spLocks noGrp="1"/>
          </p:cNvSpPr>
          <p:nvPr>
            <p:ph idx="1"/>
          </p:nvPr>
        </p:nvSpPr>
        <p:spPr>
          <a:xfrm>
            <a:off x="612647" y="1563132"/>
            <a:ext cx="11019515" cy="4593828"/>
          </a:xfrm>
        </p:spPr>
        <p:txBody>
          <a:bodyPr>
            <a:noAutofit/>
          </a:bodyPr>
          <a:lstStyle/>
          <a:p>
            <a:r>
              <a:rPr lang="en-US" dirty="0"/>
              <a:t>Similar to DFAs/NFAs</a:t>
            </a:r>
          </a:p>
          <a:p>
            <a:pPr lvl="1"/>
            <a:r>
              <a:rPr lang="en-US" sz="2000" dirty="0"/>
              <a:t>they have states with transitions defined over the alphabet</a:t>
            </a:r>
          </a:p>
          <a:p>
            <a:pPr lvl="1"/>
            <a:r>
              <a:rPr lang="en-US" sz="2000" dirty="0"/>
              <a:t>they have a starting state and one or more final/accepting states</a:t>
            </a:r>
          </a:p>
          <a:p>
            <a:pPr lvl="1"/>
            <a:r>
              <a:rPr lang="en-US" sz="2000" dirty="0"/>
              <a:t>there is an input tape where each cell has a symbol</a:t>
            </a:r>
          </a:p>
          <a:p>
            <a:pPr marL="0" indent="0">
              <a:buNone/>
            </a:pPr>
            <a:endParaRPr lang="en-US" dirty="0"/>
          </a:p>
        </p:txBody>
      </p:sp>
      <p:sp>
        <p:nvSpPr>
          <p:cNvPr id="2" name="TextBox 1">
            <a:extLst>
              <a:ext uri="{FF2B5EF4-FFF2-40B4-BE49-F238E27FC236}">
                <a16:creationId xmlns:a16="http://schemas.microsoft.com/office/drawing/2014/main" id="{4EB40458-2144-C51B-176C-73B4B91F93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8BED0FA-BA82-F714-E845-4F304073D06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Turing Machines</a:t>
            </a:r>
          </a:p>
        </p:txBody>
      </p:sp>
    </p:spTree>
    <p:extLst>
      <p:ext uri="{BB962C8B-B14F-4D97-AF65-F5344CB8AC3E}">
        <p14:creationId xmlns:p14="http://schemas.microsoft.com/office/powerpoint/2010/main" val="2144750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E1D36-520A-963E-5CB9-A50C608EF7E0}"/>
            </a:ext>
          </a:extLst>
        </p:cNvPr>
        <p:cNvGrpSpPr/>
        <p:nvPr/>
      </p:nvGrpSpPr>
      <p:grpSpPr>
        <a:xfrm>
          <a:off x="0" y="0"/>
          <a:ext cx="0" cy="0"/>
          <a:chOff x="0" y="0"/>
          <a:chExt cx="0" cy="0"/>
        </a:xfrm>
      </p:grpSpPr>
      <p:pic>
        <p:nvPicPr>
          <p:cNvPr id="6" name="Picture 5" descr="A diagram of a algorithm&#10;&#10;AI-generated content may be incorrect.">
            <a:extLst>
              <a:ext uri="{FF2B5EF4-FFF2-40B4-BE49-F238E27FC236}">
                <a16:creationId xmlns:a16="http://schemas.microsoft.com/office/drawing/2014/main" id="{FCCF5C47-7786-EB17-D12B-815D7EA9B173}"/>
              </a:ext>
            </a:extLst>
          </p:cNvPr>
          <p:cNvPicPr>
            <a:picLocks noChangeAspect="1"/>
          </p:cNvPicPr>
          <p:nvPr/>
        </p:nvPicPr>
        <p:blipFill>
          <a:blip r:embed="rId3"/>
          <a:stretch>
            <a:fillRect/>
          </a:stretch>
        </p:blipFill>
        <p:spPr>
          <a:xfrm>
            <a:off x="7158878" y="1680898"/>
            <a:ext cx="4635500" cy="4140200"/>
          </a:xfrm>
          <a:prstGeom prst="rect">
            <a:avLst/>
          </a:prstGeom>
        </p:spPr>
      </p:pic>
      <p:sp>
        <p:nvSpPr>
          <p:cNvPr id="10" name="Title 1">
            <a:extLst>
              <a:ext uri="{FF2B5EF4-FFF2-40B4-BE49-F238E27FC236}">
                <a16:creationId xmlns:a16="http://schemas.microsoft.com/office/drawing/2014/main" id="{97B2C347-A26F-3273-2168-C32143362D4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ACC81C3-4E01-DF27-9555-2CD00976E1E4}"/>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4" name="Content Placeholder 3">
            <a:extLst>
              <a:ext uri="{FF2B5EF4-FFF2-40B4-BE49-F238E27FC236}">
                <a16:creationId xmlns:a16="http://schemas.microsoft.com/office/drawing/2014/main" id="{8A688994-5B42-A6FA-D57F-20C14D9B18C2}"/>
              </a:ext>
            </a:extLst>
          </p:cNvPr>
          <p:cNvSpPr>
            <a:spLocks noGrp="1"/>
          </p:cNvSpPr>
          <p:nvPr>
            <p:ph idx="1"/>
          </p:nvPr>
        </p:nvSpPr>
        <p:spPr>
          <a:xfrm>
            <a:off x="612647" y="1563132"/>
            <a:ext cx="7197853" cy="4593828"/>
          </a:xfrm>
        </p:spPr>
        <p:txBody>
          <a:bodyPr>
            <a:noAutofit/>
          </a:bodyPr>
          <a:lstStyle/>
          <a:p>
            <a:r>
              <a:rPr lang="en-US" dirty="0"/>
              <a:t>Describes the language of strings that starts with a certain number of 0s followed by the same number of 1s</a:t>
            </a:r>
            <a:endParaRPr lang="en-US" sz="2000" dirty="0"/>
          </a:p>
        </p:txBody>
      </p:sp>
      <p:sp>
        <p:nvSpPr>
          <p:cNvPr id="2" name="TextBox 1">
            <a:extLst>
              <a:ext uri="{FF2B5EF4-FFF2-40B4-BE49-F238E27FC236}">
                <a16:creationId xmlns:a16="http://schemas.microsoft.com/office/drawing/2014/main" id="{BF89ED69-225F-EF75-2AC0-B65306A4D29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22BB2AD-747C-9987-87D9-ED1A1F21A0D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Basic idea for example 1</a:t>
            </a:r>
          </a:p>
        </p:txBody>
      </p:sp>
    </p:spTree>
    <p:extLst>
      <p:ext uri="{BB962C8B-B14F-4D97-AF65-F5344CB8AC3E}">
        <p14:creationId xmlns:p14="http://schemas.microsoft.com/office/powerpoint/2010/main" val="137462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77950-684B-4585-BA61-453B6C549775}"/>
            </a:ext>
          </a:extLst>
        </p:cNvPr>
        <p:cNvGrpSpPr/>
        <p:nvPr/>
      </p:nvGrpSpPr>
      <p:grpSpPr>
        <a:xfrm>
          <a:off x="0" y="0"/>
          <a:ext cx="0" cy="0"/>
          <a:chOff x="0" y="0"/>
          <a:chExt cx="0" cy="0"/>
        </a:xfrm>
      </p:grpSpPr>
      <p:pic>
        <p:nvPicPr>
          <p:cNvPr id="6" name="Picture 5" descr="A diagram of a algorithm&#10;&#10;AI-generated content may be incorrect.">
            <a:extLst>
              <a:ext uri="{FF2B5EF4-FFF2-40B4-BE49-F238E27FC236}">
                <a16:creationId xmlns:a16="http://schemas.microsoft.com/office/drawing/2014/main" id="{900F74C7-C6B5-3F0D-8C85-C54393DA34BD}"/>
              </a:ext>
            </a:extLst>
          </p:cNvPr>
          <p:cNvPicPr>
            <a:picLocks noChangeAspect="1"/>
          </p:cNvPicPr>
          <p:nvPr/>
        </p:nvPicPr>
        <p:blipFill>
          <a:blip r:embed="rId3"/>
          <a:stretch>
            <a:fillRect/>
          </a:stretch>
        </p:blipFill>
        <p:spPr>
          <a:xfrm>
            <a:off x="7158878" y="1680898"/>
            <a:ext cx="4635500" cy="4140200"/>
          </a:xfrm>
          <a:prstGeom prst="rect">
            <a:avLst/>
          </a:prstGeom>
        </p:spPr>
      </p:pic>
      <p:sp>
        <p:nvSpPr>
          <p:cNvPr id="10" name="Title 1">
            <a:extLst>
              <a:ext uri="{FF2B5EF4-FFF2-40B4-BE49-F238E27FC236}">
                <a16:creationId xmlns:a16="http://schemas.microsoft.com/office/drawing/2014/main" id="{F4241425-322A-CCD0-4E7A-EBD47EC8792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2A009C2-8D23-9DC1-B657-D9711BD8161A}"/>
              </a:ext>
            </a:extLst>
          </p:cNvPr>
          <p:cNvSpPr>
            <a:spLocks noGrp="1"/>
          </p:cNvSpPr>
          <p:nvPr>
            <p:ph type="sldNum" sz="quarter" idx="12"/>
          </p:nvPr>
        </p:nvSpPr>
        <p:spPr/>
        <p:txBody>
          <a:bodyPr/>
          <a:lstStyle/>
          <a:p>
            <a:fld id="{CC057153-B650-4DEB-B370-79DDCFDCE934}" type="slidenum">
              <a:rPr lang="en-US" smtClean="0"/>
              <a:t>21</a:t>
            </a:fld>
            <a:endParaRPr lang="en-US"/>
          </a:p>
        </p:txBody>
      </p:sp>
      <p:sp>
        <p:nvSpPr>
          <p:cNvPr id="4" name="Content Placeholder 3">
            <a:extLst>
              <a:ext uri="{FF2B5EF4-FFF2-40B4-BE49-F238E27FC236}">
                <a16:creationId xmlns:a16="http://schemas.microsoft.com/office/drawing/2014/main" id="{1618F649-9A90-9F30-0C4F-4A9D4E31D580}"/>
              </a:ext>
            </a:extLst>
          </p:cNvPr>
          <p:cNvSpPr>
            <a:spLocks noGrp="1"/>
          </p:cNvSpPr>
          <p:nvPr>
            <p:ph idx="1"/>
          </p:nvPr>
        </p:nvSpPr>
        <p:spPr>
          <a:xfrm>
            <a:off x="612647" y="1563132"/>
            <a:ext cx="7197853" cy="4593828"/>
          </a:xfrm>
        </p:spPr>
        <p:txBody>
          <a:bodyPr>
            <a:noAutofit/>
          </a:bodyPr>
          <a:lstStyle/>
          <a:p>
            <a:pPr marL="0" indent="0">
              <a:buNone/>
            </a:pPr>
            <a:r>
              <a:rPr lang="en-US" dirty="0"/>
              <a:t>0.   read a 1: reject</a:t>
            </a:r>
          </a:p>
          <a:p>
            <a:pPr marL="457200" indent="-457200">
              <a:buFont typeface="+mj-lt"/>
              <a:buAutoNum type="arabicPeriod"/>
            </a:pPr>
            <a:r>
              <a:rPr lang="en-US" dirty="0"/>
              <a:t>read a 0: put an X down and move right</a:t>
            </a:r>
          </a:p>
          <a:p>
            <a:pPr marL="457200" indent="-457200">
              <a:buFont typeface="+mj-lt"/>
              <a:buAutoNum type="arabicPeriod"/>
            </a:pPr>
            <a:r>
              <a:rPr lang="en-US" dirty="0"/>
              <a:t>keep reading 0s and Ys to the right until you find a 1</a:t>
            </a:r>
          </a:p>
          <a:p>
            <a:pPr marL="457200" indent="-457200">
              <a:buFont typeface="+mj-lt"/>
              <a:buAutoNum type="arabicPeriod"/>
            </a:pPr>
            <a:r>
              <a:rPr lang="en-US" dirty="0"/>
              <a:t>put a Y on that 1 and move left</a:t>
            </a:r>
          </a:p>
          <a:p>
            <a:pPr marL="457200" indent="-457200">
              <a:buFont typeface="+mj-lt"/>
              <a:buAutoNum type="arabicPeriod"/>
            </a:pPr>
            <a:r>
              <a:rPr lang="en-US" dirty="0"/>
              <a:t>keep reading Ys and 0s going left until you find an X when you move right</a:t>
            </a:r>
          </a:p>
          <a:p>
            <a:r>
              <a:rPr lang="en-US" dirty="0"/>
              <a:t>Repeat 1-4:</a:t>
            </a:r>
          </a:p>
          <a:p>
            <a:pPr marL="457200" indent="-457200">
              <a:buAutoNum type="arabicPeriod" startAt="5"/>
            </a:pPr>
            <a:r>
              <a:rPr lang="en-US" dirty="0"/>
              <a:t>If you get to a point where the first character is a Y:</a:t>
            </a:r>
          </a:p>
          <a:p>
            <a:pPr marL="457200" indent="-457200">
              <a:buAutoNum type="arabicPeriod" startAt="5"/>
            </a:pPr>
            <a:r>
              <a:rPr lang="en-US" dirty="0"/>
              <a:t>Read all the Ys and move right</a:t>
            </a:r>
          </a:p>
          <a:p>
            <a:pPr marL="0" indent="0">
              <a:buNone/>
            </a:pPr>
            <a:r>
              <a:rPr lang="en-US" dirty="0"/>
              <a:t>7.     Make sure that you get a blank (and not a 1 or a 0). If so, you accept!</a:t>
            </a:r>
            <a:br>
              <a:rPr lang="en-US" dirty="0"/>
            </a:br>
            <a:endParaRPr lang="en-US" dirty="0"/>
          </a:p>
        </p:txBody>
      </p:sp>
      <p:sp>
        <p:nvSpPr>
          <p:cNvPr id="2" name="TextBox 1">
            <a:extLst>
              <a:ext uri="{FF2B5EF4-FFF2-40B4-BE49-F238E27FC236}">
                <a16:creationId xmlns:a16="http://schemas.microsoft.com/office/drawing/2014/main" id="{0342C8C0-B6F3-5941-A804-D5907F2863A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9D26CFD-711B-BEEA-EBED-01FF6714F80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How does it do it?</a:t>
            </a:r>
          </a:p>
        </p:txBody>
      </p:sp>
      <p:sp>
        <p:nvSpPr>
          <p:cNvPr id="5" name="TextBox 4">
            <a:extLst>
              <a:ext uri="{FF2B5EF4-FFF2-40B4-BE49-F238E27FC236}">
                <a16:creationId xmlns:a16="http://schemas.microsoft.com/office/drawing/2014/main" id="{8B162593-356D-538F-9C60-75426A066206}"/>
              </a:ext>
            </a:extLst>
          </p:cNvPr>
          <p:cNvSpPr txBox="1"/>
          <p:nvPr/>
        </p:nvSpPr>
        <p:spPr>
          <a:xfrm>
            <a:off x="7975600" y="3273200"/>
            <a:ext cx="276038" cy="369332"/>
          </a:xfrm>
          <a:prstGeom prst="rect">
            <a:avLst/>
          </a:prstGeom>
          <a:noFill/>
        </p:spPr>
        <p:txBody>
          <a:bodyPr wrap="none" rtlCol="0">
            <a:spAutoFit/>
          </a:bodyPr>
          <a:lstStyle/>
          <a:p>
            <a:r>
              <a:rPr lang="en-US" dirty="0">
                <a:solidFill>
                  <a:srgbClr val="FF9300"/>
                </a:solidFill>
              </a:rPr>
              <a:t>1</a:t>
            </a:r>
          </a:p>
        </p:txBody>
      </p:sp>
      <p:sp>
        <p:nvSpPr>
          <p:cNvPr id="7" name="TextBox 6">
            <a:extLst>
              <a:ext uri="{FF2B5EF4-FFF2-40B4-BE49-F238E27FC236}">
                <a16:creationId xmlns:a16="http://schemas.microsoft.com/office/drawing/2014/main" id="{CEB174FF-665C-D006-09C7-827A0BF9A1C0}"/>
              </a:ext>
            </a:extLst>
          </p:cNvPr>
          <p:cNvSpPr txBox="1"/>
          <p:nvPr/>
        </p:nvSpPr>
        <p:spPr>
          <a:xfrm>
            <a:off x="8879115" y="2217444"/>
            <a:ext cx="322524" cy="369332"/>
          </a:xfrm>
          <a:prstGeom prst="rect">
            <a:avLst/>
          </a:prstGeom>
          <a:noFill/>
        </p:spPr>
        <p:txBody>
          <a:bodyPr wrap="none" rtlCol="0">
            <a:spAutoFit/>
          </a:bodyPr>
          <a:lstStyle/>
          <a:p>
            <a:r>
              <a:rPr lang="en-US" dirty="0">
                <a:solidFill>
                  <a:srgbClr val="FF9300"/>
                </a:solidFill>
              </a:rPr>
              <a:t>2</a:t>
            </a:r>
          </a:p>
        </p:txBody>
      </p:sp>
      <p:sp>
        <p:nvSpPr>
          <p:cNvPr id="8" name="TextBox 7">
            <a:extLst>
              <a:ext uri="{FF2B5EF4-FFF2-40B4-BE49-F238E27FC236}">
                <a16:creationId xmlns:a16="http://schemas.microsoft.com/office/drawing/2014/main" id="{67AFCBB3-B2A1-9387-913B-B4BD2A6DCF05}"/>
              </a:ext>
            </a:extLst>
          </p:cNvPr>
          <p:cNvSpPr txBox="1"/>
          <p:nvPr/>
        </p:nvSpPr>
        <p:spPr>
          <a:xfrm>
            <a:off x="10361728" y="2368583"/>
            <a:ext cx="325730" cy="369332"/>
          </a:xfrm>
          <a:prstGeom prst="rect">
            <a:avLst/>
          </a:prstGeom>
          <a:noFill/>
        </p:spPr>
        <p:txBody>
          <a:bodyPr wrap="none" rtlCol="0">
            <a:spAutoFit/>
          </a:bodyPr>
          <a:lstStyle/>
          <a:p>
            <a:r>
              <a:rPr lang="en-US" dirty="0">
                <a:solidFill>
                  <a:srgbClr val="FF9300"/>
                </a:solidFill>
              </a:rPr>
              <a:t>3</a:t>
            </a:r>
          </a:p>
        </p:txBody>
      </p:sp>
      <p:sp>
        <p:nvSpPr>
          <p:cNvPr id="9" name="TextBox 8">
            <a:extLst>
              <a:ext uri="{FF2B5EF4-FFF2-40B4-BE49-F238E27FC236}">
                <a16:creationId xmlns:a16="http://schemas.microsoft.com/office/drawing/2014/main" id="{AE05182C-9745-78E0-38C7-E701F4DE9EB9}"/>
              </a:ext>
            </a:extLst>
          </p:cNvPr>
          <p:cNvSpPr txBox="1"/>
          <p:nvPr/>
        </p:nvSpPr>
        <p:spPr>
          <a:xfrm>
            <a:off x="9252934" y="3381666"/>
            <a:ext cx="328936" cy="369332"/>
          </a:xfrm>
          <a:prstGeom prst="rect">
            <a:avLst/>
          </a:prstGeom>
          <a:noFill/>
        </p:spPr>
        <p:txBody>
          <a:bodyPr wrap="none" rtlCol="0">
            <a:spAutoFit/>
          </a:bodyPr>
          <a:lstStyle/>
          <a:p>
            <a:r>
              <a:rPr lang="en-US" dirty="0">
                <a:solidFill>
                  <a:srgbClr val="FF9300"/>
                </a:solidFill>
              </a:rPr>
              <a:t>4</a:t>
            </a:r>
          </a:p>
        </p:txBody>
      </p:sp>
      <p:sp>
        <p:nvSpPr>
          <p:cNvPr id="12" name="TextBox 11">
            <a:extLst>
              <a:ext uri="{FF2B5EF4-FFF2-40B4-BE49-F238E27FC236}">
                <a16:creationId xmlns:a16="http://schemas.microsoft.com/office/drawing/2014/main" id="{D1C49AEF-F1DA-B438-1709-C37EC72669D4}"/>
              </a:ext>
            </a:extLst>
          </p:cNvPr>
          <p:cNvSpPr txBox="1"/>
          <p:nvPr/>
        </p:nvSpPr>
        <p:spPr>
          <a:xfrm>
            <a:off x="8923249" y="4019271"/>
            <a:ext cx="325730" cy="369332"/>
          </a:xfrm>
          <a:prstGeom prst="rect">
            <a:avLst/>
          </a:prstGeom>
          <a:noFill/>
        </p:spPr>
        <p:txBody>
          <a:bodyPr wrap="none" rtlCol="0">
            <a:spAutoFit/>
          </a:bodyPr>
          <a:lstStyle/>
          <a:p>
            <a:r>
              <a:rPr lang="en-US" dirty="0">
                <a:solidFill>
                  <a:srgbClr val="FF9300"/>
                </a:solidFill>
              </a:rPr>
              <a:t>5</a:t>
            </a:r>
          </a:p>
        </p:txBody>
      </p:sp>
      <p:sp>
        <p:nvSpPr>
          <p:cNvPr id="13" name="TextBox 12">
            <a:extLst>
              <a:ext uri="{FF2B5EF4-FFF2-40B4-BE49-F238E27FC236}">
                <a16:creationId xmlns:a16="http://schemas.microsoft.com/office/drawing/2014/main" id="{30E2530B-A3CF-80FA-86D1-9846C784C9AC}"/>
              </a:ext>
            </a:extLst>
          </p:cNvPr>
          <p:cNvSpPr txBox="1"/>
          <p:nvPr/>
        </p:nvSpPr>
        <p:spPr>
          <a:xfrm>
            <a:off x="9752557" y="4401149"/>
            <a:ext cx="328936" cy="369332"/>
          </a:xfrm>
          <a:prstGeom prst="rect">
            <a:avLst/>
          </a:prstGeom>
          <a:noFill/>
        </p:spPr>
        <p:txBody>
          <a:bodyPr wrap="none" rtlCol="0">
            <a:spAutoFit/>
          </a:bodyPr>
          <a:lstStyle/>
          <a:p>
            <a:r>
              <a:rPr lang="en-US" dirty="0">
                <a:solidFill>
                  <a:srgbClr val="FF9300"/>
                </a:solidFill>
              </a:rPr>
              <a:t>6</a:t>
            </a:r>
          </a:p>
        </p:txBody>
      </p:sp>
      <p:sp>
        <p:nvSpPr>
          <p:cNvPr id="14" name="TextBox 13">
            <a:extLst>
              <a:ext uri="{FF2B5EF4-FFF2-40B4-BE49-F238E27FC236}">
                <a16:creationId xmlns:a16="http://schemas.microsoft.com/office/drawing/2014/main" id="{F640E248-1B9B-89C8-DE69-C470B0CD4318}"/>
              </a:ext>
            </a:extLst>
          </p:cNvPr>
          <p:cNvSpPr txBox="1"/>
          <p:nvPr/>
        </p:nvSpPr>
        <p:spPr>
          <a:xfrm>
            <a:off x="10081493" y="5111123"/>
            <a:ext cx="312906" cy="369332"/>
          </a:xfrm>
          <a:prstGeom prst="rect">
            <a:avLst/>
          </a:prstGeom>
          <a:noFill/>
        </p:spPr>
        <p:txBody>
          <a:bodyPr wrap="none" rtlCol="0">
            <a:spAutoFit/>
          </a:bodyPr>
          <a:lstStyle/>
          <a:p>
            <a:r>
              <a:rPr lang="en-US" dirty="0">
                <a:solidFill>
                  <a:srgbClr val="FF9300"/>
                </a:solidFill>
              </a:rPr>
              <a:t>7</a:t>
            </a:r>
          </a:p>
        </p:txBody>
      </p:sp>
    </p:spTree>
    <p:extLst>
      <p:ext uri="{BB962C8B-B14F-4D97-AF65-F5344CB8AC3E}">
        <p14:creationId xmlns:p14="http://schemas.microsoft.com/office/powerpoint/2010/main" val="219603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2" grpId="0"/>
      <p:bldP spid="13"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9A5F7-345B-ED68-7BA6-23241E0DA0F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1BE44FC-1576-525A-1590-CED34A37C44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FF46A23-C16E-8A39-8102-179BAF8A4FDF}"/>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4" name="Content Placeholder 3">
            <a:extLst>
              <a:ext uri="{FF2B5EF4-FFF2-40B4-BE49-F238E27FC236}">
                <a16:creationId xmlns:a16="http://schemas.microsoft.com/office/drawing/2014/main" id="{41C19233-ABF7-83D1-3BA7-6E21E47F08A9}"/>
              </a:ext>
            </a:extLst>
          </p:cNvPr>
          <p:cNvSpPr>
            <a:spLocks noGrp="1"/>
          </p:cNvSpPr>
          <p:nvPr>
            <p:ph idx="1"/>
          </p:nvPr>
        </p:nvSpPr>
        <p:spPr>
          <a:xfrm>
            <a:off x="612647" y="1563132"/>
            <a:ext cx="11019515" cy="4593828"/>
          </a:xfrm>
        </p:spPr>
        <p:txBody>
          <a:bodyPr>
            <a:noAutofit/>
          </a:bodyPr>
          <a:lstStyle/>
          <a:p>
            <a:r>
              <a:rPr lang="en-US" dirty="0"/>
              <a:t>JFLAP doesn't have specific reject states for Turing machines.</a:t>
            </a:r>
          </a:p>
          <a:p>
            <a:r>
              <a:rPr lang="en-US" dirty="0"/>
              <a:t>if it ever is in a state and there is no transition to take, it rejects.</a:t>
            </a:r>
          </a:p>
          <a:p>
            <a:r>
              <a:rPr lang="en-US" dirty="0"/>
              <a:t>To make it clear (and to be consistent with other formulations) we will make one or more reject states without any outgoing transitions.</a:t>
            </a:r>
          </a:p>
          <a:p>
            <a:r>
              <a:rPr lang="en-US" dirty="0"/>
              <a:t>if we want to reject, we will move to one of these states.</a:t>
            </a:r>
            <a:br>
              <a:rPr lang="en-US" dirty="0"/>
            </a:br>
            <a:endParaRPr lang="en-US" sz="2000" dirty="0"/>
          </a:p>
        </p:txBody>
      </p:sp>
      <p:sp>
        <p:nvSpPr>
          <p:cNvPr id="2" name="TextBox 1">
            <a:extLst>
              <a:ext uri="{FF2B5EF4-FFF2-40B4-BE49-F238E27FC236}">
                <a16:creationId xmlns:a16="http://schemas.microsoft.com/office/drawing/2014/main" id="{B2A20702-9301-685C-9076-E5C2EC97048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3B9B352-54FB-1DB7-2B8A-C2727ED81DB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JFLAP and Turing Machines</a:t>
            </a:r>
          </a:p>
        </p:txBody>
      </p:sp>
    </p:spTree>
    <p:extLst>
      <p:ext uri="{BB962C8B-B14F-4D97-AF65-F5344CB8AC3E}">
        <p14:creationId xmlns:p14="http://schemas.microsoft.com/office/powerpoint/2010/main" val="2448028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8C915-E8E7-E09A-04CF-D78F4C46EA5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E9D9289-F9B4-3299-2544-AD7E800B48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8203B4E-7294-1266-C382-8DFEC26A12B0}"/>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4" name="Content Placeholder 3">
            <a:extLst>
              <a:ext uri="{FF2B5EF4-FFF2-40B4-BE49-F238E27FC236}">
                <a16:creationId xmlns:a16="http://schemas.microsoft.com/office/drawing/2014/main" id="{668BFD1C-B74B-8757-0C9C-7335E2C93D7E}"/>
              </a:ext>
            </a:extLst>
          </p:cNvPr>
          <p:cNvSpPr>
            <a:spLocks noGrp="1"/>
          </p:cNvSpPr>
          <p:nvPr>
            <p:ph idx="1"/>
          </p:nvPr>
        </p:nvSpPr>
        <p:spPr>
          <a:xfrm>
            <a:off x="612647" y="1563132"/>
            <a:ext cx="5499701" cy="4593828"/>
          </a:xfrm>
        </p:spPr>
        <p:txBody>
          <a:bodyPr>
            <a:noAutofit/>
          </a:bodyPr>
          <a:lstStyle/>
          <a:p>
            <a:r>
              <a:rPr lang="en-US" dirty="0"/>
              <a:t>Describes the same language with example 1.</a:t>
            </a:r>
          </a:p>
          <a:p>
            <a:r>
              <a:rPr lang="en-US" dirty="0"/>
              <a:t>Instead of using X and Y, we just cover up the end 0's and 1's with blanks</a:t>
            </a:r>
          </a:p>
          <a:p>
            <a:pPr lvl="1"/>
            <a:r>
              <a:rPr lang="en-US" sz="2000" dirty="0"/>
              <a:t>Cover up the first 0 with a blank</a:t>
            </a:r>
          </a:p>
          <a:p>
            <a:pPr lvl="1"/>
            <a:r>
              <a:rPr lang="en-US" sz="2000" dirty="0"/>
              <a:t>Search for the 1s, moving to the right when encountering a 0.</a:t>
            </a:r>
          </a:p>
          <a:p>
            <a:pPr lvl="1"/>
            <a:r>
              <a:rPr lang="en-US" sz="2000" dirty="0"/>
              <a:t>Go to the end of the 1s</a:t>
            </a:r>
          </a:p>
          <a:p>
            <a:pPr lvl="1"/>
            <a:r>
              <a:rPr lang="en-US" sz="2000" dirty="0"/>
              <a:t>Cover the last 1 with a blank</a:t>
            </a:r>
          </a:p>
          <a:p>
            <a:r>
              <a:rPr lang="en-US" dirty="0"/>
              <a:t>Repeat</a:t>
            </a:r>
            <a:br>
              <a:rPr lang="en-US" dirty="0"/>
            </a:br>
            <a:endParaRPr lang="en-US" dirty="0"/>
          </a:p>
        </p:txBody>
      </p:sp>
      <p:sp>
        <p:nvSpPr>
          <p:cNvPr id="2" name="TextBox 1">
            <a:extLst>
              <a:ext uri="{FF2B5EF4-FFF2-40B4-BE49-F238E27FC236}">
                <a16:creationId xmlns:a16="http://schemas.microsoft.com/office/drawing/2014/main" id="{74ED4042-53DE-6500-746B-88A44DE56F4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DCEF672-FF25-D52C-7158-094C251B13C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2</a:t>
            </a:r>
          </a:p>
        </p:txBody>
      </p:sp>
      <p:pic>
        <p:nvPicPr>
          <p:cNvPr id="16" name="Picture 15" descr="A diagram of a network&#10;&#10;AI-generated content may be incorrect.">
            <a:extLst>
              <a:ext uri="{FF2B5EF4-FFF2-40B4-BE49-F238E27FC236}">
                <a16:creationId xmlns:a16="http://schemas.microsoft.com/office/drawing/2014/main" id="{FD40B94C-0814-2C00-38F6-E6EB898520B8}"/>
              </a:ext>
            </a:extLst>
          </p:cNvPr>
          <p:cNvPicPr>
            <a:picLocks noChangeAspect="1"/>
          </p:cNvPicPr>
          <p:nvPr/>
        </p:nvPicPr>
        <p:blipFill>
          <a:blip r:embed="rId3"/>
          <a:srcRect t="2425"/>
          <a:stretch>
            <a:fillRect/>
          </a:stretch>
        </p:blipFill>
        <p:spPr>
          <a:xfrm>
            <a:off x="6264748" y="2481942"/>
            <a:ext cx="5314605" cy="4076337"/>
          </a:xfrm>
          <a:prstGeom prst="rect">
            <a:avLst/>
          </a:prstGeom>
        </p:spPr>
      </p:pic>
    </p:spTree>
    <p:extLst>
      <p:ext uri="{BB962C8B-B14F-4D97-AF65-F5344CB8AC3E}">
        <p14:creationId xmlns:p14="http://schemas.microsoft.com/office/powerpoint/2010/main" val="1727501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BC321-887D-FB8D-94A3-4F36F5D1F22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977B3E1-9D6F-05E8-3F8F-7DA9F553688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44F7A5B-B5D5-F916-1DF7-919B2A6FADF9}"/>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4" name="Content Placeholder 3">
            <a:extLst>
              <a:ext uri="{FF2B5EF4-FFF2-40B4-BE49-F238E27FC236}">
                <a16:creationId xmlns:a16="http://schemas.microsoft.com/office/drawing/2014/main" id="{809AB721-6560-AD61-94C3-0661A6E14711}"/>
              </a:ext>
            </a:extLst>
          </p:cNvPr>
          <p:cNvSpPr>
            <a:spLocks noGrp="1"/>
          </p:cNvSpPr>
          <p:nvPr>
            <p:ph idx="1"/>
          </p:nvPr>
        </p:nvSpPr>
        <p:spPr>
          <a:xfrm>
            <a:off x="612647" y="1563132"/>
            <a:ext cx="5499701" cy="4593828"/>
          </a:xfrm>
        </p:spPr>
        <p:txBody>
          <a:bodyPr>
            <a:noAutofit/>
          </a:bodyPr>
          <a:lstStyle/>
          <a:p>
            <a:r>
              <a:rPr lang="en-US" dirty="0"/>
              <a:t>Describes the language with an equal number of 0s and 1s</a:t>
            </a:r>
          </a:p>
        </p:txBody>
      </p:sp>
      <p:sp>
        <p:nvSpPr>
          <p:cNvPr id="2" name="TextBox 1">
            <a:extLst>
              <a:ext uri="{FF2B5EF4-FFF2-40B4-BE49-F238E27FC236}">
                <a16:creationId xmlns:a16="http://schemas.microsoft.com/office/drawing/2014/main" id="{3880D64E-087D-5D03-A926-E0E4CE66EB8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9269C36-D3D3-C481-05F5-928691B300E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3</a:t>
            </a:r>
          </a:p>
        </p:txBody>
      </p:sp>
      <p:pic>
        <p:nvPicPr>
          <p:cNvPr id="6" name="Picture 5" descr="A diagram of a network&#10;&#10;AI-generated content may be incorrect.">
            <a:extLst>
              <a:ext uri="{FF2B5EF4-FFF2-40B4-BE49-F238E27FC236}">
                <a16:creationId xmlns:a16="http://schemas.microsoft.com/office/drawing/2014/main" id="{6137D98B-1C3F-C7DC-B3B5-F6FB254D6985}"/>
              </a:ext>
            </a:extLst>
          </p:cNvPr>
          <p:cNvPicPr>
            <a:picLocks noChangeAspect="1"/>
          </p:cNvPicPr>
          <p:nvPr/>
        </p:nvPicPr>
        <p:blipFill>
          <a:blip r:embed="rId3"/>
          <a:srcRect t="825" b="-1"/>
          <a:stretch>
            <a:fillRect/>
          </a:stretch>
        </p:blipFill>
        <p:spPr>
          <a:xfrm>
            <a:off x="5594219" y="1563131"/>
            <a:ext cx="6037943" cy="5203299"/>
          </a:xfrm>
          <a:prstGeom prst="rect">
            <a:avLst/>
          </a:prstGeom>
        </p:spPr>
      </p:pic>
    </p:spTree>
    <p:extLst>
      <p:ext uri="{BB962C8B-B14F-4D97-AF65-F5344CB8AC3E}">
        <p14:creationId xmlns:p14="http://schemas.microsoft.com/office/powerpoint/2010/main" val="253905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6E333-051D-BDBA-D541-CB87041CEFF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A25220-64AA-CA65-E62B-6B5CE2D1AE1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A599127-7567-4AA9-94B6-D01089D5560B}"/>
              </a:ext>
            </a:extLst>
          </p:cNvPr>
          <p:cNvSpPr>
            <a:spLocks noGrp="1"/>
          </p:cNvSpPr>
          <p:nvPr>
            <p:ph type="sldNum" sz="quarter" idx="12"/>
          </p:nvPr>
        </p:nvSpPr>
        <p:spPr/>
        <p:txBody>
          <a:bodyPr/>
          <a:lstStyle/>
          <a:p>
            <a:fld id="{CC057153-B650-4DEB-B370-79DDCFDCE934}" type="slidenum">
              <a:rPr lang="en-US" smtClean="0"/>
              <a:t>25</a:t>
            </a:fld>
            <a:endParaRPr lang="en-US"/>
          </a:p>
        </p:txBody>
      </p:sp>
      <p:sp>
        <p:nvSpPr>
          <p:cNvPr id="4" name="Content Placeholder 3">
            <a:extLst>
              <a:ext uri="{FF2B5EF4-FFF2-40B4-BE49-F238E27FC236}">
                <a16:creationId xmlns:a16="http://schemas.microsoft.com/office/drawing/2014/main" id="{EA091ED9-BCBF-675A-49AB-0425704F2045}"/>
              </a:ext>
            </a:extLst>
          </p:cNvPr>
          <p:cNvSpPr>
            <a:spLocks noGrp="1"/>
          </p:cNvSpPr>
          <p:nvPr>
            <p:ph idx="1"/>
          </p:nvPr>
        </p:nvSpPr>
        <p:spPr>
          <a:xfrm>
            <a:off x="612647" y="1563132"/>
            <a:ext cx="5499701" cy="4593828"/>
          </a:xfrm>
        </p:spPr>
        <p:txBody>
          <a:bodyPr>
            <a:noAutofit/>
          </a:bodyPr>
          <a:lstStyle/>
          <a:p>
            <a:r>
              <a:rPr lang="en-US" dirty="0"/>
              <a:t>Describes palindromes</a:t>
            </a:r>
          </a:p>
        </p:txBody>
      </p:sp>
      <p:sp>
        <p:nvSpPr>
          <p:cNvPr id="2" name="TextBox 1">
            <a:extLst>
              <a:ext uri="{FF2B5EF4-FFF2-40B4-BE49-F238E27FC236}">
                <a16:creationId xmlns:a16="http://schemas.microsoft.com/office/drawing/2014/main" id="{334A7153-BF4E-21C4-9460-DB0FB7022BA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B0CA920-6EDB-3B43-E26C-2A8A334FB6D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4</a:t>
            </a:r>
          </a:p>
        </p:txBody>
      </p:sp>
      <p:pic>
        <p:nvPicPr>
          <p:cNvPr id="6" name="Picture 5">
            <a:extLst>
              <a:ext uri="{FF2B5EF4-FFF2-40B4-BE49-F238E27FC236}">
                <a16:creationId xmlns:a16="http://schemas.microsoft.com/office/drawing/2014/main" id="{0F5FA985-A154-C075-8336-55761D345236}"/>
              </a:ext>
            </a:extLst>
          </p:cNvPr>
          <p:cNvPicPr>
            <a:picLocks noChangeAspect="1"/>
          </p:cNvPicPr>
          <p:nvPr/>
        </p:nvPicPr>
        <p:blipFill>
          <a:blip r:embed="rId3"/>
          <a:srcRect l="-2645" r="-332"/>
          <a:stretch>
            <a:fillRect/>
          </a:stretch>
        </p:blipFill>
        <p:spPr>
          <a:xfrm>
            <a:off x="4033157" y="1241080"/>
            <a:ext cx="7393796" cy="5203299"/>
          </a:xfrm>
          <a:prstGeom prst="rect">
            <a:avLst/>
          </a:prstGeom>
        </p:spPr>
      </p:pic>
    </p:spTree>
    <p:extLst>
      <p:ext uri="{BB962C8B-B14F-4D97-AF65-F5344CB8AC3E}">
        <p14:creationId xmlns:p14="http://schemas.microsoft.com/office/powerpoint/2010/main" val="636672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96846-1DF0-DE5A-B9BC-BC3DE3568AE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639CBB0-29FB-24F1-6AB4-10D0856FC1E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AF00530-E64B-464D-B642-516B745E6217}"/>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4" name="Content Placeholder 3">
            <a:extLst>
              <a:ext uri="{FF2B5EF4-FFF2-40B4-BE49-F238E27FC236}">
                <a16:creationId xmlns:a16="http://schemas.microsoft.com/office/drawing/2014/main" id="{FFF17F86-189F-3D08-69C9-BF9994BB0D91}"/>
              </a:ext>
            </a:extLst>
          </p:cNvPr>
          <p:cNvSpPr>
            <a:spLocks noGrp="1"/>
          </p:cNvSpPr>
          <p:nvPr>
            <p:ph idx="1"/>
          </p:nvPr>
        </p:nvSpPr>
        <p:spPr>
          <a:xfrm>
            <a:off x="612647" y="1563132"/>
            <a:ext cx="10814306" cy="4593828"/>
          </a:xfrm>
        </p:spPr>
        <p:txBody>
          <a:bodyPr>
            <a:noAutofit/>
          </a:bodyPr>
          <a:lstStyle/>
          <a:p>
            <a:r>
              <a:rPr lang="en-US" dirty="0"/>
              <a:t>For this class, we'll just focus on accepting or rejecting strings.</a:t>
            </a:r>
          </a:p>
          <a:p>
            <a:r>
              <a:rPr lang="en-US" dirty="0"/>
              <a:t>However, since Turing machines can write, they can also provide output.</a:t>
            </a:r>
            <a:br>
              <a:rPr lang="en-US" dirty="0"/>
            </a:br>
            <a:br>
              <a:rPr lang="en-US" dirty="0"/>
            </a:br>
            <a:endParaRPr lang="en-US" dirty="0"/>
          </a:p>
        </p:txBody>
      </p:sp>
      <p:sp>
        <p:nvSpPr>
          <p:cNvPr id="2" name="TextBox 1">
            <a:extLst>
              <a:ext uri="{FF2B5EF4-FFF2-40B4-BE49-F238E27FC236}">
                <a16:creationId xmlns:a16="http://schemas.microsoft.com/office/drawing/2014/main" id="{4BFBD74F-54DF-CD79-1384-28DDE93590E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108A62B-9C0E-C52B-006B-F65E66B7CD8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Producing output</a:t>
            </a:r>
          </a:p>
        </p:txBody>
      </p:sp>
    </p:spTree>
    <p:extLst>
      <p:ext uri="{BB962C8B-B14F-4D97-AF65-F5344CB8AC3E}">
        <p14:creationId xmlns:p14="http://schemas.microsoft.com/office/powerpoint/2010/main" val="2415691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952D1-C211-E8B2-85BE-EC12C9CF50F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5A924AE-528D-4CBD-63EA-0FDC69F1930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10826C1-1CB2-1C5F-AD16-7A75C236A348}"/>
              </a:ext>
            </a:extLst>
          </p:cNvPr>
          <p:cNvSpPr>
            <a:spLocks noGrp="1"/>
          </p:cNvSpPr>
          <p:nvPr>
            <p:ph type="sldNum" sz="quarter" idx="12"/>
          </p:nvPr>
        </p:nvSpPr>
        <p:spPr/>
        <p:txBody>
          <a:bodyPr/>
          <a:lstStyle/>
          <a:p>
            <a:fld id="{CC057153-B650-4DEB-B370-79DDCFDCE934}" type="slidenum">
              <a:rPr lang="en-US" smtClean="0"/>
              <a:t>27</a:t>
            </a:fld>
            <a:endParaRPr lang="en-US"/>
          </a:p>
        </p:txBody>
      </p:sp>
      <p:sp>
        <p:nvSpPr>
          <p:cNvPr id="4" name="Content Placeholder 3">
            <a:extLst>
              <a:ext uri="{FF2B5EF4-FFF2-40B4-BE49-F238E27FC236}">
                <a16:creationId xmlns:a16="http://schemas.microsoft.com/office/drawing/2014/main" id="{D75C4D97-D530-1E6A-4351-6CD4424E4F1A}"/>
              </a:ext>
            </a:extLst>
          </p:cNvPr>
          <p:cNvSpPr>
            <a:spLocks noGrp="1"/>
          </p:cNvSpPr>
          <p:nvPr>
            <p:ph idx="1"/>
          </p:nvPr>
        </p:nvSpPr>
        <p:spPr>
          <a:xfrm>
            <a:off x="612647" y="1563132"/>
            <a:ext cx="10814306" cy="4593828"/>
          </a:xfrm>
        </p:spPr>
        <p:txBody>
          <a:bodyPr>
            <a:noAutofit/>
          </a:bodyPr>
          <a:lstStyle/>
          <a:p>
            <a:r>
              <a:rPr lang="en-US" dirty="0"/>
              <a:t>Accepts strings of the form: </a:t>
            </a:r>
            <a:r>
              <a:rPr lang="en-US" dirty="0" err="1"/>
              <a:t>number+number</a:t>
            </a:r>
            <a:endParaRPr lang="en-US" dirty="0"/>
          </a:p>
          <a:p>
            <a:r>
              <a:rPr lang="en-US" dirty="0"/>
              <a:t>Numbers are represented in </a:t>
            </a:r>
            <a:r>
              <a:rPr lang="en-US" b="1" dirty="0"/>
              <a:t>unary</a:t>
            </a:r>
          </a:p>
          <a:p>
            <a:r>
              <a:rPr lang="en-US" dirty="0"/>
              <a:t>Unary numbers:</a:t>
            </a:r>
          </a:p>
          <a:p>
            <a:r>
              <a:rPr lang="en-US" dirty="0"/>
              <a:t>1 = 1</a:t>
            </a:r>
          </a:p>
          <a:p>
            <a:r>
              <a:rPr lang="en-US" dirty="0"/>
              <a:t>2 = 11</a:t>
            </a:r>
          </a:p>
          <a:p>
            <a:r>
              <a:rPr lang="en-US" dirty="0"/>
              <a:t>3 = 111</a:t>
            </a:r>
          </a:p>
          <a:p>
            <a:r>
              <a:rPr lang="en-US" dirty="0"/>
              <a:t>4 = 1111</a:t>
            </a:r>
          </a:p>
          <a:p>
            <a:r>
              <a:rPr lang="en-US" dirty="0"/>
              <a:t>5 = 11111</a:t>
            </a:r>
          </a:p>
          <a:p>
            <a:r>
              <a:rPr lang="en-US" dirty="0"/>
              <a:t>In addition to accepting strings of this form, it also calculates the result!</a:t>
            </a:r>
          </a:p>
          <a:p>
            <a:r>
              <a:rPr lang="en-US" dirty="0"/>
              <a:t>E.g. 11+111 should give us 11111 by putting it on the tape</a:t>
            </a:r>
          </a:p>
        </p:txBody>
      </p:sp>
      <p:sp>
        <p:nvSpPr>
          <p:cNvPr id="2" name="TextBox 1">
            <a:extLst>
              <a:ext uri="{FF2B5EF4-FFF2-40B4-BE49-F238E27FC236}">
                <a16:creationId xmlns:a16="http://schemas.microsoft.com/office/drawing/2014/main" id="{ED0CB632-2B40-8D78-0319-4FFDAFE4564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86CE109-19C7-F2A3-8E50-62256B3AD5E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5</a:t>
            </a:r>
          </a:p>
        </p:txBody>
      </p:sp>
      <p:pic>
        <p:nvPicPr>
          <p:cNvPr id="6" name="Picture 5" descr="A diagram of a diagram&#10;&#10;AI-generated content may be incorrect.">
            <a:extLst>
              <a:ext uri="{FF2B5EF4-FFF2-40B4-BE49-F238E27FC236}">
                <a16:creationId xmlns:a16="http://schemas.microsoft.com/office/drawing/2014/main" id="{E8391F20-305E-7A12-C174-14FBDC9A7BEC}"/>
              </a:ext>
            </a:extLst>
          </p:cNvPr>
          <p:cNvPicPr>
            <a:picLocks noChangeAspect="1"/>
          </p:cNvPicPr>
          <p:nvPr/>
        </p:nvPicPr>
        <p:blipFill>
          <a:blip r:embed="rId3"/>
          <a:stretch>
            <a:fillRect/>
          </a:stretch>
        </p:blipFill>
        <p:spPr>
          <a:xfrm>
            <a:off x="5124801" y="2234618"/>
            <a:ext cx="6936567" cy="3060250"/>
          </a:xfrm>
          <a:prstGeom prst="rect">
            <a:avLst/>
          </a:prstGeom>
        </p:spPr>
      </p:pic>
    </p:spTree>
    <p:extLst>
      <p:ext uri="{BB962C8B-B14F-4D97-AF65-F5344CB8AC3E}">
        <p14:creationId xmlns:p14="http://schemas.microsoft.com/office/powerpoint/2010/main" val="409995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0FCA4-2851-B702-72D9-20CCB826E3B3}"/>
            </a:ext>
          </a:extLst>
        </p:cNvPr>
        <p:cNvGrpSpPr/>
        <p:nvPr/>
      </p:nvGrpSpPr>
      <p:grpSpPr>
        <a:xfrm>
          <a:off x="0" y="0"/>
          <a:ext cx="0" cy="0"/>
          <a:chOff x="0" y="0"/>
          <a:chExt cx="0" cy="0"/>
        </a:xfrm>
      </p:grpSpPr>
      <p:pic>
        <p:nvPicPr>
          <p:cNvPr id="7" name="Picture 6" descr="A diagram of a network&#10;&#10;AI-generated content may be incorrect.">
            <a:extLst>
              <a:ext uri="{FF2B5EF4-FFF2-40B4-BE49-F238E27FC236}">
                <a16:creationId xmlns:a16="http://schemas.microsoft.com/office/drawing/2014/main" id="{6E69F6E8-2EAE-4358-DDD3-FF338EBC1004}"/>
              </a:ext>
            </a:extLst>
          </p:cNvPr>
          <p:cNvPicPr>
            <a:picLocks noChangeAspect="1"/>
          </p:cNvPicPr>
          <p:nvPr/>
        </p:nvPicPr>
        <p:blipFill>
          <a:blip r:embed="rId3"/>
          <a:stretch>
            <a:fillRect/>
          </a:stretch>
        </p:blipFill>
        <p:spPr>
          <a:xfrm>
            <a:off x="5200031" y="1901559"/>
            <a:ext cx="6620329" cy="4916568"/>
          </a:xfrm>
          <a:prstGeom prst="rect">
            <a:avLst/>
          </a:prstGeom>
        </p:spPr>
      </p:pic>
      <p:sp>
        <p:nvSpPr>
          <p:cNvPr id="10" name="Title 1">
            <a:extLst>
              <a:ext uri="{FF2B5EF4-FFF2-40B4-BE49-F238E27FC236}">
                <a16:creationId xmlns:a16="http://schemas.microsoft.com/office/drawing/2014/main" id="{89FE27F1-6A04-B466-CBA1-55B24AE8DE2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8A96B84-FBF0-C9AB-A184-B0594AE4E276}"/>
              </a:ext>
            </a:extLst>
          </p:cNvPr>
          <p:cNvSpPr>
            <a:spLocks noGrp="1"/>
          </p:cNvSpPr>
          <p:nvPr>
            <p:ph type="sldNum" sz="quarter" idx="12"/>
          </p:nvPr>
        </p:nvSpPr>
        <p:spPr/>
        <p:txBody>
          <a:bodyPr/>
          <a:lstStyle/>
          <a:p>
            <a:fld id="{CC057153-B650-4DEB-B370-79DDCFDCE934}" type="slidenum">
              <a:rPr lang="en-US" smtClean="0"/>
              <a:t>28</a:t>
            </a:fld>
            <a:endParaRPr lang="en-US"/>
          </a:p>
        </p:txBody>
      </p:sp>
      <p:sp>
        <p:nvSpPr>
          <p:cNvPr id="4" name="Content Placeholder 3">
            <a:extLst>
              <a:ext uri="{FF2B5EF4-FFF2-40B4-BE49-F238E27FC236}">
                <a16:creationId xmlns:a16="http://schemas.microsoft.com/office/drawing/2014/main" id="{13D93BEA-F17B-0503-0363-3A2335331C02}"/>
              </a:ext>
            </a:extLst>
          </p:cNvPr>
          <p:cNvSpPr>
            <a:spLocks noGrp="1"/>
          </p:cNvSpPr>
          <p:nvPr>
            <p:ph idx="1"/>
          </p:nvPr>
        </p:nvSpPr>
        <p:spPr>
          <a:xfrm>
            <a:off x="612647" y="1563132"/>
            <a:ext cx="10814306" cy="4593828"/>
          </a:xfrm>
        </p:spPr>
        <p:txBody>
          <a:bodyPr>
            <a:noAutofit/>
          </a:bodyPr>
          <a:lstStyle/>
          <a:p>
            <a:r>
              <a:rPr lang="en-US" dirty="0"/>
              <a:t>Accepts strings of the form: number(+number)*</a:t>
            </a:r>
          </a:p>
          <a:p>
            <a:r>
              <a:rPr lang="en-US" dirty="0"/>
              <a:t>Numbers are represented in unary</a:t>
            </a:r>
          </a:p>
        </p:txBody>
      </p:sp>
      <p:sp>
        <p:nvSpPr>
          <p:cNvPr id="2" name="TextBox 1">
            <a:extLst>
              <a:ext uri="{FF2B5EF4-FFF2-40B4-BE49-F238E27FC236}">
                <a16:creationId xmlns:a16="http://schemas.microsoft.com/office/drawing/2014/main" id="{13183F45-BB29-B421-2349-CDC1CBFF9C1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943881E-C800-BB34-49D4-F21E180B795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6</a:t>
            </a:r>
          </a:p>
        </p:txBody>
      </p:sp>
    </p:spTree>
    <p:extLst>
      <p:ext uri="{BB962C8B-B14F-4D97-AF65-F5344CB8AC3E}">
        <p14:creationId xmlns:p14="http://schemas.microsoft.com/office/powerpoint/2010/main" val="320784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264E7-6BDD-8E93-1803-AC52FDC171A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C801CEB-4750-3205-290B-1E36AD2A0CF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EE47ACC-CAB7-DFD8-C18F-973D9B9D675F}"/>
              </a:ext>
            </a:extLst>
          </p:cNvPr>
          <p:cNvSpPr>
            <a:spLocks noGrp="1"/>
          </p:cNvSpPr>
          <p:nvPr>
            <p:ph type="sldNum" sz="quarter" idx="12"/>
          </p:nvPr>
        </p:nvSpPr>
        <p:spPr/>
        <p:txBody>
          <a:bodyPr/>
          <a:lstStyle/>
          <a:p>
            <a:fld id="{CC057153-B650-4DEB-B370-79DDCFDCE934}" type="slidenum">
              <a:rPr lang="en-US" smtClean="0"/>
              <a:t>29</a:t>
            </a:fld>
            <a:endParaRPr lang="en-US"/>
          </a:p>
        </p:txBody>
      </p:sp>
      <p:sp>
        <p:nvSpPr>
          <p:cNvPr id="4" name="Content Placeholder 3">
            <a:extLst>
              <a:ext uri="{FF2B5EF4-FFF2-40B4-BE49-F238E27FC236}">
                <a16:creationId xmlns:a16="http://schemas.microsoft.com/office/drawing/2014/main" id="{6100E075-481A-F05D-16D7-502588BF499F}"/>
              </a:ext>
            </a:extLst>
          </p:cNvPr>
          <p:cNvSpPr>
            <a:spLocks noGrp="1"/>
          </p:cNvSpPr>
          <p:nvPr>
            <p:ph idx="1"/>
          </p:nvPr>
        </p:nvSpPr>
        <p:spPr>
          <a:xfrm>
            <a:off x="612647" y="1563132"/>
            <a:ext cx="9037539" cy="4593828"/>
          </a:xfrm>
        </p:spPr>
        <p:txBody>
          <a:bodyPr>
            <a:noAutofit/>
          </a:bodyPr>
          <a:lstStyle/>
          <a:p>
            <a:r>
              <a:rPr lang="en-US" dirty="0"/>
              <a:t>Any computable process can be carried out on a Turing machine.</a:t>
            </a:r>
          </a:p>
          <a:p>
            <a:r>
              <a:rPr lang="en-US" dirty="0"/>
              <a:t>It is widely acknowledged today that </a:t>
            </a:r>
            <a:r>
              <a:rPr lang="en-US" b="1" dirty="0"/>
              <a:t>all general-purpose computers can be reduced to the idea of a Turing Machine</a:t>
            </a:r>
            <a:r>
              <a:rPr lang="en-US" dirty="0"/>
              <a:t>.</a:t>
            </a:r>
          </a:p>
          <a:p>
            <a:r>
              <a:rPr lang="en-US" dirty="0"/>
              <a:t>If a computer is as powerful as a Turing machine, it’s </a:t>
            </a:r>
            <a:r>
              <a:rPr lang="en-US" b="1" dirty="0"/>
              <a:t>Turing complete</a:t>
            </a:r>
            <a:r>
              <a:rPr lang="en-US" dirty="0"/>
              <a:t>. Your laptop, phone, microwave, thermostat, are all Turing complete.</a:t>
            </a:r>
          </a:p>
          <a:p>
            <a:endParaRPr lang="en-US" dirty="0"/>
          </a:p>
        </p:txBody>
      </p:sp>
      <p:sp>
        <p:nvSpPr>
          <p:cNvPr id="2" name="TextBox 1">
            <a:extLst>
              <a:ext uri="{FF2B5EF4-FFF2-40B4-BE49-F238E27FC236}">
                <a16:creationId xmlns:a16="http://schemas.microsoft.com/office/drawing/2014/main" id="{7AF1CE63-6F9D-9BD5-4957-E2D0FCACB09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EB03989-3920-0FCA-DC83-F08385E3099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Church-Turing thesis</a:t>
            </a:r>
          </a:p>
        </p:txBody>
      </p:sp>
      <p:pic>
        <p:nvPicPr>
          <p:cNvPr id="5" name="Picture 4" descr="Alonzo Church">
            <a:extLst>
              <a:ext uri="{FF2B5EF4-FFF2-40B4-BE49-F238E27FC236}">
                <a16:creationId xmlns:a16="http://schemas.microsoft.com/office/drawing/2014/main" id="{92896461-C307-EE03-58E0-9C55451DE0F8}"/>
              </a:ext>
            </a:extLst>
          </p:cNvPr>
          <p:cNvPicPr>
            <a:picLocks noChangeAspect="1"/>
          </p:cNvPicPr>
          <p:nvPr/>
        </p:nvPicPr>
        <p:blipFill>
          <a:blip r:embed="rId3"/>
          <a:srcRect l="60233" b="16336"/>
          <a:stretch>
            <a:fillRect/>
          </a:stretch>
        </p:blipFill>
        <p:spPr>
          <a:xfrm>
            <a:off x="10358202" y="240427"/>
            <a:ext cx="1833797" cy="2667665"/>
          </a:xfrm>
          <a:prstGeom prst="rect">
            <a:avLst/>
          </a:prstGeom>
        </p:spPr>
      </p:pic>
      <p:pic>
        <p:nvPicPr>
          <p:cNvPr id="6" name="Picture 5" descr="Alan Turing">
            <a:extLst>
              <a:ext uri="{FF2B5EF4-FFF2-40B4-BE49-F238E27FC236}">
                <a16:creationId xmlns:a16="http://schemas.microsoft.com/office/drawing/2014/main" id="{92C8243E-EDB4-0954-6CBA-E908C706AA36}"/>
              </a:ext>
            </a:extLst>
          </p:cNvPr>
          <p:cNvPicPr>
            <a:picLocks noChangeAspect="1"/>
          </p:cNvPicPr>
          <p:nvPr/>
        </p:nvPicPr>
        <p:blipFill>
          <a:blip r:embed="rId3"/>
          <a:srcRect l="1131" r="50000" b="16336"/>
          <a:stretch>
            <a:fillRect/>
          </a:stretch>
        </p:blipFill>
        <p:spPr>
          <a:xfrm>
            <a:off x="9938479" y="3525387"/>
            <a:ext cx="2253521" cy="2667665"/>
          </a:xfrm>
          <a:prstGeom prst="rect">
            <a:avLst/>
          </a:prstGeom>
        </p:spPr>
      </p:pic>
      <p:sp>
        <p:nvSpPr>
          <p:cNvPr id="8" name="TextBox 7">
            <a:extLst>
              <a:ext uri="{FF2B5EF4-FFF2-40B4-BE49-F238E27FC236}">
                <a16:creationId xmlns:a16="http://schemas.microsoft.com/office/drawing/2014/main" id="{46C82F2D-4575-583E-A41E-A39A4F87AD84}"/>
              </a:ext>
            </a:extLst>
          </p:cNvPr>
          <p:cNvSpPr txBox="1"/>
          <p:nvPr/>
        </p:nvSpPr>
        <p:spPr>
          <a:xfrm>
            <a:off x="10358202" y="2952318"/>
            <a:ext cx="2045083" cy="369332"/>
          </a:xfrm>
          <a:prstGeom prst="rect">
            <a:avLst/>
          </a:prstGeom>
          <a:noFill/>
        </p:spPr>
        <p:txBody>
          <a:bodyPr wrap="square">
            <a:spAutoFit/>
          </a:bodyPr>
          <a:lstStyle/>
          <a:p>
            <a:r>
              <a:rPr lang="en-US" sz="1800" dirty="0"/>
              <a:t>Alonzo Church</a:t>
            </a:r>
            <a:endParaRPr lang="en-US" dirty="0"/>
          </a:p>
        </p:txBody>
      </p:sp>
      <p:sp>
        <p:nvSpPr>
          <p:cNvPr id="9" name="TextBox 8">
            <a:extLst>
              <a:ext uri="{FF2B5EF4-FFF2-40B4-BE49-F238E27FC236}">
                <a16:creationId xmlns:a16="http://schemas.microsoft.com/office/drawing/2014/main" id="{BC074EFB-B1E4-5E1A-2AA9-A3BC63AE769C}"/>
              </a:ext>
            </a:extLst>
          </p:cNvPr>
          <p:cNvSpPr txBox="1"/>
          <p:nvPr/>
        </p:nvSpPr>
        <p:spPr>
          <a:xfrm>
            <a:off x="10422698" y="6212123"/>
            <a:ext cx="2045083" cy="369332"/>
          </a:xfrm>
          <a:prstGeom prst="rect">
            <a:avLst/>
          </a:prstGeom>
          <a:noFill/>
        </p:spPr>
        <p:txBody>
          <a:bodyPr wrap="square">
            <a:spAutoFit/>
          </a:bodyPr>
          <a:lstStyle/>
          <a:p>
            <a:r>
              <a:rPr lang="en-US" sz="1800" dirty="0"/>
              <a:t>Alan Turing</a:t>
            </a:r>
            <a:endParaRPr lang="en-US" dirty="0"/>
          </a:p>
        </p:txBody>
      </p:sp>
    </p:spTree>
    <p:extLst>
      <p:ext uri="{BB962C8B-B14F-4D97-AF65-F5344CB8AC3E}">
        <p14:creationId xmlns:p14="http://schemas.microsoft.com/office/powerpoint/2010/main" val="71137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F7DF2-D3B1-EFB9-6850-62358AF432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ECDBC93-D1AE-586C-4337-A20BF43631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DADFF92-EFB6-1A5E-A171-63BA16016093}"/>
              </a:ext>
            </a:extLst>
          </p:cNvPr>
          <p:cNvSpPr>
            <a:spLocks noGrp="1"/>
          </p:cNvSpPr>
          <p:nvPr>
            <p:ph type="sldNum" sz="quarter" idx="12"/>
          </p:nvPr>
        </p:nvSpPr>
        <p:spPr/>
        <p:txBody>
          <a:bodyPr/>
          <a:lstStyle/>
          <a:p>
            <a:fld id="{CC057153-B650-4DEB-B370-79DDCFDCE934}" type="slidenum">
              <a:rPr lang="en-US" smtClean="0"/>
              <a:t>3</a:t>
            </a:fld>
            <a:endParaRPr lang="en-US"/>
          </a:p>
        </p:txBody>
      </p:sp>
      <p:sp>
        <p:nvSpPr>
          <p:cNvPr id="4" name="Content Placeholder 3">
            <a:extLst>
              <a:ext uri="{FF2B5EF4-FFF2-40B4-BE49-F238E27FC236}">
                <a16:creationId xmlns:a16="http://schemas.microsoft.com/office/drawing/2014/main" id="{315E7E12-D860-9309-D9AB-E66F40CAD753}"/>
              </a:ext>
            </a:extLst>
          </p:cNvPr>
          <p:cNvSpPr>
            <a:spLocks noGrp="1"/>
          </p:cNvSpPr>
          <p:nvPr>
            <p:ph idx="1"/>
          </p:nvPr>
        </p:nvSpPr>
        <p:spPr>
          <a:xfrm>
            <a:off x="612647" y="1563132"/>
            <a:ext cx="11019515" cy="4593828"/>
          </a:xfrm>
        </p:spPr>
        <p:txBody>
          <a:bodyPr>
            <a:noAutofit/>
          </a:bodyPr>
          <a:lstStyle/>
          <a:p>
            <a:r>
              <a:rPr lang="en-US" dirty="0"/>
              <a:t>Key differences:</a:t>
            </a:r>
          </a:p>
          <a:p>
            <a:pPr lvl="1"/>
            <a:r>
              <a:rPr lang="en-US" sz="2000" dirty="0"/>
              <a:t>They can </a:t>
            </a:r>
            <a:r>
              <a:rPr lang="en-US" sz="2000" b="1" dirty="0"/>
              <a:t>write</a:t>
            </a:r>
            <a:r>
              <a:rPr lang="en-US" sz="2000" dirty="0"/>
              <a:t> to the input tape as well as read</a:t>
            </a:r>
          </a:p>
          <a:p>
            <a:pPr lvl="1"/>
            <a:r>
              <a:rPr lang="en-US" sz="2000" dirty="0"/>
              <a:t>They have two alphabets:</a:t>
            </a:r>
          </a:p>
          <a:p>
            <a:pPr lvl="2"/>
            <a:r>
              <a:rPr lang="en-US" sz="2000" b="1" dirty="0"/>
              <a:t>input alphabet</a:t>
            </a:r>
            <a:r>
              <a:rPr lang="en-US" sz="2000" dirty="0"/>
              <a:t>: just like DFAs and NFAs</a:t>
            </a:r>
          </a:p>
          <a:p>
            <a:pPr lvl="2"/>
            <a:r>
              <a:rPr lang="en-US" sz="2000" b="1" dirty="0"/>
              <a:t>tape alphabet</a:t>
            </a:r>
            <a:r>
              <a:rPr lang="en-US" sz="2000" dirty="0"/>
              <a:t>: includes the input alphabet PLUS possibly additional characters</a:t>
            </a:r>
          </a:p>
          <a:p>
            <a:pPr lvl="1"/>
            <a:r>
              <a:rPr lang="en-US" sz="2000" dirty="0"/>
              <a:t>Can move head right *and* left on the input tape</a:t>
            </a:r>
          </a:p>
          <a:p>
            <a:pPr lvl="1"/>
            <a:r>
              <a:rPr lang="en-US" sz="2000" dirty="0"/>
              <a:t>The input tape is infinite!</a:t>
            </a:r>
          </a:p>
          <a:p>
            <a:pPr lvl="2"/>
            <a:r>
              <a:rPr lang="en-US" sz="2000" dirty="0"/>
              <a:t>it has "blank" characters everywhere beyond the string input (in both directions)</a:t>
            </a:r>
          </a:p>
          <a:p>
            <a:pPr lvl="1"/>
            <a:r>
              <a:rPr lang="en-US" sz="2000" dirty="0"/>
              <a:t>Has both </a:t>
            </a:r>
            <a:r>
              <a:rPr lang="en-US" sz="2000" b="1" dirty="0"/>
              <a:t>accept</a:t>
            </a:r>
            <a:r>
              <a:rPr lang="en-US" sz="2000" dirty="0"/>
              <a:t> </a:t>
            </a:r>
            <a:r>
              <a:rPr lang="en-US" sz="2000" i="1" dirty="0"/>
              <a:t>and</a:t>
            </a:r>
            <a:r>
              <a:rPr lang="en-US" sz="2000" dirty="0"/>
              <a:t> </a:t>
            </a:r>
            <a:r>
              <a:rPr lang="en-US" sz="2000" b="1" dirty="0"/>
              <a:t>reject</a:t>
            </a:r>
            <a:r>
              <a:rPr lang="en-US" sz="2000" dirty="0"/>
              <a:t> states</a:t>
            </a:r>
          </a:p>
          <a:p>
            <a:pPr lvl="2"/>
            <a:r>
              <a:rPr lang="en-US" sz="2000" dirty="0"/>
              <a:t>if it ever enters either it *immediately* accepts/rejects</a:t>
            </a:r>
          </a:p>
        </p:txBody>
      </p:sp>
      <p:sp>
        <p:nvSpPr>
          <p:cNvPr id="2" name="TextBox 1">
            <a:extLst>
              <a:ext uri="{FF2B5EF4-FFF2-40B4-BE49-F238E27FC236}">
                <a16:creationId xmlns:a16="http://schemas.microsoft.com/office/drawing/2014/main" id="{D58535DB-4E20-37B7-6529-A0FCB5C47E0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871D46-C720-B061-43EA-9CD0FB2D94E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Turing Machines</a:t>
            </a:r>
          </a:p>
        </p:txBody>
      </p:sp>
    </p:spTree>
    <p:extLst>
      <p:ext uri="{BB962C8B-B14F-4D97-AF65-F5344CB8AC3E}">
        <p14:creationId xmlns:p14="http://schemas.microsoft.com/office/powerpoint/2010/main" val="201009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C55A5-5FD6-D7A9-8FF4-91B24739EF8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65FAA76-C589-6C7C-8C5B-B93582990E2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1C3801E-1F54-0F93-428A-3203FCE8BA46}"/>
              </a:ext>
            </a:extLst>
          </p:cNvPr>
          <p:cNvSpPr>
            <a:spLocks noGrp="1"/>
          </p:cNvSpPr>
          <p:nvPr>
            <p:ph type="sldNum" sz="quarter" idx="12"/>
          </p:nvPr>
        </p:nvSpPr>
        <p:spPr/>
        <p:txBody>
          <a:bodyPr/>
          <a:lstStyle/>
          <a:p>
            <a:fld id="{CC057153-B650-4DEB-B370-79DDCFDCE934}" type="slidenum">
              <a:rPr lang="en-US" smtClean="0"/>
              <a:t>30</a:t>
            </a:fld>
            <a:endParaRPr lang="en-US"/>
          </a:p>
        </p:txBody>
      </p:sp>
      <p:sp>
        <p:nvSpPr>
          <p:cNvPr id="4" name="Content Placeholder 3">
            <a:extLst>
              <a:ext uri="{FF2B5EF4-FFF2-40B4-BE49-F238E27FC236}">
                <a16:creationId xmlns:a16="http://schemas.microsoft.com/office/drawing/2014/main" id="{DEF187EA-B2C5-3733-A9AA-4A19343524ED}"/>
              </a:ext>
            </a:extLst>
          </p:cNvPr>
          <p:cNvSpPr>
            <a:spLocks noGrp="1"/>
          </p:cNvSpPr>
          <p:nvPr>
            <p:ph idx="1"/>
          </p:nvPr>
        </p:nvSpPr>
        <p:spPr>
          <a:xfrm>
            <a:off x="612647" y="1563132"/>
            <a:ext cx="10814306" cy="4593828"/>
          </a:xfrm>
        </p:spPr>
        <p:txBody>
          <a:bodyPr>
            <a:noAutofit/>
          </a:bodyPr>
          <a:lstStyle/>
          <a:p>
            <a:r>
              <a:rPr lang="en-US" dirty="0"/>
              <a:t>Could we write a Turing machine that simulates the running of another Turing machine?</a:t>
            </a:r>
          </a:p>
          <a:p>
            <a:r>
              <a:rPr lang="en-US" dirty="0"/>
              <a:t>Take as input two things:</a:t>
            </a:r>
          </a:p>
          <a:p>
            <a:pPr marL="685800" lvl="1" indent="-457200">
              <a:buFont typeface="+mj-lt"/>
              <a:buAutoNum type="arabicPeriod"/>
            </a:pPr>
            <a:r>
              <a:rPr lang="en-US" sz="2000" dirty="0"/>
              <a:t>some representation of the Turing machine</a:t>
            </a:r>
          </a:p>
          <a:p>
            <a:pPr marL="685800" lvl="1" indent="-457200">
              <a:buFont typeface="+mj-lt"/>
              <a:buAutoNum type="arabicPeriod"/>
            </a:pPr>
            <a:r>
              <a:rPr lang="en-US" sz="2000" dirty="0"/>
              <a:t>some input to run on the Turing machine input (i.e. the input Turing machine from 1)</a:t>
            </a:r>
          </a:p>
          <a:p>
            <a:r>
              <a:rPr lang="en-US" dirty="0"/>
              <a:t>Would then "run" the Turing machine it was simulating on the input</a:t>
            </a:r>
          </a:p>
          <a:p>
            <a:r>
              <a:rPr lang="en-US" dirty="0"/>
              <a:t>This is called a "</a:t>
            </a:r>
            <a:r>
              <a:rPr lang="en-US" b="1" dirty="0"/>
              <a:t>universal Turing machine</a:t>
            </a:r>
            <a:r>
              <a:rPr lang="en-US" dirty="0"/>
              <a:t>".</a:t>
            </a:r>
          </a:p>
          <a:p>
            <a:r>
              <a:rPr lang="en-US" dirty="0"/>
              <a:t>Turing formulated the </a:t>
            </a:r>
            <a:r>
              <a:rPr lang="en-US" b="1" dirty="0"/>
              <a:t>Halting Problem </a:t>
            </a:r>
            <a:r>
              <a:rPr lang="en-US" dirty="0"/>
              <a:t>and showed that not everything is computable by a Turing machine (and thus by any computer…)</a:t>
            </a:r>
          </a:p>
          <a:p>
            <a:r>
              <a:rPr lang="en-US" dirty="0"/>
              <a:t>It turns out that there is no algorithm to decide whether a program halts on a given input value.</a:t>
            </a:r>
          </a:p>
        </p:txBody>
      </p:sp>
      <p:sp>
        <p:nvSpPr>
          <p:cNvPr id="2" name="TextBox 1">
            <a:extLst>
              <a:ext uri="{FF2B5EF4-FFF2-40B4-BE49-F238E27FC236}">
                <a16:creationId xmlns:a16="http://schemas.microsoft.com/office/drawing/2014/main" id="{5BB7FB1D-7E0F-4F28-5F93-C895D4B37A3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A4ACA84-EB28-8362-9908-6494A9AA756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Halting Problem</a:t>
            </a:r>
          </a:p>
        </p:txBody>
      </p:sp>
    </p:spTree>
    <p:extLst>
      <p:ext uri="{BB962C8B-B14F-4D97-AF65-F5344CB8AC3E}">
        <p14:creationId xmlns:p14="http://schemas.microsoft.com/office/powerpoint/2010/main" val="249552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41BD7-DCD1-A48E-EC40-32A92F20CF8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64025A4-5A3C-4AA8-FA4B-62D67CF05C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72E79A2-A7FF-4399-610C-59DAD345B410}"/>
              </a:ext>
            </a:extLst>
          </p:cNvPr>
          <p:cNvSpPr>
            <a:spLocks noGrp="1"/>
          </p:cNvSpPr>
          <p:nvPr>
            <p:ph type="sldNum" sz="quarter" idx="12"/>
          </p:nvPr>
        </p:nvSpPr>
        <p:spPr/>
        <p:txBody>
          <a:bodyPr/>
          <a:lstStyle/>
          <a:p>
            <a:fld id="{CC057153-B650-4DEB-B370-79DDCFDCE934}" type="slidenum">
              <a:rPr lang="en-US" smtClean="0"/>
              <a:t>31</a:t>
            </a:fld>
            <a:endParaRPr lang="en-US"/>
          </a:p>
        </p:txBody>
      </p:sp>
      <p:sp>
        <p:nvSpPr>
          <p:cNvPr id="4" name="Content Placeholder 3">
            <a:extLst>
              <a:ext uri="{FF2B5EF4-FFF2-40B4-BE49-F238E27FC236}">
                <a16:creationId xmlns:a16="http://schemas.microsoft.com/office/drawing/2014/main" id="{808ADF06-F9F9-DD33-507F-66B3A7607264}"/>
              </a:ext>
            </a:extLst>
          </p:cNvPr>
          <p:cNvSpPr>
            <a:spLocks noGrp="1"/>
          </p:cNvSpPr>
          <p:nvPr>
            <p:ph idx="1"/>
          </p:nvPr>
        </p:nvSpPr>
        <p:spPr>
          <a:xfrm>
            <a:off x="612647" y="1563132"/>
            <a:ext cx="10814306" cy="4593828"/>
          </a:xfrm>
        </p:spPr>
        <p:txBody>
          <a:bodyPr>
            <a:noAutofit/>
          </a:bodyPr>
          <a:lstStyle/>
          <a:p>
            <a:r>
              <a:rPr lang="en-US" dirty="0"/>
              <a:t>To prove that we </a:t>
            </a:r>
            <a:r>
              <a:rPr lang="en-US" b="1" dirty="0"/>
              <a:t>cannot </a:t>
            </a:r>
            <a:r>
              <a:rPr lang="en-US" dirty="0"/>
              <a:t>write this Turing Machine we'll do a proof by contradiction.</a:t>
            </a:r>
          </a:p>
          <a:p>
            <a:r>
              <a:rPr lang="en-US" dirty="0"/>
              <a:t>We assume that we can, i.e. that we could construct the Turing Machine </a:t>
            </a:r>
            <a:r>
              <a:rPr lang="en-US" i="1" dirty="0"/>
              <a:t>H</a:t>
            </a:r>
            <a:r>
              <a:rPr lang="en-US" dirty="0"/>
              <a:t> that can decide whether a program halts on a given input value.</a:t>
            </a:r>
          </a:p>
          <a:p>
            <a:r>
              <a:rPr lang="en-US" dirty="0"/>
              <a:t>We will show that this results in a contradiction, meaning it couldn't be the case that such a Turing Machine exists.</a:t>
            </a:r>
          </a:p>
          <a:p>
            <a:pPr marL="0" indent="0">
              <a:buNone/>
            </a:pPr>
            <a:br>
              <a:rPr lang="en-US" dirty="0"/>
            </a:br>
            <a:endParaRPr lang="en-US" dirty="0"/>
          </a:p>
        </p:txBody>
      </p:sp>
      <p:sp>
        <p:nvSpPr>
          <p:cNvPr id="2" name="TextBox 1">
            <a:extLst>
              <a:ext uri="{FF2B5EF4-FFF2-40B4-BE49-F238E27FC236}">
                <a16:creationId xmlns:a16="http://schemas.microsoft.com/office/drawing/2014/main" id="{4BACC5CC-6639-3E40-E514-4A4D0D7C232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4BAFCC9-653D-9C2B-0571-88643663702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Halting Problem</a:t>
            </a:r>
          </a:p>
        </p:txBody>
      </p:sp>
    </p:spTree>
    <p:extLst>
      <p:ext uri="{BB962C8B-B14F-4D97-AF65-F5344CB8AC3E}">
        <p14:creationId xmlns:p14="http://schemas.microsoft.com/office/powerpoint/2010/main" val="385459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BA130-0BD4-BC7D-B3F8-52341B53B16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026B8D8-5B9F-8B49-51C5-EA657D8A99B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5C3A234-2A35-0752-7F01-03059EC02307}"/>
              </a:ext>
            </a:extLst>
          </p:cNvPr>
          <p:cNvSpPr>
            <a:spLocks noGrp="1"/>
          </p:cNvSpPr>
          <p:nvPr>
            <p:ph type="sldNum" sz="quarter" idx="12"/>
          </p:nvPr>
        </p:nvSpPr>
        <p:spPr/>
        <p:txBody>
          <a:bodyPr/>
          <a:lstStyle/>
          <a:p>
            <a:fld id="{CC057153-B650-4DEB-B370-79DDCFDCE934}" type="slidenum">
              <a:rPr lang="en-US" smtClean="0"/>
              <a:t>32</a:t>
            </a:fld>
            <a:endParaRPr lang="en-US"/>
          </a:p>
        </p:txBody>
      </p:sp>
      <p:sp>
        <p:nvSpPr>
          <p:cNvPr id="4" name="Content Placeholder 3">
            <a:extLst>
              <a:ext uri="{FF2B5EF4-FFF2-40B4-BE49-F238E27FC236}">
                <a16:creationId xmlns:a16="http://schemas.microsoft.com/office/drawing/2014/main" id="{30C6DC80-51ED-83D2-8969-9DF6D848E4CE}"/>
              </a:ext>
            </a:extLst>
          </p:cNvPr>
          <p:cNvSpPr>
            <a:spLocks noGrp="1"/>
          </p:cNvSpPr>
          <p:nvPr>
            <p:ph idx="1"/>
          </p:nvPr>
        </p:nvSpPr>
        <p:spPr>
          <a:xfrm>
            <a:off x="612647" y="1563132"/>
            <a:ext cx="10814306" cy="4593828"/>
          </a:xfrm>
        </p:spPr>
        <p:txBody>
          <a:bodyPr>
            <a:noAutofit/>
          </a:bodyPr>
          <a:lstStyle/>
          <a:p>
            <a:r>
              <a:rPr lang="en-US" sz="1600" dirty="0"/>
              <a:t>Assume there is a Turing Machine </a:t>
            </a:r>
            <a:r>
              <a:rPr lang="en-US" sz="1600" i="1" dirty="0"/>
              <a:t>H</a:t>
            </a:r>
            <a:r>
              <a:rPr lang="en-US" sz="1600" dirty="0"/>
              <a:t> that decides for any program </a:t>
            </a:r>
            <a:r>
              <a:rPr lang="en-US" sz="1600" i="1" dirty="0"/>
              <a:t>P</a:t>
            </a:r>
            <a:r>
              <a:rPr lang="en-US" sz="1600" dirty="0"/>
              <a:t> and input </a:t>
            </a:r>
            <a:r>
              <a:rPr lang="en-US" sz="1600" i="1" dirty="0"/>
              <a:t>x</a:t>
            </a:r>
            <a:r>
              <a:rPr lang="en-US" sz="1600" dirty="0"/>
              <a:t>, whether </a:t>
            </a:r>
            <a:r>
              <a:rPr lang="en-US" sz="1600" i="1" dirty="0"/>
              <a:t>P</a:t>
            </a:r>
            <a:r>
              <a:rPr lang="en-US" sz="1600" dirty="0"/>
              <a:t> halts on </a:t>
            </a:r>
            <a:r>
              <a:rPr lang="en-US" sz="1600" i="1" dirty="0"/>
              <a:t>x</a:t>
            </a:r>
            <a:r>
              <a:rPr lang="en-US" sz="1600" dirty="0"/>
              <a:t>:</a:t>
            </a:r>
            <a:br>
              <a:rPr lang="en-US" sz="1600" dirty="0"/>
            </a:br>
            <a:r>
              <a:rPr lang="en-US" sz="1600" i="1" dirty="0"/>
              <a:t>H(P, x) </a:t>
            </a:r>
            <a:r>
              <a:rPr lang="en-US" sz="1600" dirty="0"/>
              <a:t>= YES if </a:t>
            </a:r>
            <a:r>
              <a:rPr lang="en-US" sz="1600" i="1" dirty="0"/>
              <a:t>P</a:t>
            </a:r>
            <a:r>
              <a:rPr lang="en-US" sz="1600" dirty="0"/>
              <a:t> halts on input </a:t>
            </a:r>
            <a:r>
              <a:rPr lang="en-US" sz="1600" i="1" dirty="0"/>
              <a:t>x</a:t>
            </a:r>
            <a:r>
              <a:rPr lang="en-US" sz="1600" dirty="0"/>
              <a:t>, and</a:t>
            </a:r>
            <a:br>
              <a:rPr lang="en-US" sz="1600" dirty="0"/>
            </a:br>
            <a:r>
              <a:rPr lang="en-US" sz="1600" i="1" dirty="0"/>
              <a:t>H(P, x) </a:t>
            </a:r>
            <a:r>
              <a:rPr lang="en-US" sz="1600" dirty="0"/>
              <a:t>= NO if </a:t>
            </a:r>
            <a:r>
              <a:rPr lang="en-US" sz="1600" i="1" dirty="0"/>
              <a:t>P</a:t>
            </a:r>
            <a:r>
              <a:rPr lang="en-US" sz="1600" dirty="0"/>
              <a:t> does not halt on input </a:t>
            </a:r>
            <a:r>
              <a:rPr lang="en-US" sz="1600" i="1" dirty="0"/>
              <a:t>x</a:t>
            </a:r>
            <a:r>
              <a:rPr lang="en-US" sz="1600" dirty="0"/>
              <a:t>, that is it loops forever.</a:t>
            </a:r>
          </a:p>
          <a:p>
            <a:r>
              <a:rPr lang="en-US" sz="1600" dirty="0"/>
              <a:t>We will construct a new machine </a:t>
            </a:r>
            <a:r>
              <a:rPr lang="en-US" sz="1600" i="1" dirty="0"/>
              <a:t>D</a:t>
            </a:r>
            <a:r>
              <a:rPr lang="en-US" sz="1600" dirty="0"/>
              <a:t> that takes </a:t>
            </a:r>
            <a:r>
              <a:rPr lang="en-US" sz="1600" i="1" dirty="0"/>
              <a:t>P</a:t>
            </a:r>
            <a:r>
              <a:rPr lang="en-US" sz="1600" dirty="0"/>
              <a:t> as a program and feeds it to </a:t>
            </a:r>
            <a:r>
              <a:rPr lang="en-US" sz="1600" i="1" dirty="0"/>
              <a:t>H</a:t>
            </a:r>
            <a:r>
              <a:rPr lang="en-US" sz="1600" dirty="0"/>
              <a:t> both as a program and input and then does the opposite of what </a:t>
            </a:r>
            <a:r>
              <a:rPr lang="en-US" sz="1600" i="1" dirty="0"/>
              <a:t>H</a:t>
            </a:r>
            <a:r>
              <a:rPr lang="en-US" sz="1600" dirty="0"/>
              <a:t> predicts, that is, </a:t>
            </a:r>
            <a:br>
              <a:rPr lang="en-US" sz="1600" dirty="0"/>
            </a:br>
            <a:r>
              <a:rPr lang="en-US" sz="1600" i="1" dirty="0"/>
              <a:t>D(P)</a:t>
            </a:r>
            <a:r>
              <a:rPr lang="en-US" sz="1600" dirty="0"/>
              <a:t> = does not halt (loops forever), if </a:t>
            </a:r>
            <a:r>
              <a:rPr lang="en-US" sz="1600" i="1" dirty="0"/>
              <a:t>H(P, P) </a:t>
            </a:r>
            <a:r>
              <a:rPr lang="en-US" sz="1600" dirty="0"/>
              <a:t>= YES</a:t>
            </a:r>
            <a:br>
              <a:rPr lang="en-US" sz="1600" dirty="0"/>
            </a:br>
            <a:r>
              <a:rPr lang="en-US" sz="1600" i="1" dirty="0"/>
              <a:t>D(P)</a:t>
            </a:r>
            <a:r>
              <a:rPr lang="en-US" sz="1600" dirty="0"/>
              <a:t> = halt, if </a:t>
            </a:r>
            <a:r>
              <a:rPr lang="en-US" sz="1600" i="1" dirty="0"/>
              <a:t>H(P,P) </a:t>
            </a:r>
            <a:r>
              <a:rPr lang="en-US" sz="1600" dirty="0"/>
              <a:t>= NO. </a:t>
            </a:r>
          </a:p>
          <a:p>
            <a:r>
              <a:rPr lang="en-US" sz="1600" dirty="0"/>
              <a:t>What does </a:t>
            </a:r>
            <a:r>
              <a:rPr lang="en-US" sz="1600" i="1" dirty="0"/>
              <a:t>D</a:t>
            </a:r>
            <a:r>
              <a:rPr lang="en-US" sz="1600" dirty="0"/>
              <a:t> do when it runs with itself as input, that is </a:t>
            </a:r>
            <a:r>
              <a:rPr lang="en-US" sz="1600" i="1" dirty="0"/>
              <a:t>D(D)</a:t>
            </a:r>
            <a:r>
              <a:rPr lang="en-US" sz="1600" dirty="0"/>
              <a:t>?</a:t>
            </a:r>
          </a:p>
          <a:p>
            <a:pPr lvl="1"/>
            <a:r>
              <a:rPr lang="en-US" sz="1600" b="1" dirty="0"/>
              <a:t>Case 1: </a:t>
            </a:r>
            <a:r>
              <a:rPr lang="en-US" sz="1600" dirty="0"/>
              <a:t>Suppose </a:t>
            </a:r>
            <a:r>
              <a:rPr lang="en-US" sz="1600" i="1" dirty="0"/>
              <a:t>D(D) </a:t>
            </a:r>
            <a:r>
              <a:rPr lang="en-US" sz="1600" dirty="0"/>
              <a:t>halts:</a:t>
            </a:r>
          </a:p>
          <a:p>
            <a:pPr lvl="2"/>
            <a:r>
              <a:rPr lang="en-US" dirty="0"/>
              <a:t>Then </a:t>
            </a:r>
            <a:r>
              <a:rPr lang="en-US" i="1" dirty="0"/>
              <a:t>H(D, D)</a:t>
            </a:r>
            <a:r>
              <a:rPr lang="en-US" dirty="0"/>
              <a:t> must have returned NO (since </a:t>
            </a:r>
            <a:r>
              <a:rPr lang="en-US" i="1" dirty="0"/>
              <a:t>D</a:t>
            </a:r>
            <a:r>
              <a:rPr lang="en-US" dirty="0"/>
              <a:t> halts only when </a:t>
            </a:r>
            <a:r>
              <a:rPr lang="en-US" i="1" dirty="0"/>
              <a:t>H</a:t>
            </a:r>
            <a:r>
              <a:rPr lang="en-US" dirty="0"/>
              <a:t> says NO).</a:t>
            </a:r>
          </a:p>
          <a:p>
            <a:pPr lvl="2"/>
            <a:r>
              <a:rPr lang="en-US" dirty="0"/>
              <a:t>But </a:t>
            </a:r>
            <a:r>
              <a:rPr lang="en-US" i="1" dirty="0"/>
              <a:t>H(D, D)</a:t>
            </a:r>
            <a:r>
              <a:rPr lang="en-US" dirty="0"/>
              <a:t> = NO means </a:t>
            </a:r>
            <a:r>
              <a:rPr lang="en-US" i="1" dirty="0"/>
              <a:t>H</a:t>
            </a:r>
            <a:r>
              <a:rPr lang="en-US" dirty="0"/>
              <a:t> predicted that </a:t>
            </a:r>
            <a:r>
              <a:rPr lang="en-US" i="1" dirty="0"/>
              <a:t>D</a:t>
            </a:r>
            <a:r>
              <a:rPr lang="en-US" dirty="0"/>
              <a:t> loops forever on input </a:t>
            </a:r>
            <a:r>
              <a:rPr lang="en-US" i="1" dirty="0"/>
              <a:t>D</a:t>
            </a:r>
            <a:r>
              <a:rPr lang="en-US" dirty="0"/>
              <a:t> . This is a contradiction!</a:t>
            </a:r>
          </a:p>
          <a:p>
            <a:pPr lvl="1"/>
            <a:r>
              <a:rPr lang="en-US" sz="1600" b="1" dirty="0"/>
              <a:t>Case 2:</a:t>
            </a:r>
            <a:r>
              <a:rPr lang="en-US" sz="1600" dirty="0"/>
              <a:t> Suppose </a:t>
            </a:r>
            <a:r>
              <a:rPr lang="en-US" sz="1600" i="1" dirty="0"/>
              <a:t>D(D)</a:t>
            </a:r>
            <a:r>
              <a:rPr lang="en-US" sz="1600" dirty="0"/>
              <a:t> does not halt (loops forever).</a:t>
            </a:r>
          </a:p>
          <a:p>
            <a:pPr lvl="2"/>
            <a:r>
              <a:rPr lang="en-US" dirty="0"/>
              <a:t>Then </a:t>
            </a:r>
            <a:r>
              <a:rPr lang="en-US" i="1" dirty="0"/>
              <a:t>H(D, D)</a:t>
            </a:r>
            <a:r>
              <a:rPr lang="en-US" dirty="0"/>
              <a:t> must have returned YES (since </a:t>
            </a:r>
            <a:r>
              <a:rPr lang="en-US" i="1" dirty="0"/>
              <a:t>D</a:t>
            </a:r>
            <a:r>
              <a:rPr lang="en-US" dirty="0"/>
              <a:t> loops forever only when </a:t>
            </a:r>
            <a:r>
              <a:rPr lang="en-US" i="1" dirty="0"/>
              <a:t>H</a:t>
            </a:r>
            <a:r>
              <a:rPr lang="en-US" dirty="0"/>
              <a:t> says YES).</a:t>
            </a:r>
          </a:p>
          <a:p>
            <a:pPr lvl="2"/>
            <a:r>
              <a:rPr lang="en-US" dirty="0"/>
              <a:t>But </a:t>
            </a:r>
            <a:r>
              <a:rPr lang="en-US" i="1" dirty="0"/>
              <a:t>H(D, D)</a:t>
            </a:r>
            <a:r>
              <a:rPr lang="en-US" dirty="0"/>
              <a:t> = YES means </a:t>
            </a:r>
            <a:r>
              <a:rPr lang="en-US" i="1" dirty="0"/>
              <a:t>H</a:t>
            </a:r>
            <a:r>
              <a:rPr lang="en-US" dirty="0"/>
              <a:t> predicted that </a:t>
            </a:r>
            <a:r>
              <a:rPr lang="en-US" i="1" dirty="0"/>
              <a:t>D</a:t>
            </a:r>
            <a:r>
              <a:rPr lang="en-US" dirty="0"/>
              <a:t> halts on input </a:t>
            </a:r>
            <a:r>
              <a:rPr lang="en-US" i="1" dirty="0"/>
              <a:t>D. </a:t>
            </a:r>
            <a:r>
              <a:rPr lang="en-US" dirty="0"/>
              <a:t> This is a contradiction!</a:t>
            </a:r>
          </a:p>
        </p:txBody>
      </p:sp>
      <p:sp>
        <p:nvSpPr>
          <p:cNvPr id="2" name="TextBox 1">
            <a:extLst>
              <a:ext uri="{FF2B5EF4-FFF2-40B4-BE49-F238E27FC236}">
                <a16:creationId xmlns:a16="http://schemas.microsoft.com/office/drawing/2014/main" id="{521B74DF-5ACF-5145-04D6-BA111BCC070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36EF7E6-47AA-4B5F-652A-575C9DBE61B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Halting Problem proof by contradiction</a:t>
            </a:r>
          </a:p>
        </p:txBody>
      </p:sp>
    </p:spTree>
    <p:extLst>
      <p:ext uri="{BB962C8B-B14F-4D97-AF65-F5344CB8AC3E}">
        <p14:creationId xmlns:p14="http://schemas.microsoft.com/office/powerpoint/2010/main" val="163793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ADEA0-1A19-DD95-419B-460094455895}"/>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7D74F140-8628-FA14-6633-D50498981F56}"/>
              </a:ext>
            </a:extLst>
          </p:cNvPr>
          <p:cNvSpPr>
            <a:spLocks noGrp="1"/>
          </p:cNvSpPr>
          <p:nvPr>
            <p:ph type="sldNum" sz="quarter" idx="12"/>
          </p:nvPr>
        </p:nvSpPr>
        <p:spPr/>
        <p:txBody>
          <a:bodyPr/>
          <a:lstStyle/>
          <a:p>
            <a:fld id="{CC057153-B650-4DEB-B370-79DDCFDCE934}" type="slidenum">
              <a:rPr lang="en-US" smtClean="0"/>
              <a:t>33</a:t>
            </a:fld>
            <a:endParaRPr lang="en-US"/>
          </a:p>
        </p:txBody>
      </p:sp>
      <p:sp>
        <p:nvSpPr>
          <p:cNvPr id="5" name="Content Placeholder 4">
            <a:extLst>
              <a:ext uri="{FF2B5EF4-FFF2-40B4-BE49-F238E27FC236}">
                <a16:creationId xmlns:a16="http://schemas.microsoft.com/office/drawing/2014/main" id="{5BE7EB51-3285-71D5-C42C-55D8D7913AC5}"/>
              </a:ext>
            </a:extLst>
          </p:cNvPr>
          <p:cNvSpPr>
            <a:spLocks noGrp="1"/>
          </p:cNvSpPr>
          <p:nvPr>
            <p:ph idx="1"/>
          </p:nvPr>
        </p:nvSpPr>
        <p:spPr/>
        <p:txBody>
          <a:bodyPr/>
          <a:lstStyle/>
          <a:p>
            <a:pPr marL="0" indent="0">
              <a:buNone/>
            </a:pPr>
            <a:r>
              <a:rPr lang="en-US" b="1" dirty="0"/>
              <a:t>JFLAP examples:</a:t>
            </a:r>
          </a:p>
          <a:p>
            <a:r>
              <a:rPr lang="en-US" dirty="0">
                <a:solidFill>
                  <a:srgbClr val="0089E5"/>
                </a:solidFill>
                <a:hlinkClick r:id="rId3"/>
              </a:rPr>
              <a:t>Turing Machine examples</a:t>
            </a:r>
            <a:endParaRPr lang="en-US" dirty="0">
              <a:solidFill>
                <a:srgbClr val="0089E5"/>
              </a:solidFill>
            </a:endParaRPr>
          </a:p>
          <a:p>
            <a:pPr marL="0" indent="0">
              <a:buNone/>
            </a:pPr>
            <a:endParaRPr lang="en-US" dirty="0"/>
          </a:p>
        </p:txBody>
      </p:sp>
    </p:spTree>
    <p:extLst>
      <p:ext uri="{BB962C8B-B14F-4D97-AF65-F5344CB8AC3E}">
        <p14:creationId xmlns:p14="http://schemas.microsoft.com/office/powerpoint/2010/main" val="173995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4D274-F677-0C76-040B-89A55EE101CB}"/>
            </a:ext>
          </a:extLst>
        </p:cNvPr>
        <p:cNvGrpSpPr/>
        <p:nvPr/>
      </p:nvGrpSpPr>
      <p:grpSpPr>
        <a:xfrm>
          <a:off x="0" y="0"/>
          <a:ext cx="0" cy="0"/>
          <a:chOff x="0" y="0"/>
          <a:chExt cx="0" cy="0"/>
        </a:xfrm>
      </p:grpSpPr>
      <p:pic>
        <p:nvPicPr>
          <p:cNvPr id="6" name="Picture 5" descr="A diagram of a algorithm&#10;&#10;AI-generated content may be incorrect.">
            <a:extLst>
              <a:ext uri="{FF2B5EF4-FFF2-40B4-BE49-F238E27FC236}">
                <a16:creationId xmlns:a16="http://schemas.microsoft.com/office/drawing/2014/main" id="{455E894E-67D0-360E-CF6F-1A746CCC8B10}"/>
              </a:ext>
            </a:extLst>
          </p:cNvPr>
          <p:cNvPicPr>
            <a:picLocks noChangeAspect="1"/>
          </p:cNvPicPr>
          <p:nvPr/>
        </p:nvPicPr>
        <p:blipFill>
          <a:blip r:embed="rId3"/>
          <a:stretch>
            <a:fillRect/>
          </a:stretch>
        </p:blipFill>
        <p:spPr>
          <a:xfrm>
            <a:off x="7158878" y="1680898"/>
            <a:ext cx="4635500" cy="4140200"/>
          </a:xfrm>
          <a:prstGeom prst="rect">
            <a:avLst/>
          </a:prstGeom>
        </p:spPr>
      </p:pic>
      <p:sp>
        <p:nvSpPr>
          <p:cNvPr id="10" name="Title 1">
            <a:extLst>
              <a:ext uri="{FF2B5EF4-FFF2-40B4-BE49-F238E27FC236}">
                <a16:creationId xmlns:a16="http://schemas.microsoft.com/office/drawing/2014/main" id="{FC409982-8760-E2ED-51FB-AC719839E98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5FFFDB7-8A47-CB1D-E3D2-B4C9407DF005}"/>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4" name="Content Placeholder 3">
            <a:extLst>
              <a:ext uri="{FF2B5EF4-FFF2-40B4-BE49-F238E27FC236}">
                <a16:creationId xmlns:a16="http://schemas.microsoft.com/office/drawing/2014/main" id="{25F2F200-D4A8-DECA-979C-34A33947CB62}"/>
              </a:ext>
            </a:extLst>
          </p:cNvPr>
          <p:cNvSpPr>
            <a:spLocks noGrp="1"/>
          </p:cNvSpPr>
          <p:nvPr>
            <p:ph idx="1"/>
          </p:nvPr>
        </p:nvSpPr>
        <p:spPr>
          <a:xfrm>
            <a:off x="612647" y="1563132"/>
            <a:ext cx="7197853" cy="4593828"/>
          </a:xfrm>
        </p:spPr>
        <p:txBody>
          <a:bodyPr>
            <a:noAutofit/>
          </a:bodyPr>
          <a:lstStyle/>
          <a:p>
            <a:r>
              <a:rPr lang="en-US" dirty="0"/>
              <a:t>Transitions are labeled with three things:</a:t>
            </a:r>
            <a:br>
              <a:rPr lang="en-US" dirty="0"/>
            </a:br>
            <a:r>
              <a:rPr lang="en-US" dirty="0"/>
              <a:t>      1) the input character to read</a:t>
            </a:r>
            <a:br>
              <a:rPr lang="en-US" dirty="0"/>
            </a:br>
            <a:r>
              <a:rPr lang="en-US" dirty="0"/>
              <a:t>      2) the output character to write</a:t>
            </a:r>
            <a:br>
              <a:rPr lang="en-US" dirty="0"/>
            </a:br>
            <a:r>
              <a:rPr lang="en-US" dirty="0"/>
              <a:t>      3) which way to move the head on the tape (L, R or S)</a:t>
            </a:r>
            <a:endParaRPr lang="en-US" sz="2000" dirty="0"/>
          </a:p>
        </p:txBody>
      </p:sp>
      <p:sp>
        <p:nvSpPr>
          <p:cNvPr id="2" name="TextBox 1">
            <a:extLst>
              <a:ext uri="{FF2B5EF4-FFF2-40B4-BE49-F238E27FC236}">
                <a16:creationId xmlns:a16="http://schemas.microsoft.com/office/drawing/2014/main" id="{607753FE-626E-165D-B78A-42E5EFF9F5D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A4DB071-70F7-E7D7-C399-DE62CE838BD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a:t>
            </a:r>
          </a:p>
        </p:txBody>
      </p:sp>
    </p:spTree>
    <p:extLst>
      <p:ext uri="{BB962C8B-B14F-4D97-AF65-F5344CB8AC3E}">
        <p14:creationId xmlns:p14="http://schemas.microsoft.com/office/powerpoint/2010/main" val="199465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5C095-408F-1F4D-CDE3-4FF45285C2C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BE14296-FEB3-CD5F-C9D7-F21F939FCAE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5ADFC2B-0112-94FE-D2A7-E0D8172F725D}"/>
              </a:ext>
            </a:extLst>
          </p:cNvPr>
          <p:cNvSpPr>
            <a:spLocks noGrp="1"/>
          </p:cNvSpPr>
          <p:nvPr>
            <p:ph type="sldNum" sz="quarter" idx="12"/>
          </p:nvPr>
        </p:nvSpPr>
        <p:spPr/>
        <p:txBody>
          <a:bodyPr/>
          <a:lstStyle/>
          <a:p>
            <a:fld id="{CC057153-B650-4DEB-B370-79DDCFDCE934}" type="slidenum">
              <a:rPr lang="en-US" smtClean="0"/>
              <a:t>5</a:t>
            </a:fld>
            <a:endParaRPr lang="en-US"/>
          </a:p>
        </p:txBody>
      </p:sp>
      <p:sp>
        <p:nvSpPr>
          <p:cNvPr id="2" name="TextBox 1">
            <a:extLst>
              <a:ext uri="{FF2B5EF4-FFF2-40B4-BE49-F238E27FC236}">
                <a16:creationId xmlns:a16="http://schemas.microsoft.com/office/drawing/2014/main" id="{A87E2C94-C1D0-99BF-5605-57F3117F187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63F1DBB-E1D4-C9C6-1269-946C13256B6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descr="A screenshot of a computer&#10;&#10;AI-generated content may be incorrect.">
            <a:extLst>
              <a:ext uri="{FF2B5EF4-FFF2-40B4-BE49-F238E27FC236}">
                <a16:creationId xmlns:a16="http://schemas.microsoft.com/office/drawing/2014/main" id="{9755A8E5-45C7-8AA2-9357-BF82528BA496}"/>
              </a:ext>
            </a:extLst>
          </p:cNvPr>
          <p:cNvPicPr>
            <a:picLocks noGrp="1" noChangeAspect="1"/>
          </p:cNvPicPr>
          <p:nvPr>
            <p:ph idx="1"/>
          </p:nvPr>
        </p:nvPicPr>
        <p:blipFill>
          <a:blip r:embed="rId3"/>
          <a:srcRect t="2521"/>
          <a:stretch>
            <a:fillRect/>
          </a:stretch>
        </p:blipFill>
        <p:spPr>
          <a:xfrm>
            <a:off x="3051912" y="1404257"/>
            <a:ext cx="6088176" cy="5299795"/>
          </a:xfrm>
        </p:spPr>
      </p:pic>
    </p:spTree>
    <p:extLst>
      <p:ext uri="{BB962C8B-B14F-4D97-AF65-F5344CB8AC3E}">
        <p14:creationId xmlns:p14="http://schemas.microsoft.com/office/powerpoint/2010/main" val="311925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31E67-0621-2B43-E745-D9308BBFB83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AF35256-8905-D8F8-F602-8DCDF541FAB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9E07E2D-F1F0-86A7-B260-5434E0B85E0F}"/>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2" name="TextBox 1">
            <a:extLst>
              <a:ext uri="{FF2B5EF4-FFF2-40B4-BE49-F238E27FC236}">
                <a16:creationId xmlns:a16="http://schemas.microsoft.com/office/drawing/2014/main" id="{930B5F44-3C8E-7958-63EA-51E116FE44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F13C592-C61B-1463-6868-9152073D530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a:extLst>
              <a:ext uri="{FF2B5EF4-FFF2-40B4-BE49-F238E27FC236}">
                <a16:creationId xmlns:a16="http://schemas.microsoft.com/office/drawing/2014/main" id="{1C50F855-AC6F-057D-D3FC-D9689952F393}"/>
              </a:ext>
            </a:extLst>
          </p:cNvPr>
          <p:cNvPicPr>
            <a:picLocks noGrp="1" noChangeAspect="1"/>
          </p:cNvPicPr>
          <p:nvPr>
            <p:ph idx="1"/>
          </p:nvPr>
        </p:nvPicPr>
        <p:blipFill>
          <a:blip r:embed="rId3"/>
          <a:srcRect t="3754" b="3754"/>
          <a:stretch/>
        </p:blipFill>
        <p:spPr>
          <a:xfrm>
            <a:off x="3051912" y="1404257"/>
            <a:ext cx="6088176" cy="5299795"/>
          </a:xfrm>
        </p:spPr>
      </p:pic>
    </p:spTree>
    <p:extLst>
      <p:ext uri="{BB962C8B-B14F-4D97-AF65-F5344CB8AC3E}">
        <p14:creationId xmlns:p14="http://schemas.microsoft.com/office/powerpoint/2010/main" val="3235141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48D3C-C3DF-E3A7-38FD-8EC01D764EBA}"/>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3AB8E41-54D6-6D69-334B-415CDEEFBEB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9D32B59-60F7-CC26-CFDF-C8217C6806A2}"/>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2" name="TextBox 1">
            <a:extLst>
              <a:ext uri="{FF2B5EF4-FFF2-40B4-BE49-F238E27FC236}">
                <a16:creationId xmlns:a16="http://schemas.microsoft.com/office/drawing/2014/main" id="{8052C764-3339-D380-3C28-23EBA8453E9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D15F3F4-C4A9-126A-B61E-284552ADAFB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a:extLst>
              <a:ext uri="{FF2B5EF4-FFF2-40B4-BE49-F238E27FC236}">
                <a16:creationId xmlns:a16="http://schemas.microsoft.com/office/drawing/2014/main" id="{CB6704D2-6B67-1946-9844-52D77945CAEC}"/>
              </a:ext>
            </a:extLst>
          </p:cNvPr>
          <p:cNvPicPr>
            <a:picLocks noGrp="1" noChangeAspect="1"/>
          </p:cNvPicPr>
          <p:nvPr>
            <p:ph idx="1"/>
          </p:nvPr>
        </p:nvPicPr>
        <p:blipFill>
          <a:blip r:embed="rId3"/>
          <a:srcRect t="4196" b="4196"/>
          <a:stretch/>
        </p:blipFill>
        <p:spPr>
          <a:xfrm>
            <a:off x="3051912" y="1404257"/>
            <a:ext cx="6088176" cy="5299795"/>
          </a:xfrm>
        </p:spPr>
      </p:pic>
    </p:spTree>
    <p:extLst>
      <p:ext uri="{BB962C8B-B14F-4D97-AF65-F5344CB8AC3E}">
        <p14:creationId xmlns:p14="http://schemas.microsoft.com/office/powerpoint/2010/main" val="134368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03734-C26E-F94E-764C-898631F58F1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C676A5B-C4C7-5D0D-C5EF-C36416FC579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3DBB8D9-95AC-355D-9FC9-B8E54413353A}"/>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2" name="TextBox 1">
            <a:extLst>
              <a:ext uri="{FF2B5EF4-FFF2-40B4-BE49-F238E27FC236}">
                <a16:creationId xmlns:a16="http://schemas.microsoft.com/office/drawing/2014/main" id="{BF243387-BB9D-E9B3-070F-018C2AAF7D7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54D2830-FD4A-130F-AC4C-8311D29C565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a:extLst>
              <a:ext uri="{FF2B5EF4-FFF2-40B4-BE49-F238E27FC236}">
                <a16:creationId xmlns:a16="http://schemas.microsoft.com/office/drawing/2014/main" id="{5EDA8094-3E98-B8FD-BD51-B8F1D8DF6C30}"/>
              </a:ext>
            </a:extLst>
          </p:cNvPr>
          <p:cNvPicPr>
            <a:picLocks noGrp="1" noChangeAspect="1"/>
          </p:cNvPicPr>
          <p:nvPr>
            <p:ph idx="1"/>
          </p:nvPr>
        </p:nvPicPr>
        <p:blipFill>
          <a:blip r:embed="rId3"/>
          <a:srcRect t="2885" b="2885"/>
          <a:stretch/>
        </p:blipFill>
        <p:spPr>
          <a:xfrm>
            <a:off x="3051912" y="1404257"/>
            <a:ext cx="6088176" cy="5299795"/>
          </a:xfrm>
        </p:spPr>
      </p:pic>
    </p:spTree>
    <p:extLst>
      <p:ext uri="{BB962C8B-B14F-4D97-AF65-F5344CB8AC3E}">
        <p14:creationId xmlns:p14="http://schemas.microsoft.com/office/powerpoint/2010/main" val="3551529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6ED2E-3E48-0778-B327-87E1B864C1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FCA4A23-6071-2A3E-91DB-428D27F861B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C223775-EDB4-85A6-9F69-0D07ACC8BBA8}"/>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2" name="TextBox 1">
            <a:extLst>
              <a:ext uri="{FF2B5EF4-FFF2-40B4-BE49-F238E27FC236}">
                <a16:creationId xmlns:a16="http://schemas.microsoft.com/office/drawing/2014/main" id="{08AB3834-C834-482D-E9ED-0B2DA795B67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9425956-C9AF-579D-5FC5-A2A54DB5A1C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Example 1: Input 01</a:t>
            </a:r>
          </a:p>
        </p:txBody>
      </p:sp>
      <p:pic>
        <p:nvPicPr>
          <p:cNvPr id="18" name="Content Placeholder 17">
            <a:extLst>
              <a:ext uri="{FF2B5EF4-FFF2-40B4-BE49-F238E27FC236}">
                <a16:creationId xmlns:a16="http://schemas.microsoft.com/office/drawing/2014/main" id="{F64CC17E-277B-47C2-9B89-5288AE89A10A}"/>
              </a:ext>
            </a:extLst>
          </p:cNvPr>
          <p:cNvPicPr>
            <a:picLocks noGrp="1" noChangeAspect="1"/>
          </p:cNvPicPr>
          <p:nvPr>
            <p:ph idx="1"/>
          </p:nvPr>
        </p:nvPicPr>
        <p:blipFill>
          <a:blip r:embed="rId3"/>
          <a:srcRect t="4231" b="4231"/>
          <a:stretch/>
        </p:blipFill>
        <p:spPr>
          <a:xfrm>
            <a:off x="3051912" y="1404257"/>
            <a:ext cx="6088176" cy="5299795"/>
          </a:xfrm>
        </p:spPr>
      </p:pic>
    </p:spTree>
    <p:extLst>
      <p:ext uri="{BB962C8B-B14F-4D97-AF65-F5344CB8AC3E}">
        <p14:creationId xmlns:p14="http://schemas.microsoft.com/office/powerpoint/2010/main" val="2436416781"/>
      </p:ext>
    </p:extLst>
  </p:cSld>
  <p:clrMapOvr>
    <a:masterClrMapping/>
  </p:clrMapOvr>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107784</TotalTime>
  <Words>2766</Words>
  <Application>Microsoft Macintosh PowerPoint</Application>
  <PresentationFormat>Widescreen</PresentationFormat>
  <Paragraphs>220</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Aptos</vt:lpstr>
      <vt:lpstr>Arial</vt:lpstr>
      <vt:lpstr>Neue Haas Grotesk Text Pro</vt:lpstr>
      <vt:lpstr>VanillaVTI</vt:lpstr>
      <vt:lpstr>Turing Machines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Alexandra Papoutsaki</cp:lastModifiedBy>
  <cp:revision>716</cp:revision>
  <cp:lastPrinted>2026-04-27T18:59:47Z</cp:lastPrinted>
  <dcterms:created xsi:type="dcterms:W3CDTF">2025-02-11T22:53:59Z</dcterms:created>
  <dcterms:modified xsi:type="dcterms:W3CDTF">2026-04-28T22:52:31Z</dcterms:modified>
</cp:coreProperties>
</file>