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9"/>
  </p:notesMasterIdLst>
  <p:sldIdLst>
    <p:sldId id="256" r:id="rId2"/>
    <p:sldId id="439" r:id="rId3"/>
    <p:sldId id="473" r:id="rId4"/>
    <p:sldId id="440" r:id="rId5"/>
    <p:sldId id="441" r:id="rId6"/>
    <p:sldId id="442" r:id="rId7"/>
    <p:sldId id="443" r:id="rId8"/>
    <p:sldId id="444" r:id="rId9"/>
    <p:sldId id="445" r:id="rId10"/>
    <p:sldId id="446" r:id="rId11"/>
    <p:sldId id="452" r:id="rId12"/>
    <p:sldId id="453" r:id="rId13"/>
    <p:sldId id="454" r:id="rId14"/>
    <p:sldId id="455" r:id="rId15"/>
    <p:sldId id="456" r:id="rId16"/>
    <p:sldId id="457" r:id="rId17"/>
    <p:sldId id="458" r:id="rId18"/>
    <p:sldId id="459" r:id="rId19"/>
    <p:sldId id="460" r:id="rId20"/>
    <p:sldId id="447" r:id="rId21"/>
    <p:sldId id="448" r:id="rId22"/>
    <p:sldId id="449" r:id="rId23"/>
    <p:sldId id="450" r:id="rId24"/>
    <p:sldId id="451" r:id="rId25"/>
    <p:sldId id="461" r:id="rId26"/>
    <p:sldId id="462" r:id="rId27"/>
    <p:sldId id="463" r:id="rId28"/>
    <p:sldId id="464" r:id="rId29"/>
    <p:sldId id="467" r:id="rId30"/>
    <p:sldId id="468" r:id="rId31"/>
    <p:sldId id="469" r:id="rId32"/>
    <p:sldId id="470" r:id="rId33"/>
    <p:sldId id="465" r:id="rId34"/>
    <p:sldId id="466" r:id="rId35"/>
    <p:sldId id="471" r:id="rId36"/>
    <p:sldId id="472" r:id="rId37"/>
    <p:sldId id="36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AB611-3086-6E6F-040A-5E71DA3CF609}" name="Alexandra Papoutsaki" initials="AP" userId="S::apaa2017@pomona.edu::bfa77a5d-e38e-43e7-abd1-0ba00b2c13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9E5"/>
    <a:srgbClr val="FF9300"/>
    <a:srgbClr val="FF2600"/>
    <a:srgbClr val="00FA00"/>
    <a:srgbClr val="8EFA00"/>
    <a:srgbClr val="009051"/>
    <a:srgbClr val="FFD579"/>
    <a:srgbClr val="0432FF"/>
    <a:srgbClr val="011893"/>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80180"/>
  </p:normalViewPr>
  <p:slideViewPr>
    <p:cSldViewPr snapToGrid="0">
      <p:cViewPr varScale="1">
        <p:scale>
          <a:sx n="91" d="100"/>
          <a:sy n="91" d="100"/>
        </p:scale>
        <p:origin x="5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DBA23-DB00-314B-A470-A362519CA314}" type="datetimeFigureOut">
              <a:rPr lang="en-US" smtClean="0"/>
              <a:t>4/23/26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C9309-185D-B241-857D-6AB647741F6D}" type="slidenum">
              <a:rPr lang="en-US" smtClean="0"/>
              <a:t>‹#›</a:t>
            </a:fld>
            <a:endParaRPr lang="en-US"/>
          </a:p>
        </p:txBody>
      </p:sp>
    </p:spTree>
    <p:extLst>
      <p:ext uri="{BB962C8B-B14F-4D97-AF65-F5344CB8AC3E}">
        <p14:creationId xmlns:p14="http://schemas.microsoft.com/office/powerpoint/2010/main" val="150759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Today we will continue with automata.</a:t>
            </a:r>
          </a:p>
        </p:txBody>
      </p:sp>
      <p:sp>
        <p:nvSpPr>
          <p:cNvPr id="4" name="Slide Number Placeholder 3"/>
          <p:cNvSpPr>
            <a:spLocks noGrp="1"/>
          </p:cNvSpPr>
          <p:nvPr>
            <p:ph type="sldNum" sz="quarter" idx="5"/>
          </p:nvPr>
        </p:nvSpPr>
        <p:spPr/>
        <p:txBody>
          <a:bodyPr/>
          <a:lstStyle/>
          <a:p>
            <a:fld id="{D1EC9309-185D-B241-857D-6AB647741F6D}" type="slidenum">
              <a:rPr lang="en-US" smtClean="0"/>
              <a:t>1</a:t>
            </a:fld>
            <a:endParaRPr lang="en-US"/>
          </a:p>
        </p:txBody>
      </p:sp>
    </p:spTree>
    <p:extLst>
      <p:ext uri="{BB962C8B-B14F-4D97-AF65-F5344CB8AC3E}">
        <p14:creationId xmlns:p14="http://schemas.microsoft.com/office/powerpoint/2010/main" val="44604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D2F63-247A-41DB-FD2A-946C7CCB6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E313E-BB5D-13F9-CAA5-B696DF5913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7EE78-1CD8-A947-6DC4-33DF32AA7F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another type of automaton called an NFA or non-deterministic finite automaton which generalizes the idea of DFAs. What's different in NFAs is that for a given state and input symbol, we can go to zero, one (as before in DFAs) or more (!) states. NFAs are easier to create than DFAs since we don't have to think of transitions for each character or we can have more than one. An </a:t>
            </a:r>
            <a:r>
              <a:rPr lang="en-US" sz="1200" dirty="0"/>
              <a:t>NFA accepts a string if *some* path exists through the DFA based on the input string that end in the final state.</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E7BFB6E-57FD-56CF-2D1C-48BDD020802B}"/>
              </a:ext>
            </a:extLst>
          </p:cNvPr>
          <p:cNvSpPr>
            <a:spLocks noGrp="1"/>
          </p:cNvSpPr>
          <p:nvPr>
            <p:ph type="sldNum" sz="quarter" idx="5"/>
          </p:nvPr>
        </p:nvSpPr>
        <p:spPr/>
        <p:txBody>
          <a:bodyPr/>
          <a:lstStyle/>
          <a:p>
            <a:fld id="{D1EC9309-185D-B241-857D-6AB647741F6D}" type="slidenum">
              <a:rPr lang="en-US" smtClean="0"/>
              <a:t>10</a:t>
            </a:fld>
            <a:endParaRPr lang="en-US"/>
          </a:p>
        </p:txBody>
      </p:sp>
    </p:spTree>
    <p:extLst>
      <p:ext uri="{BB962C8B-B14F-4D97-AF65-F5344CB8AC3E}">
        <p14:creationId xmlns:p14="http://schemas.microsoft.com/office/powerpoint/2010/main" val="751757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240C5-D8B8-C94A-B179-CCCAFC988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34985-EBC5-9951-0164-D1CD362D21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C3AEB9-9A1F-DF0F-04FF-A467C12528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see an example with an NFA. </a:t>
            </a:r>
            <a:r>
              <a:rPr lang="en-US" dirty="0"/>
              <a:t>Suppose our alphabet is {a, b, c} and we are interested in the set of all words that contain the string </a:t>
            </a:r>
            <a:r>
              <a:rPr lang="en-US" i="1" dirty="0" err="1"/>
              <a:t>abc</a:t>
            </a:r>
            <a:r>
              <a:rPr lang="en-US" dirty="0"/>
              <a:t> or that end with the string </a:t>
            </a:r>
            <a:r>
              <a:rPr lang="en-US" i="1" dirty="0"/>
              <a:t>ac</a:t>
            </a:r>
            <a:r>
              <a:rPr lang="en-US" dirty="0"/>
              <a:t>.</a:t>
            </a:r>
            <a:r>
              <a:rPr lang="en-US" sz="1200" kern="1200" dirty="0">
                <a:solidFill>
                  <a:schemeClr val="tx1"/>
                </a:solidFill>
                <a:effectLst/>
                <a:latin typeface="+mn-lt"/>
                <a:ea typeface="+mn-ea"/>
                <a:cs typeface="+mn-cs"/>
              </a:rPr>
              <a:t> Think about it, a word like </a:t>
            </a:r>
            <a:r>
              <a:rPr lang="en-US" sz="1200" kern="1200" dirty="0" err="1">
                <a:solidFill>
                  <a:schemeClr val="tx1"/>
                </a:solidFill>
                <a:effectLst/>
                <a:latin typeface="+mn-lt"/>
                <a:ea typeface="+mn-ea"/>
                <a:cs typeface="+mn-cs"/>
              </a:rPr>
              <a:t>aaabc</a:t>
            </a:r>
            <a:r>
              <a:rPr lang="en-US" sz="1200" kern="1200" dirty="0">
                <a:solidFill>
                  <a:schemeClr val="tx1"/>
                </a:solidFill>
                <a:effectLst/>
                <a:latin typeface="+mn-lt"/>
                <a:ea typeface="+mn-ea"/>
                <a:cs typeface="+mn-cs"/>
              </a:rPr>
              <a:t> works. </a:t>
            </a:r>
            <a:r>
              <a:rPr lang="en-US" sz="1200" dirty="0" err="1"/>
              <a:t>babcabcac</a:t>
            </a:r>
            <a:r>
              <a:rPr lang="en-US" sz="1200" dirty="0"/>
              <a:t> also works because it has the substring </a:t>
            </a:r>
            <a:r>
              <a:rPr lang="en-US" sz="1200" dirty="0" err="1"/>
              <a:t>abc</a:t>
            </a:r>
            <a:r>
              <a:rPr lang="en-US" sz="1200" dirty="0"/>
              <a:t> AND also ends with ac. </a:t>
            </a:r>
            <a:r>
              <a:rPr lang="en-US" sz="1200" dirty="0" err="1"/>
              <a:t>aaac</a:t>
            </a:r>
            <a:r>
              <a:rPr lang="en-US" sz="1200" dirty="0"/>
              <a:t> also works. But </a:t>
            </a:r>
            <a:r>
              <a:rPr lang="en-US" dirty="0" err="1"/>
              <a:t>abbccaab</a:t>
            </a:r>
            <a:r>
              <a:rPr lang="en-US" dirty="0"/>
              <a:t> is not a string we would accept. Let's try to build an automaton that accepts such words.</a:t>
            </a:r>
          </a:p>
        </p:txBody>
      </p:sp>
      <p:sp>
        <p:nvSpPr>
          <p:cNvPr id="4" name="Slide Number Placeholder 3">
            <a:extLst>
              <a:ext uri="{FF2B5EF4-FFF2-40B4-BE49-F238E27FC236}">
                <a16:creationId xmlns:a16="http://schemas.microsoft.com/office/drawing/2014/main" id="{646515B3-E312-9239-7006-73A5E004D317}"/>
              </a:ext>
            </a:extLst>
          </p:cNvPr>
          <p:cNvSpPr>
            <a:spLocks noGrp="1"/>
          </p:cNvSpPr>
          <p:nvPr>
            <p:ph type="sldNum" sz="quarter" idx="5"/>
          </p:nvPr>
        </p:nvSpPr>
        <p:spPr/>
        <p:txBody>
          <a:bodyPr/>
          <a:lstStyle/>
          <a:p>
            <a:fld id="{D1EC9309-185D-B241-857D-6AB647741F6D}" type="slidenum">
              <a:rPr lang="en-US" smtClean="0"/>
              <a:t>11</a:t>
            </a:fld>
            <a:endParaRPr lang="en-US"/>
          </a:p>
        </p:txBody>
      </p:sp>
    </p:spTree>
    <p:extLst>
      <p:ext uri="{BB962C8B-B14F-4D97-AF65-F5344CB8AC3E}">
        <p14:creationId xmlns:p14="http://schemas.microsoft.com/office/powerpoint/2010/main" val="81970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6DA03-3764-7A96-A98E-A25E789C61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5BB97-8619-AA35-75B7-320C33A6A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6BF80-37CE-8BD5-36FC-9EED560AC5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suppose we want the string </a:t>
            </a:r>
            <a:r>
              <a:rPr lang="en-US" dirty="0" err="1"/>
              <a:t>abc</a:t>
            </a:r>
            <a:r>
              <a:rPr lang="en-US" dirty="0"/>
              <a:t> anywhere in the word. In terms of states and transitions, we want the configuration shown below to be a part of our finite machine. We can move from p to s with the string </a:t>
            </a:r>
            <a:r>
              <a:rPr lang="en-US" dirty="0" err="1"/>
              <a:t>abc</a:t>
            </a:r>
            <a:r>
              <a:rPr lang="en-US" dirty="0"/>
              <a:t>. Since this occurrence of </a:t>
            </a:r>
            <a:r>
              <a:rPr lang="en-US" dirty="0" err="1"/>
              <a:t>abc</a:t>
            </a:r>
            <a:r>
              <a:rPr lang="en-US" dirty="0"/>
              <a:t> can be anywhere in the word, we want to be able to </a:t>
            </a:r>
            <a:r>
              <a:rPr lang="en-US" i="1" dirty="0"/>
              <a:t>reach</a:t>
            </a:r>
            <a:r>
              <a:rPr lang="en-US" dirty="0"/>
              <a:t> the state p at any step. Also, once we reach s, we want to accept the word with any combination of input symbols following this occurrence of </a:t>
            </a:r>
            <a:r>
              <a:rPr lang="en-US" dirty="0" err="1"/>
              <a:t>abc</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BB16E20-1D78-6747-0084-899B798882DF}"/>
              </a:ext>
            </a:extLst>
          </p:cNvPr>
          <p:cNvSpPr>
            <a:spLocks noGrp="1"/>
          </p:cNvSpPr>
          <p:nvPr>
            <p:ph type="sldNum" sz="quarter" idx="5"/>
          </p:nvPr>
        </p:nvSpPr>
        <p:spPr/>
        <p:txBody>
          <a:bodyPr/>
          <a:lstStyle/>
          <a:p>
            <a:fld id="{D1EC9309-185D-B241-857D-6AB647741F6D}" type="slidenum">
              <a:rPr lang="en-US" smtClean="0"/>
              <a:t>12</a:t>
            </a:fld>
            <a:endParaRPr lang="en-US"/>
          </a:p>
        </p:txBody>
      </p:sp>
    </p:spTree>
    <p:extLst>
      <p:ext uri="{BB962C8B-B14F-4D97-AF65-F5344CB8AC3E}">
        <p14:creationId xmlns:p14="http://schemas.microsoft.com/office/powerpoint/2010/main" val="560479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C8FE9-8F3C-6FA4-0BE2-83139A2A3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9EB72-45F5-678F-9005-37BA02BC2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92014-A8FF-CE78-6461-10DF1EF1DF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continue by introducing an initial state q0. Note that if we read a b or c we stay at q0. But weirdly, we can also transition to p by reading nothing. This is denoted my lambda which allows us to jump to p by reading the empty string. In a sense, we can </a:t>
            </a:r>
            <a:r>
              <a:rPr lang="en-US" sz="1200" kern="1200" dirty="0" err="1">
                <a:solidFill>
                  <a:schemeClr val="tx1"/>
                </a:solidFill>
                <a:effectLst/>
                <a:latin typeface="+mn-lt"/>
                <a:ea typeface="+mn-ea"/>
                <a:cs typeface="+mn-cs"/>
              </a:rPr>
              <a:t>kinda</a:t>
            </a:r>
            <a:r>
              <a:rPr lang="en-US" sz="1200" kern="1200" dirty="0">
                <a:solidFill>
                  <a:schemeClr val="tx1"/>
                </a:solidFill>
                <a:effectLst/>
                <a:latin typeface="+mn-lt"/>
                <a:ea typeface="+mn-ea"/>
                <a:cs typeface="+mn-cs"/>
              </a:rPr>
              <a:t> guess where an </a:t>
            </a:r>
            <a:r>
              <a:rPr lang="en-US" sz="1200" kern="1200" dirty="0" err="1">
                <a:solidFill>
                  <a:schemeClr val="tx1"/>
                </a:solidFill>
                <a:effectLst/>
                <a:latin typeface="+mn-lt"/>
                <a:ea typeface="+mn-ea"/>
                <a:cs typeface="+mn-cs"/>
              </a:rPr>
              <a:t>abc</a:t>
            </a:r>
            <a:r>
              <a:rPr lang="en-US" sz="1200" kern="1200" dirty="0">
                <a:solidFill>
                  <a:schemeClr val="tx1"/>
                </a:solidFill>
                <a:effectLst/>
                <a:latin typeface="+mn-lt"/>
                <a:ea typeface="+mn-ea"/>
                <a:cs typeface="+mn-cs"/>
              </a:rPr>
              <a:t> might occur to make the jump from q0 to p.</a:t>
            </a:r>
          </a:p>
        </p:txBody>
      </p:sp>
      <p:sp>
        <p:nvSpPr>
          <p:cNvPr id="4" name="Slide Number Placeholder 3">
            <a:extLst>
              <a:ext uri="{FF2B5EF4-FFF2-40B4-BE49-F238E27FC236}">
                <a16:creationId xmlns:a16="http://schemas.microsoft.com/office/drawing/2014/main" id="{1EA241C4-3656-D473-A5F5-FFEB511C15A4}"/>
              </a:ext>
            </a:extLst>
          </p:cNvPr>
          <p:cNvSpPr>
            <a:spLocks noGrp="1"/>
          </p:cNvSpPr>
          <p:nvPr>
            <p:ph type="sldNum" sz="quarter" idx="5"/>
          </p:nvPr>
        </p:nvSpPr>
        <p:spPr/>
        <p:txBody>
          <a:bodyPr/>
          <a:lstStyle/>
          <a:p>
            <a:fld id="{D1EC9309-185D-B241-857D-6AB647741F6D}" type="slidenum">
              <a:rPr lang="en-US" smtClean="0"/>
              <a:t>13</a:t>
            </a:fld>
            <a:endParaRPr lang="en-US"/>
          </a:p>
        </p:txBody>
      </p:sp>
    </p:spTree>
    <p:extLst>
      <p:ext uri="{BB962C8B-B14F-4D97-AF65-F5344CB8AC3E}">
        <p14:creationId xmlns:p14="http://schemas.microsoft.com/office/powerpoint/2010/main" val="3280799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E718D-6FBE-2241-BC28-09F1BD058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25699-12AB-AEE3-5EB4-7F2BF554C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73CA0A-CAB7-8D88-0DA2-E46D32DB2B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could also have modeled this automaton without using a lambda </a:t>
            </a:r>
            <a:r>
              <a:rPr lang="en-US" sz="1200" kern="1200" dirty="0" err="1">
                <a:solidFill>
                  <a:schemeClr val="tx1"/>
                </a:solidFill>
                <a:effectLst/>
                <a:latin typeface="+mn-lt"/>
                <a:ea typeface="+mn-ea"/>
                <a:cs typeface="+mn-cs"/>
              </a:rPr>
              <a:t>tranistion</a:t>
            </a:r>
            <a:r>
              <a:rPr lang="en-US" sz="1200" kern="1200" dirty="0">
                <a:solidFill>
                  <a:schemeClr val="tx1"/>
                </a:solidFill>
                <a:effectLst/>
                <a:latin typeface="+mn-lt"/>
                <a:ea typeface="+mn-ea"/>
                <a:cs typeface="+mn-cs"/>
              </a:rPr>
              <a:t>. We could have said that p is the initial state. When you read b and c you stay in p. But when you read a you may stay at p or you may go to q. </a:t>
            </a:r>
            <a:r>
              <a:rPr lang="en-US" dirty="0"/>
              <a:t>This nondeterministic behavior allows one to make the jump to the state q when looking for the substring </a:t>
            </a:r>
            <a:r>
              <a:rPr lang="en-US" dirty="0" err="1"/>
              <a:t>abc</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D05EF84-AACA-D431-2BFC-A5202B2EB6A0}"/>
              </a:ext>
            </a:extLst>
          </p:cNvPr>
          <p:cNvSpPr>
            <a:spLocks noGrp="1"/>
          </p:cNvSpPr>
          <p:nvPr>
            <p:ph type="sldNum" sz="quarter" idx="5"/>
          </p:nvPr>
        </p:nvSpPr>
        <p:spPr/>
        <p:txBody>
          <a:bodyPr/>
          <a:lstStyle/>
          <a:p>
            <a:fld id="{D1EC9309-185D-B241-857D-6AB647741F6D}" type="slidenum">
              <a:rPr lang="en-US" smtClean="0"/>
              <a:t>14</a:t>
            </a:fld>
            <a:endParaRPr lang="en-US"/>
          </a:p>
        </p:txBody>
      </p:sp>
    </p:spTree>
    <p:extLst>
      <p:ext uri="{BB962C8B-B14F-4D97-AF65-F5344CB8AC3E}">
        <p14:creationId xmlns:p14="http://schemas.microsoft.com/office/powerpoint/2010/main" val="3463962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AC4B3-2370-FDE5-3059-F22F5CE39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C396F-A14E-BBDA-32D2-4077447E0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62663-8386-3F4F-B9EA-44E919BEFA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Don't forget that we need to have an accept state. This NFA will accept any word that contains the string </a:t>
            </a:r>
            <a:r>
              <a:rPr lang="en-US" sz="1200" kern="1200" dirty="0" err="1">
                <a:solidFill>
                  <a:schemeClr val="tx1"/>
                </a:solidFill>
                <a:effectLst/>
                <a:latin typeface="+mn-lt"/>
                <a:ea typeface="+mn-ea"/>
                <a:cs typeface="+mn-cs"/>
              </a:rPr>
              <a:t>abc</a:t>
            </a:r>
            <a:r>
              <a:rPr lang="en-US" sz="1200" kern="1200" dirty="0">
                <a:solidFill>
                  <a:schemeClr val="tx1"/>
                </a:solidFill>
                <a:effectLst/>
                <a:latin typeface="+mn-lt"/>
                <a:ea typeface="+mn-ea"/>
                <a:cs typeface="+mn-cs"/>
              </a:rPr>
              <a:t>.</a:t>
            </a:r>
          </a:p>
        </p:txBody>
      </p:sp>
      <p:sp>
        <p:nvSpPr>
          <p:cNvPr id="4" name="Slide Number Placeholder 3">
            <a:extLst>
              <a:ext uri="{FF2B5EF4-FFF2-40B4-BE49-F238E27FC236}">
                <a16:creationId xmlns:a16="http://schemas.microsoft.com/office/drawing/2014/main" id="{3EE96AA5-B9D1-BDBF-7FB1-CC202547F1AA}"/>
              </a:ext>
            </a:extLst>
          </p:cNvPr>
          <p:cNvSpPr>
            <a:spLocks noGrp="1"/>
          </p:cNvSpPr>
          <p:nvPr>
            <p:ph type="sldNum" sz="quarter" idx="5"/>
          </p:nvPr>
        </p:nvSpPr>
        <p:spPr/>
        <p:txBody>
          <a:bodyPr/>
          <a:lstStyle/>
          <a:p>
            <a:fld id="{D1EC9309-185D-B241-857D-6AB647741F6D}" type="slidenum">
              <a:rPr lang="en-US" smtClean="0"/>
              <a:t>15</a:t>
            </a:fld>
            <a:endParaRPr lang="en-US"/>
          </a:p>
        </p:txBody>
      </p:sp>
    </p:spTree>
    <p:extLst>
      <p:ext uri="{BB962C8B-B14F-4D97-AF65-F5344CB8AC3E}">
        <p14:creationId xmlns:p14="http://schemas.microsoft.com/office/powerpoint/2010/main" val="1902118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E3E98-9065-CAEC-C5F1-03D7F7C64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150E1-30B0-C341-565E-D6C7543C7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8C131A-D7CC-016A-C825-16BA72F236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still miss the part of accepting words that end with ac. For that, we will introduce two more states. Now from p, when reading a, we can stay as is, go to q or go to t. This NFA accepts the words of the language we defined it. Note that in contrast to DFAs, if we look at any state we don't have to have a single transition for every single alphabet character.</a:t>
            </a:r>
          </a:p>
        </p:txBody>
      </p:sp>
      <p:sp>
        <p:nvSpPr>
          <p:cNvPr id="4" name="Slide Number Placeholder 3">
            <a:extLst>
              <a:ext uri="{FF2B5EF4-FFF2-40B4-BE49-F238E27FC236}">
                <a16:creationId xmlns:a16="http://schemas.microsoft.com/office/drawing/2014/main" id="{BAFE7A42-3D75-984A-0ABD-701EDFADC7E0}"/>
              </a:ext>
            </a:extLst>
          </p:cNvPr>
          <p:cNvSpPr>
            <a:spLocks noGrp="1"/>
          </p:cNvSpPr>
          <p:nvPr>
            <p:ph type="sldNum" sz="quarter" idx="5"/>
          </p:nvPr>
        </p:nvSpPr>
        <p:spPr/>
        <p:txBody>
          <a:bodyPr/>
          <a:lstStyle/>
          <a:p>
            <a:fld id="{D1EC9309-185D-B241-857D-6AB647741F6D}" type="slidenum">
              <a:rPr lang="en-US" smtClean="0"/>
              <a:t>16</a:t>
            </a:fld>
            <a:endParaRPr lang="en-US"/>
          </a:p>
        </p:txBody>
      </p:sp>
    </p:spTree>
    <p:extLst>
      <p:ext uri="{BB962C8B-B14F-4D97-AF65-F5344CB8AC3E}">
        <p14:creationId xmlns:p14="http://schemas.microsoft.com/office/powerpoint/2010/main" val="2243139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5157F-5422-7E24-0636-EAAC44B69F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B9D60-3B0C-3209-3F97-0F7FF11903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1D3F73-522E-756C-7D87-9467240B6D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we can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that from state p, if we read a we go to the set {p, q, t}. If we look at q, we could say that if we read a or c we go to the empty set. We can also have transitions labeled as lambda that allow us to move to another state without reading a character.</a:t>
            </a:r>
          </a:p>
        </p:txBody>
      </p:sp>
      <p:sp>
        <p:nvSpPr>
          <p:cNvPr id="4" name="Slide Number Placeholder 3">
            <a:extLst>
              <a:ext uri="{FF2B5EF4-FFF2-40B4-BE49-F238E27FC236}">
                <a16:creationId xmlns:a16="http://schemas.microsoft.com/office/drawing/2014/main" id="{09987219-56B2-7F83-5132-709ACEF4BD67}"/>
              </a:ext>
            </a:extLst>
          </p:cNvPr>
          <p:cNvSpPr>
            <a:spLocks noGrp="1"/>
          </p:cNvSpPr>
          <p:nvPr>
            <p:ph type="sldNum" sz="quarter" idx="5"/>
          </p:nvPr>
        </p:nvSpPr>
        <p:spPr/>
        <p:txBody>
          <a:bodyPr/>
          <a:lstStyle/>
          <a:p>
            <a:fld id="{D1EC9309-185D-B241-857D-6AB647741F6D}" type="slidenum">
              <a:rPr lang="en-US" smtClean="0"/>
              <a:t>17</a:t>
            </a:fld>
            <a:endParaRPr lang="en-US"/>
          </a:p>
        </p:txBody>
      </p:sp>
    </p:spTree>
    <p:extLst>
      <p:ext uri="{BB962C8B-B14F-4D97-AF65-F5344CB8AC3E}">
        <p14:creationId xmlns:p14="http://schemas.microsoft.com/office/powerpoint/2010/main" val="550920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C3382-A819-52ED-B0D4-62B08190A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B3332-0E89-7453-9A5D-2640EA02B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E8263-72A8-97C7-7DB4-FB3F1C8BD4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what makes NFAs different than DFAs. </a:t>
            </a:r>
            <a:r>
              <a:rPr lang="en-US" dirty="0"/>
              <a:t>Another consequence of nondeterminism is that there may be several possible paths for a given input string. Remember, an NFA accepts an input if there is </a:t>
            </a:r>
            <a:r>
              <a:rPr lang="en-US" i="1" dirty="0"/>
              <a:t>at least one</a:t>
            </a:r>
            <a:r>
              <a:rPr lang="en-US" dirty="0"/>
              <a:t> accepting configuration.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B7CEF7D-04EA-6904-68CF-A861AF483DC2}"/>
              </a:ext>
            </a:extLst>
          </p:cNvPr>
          <p:cNvSpPr>
            <a:spLocks noGrp="1"/>
          </p:cNvSpPr>
          <p:nvPr>
            <p:ph type="sldNum" sz="quarter" idx="5"/>
          </p:nvPr>
        </p:nvSpPr>
        <p:spPr/>
        <p:txBody>
          <a:bodyPr/>
          <a:lstStyle/>
          <a:p>
            <a:fld id="{D1EC9309-185D-B241-857D-6AB647741F6D}" type="slidenum">
              <a:rPr lang="en-US" smtClean="0"/>
              <a:t>18</a:t>
            </a:fld>
            <a:endParaRPr lang="en-US"/>
          </a:p>
        </p:txBody>
      </p:sp>
    </p:spTree>
    <p:extLst>
      <p:ext uri="{BB962C8B-B14F-4D97-AF65-F5344CB8AC3E}">
        <p14:creationId xmlns:p14="http://schemas.microsoft.com/office/powerpoint/2010/main" val="4024363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A9185-2AA4-6382-6065-020AC1263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E067C-308E-493E-0808-47DE88547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52191-060D-26C0-42B5-1A9B2342DF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now formally define an NFA by updating our definition for the state transition function. </a:t>
            </a:r>
          </a:p>
        </p:txBody>
      </p:sp>
      <p:sp>
        <p:nvSpPr>
          <p:cNvPr id="4" name="Slide Number Placeholder 3">
            <a:extLst>
              <a:ext uri="{FF2B5EF4-FFF2-40B4-BE49-F238E27FC236}">
                <a16:creationId xmlns:a16="http://schemas.microsoft.com/office/drawing/2014/main" id="{2EB6D60A-B128-65D6-0811-7A99D71D69E4}"/>
              </a:ext>
            </a:extLst>
          </p:cNvPr>
          <p:cNvSpPr>
            <a:spLocks noGrp="1"/>
          </p:cNvSpPr>
          <p:nvPr>
            <p:ph type="sldNum" sz="quarter" idx="5"/>
          </p:nvPr>
        </p:nvSpPr>
        <p:spPr/>
        <p:txBody>
          <a:bodyPr/>
          <a:lstStyle/>
          <a:p>
            <a:fld id="{D1EC9309-185D-B241-857D-6AB647741F6D}" type="slidenum">
              <a:rPr lang="en-US" smtClean="0"/>
              <a:t>19</a:t>
            </a:fld>
            <a:endParaRPr lang="en-US"/>
          </a:p>
        </p:txBody>
      </p:sp>
    </p:spTree>
    <p:extLst>
      <p:ext uri="{BB962C8B-B14F-4D97-AF65-F5344CB8AC3E}">
        <p14:creationId xmlns:p14="http://schemas.microsoft.com/office/powerpoint/2010/main" val="353797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A6BCB-10DC-AE1F-8A80-40062169E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F2D23-242D-131D-68E5-05D82B68D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77A35-17E6-0CF8-D631-0F867C9412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from our last class meeting, we encountered DFAs, simple state machines that have a finite set of states, a start state, a set of accept states, and for each character in an alphabet, they tell us for each state where we would transition.</a:t>
            </a:r>
          </a:p>
        </p:txBody>
      </p:sp>
      <p:sp>
        <p:nvSpPr>
          <p:cNvPr id="4" name="Slide Number Placeholder 3">
            <a:extLst>
              <a:ext uri="{FF2B5EF4-FFF2-40B4-BE49-F238E27FC236}">
                <a16:creationId xmlns:a16="http://schemas.microsoft.com/office/drawing/2014/main" id="{AB85C699-5B9E-1152-3B02-3189525AA7AE}"/>
              </a:ext>
            </a:extLst>
          </p:cNvPr>
          <p:cNvSpPr>
            <a:spLocks noGrp="1"/>
          </p:cNvSpPr>
          <p:nvPr>
            <p:ph type="sldNum" sz="quarter" idx="5"/>
          </p:nvPr>
        </p:nvSpPr>
        <p:spPr/>
        <p:txBody>
          <a:bodyPr/>
          <a:lstStyle/>
          <a:p>
            <a:fld id="{D1EC9309-185D-B241-857D-6AB647741F6D}" type="slidenum">
              <a:rPr lang="en-US" smtClean="0"/>
              <a:t>2</a:t>
            </a:fld>
            <a:endParaRPr lang="en-US"/>
          </a:p>
        </p:txBody>
      </p:sp>
    </p:spTree>
    <p:extLst>
      <p:ext uri="{BB962C8B-B14F-4D97-AF65-F5344CB8AC3E}">
        <p14:creationId xmlns:p14="http://schemas.microsoft.com/office/powerpoint/2010/main" val="3800872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3676-5F60-EAC3-D27E-6565E6B4D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041D0B-51F0-5212-87B1-A1B03EF14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4CFF7A-0323-3694-99B4-62924B5777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a few NFAs. What do you think this NFA does? </a:t>
            </a:r>
            <a:r>
              <a:rPr lang="en-US" dirty="0"/>
              <a:t>Accepts strings that start and end with a.</a:t>
            </a:r>
            <a:r>
              <a:rPr lang="en-US" sz="1200" kern="1200" dirty="0">
                <a:solidFill>
                  <a:schemeClr val="tx1"/>
                </a:solidFill>
                <a:effectLst/>
                <a:latin typeface="+mn-lt"/>
                <a:ea typeface="+mn-ea"/>
                <a:cs typeface="+mn-cs"/>
              </a:rPr>
              <a:t> Can you think of a regular expression that describes it? </a:t>
            </a:r>
            <a:r>
              <a:rPr lang="en-US" dirty="0"/>
              <a:t>a(</a:t>
            </a:r>
            <a:r>
              <a:rPr lang="en-US" dirty="0" err="1"/>
              <a:t>a|b</a:t>
            </a:r>
            <a:r>
              <a:rPr lang="en-US" dirty="0"/>
              <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86676F18-B058-395A-3542-1B12FFD5AE73}"/>
              </a:ext>
            </a:extLst>
          </p:cNvPr>
          <p:cNvSpPr>
            <a:spLocks noGrp="1"/>
          </p:cNvSpPr>
          <p:nvPr>
            <p:ph type="sldNum" sz="quarter" idx="5"/>
          </p:nvPr>
        </p:nvSpPr>
        <p:spPr/>
        <p:txBody>
          <a:bodyPr/>
          <a:lstStyle/>
          <a:p>
            <a:fld id="{D1EC9309-185D-B241-857D-6AB647741F6D}" type="slidenum">
              <a:rPr lang="en-US" smtClean="0"/>
              <a:t>20</a:t>
            </a:fld>
            <a:endParaRPr lang="en-US"/>
          </a:p>
        </p:txBody>
      </p:sp>
    </p:spTree>
    <p:extLst>
      <p:ext uri="{BB962C8B-B14F-4D97-AF65-F5344CB8AC3E}">
        <p14:creationId xmlns:p14="http://schemas.microsoft.com/office/powerpoint/2010/main" val="1581694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841E3-9FE6-27D9-240C-954400C01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19180-5ED0-C750-10BF-A95A92D60F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D3C2F-31F8-63E6-7E69-1079FB4AE6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about this one? </a:t>
            </a:r>
            <a:r>
              <a:rPr lang="en-US" dirty="0"/>
              <a:t>Accepts strings of a's that have lengths divisible by 2 or 3</a:t>
            </a:r>
            <a:r>
              <a:rPr lang="en-US" sz="1200" kern="1200" dirty="0">
                <a:solidFill>
                  <a:schemeClr val="tx1"/>
                </a:solidFill>
                <a:effectLst/>
                <a:latin typeface="+mn-lt"/>
                <a:ea typeface="+mn-ea"/>
                <a:cs typeface="+mn-cs"/>
              </a:rPr>
              <a:t>. The regular expression would be </a:t>
            </a:r>
            <a:r>
              <a:rPr lang="en-US" dirty="0"/>
              <a:t>(aa)*|(</a:t>
            </a:r>
            <a:r>
              <a:rPr lang="en-US" dirty="0" err="1"/>
              <a:t>aaa</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151164E-4FEE-2475-0F88-72DAF6169E47}"/>
              </a:ext>
            </a:extLst>
          </p:cNvPr>
          <p:cNvSpPr>
            <a:spLocks noGrp="1"/>
          </p:cNvSpPr>
          <p:nvPr>
            <p:ph type="sldNum" sz="quarter" idx="5"/>
          </p:nvPr>
        </p:nvSpPr>
        <p:spPr/>
        <p:txBody>
          <a:bodyPr/>
          <a:lstStyle/>
          <a:p>
            <a:fld id="{D1EC9309-185D-B241-857D-6AB647741F6D}" type="slidenum">
              <a:rPr lang="en-US" smtClean="0"/>
              <a:t>21</a:t>
            </a:fld>
            <a:endParaRPr lang="en-US"/>
          </a:p>
        </p:txBody>
      </p:sp>
    </p:spTree>
    <p:extLst>
      <p:ext uri="{BB962C8B-B14F-4D97-AF65-F5344CB8AC3E}">
        <p14:creationId xmlns:p14="http://schemas.microsoft.com/office/powerpoint/2010/main" val="1913576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F2F52-6BE9-1EE0-BA90-E0BCB18C6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346A1-B88B-DA00-D3C7-875397F7B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04456-F7D2-9A40-AA2A-AAF294361B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one a</a:t>
            </a:r>
            <a:r>
              <a:rPr lang="en-US" dirty="0"/>
              <a:t>ccepts strings of a's that end in 2 a's. The regular expression is (</a:t>
            </a:r>
            <a:r>
              <a:rPr lang="en-US" dirty="0" err="1"/>
              <a:t>a|b</a:t>
            </a:r>
            <a:r>
              <a:rPr lang="en-US" dirty="0"/>
              <a:t>)*aa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EE13592-3CE2-C7A1-55C6-415B182671CC}"/>
              </a:ext>
            </a:extLst>
          </p:cNvPr>
          <p:cNvSpPr>
            <a:spLocks noGrp="1"/>
          </p:cNvSpPr>
          <p:nvPr>
            <p:ph type="sldNum" sz="quarter" idx="5"/>
          </p:nvPr>
        </p:nvSpPr>
        <p:spPr/>
        <p:txBody>
          <a:bodyPr/>
          <a:lstStyle/>
          <a:p>
            <a:fld id="{D1EC9309-185D-B241-857D-6AB647741F6D}" type="slidenum">
              <a:rPr lang="en-US" smtClean="0"/>
              <a:t>22</a:t>
            </a:fld>
            <a:endParaRPr lang="en-US"/>
          </a:p>
        </p:txBody>
      </p:sp>
    </p:spTree>
    <p:extLst>
      <p:ext uri="{BB962C8B-B14F-4D97-AF65-F5344CB8AC3E}">
        <p14:creationId xmlns:p14="http://schemas.microsoft.com/office/powerpoint/2010/main" val="1984164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F9DFE-EE1C-5619-ABD5-F3A4F9F6DA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DC3BA-0EE5-E496-1349-3E587D44A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AE66A-35CF-F79A-AD70-32EE591D2D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one a</a:t>
            </a:r>
            <a:r>
              <a:rPr lang="en-US" dirty="0"/>
              <a:t>ccepts strings that either have aa or bb as a substring. Regular expression is (</a:t>
            </a:r>
            <a:r>
              <a:rPr lang="en-US" dirty="0" err="1"/>
              <a:t>a|b</a:t>
            </a:r>
            <a:r>
              <a:rPr lang="en-US" dirty="0"/>
              <a:t>)*(</a:t>
            </a:r>
            <a:r>
              <a:rPr lang="en-US" dirty="0" err="1"/>
              <a:t>aa|bb</a:t>
            </a:r>
            <a:r>
              <a:rPr lang="en-US" dirty="0"/>
              <a:t>)(</a:t>
            </a:r>
            <a:r>
              <a:rPr lang="en-US" dirty="0" err="1"/>
              <a:t>a|b</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67764F2-501D-3DFF-54BE-DDA33FFE617F}"/>
              </a:ext>
            </a:extLst>
          </p:cNvPr>
          <p:cNvSpPr>
            <a:spLocks noGrp="1"/>
          </p:cNvSpPr>
          <p:nvPr>
            <p:ph type="sldNum" sz="quarter" idx="5"/>
          </p:nvPr>
        </p:nvSpPr>
        <p:spPr/>
        <p:txBody>
          <a:bodyPr/>
          <a:lstStyle/>
          <a:p>
            <a:fld id="{D1EC9309-185D-B241-857D-6AB647741F6D}" type="slidenum">
              <a:rPr lang="en-US" smtClean="0"/>
              <a:t>23</a:t>
            </a:fld>
            <a:endParaRPr lang="en-US"/>
          </a:p>
        </p:txBody>
      </p:sp>
    </p:spTree>
    <p:extLst>
      <p:ext uri="{BB962C8B-B14F-4D97-AF65-F5344CB8AC3E}">
        <p14:creationId xmlns:p14="http://schemas.microsoft.com/office/powerpoint/2010/main" val="362973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1501F-E72C-F105-9976-D38BB430FC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0E7CD-E737-1C90-F2FB-6F45FA42F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F6BE8-5EE7-7160-1078-B65A9B6B5B5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one a</a:t>
            </a:r>
            <a:r>
              <a:rPr lang="en-US" dirty="0"/>
              <a:t>ccepts any string of a's and b's that doesn't have two adjacent b's. The regular expression is (a*b(aa*b)*a*)|a*.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3F8DD3A-AFB2-87C4-7918-074786C74B4D}"/>
              </a:ext>
            </a:extLst>
          </p:cNvPr>
          <p:cNvSpPr>
            <a:spLocks noGrp="1"/>
          </p:cNvSpPr>
          <p:nvPr>
            <p:ph type="sldNum" sz="quarter" idx="5"/>
          </p:nvPr>
        </p:nvSpPr>
        <p:spPr/>
        <p:txBody>
          <a:bodyPr/>
          <a:lstStyle/>
          <a:p>
            <a:fld id="{D1EC9309-185D-B241-857D-6AB647741F6D}" type="slidenum">
              <a:rPr lang="en-US" smtClean="0"/>
              <a:t>24</a:t>
            </a:fld>
            <a:endParaRPr lang="en-US"/>
          </a:p>
        </p:txBody>
      </p:sp>
    </p:spTree>
    <p:extLst>
      <p:ext uri="{BB962C8B-B14F-4D97-AF65-F5344CB8AC3E}">
        <p14:creationId xmlns:p14="http://schemas.microsoft.com/office/powerpoint/2010/main" val="1037684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DB510-F443-8144-4D36-A71139AA1C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2616B-2272-791D-FDCB-394B0AACD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BFCCA1-B000-26AE-5D72-286983E97D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Consider the following NFA and the string </a:t>
            </a:r>
            <a:r>
              <a:rPr lang="en-US" sz="1200" b="0" i="0" kern="1200" dirty="0" err="1">
                <a:solidFill>
                  <a:schemeClr val="tx1"/>
                </a:solidFill>
                <a:effectLst/>
                <a:latin typeface="+mn-lt"/>
                <a:ea typeface="+mn-ea"/>
                <a:cs typeface="+mn-cs"/>
              </a:rPr>
              <a:t>aaaaa</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states could we be in after reading the first a?</a:t>
            </a:r>
            <a:br>
              <a:rPr lang="en-US" dirty="0"/>
            </a:br>
            <a:r>
              <a:rPr lang="en-US" sz="1200" b="0" i="0" kern="1200" dirty="0">
                <a:solidFill>
                  <a:schemeClr val="tx1"/>
                </a:solidFill>
                <a:effectLst/>
                <a:latin typeface="+mn-lt"/>
                <a:ea typeface="+mn-ea"/>
                <a:cs typeface="+mn-cs"/>
              </a:rPr>
              <a:t>            - q_0 or q_1</a:t>
            </a:r>
            <a:br>
              <a:rPr lang="en-US" dirty="0"/>
            </a:br>
            <a:r>
              <a:rPr lang="en-US" sz="1200" b="0" i="0" kern="1200" dirty="0">
                <a:solidFill>
                  <a:schemeClr val="tx1"/>
                </a:solidFill>
                <a:effectLst/>
                <a:latin typeface="+mn-lt"/>
                <a:ea typeface="+mn-ea"/>
                <a:cs typeface="+mn-cs"/>
              </a:rPr>
              <a:t>         - what states would we be in after reading the second a?</a:t>
            </a:r>
            <a:br>
              <a:rPr lang="en-US" dirty="0"/>
            </a:br>
            <a:r>
              <a:rPr lang="en-US" sz="1200" b="0" i="0" kern="1200" dirty="0">
                <a:solidFill>
                  <a:schemeClr val="tx1"/>
                </a:solidFill>
                <a:effectLst/>
                <a:latin typeface="+mn-lt"/>
                <a:ea typeface="+mn-ea"/>
                <a:cs typeface="+mn-cs"/>
              </a:rPr>
              <a:t>            - we could start in either q_0 *or* q_1</a:t>
            </a:r>
            <a:br>
              <a:rPr lang="en-US" dirty="0"/>
            </a:br>
            <a:r>
              <a:rPr lang="en-US" sz="1200" b="0" i="0" kern="1200" dirty="0">
                <a:solidFill>
                  <a:schemeClr val="tx1"/>
                </a:solidFill>
                <a:effectLst/>
                <a:latin typeface="+mn-lt"/>
                <a:ea typeface="+mn-ea"/>
                <a:cs typeface="+mn-cs"/>
              </a:rPr>
              <a:t>               - if we were in q_0, we'd end up in q_0 or q_1</a:t>
            </a:r>
            <a:br>
              <a:rPr lang="en-US" dirty="0"/>
            </a:br>
            <a:r>
              <a:rPr lang="en-US" sz="1200" b="0" i="0" kern="1200" dirty="0">
                <a:solidFill>
                  <a:schemeClr val="tx1"/>
                </a:solidFill>
                <a:effectLst/>
                <a:latin typeface="+mn-lt"/>
                <a:ea typeface="+mn-ea"/>
                <a:cs typeface="+mn-cs"/>
              </a:rPr>
              <a:t>               - if we were in q_1, we'd end up in q_2</a:t>
            </a:r>
            <a:br>
              <a:rPr lang="en-US" dirty="0"/>
            </a:br>
            <a:r>
              <a:rPr lang="en-US" sz="1200" b="0" i="0" kern="1200" dirty="0">
                <a:solidFill>
                  <a:schemeClr val="tx1"/>
                </a:solidFill>
                <a:effectLst/>
                <a:latin typeface="+mn-lt"/>
                <a:ea typeface="+mn-ea"/>
                <a:cs typeface="+mn-cs"/>
              </a:rPr>
              <a:t>            - therefore, after reading two a's we could end up in any of: q_0 or q_1 or q_2</a:t>
            </a:r>
            <a:br>
              <a:rPr lang="en-US" dirty="0"/>
            </a:br>
            <a:r>
              <a:rPr lang="en-US" sz="1200" b="0" i="0" kern="1200" dirty="0">
                <a:solidFill>
                  <a:schemeClr val="tx1"/>
                </a:solidFill>
                <a:effectLst/>
                <a:latin typeface="+mn-lt"/>
                <a:ea typeface="+mn-ea"/>
                <a:cs typeface="+mn-cs"/>
              </a:rPr>
              <a:t>         - the third a?</a:t>
            </a:r>
            <a:br>
              <a:rPr lang="en-US" dirty="0"/>
            </a:br>
            <a:r>
              <a:rPr lang="en-US" sz="1200" b="0" i="0" kern="1200" dirty="0">
                <a:solidFill>
                  <a:schemeClr val="tx1"/>
                </a:solidFill>
                <a:effectLst/>
                <a:latin typeface="+mn-lt"/>
                <a:ea typeface="+mn-ea"/>
                <a:cs typeface="+mn-cs"/>
              </a:rPr>
              <a:t>            - we could be in q_0 or q_1 or q_2</a:t>
            </a:r>
            <a:br>
              <a:rPr lang="en-US" dirty="0"/>
            </a:br>
            <a:r>
              <a:rPr lang="en-US" sz="1200" b="0" i="0" kern="1200" dirty="0">
                <a:solidFill>
                  <a:schemeClr val="tx1"/>
                </a:solidFill>
                <a:effectLst/>
                <a:latin typeface="+mn-lt"/>
                <a:ea typeface="+mn-ea"/>
                <a:cs typeface="+mn-cs"/>
              </a:rPr>
              <a:t>               - if we were in q_0 -&gt; q_0 or q_1</a:t>
            </a:r>
            <a:br>
              <a:rPr lang="en-US" dirty="0"/>
            </a:br>
            <a:r>
              <a:rPr lang="en-US" sz="1200" b="0" i="0" kern="1200" dirty="0">
                <a:solidFill>
                  <a:schemeClr val="tx1"/>
                </a:solidFill>
                <a:effectLst/>
                <a:latin typeface="+mn-lt"/>
                <a:ea typeface="+mn-ea"/>
                <a:cs typeface="+mn-cs"/>
              </a:rPr>
              <a:t>               - if we were in q_1 -&gt; q_2</a:t>
            </a:r>
            <a:br>
              <a:rPr lang="en-US" dirty="0"/>
            </a:br>
            <a:r>
              <a:rPr lang="en-US" sz="1200" b="0" i="0" kern="1200" dirty="0">
                <a:solidFill>
                  <a:schemeClr val="tx1"/>
                </a:solidFill>
                <a:effectLst/>
                <a:latin typeface="+mn-lt"/>
                <a:ea typeface="+mn-ea"/>
                <a:cs typeface="+mn-cs"/>
              </a:rPr>
              <a:t>               - if we were in q_2 -&gt; reject</a:t>
            </a:r>
            <a:br>
              <a:rPr lang="en-US" dirty="0"/>
            </a:br>
            <a:r>
              <a:rPr lang="en-US" sz="1200" b="0" i="0" kern="1200" dirty="0">
                <a:solidFill>
                  <a:schemeClr val="tx1"/>
                </a:solidFill>
                <a:effectLst/>
                <a:latin typeface="+mn-lt"/>
                <a:ea typeface="+mn-ea"/>
                <a:cs typeface="+mn-cs"/>
              </a:rPr>
              <a:t>                  - does this matter?</a:t>
            </a:r>
            <a:br>
              <a:rPr lang="en-US" dirty="0"/>
            </a:br>
            <a:r>
              <a:rPr lang="en-US" sz="1200" b="0" i="0" kern="1200" dirty="0">
                <a:solidFill>
                  <a:schemeClr val="tx1"/>
                </a:solidFill>
                <a:effectLst/>
                <a:latin typeface="+mn-lt"/>
                <a:ea typeface="+mn-ea"/>
                <a:cs typeface="+mn-cs"/>
              </a:rPr>
              <a:t>                  - No. We only need to find *one* path through the state transitions that ends in an accepting state</a:t>
            </a:r>
            <a:br>
              <a:rPr lang="en-US" dirty="0"/>
            </a:br>
            <a:r>
              <a:rPr lang="en-US" sz="1200" b="0" i="0" kern="1200" dirty="0">
                <a:solidFill>
                  <a:schemeClr val="tx1"/>
                </a:solidFill>
                <a:effectLst/>
                <a:latin typeface="+mn-lt"/>
                <a:ea typeface="+mn-ea"/>
                <a:cs typeface="+mn-cs"/>
              </a:rPr>
              <a:t>         - the fourth a?</a:t>
            </a:r>
            <a:br>
              <a:rPr lang="en-US" dirty="0"/>
            </a:b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q_o</a:t>
            </a:r>
            <a:r>
              <a:rPr lang="en-US" sz="1200" b="0" i="0" kern="1200" dirty="0">
                <a:solidFill>
                  <a:schemeClr val="tx1"/>
                </a:solidFill>
                <a:effectLst/>
                <a:latin typeface="+mn-lt"/>
                <a:ea typeface="+mn-ea"/>
                <a:cs typeface="+mn-cs"/>
              </a:rPr>
              <a:t> or q_1 or q2</a:t>
            </a:r>
            <a:br>
              <a:rPr lang="en-US" dirty="0"/>
            </a:br>
            <a:r>
              <a:rPr lang="en-US" sz="1200" b="0" i="0" kern="1200" dirty="0">
                <a:solidFill>
                  <a:schemeClr val="tx1"/>
                </a:solidFill>
                <a:effectLst/>
                <a:latin typeface="+mn-lt"/>
                <a:ea typeface="+mn-ea"/>
                <a:cs typeface="+mn-cs"/>
              </a:rPr>
              <a:t>         - the fifth a?</a:t>
            </a:r>
            <a:br>
              <a:rPr lang="en-US" dirty="0"/>
            </a:b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q_o</a:t>
            </a:r>
            <a:r>
              <a:rPr lang="en-US" sz="1200" b="0" i="0" kern="1200" dirty="0">
                <a:solidFill>
                  <a:schemeClr val="tx1"/>
                </a:solidFill>
                <a:effectLst/>
                <a:latin typeface="+mn-lt"/>
                <a:ea typeface="+mn-ea"/>
                <a:cs typeface="+mn-cs"/>
              </a:rPr>
              <a:t> or q_1 or q2</a:t>
            </a:r>
            <a:br>
              <a:rPr lang="en-US" dirty="0"/>
            </a:br>
            <a:r>
              <a:rPr lang="en-US" sz="1200" b="0" i="0" kern="1200" dirty="0">
                <a:solidFill>
                  <a:schemeClr val="tx1"/>
                </a:solidFill>
                <a:effectLst/>
                <a:latin typeface="+mn-lt"/>
                <a:ea typeface="+mn-ea"/>
                <a:cs typeface="+mn-cs"/>
              </a:rPr>
              <a:t>            - since q2 is *an* option, then there's a set of transitions between the states that gets us to an accepting state</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18DAA02-97B8-FCBC-5527-FF4E03C17E0A}"/>
              </a:ext>
            </a:extLst>
          </p:cNvPr>
          <p:cNvSpPr>
            <a:spLocks noGrp="1"/>
          </p:cNvSpPr>
          <p:nvPr>
            <p:ph type="sldNum" sz="quarter" idx="5"/>
          </p:nvPr>
        </p:nvSpPr>
        <p:spPr/>
        <p:txBody>
          <a:bodyPr/>
          <a:lstStyle/>
          <a:p>
            <a:fld id="{D1EC9309-185D-B241-857D-6AB647741F6D}" type="slidenum">
              <a:rPr lang="en-US" smtClean="0"/>
              <a:t>25</a:t>
            </a:fld>
            <a:endParaRPr lang="en-US"/>
          </a:p>
        </p:txBody>
      </p:sp>
    </p:spTree>
    <p:extLst>
      <p:ext uri="{BB962C8B-B14F-4D97-AF65-F5344CB8AC3E}">
        <p14:creationId xmlns:p14="http://schemas.microsoft.com/office/powerpoint/2010/main" val="1693830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7945D-9B6F-2369-611D-D2896CCE93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0F2D4-01BB-3C40-BFA1-656BA1464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3155E0-3337-DC96-67DA-F10468C608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about </a:t>
            </a:r>
            <a:r>
              <a:rPr lang="en-US" sz="1200" b="0" i="0" kern="1200" dirty="0" err="1">
                <a:solidFill>
                  <a:schemeClr val="tx1"/>
                </a:solidFill>
                <a:effectLst/>
                <a:latin typeface="+mn-lt"/>
                <a:ea typeface="+mn-ea"/>
                <a:cs typeface="+mn-cs"/>
              </a:rPr>
              <a:t>ababaaa</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states would we be in after reading the first a?</a:t>
            </a:r>
            <a:br>
              <a:rPr lang="en-US" dirty="0"/>
            </a:br>
            <a:r>
              <a:rPr lang="en-US" sz="1200" b="0" i="0" kern="1200" dirty="0">
                <a:solidFill>
                  <a:schemeClr val="tx1"/>
                </a:solidFill>
                <a:effectLst/>
                <a:latin typeface="+mn-lt"/>
                <a:ea typeface="+mn-ea"/>
                <a:cs typeface="+mn-cs"/>
              </a:rPr>
              <a:t>            - q_0 or q_1</a:t>
            </a:r>
            <a:br>
              <a:rPr lang="en-US" dirty="0"/>
            </a:br>
            <a:r>
              <a:rPr lang="en-US" sz="1200" b="0" i="0" kern="1200" dirty="0">
                <a:solidFill>
                  <a:schemeClr val="tx1"/>
                </a:solidFill>
                <a:effectLst/>
                <a:latin typeface="+mn-lt"/>
                <a:ea typeface="+mn-ea"/>
                <a:cs typeface="+mn-cs"/>
              </a:rPr>
              <a:t>         - second b?</a:t>
            </a:r>
            <a:br>
              <a:rPr lang="en-US" dirty="0"/>
            </a:br>
            <a:r>
              <a:rPr lang="en-US" sz="1200" b="0" i="0" kern="1200" dirty="0">
                <a:solidFill>
                  <a:schemeClr val="tx1"/>
                </a:solidFill>
                <a:effectLst/>
                <a:latin typeface="+mn-lt"/>
                <a:ea typeface="+mn-ea"/>
                <a:cs typeface="+mn-cs"/>
              </a:rPr>
              <a:t>            - q_0</a:t>
            </a:r>
            <a:br>
              <a:rPr lang="en-US" dirty="0"/>
            </a:br>
            <a:r>
              <a:rPr lang="en-US" sz="1200" b="0" i="0" kern="1200" dirty="0">
                <a:solidFill>
                  <a:schemeClr val="tx1"/>
                </a:solidFill>
                <a:effectLst/>
                <a:latin typeface="+mn-lt"/>
                <a:ea typeface="+mn-ea"/>
                <a:cs typeface="+mn-cs"/>
              </a:rPr>
              <a:t>         - third letter, a?</a:t>
            </a:r>
            <a:br>
              <a:rPr lang="en-US" dirty="0"/>
            </a:br>
            <a:r>
              <a:rPr lang="en-US" sz="1200" b="0" i="0" kern="1200" dirty="0">
                <a:solidFill>
                  <a:schemeClr val="tx1"/>
                </a:solidFill>
                <a:effectLst/>
                <a:latin typeface="+mn-lt"/>
                <a:ea typeface="+mn-ea"/>
                <a:cs typeface="+mn-cs"/>
              </a:rPr>
              <a:t>            - q_0 or q_1</a:t>
            </a:r>
            <a:br>
              <a:rPr lang="en-US" dirty="0"/>
            </a:br>
            <a:r>
              <a:rPr lang="en-US" sz="1200" b="0" i="0" kern="1200" dirty="0">
                <a:solidFill>
                  <a:schemeClr val="tx1"/>
                </a:solidFill>
                <a:effectLst/>
                <a:latin typeface="+mn-lt"/>
                <a:ea typeface="+mn-ea"/>
                <a:cs typeface="+mn-cs"/>
              </a:rPr>
              <a:t>         - fourth letter, b?</a:t>
            </a:r>
            <a:br>
              <a:rPr lang="en-US" dirty="0"/>
            </a:br>
            <a:r>
              <a:rPr lang="en-US" sz="1200" b="0" i="0" kern="1200" dirty="0">
                <a:solidFill>
                  <a:schemeClr val="tx1"/>
                </a:solidFill>
                <a:effectLst/>
                <a:latin typeface="+mn-lt"/>
                <a:ea typeface="+mn-ea"/>
                <a:cs typeface="+mn-cs"/>
              </a:rPr>
              <a:t>            - q_0</a:t>
            </a:r>
            <a:br>
              <a:rPr lang="en-US" dirty="0"/>
            </a:br>
            <a:r>
              <a:rPr lang="en-US" sz="1200" b="0" i="0" kern="1200" dirty="0">
                <a:solidFill>
                  <a:schemeClr val="tx1"/>
                </a:solidFill>
                <a:effectLst/>
                <a:latin typeface="+mn-lt"/>
                <a:ea typeface="+mn-ea"/>
                <a:cs typeface="+mn-cs"/>
              </a:rPr>
              <a:t>         - fifth letter, a?</a:t>
            </a:r>
            <a:br>
              <a:rPr lang="en-US" dirty="0"/>
            </a:br>
            <a:r>
              <a:rPr lang="en-US" sz="1200" b="0" i="0" kern="1200" dirty="0">
                <a:solidFill>
                  <a:schemeClr val="tx1"/>
                </a:solidFill>
                <a:effectLst/>
                <a:latin typeface="+mn-lt"/>
                <a:ea typeface="+mn-ea"/>
                <a:cs typeface="+mn-cs"/>
              </a:rPr>
              <a:t>            - q_0 or q_1</a:t>
            </a:r>
            <a:br>
              <a:rPr lang="en-US" dirty="0"/>
            </a:br>
            <a:r>
              <a:rPr lang="en-US" sz="1200" b="0" i="0" kern="1200" dirty="0">
                <a:solidFill>
                  <a:schemeClr val="tx1"/>
                </a:solidFill>
                <a:effectLst/>
                <a:latin typeface="+mn-lt"/>
                <a:ea typeface="+mn-ea"/>
                <a:cs typeface="+mn-cs"/>
              </a:rPr>
              <a:t>         - sixth letter, a?</a:t>
            </a:r>
            <a:br>
              <a:rPr lang="en-US" dirty="0"/>
            </a:br>
            <a:r>
              <a:rPr lang="en-US" sz="1200" b="0" i="0" kern="1200" dirty="0">
                <a:solidFill>
                  <a:schemeClr val="tx1"/>
                </a:solidFill>
                <a:effectLst/>
                <a:latin typeface="+mn-lt"/>
                <a:ea typeface="+mn-ea"/>
                <a:cs typeface="+mn-cs"/>
              </a:rPr>
              <a:t>            - q_0 or q_1 or q_2</a:t>
            </a:r>
            <a:br>
              <a:rPr lang="en-US" dirty="0"/>
            </a:br>
            <a:r>
              <a:rPr lang="en-US" sz="1200" b="0" i="0" kern="1200" dirty="0">
                <a:solidFill>
                  <a:schemeClr val="tx1"/>
                </a:solidFill>
                <a:effectLst/>
                <a:latin typeface="+mn-lt"/>
                <a:ea typeface="+mn-ea"/>
                <a:cs typeface="+mn-cs"/>
              </a:rPr>
              <a:t>            - since q_2 is *an* option, then there's a set of transitions between the states that gets us to an accepting state</a:t>
            </a:r>
            <a:br>
              <a:rPr lang="en-US" dirty="0"/>
            </a:b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A6F70B6-BDD2-500B-CAE2-4B1D4D784B78}"/>
              </a:ext>
            </a:extLst>
          </p:cNvPr>
          <p:cNvSpPr>
            <a:spLocks noGrp="1"/>
          </p:cNvSpPr>
          <p:nvPr>
            <p:ph type="sldNum" sz="quarter" idx="5"/>
          </p:nvPr>
        </p:nvSpPr>
        <p:spPr/>
        <p:txBody>
          <a:bodyPr/>
          <a:lstStyle/>
          <a:p>
            <a:fld id="{D1EC9309-185D-B241-857D-6AB647741F6D}" type="slidenum">
              <a:rPr lang="en-US" smtClean="0"/>
              <a:t>26</a:t>
            </a:fld>
            <a:endParaRPr lang="en-US"/>
          </a:p>
        </p:txBody>
      </p:sp>
    </p:spTree>
    <p:extLst>
      <p:ext uri="{BB962C8B-B14F-4D97-AF65-F5344CB8AC3E}">
        <p14:creationId xmlns:p14="http://schemas.microsoft.com/office/powerpoint/2010/main" val="2775719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E37DD-F406-D4A3-3760-CDFC995DD9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7B08DC-CAF0-56D5-831C-1B2CB3294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9C39A-ACF4-9D95-E4AA-CF0E1BFE22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about </a:t>
            </a:r>
            <a:r>
              <a:rPr lang="en-US" sz="1200" b="0" i="0" kern="1200" dirty="0" err="1">
                <a:solidFill>
                  <a:schemeClr val="tx1"/>
                </a:solidFill>
                <a:effectLst/>
                <a:latin typeface="+mn-lt"/>
                <a:ea typeface="+mn-ea"/>
                <a:cs typeface="+mn-cs"/>
              </a:rPr>
              <a:t>ababa</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 a:</a:t>
            </a:r>
            <a:br>
              <a:rPr lang="en-US" dirty="0"/>
            </a:br>
            <a:r>
              <a:rPr lang="en-US" sz="1200" b="0" i="0" kern="1200" dirty="0">
                <a:solidFill>
                  <a:schemeClr val="tx1"/>
                </a:solidFill>
                <a:effectLst/>
                <a:latin typeface="+mn-lt"/>
                <a:ea typeface="+mn-ea"/>
                <a:cs typeface="+mn-cs"/>
              </a:rPr>
              <a:t>            - q_0 or q_1</a:t>
            </a:r>
            <a:br>
              <a:rPr lang="en-US" dirty="0"/>
            </a:br>
            <a:r>
              <a:rPr lang="en-US" sz="1200" b="0" i="0" kern="1200" dirty="0">
                <a:solidFill>
                  <a:schemeClr val="tx1"/>
                </a:solidFill>
                <a:effectLst/>
                <a:latin typeface="+mn-lt"/>
                <a:ea typeface="+mn-ea"/>
                <a:cs typeface="+mn-cs"/>
              </a:rPr>
              <a:t>         - b:</a:t>
            </a:r>
            <a:br>
              <a:rPr lang="en-US" dirty="0"/>
            </a:br>
            <a:r>
              <a:rPr lang="en-US" sz="1200" b="0" i="0" kern="1200" dirty="0">
                <a:solidFill>
                  <a:schemeClr val="tx1"/>
                </a:solidFill>
                <a:effectLst/>
                <a:latin typeface="+mn-lt"/>
                <a:ea typeface="+mn-ea"/>
                <a:cs typeface="+mn-cs"/>
              </a:rPr>
              <a:t>            - q_0</a:t>
            </a:r>
            <a:br>
              <a:rPr lang="en-US" dirty="0"/>
            </a:br>
            <a:r>
              <a:rPr lang="en-US" sz="1200" b="0" i="0" kern="1200" dirty="0">
                <a:solidFill>
                  <a:schemeClr val="tx1"/>
                </a:solidFill>
                <a:effectLst/>
                <a:latin typeface="+mn-lt"/>
                <a:ea typeface="+mn-ea"/>
                <a:cs typeface="+mn-cs"/>
              </a:rPr>
              <a:t>         - a:</a:t>
            </a:r>
            <a:br>
              <a:rPr lang="en-US" dirty="0"/>
            </a:br>
            <a:r>
              <a:rPr lang="en-US" sz="1200" b="0" i="0" kern="1200" dirty="0">
                <a:solidFill>
                  <a:schemeClr val="tx1"/>
                </a:solidFill>
                <a:effectLst/>
                <a:latin typeface="+mn-lt"/>
                <a:ea typeface="+mn-ea"/>
                <a:cs typeface="+mn-cs"/>
              </a:rPr>
              <a:t>            - q_0 or q_1</a:t>
            </a:r>
            <a:br>
              <a:rPr lang="en-US" dirty="0"/>
            </a:br>
            <a:r>
              <a:rPr lang="en-US" sz="1200" b="0" i="0" kern="1200" dirty="0">
                <a:solidFill>
                  <a:schemeClr val="tx1"/>
                </a:solidFill>
                <a:effectLst/>
                <a:latin typeface="+mn-lt"/>
                <a:ea typeface="+mn-ea"/>
                <a:cs typeface="+mn-cs"/>
              </a:rPr>
              <a:t>         - b:</a:t>
            </a:r>
            <a:br>
              <a:rPr lang="en-US" dirty="0"/>
            </a:br>
            <a:r>
              <a:rPr lang="en-US" sz="1200" b="0" i="0" kern="1200" dirty="0">
                <a:solidFill>
                  <a:schemeClr val="tx1"/>
                </a:solidFill>
                <a:effectLst/>
                <a:latin typeface="+mn-lt"/>
                <a:ea typeface="+mn-ea"/>
                <a:cs typeface="+mn-cs"/>
              </a:rPr>
              <a:t>            - q_0</a:t>
            </a:r>
            <a:br>
              <a:rPr lang="en-US" dirty="0"/>
            </a:br>
            <a:r>
              <a:rPr lang="en-US" sz="1200" b="0" i="0" kern="1200" dirty="0">
                <a:solidFill>
                  <a:schemeClr val="tx1"/>
                </a:solidFill>
                <a:effectLst/>
                <a:latin typeface="+mn-lt"/>
                <a:ea typeface="+mn-ea"/>
                <a:cs typeface="+mn-cs"/>
              </a:rPr>
              <a:t>         - a:</a:t>
            </a:r>
            <a:br>
              <a:rPr lang="en-US" dirty="0"/>
            </a:br>
            <a:r>
              <a:rPr lang="en-US" sz="1200" b="0" i="0" kern="1200" dirty="0">
                <a:solidFill>
                  <a:schemeClr val="tx1"/>
                </a:solidFill>
                <a:effectLst/>
                <a:latin typeface="+mn-lt"/>
                <a:ea typeface="+mn-ea"/>
                <a:cs typeface="+mn-cs"/>
              </a:rPr>
              <a:t>            - q_0 or q_1</a:t>
            </a:r>
            <a:br>
              <a:rPr lang="en-US" dirty="0"/>
            </a:br>
            <a:r>
              <a:rPr lang="en-US" sz="1200" b="0" i="0" kern="1200" dirty="0">
                <a:solidFill>
                  <a:schemeClr val="tx1"/>
                </a:solidFill>
                <a:effectLst/>
                <a:latin typeface="+mn-lt"/>
                <a:ea typeface="+mn-ea"/>
                <a:cs typeface="+mn-cs"/>
              </a:rPr>
              <a:t>            - reject: no way to get to an accepting state</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3E61996-EF64-B2D8-7BE4-38F0FF4094ED}"/>
              </a:ext>
            </a:extLst>
          </p:cNvPr>
          <p:cNvSpPr>
            <a:spLocks noGrp="1"/>
          </p:cNvSpPr>
          <p:nvPr>
            <p:ph type="sldNum" sz="quarter" idx="5"/>
          </p:nvPr>
        </p:nvSpPr>
        <p:spPr/>
        <p:txBody>
          <a:bodyPr/>
          <a:lstStyle/>
          <a:p>
            <a:fld id="{D1EC9309-185D-B241-857D-6AB647741F6D}" type="slidenum">
              <a:rPr lang="en-US" smtClean="0"/>
              <a:t>27</a:t>
            </a:fld>
            <a:endParaRPr lang="en-US"/>
          </a:p>
        </p:txBody>
      </p:sp>
    </p:spTree>
    <p:extLst>
      <p:ext uri="{BB962C8B-B14F-4D97-AF65-F5344CB8AC3E}">
        <p14:creationId xmlns:p14="http://schemas.microsoft.com/office/powerpoint/2010/main" val="25591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96876-0A4B-9EDE-7530-0A86D2E741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5BB834-DBFD-452C-C01A-D677FC6D2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9FC70-1471-B64F-F3E6-E1DBAFD35E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said that NFAs are generalizations of DFAs. The cool thing is that we can take an NFA and convert it into a DFA so that they accept the same set of words. Keep in mind that NFAs tend to have fewer states but transitions are more complicated than DFAs</a:t>
            </a:r>
          </a:p>
        </p:txBody>
      </p:sp>
      <p:sp>
        <p:nvSpPr>
          <p:cNvPr id="4" name="Slide Number Placeholder 3">
            <a:extLst>
              <a:ext uri="{FF2B5EF4-FFF2-40B4-BE49-F238E27FC236}">
                <a16:creationId xmlns:a16="http://schemas.microsoft.com/office/drawing/2014/main" id="{E5361596-C8F4-6DEC-14ED-373A3816CAE2}"/>
              </a:ext>
            </a:extLst>
          </p:cNvPr>
          <p:cNvSpPr>
            <a:spLocks noGrp="1"/>
          </p:cNvSpPr>
          <p:nvPr>
            <p:ph type="sldNum" sz="quarter" idx="5"/>
          </p:nvPr>
        </p:nvSpPr>
        <p:spPr/>
        <p:txBody>
          <a:bodyPr/>
          <a:lstStyle/>
          <a:p>
            <a:fld id="{D1EC9309-185D-B241-857D-6AB647741F6D}" type="slidenum">
              <a:rPr lang="en-US" smtClean="0"/>
              <a:t>28</a:t>
            </a:fld>
            <a:endParaRPr lang="en-US"/>
          </a:p>
        </p:txBody>
      </p:sp>
    </p:spTree>
    <p:extLst>
      <p:ext uri="{BB962C8B-B14F-4D97-AF65-F5344CB8AC3E}">
        <p14:creationId xmlns:p14="http://schemas.microsoft.com/office/powerpoint/2010/main" val="1625936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60FEB-B845-21AE-D775-28B3FE03D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515C1-5BA3-C9C0-B3CA-7F9CC5DD80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FA956-8018-A7AA-9994-B9D74D38C9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an algorithm on how we can construct a DFA from an NFA. Each state in the DFA is a subset of the states in the NFA (that is, we might have more states in the DFA). The start state is the same. The final state for the DFA will be all the </a:t>
            </a:r>
            <a:r>
              <a:rPr lang="en-US" sz="1200" kern="1200" dirty="0" err="1">
                <a:solidFill>
                  <a:schemeClr val="tx1"/>
                </a:solidFill>
                <a:effectLst/>
                <a:latin typeface="+mn-lt"/>
                <a:ea typeface="+mn-ea"/>
                <a:cs typeface="+mn-cs"/>
              </a:rPr>
              <a:t>sattes</a:t>
            </a:r>
            <a:r>
              <a:rPr lang="en-US" sz="1200" kern="1200" dirty="0">
                <a:solidFill>
                  <a:schemeClr val="tx1"/>
                </a:solidFill>
                <a:effectLst/>
                <a:latin typeface="+mn-lt"/>
                <a:ea typeface="+mn-ea"/>
                <a:cs typeface="+mn-cs"/>
              </a:rPr>
              <a:t> which have the final state of the NFA. </a:t>
            </a:r>
            <a:r>
              <a:rPr lang="en-US" dirty="0"/>
              <a:t>Transitions are more complicated as the output state of any DFA state for any given input is the </a:t>
            </a:r>
            <a:r>
              <a:rPr lang="en-US" i="1" dirty="0"/>
              <a:t>union</a:t>
            </a:r>
            <a:r>
              <a:rPr lang="en-US" dirty="0"/>
              <a:t> of output states of all of the NFA states of that DFA state.</a:t>
            </a:r>
            <a:r>
              <a:rPr lang="en-US" sz="1200" kern="1200" dirty="0">
                <a:solidFill>
                  <a:schemeClr val="tx1"/>
                </a:solidFill>
                <a:effectLst/>
                <a:latin typeface="+mn-lt"/>
                <a:ea typeface="+mn-ea"/>
                <a:cs typeface="+mn-cs"/>
              </a:rPr>
              <a:t> If you think about it, if we started with n NFA states, we would have at most 2^n-1 states in the corresponding DFA. You could reason about this if you think of each DFA state like an n bit number where it is 1 if it represents the original NFA and 0 otherwise. Since we can't have all 0s we end up with 1 fewer state, i.e. 2^n-1.</a:t>
            </a:r>
            <a:endParaRPr lang="en-US" dirty="0"/>
          </a:p>
        </p:txBody>
      </p:sp>
      <p:sp>
        <p:nvSpPr>
          <p:cNvPr id="4" name="Slide Number Placeholder 3">
            <a:extLst>
              <a:ext uri="{FF2B5EF4-FFF2-40B4-BE49-F238E27FC236}">
                <a16:creationId xmlns:a16="http://schemas.microsoft.com/office/drawing/2014/main" id="{64863280-0793-4BA6-45B9-0B9375CE1DEE}"/>
              </a:ext>
            </a:extLst>
          </p:cNvPr>
          <p:cNvSpPr>
            <a:spLocks noGrp="1"/>
          </p:cNvSpPr>
          <p:nvPr>
            <p:ph type="sldNum" sz="quarter" idx="5"/>
          </p:nvPr>
        </p:nvSpPr>
        <p:spPr/>
        <p:txBody>
          <a:bodyPr/>
          <a:lstStyle/>
          <a:p>
            <a:fld id="{D1EC9309-185D-B241-857D-6AB647741F6D}" type="slidenum">
              <a:rPr lang="en-US" smtClean="0"/>
              <a:t>29</a:t>
            </a:fld>
            <a:endParaRPr lang="en-US"/>
          </a:p>
        </p:txBody>
      </p:sp>
    </p:spTree>
    <p:extLst>
      <p:ext uri="{BB962C8B-B14F-4D97-AF65-F5344CB8AC3E}">
        <p14:creationId xmlns:p14="http://schemas.microsoft.com/office/powerpoint/2010/main" val="405048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62703-E93F-8EC8-CD2E-B4AFA6FA82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7E68BD-39CF-A610-EFF9-F36B0F835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46330-0A52-3A1C-3368-FB5546BD26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saw, computing on a DFA unfolds as follows. We assume that the string we want to determine whether it belongs to a language is given to us as input on a tape. We start at the beginning of the string, that is the first character or first cell of the tape. We read a symbol from the tape and transition to the state as indicated by our DFA, that is we follow the arrow that matches the letter we just read. If we end up in a final state, that is we read the whole string and we are in a final state, we accept the string. If we ran out of characters and don't end up in a final state, then we reject that string as it does not belong to L. All strings accepted by a DFA define a specific language that that DFA describes</a:t>
            </a:r>
          </a:p>
        </p:txBody>
      </p:sp>
      <p:sp>
        <p:nvSpPr>
          <p:cNvPr id="4" name="Slide Number Placeholder 3">
            <a:extLst>
              <a:ext uri="{FF2B5EF4-FFF2-40B4-BE49-F238E27FC236}">
                <a16:creationId xmlns:a16="http://schemas.microsoft.com/office/drawing/2014/main" id="{6779F179-0BCA-EDE3-1AC4-47CC12210ABB}"/>
              </a:ext>
            </a:extLst>
          </p:cNvPr>
          <p:cNvSpPr>
            <a:spLocks noGrp="1"/>
          </p:cNvSpPr>
          <p:nvPr>
            <p:ph type="sldNum" sz="quarter" idx="5"/>
          </p:nvPr>
        </p:nvSpPr>
        <p:spPr/>
        <p:txBody>
          <a:bodyPr/>
          <a:lstStyle/>
          <a:p>
            <a:fld id="{D1EC9309-185D-B241-857D-6AB647741F6D}" type="slidenum">
              <a:rPr lang="en-US" smtClean="0"/>
              <a:t>3</a:t>
            </a:fld>
            <a:endParaRPr lang="en-US"/>
          </a:p>
        </p:txBody>
      </p:sp>
    </p:spTree>
    <p:extLst>
      <p:ext uri="{BB962C8B-B14F-4D97-AF65-F5344CB8AC3E}">
        <p14:creationId xmlns:p14="http://schemas.microsoft.com/office/powerpoint/2010/main" val="82362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6FCAF-0DCD-6747-A42B-7901D61C7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57164-6EEF-3FD9-E0C2-2CFE617D5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11A008-AF13-1D57-7C3C-05CA798A5095}"/>
              </a:ext>
            </a:extLst>
          </p:cNvPr>
          <p:cNvSpPr>
            <a:spLocks noGrp="1"/>
          </p:cNvSpPr>
          <p:nvPr>
            <p:ph type="body" idx="1"/>
          </p:nvPr>
        </p:nvSpPr>
        <p:spPr/>
        <p:txBody>
          <a:bodyPr/>
          <a:lstStyle/>
          <a:p>
            <a:pPr lvl="1"/>
            <a:r>
              <a:rPr lang="en-US" sz="1200" kern="1200" dirty="0">
                <a:solidFill>
                  <a:schemeClr val="tx1"/>
                </a:solidFill>
                <a:effectLst/>
                <a:latin typeface="+mn-lt"/>
                <a:ea typeface="+mn-ea"/>
                <a:cs typeface="+mn-cs"/>
              </a:rPr>
              <a:t>We will employ the idea of a queue which is the opposite of that of stack, that is the first one to get in is the first one that gets served (FIFO). We start by adding the start state to the queue. As long as the queue is not empty we repeat the following: Remove the front state from the queue. Define a new set of states that you will populate as follows. For each letter of the alphabet if any old state has a transition, we add that state to the state set which we add to the queue. </a:t>
            </a:r>
            <a:r>
              <a:rPr lang="en-US" sz="2000" dirty="0"/>
              <a:t>if any states don't have transitions for all letters in the alphabet, create a "sink" state that transitions to itself on all letters and have states transition to here for any remaining alphabet letters</a:t>
            </a:r>
            <a:br>
              <a:rPr lang="en-US" sz="2000" dirty="0"/>
            </a:br>
            <a:endParaRPr lang="en-US" sz="2000" dirty="0"/>
          </a:p>
        </p:txBody>
      </p:sp>
      <p:sp>
        <p:nvSpPr>
          <p:cNvPr id="4" name="Slide Number Placeholder 3">
            <a:extLst>
              <a:ext uri="{FF2B5EF4-FFF2-40B4-BE49-F238E27FC236}">
                <a16:creationId xmlns:a16="http://schemas.microsoft.com/office/drawing/2014/main" id="{9E964ED0-D8D9-7B41-F131-04B797D4C813}"/>
              </a:ext>
            </a:extLst>
          </p:cNvPr>
          <p:cNvSpPr>
            <a:spLocks noGrp="1"/>
          </p:cNvSpPr>
          <p:nvPr>
            <p:ph type="sldNum" sz="quarter" idx="5"/>
          </p:nvPr>
        </p:nvSpPr>
        <p:spPr/>
        <p:txBody>
          <a:bodyPr/>
          <a:lstStyle/>
          <a:p>
            <a:fld id="{D1EC9309-185D-B241-857D-6AB647741F6D}" type="slidenum">
              <a:rPr lang="en-US" smtClean="0"/>
              <a:t>30</a:t>
            </a:fld>
            <a:endParaRPr lang="en-US"/>
          </a:p>
        </p:txBody>
      </p:sp>
    </p:spTree>
    <p:extLst>
      <p:ext uri="{BB962C8B-B14F-4D97-AF65-F5344CB8AC3E}">
        <p14:creationId xmlns:p14="http://schemas.microsoft.com/office/powerpoint/2010/main" val="3084931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688FA-D6B1-CAA7-AE86-CC26218B37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3877E-E192-7EE6-7ACA-66DA6171E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7E4337-5BBE-5F79-1370-F5CE31724C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an example of a conversion of an NFA that accepts strings of as that end in 2as to a DFA. We start with q0 and note that in the NFA, if we read a b we stay in q0. But if we read an a, we could go either to q0 or q1. So we add a new state with the union of these two. If we were in either q0 or q1, we go with b to q0, But if we were to read a, we go to q0, q1, or q2 which are shown as a new state. In the newly created q2 (that corresponds to q0,q1,q2 from the original), If we read a b, we go to q0. But if we read an a, we go to either q0, q1, or q2 that is we stay where we are</a:t>
            </a:r>
          </a:p>
        </p:txBody>
      </p:sp>
      <p:sp>
        <p:nvSpPr>
          <p:cNvPr id="4" name="Slide Number Placeholder 3">
            <a:extLst>
              <a:ext uri="{FF2B5EF4-FFF2-40B4-BE49-F238E27FC236}">
                <a16:creationId xmlns:a16="http://schemas.microsoft.com/office/drawing/2014/main" id="{D36ABAE8-252D-76B8-2B34-4EB501B37F67}"/>
              </a:ext>
            </a:extLst>
          </p:cNvPr>
          <p:cNvSpPr>
            <a:spLocks noGrp="1"/>
          </p:cNvSpPr>
          <p:nvPr>
            <p:ph type="sldNum" sz="quarter" idx="5"/>
          </p:nvPr>
        </p:nvSpPr>
        <p:spPr/>
        <p:txBody>
          <a:bodyPr/>
          <a:lstStyle/>
          <a:p>
            <a:fld id="{D1EC9309-185D-B241-857D-6AB647741F6D}" type="slidenum">
              <a:rPr lang="en-US" smtClean="0"/>
              <a:t>31</a:t>
            </a:fld>
            <a:endParaRPr lang="en-US"/>
          </a:p>
        </p:txBody>
      </p:sp>
    </p:spTree>
    <p:extLst>
      <p:ext uri="{BB962C8B-B14F-4D97-AF65-F5344CB8AC3E}">
        <p14:creationId xmlns:p14="http://schemas.microsoft.com/office/powerpoint/2010/main" val="2779983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28DAD-2B1D-C3B0-FDD8-5818BD491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E06E9-E3CB-6E9C-AB46-78B18B8FF3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D0572B-B27F-4558-5ECA-D77CD04E82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another example of converting an NFA that accepts strings of as that start and end with a. q0 is again our start state. If we read a b we go to q3. If we are at q3 and read either a or b, there's nowhere to go so we mark this by introducing a sink state where we get trapped no matter how many as or bs read. Going back to q0, if we read a, we go to q1. From q1, if read b we stay put. But if we read a we either stay in q1 or go to q2. That requires us to introduce a new state that corresponds to {q1, q2} From q1 or q2, reading b takes us back to q1 but reading a leaves us where we are.</a:t>
            </a:r>
          </a:p>
        </p:txBody>
      </p:sp>
      <p:sp>
        <p:nvSpPr>
          <p:cNvPr id="4" name="Slide Number Placeholder 3">
            <a:extLst>
              <a:ext uri="{FF2B5EF4-FFF2-40B4-BE49-F238E27FC236}">
                <a16:creationId xmlns:a16="http://schemas.microsoft.com/office/drawing/2014/main" id="{77CEA4F7-17A7-3616-D71E-C712FBF4AB70}"/>
              </a:ext>
            </a:extLst>
          </p:cNvPr>
          <p:cNvSpPr>
            <a:spLocks noGrp="1"/>
          </p:cNvSpPr>
          <p:nvPr>
            <p:ph type="sldNum" sz="quarter" idx="5"/>
          </p:nvPr>
        </p:nvSpPr>
        <p:spPr/>
        <p:txBody>
          <a:bodyPr/>
          <a:lstStyle/>
          <a:p>
            <a:fld id="{D1EC9309-185D-B241-857D-6AB647741F6D}" type="slidenum">
              <a:rPr lang="en-US" smtClean="0"/>
              <a:t>32</a:t>
            </a:fld>
            <a:endParaRPr lang="en-US"/>
          </a:p>
        </p:txBody>
      </p:sp>
    </p:spTree>
    <p:extLst>
      <p:ext uri="{BB962C8B-B14F-4D97-AF65-F5344CB8AC3E}">
        <p14:creationId xmlns:p14="http://schemas.microsoft.com/office/powerpoint/2010/main" val="1183099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45661-C5C1-F93D-1947-925567B7A3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5C357-7DD4-28AF-B076-4AE460A1AD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B9BDA-4DAE-CCCE-2163-38EEEA9DD6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Off to introducing some new terminology. </a:t>
            </a:r>
            <a:r>
              <a:rPr lang="en-US" dirty="0"/>
              <a:t>A </a:t>
            </a:r>
            <a:r>
              <a:rPr lang="en-US" b="1" dirty="0"/>
              <a:t>regular language </a:t>
            </a:r>
            <a:r>
              <a:rPr lang="en-US" dirty="0"/>
              <a:t>is a language that can be described by a DFA (or an NFA, remember, they're equivalent). A regular language is also any language that can be described by a regular expression!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B04A44C-D575-97A0-E160-62E3F41F38E9}"/>
              </a:ext>
            </a:extLst>
          </p:cNvPr>
          <p:cNvSpPr>
            <a:spLocks noGrp="1"/>
          </p:cNvSpPr>
          <p:nvPr>
            <p:ph type="sldNum" sz="quarter" idx="5"/>
          </p:nvPr>
        </p:nvSpPr>
        <p:spPr/>
        <p:txBody>
          <a:bodyPr/>
          <a:lstStyle/>
          <a:p>
            <a:fld id="{D1EC9309-185D-B241-857D-6AB647741F6D}" type="slidenum">
              <a:rPr lang="en-US" smtClean="0"/>
              <a:t>33</a:t>
            </a:fld>
            <a:endParaRPr lang="en-US"/>
          </a:p>
        </p:txBody>
      </p:sp>
    </p:spTree>
    <p:extLst>
      <p:ext uri="{BB962C8B-B14F-4D97-AF65-F5344CB8AC3E}">
        <p14:creationId xmlns:p14="http://schemas.microsoft.com/office/powerpoint/2010/main" val="1203416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F6EE7-4E28-3D94-8353-BD4EE68B2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4FB16-5426-E4C4-F1F2-E64A98DF4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20027-1172-8A2A-D7B2-6BFA3CEE9B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an example of a non-regular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0^n 1^n for any n, that is the language of some number of zeros followed by the *same* number of 1s.  Since we don't have a way of remembering n we cannot come up with such an automaton. This idea is central to theory of computation and if you continue with cs, you will encounter it in cs101 with the pumping lemma. </a:t>
            </a:r>
            <a:r>
              <a:rPr lang="en-US" sz="1200" kern="1200" dirty="0">
                <a:solidFill>
                  <a:schemeClr val="tx1"/>
                </a:solidFill>
                <a:effectLst/>
                <a:latin typeface="+mn-lt"/>
                <a:ea typeface="+mn-ea"/>
                <a:cs typeface="+mn-cs"/>
              </a:rPr>
              <a:t> In case you are interesting, the pumping lemma for regular languages is a lemma that describes an essential property of all regular languages. Informally, it says that all sufficiently long strings in a regular language may be pumped—that is, have a middle section of the string repeated an arbitrary number of times—to produce a new string that is also part of the language. The pumping lemma is useful for proving that a specific language is not a regular language, by showing that the language does not have the property.</a:t>
            </a:r>
          </a:p>
        </p:txBody>
      </p:sp>
      <p:sp>
        <p:nvSpPr>
          <p:cNvPr id="4" name="Slide Number Placeholder 3">
            <a:extLst>
              <a:ext uri="{FF2B5EF4-FFF2-40B4-BE49-F238E27FC236}">
                <a16:creationId xmlns:a16="http://schemas.microsoft.com/office/drawing/2014/main" id="{E72B6D33-8C6E-C6FC-D539-6AECAC38AD66}"/>
              </a:ext>
            </a:extLst>
          </p:cNvPr>
          <p:cNvSpPr>
            <a:spLocks noGrp="1"/>
          </p:cNvSpPr>
          <p:nvPr>
            <p:ph type="sldNum" sz="quarter" idx="5"/>
          </p:nvPr>
        </p:nvSpPr>
        <p:spPr/>
        <p:txBody>
          <a:bodyPr/>
          <a:lstStyle/>
          <a:p>
            <a:fld id="{D1EC9309-185D-B241-857D-6AB647741F6D}" type="slidenum">
              <a:rPr lang="en-US" smtClean="0"/>
              <a:t>34</a:t>
            </a:fld>
            <a:endParaRPr lang="en-US"/>
          </a:p>
        </p:txBody>
      </p:sp>
    </p:spTree>
    <p:extLst>
      <p:ext uri="{BB962C8B-B14F-4D97-AF65-F5344CB8AC3E}">
        <p14:creationId xmlns:p14="http://schemas.microsoft.com/office/powerpoint/2010/main" val="4016739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AF26-CEF2-35FE-C147-9B0A72E88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E70AD-30E4-F0F9-F201-3C4A885BC3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13506-A02F-4D86-920A-832E320ACE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practice by thinking which of these languages are regular</a:t>
            </a:r>
          </a:p>
        </p:txBody>
      </p:sp>
      <p:sp>
        <p:nvSpPr>
          <p:cNvPr id="4" name="Slide Number Placeholder 3">
            <a:extLst>
              <a:ext uri="{FF2B5EF4-FFF2-40B4-BE49-F238E27FC236}">
                <a16:creationId xmlns:a16="http://schemas.microsoft.com/office/drawing/2014/main" id="{19D41051-B70D-708D-CF4C-957D70900DCA}"/>
              </a:ext>
            </a:extLst>
          </p:cNvPr>
          <p:cNvSpPr>
            <a:spLocks noGrp="1"/>
          </p:cNvSpPr>
          <p:nvPr>
            <p:ph type="sldNum" sz="quarter" idx="5"/>
          </p:nvPr>
        </p:nvSpPr>
        <p:spPr/>
        <p:txBody>
          <a:bodyPr/>
          <a:lstStyle/>
          <a:p>
            <a:fld id="{D1EC9309-185D-B241-857D-6AB647741F6D}" type="slidenum">
              <a:rPr lang="en-US" smtClean="0"/>
              <a:t>35</a:t>
            </a:fld>
            <a:endParaRPr lang="en-US"/>
          </a:p>
        </p:txBody>
      </p:sp>
    </p:spTree>
    <p:extLst>
      <p:ext uri="{BB962C8B-B14F-4D97-AF65-F5344CB8AC3E}">
        <p14:creationId xmlns:p14="http://schemas.microsoft.com/office/powerpoint/2010/main" val="760871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485C4-69FF-744B-ACC9-610ABA0493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F88CE-338A-98FE-BC7C-AE7A32AEA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80F3D-F2A7-9B34-7809-C0DE318712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Did you get this?</a:t>
            </a:r>
          </a:p>
        </p:txBody>
      </p:sp>
      <p:sp>
        <p:nvSpPr>
          <p:cNvPr id="4" name="Slide Number Placeholder 3">
            <a:extLst>
              <a:ext uri="{FF2B5EF4-FFF2-40B4-BE49-F238E27FC236}">
                <a16:creationId xmlns:a16="http://schemas.microsoft.com/office/drawing/2014/main" id="{A4A8AD20-17A7-B2CC-96A7-6096A8C6109F}"/>
              </a:ext>
            </a:extLst>
          </p:cNvPr>
          <p:cNvSpPr>
            <a:spLocks noGrp="1"/>
          </p:cNvSpPr>
          <p:nvPr>
            <p:ph type="sldNum" sz="quarter" idx="5"/>
          </p:nvPr>
        </p:nvSpPr>
        <p:spPr/>
        <p:txBody>
          <a:bodyPr/>
          <a:lstStyle/>
          <a:p>
            <a:fld id="{D1EC9309-185D-B241-857D-6AB647741F6D}" type="slidenum">
              <a:rPr lang="en-US" smtClean="0"/>
              <a:t>36</a:t>
            </a:fld>
            <a:endParaRPr lang="en-US"/>
          </a:p>
        </p:txBody>
      </p:sp>
    </p:spTree>
    <p:extLst>
      <p:ext uri="{BB962C8B-B14F-4D97-AF65-F5344CB8AC3E}">
        <p14:creationId xmlns:p14="http://schemas.microsoft.com/office/powerpoint/2010/main" val="2567153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ED790-3770-0698-0496-36DFEFCBFC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D07F7-19C1-76C8-F49D-99BF2545B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FA23ED-F0E1-F4E5-7EA1-51CFEF48011C}"/>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If you want to practice with the JFLAP examples we saw today, check </a:t>
            </a:r>
            <a:r>
              <a:rPr lang="en-US" b="0" i="0">
                <a:solidFill>
                  <a:srgbClr val="202122"/>
                </a:solidFill>
                <a:effectLst/>
                <a:latin typeface="Arial" panose="020B0604020202020204" pitchFamily="34" charset="0"/>
              </a:rPr>
              <a:t>the link above</a:t>
            </a: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8018294-AD4A-9374-91F4-150BD5B26937}"/>
              </a:ext>
            </a:extLst>
          </p:cNvPr>
          <p:cNvSpPr>
            <a:spLocks noGrp="1"/>
          </p:cNvSpPr>
          <p:nvPr>
            <p:ph type="sldNum" sz="quarter" idx="5"/>
          </p:nvPr>
        </p:nvSpPr>
        <p:spPr/>
        <p:txBody>
          <a:bodyPr/>
          <a:lstStyle/>
          <a:p>
            <a:fld id="{D1EC9309-185D-B241-857D-6AB647741F6D}" type="slidenum">
              <a:rPr lang="en-US" smtClean="0"/>
              <a:t>37</a:t>
            </a:fld>
            <a:endParaRPr lang="en-US"/>
          </a:p>
        </p:txBody>
      </p:sp>
    </p:spTree>
    <p:extLst>
      <p:ext uri="{BB962C8B-B14F-4D97-AF65-F5344CB8AC3E}">
        <p14:creationId xmlns:p14="http://schemas.microsoft.com/office/powerpoint/2010/main" val="18683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AF680-40B9-3347-8FF1-A386F8DEE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2AC3F-9502-5229-5050-25231D098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56548-0F90-EC22-3632-19609193B9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 time, all the examples we encountered where over alphabets with letters. We can use any alphabet we want though, including alphabets over numbers. For example, if we work only with the numbers 0 and 1 we could interpret them as binary numbers!</a:t>
            </a:r>
          </a:p>
        </p:txBody>
      </p:sp>
      <p:sp>
        <p:nvSpPr>
          <p:cNvPr id="4" name="Slide Number Placeholder 3">
            <a:extLst>
              <a:ext uri="{FF2B5EF4-FFF2-40B4-BE49-F238E27FC236}">
                <a16:creationId xmlns:a16="http://schemas.microsoft.com/office/drawing/2014/main" id="{A2511BBA-14D8-A002-37DF-801E568E02AF}"/>
              </a:ext>
            </a:extLst>
          </p:cNvPr>
          <p:cNvSpPr>
            <a:spLocks noGrp="1"/>
          </p:cNvSpPr>
          <p:nvPr>
            <p:ph type="sldNum" sz="quarter" idx="5"/>
          </p:nvPr>
        </p:nvSpPr>
        <p:spPr/>
        <p:txBody>
          <a:bodyPr/>
          <a:lstStyle/>
          <a:p>
            <a:fld id="{D1EC9309-185D-B241-857D-6AB647741F6D}" type="slidenum">
              <a:rPr lang="en-US" smtClean="0"/>
              <a:t>4</a:t>
            </a:fld>
            <a:endParaRPr lang="en-US"/>
          </a:p>
        </p:txBody>
      </p:sp>
    </p:spTree>
    <p:extLst>
      <p:ext uri="{BB962C8B-B14F-4D97-AF65-F5344CB8AC3E}">
        <p14:creationId xmlns:p14="http://schemas.microsoft.com/office/powerpoint/2010/main" val="55201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54C21-EAA6-012B-D4B2-C11D010FA0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C3BE7-AF0E-08BD-20DF-CC78B927B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5B5D48-DE63-CCA8-61B5-35D93DEBF6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if we assume that we work with 0s and 1s in our alphabet and that we interpret these as bits, what do you think the following DFA do?</a:t>
            </a:r>
          </a:p>
        </p:txBody>
      </p:sp>
      <p:sp>
        <p:nvSpPr>
          <p:cNvPr id="4" name="Slide Number Placeholder 3">
            <a:extLst>
              <a:ext uri="{FF2B5EF4-FFF2-40B4-BE49-F238E27FC236}">
                <a16:creationId xmlns:a16="http://schemas.microsoft.com/office/drawing/2014/main" id="{86CBF731-27D2-9D49-2FF2-EDAB8D89D124}"/>
              </a:ext>
            </a:extLst>
          </p:cNvPr>
          <p:cNvSpPr>
            <a:spLocks noGrp="1"/>
          </p:cNvSpPr>
          <p:nvPr>
            <p:ph type="sldNum" sz="quarter" idx="5"/>
          </p:nvPr>
        </p:nvSpPr>
        <p:spPr/>
        <p:txBody>
          <a:bodyPr/>
          <a:lstStyle/>
          <a:p>
            <a:fld id="{D1EC9309-185D-B241-857D-6AB647741F6D}" type="slidenum">
              <a:rPr lang="en-US" smtClean="0"/>
              <a:t>5</a:t>
            </a:fld>
            <a:endParaRPr lang="en-US"/>
          </a:p>
        </p:txBody>
      </p:sp>
    </p:spTree>
    <p:extLst>
      <p:ext uri="{BB962C8B-B14F-4D97-AF65-F5344CB8AC3E}">
        <p14:creationId xmlns:p14="http://schemas.microsoft.com/office/powerpoint/2010/main" val="392566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C99EC-24E6-E9CF-509D-A23B3A899A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64504-03BA-7C4E-4E1F-99661D375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1DFF6E-CDD9-B46D-63EB-FB246B249B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determines if an input string of 0s and 1s, when interpreted as a binary number, is greater than or equal to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6DBEC34-F476-C84C-6456-3B7152D91478}"/>
              </a:ext>
            </a:extLst>
          </p:cNvPr>
          <p:cNvSpPr>
            <a:spLocks noGrp="1"/>
          </p:cNvSpPr>
          <p:nvPr>
            <p:ph type="sldNum" sz="quarter" idx="5"/>
          </p:nvPr>
        </p:nvSpPr>
        <p:spPr/>
        <p:txBody>
          <a:bodyPr/>
          <a:lstStyle/>
          <a:p>
            <a:fld id="{D1EC9309-185D-B241-857D-6AB647741F6D}" type="slidenum">
              <a:rPr lang="en-US" smtClean="0"/>
              <a:t>6</a:t>
            </a:fld>
            <a:endParaRPr lang="en-US"/>
          </a:p>
        </p:txBody>
      </p:sp>
    </p:spTree>
    <p:extLst>
      <p:ext uri="{BB962C8B-B14F-4D97-AF65-F5344CB8AC3E}">
        <p14:creationId xmlns:p14="http://schemas.microsoft.com/office/powerpoint/2010/main" val="295312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E28AC-314F-8A70-B854-67AE72C39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F05F2-86A4-DC7E-0C68-77B200353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8825D-ED79-10F5-8DE3-FAB7CE96B9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turn. Can </a:t>
            </a:r>
            <a:r>
              <a:rPr lang="en-US" dirty="0"/>
              <a:t>you write a DFA that determines if a number is odd?</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B087655-4A8A-08D3-1375-C601D07EDAD5}"/>
              </a:ext>
            </a:extLst>
          </p:cNvPr>
          <p:cNvSpPr>
            <a:spLocks noGrp="1"/>
          </p:cNvSpPr>
          <p:nvPr>
            <p:ph type="sldNum" sz="quarter" idx="5"/>
          </p:nvPr>
        </p:nvSpPr>
        <p:spPr/>
        <p:txBody>
          <a:bodyPr/>
          <a:lstStyle/>
          <a:p>
            <a:fld id="{D1EC9309-185D-B241-857D-6AB647741F6D}" type="slidenum">
              <a:rPr lang="en-US" smtClean="0"/>
              <a:t>7</a:t>
            </a:fld>
            <a:endParaRPr lang="en-US"/>
          </a:p>
        </p:txBody>
      </p:sp>
    </p:spTree>
    <p:extLst>
      <p:ext uri="{BB962C8B-B14F-4D97-AF65-F5344CB8AC3E}">
        <p14:creationId xmlns:p14="http://schemas.microsoft.com/office/powerpoint/2010/main" val="2179626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0C139-93EA-2CD9-7B89-A5B983ACB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06221-A5D3-5390-2AC2-44BD55C34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BA8717-1B7F-5F5F-D4CB-5F34918D8A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idea here is to remember that odd numbers end in 1 so we'd end up with this DFA.</a:t>
            </a:r>
          </a:p>
        </p:txBody>
      </p:sp>
      <p:sp>
        <p:nvSpPr>
          <p:cNvPr id="4" name="Slide Number Placeholder 3">
            <a:extLst>
              <a:ext uri="{FF2B5EF4-FFF2-40B4-BE49-F238E27FC236}">
                <a16:creationId xmlns:a16="http://schemas.microsoft.com/office/drawing/2014/main" id="{5C5119DB-958C-E6FD-1BAE-050FD797A480}"/>
              </a:ext>
            </a:extLst>
          </p:cNvPr>
          <p:cNvSpPr>
            <a:spLocks noGrp="1"/>
          </p:cNvSpPr>
          <p:nvPr>
            <p:ph type="sldNum" sz="quarter" idx="5"/>
          </p:nvPr>
        </p:nvSpPr>
        <p:spPr/>
        <p:txBody>
          <a:bodyPr/>
          <a:lstStyle/>
          <a:p>
            <a:fld id="{D1EC9309-185D-B241-857D-6AB647741F6D}" type="slidenum">
              <a:rPr lang="en-US" smtClean="0"/>
              <a:t>8</a:t>
            </a:fld>
            <a:endParaRPr lang="en-US"/>
          </a:p>
        </p:txBody>
      </p:sp>
    </p:spTree>
    <p:extLst>
      <p:ext uri="{BB962C8B-B14F-4D97-AF65-F5344CB8AC3E}">
        <p14:creationId xmlns:p14="http://schemas.microsoft.com/office/powerpoint/2010/main" val="1760053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0E130-D842-C33B-F287-B683444C8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85371-56AB-DA57-1519-929D331C0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43EA9-0017-4930-44AC-1B56F64724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give a string to a DFA it guarantees the same unique computation for it. </a:t>
            </a:r>
            <a:r>
              <a:rPr lang="en-US" dirty="0"/>
              <a:t>This unique computation where we know what state we can go to given an input is what the term deterministic means. In particular, for any state of a DFA, the state transition function specifies </a:t>
            </a:r>
            <a:r>
              <a:rPr lang="en-US" b="1" dirty="0"/>
              <a:t>exactly one </a:t>
            </a:r>
            <a:r>
              <a:rPr lang="en-US" dirty="0"/>
              <a:t>state for each input symbol in the alphabet.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93B4329-AB3E-31D7-7796-5B0919FC3EE5}"/>
              </a:ext>
            </a:extLst>
          </p:cNvPr>
          <p:cNvSpPr>
            <a:spLocks noGrp="1"/>
          </p:cNvSpPr>
          <p:nvPr>
            <p:ph type="sldNum" sz="quarter" idx="5"/>
          </p:nvPr>
        </p:nvSpPr>
        <p:spPr/>
        <p:txBody>
          <a:bodyPr/>
          <a:lstStyle/>
          <a:p>
            <a:fld id="{D1EC9309-185D-B241-857D-6AB647741F6D}" type="slidenum">
              <a:rPr lang="en-US" smtClean="0"/>
              <a:t>9</a:t>
            </a:fld>
            <a:endParaRPr lang="en-US"/>
          </a:p>
        </p:txBody>
      </p:sp>
    </p:spTree>
    <p:extLst>
      <p:ext uri="{BB962C8B-B14F-4D97-AF65-F5344CB8AC3E}">
        <p14:creationId xmlns:p14="http://schemas.microsoft.com/office/powerpoint/2010/main" val="343642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844443D-EB41-0E4B-9199-7070F6E90ED2}" type="datetime1">
              <a:rPr lang="en-US" smtClean="0"/>
              <a:t>4/23/26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393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B31EFA83-F244-5343-BB18-993A36B4F493}" type="datetime1">
              <a:rPr lang="en-US" smtClean="0"/>
              <a:t>4/23/26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17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D9932B89-1C08-124C-A818-4A226C9F6271}" type="datetime1">
              <a:rPr lang="en-US" smtClean="0"/>
              <a:t>4/23/26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4250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77F5C59-1998-9841-AEAE-EAACED0CEF34}" type="datetime1">
              <a:rPr lang="en-US" smtClean="0"/>
              <a:t>4/23/26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187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FA9BFD55-DE59-EA44-B02F-6DE9BFFB3E31}" type="datetime1">
              <a:rPr lang="en-US" smtClean="0"/>
              <a:t>4/23/26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14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4741594-637E-8D48-9FDF-668DFC83BD98}" type="datetime1">
              <a:rPr lang="en-US" smtClean="0"/>
              <a:t>4/23/26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5266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70B3330-7ECC-7045-AE22-C708889960F4}" type="datetime1">
              <a:rPr lang="en-US" smtClean="0"/>
              <a:t>4/23/26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824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62010638-B5CB-F74F-93C4-B73DD9CD1A25}" type="datetime1">
              <a:rPr lang="en-US" smtClean="0"/>
              <a:t>4/23/26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0406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9A173C5-0D32-4446-97DB-44F61BE88692}" type="datetime1">
              <a:rPr lang="en-US" smtClean="0"/>
              <a:t>4/23/26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837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47CA7D7E-3769-3D4C-A8F3-5C7A88FE5F2C}" type="datetime1">
              <a:rPr lang="en-US" smtClean="0"/>
              <a:t>4/23/26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137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7748DF-A835-9F46-A06F-C97E0D4C5357}" type="datetime1">
              <a:rPr lang="en-US" smtClean="0"/>
              <a:t>4/23/26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584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ED21E448-AF3A-0844-8572-89C25B065DCC}" type="datetime1">
              <a:rPr lang="en-US" smtClean="0"/>
              <a:t>4/23/26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84315915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s.pomona.edu/classes/cs51/code/NFA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cs.pomona.edu/classes/cs51/NFA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0" name="Rectangle 19">
            <a:extLst>
              <a:ext uri="{FF2B5EF4-FFF2-40B4-BE49-F238E27FC236}">
                <a16:creationId xmlns:a16="http://schemas.microsoft.com/office/drawing/2014/main" id="{4C9BE195-C8FE-8C88-CE12-BD45674DC10F}"/>
              </a:ext>
            </a:extLst>
          </p:cNvPr>
          <p:cNvSpPr/>
          <p:nvPr/>
        </p:nvSpPr>
        <p:spPr>
          <a:xfrm>
            <a:off x="0" y="0"/>
            <a:ext cx="12192000" cy="6858000"/>
          </a:xfrm>
          <a:prstGeom prst="rect">
            <a:avLst/>
          </a:prstGeom>
          <a:solidFill>
            <a:srgbClr val="0089E5">
              <a:alpha val="8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D07FA-19A2-9519-3A07-2572285E7C63}"/>
              </a:ext>
            </a:extLst>
          </p:cNvPr>
          <p:cNvSpPr>
            <a:spLocks noGrp="1"/>
          </p:cNvSpPr>
          <p:nvPr>
            <p:ph type="ctrTitle"/>
          </p:nvPr>
        </p:nvSpPr>
        <p:spPr>
          <a:xfrm>
            <a:off x="7620001" y="822960"/>
            <a:ext cx="4286054" cy="3474720"/>
          </a:xfrm>
        </p:spPr>
        <p:txBody>
          <a:bodyPr anchor="b">
            <a:normAutofit/>
          </a:bodyPr>
          <a:lstStyle/>
          <a:p>
            <a:pPr algn="l"/>
            <a:r>
              <a:rPr lang="en-US" sz="5200" dirty="0">
                <a:solidFill>
                  <a:schemeClr val="bg1"/>
                </a:solidFill>
              </a:rPr>
              <a:t>NFAs</a:t>
            </a:r>
          </a:p>
        </p:txBody>
      </p:sp>
      <p:sp>
        <p:nvSpPr>
          <p:cNvPr id="3" name="Subtitle 2">
            <a:extLst>
              <a:ext uri="{FF2B5EF4-FFF2-40B4-BE49-F238E27FC236}">
                <a16:creationId xmlns:a16="http://schemas.microsoft.com/office/drawing/2014/main" id="{4DC3AA49-8991-E970-8924-4D274A1997A3}"/>
              </a:ext>
            </a:extLst>
          </p:cNvPr>
          <p:cNvSpPr>
            <a:spLocks noGrp="1"/>
          </p:cNvSpPr>
          <p:nvPr>
            <p:ph type="subTitle" idx="1"/>
          </p:nvPr>
        </p:nvSpPr>
        <p:spPr>
          <a:xfrm>
            <a:off x="7620001" y="4419600"/>
            <a:ext cx="3931920" cy="1386840"/>
          </a:xfrm>
        </p:spPr>
        <p:txBody>
          <a:bodyPr anchor="t">
            <a:normAutofit/>
          </a:bodyPr>
          <a:lstStyle/>
          <a:p>
            <a:pPr algn="l"/>
            <a:r>
              <a:rPr lang="en-US" sz="2200" dirty="0">
                <a:solidFill>
                  <a:schemeClr val="bg1"/>
                </a:solidFill>
              </a:rPr>
              <a:t>CS51 – Spring 2026</a:t>
            </a:r>
          </a:p>
        </p:txBody>
      </p:sp>
      <p:sp>
        <p:nvSpPr>
          <p:cNvPr id="6" name="Rectangle 5">
            <a:extLst>
              <a:ext uri="{FF2B5EF4-FFF2-40B4-BE49-F238E27FC236}">
                <a16:creationId xmlns:a16="http://schemas.microsoft.com/office/drawing/2014/main" id="{5CACC570-69D2-F74C-6895-A405A55C4B5A}"/>
              </a:ext>
            </a:extLst>
          </p:cNvPr>
          <p:cNvSpPr/>
          <p:nvPr/>
        </p:nvSpPr>
        <p:spPr>
          <a:xfrm>
            <a:off x="9101138" y="357188"/>
            <a:ext cx="3090862" cy="874712"/>
          </a:xfrm>
          <a:prstGeom prst="rect">
            <a:avLst/>
          </a:prstGeom>
          <a:solidFill>
            <a:srgbClr val="FE9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Theory of Computation and Programming Languages</a:t>
            </a:r>
          </a:p>
        </p:txBody>
      </p:sp>
      <p:pic>
        <p:nvPicPr>
          <p:cNvPr id="5" name="Picture 4" descr="A diagram of a network&#10;&#10;AI-generated content may be incorrect.">
            <a:extLst>
              <a:ext uri="{FF2B5EF4-FFF2-40B4-BE49-F238E27FC236}">
                <a16:creationId xmlns:a16="http://schemas.microsoft.com/office/drawing/2014/main" id="{10A52111-C73F-0ECE-2124-C64A57B58748}"/>
              </a:ext>
            </a:extLst>
          </p:cNvPr>
          <p:cNvPicPr>
            <a:picLocks noChangeAspect="1"/>
          </p:cNvPicPr>
          <p:nvPr/>
        </p:nvPicPr>
        <p:blipFill>
          <a:blip r:embed="rId3"/>
          <a:stretch>
            <a:fillRect/>
          </a:stretch>
        </p:blipFill>
        <p:spPr>
          <a:xfrm>
            <a:off x="125874" y="1508433"/>
            <a:ext cx="7036558" cy="3841133"/>
          </a:xfrm>
          <a:prstGeom prst="rect">
            <a:avLst/>
          </a:prstGeom>
        </p:spPr>
      </p:pic>
    </p:spTree>
    <p:extLst>
      <p:ext uri="{BB962C8B-B14F-4D97-AF65-F5344CB8AC3E}">
        <p14:creationId xmlns:p14="http://schemas.microsoft.com/office/powerpoint/2010/main" val="276552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F6BE7-C472-C95D-CBAC-0BCED2D183D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5784834-AA8B-BD27-404D-645FC32B267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A71C2CF7-4796-0A49-6CAA-479843651AF8}"/>
              </a:ext>
            </a:extLst>
          </p:cNvPr>
          <p:cNvSpPr>
            <a:spLocks noGrp="1"/>
          </p:cNvSpPr>
          <p:nvPr>
            <p:ph type="sldNum" sz="quarter" idx="12"/>
          </p:nvPr>
        </p:nvSpPr>
        <p:spPr/>
        <p:txBody>
          <a:bodyPr/>
          <a:lstStyle/>
          <a:p>
            <a:fld id="{CC057153-B650-4DEB-B370-79DDCFDCE934}" type="slidenum">
              <a:rPr lang="en-US" smtClean="0"/>
              <a:t>10</a:t>
            </a:fld>
            <a:endParaRPr lang="en-US"/>
          </a:p>
        </p:txBody>
      </p:sp>
      <p:sp>
        <p:nvSpPr>
          <p:cNvPr id="4" name="Content Placeholder 3">
            <a:extLst>
              <a:ext uri="{FF2B5EF4-FFF2-40B4-BE49-F238E27FC236}">
                <a16:creationId xmlns:a16="http://schemas.microsoft.com/office/drawing/2014/main" id="{A26C75C4-A023-7B2D-DD89-061139E83B03}"/>
              </a:ext>
            </a:extLst>
          </p:cNvPr>
          <p:cNvSpPr>
            <a:spLocks noGrp="1"/>
          </p:cNvSpPr>
          <p:nvPr>
            <p:ph idx="1"/>
          </p:nvPr>
        </p:nvSpPr>
        <p:spPr>
          <a:xfrm>
            <a:off x="612647" y="1563132"/>
            <a:ext cx="10237361" cy="4593828"/>
          </a:xfrm>
        </p:spPr>
        <p:txBody>
          <a:bodyPr>
            <a:noAutofit/>
          </a:bodyPr>
          <a:lstStyle/>
          <a:p>
            <a:r>
              <a:rPr lang="en-US" sz="1800" dirty="0"/>
              <a:t>Non-deterministic finite automata (NFAs) are generalizations of the DFA concept.</a:t>
            </a:r>
          </a:p>
          <a:p>
            <a:r>
              <a:rPr lang="en-US" sz="1800" dirty="0"/>
              <a:t>In an NFA, for a given state and input symbol, we can go to </a:t>
            </a:r>
            <a:r>
              <a:rPr lang="en-US" sz="1800" b="1" dirty="0"/>
              <a:t>zero</a:t>
            </a:r>
            <a:r>
              <a:rPr lang="en-US" sz="1800" dirty="0"/>
              <a:t>, one or </a:t>
            </a:r>
            <a:r>
              <a:rPr lang="en-US" sz="1800" b="1" dirty="0"/>
              <a:t>more</a:t>
            </a:r>
            <a:r>
              <a:rPr lang="en-US" sz="1800" dirty="0"/>
              <a:t> states (rather than just a single one for DFAs).</a:t>
            </a:r>
          </a:p>
          <a:p>
            <a:r>
              <a:rPr lang="en-US" sz="1800" dirty="0"/>
              <a:t>Tend to be a bit easier to create than DFAs</a:t>
            </a:r>
          </a:p>
          <a:p>
            <a:r>
              <a:rPr lang="en-US" sz="1800" dirty="0"/>
              <a:t>An NFA accepts a string if *some* path exists through the DFA based on the input string that end in the final state.</a:t>
            </a:r>
          </a:p>
        </p:txBody>
      </p:sp>
      <p:sp>
        <p:nvSpPr>
          <p:cNvPr id="2" name="TextBox 1">
            <a:extLst>
              <a:ext uri="{FF2B5EF4-FFF2-40B4-BE49-F238E27FC236}">
                <a16:creationId xmlns:a16="http://schemas.microsoft.com/office/drawing/2014/main" id="{06EEAC2E-D3DE-051C-741A-53B199F2284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31676946-7022-03E3-410E-B1C1BB26D0F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Non-deterministic finite automata</a:t>
            </a:r>
          </a:p>
        </p:txBody>
      </p:sp>
    </p:spTree>
    <p:extLst>
      <p:ext uri="{BB962C8B-B14F-4D97-AF65-F5344CB8AC3E}">
        <p14:creationId xmlns:p14="http://schemas.microsoft.com/office/powerpoint/2010/main" val="274757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40F36-3038-06F7-C403-3AE94C95775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F8982D4-F41F-1AB7-9576-3394E72B3A7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8599091-1044-F495-B3EC-4ECD613D5667}"/>
              </a:ext>
            </a:extLst>
          </p:cNvPr>
          <p:cNvSpPr>
            <a:spLocks noGrp="1"/>
          </p:cNvSpPr>
          <p:nvPr>
            <p:ph type="sldNum" sz="quarter" idx="12"/>
          </p:nvPr>
        </p:nvSpPr>
        <p:spPr/>
        <p:txBody>
          <a:bodyPr/>
          <a:lstStyle/>
          <a:p>
            <a:fld id="{CC057153-B650-4DEB-B370-79DDCFDCE934}" type="slidenum">
              <a:rPr lang="en-US" smtClean="0"/>
              <a:t>11</a:t>
            </a:fld>
            <a:endParaRPr lang="en-US"/>
          </a:p>
        </p:txBody>
      </p:sp>
      <p:sp>
        <p:nvSpPr>
          <p:cNvPr id="4" name="Content Placeholder 3">
            <a:extLst>
              <a:ext uri="{FF2B5EF4-FFF2-40B4-BE49-F238E27FC236}">
                <a16:creationId xmlns:a16="http://schemas.microsoft.com/office/drawing/2014/main" id="{D0525536-B5EE-BE47-EB0C-D6820067D716}"/>
              </a:ext>
            </a:extLst>
          </p:cNvPr>
          <p:cNvSpPr>
            <a:spLocks noGrp="1"/>
          </p:cNvSpPr>
          <p:nvPr>
            <p:ph idx="1"/>
          </p:nvPr>
        </p:nvSpPr>
        <p:spPr>
          <a:xfrm>
            <a:off x="612647" y="1563132"/>
            <a:ext cx="10237361" cy="4593828"/>
          </a:xfrm>
        </p:spPr>
        <p:txBody>
          <a:bodyPr>
            <a:noAutofit/>
          </a:bodyPr>
          <a:lstStyle/>
          <a:p>
            <a:r>
              <a:rPr lang="en-US" dirty="0"/>
              <a:t>Suppose our alphabet is {a, b, c} and we are interested in the set of all words that contain the string </a:t>
            </a:r>
            <a:r>
              <a:rPr lang="en-US" i="1" dirty="0" err="1"/>
              <a:t>abc</a:t>
            </a:r>
            <a:r>
              <a:rPr lang="en-US" dirty="0"/>
              <a:t> or that end with the string </a:t>
            </a:r>
            <a:r>
              <a:rPr lang="en-US" i="1" dirty="0"/>
              <a:t>ac</a:t>
            </a:r>
            <a:r>
              <a:rPr lang="en-US" dirty="0"/>
              <a:t>.</a:t>
            </a:r>
          </a:p>
          <a:p>
            <a:r>
              <a:rPr lang="en-US" dirty="0"/>
              <a:t>Some examples of such words are:</a:t>
            </a:r>
          </a:p>
          <a:p>
            <a:pPr lvl="1"/>
            <a:r>
              <a:rPr lang="en-US" sz="2000" dirty="0"/>
              <a:t>w1 = </a:t>
            </a:r>
            <a:r>
              <a:rPr lang="en-US" sz="2000" dirty="0" err="1"/>
              <a:t>aaabc</a:t>
            </a:r>
            <a:endParaRPr lang="en-US" sz="2000" dirty="0"/>
          </a:p>
          <a:p>
            <a:pPr lvl="1"/>
            <a:r>
              <a:rPr lang="en-US" sz="2000" dirty="0"/>
              <a:t>w2 = </a:t>
            </a:r>
            <a:r>
              <a:rPr lang="en-US" sz="2000" dirty="0" err="1"/>
              <a:t>babcabcac</a:t>
            </a:r>
            <a:endParaRPr lang="en-US" sz="2000" dirty="0"/>
          </a:p>
          <a:p>
            <a:pPr lvl="2"/>
            <a:r>
              <a:rPr lang="en-US" sz="2000" dirty="0"/>
              <a:t>Note that w2 has the substring </a:t>
            </a:r>
            <a:r>
              <a:rPr lang="en-US" sz="2000" dirty="0" err="1"/>
              <a:t>abc</a:t>
            </a:r>
            <a:r>
              <a:rPr lang="en-US" sz="2000" dirty="0"/>
              <a:t> in multiple locations </a:t>
            </a:r>
            <a:r>
              <a:rPr lang="en-US" sz="2000" i="1" dirty="0"/>
              <a:t>and</a:t>
            </a:r>
            <a:r>
              <a:rPr lang="en-US" sz="2000" dirty="0"/>
              <a:t> also ends with ac. </a:t>
            </a:r>
          </a:p>
          <a:p>
            <a:pPr lvl="1"/>
            <a:r>
              <a:rPr lang="en-US" sz="2000" dirty="0"/>
              <a:t>w3 = </a:t>
            </a:r>
            <a:r>
              <a:rPr lang="en-US" sz="2000" dirty="0" err="1"/>
              <a:t>aaac</a:t>
            </a:r>
            <a:endParaRPr lang="en-US" sz="2000" dirty="0"/>
          </a:p>
          <a:p>
            <a:r>
              <a:rPr lang="en-US" dirty="0"/>
              <a:t>On the other hand, the string w4 = </a:t>
            </a:r>
            <a:r>
              <a:rPr lang="en-US" dirty="0" err="1"/>
              <a:t>abbccaab</a:t>
            </a:r>
            <a:r>
              <a:rPr lang="en-US" dirty="0"/>
              <a:t> is not in the desired set.</a:t>
            </a:r>
          </a:p>
          <a:p>
            <a:r>
              <a:rPr lang="en-US" dirty="0"/>
              <a:t>Let's try to construct a finite machine that accepts such words.</a:t>
            </a:r>
          </a:p>
        </p:txBody>
      </p:sp>
      <p:sp>
        <p:nvSpPr>
          <p:cNvPr id="2" name="TextBox 1">
            <a:extLst>
              <a:ext uri="{FF2B5EF4-FFF2-40B4-BE49-F238E27FC236}">
                <a16:creationId xmlns:a16="http://schemas.microsoft.com/office/drawing/2014/main" id="{D05D1209-A328-380E-2F92-06B0782D6CA6}"/>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8FCB48C-74D5-271D-7C2E-D96AB1F1EDC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1</a:t>
            </a:r>
          </a:p>
        </p:txBody>
      </p:sp>
    </p:spTree>
    <p:extLst>
      <p:ext uri="{BB962C8B-B14F-4D97-AF65-F5344CB8AC3E}">
        <p14:creationId xmlns:p14="http://schemas.microsoft.com/office/powerpoint/2010/main" val="280410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8C542-1B7C-E7DD-B4BA-22FC7793B3DE}"/>
            </a:ext>
          </a:extLst>
        </p:cNvPr>
        <p:cNvGrpSpPr/>
        <p:nvPr/>
      </p:nvGrpSpPr>
      <p:grpSpPr>
        <a:xfrm>
          <a:off x="0" y="0"/>
          <a:ext cx="0" cy="0"/>
          <a:chOff x="0" y="0"/>
          <a:chExt cx="0" cy="0"/>
        </a:xfrm>
      </p:grpSpPr>
      <p:pic>
        <p:nvPicPr>
          <p:cNvPr id="6" name="Picture 5" descr="A diagram of a complex&#10;&#10;AI-generated content may be incorrect.">
            <a:extLst>
              <a:ext uri="{FF2B5EF4-FFF2-40B4-BE49-F238E27FC236}">
                <a16:creationId xmlns:a16="http://schemas.microsoft.com/office/drawing/2014/main" id="{AA1F2A19-5ACB-C245-A5F3-8E6032D24945}"/>
              </a:ext>
            </a:extLst>
          </p:cNvPr>
          <p:cNvPicPr>
            <a:picLocks noChangeAspect="1"/>
          </p:cNvPicPr>
          <p:nvPr/>
        </p:nvPicPr>
        <p:blipFill>
          <a:blip r:embed="rId3"/>
          <a:stretch>
            <a:fillRect/>
          </a:stretch>
        </p:blipFill>
        <p:spPr>
          <a:xfrm>
            <a:off x="2090367" y="2342357"/>
            <a:ext cx="7281919" cy="2173286"/>
          </a:xfrm>
          <a:prstGeom prst="rect">
            <a:avLst/>
          </a:prstGeom>
        </p:spPr>
      </p:pic>
      <p:sp>
        <p:nvSpPr>
          <p:cNvPr id="10" name="Title 1">
            <a:extLst>
              <a:ext uri="{FF2B5EF4-FFF2-40B4-BE49-F238E27FC236}">
                <a16:creationId xmlns:a16="http://schemas.microsoft.com/office/drawing/2014/main" id="{BDAA7767-4AFA-4264-A2C9-39B63396BF8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D7A478A-C205-BC49-E66D-4ECE197FA515}"/>
              </a:ext>
            </a:extLst>
          </p:cNvPr>
          <p:cNvSpPr>
            <a:spLocks noGrp="1"/>
          </p:cNvSpPr>
          <p:nvPr>
            <p:ph type="sldNum" sz="quarter" idx="12"/>
          </p:nvPr>
        </p:nvSpPr>
        <p:spPr/>
        <p:txBody>
          <a:bodyPr/>
          <a:lstStyle/>
          <a:p>
            <a:fld id="{CC057153-B650-4DEB-B370-79DDCFDCE934}" type="slidenum">
              <a:rPr lang="en-US" smtClean="0"/>
              <a:t>12</a:t>
            </a:fld>
            <a:endParaRPr lang="en-US"/>
          </a:p>
        </p:txBody>
      </p:sp>
      <p:sp>
        <p:nvSpPr>
          <p:cNvPr id="4" name="Content Placeholder 3">
            <a:extLst>
              <a:ext uri="{FF2B5EF4-FFF2-40B4-BE49-F238E27FC236}">
                <a16:creationId xmlns:a16="http://schemas.microsoft.com/office/drawing/2014/main" id="{06D65FBE-EBA4-2982-C937-BEE272CD6CC5}"/>
              </a:ext>
            </a:extLst>
          </p:cNvPr>
          <p:cNvSpPr>
            <a:spLocks noGrp="1"/>
          </p:cNvSpPr>
          <p:nvPr>
            <p:ph idx="1"/>
          </p:nvPr>
        </p:nvSpPr>
        <p:spPr>
          <a:xfrm>
            <a:off x="612647" y="1563132"/>
            <a:ext cx="10237361" cy="4593828"/>
          </a:xfrm>
        </p:spPr>
        <p:txBody>
          <a:bodyPr>
            <a:noAutofit/>
          </a:bodyPr>
          <a:lstStyle/>
          <a:p>
            <a:r>
              <a:rPr lang="en-US" dirty="0"/>
              <a:t>Suppose we want the string </a:t>
            </a:r>
            <a:r>
              <a:rPr lang="en-US" i="1" dirty="0" err="1"/>
              <a:t>abc</a:t>
            </a:r>
            <a:r>
              <a:rPr lang="en-US" dirty="0"/>
              <a:t> anywhere in the word. </a:t>
            </a:r>
          </a:p>
          <a:p>
            <a:r>
              <a:rPr lang="en-US" dirty="0"/>
              <a:t>We want the following configuration to be part of our finite machine:</a:t>
            </a:r>
            <a:br>
              <a:rPr lang="en-US" dirty="0"/>
            </a:br>
            <a:br>
              <a:rPr lang="en-US" dirty="0"/>
            </a:br>
            <a:br>
              <a:rPr lang="en-US" dirty="0"/>
            </a:br>
            <a:br>
              <a:rPr lang="en-US" dirty="0"/>
            </a:br>
            <a:br>
              <a:rPr lang="en-US" dirty="0"/>
            </a:br>
            <a:endParaRPr lang="en-US" dirty="0"/>
          </a:p>
          <a:p>
            <a:r>
              <a:rPr lang="en-US" dirty="0"/>
              <a:t>We can move from p to s with the string </a:t>
            </a:r>
            <a:r>
              <a:rPr lang="en-US" dirty="0" err="1"/>
              <a:t>abc</a:t>
            </a:r>
            <a:r>
              <a:rPr lang="en-US" dirty="0"/>
              <a:t>. </a:t>
            </a:r>
          </a:p>
          <a:p>
            <a:r>
              <a:rPr lang="en-US" dirty="0"/>
              <a:t>Since this occurrence of </a:t>
            </a:r>
            <a:r>
              <a:rPr lang="en-US" dirty="0" err="1"/>
              <a:t>abc</a:t>
            </a:r>
            <a:r>
              <a:rPr lang="en-US" dirty="0"/>
              <a:t> can be anywhere in the word, we want to be able to </a:t>
            </a:r>
            <a:r>
              <a:rPr lang="en-US" i="1" dirty="0"/>
              <a:t>reach</a:t>
            </a:r>
            <a:r>
              <a:rPr lang="en-US" dirty="0"/>
              <a:t> the state p at any step.</a:t>
            </a:r>
          </a:p>
          <a:p>
            <a:r>
              <a:rPr lang="en-US" dirty="0"/>
              <a:t>Also, once we reach s, we want to accept the word with any combination of input symbols following this occurrence of </a:t>
            </a:r>
            <a:r>
              <a:rPr lang="en-US" dirty="0" err="1"/>
              <a:t>abc</a:t>
            </a:r>
            <a:r>
              <a:rPr lang="en-US" dirty="0"/>
              <a:t>.</a:t>
            </a:r>
          </a:p>
        </p:txBody>
      </p:sp>
      <p:sp>
        <p:nvSpPr>
          <p:cNvPr id="2" name="TextBox 1">
            <a:extLst>
              <a:ext uri="{FF2B5EF4-FFF2-40B4-BE49-F238E27FC236}">
                <a16:creationId xmlns:a16="http://schemas.microsoft.com/office/drawing/2014/main" id="{53AE0588-7A6F-EC75-6DB7-A289740EB03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C1E581BF-EB40-4D7D-6249-7E9EF19E167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1</a:t>
            </a:r>
          </a:p>
        </p:txBody>
      </p:sp>
    </p:spTree>
    <p:extLst>
      <p:ext uri="{BB962C8B-B14F-4D97-AF65-F5344CB8AC3E}">
        <p14:creationId xmlns:p14="http://schemas.microsoft.com/office/powerpoint/2010/main" val="194563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47457-AF01-B26E-A35E-B591B8AEA89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1D475D6-1805-70FD-691C-4DCF33EB8CF2}"/>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BC69B30-AB44-9FBD-F428-28888095FC1C}"/>
              </a:ext>
            </a:extLst>
          </p:cNvPr>
          <p:cNvSpPr>
            <a:spLocks noGrp="1"/>
          </p:cNvSpPr>
          <p:nvPr>
            <p:ph type="sldNum" sz="quarter" idx="12"/>
          </p:nvPr>
        </p:nvSpPr>
        <p:spPr/>
        <p:txBody>
          <a:bodyPr/>
          <a:lstStyle/>
          <a:p>
            <a:fld id="{CC057153-B650-4DEB-B370-79DDCFDCE934}" type="slidenum">
              <a:rPr lang="en-US" smtClean="0"/>
              <a:t>13</a:t>
            </a:fld>
            <a:endParaRPr lang="en-US"/>
          </a:p>
        </p:txBody>
      </p:sp>
      <p:sp>
        <p:nvSpPr>
          <p:cNvPr id="4" name="Content Placeholder 3">
            <a:extLst>
              <a:ext uri="{FF2B5EF4-FFF2-40B4-BE49-F238E27FC236}">
                <a16:creationId xmlns:a16="http://schemas.microsoft.com/office/drawing/2014/main" id="{270A30C2-7169-8F88-C667-7F0A707D6F77}"/>
              </a:ext>
            </a:extLst>
          </p:cNvPr>
          <p:cNvSpPr>
            <a:spLocks noGrp="1"/>
          </p:cNvSpPr>
          <p:nvPr>
            <p:ph idx="1"/>
          </p:nvPr>
        </p:nvSpPr>
        <p:spPr>
          <a:xfrm>
            <a:off x="612647" y="1563132"/>
            <a:ext cx="10237361" cy="4593828"/>
          </a:xfrm>
        </p:spPr>
        <p:txBody>
          <a:bodyPr>
            <a:noAutofit/>
          </a:bodyPr>
          <a:lstStyle/>
          <a:p>
            <a:r>
              <a:rPr lang="en-US" dirty="0"/>
              <a:t>We introduce an initial state q0.</a:t>
            </a:r>
          </a:p>
          <a:p>
            <a:r>
              <a:rPr lang="en-US" dirty="0"/>
              <a:t>The transitions labeled a, b and c at q0 can read any combination of the symbols in the alphabet.</a:t>
            </a:r>
          </a:p>
          <a:p>
            <a:r>
              <a:rPr lang="en-US" dirty="0"/>
              <a:t>The transition labeled </a:t>
            </a:r>
            <a:r>
              <a:rPr lang="el-GR" dirty="0"/>
              <a:t>λ </a:t>
            </a:r>
            <a:r>
              <a:rPr lang="en-US" dirty="0"/>
              <a:t>allows one to “jump” from q0 to p without reading an input symbol. </a:t>
            </a:r>
          </a:p>
          <a:p>
            <a:r>
              <a:rPr lang="en-US" dirty="0"/>
              <a:t>Thus, we may “guess” where an </a:t>
            </a:r>
            <a:r>
              <a:rPr lang="en-US" dirty="0" err="1"/>
              <a:t>abc</a:t>
            </a:r>
            <a:r>
              <a:rPr lang="en-US" dirty="0"/>
              <a:t> might occur to make this jump.</a:t>
            </a:r>
          </a:p>
        </p:txBody>
      </p:sp>
      <p:sp>
        <p:nvSpPr>
          <p:cNvPr id="2" name="TextBox 1">
            <a:extLst>
              <a:ext uri="{FF2B5EF4-FFF2-40B4-BE49-F238E27FC236}">
                <a16:creationId xmlns:a16="http://schemas.microsoft.com/office/drawing/2014/main" id="{1FDC591A-F350-7B66-E58B-D112D5EABA4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049753D-563D-6ADE-8330-1A0E96BA206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1</a:t>
            </a:r>
          </a:p>
        </p:txBody>
      </p:sp>
      <p:pic>
        <p:nvPicPr>
          <p:cNvPr id="7" name="Picture 6" descr="A diagram of a diagram&#10;&#10;AI-generated content may be incorrect.">
            <a:extLst>
              <a:ext uri="{FF2B5EF4-FFF2-40B4-BE49-F238E27FC236}">
                <a16:creationId xmlns:a16="http://schemas.microsoft.com/office/drawing/2014/main" id="{4363C70A-FC85-33FA-77CC-4B62E79B9DBC}"/>
              </a:ext>
            </a:extLst>
          </p:cNvPr>
          <p:cNvPicPr>
            <a:picLocks noChangeAspect="1"/>
          </p:cNvPicPr>
          <p:nvPr/>
        </p:nvPicPr>
        <p:blipFill>
          <a:blip r:embed="rId3"/>
          <a:stretch>
            <a:fillRect/>
          </a:stretch>
        </p:blipFill>
        <p:spPr>
          <a:xfrm>
            <a:off x="2613932" y="4433387"/>
            <a:ext cx="6964135" cy="2268217"/>
          </a:xfrm>
          <a:prstGeom prst="rect">
            <a:avLst/>
          </a:prstGeom>
        </p:spPr>
      </p:pic>
    </p:spTree>
    <p:extLst>
      <p:ext uri="{BB962C8B-B14F-4D97-AF65-F5344CB8AC3E}">
        <p14:creationId xmlns:p14="http://schemas.microsoft.com/office/powerpoint/2010/main" val="204709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3AE8E-19B3-B705-014E-3E6E70C40ED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006F8CE-3A69-21ED-B48C-DF304105D0C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9B5F31C-73F7-0C9C-A7ED-F52DCE2E6F66}"/>
              </a:ext>
            </a:extLst>
          </p:cNvPr>
          <p:cNvSpPr>
            <a:spLocks noGrp="1"/>
          </p:cNvSpPr>
          <p:nvPr>
            <p:ph type="sldNum" sz="quarter" idx="12"/>
          </p:nvPr>
        </p:nvSpPr>
        <p:spPr/>
        <p:txBody>
          <a:bodyPr/>
          <a:lstStyle/>
          <a:p>
            <a:fld id="{CC057153-B650-4DEB-B370-79DDCFDCE934}" type="slidenum">
              <a:rPr lang="en-US" smtClean="0"/>
              <a:t>14</a:t>
            </a:fld>
            <a:endParaRPr lang="en-US"/>
          </a:p>
        </p:txBody>
      </p:sp>
      <p:sp>
        <p:nvSpPr>
          <p:cNvPr id="4" name="Content Placeholder 3">
            <a:extLst>
              <a:ext uri="{FF2B5EF4-FFF2-40B4-BE49-F238E27FC236}">
                <a16:creationId xmlns:a16="http://schemas.microsoft.com/office/drawing/2014/main" id="{ABAD6040-F218-168A-C6E5-DDD501C2776C}"/>
              </a:ext>
            </a:extLst>
          </p:cNvPr>
          <p:cNvSpPr>
            <a:spLocks noGrp="1"/>
          </p:cNvSpPr>
          <p:nvPr>
            <p:ph idx="1"/>
          </p:nvPr>
        </p:nvSpPr>
        <p:spPr>
          <a:xfrm>
            <a:off x="612647" y="1563132"/>
            <a:ext cx="10237361" cy="4593828"/>
          </a:xfrm>
        </p:spPr>
        <p:txBody>
          <a:bodyPr>
            <a:noAutofit/>
          </a:bodyPr>
          <a:lstStyle/>
          <a:p>
            <a:r>
              <a:rPr lang="en-US" dirty="0"/>
              <a:t>Equivalently without the </a:t>
            </a:r>
            <a:r>
              <a:rPr lang="el-GR" dirty="0"/>
              <a:t>λ </a:t>
            </a:r>
            <a:r>
              <a:rPr lang="en-US" dirty="0"/>
              <a:t>transition:</a:t>
            </a:r>
          </a:p>
          <a:p>
            <a:pPr lvl="1"/>
            <a:r>
              <a:rPr lang="en-US" dirty="0"/>
              <a:t>State p is the initial state. We observe that there are two transitions labeled a from the state p. One stays in p while the other goes to q. </a:t>
            </a:r>
          </a:p>
          <a:p>
            <a:pPr lvl="1"/>
            <a:r>
              <a:rPr lang="en-US" dirty="0"/>
              <a:t>This nondeterministic behavior allows one to make the jump to the state q when looking for the substring </a:t>
            </a:r>
            <a:r>
              <a:rPr lang="en-US" dirty="0" err="1"/>
              <a:t>abc</a:t>
            </a:r>
            <a:r>
              <a:rPr lang="en-US" dirty="0"/>
              <a:t>.</a:t>
            </a:r>
          </a:p>
        </p:txBody>
      </p:sp>
      <p:sp>
        <p:nvSpPr>
          <p:cNvPr id="2" name="TextBox 1">
            <a:extLst>
              <a:ext uri="{FF2B5EF4-FFF2-40B4-BE49-F238E27FC236}">
                <a16:creationId xmlns:a16="http://schemas.microsoft.com/office/drawing/2014/main" id="{1D248EF0-BA95-0A1D-92D2-448303406C5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C2EF193-D447-F4BF-7D18-79E6F1C4912B}"/>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1</a:t>
            </a:r>
          </a:p>
        </p:txBody>
      </p:sp>
      <p:pic>
        <p:nvPicPr>
          <p:cNvPr id="6" name="Picture 5" descr="A diagram of a circle with a couple of circles&#10;&#10;AI-generated content may be incorrect.">
            <a:extLst>
              <a:ext uri="{FF2B5EF4-FFF2-40B4-BE49-F238E27FC236}">
                <a16:creationId xmlns:a16="http://schemas.microsoft.com/office/drawing/2014/main" id="{82FD4757-7B11-82AB-41D0-4704F5EEAE69}"/>
              </a:ext>
            </a:extLst>
          </p:cNvPr>
          <p:cNvPicPr>
            <a:picLocks noChangeAspect="1"/>
          </p:cNvPicPr>
          <p:nvPr/>
        </p:nvPicPr>
        <p:blipFill>
          <a:blip r:embed="rId3"/>
          <a:stretch>
            <a:fillRect/>
          </a:stretch>
        </p:blipFill>
        <p:spPr>
          <a:xfrm>
            <a:off x="2027463" y="3754993"/>
            <a:ext cx="8375769" cy="3079750"/>
          </a:xfrm>
          <a:prstGeom prst="rect">
            <a:avLst/>
          </a:prstGeom>
        </p:spPr>
      </p:pic>
    </p:spTree>
    <p:extLst>
      <p:ext uri="{BB962C8B-B14F-4D97-AF65-F5344CB8AC3E}">
        <p14:creationId xmlns:p14="http://schemas.microsoft.com/office/powerpoint/2010/main" val="1435573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3C13E-DFD2-EAA0-0B96-862B80FB11B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F8BD992-D16E-75DA-4CB6-4FD71E77F8B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042BACF-607D-BA7D-07D5-5F46C1323D55}"/>
              </a:ext>
            </a:extLst>
          </p:cNvPr>
          <p:cNvSpPr>
            <a:spLocks noGrp="1"/>
          </p:cNvSpPr>
          <p:nvPr>
            <p:ph type="sldNum" sz="quarter" idx="12"/>
          </p:nvPr>
        </p:nvSpPr>
        <p:spPr/>
        <p:txBody>
          <a:bodyPr/>
          <a:lstStyle/>
          <a:p>
            <a:fld id="{CC057153-B650-4DEB-B370-79DDCFDCE934}" type="slidenum">
              <a:rPr lang="en-US" smtClean="0"/>
              <a:t>15</a:t>
            </a:fld>
            <a:endParaRPr lang="en-US"/>
          </a:p>
        </p:txBody>
      </p:sp>
      <p:sp>
        <p:nvSpPr>
          <p:cNvPr id="4" name="Content Placeholder 3">
            <a:extLst>
              <a:ext uri="{FF2B5EF4-FFF2-40B4-BE49-F238E27FC236}">
                <a16:creationId xmlns:a16="http://schemas.microsoft.com/office/drawing/2014/main" id="{15D4FA8D-EED5-A1A5-5B69-0578D38BB90D}"/>
              </a:ext>
            </a:extLst>
          </p:cNvPr>
          <p:cNvSpPr>
            <a:spLocks noGrp="1"/>
          </p:cNvSpPr>
          <p:nvPr>
            <p:ph idx="1"/>
          </p:nvPr>
        </p:nvSpPr>
        <p:spPr>
          <a:xfrm>
            <a:off x="612647" y="1563132"/>
            <a:ext cx="10237361" cy="4593828"/>
          </a:xfrm>
        </p:spPr>
        <p:txBody>
          <a:bodyPr>
            <a:noAutofit/>
          </a:bodyPr>
          <a:lstStyle/>
          <a:p>
            <a:r>
              <a:rPr lang="en-US" dirty="0"/>
              <a:t>Next, we introduce transitions a, b and c at state s and make s an accept state.</a:t>
            </a:r>
          </a:p>
          <a:p>
            <a:r>
              <a:rPr lang="en-US" dirty="0"/>
              <a:t>Thus, any word containing the string </a:t>
            </a:r>
            <a:r>
              <a:rPr lang="en-US" dirty="0" err="1"/>
              <a:t>abc</a:t>
            </a:r>
            <a:r>
              <a:rPr lang="en-US" dirty="0"/>
              <a:t> is accepted.</a:t>
            </a:r>
          </a:p>
        </p:txBody>
      </p:sp>
      <p:sp>
        <p:nvSpPr>
          <p:cNvPr id="2" name="TextBox 1">
            <a:extLst>
              <a:ext uri="{FF2B5EF4-FFF2-40B4-BE49-F238E27FC236}">
                <a16:creationId xmlns:a16="http://schemas.microsoft.com/office/drawing/2014/main" id="{293BB9BB-22A9-237D-6FCF-42D79138B85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AAE29B4-EDEB-BF86-D7C2-1AECCFB99A9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1</a:t>
            </a:r>
          </a:p>
        </p:txBody>
      </p:sp>
      <p:pic>
        <p:nvPicPr>
          <p:cNvPr id="7" name="Picture 6" descr="A diagram of a circle with yellow circles and black lines&#10;&#10;AI-generated content may be incorrect.">
            <a:extLst>
              <a:ext uri="{FF2B5EF4-FFF2-40B4-BE49-F238E27FC236}">
                <a16:creationId xmlns:a16="http://schemas.microsoft.com/office/drawing/2014/main" id="{8F997C66-6F45-4E78-9593-010F3F49B552}"/>
              </a:ext>
            </a:extLst>
          </p:cNvPr>
          <p:cNvPicPr>
            <a:picLocks noChangeAspect="1"/>
          </p:cNvPicPr>
          <p:nvPr/>
        </p:nvPicPr>
        <p:blipFill>
          <a:blip r:embed="rId3"/>
          <a:stretch>
            <a:fillRect/>
          </a:stretch>
        </p:blipFill>
        <p:spPr>
          <a:xfrm>
            <a:off x="1919128" y="3290702"/>
            <a:ext cx="8353743" cy="3162300"/>
          </a:xfrm>
          <a:prstGeom prst="rect">
            <a:avLst/>
          </a:prstGeom>
        </p:spPr>
      </p:pic>
    </p:spTree>
    <p:extLst>
      <p:ext uri="{BB962C8B-B14F-4D97-AF65-F5344CB8AC3E}">
        <p14:creationId xmlns:p14="http://schemas.microsoft.com/office/powerpoint/2010/main" val="3750113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6664F-BDE9-2988-03AF-38C73C91F34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2B66089-DDC8-D70B-E9CA-C71747F67FC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F156409-6C6D-EADE-2707-1E5D5B82E145}"/>
              </a:ext>
            </a:extLst>
          </p:cNvPr>
          <p:cNvSpPr>
            <a:spLocks noGrp="1"/>
          </p:cNvSpPr>
          <p:nvPr>
            <p:ph type="sldNum" sz="quarter" idx="12"/>
          </p:nvPr>
        </p:nvSpPr>
        <p:spPr/>
        <p:txBody>
          <a:bodyPr/>
          <a:lstStyle/>
          <a:p>
            <a:fld id="{CC057153-B650-4DEB-B370-79DDCFDCE934}" type="slidenum">
              <a:rPr lang="en-US" smtClean="0"/>
              <a:t>16</a:t>
            </a:fld>
            <a:endParaRPr lang="en-US"/>
          </a:p>
        </p:txBody>
      </p:sp>
      <p:sp>
        <p:nvSpPr>
          <p:cNvPr id="4" name="Content Placeholder 3">
            <a:extLst>
              <a:ext uri="{FF2B5EF4-FFF2-40B4-BE49-F238E27FC236}">
                <a16:creationId xmlns:a16="http://schemas.microsoft.com/office/drawing/2014/main" id="{B4AE7BBD-ECAF-29D7-6E66-3B17DB4A4246}"/>
              </a:ext>
            </a:extLst>
          </p:cNvPr>
          <p:cNvSpPr>
            <a:spLocks noGrp="1"/>
          </p:cNvSpPr>
          <p:nvPr>
            <p:ph idx="1"/>
          </p:nvPr>
        </p:nvSpPr>
        <p:spPr>
          <a:xfrm>
            <a:off x="612647" y="1563132"/>
            <a:ext cx="10237361" cy="4593828"/>
          </a:xfrm>
        </p:spPr>
        <p:txBody>
          <a:bodyPr>
            <a:noAutofit/>
          </a:bodyPr>
          <a:lstStyle/>
          <a:p>
            <a:r>
              <a:rPr lang="en-US" dirty="0"/>
              <a:t>To accept words that end with ac, we introduce two more states and transitions as shown below.</a:t>
            </a:r>
          </a:p>
          <a:p>
            <a:r>
              <a:rPr lang="en-US" dirty="0"/>
              <a:t>This is a Nondeterministic Finite Automaton (NFA) that accepts our desired set of words.</a:t>
            </a:r>
          </a:p>
        </p:txBody>
      </p:sp>
      <p:sp>
        <p:nvSpPr>
          <p:cNvPr id="2" name="TextBox 1">
            <a:extLst>
              <a:ext uri="{FF2B5EF4-FFF2-40B4-BE49-F238E27FC236}">
                <a16:creationId xmlns:a16="http://schemas.microsoft.com/office/drawing/2014/main" id="{2BFE079C-DF18-28C9-BE49-5A6152F6924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8DBA50B-CA75-64EA-5534-3CDBE3C4C19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1</a:t>
            </a:r>
          </a:p>
        </p:txBody>
      </p:sp>
      <p:pic>
        <p:nvPicPr>
          <p:cNvPr id="5" name="Picture 4" descr="A diagram of a network&#10;&#10;AI-generated content may be incorrect.">
            <a:extLst>
              <a:ext uri="{FF2B5EF4-FFF2-40B4-BE49-F238E27FC236}">
                <a16:creationId xmlns:a16="http://schemas.microsoft.com/office/drawing/2014/main" id="{BD4D3ADD-D317-FB43-5EB2-43C7D3355AC4}"/>
              </a:ext>
            </a:extLst>
          </p:cNvPr>
          <p:cNvPicPr>
            <a:picLocks noChangeAspect="1"/>
          </p:cNvPicPr>
          <p:nvPr/>
        </p:nvPicPr>
        <p:blipFill>
          <a:blip r:embed="rId3"/>
          <a:stretch>
            <a:fillRect/>
          </a:stretch>
        </p:blipFill>
        <p:spPr>
          <a:xfrm>
            <a:off x="3308781" y="3078480"/>
            <a:ext cx="5574437" cy="3479800"/>
          </a:xfrm>
          <a:prstGeom prst="rect">
            <a:avLst/>
          </a:prstGeom>
        </p:spPr>
      </p:pic>
    </p:spTree>
    <p:extLst>
      <p:ext uri="{BB962C8B-B14F-4D97-AF65-F5344CB8AC3E}">
        <p14:creationId xmlns:p14="http://schemas.microsoft.com/office/powerpoint/2010/main" val="2450143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A8795-E826-16C2-7837-1CC46575AB27}"/>
            </a:ext>
          </a:extLst>
        </p:cNvPr>
        <p:cNvGrpSpPr/>
        <p:nvPr/>
      </p:nvGrpSpPr>
      <p:grpSpPr>
        <a:xfrm>
          <a:off x="0" y="0"/>
          <a:ext cx="0" cy="0"/>
          <a:chOff x="0" y="0"/>
          <a:chExt cx="0" cy="0"/>
        </a:xfrm>
      </p:grpSpPr>
      <p:pic>
        <p:nvPicPr>
          <p:cNvPr id="5" name="Picture 4" descr="A diagram of a network&#10;&#10;AI-generated content may be incorrect.">
            <a:extLst>
              <a:ext uri="{FF2B5EF4-FFF2-40B4-BE49-F238E27FC236}">
                <a16:creationId xmlns:a16="http://schemas.microsoft.com/office/drawing/2014/main" id="{9BC766AD-AFE5-CE56-6F62-D61BF88FABD8}"/>
              </a:ext>
            </a:extLst>
          </p:cNvPr>
          <p:cNvPicPr>
            <a:picLocks noChangeAspect="1"/>
          </p:cNvPicPr>
          <p:nvPr/>
        </p:nvPicPr>
        <p:blipFill>
          <a:blip r:embed="rId3"/>
          <a:stretch>
            <a:fillRect/>
          </a:stretch>
        </p:blipFill>
        <p:spPr>
          <a:xfrm>
            <a:off x="5578453" y="3378200"/>
            <a:ext cx="5574437" cy="3479800"/>
          </a:xfrm>
          <a:prstGeom prst="rect">
            <a:avLst/>
          </a:prstGeom>
        </p:spPr>
      </p:pic>
      <p:sp>
        <p:nvSpPr>
          <p:cNvPr id="10" name="Title 1">
            <a:extLst>
              <a:ext uri="{FF2B5EF4-FFF2-40B4-BE49-F238E27FC236}">
                <a16:creationId xmlns:a16="http://schemas.microsoft.com/office/drawing/2014/main" id="{C14563B7-49E9-2CEF-0148-8E951DE0B47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9DF7A4F-E158-C406-02B4-E7042B12934F}"/>
              </a:ext>
            </a:extLst>
          </p:cNvPr>
          <p:cNvSpPr>
            <a:spLocks noGrp="1"/>
          </p:cNvSpPr>
          <p:nvPr>
            <p:ph type="sldNum" sz="quarter" idx="12"/>
          </p:nvPr>
        </p:nvSpPr>
        <p:spPr/>
        <p:txBody>
          <a:bodyPr/>
          <a:lstStyle/>
          <a:p>
            <a:fld id="{CC057153-B650-4DEB-B370-79DDCFDCE934}" type="slidenum">
              <a:rPr lang="en-US" smtClean="0"/>
              <a:t>17</a:t>
            </a:fld>
            <a:endParaRPr lang="en-US"/>
          </a:p>
        </p:txBody>
      </p:sp>
      <p:sp>
        <p:nvSpPr>
          <p:cNvPr id="4" name="Content Placeholder 3">
            <a:extLst>
              <a:ext uri="{FF2B5EF4-FFF2-40B4-BE49-F238E27FC236}">
                <a16:creationId xmlns:a16="http://schemas.microsoft.com/office/drawing/2014/main" id="{2E202FDF-3F95-1213-39A0-9401DE3939DA}"/>
              </a:ext>
            </a:extLst>
          </p:cNvPr>
          <p:cNvSpPr>
            <a:spLocks noGrp="1"/>
          </p:cNvSpPr>
          <p:nvPr>
            <p:ph idx="1"/>
          </p:nvPr>
        </p:nvSpPr>
        <p:spPr>
          <a:xfrm>
            <a:off x="612647" y="1563132"/>
            <a:ext cx="10237361" cy="4593828"/>
          </a:xfrm>
        </p:spPr>
        <p:txBody>
          <a:bodyPr>
            <a:noAutofit/>
          </a:bodyPr>
          <a:lstStyle/>
          <a:p>
            <a:r>
              <a:rPr lang="en-US" dirty="0"/>
              <a:t>We note several properties of this NFA:</a:t>
            </a:r>
          </a:p>
          <a:p>
            <a:r>
              <a:rPr lang="en-US" dirty="0"/>
              <a:t>There are three transitions from state p labeled a. Another way of saying this is that the transition labeled a from state p goes to the set {p, q, t}.</a:t>
            </a:r>
          </a:p>
          <a:p>
            <a:r>
              <a:rPr lang="en-US" dirty="0"/>
              <a:t>There are no transitions labeled a or c from the state q. Another way of saying this is that the transitions labeled a and c from state q go to the empty set </a:t>
            </a:r>
            <a:r>
              <a:rPr lang="el-GR" dirty="0"/>
              <a:t>φ. </a:t>
            </a:r>
            <a:endParaRPr lang="en-US" dirty="0"/>
          </a:p>
          <a:p>
            <a:r>
              <a:rPr lang="en-US" dirty="0"/>
              <a:t>There can be transitions labeled </a:t>
            </a:r>
            <a:r>
              <a:rPr lang="el-GR" dirty="0"/>
              <a:t>λ</a:t>
            </a:r>
            <a:r>
              <a:rPr lang="en-US" dirty="0"/>
              <a:t>.	</a:t>
            </a:r>
          </a:p>
        </p:txBody>
      </p:sp>
      <p:sp>
        <p:nvSpPr>
          <p:cNvPr id="2" name="TextBox 1">
            <a:extLst>
              <a:ext uri="{FF2B5EF4-FFF2-40B4-BE49-F238E27FC236}">
                <a16:creationId xmlns:a16="http://schemas.microsoft.com/office/drawing/2014/main" id="{4B17CE50-6ECE-1260-FAC8-7C125F4EE63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C11EFB8-B40C-54E5-3460-DAD9A906E3D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1</a:t>
            </a:r>
          </a:p>
        </p:txBody>
      </p:sp>
    </p:spTree>
    <p:extLst>
      <p:ext uri="{BB962C8B-B14F-4D97-AF65-F5344CB8AC3E}">
        <p14:creationId xmlns:p14="http://schemas.microsoft.com/office/powerpoint/2010/main" val="26834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36970-29BC-5061-AE85-3002178A1C29}"/>
            </a:ext>
          </a:extLst>
        </p:cNvPr>
        <p:cNvGrpSpPr/>
        <p:nvPr/>
      </p:nvGrpSpPr>
      <p:grpSpPr>
        <a:xfrm>
          <a:off x="0" y="0"/>
          <a:ext cx="0" cy="0"/>
          <a:chOff x="0" y="0"/>
          <a:chExt cx="0" cy="0"/>
        </a:xfrm>
      </p:grpSpPr>
      <p:pic>
        <p:nvPicPr>
          <p:cNvPr id="5" name="Picture 4" descr="A diagram of a network&#10;&#10;AI-generated content may be incorrect.">
            <a:extLst>
              <a:ext uri="{FF2B5EF4-FFF2-40B4-BE49-F238E27FC236}">
                <a16:creationId xmlns:a16="http://schemas.microsoft.com/office/drawing/2014/main" id="{BF0B727E-B570-5D88-B1D7-FD7E1303F285}"/>
              </a:ext>
            </a:extLst>
          </p:cNvPr>
          <p:cNvPicPr>
            <a:picLocks noChangeAspect="1"/>
          </p:cNvPicPr>
          <p:nvPr/>
        </p:nvPicPr>
        <p:blipFill>
          <a:blip r:embed="rId3"/>
          <a:stretch>
            <a:fillRect/>
          </a:stretch>
        </p:blipFill>
        <p:spPr>
          <a:xfrm>
            <a:off x="6489407" y="3155764"/>
            <a:ext cx="5574437" cy="3479800"/>
          </a:xfrm>
          <a:prstGeom prst="rect">
            <a:avLst/>
          </a:prstGeom>
        </p:spPr>
      </p:pic>
      <p:sp>
        <p:nvSpPr>
          <p:cNvPr id="10" name="Title 1">
            <a:extLst>
              <a:ext uri="{FF2B5EF4-FFF2-40B4-BE49-F238E27FC236}">
                <a16:creationId xmlns:a16="http://schemas.microsoft.com/office/drawing/2014/main" id="{3BF4DCF5-25BE-EFB5-870D-6E8A23E7F87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FC94FCE-D667-1975-1388-A2F99440FCD8}"/>
              </a:ext>
            </a:extLst>
          </p:cNvPr>
          <p:cNvSpPr>
            <a:spLocks noGrp="1"/>
          </p:cNvSpPr>
          <p:nvPr>
            <p:ph type="sldNum" sz="quarter" idx="12"/>
          </p:nvPr>
        </p:nvSpPr>
        <p:spPr/>
        <p:txBody>
          <a:bodyPr/>
          <a:lstStyle/>
          <a:p>
            <a:fld id="{CC057153-B650-4DEB-B370-79DDCFDCE934}" type="slidenum">
              <a:rPr lang="en-US" smtClean="0"/>
              <a:t>18</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DD630728-F944-C73B-F55B-C661244A2088}"/>
                  </a:ext>
                </a:extLst>
              </p:cNvPr>
              <p:cNvSpPr>
                <a:spLocks noGrp="1"/>
              </p:cNvSpPr>
              <p:nvPr>
                <p:ph idx="1"/>
              </p:nvPr>
            </p:nvSpPr>
            <p:spPr>
              <a:xfrm>
                <a:off x="612647" y="1563132"/>
                <a:ext cx="10237361" cy="4593828"/>
              </a:xfrm>
            </p:spPr>
            <p:txBody>
              <a:bodyPr>
                <a:noAutofit/>
              </a:bodyPr>
              <a:lstStyle/>
              <a:p>
                <a:r>
                  <a:rPr lang="en-US" dirty="0"/>
                  <a:t>Properties such as above distinguish an NFA from a DFA.</a:t>
                </a:r>
              </a:p>
              <a:p>
                <a:r>
                  <a:rPr lang="en-US" dirty="0"/>
                  <a:t>Another consequence of nondeterminism is that there may be several possible paths for a given input string.</a:t>
                </a:r>
              </a:p>
              <a:p>
                <a:r>
                  <a:rPr lang="en-US" dirty="0"/>
                  <a:t>For example, for the input w = </a:t>
                </a:r>
                <a:r>
                  <a:rPr lang="en-US" dirty="0" err="1"/>
                  <a:t>ababc</a:t>
                </a:r>
                <a:r>
                  <a:rPr lang="en-US" dirty="0"/>
                  <a:t>, there are several configurations in the NFA.</a:t>
                </a:r>
              </a:p>
              <a:p>
                <a:endParaRPr lang="en-US" dirty="0"/>
              </a:p>
              <a:p>
                <a:endParaRPr lang="en-US" dirty="0"/>
              </a:p>
              <a:p>
                <a:r>
                  <a:rPr lang="en-US" dirty="0"/>
                  <a:t>an NFA accepts an input if there is </a:t>
                </a:r>
                <a:br>
                  <a:rPr lang="en-US" dirty="0"/>
                </a:br>
                <a:r>
                  <a:rPr lang="en-US" i="1" dirty="0"/>
                  <a:t>at least one</a:t>
                </a:r>
                <a:r>
                  <a:rPr lang="en-US" dirty="0"/>
                  <a:t> accepting configuration.</a:t>
                </a:r>
              </a:p>
              <a:p>
                <a:endParaRPr lang="en-US" dirty="0"/>
              </a:p>
            </p:txBody>
          </p:sp>
        </mc:Choice>
        <mc:Fallback xmlns="">
          <p:sp>
            <p:nvSpPr>
              <p:cNvPr id="4" name="Content Placeholder 3">
                <a:extLst>
                  <a:ext uri="{FF2B5EF4-FFF2-40B4-BE49-F238E27FC236}">
                    <a16:creationId xmlns:a16="http://schemas.microsoft.com/office/drawing/2014/main" id="{DD630728-F944-C73B-F55B-C661244A2088}"/>
                  </a:ext>
                </a:extLst>
              </p:cNvPr>
              <p:cNvSpPr>
                <a:spLocks noGrp="1" noRot="1" noChangeAspect="1" noMove="1" noResize="1" noEditPoints="1" noAdjustHandles="1" noChangeArrowheads="1" noChangeShapeType="1" noTextEdit="1"/>
              </p:cNvSpPr>
              <p:nvPr>
                <p:ph idx="1"/>
              </p:nvPr>
            </p:nvSpPr>
            <p:spPr>
              <a:xfrm>
                <a:off x="612647" y="1563132"/>
                <a:ext cx="10237361" cy="4593828"/>
              </a:xfrm>
              <a:blipFill>
                <a:blip r:embed="rId4"/>
                <a:stretch>
                  <a:fillRect l="-496"/>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DFFD2B54-6C5E-73F7-7CB3-5031D58C330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F507B10-ABA6-E979-BF78-7C41EB4B679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1</a:t>
            </a:r>
          </a:p>
        </p:txBody>
      </p:sp>
    </p:spTree>
    <p:extLst>
      <p:ext uri="{BB962C8B-B14F-4D97-AF65-F5344CB8AC3E}">
        <p14:creationId xmlns:p14="http://schemas.microsoft.com/office/powerpoint/2010/main" val="1427734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AB35-53CE-CB7B-F4BE-E16B24A4D05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4E37BCE-010F-3DCB-D53E-25A1F856D41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6501438-F355-C3F3-3A06-9F84275A2152}"/>
              </a:ext>
            </a:extLst>
          </p:cNvPr>
          <p:cNvSpPr>
            <a:spLocks noGrp="1"/>
          </p:cNvSpPr>
          <p:nvPr>
            <p:ph type="sldNum" sz="quarter" idx="12"/>
          </p:nvPr>
        </p:nvSpPr>
        <p:spPr/>
        <p:txBody>
          <a:bodyPr/>
          <a:lstStyle/>
          <a:p>
            <a:fld id="{CC057153-B650-4DEB-B370-79DDCFDCE934}" type="slidenum">
              <a:rPr lang="en-US" smtClean="0"/>
              <a:t>19</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4FA9AF9-2F94-3FE9-8EE7-BECDBD38D7D5}"/>
                  </a:ext>
                </a:extLst>
              </p:cNvPr>
              <p:cNvSpPr>
                <a:spLocks noGrp="1"/>
              </p:cNvSpPr>
              <p:nvPr>
                <p:ph idx="1"/>
              </p:nvPr>
            </p:nvSpPr>
            <p:spPr>
              <a:xfrm>
                <a:off x="612647" y="1563132"/>
                <a:ext cx="10237361" cy="4593828"/>
              </a:xfrm>
            </p:spPr>
            <p:txBody>
              <a:bodyPr>
                <a:noAutofit/>
              </a:bodyPr>
              <a:lstStyle/>
              <a:p>
                <a:r>
                  <a:rPr lang="en-US" dirty="0"/>
                  <a:t>Formally, a NFA is described by a 5-tuple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 </m:t>
                    </m:r>
                    <m:r>
                      <m:rPr>
                        <m:sty m:val="p"/>
                      </m:rPr>
                      <a:rPr lang="el-GR" i="0" dirty="0">
                        <a:latin typeface="Cambria Math" panose="02040503050406030204" pitchFamily="18" charset="0"/>
                      </a:rPr>
                      <m:t>Σ</m:t>
                    </m:r>
                    <m:r>
                      <a:rPr lang="el-GR" i="1" dirty="0">
                        <a:latin typeface="Cambria Math" panose="02040503050406030204" pitchFamily="18" charset="0"/>
                      </a:rPr>
                      <m:t>, </m:t>
                    </m:r>
                    <m:r>
                      <a:rPr lang="el-GR" i="1" dirty="0">
                        <a:latin typeface="Cambria Math" panose="02040503050406030204" pitchFamily="18" charset="0"/>
                      </a:rPr>
                      <m:t>𝛿</m:t>
                    </m:r>
                    <m:r>
                      <a:rPr lang="el-GR" i="1" dirty="0">
                        <a:latin typeface="Cambria Math" panose="02040503050406030204" pitchFamily="18" charset="0"/>
                      </a:rPr>
                      <m:t>, </m:t>
                    </m:r>
                    <m:r>
                      <a:rPr lang="en-US" i="1" dirty="0">
                        <a:latin typeface="Cambria Math" panose="02040503050406030204" pitchFamily="18" charset="0"/>
                      </a:rPr>
                      <m:t>𝑞</m:t>
                    </m:r>
                    <m:r>
                      <a:rPr lang="en-US" i="1" dirty="0">
                        <a:latin typeface="Cambria Math" panose="02040503050406030204" pitchFamily="18" charset="0"/>
                      </a:rPr>
                      <m:t>0, </m:t>
                    </m:r>
                    <m:r>
                      <a:rPr lang="en-US" i="1" dirty="0">
                        <a:latin typeface="Cambria Math" panose="02040503050406030204" pitchFamily="18" charset="0"/>
                      </a:rPr>
                      <m:t>𝐹</m:t>
                    </m:r>
                  </m:oMath>
                </a14:m>
                <a:r>
                  <a:rPr lang="en-US" dirty="0"/>
                  <a:t>) </a:t>
                </a:r>
              </a:p>
              <a:p>
                <a:pPr lvl="1"/>
                <a14:m>
                  <m:oMath xmlns:m="http://schemas.openxmlformats.org/officeDocument/2006/math">
                    <m:r>
                      <a:rPr lang="en-US" i="1" dirty="0" smtClean="0">
                        <a:latin typeface="Cambria Math" panose="02040503050406030204" pitchFamily="18" charset="0"/>
                      </a:rPr>
                      <m:t>𝑄</m:t>
                    </m:r>
                  </m:oMath>
                </a14:m>
                <a:r>
                  <a:rPr lang="en-US" dirty="0"/>
                  <a:t> is a finite set of states</a:t>
                </a:r>
              </a:p>
              <a:p>
                <a:pPr lvl="1"/>
                <a14:m>
                  <m:oMath xmlns:m="http://schemas.openxmlformats.org/officeDocument/2006/math">
                    <m:r>
                      <m:rPr>
                        <m:sty m:val="p"/>
                      </m:rPr>
                      <a:rPr lang="el-GR" i="0" dirty="0" smtClean="0">
                        <a:latin typeface="Cambria Math" panose="02040503050406030204" pitchFamily="18" charset="0"/>
                      </a:rPr>
                      <m:t>Σ</m:t>
                    </m:r>
                  </m:oMath>
                </a14:m>
                <a:r>
                  <a:rPr lang="el-GR" dirty="0"/>
                  <a:t> </a:t>
                </a:r>
                <a:r>
                  <a:rPr lang="en-US" dirty="0"/>
                  <a:t>is a finite set of input symbols also known as the alphabet</a:t>
                </a:r>
              </a:p>
              <a:p>
                <a:pPr lvl="1"/>
                <a14:m>
                  <m:oMath xmlns:m="http://schemas.openxmlformats.org/officeDocument/2006/math">
                    <m:r>
                      <a:rPr lang="el-GR" i="1" dirty="0" smtClean="0">
                        <a:latin typeface="Cambria Math" panose="02040503050406030204" pitchFamily="18" charset="0"/>
                      </a:rPr>
                      <m:t>𝛿</m:t>
                    </m:r>
                  </m:oMath>
                </a14:m>
                <a:r>
                  <a:rPr lang="el-GR" dirty="0"/>
                  <a:t> </a:t>
                </a:r>
                <a:r>
                  <a:rPr lang="en-US" dirty="0"/>
                  <a:t>is a state transition function (</a:t>
                </a:r>
                <a14:m>
                  <m:oMath xmlns:m="http://schemas.openxmlformats.org/officeDocument/2006/math">
                    <m:r>
                      <a:rPr lang="el-GR" i="1" dirty="0" smtClean="0">
                        <a:latin typeface="Cambria Math" panose="02040503050406030204" pitchFamily="18" charset="0"/>
                      </a:rPr>
                      <m:t>𝛿</m:t>
                    </m:r>
                    <m:r>
                      <a:rPr lang="el-GR" i="1" dirty="0" smtClean="0">
                        <a:latin typeface="Cambria Math" panose="02040503050406030204" pitchFamily="18" charset="0"/>
                      </a:rPr>
                      <m:t> : </m:t>
                    </m:r>
                    <m:r>
                      <a:rPr lang="en-US" i="1" dirty="0">
                        <a:latin typeface="Cambria Math" panose="02040503050406030204" pitchFamily="18" charset="0"/>
                      </a:rPr>
                      <m:t>𝑄</m:t>
                    </m:r>
                    <m:r>
                      <a:rPr lang="en-US" i="1" dirty="0">
                        <a:latin typeface="Cambria Math" panose="02040503050406030204" pitchFamily="18" charset="0"/>
                      </a:rPr>
                      <m:t> × </m:t>
                    </m:r>
                    <m:r>
                      <a:rPr lang="en-US" b="0" i="0" dirty="0" smtClean="0">
                        <a:latin typeface="Cambria Math" panose="02040503050406030204" pitchFamily="18" charset="0"/>
                      </a:rPr>
                      <m:t>(</m:t>
                    </m:r>
                    <m:r>
                      <m:rPr>
                        <m:sty m:val="p"/>
                      </m:rPr>
                      <a:rPr lang="el-GR" i="0" dirty="0">
                        <a:latin typeface="Cambria Math" panose="02040503050406030204" pitchFamily="18" charset="0"/>
                      </a:rPr>
                      <m:t>Σ</m:t>
                    </m:r>
                    <m:r>
                      <a:rPr lang="el-GR" i="1" dirty="0" smtClean="0">
                        <a:latin typeface="Cambria Math" panose="02040503050406030204" pitchFamily="18" charset="0"/>
                        <a:ea typeface="Cambria Math" panose="02040503050406030204" pitchFamily="18" charset="0"/>
                      </a:rPr>
                      <m:t>∪</m:t>
                    </m:r>
                    <m:d>
                      <m:dPr>
                        <m:begChr m:val="{"/>
                        <m:endChr m:val="}"/>
                        <m:ctrlPr>
                          <a:rPr lang="en-US" b="0" i="1" dirty="0" smtClean="0">
                            <a:latin typeface="Cambria Math" panose="02040503050406030204" pitchFamily="18" charset="0"/>
                            <a:ea typeface="Cambria Math" panose="02040503050406030204" pitchFamily="18" charset="0"/>
                          </a:rPr>
                        </m:ctrlPr>
                      </m:dPr>
                      <m:e>
                        <m:r>
                          <a:rPr lang="el-GR" i="1" dirty="0" smtClean="0">
                            <a:latin typeface="Cambria Math" panose="02040503050406030204" pitchFamily="18" charset="0"/>
                            <a:ea typeface="Cambria Math" panose="02040503050406030204" pitchFamily="18" charset="0"/>
                          </a:rPr>
                          <m:t>𝜆</m:t>
                        </m:r>
                      </m:e>
                    </m:d>
                    <m:r>
                      <a:rPr lang="en-US" b="0" i="1" dirty="0" smtClean="0">
                        <a:latin typeface="Cambria Math" panose="02040503050406030204" pitchFamily="18" charset="0"/>
                        <a:ea typeface="Cambria Math" panose="02040503050406030204" pitchFamily="18" charset="0"/>
                      </a:rPr>
                      <m:t>)</m:t>
                    </m:r>
                    <m:r>
                      <a:rPr lang="el-GR" i="1" dirty="0">
                        <a:latin typeface="Cambria Math" panose="02040503050406030204" pitchFamily="18" charset="0"/>
                      </a:rPr>
                      <m:t> →</m:t>
                    </m:r>
                    <m:r>
                      <a:rPr lang="en-US" b="0" i="1" dirty="0" smtClean="0">
                        <a:latin typeface="Cambria Math" panose="02040503050406030204" pitchFamily="18" charset="0"/>
                      </a:rPr>
                      <m:t>𝑃</m:t>
                    </m:r>
                    <m:r>
                      <a:rPr lang="en-US" b="0" i="1" dirty="0" smtClean="0">
                        <a:latin typeface="Cambria Math" panose="02040503050406030204" pitchFamily="18" charset="0"/>
                      </a:rPr>
                      <m:t>(</m:t>
                    </m:r>
                    <m:r>
                      <a:rPr lang="en-US" i="1" dirty="0">
                        <a:latin typeface="Cambria Math" panose="02040503050406030204" pitchFamily="18" charset="0"/>
                      </a:rPr>
                      <m:t>𝑄</m:t>
                    </m:r>
                    <m:r>
                      <a:rPr lang="en-US" b="0" i="1" dirty="0"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𝑄</m:t>
                        </m:r>
                      </m:e>
                    </m:d>
                  </m:oMath>
                </a14:m>
                <a:r>
                  <a:rPr lang="en-US" dirty="0"/>
                  <a:t> is the powerset, that is the set of all subsets of </a:t>
                </a:r>
                <a14:m>
                  <m:oMath xmlns:m="http://schemas.openxmlformats.org/officeDocument/2006/math">
                    <m:r>
                      <a:rPr lang="en-US" i="1" dirty="0" smtClean="0">
                        <a:latin typeface="Cambria Math" panose="02040503050406030204" pitchFamily="18" charset="0"/>
                      </a:rPr>
                      <m:t>𝑄</m:t>
                    </m:r>
                  </m:oMath>
                </a14:m>
                <a:r>
                  <a:rPr lang="en-US" dirty="0"/>
                  <a:t>.</a:t>
                </a:r>
              </a:p>
              <a:p>
                <a:pPr lvl="1"/>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0 </m:t>
                    </m:r>
                  </m:oMath>
                </a14:m>
                <a:r>
                  <a:rPr lang="en-US" dirty="0"/>
                  <a:t>is the start state (</a:t>
                </a:r>
                <a14:m>
                  <m:oMath xmlns:m="http://schemas.openxmlformats.org/officeDocument/2006/math">
                    <m:r>
                      <a:rPr lang="en-US" i="1" dirty="0" smtClean="0">
                        <a:latin typeface="Cambria Math" panose="02040503050406030204" pitchFamily="18" charset="0"/>
                      </a:rPr>
                      <m:t>𝑞</m:t>
                    </m:r>
                    <m:r>
                      <a:rPr lang="en-US" b="0" i="1" dirty="0" smtClean="0">
                        <a:latin typeface="Cambria Math" panose="02040503050406030204" pitchFamily="18" charset="0"/>
                      </a:rPr>
                      <m:t>0 </m:t>
                    </m:r>
                    <m:r>
                      <a:rPr lang="en-US" b="0"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 </m:t>
                    </m:r>
                    <m:r>
                      <a:rPr lang="en-US" i="1" dirty="0">
                        <a:latin typeface="Cambria Math" panose="02040503050406030204" pitchFamily="18" charset="0"/>
                      </a:rPr>
                      <m:t>𝑄</m:t>
                    </m:r>
                  </m:oMath>
                </a14:m>
                <a:r>
                  <a:rPr lang="en-US" dirty="0"/>
                  <a:t>)</a:t>
                </a:r>
              </a:p>
              <a:p>
                <a:pPr lvl="1"/>
                <a14:m>
                  <m:oMath xmlns:m="http://schemas.openxmlformats.org/officeDocument/2006/math">
                    <m:r>
                      <a:rPr lang="en-US" i="1" dirty="0" smtClean="0">
                        <a:latin typeface="Cambria Math" panose="02040503050406030204" pitchFamily="18" charset="0"/>
                      </a:rPr>
                      <m:t>𝐹</m:t>
                    </m:r>
                  </m:oMath>
                </a14:m>
                <a:r>
                  <a:rPr lang="en-US" dirty="0"/>
                  <a:t> is a set of accept states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𝑄</m:t>
                    </m:r>
                  </m:oMath>
                </a14:m>
                <a:r>
                  <a:rPr lang="en-US" dirty="0"/>
                  <a:t>).</a:t>
                </a:r>
              </a:p>
              <a:p>
                <a:r>
                  <a:rPr lang="en-US" dirty="0"/>
                  <a:t>An input w is accepted by an NFA if there is at least configuration for w that ends in an accept state, that is a state that belongs to F.</a:t>
                </a:r>
              </a:p>
            </p:txBody>
          </p:sp>
        </mc:Choice>
        <mc:Fallback xmlns="">
          <p:sp>
            <p:nvSpPr>
              <p:cNvPr id="4" name="Content Placeholder 3">
                <a:extLst>
                  <a:ext uri="{FF2B5EF4-FFF2-40B4-BE49-F238E27FC236}">
                    <a16:creationId xmlns:a16="http://schemas.microsoft.com/office/drawing/2014/main" id="{04FA9AF9-2F94-3FE9-8EE7-BECDBD38D7D5}"/>
                  </a:ext>
                </a:extLst>
              </p:cNvPr>
              <p:cNvSpPr>
                <a:spLocks noGrp="1" noRot="1" noChangeAspect="1" noMove="1" noResize="1" noEditPoints="1" noAdjustHandles="1" noChangeArrowheads="1" noChangeShapeType="1" noTextEdit="1"/>
              </p:cNvSpPr>
              <p:nvPr>
                <p:ph idx="1"/>
              </p:nvPr>
            </p:nvSpPr>
            <p:spPr>
              <a:xfrm>
                <a:off x="612647" y="1563132"/>
                <a:ext cx="10237361" cy="4593828"/>
              </a:xfrm>
              <a:blipFill>
                <a:blip r:embed="rId3"/>
                <a:stretch>
                  <a:fillRect l="-496" r="-74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2630A36-5F93-9DC0-F1DB-9481CF5AA22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73E12990-159D-F9FD-6BF7-2AA369AA26E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Formal definition of NFAs</a:t>
            </a:r>
          </a:p>
        </p:txBody>
      </p:sp>
    </p:spTree>
    <p:extLst>
      <p:ext uri="{BB962C8B-B14F-4D97-AF65-F5344CB8AC3E}">
        <p14:creationId xmlns:p14="http://schemas.microsoft.com/office/powerpoint/2010/main" val="333379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B4B53-EDDA-EE90-6A1F-40ED0C275E5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FC38C15-A97A-7501-384B-7CF6E4F8BBB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953B8E6-0FEC-2FD1-7294-5FAF405AD0F3}"/>
              </a:ext>
            </a:extLst>
          </p:cNvPr>
          <p:cNvSpPr>
            <a:spLocks noGrp="1"/>
          </p:cNvSpPr>
          <p:nvPr>
            <p:ph type="sldNum" sz="quarter" idx="12"/>
          </p:nvPr>
        </p:nvSpPr>
        <p:spPr/>
        <p:txBody>
          <a:bodyPr/>
          <a:lstStyle/>
          <a:p>
            <a:fld id="{CC057153-B650-4DEB-B370-79DDCFDCE934}" type="slidenum">
              <a:rPr lang="en-US" smtClean="0"/>
              <a:t>2</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2CE291C-E824-83E5-EF2F-4D3101FF1CA5}"/>
                  </a:ext>
                </a:extLst>
              </p:cNvPr>
              <p:cNvSpPr>
                <a:spLocks noGrp="1"/>
              </p:cNvSpPr>
              <p:nvPr>
                <p:ph idx="1"/>
              </p:nvPr>
            </p:nvSpPr>
            <p:spPr>
              <a:xfrm>
                <a:off x="612647" y="1563132"/>
                <a:ext cx="10237361" cy="4593828"/>
              </a:xfrm>
            </p:spPr>
            <p:txBody>
              <a:bodyPr>
                <a:noAutofit/>
              </a:bodyPr>
              <a:lstStyle/>
              <a:p>
                <a:r>
                  <a:rPr lang="en-US" dirty="0"/>
                  <a:t>A Deterministic Finite Automaton (DFA) is a finite state machine that accepts or rejects finite strings of symbols and produces the same unique computation for each unique input string. For any given finite input string, the DFA will halt and either accept or reject the string. A DFA, </a:t>
                </a:r>
                <a14:m>
                  <m:oMath xmlns:m="http://schemas.openxmlformats.org/officeDocument/2006/math">
                    <m:r>
                      <a:rPr lang="en-US" i="1" dirty="0" smtClean="0">
                        <a:latin typeface="Cambria Math" panose="02040503050406030204" pitchFamily="18" charset="0"/>
                      </a:rPr>
                      <m:t>𝑀</m:t>
                    </m:r>
                  </m:oMath>
                </a14:m>
                <a:r>
                  <a:rPr lang="en-US" dirty="0"/>
                  <a:t>, is said to recognize a language,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m:t>
                    </m:r>
                  </m:oMath>
                </a14:m>
                <a:r>
                  <a:rPr lang="en-US" dirty="0"/>
                  <a:t>, which is the set of all strings that </a:t>
                </a:r>
                <a14:m>
                  <m:oMath xmlns:m="http://schemas.openxmlformats.org/officeDocument/2006/math">
                    <m:r>
                      <a:rPr lang="en-US" i="1" dirty="0">
                        <a:latin typeface="Cambria Math" panose="02040503050406030204" pitchFamily="18" charset="0"/>
                      </a:rPr>
                      <m:t>𝑀</m:t>
                    </m:r>
                  </m:oMath>
                </a14:m>
                <a:r>
                  <a:rPr lang="en-US" dirty="0"/>
                  <a:t> accepts.</a:t>
                </a:r>
              </a:p>
              <a:p>
                <a:r>
                  <a:rPr lang="en-US" dirty="0"/>
                  <a:t>Formally, a DFA is described by a 5-tuple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 </m:t>
                    </m:r>
                    <m:r>
                      <m:rPr>
                        <m:sty m:val="p"/>
                      </m:rPr>
                      <a:rPr lang="el-GR" i="0" dirty="0">
                        <a:latin typeface="Cambria Math" panose="02040503050406030204" pitchFamily="18" charset="0"/>
                      </a:rPr>
                      <m:t>Σ</m:t>
                    </m:r>
                    <m:r>
                      <a:rPr lang="el-GR" i="1" dirty="0">
                        <a:latin typeface="Cambria Math" panose="02040503050406030204" pitchFamily="18" charset="0"/>
                      </a:rPr>
                      <m:t>, </m:t>
                    </m:r>
                    <m:r>
                      <a:rPr lang="el-GR" i="1" dirty="0">
                        <a:latin typeface="Cambria Math" panose="02040503050406030204" pitchFamily="18" charset="0"/>
                      </a:rPr>
                      <m:t>𝛿</m:t>
                    </m:r>
                    <m:r>
                      <a:rPr lang="el-GR" i="1" dirty="0">
                        <a:latin typeface="Cambria Math" panose="02040503050406030204" pitchFamily="18" charset="0"/>
                      </a:rPr>
                      <m:t>, </m:t>
                    </m:r>
                    <m:r>
                      <a:rPr lang="en-US" i="1" dirty="0">
                        <a:latin typeface="Cambria Math" panose="02040503050406030204" pitchFamily="18" charset="0"/>
                      </a:rPr>
                      <m:t>𝑞</m:t>
                    </m:r>
                    <m:r>
                      <a:rPr lang="en-US" i="1" dirty="0">
                        <a:latin typeface="Cambria Math" panose="02040503050406030204" pitchFamily="18" charset="0"/>
                      </a:rPr>
                      <m:t>0, </m:t>
                    </m:r>
                    <m:r>
                      <a:rPr lang="en-US" i="1" dirty="0">
                        <a:latin typeface="Cambria Math" panose="02040503050406030204" pitchFamily="18" charset="0"/>
                      </a:rPr>
                      <m:t>𝐹</m:t>
                    </m:r>
                  </m:oMath>
                </a14:m>
                <a:r>
                  <a:rPr lang="en-US" dirty="0"/>
                  <a:t>) </a:t>
                </a:r>
              </a:p>
              <a:p>
                <a:pPr lvl="1"/>
                <a14:m>
                  <m:oMath xmlns:m="http://schemas.openxmlformats.org/officeDocument/2006/math">
                    <m:r>
                      <a:rPr lang="en-US" i="1" dirty="0" smtClean="0">
                        <a:latin typeface="Cambria Math" panose="02040503050406030204" pitchFamily="18" charset="0"/>
                      </a:rPr>
                      <m:t>𝑄</m:t>
                    </m:r>
                  </m:oMath>
                </a14:m>
                <a:r>
                  <a:rPr lang="en-US" dirty="0"/>
                  <a:t> is a finite set of states</a:t>
                </a:r>
              </a:p>
              <a:p>
                <a:pPr lvl="1"/>
                <a14:m>
                  <m:oMath xmlns:m="http://schemas.openxmlformats.org/officeDocument/2006/math">
                    <m:r>
                      <m:rPr>
                        <m:sty m:val="p"/>
                      </m:rPr>
                      <a:rPr lang="el-GR" i="0" dirty="0" smtClean="0">
                        <a:latin typeface="Cambria Math" panose="02040503050406030204" pitchFamily="18" charset="0"/>
                      </a:rPr>
                      <m:t>Σ</m:t>
                    </m:r>
                  </m:oMath>
                </a14:m>
                <a:r>
                  <a:rPr lang="el-GR" dirty="0"/>
                  <a:t> </a:t>
                </a:r>
                <a:r>
                  <a:rPr lang="en-US" dirty="0"/>
                  <a:t>is a finite set of input symbols also known as the alphabet</a:t>
                </a:r>
              </a:p>
              <a:p>
                <a:pPr lvl="1"/>
                <a14:m>
                  <m:oMath xmlns:m="http://schemas.openxmlformats.org/officeDocument/2006/math">
                    <m:r>
                      <a:rPr lang="el-GR" i="1" dirty="0" smtClean="0">
                        <a:latin typeface="Cambria Math" panose="02040503050406030204" pitchFamily="18" charset="0"/>
                      </a:rPr>
                      <m:t>𝛿</m:t>
                    </m:r>
                  </m:oMath>
                </a14:m>
                <a:r>
                  <a:rPr lang="el-GR" dirty="0"/>
                  <a:t> </a:t>
                </a:r>
                <a:r>
                  <a:rPr lang="en-US" dirty="0"/>
                  <a:t>is a state transition function (</a:t>
                </a:r>
                <a14:m>
                  <m:oMath xmlns:m="http://schemas.openxmlformats.org/officeDocument/2006/math">
                    <m:r>
                      <a:rPr lang="el-GR" i="1" dirty="0" smtClean="0">
                        <a:latin typeface="Cambria Math" panose="02040503050406030204" pitchFamily="18" charset="0"/>
                      </a:rPr>
                      <m:t>𝛿</m:t>
                    </m:r>
                    <m:r>
                      <a:rPr lang="el-GR" i="1" dirty="0" smtClean="0">
                        <a:latin typeface="Cambria Math" panose="02040503050406030204" pitchFamily="18" charset="0"/>
                      </a:rPr>
                      <m:t> : </m:t>
                    </m:r>
                    <m:r>
                      <a:rPr lang="en-US" i="1" dirty="0">
                        <a:latin typeface="Cambria Math" panose="02040503050406030204" pitchFamily="18" charset="0"/>
                      </a:rPr>
                      <m:t>𝑄</m:t>
                    </m:r>
                    <m:r>
                      <a:rPr lang="en-US" i="1" dirty="0">
                        <a:latin typeface="Cambria Math" panose="02040503050406030204" pitchFamily="18" charset="0"/>
                      </a:rPr>
                      <m:t> × </m:t>
                    </m:r>
                    <m:r>
                      <m:rPr>
                        <m:sty m:val="p"/>
                      </m:rPr>
                      <a:rPr lang="el-GR" i="0" dirty="0">
                        <a:latin typeface="Cambria Math" panose="02040503050406030204" pitchFamily="18" charset="0"/>
                      </a:rPr>
                      <m:t>Σ</m:t>
                    </m:r>
                    <m:r>
                      <a:rPr lang="el-GR" i="1" dirty="0">
                        <a:latin typeface="Cambria Math" panose="02040503050406030204" pitchFamily="18" charset="0"/>
                      </a:rPr>
                      <m:t> → </m:t>
                    </m:r>
                    <m:r>
                      <a:rPr lang="en-US" i="1" dirty="0">
                        <a:latin typeface="Cambria Math" panose="02040503050406030204" pitchFamily="18" charset="0"/>
                      </a:rPr>
                      <m:t>𝑄</m:t>
                    </m:r>
                  </m:oMath>
                </a14:m>
                <a:r>
                  <a:rPr lang="en-US" dirty="0"/>
                  <a:t>)</a:t>
                </a:r>
              </a:p>
              <a:p>
                <a:pPr lvl="1"/>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0 </m:t>
                    </m:r>
                  </m:oMath>
                </a14:m>
                <a:r>
                  <a:rPr lang="en-US" dirty="0"/>
                  <a:t>is the start state (</a:t>
                </a:r>
                <a14:m>
                  <m:oMath xmlns:m="http://schemas.openxmlformats.org/officeDocument/2006/math">
                    <m:r>
                      <a:rPr lang="en-US" i="1" dirty="0" smtClean="0">
                        <a:latin typeface="Cambria Math" panose="02040503050406030204" pitchFamily="18" charset="0"/>
                      </a:rPr>
                      <m:t>𝑞</m:t>
                    </m:r>
                    <m:r>
                      <a:rPr lang="en-US" b="0" i="1" dirty="0" smtClean="0">
                        <a:latin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 </m:t>
                    </m:r>
                    <m:r>
                      <a:rPr lang="en-US" i="1" dirty="0">
                        <a:latin typeface="Cambria Math" panose="02040503050406030204" pitchFamily="18" charset="0"/>
                      </a:rPr>
                      <m:t>𝑄</m:t>
                    </m:r>
                  </m:oMath>
                </a14:m>
                <a:r>
                  <a:rPr lang="en-US" dirty="0"/>
                  <a:t>)</a:t>
                </a:r>
              </a:p>
              <a:p>
                <a:pPr lvl="1"/>
                <a14:m>
                  <m:oMath xmlns:m="http://schemas.openxmlformats.org/officeDocument/2006/math">
                    <m:r>
                      <a:rPr lang="en-US" i="1" dirty="0" smtClean="0">
                        <a:latin typeface="Cambria Math" panose="02040503050406030204" pitchFamily="18" charset="0"/>
                      </a:rPr>
                      <m:t>𝐹</m:t>
                    </m:r>
                  </m:oMath>
                </a14:m>
                <a:r>
                  <a:rPr lang="en-US" dirty="0"/>
                  <a:t> is a set of accept states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𝑄</m:t>
                    </m:r>
                  </m:oMath>
                </a14:m>
                <a:r>
                  <a:rPr lang="en-US" dirty="0"/>
                  <a:t>).</a:t>
                </a:r>
              </a:p>
            </p:txBody>
          </p:sp>
        </mc:Choice>
        <mc:Fallback xmlns="">
          <p:sp>
            <p:nvSpPr>
              <p:cNvPr id="4" name="Content Placeholder 3">
                <a:extLst>
                  <a:ext uri="{FF2B5EF4-FFF2-40B4-BE49-F238E27FC236}">
                    <a16:creationId xmlns:a16="http://schemas.microsoft.com/office/drawing/2014/main" id="{12CE291C-E824-83E5-EF2F-4D3101FF1CA5}"/>
                  </a:ext>
                </a:extLst>
              </p:cNvPr>
              <p:cNvSpPr>
                <a:spLocks noGrp="1" noRot="1" noChangeAspect="1" noMove="1" noResize="1" noEditPoints="1" noAdjustHandles="1" noChangeArrowheads="1" noChangeShapeType="1" noTextEdit="1"/>
              </p:cNvSpPr>
              <p:nvPr>
                <p:ph idx="1"/>
              </p:nvPr>
            </p:nvSpPr>
            <p:spPr>
              <a:xfrm>
                <a:off x="612647" y="1563132"/>
                <a:ext cx="10237361" cy="4593828"/>
              </a:xfrm>
              <a:blipFill>
                <a:blip r:embed="rId3"/>
                <a:stretch>
                  <a:fillRect l="-496" r="-111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724D254C-3DAA-7FE1-9267-9F6DBB9A2FB7}"/>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E0CB64B-4593-72C2-B00F-4C841AD73B7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Formal definition of DFAs</a:t>
            </a:r>
          </a:p>
        </p:txBody>
      </p:sp>
    </p:spTree>
    <p:extLst>
      <p:ext uri="{BB962C8B-B14F-4D97-AF65-F5344CB8AC3E}">
        <p14:creationId xmlns:p14="http://schemas.microsoft.com/office/powerpoint/2010/main" val="147888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AB253-6D1E-8621-FDC9-6DFC08FBBDF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C97C0A9-46A7-184C-7171-7B0BB42320F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1C996EA-6E90-ACA4-4424-339108864FF1}"/>
              </a:ext>
            </a:extLst>
          </p:cNvPr>
          <p:cNvSpPr>
            <a:spLocks noGrp="1"/>
          </p:cNvSpPr>
          <p:nvPr>
            <p:ph type="sldNum" sz="quarter" idx="12"/>
          </p:nvPr>
        </p:nvSpPr>
        <p:spPr/>
        <p:txBody>
          <a:bodyPr/>
          <a:lstStyle/>
          <a:p>
            <a:fld id="{CC057153-B650-4DEB-B370-79DDCFDCE934}" type="slidenum">
              <a:rPr lang="en-US" smtClean="0"/>
              <a:t>20</a:t>
            </a:fld>
            <a:endParaRPr lang="en-US"/>
          </a:p>
        </p:txBody>
      </p:sp>
      <p:sp>
        <p:nvSpPr>
          <p:cNvPr id="4" name="Content Placeholder 3">
            <a:extLst>
              <a:ext uri="{FF2B5EF4-FFF2-40B4-BE49-F238E27FC236}">
                <a16:creationId xmlns:a16="http://schemas.microsoft.com/office/drawing/2014/main" id="{393280C3-3530-C642-31CE-EDFABD0739CF}"/>
              </a:ext>
            </a:extLst>
          </p:cNvPr>
          <p:cNvSpPr>
            <a:spLocks noGrp="1"/>
          </p:cNvSpPr>
          <p:nvPr>
            <p:ph idx="1"/>
          </p:nvPr>
        </p:nvSpPr>
        <p:spPr>
          <a:xfrm>
            <a:off x="612647" y="1563132"/>
            <a:ext cx="10237361" cy="4593828"/>
          </a:xfrm>
        </p:spPr>
        <p:txBody>
          <a:bodyPr>
            <a:noAutofit/>
          </a:bodyPr>
          <a:lstStyle/>
          <a:p>
            <a:r>
              <a:rPr lang="en-US" dirty="0"/>
              <a:t>Accepts strings that start and end with a.</a:t>
            </a:r>
          </a:p>
          <a:p>
            <a:r>
              <a:rPr lang="en-US" dirty="0"/>
              <a:t>a(</a:t>
            </a:r>
            <a:r>
              <a:rPr lang="en-US" dirty="0" err="1"/>
              <a:t>a|b</a:t>
            </a:r>
            <a:r>
              <a:rPr lang="en-US" dirty="0"/>
              <a:t>)*a</a:t>
            </a:r>
          </a:p>
        </p:txBody>
      </p:sp>
      <p:sp>
        <p:nvSpPr>
          <p:cNvPr id="2" name="TextBox 1">
            <a:extLst>
              <a:ext uri="{FF2B5EF4-FFF2-40B4-BE49-F238E27FC236}">
                <a16:creationId xmlns:a16="http://schemas.microsoft.com/office/drawing/2014/main" id="{C8B3ED79-B5E3-B194-4428-E756DD38F9A7}"/>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B8F5B6A-2F15-FAFF-F2E1-C71A536117E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2</a:t>
            </a:r>
          </a:p>
        </p:txBody>
      </p:sp>
      <p:pic>
        <p:nvPicPr>
          <p:cNvPr id="6" name="Picture 5" descr="A diagram of a diagram&#10;&#10;AI-generated content may be incorrect.">
            <a:extLst>
              <a:ext uri="{FF2B5EF4-FFF2-40B4-BE49-F238E27FC236}">
                <a16:creationId xmlns:a16="http://schemas.microsoft.com/office/drawing/2014/main" id="{E3854CD1-0C39-CB3E-9472-A59004DF2A42}"/>
              </a:ext>
            </a:extLst>
          </p:cNvPr>
          <p:cNvPicPr>
            <a:picLocks noChangeAspect="1"/>
          </p:cNvPicPr>
          <p:nvPr/>
        </p:nvPicPr>
        <p:blipFill>
          <a:blip r:embed="rId3"/>
          <a:stretch>
            <a:fillRect/>
          </a:stretch>
        </p:blipFill>
        <p:spPr>
          <a:xfrm>
            <a:off x="3246664" y="2847790"/>
            <a:ext cx="5374822" cy="3776902"/>
          </a:xfrm>
          <a:prstGeom prst="rect">
            <a:avLst/>
          </a:prstGeom>
        </p:spPr>
      </p:pic>
    </p:spTree>
    <p:extLst>
      <p:ext uri="{BB962C8B-B14F-4D97-AF65-F5344CB8AC3E}">
        <p14:creationId xmlns:p14="http://schemas.microsoft.com/office/powerpoint/2010/main" val="54301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FAE18-53EF-EEF3-F136-690AF714F66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C95970E-F4CA-F41A-2CFE-3DF08F03F17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D6B95B4-59EA-0FB9-04B9-CD3BEBB41B3A}"/>
              </a:ext>
            </a:extLst>
          </p:cNvPr>
          <p:cNvSpPr>
            <a:spLocks noGrp="1"/>
          </p:cNvSpPr>
          <p:nvPr>
            <p:ph type="sldNum" sz="quarter" idx="12"/>
          </p:nvPr>
        </p:nvSpPr>
        <p:spPr/>
        <p:txBody>
          <a:bodyPr/>
          <a:lstStyle/>
          <a:p>
            <a:fld id="{CC057153-B650-4DEB-B370-79DDCFDCE934}" type="slidenum">
              <a:rPr lang="en-US" smtClean="0"/>
              <a:t>21</a:t>
            </a:fld>
            <a:endParaRPr lang="en-US"/>
          </a:p>
        </p:txBody>
      </p:sp>
      <p:sp>
        <p:nvSpPr>
          <p:cNvPr id="4" name="Content Placeholder 3">
            <a:extLst>
              <a:ext uri="{FF2B5EF4-FFF2-40B4-BE49-F238E27FC236}">
                <a16:creationId xmlns:a16="http://schemas.microsoft.com/office/drawing/2014/main" id="{0DCFFC8E-0312-DE06-66ED-14A5F9175CD3}"/>
              </a:ext>
            </a:extLst>
          </p:cNvPr>
          <p:cNvSpPr>
            <a:spLocks noGrp="1"/>
          </p:cNvSpPr>
          <p:nvPr>
            <p:ph idx="1"/>
          </p:nvPr>
        </p:nvSpPr>
        <p:spPr>
          <a:xfrm>
            <a:off x="612647" y="1563132"/>
            <a:ext cx="10237361" cy="4593828"/>
          </a:xfrm>
        </p:spPr>
        <p:txBody>
          <a:bodyPr>
            <a:noAutofit/>
          </a:bodyPr>
          <a:lstStyle/>
          <a:p>
            <a:r>
              <a:rPr lang="en-US" dirty="0"/>
              <a:t>Accepts strings of a's that have lengths divisible by 2 OR 3</a:t>
            </a:r>
          </a:p>
          <a:p>
            <a:r>
              <a:rPr lang="en-US" dirty="0"/>
              <a:t>(aa)*|(</a:t>
            </a:r>
            <a:r>
              <a:rPr lang="en-US" dirty="0" err="1"/>
              <a:t>aaa</a:t>
            </a:r>
            <a:r>
              <a:rPr lang="en-US" dirty="0"/>
              <a:t>)*</a:t>
            </a:r>
          </a:p>
        </p:txBody>
      </p:sp>
      <p:sp>
        <p:nvSpPr>
          <p:cNvPr id="2" name="TextBox 1">
            <a:extLst>
              <a:ext uri="{FF2B5EF4-FFF2-40B4-BE49-F238E27FC236}">
                <a16:creationId xmlns:a16="http://schemas.microsoft.com/office/drawing/2014/main" id="{96D99EB0-949F-7340-B4F4-49317FFB1057}"/>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F639FBB-94D1-D1AD-5623-3C439C7FEC4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3</a:t>
            </a:r>
          </a:p>
        </p:txBody>
      </p:sp>
      <p:pic>
        <p:nvPicPr>
          <p:cNvPr id="7" name="Picture 6" descr="A diagram of a network&#10;&#10;AI-generated content may be incorrect.">
            <a:extLst>
              <a:ext uri="{FF2B5EF4-FFF2-40B4-BE49-F238E27FC236}">
                <a16:creationId xmlns:a16="http://schemas.microsoft.com/office/drawing/2014/main" id="{F639F8D5-6F39-00AC-3445-D8DDB3DD8F9E}"/>
              </a:ext>
            </a:extLst>
          </p:cNvPr>
          <p:cNvPicPr>
            <a:picLocks noChangeAspect="1"/>
          </p:cNvPicPr>
          <p:nvPr/>
        </p:nvPicPr>
        <p:blipFill>
          <a:blip r:embed="rId3"/>
          <a:stretch>
            <a:fillRect/>
          </a:stretch>
        </p:blipFill>
        <p:spPr>
          <a:xfrm>
            <a:off x="3889829" y="2330264"/>
            <a:ext cx="4699000" cy="4339841"/>
          </a:xfrm>
          <a:prstGeom prst="rect">
            <a:avLst/>
          </a:prstGeom>
        </p:spPr>
      </p:pic>
    </p:spTree>
    <p:extLst>
      <p:ext uri="{BB962C8B-B14F-4D97-AF65-F5344CB8AC3E}">
        <p14:creationId xmlns:p14="http://schemas.microsoft.com/office/powerpoint/2010/main" val="186430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EFE9E-FDAA-E34A-BC55-091CC646688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7B6D625-DB40-88CF-0463-68CC93BBD38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7C835C9-DB8D-60F0-4CA6-B637002C2967}"/>
              </a:ext>
            </a:extLst>
          </p:cNvPr>
          <p:cNvSpPr>
            <a:spLocks noGrp="1"/>
          </p:cNvSpPr>
          <p:nvPr>
            <p:ph type="sldNum" sz="quarter" idx="12"/>
          </p:nvPr>
        </p:nvSpPr>
        <p:spPr/>
        <p:txBody>
          <a:bodyPr/>
          <a:lstStyle/>
          <a:p>
            <a:fld id="{CC057153-B650-4DEB-B370-79DDCFDCE934}" type="slidenum">
              <a:rPr lang="en-US" smtClean="0"/>
              <a:t>22</a:t>
            </a:fld>
            <a:endParaRPr lang="en-US"/>
          </a:p>
        </p:txBody>
      </p:sp>
      <p:sp>
        <p:nvSpPr>
          <p:cNvPr id="4" name="Content Placeholder 3">
            <a:extLst>
              <a:ext uri="{FF2B5EF4-FFF2-40B4-BE49-F238E27FC236}">
                <a16:creationId xmlns:a16="http://schemas.microsoft.com/office/drawing/2014/main" id="{159C1EF7-175B-1AFF-3603-C08DAA5BE4FE}"/>
              </a:ext>
            </a:extLst>
          </p:cNvPr>
          <p:cNvSpPr>
            <a:spLocks noGrp="1"/>
          </p:cNvSpPr>
          <p:nvPr>
            <p:ph idx="1"/>
          </p:nvPr>
        </p:nvSpPr>
        <p:spPr>
          <a:xfrm>
            <a:off x="612647" y="1563132"/>
            <a:ext cx="10237361" cy="4593828"/>
          </a:xfrm>
        </p:spPr>
        <p:txBody>
          <a:bodyPr>
            <a:noAutofit/>
          </a:bodyPr>
          <a:lstStyle/>
          <a:p>
            <a:r>
              <a:rPr lang="en-US" dirty="0"/>
              <a:t>Accepts strings of a's that end in 2 a's</a:t>
            </a:r>
          </a:p>
          <a:p>
            <a:r>
              <a:rPr lang="en-US" dirty="0"/>
              <a:t>(</a:t>
            </a:r>
            <a:r>
              <a:rPr lang="en-US" dirty="0" err="1"/>
              <a:t>a|b</a:t>
            </a:r>
            <a:r>
              <a:rPr lang="en-US" dirty="0"/>
              <a:t>)*aa</a:t>
            </a:r>
          </a:p>
        </p:txBody>
      </p:sp>
      <p:sp>
        <p:nvSpPr>
          <p:cNvPr id="2" name="TextBox 1">
            <a:extLst>
              <a:ext uri="{FF2B5EF4-FFF2-40B4-BE49-F238E27FC236}">
                <a16:creationId xmlns:a16="http://schemas.microsoft.com/office/drawing/2014/main" id="{6CC5DBE9-38DA-4657-32F2-749C104AF88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2F1FF39-97C8-ADD8-4DB8-BAB775B1876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4</a:t>
            </a:r>
          </a:p>
        </p:txBody>
      </p:sp>
      <p:pic>
        <p:nvPicPr>
          <p:cNvPr id="6" name="Picture 5" descr="A diagram of a circle with a yellow circle and black lines&#10;&#10;AI-generated content may be incorrect.">
            <a:extLst>
              <a:ext uri="{FF2B5EF4-FFF2-40B4-BE49-F238E27FC236}">
                <a16:creationId xmlns:a16="http://schemas.microsoft.com/office/drawing/2014/main" id="{8BA5F8BC-A389-8D2E-3A94-F621EDDC0CD8}"/>
              </a:ext>
            </a:extLst>
          </p:cNvPr>
          <p:cNvPicPr>
            <a:picLocks noChangeAspect="1"/>
          </p:cNvPicPr>
          <p:nvPr/>
        </p:nvPicPr>
        <p:blipFill>
          <a:blip r:embed="rId3"/>
          <a:stretch>
            <a:fillRect/>
          </a:stretch>
        </p:blipFill>
        <p:spPr>
          <a:xfrm>
            <a:off x="3282947" y="3429000"/>
            <a:ext cx="5616124" cy="2455926"/>
          </a:xfrm>
          <a:prstGeom prst="rect">
            <a:avLst/>
          </a:prstGeom>
        </p:spPr>
      </p:pic>
    </p:spTree>
    <p:extLst>
      <p:ext uri="{BB962C8B-B14F-4D97-AF65-F5344CB8AC3E}">
        <p14:creationId xmlns:p14="http://schemas.microsoft.com/office/powerpoint/2010/main" val="377978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CB0F-E93F-919A-57EA-5F5EB8A1FB93}"/>
            </a:ext>
          </a:extLst>
        </p:cNvPr>
        <p:cNvGrpSpPr/>
        <p:nvPr/>
      </p:nvGrpSpPr>
      <p:grpSpPr>
        <a:xfrm>
          <a:off x="0" y="0"/>
          <a:ext cx="0" cy="0"/>
          <a:chOff x="0" y="0"/>
          <a:chExt cx="0" cy="0"/>
        </a:xfrm>
      </p:grpSpPr>
      <p:pic>
        <p:nvPicPr>
          <p:cNvPr id="7" name="Picture 6" descr="A diagram of a network&#10;&#10;AI-generated content may be incorrect.">
            <a:extLst>
              <a:ext uri="{FF2B5EF4-FFF2-40B4-BE49-F238E27FC236}">
                <a16:creationId xmlns:a16="http://schemas.microsoft.com/office/drawing/2014/main" id="{90FB5707-D8F6-5C3E-C990-C41AFF952024}"/>
              </a:ext>
            </a:extLst>
          </p:cNvPr>
          <p:cNvPicPr>
            <a:picLocks noChangeAspect="1"/>
          </p:cNvPicPr>
          <p:nvPr/>
        </p:nvPicPr>
        <p:blipFill>
          <a:blip r:embed="rId3"/>
          <a:stretch>
            <a:fillRect/>
          </a:stretch>
        </p:blipFill>
        <p:spPr>
          <a:xfrm>
            <a:off x="2521309" y="2234618"/>
            <a:ext cx="7631396" cy="4640077"/>
          </a:xfrm>
          <a:prstGeom prst="rect">
            <a:avLst/>
          </a:prstGeom>
        </p:spPr>
      </p:pic>
      <p:sp>
        <p:nvSpPr>
          <p:cNvPr id="10" name="Title 1">
            <a:extLst>
              <a:ext uri="{FF2B5EF4-FFF2-40B4-BE49-F238E27FC236}">
                <a16:creationId xmlns:a16="http://schemas.microsoft.com/office/drawing/2014/main" id="{E77869E1-C115-FB5D-BF7E-47545827162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9CB7D1F-C517-F0C1-C6A0-2F433D4BEE0B}"/>
              </a:ext>
            </a:extLst>
          </p:cNvPr>
          <p:cNvSpPr>
            <a:spLocks noGrp="1"/>
          </p:cNvSpPr>
          <p:nvPr>
            <p:ph type="sldNum" sz="quarter" idx="12"/>
          </p:nvPr>
        </p:nvSpPr>
        <p:spPr/>
        <p:txBody>
          <a:bodyPr/>
          <a:lstStyle/>
          <a:p>
            <a:fld id="{CC057153-B650-4DEB-B370-79DDCFDCE934}" type="slidenum">
              <a:rPr lang="en-US" smtClean="0"/>
              <a:t>23</a:t>
            </a:fld>
            <a:endParaRPr lang="en-US"/>
          </a:p>
        </p:txBody>
      </p:sp>
      <p:sp>
        <p:nvSpPr>
          <p:cNvPr id="4" name="Content Placeholder 3">
            <a:extLst>
              <a:ext uri="{FF2B5EF4-FFF2-40B4-BE49-F238E27FC236}">
                <a16:creationId xmlns:a16="http://schemas.microsoft.com/office/drawing/2014/main" id="{DBB61D97-A430-3A87-64E4-60B4C4411D3F}"/>
              </a:ext>
            </a:extLst>
          </p:cNvPr>
          <p:cNvSpPr>
            <a:spLocks noGrp="1"/>
          </p:cNvSpPr>
          <p:nvPr>
            <p:ph idx="1"/>
          </p:nvPr>
        </p:nvSpPr>
        <p:spPr>
          <a:xfrm>
            <a:off x="612647" y="1563132"/>
            <a:ext cx="10237361" cy="4593828"/>
          </a:xfrm>
        </p:spPr>
        <p:txBody>
          <a:bodyPr>
            <a:noAutofit/>
          </a:bodyPr>
          <a:lstStyle/>
          <a:p>
            <a:r>
              <a:rPr lang="en-US" dirty="0"/>
              <a:t>Accepts strings that either have aa or bb as a substring.</a:t>
            </a:r>
          </a:p>
          <a:p>
            <a:r>
              <a:rPr lang="en-US" dirty="0"/>
              <a:t>(</a:t>
            </a:r>
            <a:r>
              <a:rPr lang="en-US" dirty="0" err="1"/>
              <a:t>a|b</a:t>
            </a:r>
            <a:r>
              <a:rPr lang="en-US" dirty="0"/>
              <a:t>)*(</a:t>
            </a:r>
            <a:r>
              <a:rPr lang="en-US" dirty="0" err="1"/>
              <a:t>aa|bb</a:t>
            </a:r>
            <a:r>
              <a:rPr lang="en-US" dirty="0"/>
              <a:t>)(</a:t>
            </a:r>
            <a:r>
              <a:rPr lang="en-US" dirty="0" err="1"/>
              <a:t>a|b</a:t>
            </a:r>
            <a:r>
              <a:rPr lang="en-US" dirty="0"/>
              <a:t>)*</a:t>
            </a:r>
          </a:p>
        </p:txBody>
      </p:sp>
      <p:sp>
        <p:nvSpPr>
          <p:cNvPr id="2" name="TextBox 1">
            <a:extLst>
              <a:ext uri="{FF2B5EF4-FFF2-40B4-BE49-F238E27FC236}">
                <a16:creationId xmlns:a16="http://schemas.microsoft.com/office/drawing/2014/main" id="{37A796B0-A39C-84EE-85B3-716AB45C4AB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45855EE-7295-C76F-E302-D10AEFE75AF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5</a:t>
            </a:r>
          </a:p>
        </p:txBody>
      </p:sp>
    </p:spTree>
    <p:extLst>
      <p:ext uri="{BB962C8B-B14F-4D97-AF65-F5344CB8AC3E}">
        <p14:creationId xmlns:p14="http://schemas.microsoft.com/office/powerpoint/2010/main" val="47318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4CE44-9D8B-189A-E050-D707FACF07F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F56ED8F-8B10-2A73-95EC-F65383289C6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7EB4E4C-64DC-6099-EDA0-F7259CD1441B}"/>
              </a:ext>
            </a:extLst>
          </p:cNvPr>
          <p:cNvSpPr>
            <a:spLocks noGrp="1"/>
          </p:cNvSpPr>
          <p:nvPr>
            <p:ph type="sldNum" sz="quarter" idx="12"/>
          </p:nvPr>
        </p:nvSpPr>
        <p:spPr/>
        <p:txBody>
          <a:bodyPr/>
          <a:lstStyle/>
          <a:p>
            <a:fld id="{CC057153-B650-4DEB-B370-79DDCFDCE934}" type="slidenum">
              <a:rPr lang="en-US" smtClean="0"/>
              <a:t>24</a:t>
            </a:fld>
            <a:endParaRPr lang="en-US"/>
          </a:p>
        </p:txBody>
      </p:sp>
      <p:sp>
        <p:nvSpPr>
          <p:cNvPr id="4" name="Content Placeholder 3">
            <a:extLst>
              <a:ext uri="{FF2B5EF4-FFF2-40B4-BE49-F238E27FC236}">
                <a16:creationId xmlns:a16="http://schemas.microsoft.com/office/drawing/2014/main" id="{4C20F98E-6465-055C-9948-FCC64F5EB626}"/>
              </a:ext>
            </a:extLst>
          </p:cNvPr>
          <p:cNvSpPr>
            <a:spLocks noGrp="1"/>
          </p:cNvSpPr>
          <p:nvPr>
            <p:ph idx="1"/>
          </p:nvPr>
        </p:nvSpPr>
        <p:spPr>
          <a:xfrm>
            <a:off x="612647" y="1563132"/>
            <a:ext cx="10237361" cy="4593828"/>
          </a:xfrm>
        </p:spPr>
        <p:txBody>
          <a:bodyPr>
            <a:noAutofit/>
          </a:bodyPr>
          <a:lstStyle/>
          <a:p>
            <a:r>
              <a:rPr lang="en-US" dirty="0"/>
              <a:t>Accepts any string of a's and b's that doesn't have two adjacent b's.</a:t>
            </a:r>
          </a:p>
          <a:p>
            <a:r>
              <a:rPr lang="en-US" dirty="0"/>
              <a:t>(a*b(aa*b)*a*)|a*</a:t>
            </a:r>
          </a:p>
        </p:txBody>
      </p:sp>
      <p:sp>
        <p:nvSpPr>
          <p:cNvPr id="2" name="TextBox 1">
            <a:extLst>
              <a:ext uri="{FF2B5EF4-FFF2-40B4-BE49-F238E27FC236}">
                <a16:creationId xmlns:a16="http://schemas.microsoft.com/office/drawing/2014/main" id="{709A6FAE-44D3-090F-CC51-17D49B4BA807}"/>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08B12F9-D8E0-7655-F23E-C1F8C1531A4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6</a:t>
            </a:r>
          </a:p>
        </p:txBody>
      </p:sp>
      <p:pic>
        <p:nvPicPr>
          <p:cNvPr id="6" name="Picture 5">
            <a:extLst>
              <a:ext uri="{FF2B5EF4-FFF2-40B4-BE49-F238E27FC236}">
                <a16:creationId xmlns:a16="http://schemas.microsoft.com/office/drawing/2014/main" id="{7BA627E8-40E0-FF6F-0E34-6E6D624F11A2}"/>
              </a:ext>
            </a:extLst>
          </p:cNvPr>
          <p:cNvPicPr>
            <a:picLocks noChangeAspect="1"/>
          </p:cNvPicPr>
          <p:nvPr/>
        </p:nvPicPr>
        <p:blipFill>
          <a:blip r:embed="rId3"/>
          <a:stretch>
            <a:fillRect/>
          </a:stretch>
        </p:blipFill>
        <p:spPr>
          <a:xfrm>
            <a:off x="3477986" y="3252107"/>
            <a:ext cx="4456793" cy="2782668"/>
          </a:xfrm>
          <a:prstGeom prst="rect">
            <a:avLst/>
          </a:prstGeom>
        </p:spPr>
      </p:pic>
    </p:spTree>
    <p:extLst>
      <p:ext uri="{BB962C8B-B14F-4D97-AF65-F5344CB8AC3E}">
        <p14:creationId xmlns:p14="http://schemas.microsoft.com/office/powerpoint/2010/main" val="191715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5D30B-AF68-AD24-91E6-E89CEFBB38E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5E5D2B5-C96F-D032-7957-7876AD4CDAD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EB76FD5-CBFE-7CCF-7C5A-123AD43E5258}"/>
              </a:ext>
            </a:extLst>
          </p:cNvPr>
          <p:cNvSpPr>
            <a:spLocks noGrp="1"/>
          </p:cNvSpPr>
          <p:nvPr>
            <p:ph type="sldNum" sz="quarter" idx="12"/>
          </p:nvPr>
        </p:nvSpPr>
        <p:spPr/>
        <p:txBody>
          <a:bodyPr/>
          <a:lstStyle/>
          <a:p>
            <a:fld id="{CC057153-B650-4DEB-B370-79DDCFDCE934}" type="slidenum">
              <a:rPr lang="en-US" smtClean="0"/>
              <a:t>25</a:t>
            </a:fld>
            <a:endParaRPr lang="en-US"/>
          </a:p>
        </p:txBody>
      </p:sp>
      <p:sp>
        <p:nvSpPr>
          <p:cNvPr id="4" name="Content Placeholder 3">
            <a:extLst>
              <a:ext uri="{FF2B5EF4-FFF2-40B4-BE49-F238E27FC236}">
                <a16:creationId xmlns:a16="http://schemas.microsoft.com/office/drawing/2014/main" id="{7EF9590E-EAF7-CCAD-E622-C48F00515F65}"/>
              </a:ext>
            </a:extLst>
          </p:cNvPr>
          <p:cNvSpPr>
            <a:spLocks noGrp="1"/>
          </p:cNvSpPr>
          <p:nvPr>
            <p:ph idx="1"/>
          </p:nvPr>
        </p:nvSpPr>
        <p:spPr>
          <a:xfrm>
            <a:off x="612647" y="1563132"/>
            <a:ext cx="10237361" cy="4593828"/>
          </a:xfrm>
        </p:spPr>
        <p:txBody>
          <a:bodyPr>
            <a:noAutofit/>
          </a:bodyPr>
          <a:lstStyle/>
          <a:p>
            <a:r>
              <a:rPr lang="en-US" dirty="0"/>
              <a:t>Consider the following NFA.</a:t>
            </a:r>
          </a:p>
          <a:p>
            <a:r>
              <a:rPr lang="en-US" dirty="0"/>
              <a:t>Is </a:t>
            </a:r>
            <a:r>
              <a:rPr lang="en-US" dirty="0" err="1"/>
              <a:t>aaaaa</a:t>
            </a:r>
            <a:r>
              <a:rPr lang="en-US" dirty="0"/>
              <a:t> in the language?</a:t>
            </a:r>
          </a:p>
          <a:p>
            <a:r>
              <a:rPr lang="en-US" dirty="0"/>
              <a:t>Yes, we can find at least one way of ending to q2.</a:t>
            </a:r>
            <a:br>
              <a:rPr lang="en-US" dirty="0"/>
            </a:br>
            <a:endParaRPr lang="en-US" dirty="0"/>
          </a:p>
        </p:txBody>
      </p:sp>
      <p:sp>
        <p:nvSpPr>
          <p:cNvPr id="2" name="TextBox 1">
            <a:extLst>
              <a:ext uri="{FF2B5EF4-FFF2-40B4-BE49-F238E27FC236}">
                <a16:creationId xmlns:a16="http://schemas.microsoft.com/office/drawing/2014/main" id="{FDB15BDE-5A01-EE8C-94E4-4B05DB31EDC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78B1F81-050B-62B6-613B-55739ED68B4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7</a:t>
            </a:r>
          </a:p>
        </p:txBody>
      </p:sp>
      <p:pic>
        <p:nvPicPr>
          <p:cNvPr id="7" name="Picture 6" descr="A diagram of a diagram&#10;&#10;AI-generated content may be incorrect.">
            <a:extLst>
              <a:ext uri="{FF2B5EF4-FFF2-40B4-BE49-F238E27FC236}">
                <a16:creationId xmlns:a16="http://schemas.microsoft.com/office/drawing/2014/main" id="{406C411D-97FA-9245-FBD6-3911FDDBFD8D}"/>
              </a:ext>
            </a:extLst>
          </p:cNvPr>
          <p:cNvPicPr>
            <a:picLocks noChangeAspect="1"/>
          </p:cNvPicPr>
          <p:nvPr/>
        </p:nvPicPr>
        <p:blipFill>
          <a:blip r:embed="rId3"/>
          <a:stretch>
            <a:fillRect/>
          </a:stretch>
        </p:blipFill>
        <p:spPr>
          <a:xfrm>
            <a:off x="3283216" y="3408784"/>
            <a:ext cx="6107582" cy="3044218"/>
          </a:xfrm>
          <a:prstGeom prst="rect">
            <a:avLst/>
          </a:prstGeom>
        </p:spPr>
      </p:pic>
      <p:pic>
        <p:nvPicPr>
          <p:cNvPr id="8" name="Picture 7" descr="A diagram of a diagram&#10;&#10;AI-generated content may be incorrect.">
            <a:extLst>
              <a:ext uri="{FF2B5EF4-FFF2-40B4-BE49-F238E27FC236}">
                <a16:creationId xmlns:a16="http://schemas.microsoft.com/office/drawing/2014/main" id="{004AAA5A-F288-90E1-F658-F51183F5C958}"/>
              </a:ext>
            </a:extLst>
          </p:cNvPr>
          <p:cNvPicPr>
            <a:picLocks noChangeAspect="1"/>
          </p:cNvPicPr>
          <p:nvPr/>
        </p:nvPicPr>
        <p:blipFill>
          <a:blip r:embed="rId3"/>
          <a:stretch>
            <a:fillRect/>
          </a:stretch>
        </p:blipFill>
        <p:spPr>
          <a:xfrm>
            <a:off x="3435616" y="3561184"/>
            <a:ext cx="6107582" cy="3044218"/>
          </a:xfrm>
          <a:prstGeom prst="rect">
            <a:avLst/>
          </a:prstGeom>
        </p:spPr>
      </p:pic>
    </p:spTree>
    <p:extLst>
      <p:ext uri="{BB962C8B-B14F-4D97-AF65-F5344CB8AC3E}">
        <p14:creationId xmlns:p14="http://schemas.microsoft.com/office/powerpoint/2010/main" val="245406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EE10B-06CA-E37C-642D-21C41EA6300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B5827AD-F875-4DCB-0BCB-966F66152361}"/>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841B508-9BF7-1448-475C-DC54B88549CF}"/>
              </a:ext>
            </a:extLst>
          </p:cNvPr>
          <p:cNvSpPr>
            <a:spLocks noGrp="1"/>
          </p:cNvSpPr>
          <p:nvPr>
            <p:ph type="sldNum" sz="quarter" idx="12"/>
          </p:nvPr>
        </p:nvSpPr>
        <p:spPr/>
        <p:txBody>
          <a:bodyPr/>
          <a:lstStyle/>
          <a:p>
            <a:fld id="{CC057153-B650-4DEB-B370-79DDCFDCE934}" type="slidenum">
              <a:rPr lang="en-US" smtClean="0"/>
              <a:t>26</a:t>
            </a:fld>
            <a:endParaRPr lang="en-US"/>
          </a:p>
        </p:txBody>
      </p:sp>
      <p:sp>
        <p:nvSpPr>
          <p:cNvPr id="4" name="Content Placeholder 3">
            <a:extLst>
              <a:ext uri="{FF2B5EF4-FFF2-40B4-BE49-F238E27FC236}">
                <a16:creationId xmlns:a16="http://schemas.microsoft.com/office/drawing/2014/main" id="{3BFDC9BA-E008-3B58-F29F-460075C64F74}"/>
              </a:ext>
            </a:extLst>
          </p:cNvPr>
          <p:cNvSpPr>
            <a:spLocks noGrp="1"/>
          </p:cNvSpPr>
          <p:nvPr>
            <p:ph idx="1"/>
          </p:nvPr>
        </p:nvSpPr>
        <p:spPr>
          <a:xfrm>
            <a:off x="612647" y="1563132"/>
            <a:ext cx="10237361" cy="4593828"/>
          </a:xfrm>
        </p:spPr>
        <p:txBody>
          <a:bodyPr>
            <a:noAutofit/>
          </a:bodyPr>
          <a:lstStyle/>
          <a:p>
            <a:r>
              <a:rPr lang="en-US" dirty="0"/>
              <a:t>Consider the following NFA.</a:t>
            </a:r>
          </a:p>
          <a:p>
            <a:r>
              <a:rPr lang="en-US" dirty="0"/>
              <a:t>Is </a:t>
            </a:r>
            <a:r>
              <a:rPr lang="en-US" dirty="0" err="1"/>
              <a:t>ababaa</a:t>
            </a:r>
            <a:r>
              <a:rPr lang="en-US" dirty="0"/>
              <a:t> in the language?</a:t>
            </a:r>
          </a:p>
          <a:p>
            <a:r>
              <a:rPr lang="en-US" dirty="0"/>
              <a:t>Yes, we can find at least one way of ending to q2.</a:t>
            </a:r>
            <a:br>
              <a:rPr lang="en-US" dirty="0"/>
            </a:br>
            <a:endParaRPr lang="en-US" dirty="0"/>
          </a:p>
        </p:txBody>
      </p:sp>
      <p:sp>
        <p:nvSpPr>
          <p:cNvPr id="2" name="TextBox 1">
            <a:extLst>
              <a:ext uri="{FF2B5EF4-FFF2-40B4-BE49-F238E27FC236}">
                <a16:creationId xmlns:a16="http://schemas.microsoft.com/office/drawing/2014/main" id="{B96368B3-E152-EBB4-95C0-F4553945114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F6339BE-617F-B153-5724-32299E41624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7</a:t>
            </a:r>
          </a:p>
        </p:txBody>
      </p:sp>
      <p:pic>
        <p:nvPicPr>
          <p:cNvPr id="7" name="Picture 6" descr="A diagram of a diagram&#10;&#10;AI-generated content may be incorrect.">
            <a:extLst>
              <a:ext uri="{FF2B5EF4-FFF2-40B4-BE49-F238E27FC236}">
                <a16:creationId xmlns:a16="http://schemas.microsoft.com/office/drawing/2014/main" id="{2A6173A4-5F5C-CCFF-B1CB-CC1847AF24E4}"/>
              </a:ext>
            </a:extLst>
          </p:cNvPr>
          <p:cNvPicPr>
            <a:picLocks noChangeAspect="1"/>
          </p:cNvPicPr>
          <p:nvPr/>
        </p:nvPicPr>
        <p:blipFill>
          <a:blip r:embed="rId3"/>
          <a:stretch>
            <a:fillRect/>
          </a:stretch>
        </p:blipFill>
        <p:spPr>
          <a:xfrm>
            <a:off x="3283216" y="3408784"/>
            <a:ext cx="6107582" cy="3044218"/>
          </a:xfrm>
          <a:prstGeom prst="rect">
            <a:avLst/>
          </a:prstGeom>
        </p:spPr>
      </p:pic>
      <p:pic>
        <p:nvPicPr>
          <p:cNvPr id="8" name="Picture 7" descr="A diagram of a diagram&#10;&#10;AI-generated content may be incorrect.">
            <a:extLst>
              <a:ext uri="{FF2B5EF4-FFF2-40B4-BE49-F238E27FC236}">
                <a16:creationId xmlns:a16="http://schemas.microsoft.com/office/drawing/2014/main" id="{CAEDD2F0-0F07-9AB0-B21E-29A84D5F0457}"/>
              </a:ext>
            </a:extLst>
          </p:cNvPr>
          <p:cNvPicPr>
            <a:picLocks noChangeAspect="1"/>
          </p:cNvPicPr>
          <p:nvPr/>
        </p:nvPicPr>
        <p:blipFill>
          <a:blip r:embed="rId3"/>
          <a:stretch>
            <a:fillRect/>
          </a:stretch>
        </p:blipFill>
        <p:spPr>
          <a:xfrm>
            <a:off x="3435616" y="3561184"/>
            <a:ext cx="6107582" cy="3044218"/>
          </a:xfrm>
          <a:prstGeom prst="rect">
            <a:avLst/>
          </a:prstGeom>
        </p:spPr>
      </p:pic>
    </p:spTree>
    <p:extLst>
      <p:ext uri="{BB962C8B-B14F-4D97-AF65-F5344CB8AC3E}">
        <p14:creationId xmlns:p14="http://schemas.microsoft.com/office/powerpoint/2010/main" val="368825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FB96D-94EF-C95F-585B-7E7D3601D32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F578AAE-8C1E-4942-30BA-3556732321A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6A965A9-1456-FFF0-113C-8311960E905B}"/>
              </a:ext>
            </a:extLst>
          </p:cNvPr>
          <p:cNvSpPr>
            <a:spLocks noGrp="1"/>
          </p:cNvSpPr>
          <p:nvPr>
            <p:ph type="sldNum" sz="quarter" idx="12"/>
          </p:nvPr>
        </p:nvSpPr>
        <p:spPr/>
        <p:txBody>
          <a:bodyPr/>
          <a:lstStyle/>
          <a:p>
            <a:fld id="{CC057153-B650-4DEB-B370-79DDCFDCE934}" type="slidenum">
              <a:rPr lang="en-US" smtClean="0"/>
              <a:t>27</a:t>
            </a:fld>
            <a:endParaRPr lang="en-US"/>
          </a:p>
        </p:txBody>
      </p:sp>
      <p:sp>
        <p:nvSpPr>
          <p:cNvPr id="4" name="Content Placeholder 3">
            <a:extLst>
              <a:ext uri="{FF2B5EF4-FFF2-40B4-BE49-F238E27FC236}">
                <a16:creationId xmlns:a16="http://schemas.microsoft.com/office/drawing/2014/main" id="{1DC1BAD8-79F2-AC87-242E-45A562E0D165}"/>
              </a:ext>
            </a:extLst>
          </p:cNvPr>
          <p:cNvSpPr>
            <a:spLocks noGrp="1"/>
          </p:cNvSpPr>
          <p:nvPr>
            <p:ph idx="1"/>
          </p:nvPr>
        </p:nvSpPr>
        <p:spPr>
          <a:xfrm>
            <a:off x="612647" y="1563132"/>
            <a:ext cx="10237361" cy="4593828"/>
          </a:xfrm>
        </p:spPr>
        <p:txBody>
          <a:bodyPr>
            <a:noAutofit/>
          </a:bodyPr>
          <a:lstStyle/>
          <a:p>
            <a:r>
              <a:rPr lang="en-US" dirty="0"/>
              <a:t>Consider the following NFA.</a:t>
            </a:r>
          </a:p>
          <a:p>
            <a:r>
              <a:rPr lang="en-US" dirty="0"/>
              <a:t>Is </a:t>
            </a:r>
            <a:r>
              <a:rPr lang="en-US" dirty="0" err="1"/>
              <a:t>ababa</a:t>
            </a:r>
            <a:r>
              <a:rPr lang="en-US" dirty="0"/>
              <a:t> in the language?</a:t>
            </a:r>
          </a:p>
          <a:p>
            <a:r>
              <a:rPr lang="en-US" dirty="0"/>
              <a:t>No way to get to a final state.</a:t>
            </a:r>
          </a:p>
        </p:txBody>
      </p:sp>
      <p:sp>
        <p:nvSpPr>
          <p:cNvPr id="2" name="TextBox 1">
            <a:extLst>
              <a:ext uri="{FF2B5EF4-FFF2-40B4-BE49-F238E27FC236}">
                <a16:creationId xmlns:a16="http://schemas.microsoft.com/office/drawing/2014/main" id="{21EC5FEE-9389-CFDB-E4A1-1BC08CF91FA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AFCB40F-8FC5-76A5-6E4F-03CED6A2C3E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7</a:t>
            </a:r>
          </a:p>
        </p:txBody>
      </p:sp>
      <p:pic>
        <p:nvPicPr>
          <p:cNvPr id="7" name="Picture 6" descr="A diagram of a diagram&#10;&#10;AI-generated content may be incorrect.">
            <a:extLst>
              <a:ext uri="{FF2B5EF4-FFF2-40B4-BE49-F238E27FC236}">
                <a16:creationId xmlns:a16="http://schemas.microsoft.com/office/drawing/2014/main" id="{B84A3118-A6BD-15E7-934A-25F6361E9086}"/>
              </a:ext>
            </a:extLst>
          </p:cNvPr>
          <p:cNvPicPr>
            <a:picLocks noChangeAspect="1"/>
          </p:cNvPicPr>
          <p:nvPr/>
        </p:nvPicPr>
        <p:blipFill>
          <a:blip r:embed="rId3"/>
          <a:stretch>
            <a:fillRect/>
          </a:stretch>
        </p:blipFill>
        <p:spPr>
          <a:xfrm>
            <a:off x="3283216" y="3408784"/>
            <a:ext cx="6107582" cy="3044218"/>
          </a:xfrm>
          <a:prstGeom prst="rect">
            <a:avLst/>
          </a:prstGeom>
        </p:spPr>
      </p:pic>
      <p:pic>
        <p:nvPicPr>
          <p:cNvPr id="8" name="Picture 7" descr="A diagram of a diagram&#10;&#10;AI-generated content may be incorrect.">
            <a:extLst>
              <a:ext uri="{FF2B5EF4-FFF2-40B4-BE49-F238E27FC236}">
                <a16:creationId xmlns:a16="http://schemas.microsoft.com/office/drawing/2014/main" id="{D7AE5827-73C0-B5B5-4D0A-21FF990030F8}"/>
              </a:ext>
            </a:extLst>
          </p:cNvPr>
          <p:cNvPicPr>
            <a:picLocks noChangeAspect="1"/>
          </p:cNvPicPr>
          <p:nvPr/>
        </p:nvPicPr>
        <p:blipFill>
          <a:blip r:embed="rId3"/>
          <a:stretch>
            <a:fillRect/>
          </a:stretch>
        </p:blipFill>
        <p:spPr>
          <a:xfrm>
            <a:off x="3435616" y="3561184"/>
            <a:ext cx="6107582" cy="3044218"/>
          </a:xfrm>
          <a:prstGeom prst="rect">
            <a:avLst/>
          </a:prstGeom>
        </p:spPr>
      </p:pic>
    </p:spTree>
    <p:extLst>
      <p:ext uri="{BB962C8B-B14F-4D97-AF65-F5344CB8AC3E}">
        <p14:creationId xmlns:p14="http://schemas.microsoft.com/office/powerpoint/2010/main" val="157243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92536-04C8-9AC3-A0B9-DE0B8C0AEDC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7B63DEC-FD12-C9FA-360B-82276D3C532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A38F368-B12F-585D-6FBE-FF33D99784CC}"/>
              </a:ext>
            </a:extLst>
          </p:cNvPr>
          <p:cNvSpPr>
            <a:spLocks noGrp="1"/>
          </p:cNvSpPr>
          <p:nvPr>
            <p:ph type="sldNum" sz="quarter" idx="12"/>
          </p:nvPr>
        </p:nvSpPr>
        <p:spPr/>
        <p:txBody>
          <a:bodyPr/>
          <a:lstStyle/>
          <a:p>
            <a:fld id="{CC057153-B650-4DEB-B370-79DDCFDCE934}" type="slidenum">
              <a:rPr lang="en-US" smtClean="0"/>
              <a:t>28</a:t>
            </a:fld>
            <a:endParaRPr lang="en-US"/>
          </a:p>
        </p:txBody>
      </p:sp>
      <p:sp>
        <p:nvSpPr>
          <p:cNvPr id="4" name="Content Placeholder 3">
            <a:extLst>
              <a:ext uri="{FF2B5EF4-FFF2-40B4-BE49-F238E27FC236}">
                <a16:creationId xmlns:a16="http://schemas.microsoft.com/office/drawing/2014/main" id="{4D5D8136-C0B3-A821-A0B4-24B33DE53CCF}"/>
              </a:ext>
            </a:extLst>
          </p:cNvPr>
          <p:cNvSpPr>
            <a:spLocks noGrp="1"/>
          </p:cNvSpPr>
          <p:nvPr>
            <p:ph idx="1"/>
          </p:nvPr>
        </p:nvSpPr>
        <p:spPr>
          <a:xfrm>
            <a:off x="612647" y="1563132"/>
            <a:ext cx="10237361" cy="4593828"/>
          </a:xfrm>
        </p:spPr>
        <p:txBody>
          <a:bodyPr>
            <a:noAutofit/>
          </a:bodyPr>
          <a:lstStyle/>
          <a:p>
            <a:r>
              <a:rPr lang="en-US" dirty="0"/>
              <a:t>if we have an NFA M1, then we can construct a DFA M2 such that M1 and M2 accept the same set of words.</a:t>
            </a:r>
          </a:p>
          <a:p>
            <a:r>
              <a:rPr lang="en-US" dirty="0"/>
              <a:t>While NFAs can have fewer states, the transitions are more complicated than DFAs.</a:t>
            </a:r>
          </a:p>
        </p:txBody>
      </p:sp>
      <p:sp>
        <p:nvSpPr>
          <p:cNvPr id="2" name="TextBox 1">
            <a:extLst>
              <a:ext uri="{FF2B5EF4-FFF2-40B4-BE49-F238E27FC236}">
                <a16:creationId xmlns:a16="http://schemas.microsoft.com/office/drawing/2014/main" id="{BFBACF43-858B-7116-1A78-97FEEDC52DA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65C825C-EA0D-B0E6-8F84-50C7BE2A7F9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Every NFA can be converted to a DFA</a:t>
            </a:r>
          </a:p>
        </p:txBody>
      </p:sp>
    </p:spTree>
    <p:extLst>
      <p:ext uri="{BB962C8B-B14F-4D97-AF65-F5344CB8AC3E}">
        <p14:creationId xmlns:p14="http://schemas.microsoft.com/office/powerpoint/2010/main" val="77144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94D6B-67B0-C671-3478-6846A84953C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E916011-D532-2150-FE37-22EA90EE440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A3F9D40-86A0-0276-045E-93DE2011D924}"/>
              </a:ext>
            </a:extLst>
          </p:cNvPr>
          <p:cNvSpPr>
            <a:spLocks noGrp="1"/>
          </p:cNvSpPr>
          <p:nvPr>
            <p:ph type="sldNum" sz="quarter" idx="12"/>
          </p:nvPr>
        </p:nvSpPr>
        <p:spPr/>
        <p:txBody>
          <a:bodyPr/>
          <a:lstStyle/>
          <a:p>
            <a:fld id="{CC057153-B650-4DEB-B370-79DDCFDCE934}" type="slidenum">
              <a:rPr lang="en-US" smtClean="0"/>
              <a:t>29</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D41446E2-D710-A193-604C-68D868E5402F}"/>
                  </a:ext>
                </a:extLst>
              </p:cNvPr>
              <p:cNvSpPr>
                <a:spLocks noGrp="1"/>
              </p:cNvSpPr>
              <p:nvPr>
                <p:ph idx="1"/>
              </p:nvPr>
            </p:nvSpPr>
            <p:spPr>
              <a:xfrm>
                <a:off x="612647" y="1563132"/>
                <a:ext cx="10237361" cy="4593828"/>
              </a:xfrm>
            </p:spPr>
            <p:txBody>
              <a:bodyPr>
                <a:noAutofit/>
              </a:bodyPr>
              <a:lstStyle/>
              <a:p>
                <a:r>
                  <a:rPr lang="en-US" dirty="0"/>
                  <a:t>Each state in the DFA is a subset of the states in the NFA.</a:t>
                </a:r>
              </a:p>
              <a:p>
                <a:r>
                  <a:rPr lang="en-US" dirty="0"/>
                  <a:t>The start state of the DFA is the set containing only the start state of the NFA.</a:t>
                </a:r>
              </a:p>
              <a:p>
                <a:r>
                  <a:rPr lang="en-US" dirty="0"/>
                  <a:t>The final state of the DFA is all of its states which have the final state of the NFA as elements.</a:t>
                </a:r>
              </a:p>
              <a:p>
                <a:pPr fontAlgn="base"/>
                <a:r>
                  <a:rPr lang="en-US" dirty="0"/>
                  <a:t>Transitions are more complicated as the output state of any DFA state for any given input is the </a:t>
                </a:r>
                <a:r>
                  <a:rPr lang="en-US" i="1" dirty="0"/>
                  <a:t>union</a:t>
                </a:r>
                <a:r>
                  <a:rPr lang="en-US" dirty="0"/>
                  <a:t> of output states of all of the NFA states of that DFA state.</a:t>
                </a:r>
              </a:p>
              <a:p>
                <a:r>
                  <a:rPr lang="en-US" dirty="0"/>
                  <a:t>How many DFA states can we have at most?</a:t>
                </a:r>
              </a:p>
              <a:p>
                <a:pPr lvl="1"/>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𝑛</m:t>
                        </m:r>
                      </m:sup>
                    </m:sSup>
                    <m:r>
                      <a:rPr lang="en-US" i="1" dirty="0" smtClean="0">
                        <a:latin typeface="Cambria Math" panose="02040503050406030204" pitchFamily="18" charset="0"/>
                      </a:rPr>
                      <m:t>−1</m:t>
                    </m:r>
                  </m:oMath>
                </a14:m>
                <a:r>
                  <a:rPr lang="en-US" dirty="0"/>
                  <a:t> where </a:t>
                </a:r>
                <a14:m>
                  <m:oMath xmlns:m="http://schemas.openxmlformats.org/officeDocument/2006/math">
                    <m:r>
                      <a:rPr lang="en-US" i="1" dirty="0" smtClean="0">
                        <a:latin typeface="Cambria Math" panose="02040503050406030204" pitchFamily="18" charset="0"/>
                      </a:rPr>
                      <m:t>𝑛</m:t>
                    </m:r>
                  </m:oMath>
                </a14:m>
                <a:r>
                  <a:rPr lang="en-US" dirty="0"/>
                  <a:t> is the number of NFA states.</a:t>
                </a:r>
              </a:p>
              <a:p>
                <a:pPr lvl="1"/>
                <a:r>
                  <a:rPr lang="en-US" dirty="0"/>
                  <a:t>Think of each DFA state like a </a:t>
                </a:r>
                <a14:m>
                  <m:oMath xmlns:m="http://schemas.openxmlformats.org/officeDocument/2006/math">
                    <m:r>
                      <a:rPr lang="en-US" i="1" dirty="0">
                        <a:latin typeface="Cambria Math" panose="02040503050406030204" pitchFamily="18" charset="0"/>
                      </a:rPr>
                      <m:t>𝑛</m:t>
                    </m:r>
                  </m:oMath>
                </a14:m>
                <a:r>
                  <a:rPr lang="en-US" dirty="0"/>
                  <a:t> bit number</a:t>
                </a:r>
              </a:p>
              <a:p>
                <a:pPr lvl="2"/>
                <a:r>
                  <a:rPr lang="en-US" dirty="0"/>
                  <a:t>1 if it represents the original NFA state, 0 otherwise.</a:t>
                </a:r>
              </a:p>
              <a:p>
                <a:pPr lvl="2"/>
                <a:r>
                  <a:rPr lang="en-US" dirty="0"/>
                  <a:t>Can't have all zeros, so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2</m:t>
                        </m:r>
                      </m:e>
                      <m:sup>
                        <m:r>
                          <a:rPr lang="en-US" i="1" dirty="0">
                            <a:latin typeface="Cambria Math" panose="02040503050406030204" pitchFamily="18" charset="0"/>
                          </a:rPr>
                          <m:t>𝑛</m:t>
                        </m:r>
                      </m:sup>
                    </m:sSup>
                    <m:r>
                      <a:rPr lang="en-US" i="1" dirty="0">
                        <a:latin typeface="Cambria Math" panose="02040503050406030204" pitchFamily="18" charset="0"/>
                      </a:rPr>
                      <m:t>−1</m:t>
                    </m:r>
                  </m:oMath>
                </a14:m>
                <a:r>
                  <a:rPr lang="en-US" dirty="0"/>
                  <a:t> </a:t>
                </a:r>
                <a:br>
                  <a:rPr lang="en-US" dirty="0"/>
                </a:br>
                <a:br>
                  <a:rPr lang="en-US" dirty="0"/>
                </a:br>
                <a:endParaRPr lang="en-US" dirty="0"/>
              </a:p>
            </p:txBody>
          </p:sp>
        </mc:Choice>
        <mc:Fallback xmlns="">
          <p:sp>
            <p:nvSpPr>
              <p:cNvPr id="4" name="Content Placeholder 3">
                <a:extLst>
                  <a:ext uri="{FF2B5EF4-FFF2-40B4-BE49-F238E27FC236}">
                    <a16:creationId xmlns:a16="http://schemas.microsoft.com/office/drawing/2014/main" id="{D41446E2-D710-A193-604C-68D868E5402F}"/>
                  </a:ext>
                </a:extLst>
              </p:cNvPr>
              <p:cNvSpPr>
                <a:spLocks noGrp="1" noRot="1" noChangeAspect="1" noMove="1" noResize="1" noEditPoints="1" noAdjustHandles="1" noChangeArrowheads="1" noChangeShapeType="1" noTextEdit="1"/>
              </p:cNvSpPr>
              <p:nvPr>
                <p:ph idx="1"/>
              </p:nvPr>
            </p:nvSpPr>
            <p:spPr>
              <a:xfrm>
                <a:off x="612647" y="1563132"/>
                <a:ext cx="10237361" cy="4593828"/>
              </a:xfrm>
              <a:blipFill>
                <a:blip r:embed="rId3"/>
                <a:stretch>
                  <a:fillRect l="-496" r="-1115" b="-275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5A375ED-BF53-57C6-5484-2765110838D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E56ADF9-DE10-C4B8-62D8-01ACDCED7FD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Constructing a DFA from an NFA</a:t>
            </a:r>
          </a:p>
        </p:txBody>
      </p:sp>
    </p:spTree>
    <p:extLst>
      <p:ext uri="{BB962C8B-B14F-4D97-AF65-F5344CB8AC3E}">
        <p14:creationId xmlns:p14="http://schemas.microsoft.com/office/powerpoint/2010/main" val="249172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511DC-F239-AE5D-25A0-F43F017C17D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C9CB18E-E920-E0AF-9C47-FFA7B80F37F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68DF9B0-6B92-AA8B-3052-F445CF8FAC6F}"/>
              </a:ext>
            </a:extLst>
          </p:cNvPr>
          <p:cNvSpPr>
            <a:spLocks noGrp="1"/>
          </p:cNvSpPr>
          <p:nvPr>
            <p:ph type="sldNum" sz="quarter" idx="12"/>
          </p:nvPr>
        </p:nvSpPr>
        <p:spPr/>
        <p:txBody>
          <a:bodyPr/>
          <a:lstStyle/>
          <a:p>
            <a:fld id="{CC057153-B650-4DEB-B370-79DDCFDCE934}" type="slidenum">
              <a:rPr lang="en-US" smtClean="0"/>
              <a:t>3</a:t>
            </a:fld>
            <a:endParaRPr lang="en-US"/>
          </a:p>
        </p:txBody>
      </p:sp>
      <p:sp>
        <p:nvSpPr>
          <p:cNvPr id="4" name="Content Placeholder 3">
            <a:extLst>
              <a:ext uri="{FF2B5EF4-FFF2-40B4-BE49-F238E27FC236}">
                <a16:creationId xmlns:a16="http://schemas.microsoft.com/office/drawing/2014/main" id="{79404C0D-AB14-2662-CF79-4B81B1485B58}"/>
              </a:ext>
            </a:extLst>
          </p:cNvPr>
          <p:cNvSpPr>
            <a:spLocks noGrp="1"/>
          </p:cNvSpPr>
          <p:nvPr>
            <p:ph idx="1"/>
          </p:nvPr>
        </p:nvSpPr>
        <p:spPr>
          <a:xfrm>
            <a:off x="612647" y="1563132"/>
            <a:ext cx="10237361" cy="4593828"/>
          </a:xfrm>
        </p:spPr>
        <p:txBody>
          <a:bodyPr>
            <a:noAutofit/>
          </a:bodyPr>
          <a:lstStyle/>
          <a:p>
            <a:r>
              <a:rPr lang="en-US" dirty="0"/>
              <a:t>We have a string as input on a tape.</a:t>
            </a:r>
          </a:p>
          <a:p>
            <a:r>
              <a:rPr lang="en-US" dirty="0"/>
              <a:t>We start at the beginning of the string.</a:t>
            </a:r>
          </a:p>
          <a:p>
            <a:r>
              <a:rPr lang="en-US" dirty="0"/>
              <a:t>We read a symbol from the tape and transition to the state indicated by the model.</a:t>
            </a:r>
          </a:p>
          <a:p>
            <a:r>
              <a:rPr lang="en-US" dirty="0"/>
              <a:t>If we end in a final state (i.e. when we get to the end of the string we are in a final state), we accept the string.</a:t>
            </a:r>
          </a:p>
          <a:p>
            <a:r>
              <a:rPr lang="en-US" dirty="0"/>
              <a:t>Otherwise, if when we get to the end of the string on the tape and we're in a non-final state we reject.</a:t>
            </a:r>
          </a:p>
          <a:p>
            <a:r>
              <a:rPr lang="en-US" dirty="0"/>
              <a:t>All strings accepted by a DFA define a language.</a:t>
            </a:r>
          </a:p>
        </p:txBody>
      </p:sp>
      <p:sp>
        <p:nvSpPr>
          <p:cNvPr id="2" name="TextBox 1">
            <a:extLst>
              <a:ext uri="{FF2B5EF4-FFF2-40B4-BE49-F238E27FC236}">
                <a16:creationId xmlns:a16="http://schemas.microsoft.com/office/drawing/2014/main" id="{ABCA6BE8-5103-9D76-AE9A-8BECDCDFB41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7FBBB9E-899A-75A9-189F-4C4F3102525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Computing on a DFA</a:t>
            </a:r>
          </a:p>
        </p:txBody>
      </p:sp>
    </p:spTree>
    <p:extLst>
      <p:ext uri="{BB962C8B-B14F-4D97-AF65-F5344CB8AC3E}">
        <p14:creationId xmlns:p14="http://schemas.microsoft.com/office/powerpoint/2010/main" val="172469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B4697-C242-1BC8-5277-645DCDB93D1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2B92C96-595A-36C8-4DC0-6A52173D938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BAEB501-A927-8CBD-0DE0-EF800E12D764}"/>
              </a:ext>
            </a:extLst>
          </p:cNvPr>
          <p:cNvSpPr>
            <a:spLocks noGrp="1"/>
          </p:cNvSpPr>
          <p:nvPr>
            <p:ph type="sldNum" sz="quarter" idx="12"/>
          </p:nvPr>
        </p:nvSpPr>
        <p:spPr/>
        <p:txBody>
          <a:bodyPr/>
          <a:lstStyle/>
          <a:p>
            <a:fld id="{CC057153-B650-4DEB-B370-79DDCFDCE934}" type="slidenum">
              <a:rPr lang="en-US" smtClean="0"/>
              <a:t>30</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2AC3FC0-0B57-7FB0-BBD9-D6A7EBC3B8D5}"/>
                  </a:ext>
                </a:extLst>
              </p:cNvPr>
              <p:cNvSpPr>
                <a:spLocks noGrp="1"/>
              </p:cNvSpPr>
              <p:nvPr>
                <p:ph idx="1"/>
              </p:nvPr>
            </p:nvSpPr>
            <p:spPr>
              <a:xfrm>
                <a:off x="612647" y="1563132"/>
                <a:ext cx="10237361" cy="4593828"/>
              </a:xfrm>
            </p:spPr>
            <p:txBody>
              <a:bodyPr>
                <a:noAutofit/>
              </a:bodyPr>
              <a:lstStyle/>
              <a:p>
                <a:r>
                  <a:rPr lang="en-US" dirty="0"/>
                  <a:t>Create the start state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𝑞</m:t>
                        </m:r>
                      </m:e>
                      <m:sub>
                        <m:r>
                          <a:rPr lang="en-US" i="1" dirty="0" smtClean="0">
                            <a:latin typeface="Cambria Math" panose="02040503050406030204" pitchFamily="18" charset="0"/>
                          </a:rPr>
                          <m:t>0</m:t>
                        </m:r>
                      </m:sub>
                    </m:sSub>
                  </m:oMath>
                </a14:m>
                <a:r>
                  <a:rPr lang="en-US" dirty="0"/>
                  <a:t>) and add it to queue.</a:t>
                </a:r>
              </a:p>
              <a:p>
                <a:pPr lvl="1"/>
                <a:r>
                  <a:rPr lang="en-US" dirty="0"/>
                  <a:t>In a queue, the first in is the first out (FIFO, the opposite idea to LIFO in stacks).</a:t>
                </a:r>
              </a:p>
              <a:p>
                <a:r>
                  <a:rPr lang="en-US" dirty="0"/>
                  <a:t>As long as queue isn't empty:</a:t>
                </a:r>
              </a:p>
              <a:p>
                <a:pPr lvl="1"/>
                <a:r>
                  <a:rPr lang="en-US" sz="2000" dirty="0"/>
                  <a:t>Remove front state </a:t>
                </a:r>
                <a14:m>
                  <m:oMath xmlns:m="http://schemas.openxmlformats.org/officeDocument/2006/math">
                    <m:r>
                      <a:rPr lang="en-US" sz="2000" i="1" dirty="0" smtClean="0">
                        <a:latin typeface="Cambria Math" panose="02040503050406030204" pitchFamily="18" charset="0"/>
                      </a:rPr>
                      <m:t>𝑠</m:t>
                    </m:r>
                  </m:oMath>
                </a14:m>
                <a:r>
                  <a:rPr lang="en-US" sz="2000" dirty="0"/>
                  <a:t> from queue</a:t>
                </a:r>
              </a:p>
              <a:p>
                <a:pPr lvl="1"/>
                <a14:m>
                  <m:oMath xmlns:m="http://schemas.openxmlformats.org/officeDocument/2006/math">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𝑠</m:t>
                        </m:r>
                      </m:e>
                      <m:sub>
                        <m:r>
                          <a:rPr lang="en-US" sz="2000" b="0" i="1" dirty="0" smtClean="0">
                            <a:latin typeface="Cambria Math" panose="02040503050406030204" pitchFamily="18" charset="0"/>
                          </a:rPr>
                          <m:t>𝑛𝑒𝑤</m:t>
                        </m:r>
                      </m:sub>
                    </m:sSub>
                    <m:r>
                      <a:rPr lang="en-US" sz="2000" i="1" dirty="0">
                        <a:latin typeface="Cambria Math" panose="02040503050406030204" pitchFamily="18" charset="0"/>
                      </a:rPr>
                      <m:t>= </m:t>
                    </m:r>
                    <m:r>
                      <a:rPr lang="en-US" sz="2000" i="1" dirty="0" smtClean="0">
                        <a:latin typeface="Cambria Math" panose="02040503050406030204" pitchFamily="18" charset="0"/>
                      </a:rPr>
                      <m:t>[]</m:t>
                    </m:r>
                  </m:oMath>
                </a14:m>
                <a:endParaRPr lang="en-US" sz="2000" dirty="0"/>
              </a:p>
              <a:p>
                <a:pPr lvl="1"/>
                <a:r>
                  <a:rPr lang="en-US" sz="2000" dirty="0"/>
                  <a:t>for each letter </a:t>
                </a:r>
                <a14:m>
                  <m:oMath xmlns:m="http://schemas.openxmlformats.org/officeDocument/2006/math">
                    <m:r>
                      <a:rPr lang="en-US" sz="2000" i="1" dirty="0">
                        <a:latin typeface="Cambria Math" panose="02040503050406030204" pitchFamily="18" charset="0"/>
                      </a:rPr>
                      <m:t>𝑙</m:t>
                    </m:r>
                  </m:oMath>
                </a14:m>
                <a:r>
                  <a:rPr lang="en-US" sz="2000" dirty="0"/>
                  <a:t> in the alphabet</a:t>
                </a:r>
              </a:p>
              <a:p>
                <a:pPr lvl="2"/>
                <a:r>
                  <a:rPr lang="en-US" sz="2000" dirty="0"/>
                  <a:t>if any "old state",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𝑞</m:t>
                        </m:r>
                      </m:e>
                      <m:sub>
                        <m:r>
                          <a:rPr lang="en-US" sz="2000" b="0" i="1" dirty="0" smtClean="0">
                            <a:latin typeface="Cambria Math" panose="02040503050406030204" pitchFamily="18" charset="0"/>
                          </a:rPr>
                          <m:t>𝑖</m:t>
                        </m:r>
                      </m:sub>
                    </m:sSub>
                  </m:oMath>
                </a14:m>
                <a:r>
                  <a:rPr lang="en-US" sz="2000" dirty="0"/>
                  <a:t>, in s has a transition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𝑞</m:t>
                        </m:r>
                      </m:e>
                      <m:sub>
                        <m:r>
                          <a:rPr lang="en-US" sz="2000" i="1" dirty="0">
                            <a:latin typeface="Cambria Math" panose="02040503050406030204" pitchFamily="18" charset="0"/>
                          </a:rPr>
                          <m:t>𝑖</m:t>
                        </m:r>
                      </m:sub>
                    </m:sSub>
                    <m:r>
                      <a:rPr lang="en-US" sz="2000" i="1" dirty="0">
                        <a:latin typeface="Cambria Math" panose="02040503050406030204" pitchFamily="18" charset="0"/>
                      </a:rPr>
                      <m:t> </m:t>
                    </m:r>
                    <m:r>
                      <a:rPr lang="en-US" sz="2000" b="0" i="1" dirty="0" smtClean="0">
                        <a:latin typeface="Cambria Math" panose="02040503050406030204" pitchFamily="18" charset="0"/>
                      </a:rPr>
                      <m:t>:</m:t>
                    </m:r>
                    <m:r>
                      <a:rPr lang="en-US" sz="2000" b="0" i="1" dirty="0" smtClean="0">
                        <a:latin typeface="Cambria Math" panose="02040503050406030204" pitchFamily="18" charset="0"/>
                      </a:rPr>
                      <m:t>𝑙</m:t>
                    </m:r>
                    <m:r>
                      <a:rPr lang="en-US" sz="2000" b="0" i="1" dirty="0" smtClean="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𝑞</m:t>
                        </m:r>
                      </m:e>
                      <m:sub>
                        <m:r>
                          <a:rPr lang="en-US" sz="2000" b="0" i="1" dirty="0" smtClean="0">
                            <a:latin typeface="Cambria Math" panose="02040503050406030204" pitchFamily="18" charset="0"/>
                          </a:rPr>
                          <m:t>𝑗</m:t>
                        </m:r>
                      </m:sub>
                    </m:sSub>
                  </m:oMath>
                </a14:m>
                <a:endParaRPr lang="en-US" sz="2000" dirty="0"/>
              </a:p>
              <a:p>
                <a:pPr lvl="3"/>
                <a:r>
                  <a:rPr lang="en-US" sz="1800" dirty="0"/>
                  <a:t>add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𝑞</m:t>
                        </m:r>
                      </m:e>
                      <m:sub>
                        <m:r>
                          <a:rPr lang="en-US" sz="1800" b="0" i="1" dirty="0" smtClean="0">
                            <a:latin typeface="Cambria Math" panose="02040503050406030204" pitchFamily="18" charset="0"/>
                          </a:rPr>
                          <m:t>𝑗</m:t>
                        </m:r>
                      </m:sub>
                    </m:sSub>
                    <m:r>
                      <a:rPr lang="en-US" sz="1800" i="1" dirty="0">
                        <a:latin typeface="Cambria Math" panose="02040503050406030204" pitchFamily="18" charset="0"/>
                      </a:rPr>
                      <m:t> </m:t>
                    </m:r>
                  </m:oMath>
                </a14:m>
                <a:r>
                  <a:rPr lang="en-US" sz="1800" dirty="0"/>
                  <a:t>to </a:t>
                </a:r>
                <a14:m>
                  <m:oMath xmlns:m="http://schemas.openxmlformats.org/officeDocument/2006/math">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𝑠</m:t>
                        </m:r>
                      </m:e>
                      <m:sub>
                        <m:r>
                          <a:rPr lang="en-US" sz="1800" b="0" i="1" dirty="0" smtClean="0">
                            <a:latin typeface="Cambria Math" panose="02040503050406030204" pitchFamily="18" charset="0"/>
                          </a:rPr>
                          <m:t>𝑛𝑒𝑤</m:t>
                        </m:r>
                      </m:sub>
                    </m:sSub>
                  </m:oMath>
                </a14:m>
                <a:endParaRPr lang="en-US" sz="1800" dirty="0"/>
              </a:p>
              <a:p>
                <a:pPr lvl="3"/>
                <a:r>
                  <a:rPr lang="en-US" sz="1800" dirty="0"/>
                  <a:t>if </a:t>
                </a:r>
                <a14:m>
                  <m:oMath xmlns:m="http://schemas.openxmlformats.org/officeDocument/2006/math">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𝑠</m:t>
                        </m:r>
                      </m:e>
                      <m:sub>
                        <m:r>
                          <a:rPr lang="en-US" sz="1800" b="0" i="1" dirty="0" smtClean="0">
                            <a:latin typeface="Cambria Math" panose="02040503050406030204" pitchFamily="18" charset="0"/>
                          </a:rPr>
                          <m:t>𝑛𝑒𝑤</m:t>
                        </m:r>
                      </m:sub>
                    </m:sSub>
                  </m:oMath>
                </a14:m>
                <a:r>
                  <a:rPr lang="en-US" sz="1800" dirty="0"/>
                  <a:t> doesn't exist already, create state </a:t>
                </a:r>
                <a14:m>
                  <m:oMath xmlns:m="http://schemas.openxmlformats.org/officeDocument/2006/math">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𝑠</m:t>
                        </m:r>
                      </m:e>
                      <m:sub>
                        <m:r>
                          <a:rPr lang="en-US" sz="1800" b="0" i="1" dirty="0" smtClean="0">
                            <a:latin typeface="Cambria Math" panose="02040503050406030204" pitchFamily="18" charset="0"/>
                          </a:rPr>
                          <m:t>𝑛𝑒𝑤</m:t>
                        </m:r>
                      </m:sub>
                    </m:sSub>
                    <m:r>
                      <a:rPr lang="en-US" sz="1800" i="1" dirty="0" err="1">
                        <a:latin typeface="Cambria Math" panose="02040503050406030204" pitchFamily="18" charset="0"/>
                      </a:rPr>
                      <m:t> </m:t>
                    </m:r>
                  </m:oMath>
                </a14:m>
                <a:r>
                  <a:rPr lang="en-US" sz="1800" dirty="0"/>
                  <a:t> and add </a:t>
                </a:r>
                <a14:m>
                  <m:oMath xmlns:m="http://schemas.openxmlformats.org/officeDocument/2006/math">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𝑠</m:t>
                        </m:r>
                      </m:e>
                      <m:sub>
                        <m:r>
                          <a:rPr lang="en-US" sz="1800" b="0" i="1" dirty="0" smtClean="0">
                            <a:latin typeface="Cambria Math" panose="02040503050406030204" pitchFamily="18" charset="0"/>
                          </a:rPr>
                          <m:t>𝑛𝑒𝑤</m:t>
                        </m:r>
                      </m:sub>
                    </m:sSub>
                  </m:oMath>
                </a14:m>
                <a:r>
                  <a:rPr lang="en-US" sz="1800" dirty="0"/>
                  <a:t>to queue </a:t>
                </a:r>
                <a14:m>
                  <m:oMath xmlns:m="http://schemas.openxmlformats.org/officeDocument/2006/math">
                    <m:r>
                      <a:rPr lang="en-US" sz="1800" i="1" dirty="0" smtClean="0">
                        <a:latin typeface="Cambria Math" panose="02040503050406030204" pitchFamily="18" charset="0"/>
                      </a:rPr>
                      <m:t>𝑞</m:t>
                    </m:r>
                  </m:oMath>
                </a14:m>
                <a:endParaRPr lang="en-US" sz="1800" dirty="0"/>
              </a:p>
              <a:p>
                <a:pPr lvl="1"/>
                <a:r>
                  <a:rPr lang="en-US" sz="2000" dirty="0"/>
                  <a:t>if any states don't have transitions for all letters in the alphabet, create a "sink" state that transitions to itself on all letters and have states transition to here for any remaining alphabet letters</a:t>
                </a:r>
                <a:br>
                  <a:rPr lang="en-US" sz="2000" dirty="0"/>
                </a:br>
                <a:endParaRPr lang="en-US" sz="2000" dirty="0"/>
              </a:p>
              <a:p>
                <a:endParaRPr lang="en-US" dirty="0"/>
              </a:p>
            </p:txBody>
          </p:sp>
        </mc:Choice>
        <mc:Fallback xmlns="">
          <p:sp>
            <p:nvSpPr>
              <p:cNvPr id="4" name="Content Placeholder 3">
                <a:extLst>
                  <a:ext uri="{FF2B5EF4-FFF2-40B4-BE49-F238E27FC236}">
                    <a16:creationId xmlns:a16="http://schemas.microsoft.com/office/drawing/2014/main" id="{F2AC3FC0-0B57-7FB0-BBD9-D6A7EBC3B8D5}"/>
                  </a:ext>
                </a:extLst>
              </p:cNvPr>
              <p:cNvSpPr>
                <a:spLocks noGrp="1" noRot="1" noChangeAspect="1" noMove="1" noResize="1" noEditPoints="1" noAdjustHandles="1" noChangeArrowheads="1" noChangeShapeType="1" noTextEdit="1"/>
              </p:cNvSpPr>
              <p:nvPr>
                <p:ph idx="1"/>
              </p:nvPr>
            </p:nvSpPr>
            <p:spPr>
              <a:xfrm>
                <a:off x="612647" y="1563132"/>
                <a:ext cx="10237361" cy="4593828"/>
              </a:xfrm>
              <a:blipFill>
                <a:blip r:embed="rId3"/>
                <a:stretch>
                  <a:fillRect l="-496" b="-11846"/>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76E1B24E-B78A-66C9-BFB1-08FD24A1B1C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D2B982C-B84E-CD01-9C52-A4106C282F09}"/>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Constructing a DFA from an NFA</a:t>
            </a:r>
          </a:p>
        </p:txBody>
      </p:sp>
    </p:spTree>
    <p:extLst>
      <p:ext uri="{BB962C8B-B14F-4D97-AF65-F5344CB8AC3E}">
        <p14:creationId xmlns:p14="http://schemas.microsoft.com/office/powerpoint/2010/main" val="414514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B7138-6C18-B43E-4E11-607562D4229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F601C77-BA2E-32CF-4286-DEC22EC9848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C62B91D9-01B8-EEE3-8C33-DF1646C608E6}"/>
              </a:ext>
            </a:extLst>
          </p:cNvPr>
          <p:cNvSpPr>
            <a:spLocks noGrp="1"/>
          </p:cNvSpPr>
          <p:nvPr>
            <p:ph type="sldNum" sz="quarter" idx="12"/>
          </p:nvPr>
        </p:nvSpPr>
        <p:spPr/>
        <p:txBody>
          <a:bodyPr/>
          <a:lstStyle/>
          <a:p>
            <a:fld id="{CC057153-B650-4DEB-B370-79DDCFDCE934}" type="slidenum">
              <a:rPr lang="en-US" smtClean="0"/>
              <a:t>31</a:t>
            </a:fld>
            <a:endParaRPr lang="en-US"/>
          </a:p>
        </p:txBody>
      </p:sp>
      <p:sp>
        <p:nvSpPr>
          <p:cNvPr id="2" name="TextBox 1">
            <a:extLst>
              <a:ext uri="{FF2B5EF4-FFF2-40B4-BE49-F238E27FC236}">
                <a16:creationId xmlns:a16="http://schemas.microsoft.com/office/drawing/2014/main" id="{B54BF8BF-398C-8B9D-BC0D-AF193AF14AF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75C06620-8E85-6138-D92F-DE2ACBFFC5D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Convert example 4 from NFA to DFA</a:t>
            </a:r>
          </a:p>
        </p:txBody>
      </p:sp>
      <p:pic>
        <p:nvPicPr>
          <p:cNvPr id="8" name="Content Placeholder 7" descr="A diagram of a triangle&#10;&#10;AI-generated content may be incorrect.">
            <a:extLst>
              <a:ext uri="{FF2B5EF4-FFF2-40B4-BE49-F238E27FC236}">
                <a16:creationId xmlns:a16="http://schemas.microsoft.com/office/drawing/2014/main" id="{DEA1C528-6DB8-21B0-DA2C-EED59EFBD94F}"/>
              </a:ext>
            </a:extLst>
          </p:cNvPr>
          <p:cNvPicPr>
            <a:picLocks noGrp="1" noChangeAspect="1"/>
          </p:cNvPicPr>
          <p:nvPr>
            <p:ph idx="1"/>
          </p:nvPr>
        </p:nvPicPr>
        <p:blipFill>
          <a:blip r:embed="rId3"/>
          <a:stretch>
            <a:fillRect/>
          </a:stretch>
        </p:blipFill>
        <p:spPr>
          <a:xfrm>
            <a:off x="6755362" y="3232668"/>
            <a:ext cx="4876800" cy="2247900"/>
          </a:xfrm>
        </p:spPr>
      </p:pic>
      <p:pic>
        <p:nvPicPr>
          <p:cNvPr id="12" name="Picture 11" descr="A yellow circle with black lines and a yellow circle with black letters&#10;&#10;AI-generated content may be incorrect.">
            <a:extLst>
              <a:ext uri="{FF2B5EF4-FFF2-40B4-BE49-F238E27FC236}">
                <a16:creationId xmlns:a16="http://schemas.microsoft.com/office/drawing/2014/main" id="{B55A70AF-D5C4-7951-7DE4-FC26A2B8E60E}"/>
              </a:ext>
            </a:extLst>
          </p:cNvPr>
          <p:cNvPicPr>
            <a:picLocks noChangeAspect="1"/>
          </p:cNvPicPr>
          <p:nvPr/>
        </p:nvPicPr>
        <p:blipFill>
          <a:blip r:embed="rId4"/>
          <a:stretch>
            <a:fillRect/>
          </a:stretch>
        </p:blipFill>
        <p:spPr>
          <a:xfrm>
            <a:off x="1145337" y="3480318"/>
            <a:ext cx="3924300" cy="1752600"/>
          </a:xfrm>
          <a:prstGeom prst="rect">
            <a:avLst/>
          </a:prstGeom>
        </p:spPr>
      </p:pic>
      <p:sp>
        <p:nvSpPr>
          <p:cNvPr id="13" name="Content Placeholder 3">
            <a:extLst>
              <a:ext uri="{FF2B5EF4-FFF2-40B4-BE49-F238E27FC236}">
                <a16:creationId xmlns:a16="http://schemas.microsoft.com/office/drawing/2014/main" id="{4498AA71-A326-4935-CBF6-AC95D836C1A0}"/>
              </a:ext>
            </a:extLst>
          </p:cNvPr>
          <p:cNvSpPr txBox="1">
            <a:spLocks/>
          </p:cNvSpPr>
          <p:nvPr/>
        </p:nvSpPr>
        <p:spPr>
          <a:xfrm>
            <a:off x="612647" y="1563132"/>
            <a:ext cx="10237361" cy="459382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Accepts strings of a's that end in 2 a's</a:t>
            </a:r>
          </a:p>
          <a:p>
            <a:r>
              <a:rPr lang="en-US" dirty="0"/>
              <a:t>(</a:t>
            </a:r>
            <a:r>
              <a:rPr lang="en-US" dirty="0" err="1"/>
              <a:t>a|b</a:t>
            </a:r>
            <a:r>
              <a:rPr lang="en-US" dirty="0"/>
              <a:t>)*aa</a:t>
            </a:r>
          </a:p>
        </p:txBody>
      </p:sp>
      <p:cxnSp>
        <p:nvCxnSpPr>
          <p:cNvPr id="15" name="Straight Arrow Connector 14">
            <a:extLst>
              <a:ext uri="{FF2B5EF4-FFF2-40B4-BE49-F238E27FC236}">
                <a16:creationId xmlns:a16="http://schemas.microsoft.com/office/drawing/2014/main" id="{F3921CC3-7EC0-215D-DC2C-1518A76CBC6B}"/>
              </a:ext>
            </a:extLst>
          </p:cNvPr>
          <p:cNvCxnSpPr/>
          <p:nvPr/>
        </p:nvCxnSpPr>
        <p:spPr>
          <a:xfrm>
            <a:off x="5467739" y="4572000"/>
            <a:ext cx="8397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241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ACB00-2EC9-8CCA-E3FE-A3A398B0AD4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7727D35-78AA-F200-8536-48F2FF0BE0A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F959D69-EDA0-978F-738F-2909CAF0DE8E}"/>
              </a:ext>
            </a:extLst>
          </p:cNvPr>
          <p:cNvSpPr>
            <a:spLocks noGrp="1"/>
          </p:cNvSpPr>
          <p:nvPr>
            <p:ph type="sldNum" sz="quarter" idx="12"/>
          </p:nvPr>
        </p:nvSpPr>
        <p:spPr/>
        <p:txBody>
          <a:bodyPr/>
          <a:lstStyle/>
          <a:p>
            <a:fld id="{CC057153-B650-4DEB-B370-79DDCFDCE934}" type="slidenum">
              <a:rPr lang="en-US" smtClean="0"/>
              <a:t>32</a:t>
            </a:fld>
            <a:endParaRPr lang="en-US"/>
          </a:p>
        </p:txBody>
      </p:sp>
      <p:sp>
        <p:nvSpPr>
          <p:cNvPr id="2" name="TextBox 1">
            <a:extLst>
              <a:ext uri="{FF2B5EF4-FFF2-40B4-BE49-F238E27FC236}">
                <a16:creationId xmlns:a16="http://schemas.microsoft.com/office/drawing/2014/main" id="{D482E279-AF19-F87E-7A49-A8DE53E8485D}"/>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C3C485B2-F349-D435-2BB5-5D952738AB3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Convert example 2 from NFA to DFA</a:t>
            </a:r>
          </a:p>
        </p:txBody>
      </p:sp>
      <p:sp>
        <p:nvSpPr>
          <p:cNvPr id="13" name="Content Placeholder 3">
            <a:extLst>
              <a:ext uri="{FF2B5EF4-FFF2-40B4-BE49-F238E27FC236}">
                <a16:creationId xmlns:a16="http://schemas.microsoft.com/office/drawing/2014/main" id="{86EEFCD5-E7C1-C2C3-C0E5-E97FC255BD07}"/>
              </a:ext>
            </a:extLst>
          </p:cNvPr>
          <p:cNvSpPr txBox="1">
            <a:spLocks/>
          </p:cNvSpPr>
          <p:nvPr/>
        </p:nvSpPr>
        <p:spPr>
          <a:xfrm>
            <a:off x="612647" y="1563132"/>
            <a:ext cx="10237361" cy="459382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Accepts strings of a's that start and end with a</a:t>
            </a:r>
          </a:p>
          <a:p>
            <a:r>
              <a:rPr lang="en-US" dirty="0"/>
              <a:t>a(</a:t>
            </a:r>
            <a:r>
              <a:rPr lang="en-US" dirty="0" err="1"/>
              <a:t>a|b</a:t>
            </a:r>
            <a:r>
              <a:rPr lang="en-US" dirty="0"/>
              <a:t>)*a</a:t>
            </a:r>
          </a:p>
        </p:txBody>
      </p:sp>
      <p:cxnSp>
        <p:nvCxnSpPr>
          <p:cNvPr id="7" name="Straight Arrow Connector 6">
            <a:extLst>
              <a:ext uri="{FF2B5EF4-FFF2-40B4-BE49-F238E27FC236}">
                <a16:creationId xmlns:a16="http://schemas.microsoft.com/office/drawing/2014/main" id="{6F425051-9BCF-30C2-67F7-944AF9AA593E}"/>
              </a:ext>
            </a:extLst>
          </p:cNvPr>
          <p:cNvCxnSpPr/>
          <p:nvPr/>
        </p:nvCxnSpPr>
        <p:spPr>
          <a:xfrm>
            <a:off x="5467739" y="4572000"/>
            <a:ext cx="8397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 name="Picture 19" descr="A diagram of a network&#10;&#10;AI-generated content may be incorrect.">
            <a:extLst>
              <a:ext uri="{FF2B5EF4-FFF2-40B4-BE49-F238E27FC236}">
                <a16:creationId xmlns:a16="http://schemas.microsoft.com/office/drawing/2014/main" id="{798B34E0-E82B-3586-CDE2-383EA602CD87}"/>
              </a:ext>
            </a:extLst>
          </p:cNvPr>
          <p:cNvPicPr>
            <a:picLocks noChangeAspect="1"/>
          </p:cNvPicPr>
          <p:nvPr/>
        </p:nvPicPr>
        <p:blipFill>
          <a:blip r:embed="rId3"/>
          <a:stretch>
            <a:fillRect/>
          </a:stretch>
        </p:blipFill>
        <p:spPr>
          <a:xfrm>
            <a:off x="559838" y="2695390"/>
            <a:ext cx="4051300" cy="3225800"/>
          </a:xfrm>
          <a:prstGeom prst="rect">
            <a:avLst/>
          </a:prstGeom>
        </p:spPr>
      </p:pic>
      <p:pic>
        <p:nvPicPr>
          <p:cNvPr id="22" name="Picture 21" descr="A diagram of a diagram&#10;&#10;AI-generated content may be incorrect.">
            <a:extLst>
              <a:ext uri="{FF2B5EF4-FFF2-40B4-BE49-F238E27FC236}">
                <a16:creationId xmlns:a16="http://schemas.microsoft.com/office/drawing/2014/main" id="{A0FB8CFD-1FAF-CBE9-60F8-BD2408BE21F9}"/>
              </a:ext>
            </a:extLst>
          </p:cNvPr>
          <p:cNvPicPr>
            <a:picLocks noChangeAspect="1"/>
          </p:cNvPicPr>
          <p:nvPr/>
        </p:nvPicPr>
        <p:blipFill>
          <a:blip r:embed="rId4"/>
          <a:stretch>
            <a:fillRect/>
          </a:stretch>
        </p:blipFill>
        <p:spPr>
          <a:xfrm>
            <a:off x="7010918" y="2927350"/>
            <a:ext cx="4216400" cy="3289300"/>
          </a:xfrm>
          <a:prstGeom prst="rect">
            <a:avLst/>
          </a:prstGeom>
        </p:spPr>
      </p:pic>
      <p:pic>
        <p:nvPicPr>
          <p:cNvPr id="5" name="Picture 4">
            <a:extLst>
              <a:ext uri="{FF2B5EF4-FFF2-40B4-BE49-F238E27FC236}">
                <a16:creationId xmlns:a16="http://schemas.microsoft.com/office/drawing/2014/main" id="{2557D91A-CFF4-B52C-DB26-35EEFB8474F4}"/>
              </a:ext>
            </a:extLst>
          </p:cNvPr>
          <p:cNvPicPr>
            <a:picLocks noChangeAspect="1"/>
          </p:cNvPicPr>
          <p:nvPr/>
        </p:nvPicPr>
        <p:blipFill>
          <a:blip r:embed="rId5"/>
          <a:stretch>
            <a:fillRect/>
          </a:stretch>
        </p:blipFill>
        <p:spPr>
          <a:xfrm>
            <a:off x="7075195" y="4483100"/>
            <a:ext cx="177800" cy="304800"/>
          </a:xfrm>
          <a:prstGeom prst="rect">
            <a:avLst/>
          </a:prstGeom>
        </p:spPr>
      </p:pic>
    </p:spTree>
    <p:extLst>
      <p:ext uri="{BB962C8B-B14F-4D97-AF65-F5344CB8AC3E}">
        <p14:creationId xmlns:p14="http://schemas.microsoft.com/office/powerpoint/2010/main" val="165214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3CC26-D650-8B81-BA1A-8727A826B89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E582C18-FC0E-A293-1D74-7B3B2B9F7579}"/>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0D0BB5C-2F86-8A8F-2F7E-61A5DD1C7B69}"/>
              </a:ext>
            </a:extLst>
          </p:cNvPr>
          <p:cNvSpPr>
            <a:spLocks noGrp="1"/>
          </p:cNvSpPr>
          <p:nvPr>
            <p:ph type="sldNum" sz="quarter" idx="12"/>
          </p:nvPr>
        </p:nvSpPr>
        <p:spPr/>
        <p:txBody>
          <a:bodyPr/>
          <a:lstStyle/>
          <a:p>
            <a:fld id="{CC057153-B650-4DEB-B370-79DDCFDCE934}" type="slidenum">
              <a:rPr lang="en-US" smtClean="0"/>
              <a:t>33</a:t>
            </a:fld>
            <a:endParaRPr lang="en-US"/>
          </a:p>
        </p:txBody>
      </p:sp>
      <p:sp>
        <p:nvSpPr>
          <p:cNvPr id="4" name="Content Placeholder 3">
            <a:extLst>
              <a:ext uri="{FF2B5EF4-FFF2-40B4-BE49-F238E27FC236}">
                <a16:creationId xmlns:a16="http://schemas.microsoft.com/office/drawing/2014/main" id="{0DD6CBBC-D3D2-EE06-C97F-0220AE73B36F}"/>
              </a:ext>
            </a:extLst>
          </p:cNvPr>
          <p:cNvSpPr>
            <a:spLocks noGrp="1"/>
          </p:cNvSpPr>
          <p:nvPr>
            <p:ph idx="1"/>
          </p:nvPr>
        </p:nvSpPr>
        <p:spPr>
          <a:xfrm>
            <a:off x="612647" y="1563132"/>
            <a:ext cx="10237361" cy="4593828"/>
          </a:xfrm>
        </p:spPr>
        <p:txBody>
          <a:bodyPr>
            <a:noAutofit/>
          </a:bodyPr>
          <a:lstStyle/>
          <a:p>
            <a:r>
              <a:rPr lang="en-US" dirty="0"/>
              <a:t>A </a:t>
            </a:r>
            <a:r>
              <a:rPr lang="en-US" b="1" dirty="0"/>
              <a:t>regular language </a:t>
            </a:r>
            <a:r>
              <a:rPr lang="en-US" dirty="0"/>
              <a:t>is a language that can be described by a DFA.</a:t>
            </a:r>
          </a:p>
          <a:p>
            <a:r>
              <a:rPr lang="en-US" dirty="0"/>
              <a:t>A regular language is also any language that can be described by a regular expression!</a:t>
            </a:r>
          </a:p>
        </p:txBody>
      </p:sp>
      <p:sp>
        <p:nvSpPr>
          <p:cNvPr id="2" name="TextBox 1">
            <a:extLst>
              <a:ext uri="{FF2B5EF4-FFF2-40B4-BE49-F238E27FC236}">
                <a16:creationId xmlns:a16="http://schemas.microsoft.com/office/drawing/2014/main" id="{07B5FFE4-E5C2-5AA9-25B1-8211E7BD80F0}"/>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924C1F6-86C1-57C1-9DA0-4B5A84E73CD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Regular languages </a:t>
            </a:r>
          </a:p>
        </p:txBody>
      </p:sp>
    </p:spTree>
    <p:extLst>
      <p:ext uri="{BB962C8B-B14F-4D97-AF65-F5344CB8AC3E}">
        <p14:creationId xmlns:p14="http://schemas.microsoft.com/office/powerpoint/2010/main" val="41943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6859F-5384-BDBA-AE3C-0FC9F16D247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5A9E049-48C9-8E7A-2F70-FABC199E8C0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2FBDC86-7DFD-1BE8-628C-5164DC4760A8}"/>
              </a:ext>
            </a:extLst>
          </p:cNvPr>
          <p:cNvSpPr>
            <a:spLocks noGrp="1"/>
          </p:cNvSpPr>
          <p:nvPr>
            <p:ph type="sldNum" sz="quarter" idx="12"/>
          </p:nvPr>
        </p:nvSpPr>
        <p:spPr/>
        <p:txBody>
          <a:bodyPr/>
          <a:lstStyle/>
          <a:p>
            <a:fld id="{CC057153-B650-4DEB-B370-79DDCFDCE934}" type="slidenum">
              <a:rPr lang="en-US" smtClean="0"/>
              <a:t>34</a:t>
            </a:fld>
            <a:endParaRPr lang="en-US"/>
          </a:p>
        </p:txBody>
      </p:sp>
      <p:sp>
        <p:nvSpPr>
          <p:cNvPr id="4" name="Content Placeholder 3">
            <a:extLst>
              <a:ext uri="{FF2B5EF4-FFF2-40B4-BE49-F238E27FC236}">
                <a16:creationId xmlns:a16="http://schemas.microsoft.com/office/drawing/2014/main" id="{B905C19C-A062-ABF4-F214-324E64AC1EF9}"/>
              </a:ext>
            </a:extLst>
          </p:cNvPr>
          <p:cNvSpPr>
            <a:spLocks noGrp="1"/>
          </p:cNvSpPr>
          <p:nvPr>
            <p:ph idx="1"/>
          </p:nvPr>
        </p:nvSpPr>
        <p:spPr>
          <a:xfrm>
            <a:off x="612647" y="1563132"/>
            <a:ext cx="10237361" cy="4593828"/>
          </a:xfrm>
        </p:spPr>
        <p:txBody>
          <a:bodyPr>
            <a:noAutofit/>
          </a:bodyPr>
          <a:lstStyle/>
          <a:p>
            <a:r>
              <a:rPr lang="en-US" sz="1800" dirty="0"/>
              <a:t>Here is an example of a non-regular language</a:t>
            </a:r>
          </a:p>
          <a:p>
            <a:r>
              <a:rPr lang="en-US" sz="1800" dirty="0"/>
              <a:t>0^n 1^n for any n, that is the language of some number of zeros followed by the *same* number of 1s. </a:t>
            </a:r>
          </a:p>
          <a:p>
            <a:r>
              <a:rPr lang="en-US" sz="1800" dirty="0"/>
              <a:t>Can you come up with a regular expression for this language?</a:t>
            </a:r>
          </a:p>
          <a:p>
            <a:pPr lvl="1"/>
            <a:r>
              <a:rPr lang="en-US" dirty="0"/>
              <a:t>seems hard, since there's no tool for us to count</a:t>
            </a:r>
          </a:p>
          <a:p>
            <a:r>
              <a:rPr lang="en-US" sz="1800" dirty="0"/>
              <a:t>Can you come up with a DFA or NFA for this language?</a:t>
            </a:r>
            <a:br>
              <a:rPr lang="en-US" sz="1800" dirty="0"/>
            </a:br>
            <a:r>
              <a:rPr lang="en-US" sz="1800" dirty="0"/>
              <a:t>         - would have to have 2^(n+1) states and states are the only way we can count.</a:t>
            </a:r>
          </a:p>
          <a:p>
            <a:r>
              <a:rPr lang="en-US" sz="1800" dirty="0"/>
              <a:t>only problem is that n isn't finite!</a:t>
            </a:r>
          </a:p>
          <a:p>
            <a:pPr lvl="1"/>
            <a:r>
              <a:rPr lang="en-US" sz="1600" dirty="0"/>
              <a:t>Consider any DFA that recognizes strings of 0^n 1^n for some fixed n.</a:t>
            </a:r>
          </a:p>
          <a:p>
            <a:pPr lvl="1"/>
            <a:r>
              <a:rPr lang="en-US" sz="1600" dirty="0"/>
              <a:t>It won't recognize string 0^(n+1) 1^(n+1)</a:t>
            </a:r>
          </a:p>
          <a:p>
            <a:r>
              <a:rPr lang="en-US" sz="1800" dirty="0"/>
              <a:t>Basic idea behind pumping lemma (more in CS101)</a:t>
            </a:r>
          </a:p>
        </p:txBody>
      </p:sp>
      <p:sp>
        <p:nvSpPr>
          <p:cNvPr id="2" name="TextBox 1">
            <a:extLst>
              <a:ext uri="{FF2B5EF4-FFF2-40B4-BE49-F238E27FC236}">
                <a16:creationId xmlns:a16="http://schemas.microsoft.com/office/drawing/2014/main" id="{6B69D5FC-6989-1659-9DAD-8F73B8AEFE57}"/>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4711237-0B32-20F1-04BE-B36207C55F6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Regular languages </a:t>
            </a:r>
          </a:p>
        </p:txBody>
      </p:sp>
    </p:spTree>
    <p:extLst>
      <p:ext uri="{BB962C8B-B14F-4D97-AF65-F5344CB8AC3E}">
        <p14:creationId xmlns:p14="http://schemas.microsoft.com/office/powerpoint/2010/main" val="73465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69250-97F4-F58D-46F5-CF004DB13D4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431FE42-996A-1F1E-3611-A3CF20EE22E1}"/>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4CE8B0B-71E2-E6BE-64B5-B00515D7D883}"/>
              </a:ext>
            </a:extLst>
          </p:cNvPr>
          <p:cNvSpPr>
            <a:spLocks noGrp="1"/>
          </p:cNvSpPr>
          <p:nvPr>
            <p:ph type="sldNum" sz="quarter" idx="12"/>
          </p:nvPr>
        </p:nvSpPr>
        <p:spPr/>
        <p:txBody>
          <a:bodyPr/>
          <a:lstStyle/>
          <a:p>
            <a:fld id="{CC057153-B650-4DEB-B370-79DDCFDCE934}" type="slidenum">
              <a:rPr lang="en-US" smtClean="0"/>
              <a:t>35</a:t>
            </a:fld>
            <a:endParaRPr lang="en-US"/>
          </a:p>
        </p:txBody>
      </p:sp>
      <p:sp>
        <p:nvSpPr>
          <p:cNvPr id="4" name="Content Placeholder 3">
            <a:extLst>
              <a:ext uri="{FF2B5EF4-FFF2-40B4-BE49-F238E27FC236}">
                <a16:creationId xmlns:a16="http://schemas.microsoft.com/office/drawing/2014/main" id="{A11D2558-A90E-7AF3-76CD-E2AC98F9D48D}"/>
              </a:ext>
            </a:extLst>
          </p:cNvPr>
          <p:cNvSpPr>
            <a:spLocks noGrp="1"/>
          </p:cNvSpPr>
          <p:nvPr>
            <p:ph idx="1"/>
          </p:nvPr>
        </p:nvSpPr>
        <p:spPr>
          <a:xfrm>
            <a:off x="612647" y="1563132"/>
            <a:ext cx="10237361" cy="4593828"/>
          </a:xfrm>
        </p:spPr>
        <p:txBody>
          <a:bodyPr>
            <a:noAutofit/>
          </a:bodyPr>
          <a:lstStyle/>
          <a:p>
            <a:r>
              <a:rPr lang="en-US" dirty="0"/>
              <a:t>Which of these languages are regular?</a:t>
            </a:r>
          </a:p>
          <a:p>
            <a:pPr lvl="1"/>
            <a:r>
              <a:rPr lang="en-US" sz="2000" dirty="0"/>
              <a:t>Language consisting of repetitions of either 01 or 10</a:t>
            </a:r>
          </a:p>
          <a:p>
            <a:pPr lvl="1"/>
            <a:r>
              <a:rPr lang="en-US" sz="2000" dirty="0"/>
              <a:t>Language of strings with an equal number of 0s and 1s</a:t>
            </a:r>
          </a:p>
          <a:p>
            <a:pPr lvl="1"/>
            <a:r>
              <a:rPr lang="en-US" sz="2000" dirty="0"/>
              <a:t>Language over a's and b's of alternating a's starting with an a, i.e. every other character in the string is an a</a:t>
            </a:r>
          </a:p>
          <a:p>
            <a:pPr lvl="1"/>
            <a:r>
              <a:rPr lang="en-US" sz="2000" dirty="0"/>
              <a:t>Language of all words that are palindromes, i.e. read the same forward and reversed</a:t>
            </a:r>
            <a:br>
              <a:rPr lang="en-US" sz="2000" dirty="0"/>
            </a:br>
            <a:endParaRPr lang="en-US" sz="2000" dirty="0"/>
          </a:p>
        </p:txBody>
      </p:sp>
      <p:sp>
        <p:nvSpPr>
          <p:cNvPr id="2" name="TextBox 1">
            <a:extLst>
              <a:ext uri="{FF2B5EF4-FFF2-40B4-BE49-F238E27FC236}">
                <a16:creationId xmlns:a16="http://schemas.microsoft.com/office/drawing/2014/main" id="{33BEE37F-A3C6-252A-AD86-BCA29A839B6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5AED53D-BFEB-D8FA-5206-89CFB6A34F8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spTree>
    <p:extLst>
      <p:ext uri="{BB962C8B-B14F-4D97-AF65-F5344CB8AC3E}">
        <p14:creationId xmlns:p14="http://schemas.microsoft.com/office/powerpoint/2010/main" val="97824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61652-70BE-037E-6BA9-120DDAAE14F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0905A46-A33E-A4EA-CB2D-B259B46195F2}"/>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03C1C1C-74AC-046F-6AF8-43E3820CC5F3}"/>
              </a:ext>
            </a:extLst>
          </p:cNvPr>
          <p:cNvSpPr>
            <a:spLocks noGrp="1"/>
          </p:cNvSpPr>
          <p:nvPr>
            <p:ph type="sldNum" sz="quarter" idx="12"/>
          </p:nvPr>
        </p:nvSpPr>
        <p:spPr/>
        <p:txBody>
          <a:bodyPr/>
          <a:lstStyle/>
          <a:p>
            <a:fld id="{CC057153-B650-4DEB-B370-79DDCFDCE934}" type="slidenum">
              <a:rPr lang="en-US" smtClean="0"/>
              <a:t>36</a:t>
            </a:fld>
            <a:endParaRPr lang="en-US"/>
          </a:p>
        </p:txBody>
      </p:sp>
      <p:sp>
        <p:nvSpPr>
          <p:cNvPr id="4" name="Content Placeholder 3">
            <a:extLst>
              <a:ext uri="{FF2B5EF4-FFF2-40B4-BE49-F238E27FC236}">
                <a16:creationId xmlns:a16="http://schemas.microsoft.com/office/drawing/2014/main" id="{7772A358-ABB7-447D-9EFC-68C78A68B9A8}"/>
              </a:ext>
            </a:extLst>
          </p:cNvPr>
          <p:cNvSpPr>
            <a:spLocks noGrp="1"/>
          </p:cNvSpPr>
          <p:nvPr>
            <p:ph idx="1"/>
          </p:nvPr>
        </p:nvSpPr>
        <p:spPr>
          <a:xfrm>
            <a:off x="612647" y="1563132"/>
            <a:ext cx="10237361" cy="4593828"/>
          </a:xfrm>
        </p:spPr>
        <p:txBody>
          <a:bodyPr>
            <a:noAutofit/>
          </a:bodyPr>
          <a:lstStyle/>
          <a:p>
            <a:r>
              <a:rPr lang="en-US" dirty="0"/>
              <a:t>Which of these languages are regular?</a:t>
            </a:r>
          </a:p>
          <a:p>
            <a:pPr lvl="1"/>
            <a:r>
              <a:rPr lang="en-US" sz="2000" dirty="0"/>
              <a:t>Language consisting of repetitions of either 01 or 10</a:t>
            </a:r>
          </a:p>
          <a:p>
            <a:pPr lvl="2"/>
            <a:r>
              <a:rPr lang="en-US" sz="2000" dirty="0"/>
              <a:t>Regular: (01|10)*</a:t>
            </a:r>
          </a:p>
          <a:p>
            <a:pPr lvl="1"/>
            <a:r>
              <a:rPr lang="en-US" sz="2000" dirty="0"/>
              <a:t>Language of strings with an equal number of 0s and 1s</a:t>
            </a:r>
          </a:p>
          <a:p>
            <a:pPr lvl="2"/>
            <a:r>
              <a:rPr lang="en-US" sz="2000" dirty="0"/>
              <a:t>Not regular</a:t>
            </a:r>
          </a:p>
          <a:p>
            <a:pPr lvl="1"/>
            <a:r>
              <a:rPr lang="en-US" sz="2000" dirty="0"/>
              <a:t>Language over a's and b's of alternating a's starting with an a, i.e. every other character in the string is an a</a:t>
            </a:r>
          </a:p>
          <a:p>
            <a:pPr lvl="2"/>
            <a:r>
              <a:rPr lang="en-US" sz="2000" dirty="0"/>
              <a:t> Regular: a((</a:t>
            </a:r>
            <a:r>
              <a:rPr lang="en-US" sz="2000" dirty="0" err="1"/>
              <a:t>a|b</a:t>
            </a:r>
            <a:r>
              <a:rPr lang="en-US" sz="2000" dirty="0"/>
              <a:t>)a)*|a((</a:t>
            </a:r>
            <a:r>
              <a:rPr lang="en-US" sz="2000" dirty="0" err="1"/>
              <a:t>a|b</a:t>
            </a:r>
            <a:r>
              <a:rPr lang="en-US" sz="2000" dirty="0"/>
              <a:t>)a)*(</a:t>
            </a:r>
            <a:r>
              <a:rPr lang="en-US" sz="2000" dirty="0" err="1"/>
              <a:t>a|b</a:t>
            </a:r>
            <a:r>
              <a:rPr lang="en-US" sz="2000" dirty="0"/>
              <a:t>)</a:t>
            </a:r>
          </a:p>
          <a:p>
            <a:pPr lvl="1"/>
            <a:r>
              <a:rPr lang="en-US" sz="2000" dirty="0"/>
              <a:t>Language of all words that are palindromes, i.e. read the same forward and reversed</a:t>
            </a:r>
          </a:p>
          <a:p>
            <a:pPr lvl="2"/>
            <a:r>
              <a:rPr lang="en-US" sz="2000"/>
              <a:t>Not regular</a:t>
            </a:r>
            <a:endParaRPr lang="en-US" sz="2000" dirty="0"/>
          </a:p>
        </p:txBody>
      </p:sp>
      <p:sp>
        <p:nvSpPr>
          <p:cNvPr id="2" name="TextBox 1">
            <a:extLst>
              <a:ext uri="{FF2B5EF4-FFF2-40B4-BE49-F238E27FC236}">
                <a16:creationId xmlns:a16="http://schemas.microsoft.com/office/drawing/2014/main" id="{4BD664BD-ED9F-AAE2-07F2-91C6AE01CEB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36CA556-1ACB-1514-309D-378726DF2FF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Answer</a:t>
            </a:r>
          </a:p>
        </p:txBody>
      </p:sp>
    </p:spTree>
    <p:extLst>
      <p:ext uri="{BB962C8B-B14F-4D97-AF65-F5344CB8AC3E}">
        <p14:creationId xmlns:p14="http://schemas.microsoft.com/office/powerpoint/2010/main" val="212612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ADEA0-1A19-DD95-419B-460094455895}"/>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7D74F140-8628-FA14-6633-D50498981F56}"/>
              </a:ext>
            </a:extLst>
          </p:cNvPr>
          <p:cNvSpPr>
            <a:spLocks noGrp="1"/>
          </p:cNvSpPr>
          <p:nvPr>
            <p:ph type="sldNum" sz="quarter" idx="12"/>
          </p:nvPr>
        </p:nvSpPr>
        <p:spPr/>
        <p:txBody>
          <a:bodyPr/>
          <a:lstStyle/>
          <a:p>
            <a:fld id="{CC057153-B650-4DEB-B370-79DDCFDCE934}" type="slidenum">
              <a:rPr lang="en-US" smtClean="0"/>
              <a:t>37</a:t>
            </a:fld>
            <a:endParaRPr lang="en-US"/>
          </a:p>
        </p:txBody>
      </p:sp>
      <p:sp>
        <p:nvSpPr>
          <p:cNvPr id="5" name="Content Placeholder 4">
            <a:extLst>
              <a:ext uri="{FF2B5EF4-FFF2-40B4-BE49-F238E27FC236}">
                <a16:creationId xmlns:a16="http://schemas.microsoft.com/office/drawing/2014/main" id="{5BE7EB51-3285-71D5-C42C-55D8D7913AC5}"/>
              </a:ext>
            </a:extLst>
          </p:cNvPr>
          <p:cNvSpPr>
            <a:spLocks noGrp="1"/>
          </p:cNvSpPr>
          <p:nvPr>
            <p:ph idx="1"/>
          </p:nvPr>
        </p:nvSpPr>
        <p:spPr/>
        <p:txBody>
          <a:bodyPr/>
          <a:lstStyle/>
          <a:p>
            <a:pPr marL="0" indent="0">
              <a:buNone/>
            </a:pPr>
            <a:r>
              <a:rPr lang="en-US" b="1" dirty="0"/>
              <a:t>JFLAP examples:</a:t>
            </a:r>
          </a:p>
          <a:p>
            <a:r>
              <a:rPr lang="en-US" dirty="0">
                <a:solidFill>
                  <a:srgbClr val="0089E5"/>
                </a:solidFill>
                <a:hlinkClick r:id="rId3">
                  <a:extLst>
                    <a:ext uri="{A12FA001-AC4F-418D-AE19-62706E023703}">
                      <ahyp:hlinkClr xmlns:ahyp="http://schemas.microsoft.com/office/drawing/2018/hyperlinkcolor" val="tx"/>
                    </a:ext>
                  </a:extLst>
                </a:hlinkClick>
              </a:rPr>
              <a:t>NFA</a:t>
            </a:r>
            <a:r>
              <a:rPr lang="en-US" dirty="0">
                <a:solidFill>
                  <a:srgbClr val="0089E5"/>
                </a:solidFill>
                <a:hlinkClick r:id="rId4">
                  <a:extLst>
                    <a:ext uri="{A12FA001-AC4F-418D-AE19-62706E023703}">
                      <ahyp:hlinkClr xmlns:ahyp="http://schemas.microsoft.com/office/drawing/2018/hyperlinkcolor" val="tx"/>
                    </a:ext>
                  </a:extLst>
                </a:hlinkClick>
              </a:rPr>
              <a:t> examples</a:t>
            </a:r>
            <a:endParaRPr lang="en-US" dirty="0">
              <a:solidFill>
                <a:srgbClr val="0089E5"/>
              </a:solidFill>
            </a:endParaRPr>
          </a:p>
          <a:p>
            <a:pPr marL="0" indent="0">
              <a:buNone/>
            </a:pPr>
            <a:endParaRPr lang="en-US" dirty="0"/>
          </a:p>
        </p:txBody>
      </p:sp>
    </p:spTree>
    <p:extLst>
      <p:ext uri="{BB962C8B-B14F-4D97-AF65-F5344CB8AC3E}">
        <p14:creationId xmlns:p14="http://schemas.microsoft.com/office/powerpoint/2010/main" val="173995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E8BFD-2D38-9726-6384-D09AF14D66B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84A56D5-A40F-68C9-741C-6BAFD3AF4D8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694204D-4758-1D33-58A6-20DA0EA6A5BE}"/>
              </a:ext>
            </a:extLst>
          </p:cNvPr>
          <p:cNvSpPr>
            <a:spLocks noGrp="1"/>
          </p:cNvSpPr>
          <p:nvPr>
            <p:ph type="sldNum" sz="quarter" idx="12"/>
          </p:nvPr>
        </p:nvSpPr>
        <p:spPr/>
        <p:txBody>
          <a:bodyPr/>
          <a:lstStyle/>
          <a:p>
            <a:fld id="{CC057153-B650-4DEB-B370-79DDCFDCE934}" type="slidenum">
              <a:rPr lang="en-US" smtClean="0"/>
              <a:t>4</a:t>
            </a:fld>
            <a:endParaRPr lang="en-US"/>
          </a:p>
        </p:txBody>
      </p:sp>
      <p:sp>
        <p:nvSpPr>
          <p:cNvPr id="4" name="Content Placeholder 3">
            <a:extLst>
              <a:ext uri="{FF2B5EF4-FFF2-40B4-BE49-F238E27FC236}">
                <a16:creationId xmlns:a16="http://schemas.microsoft.com/office/drawing/2014/main" id="{E756333C-8359-C52B-0D14-FEB59EB12162}"/>
              </a:ext>
            </a:extLst>
          </p:cNvPr>
          <p:cNvSpPr>
            <a:spLocks noGrp="1"/>
          </p:cNvSpPr>
          <p:nvPr>
            <p:ph idx="1"/>
          </p:nvPr>
        </p:nvSpPr>
        <p:spPr>
          <a:xfrm>
            <a:off x="612647" y="1563132"/>
            <a:ext cx="10237361" cy="4593828"/>
          </a:xfrm>
        </p:spPr>
        <p:txBody>
          <a:bodyPr>
            <a:noAutofit/>
          </a:bodyPr>
          <a:lstStyle/>
          <a:p>
            <a:r>
              <a:rPr lang="en-US" dirty="0"/>
              <a:t>We can use any alphabet we want</a:t>
            </a:r>
          </a:p>
          <a:p>
            <a:r>
              <a:rPr lang="en-US" dirty="0"/>
              <a:t>If we use 1's and 0's we can interpret them as binary numbers!</a:t>
            </a:r>
          </a:p>
        </p:txBody>
      </p:sp>
      <p:sp>
        <p:nvSpPr>
          <p:cNvPr id="2" name="TextBox 1">
            <a:extLst>
              <a:ext uri="{FF2B5EF4-FFF2-40B4-BE49-F238E27FC236}">
                <a16:creationId xmlns:a16="http://schemas.microsoft.com/office/drawing/2014/main" id="{96F25BB2-FFFD-6433-7887-D5CF73F2119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45032D4-4F29-F7A3-97DE-FD77B1DF346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DFAs over numbers</a:t>
            </a:r>
          </a:p>
        </p:txBody>
      </p:sp>
    </p:spTree>
    <p:extLst>
      <p:ext uri="{BB962C8B-B14F-4D97-AF65-F5344CB8AC3E}">
        <p14:creationId xmlns:p14="http://schemas.microsoft.com/office/powerpoint/2010/main" val="128943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DDF9E-978E-91AF-B5D4-4F2D382797E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F54173C-F940-E688-BAAB-BCEC40C772A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B7544D3-C20C-79D4-7CF8-A9A447AF8AEC}"/>
              </a:ext>
            </a:extLst>
          </p:cNvPr>
          <p:cNvSpPr>
            <a:spLocks noGrp="1"/>
          </p:cNvSpPr>
          <p:nvPr>
            <p:ph type="sldNum" sz="quarter" idx="12"/>
          </p:nvPr>
        </p:nvSpPr>
        <p:spPr/>
        <p:txBody>
          <a:bodyPr/>
          <a:lstStyle/>
          <a:p>
            <a:fld id="{CC057153-B650-4DEB-B370-79DDCFDCE934}" type="slidenum">
              <a:rPr lang="en-US" smtClean="0"/>
              <a:t>5</a:t>
            </a:fld>
            <a:endParaRPr lang="en-US"/>
          </a:p>
        </p:txBody>
      </p:sp>
      <p:sp>
        <p:nvSpPr>
          <p:cNvPr id="4" name="Content Placeholder 3">
            <a:extLst>
              <a:ext uri="{FF2B5EF4-FFF2-40B4-BE49-F238E27FC236}">
                <a16:creationId xmlns:a16="http://schemas.microsoft.com/office/drawing/2014/main" id="{D27B0B90-3C33-67F5-2B9A-B39BEE8A313B}"/>
              </a:ext>
            </a:extLst>
          </p:cNvPr>
          <p:cNvSpPr>
            <a:spLocks noGrp="1"/>
          </p:cNvSpPr>
          <p:nvPr>
            <p:ph idx="1"/>
          </p:nvPr>
        </p:nvSpPr>
        <p:spPr>
          <a:xfrm>
            <a:off x="612647" y="1563132"/>
            <a:ext cx="10237361" cy="4593828"/>
          </a:xfrm>
        </p:spPr>
        <p:txBody>
          <a:bodyPr>
            <a:noAutofit/>
          </a:bodyPr>
          <a:lstStyle/>
          <a:p>
            <a:r>
              <a:rPr lang="en-US" dirty="0"/>
              <a:t>Assuming we work on 0s and 1s that are interpreted as bits, what does the following DFA do?</a:t>
            </a:r>
          </a:p>
        </p:txBody>
      </p:sp>
      <p:sp>
        <p:nvSpPr>
          <p:cNvPr id="2" name="TextBox 1">
            <a:extLst>
              <a:ext uri="{FF2B5EF4-FFF2-40B4-BE49-F238E27FC236}">
                <a16:creationId xmlns:a16="http://schemas.microsoft.com/office/drawing/2014/main" id="{9BB12E79-8DA8-5EE9-4AA0-636E964FFE3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F8A8C2A-DDFE-F1A2-9F4C-18BF7EA1ADEB}"/>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pic>
        <p:nvPicPr>
          <p:cNvPr id="5" name="Picture 4" descr="A diagram of a triangle with circles and lines&#10;&#10;AI-generated content may be incorrect.">
            <a:extLst>
              <a:ext uri="{FF2B5EF4-FFF2-40B4-BE49-F238E27FC236}">
                <a16:creationId xmlns:a16="http://schemas.microsoft.com/office/drawing/2014/main" id="{10C724F1-D8A2-F856-7667-26E5C291107E}"/>
              </a:ext>
            </a:extLst>
          </p:cNvPr>
          <p:cNvPicPr>
            <a:picLocks noChangeAspect="1"/>
          </p:cNvPicPr>
          <p:nvPr/>
        </p:nvPicPr>
        <p:blipFill>
          <a:blip r:embed="rId3"/>
          <a:stretch>
            <a:fillRect/>
          </a:stretch>
        </p:blipFill>
        <p:spPr>
          <a:xfrm>
            <a:off x="2721427" y="3058160"/>
            <a:ext cx="6019800" cy="3251200"/>
          </a:xfrm>
          <a:prstGeom prst="rect">
            <a:avLst/>
          </a:prstGeom>
        </p:spPr>
      </p:pic>
    </p:spTree>
    <p:extLst>
      <p:ext uri="{BB962C8B-B14F-4D97-AF65-F5344CB8AC3E}">
        <p14:creationId xmlns:p14="http://schemas.microsoft.com/office/powerpoint/2010/main" val="260380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5F6E2-597E-6AB5-8AE4-31129F85EBF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C13CE99-65E9-C80E-47F6-52E7CEC06AC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2443C7D-006D-9F34-BFC4-4731BB0910E5}"/>
              </a:ext>
            </a:extLst>
          </p:cNvPr>
          <p:cNvSpPr>
            <a:spLocks noGrp="1"/>
          </p:cNvSpPr>
          <p:nvPr>
            <p:ph type="sldNum" sz="quarter" idx="12"/>
          </p:nvPr>
        </p:nvSpPr>
        <p:spPr/>
        <p:txBody>
          <a:bodyPr/>
          <a:lstStyle/>
          <a:p>
            <a:fld id="{CC057153-B650-4DEB-B370-79DDCFDCE934}" type="slidenum">
              <a:rPr lang="en-US" smtClean="0"/>
              <a:t>6</a:t>
            </a:fld>
            <a:endParaRPr lang="en-US"/>
          </a:p>
        </p:txBody>
      </p:sp>
      <p:sp>
        <p:nvSpPr>
          <p:cNvPr id="4" name="Content Placeholder 3">
            <a:extLst>
              <a:ext uri="{FF2B5EF4-FFF2-40B4-BE49-F238E27FC236}">
                <a16:creationId xmlns:a16="http://schemas.microsoft.com/office/drawing/2014/main" id="{A55D8705-D6A4-5208-3CFC-023C99CC3587}"/>
              </a:ext>
            </a:extLst>
          </p:cNvPr>
          <p:cNvSpPr>
            <a:spLocks noGrp="1"/>
          </p:cNvSpPr>
          <p:nvPr>
            <p:ph idx="1"/>
          </p:nvPr>
        </p:nvSpPr>
        <p:spPr>
          <a:xfrm>
            <a:off x="612647" y="1563132"/>
            <a:ext cx="10237361" cy="4593828"/>
          </a:xfrm>
        </p:spPr>
        <p:txBody>
          <a:bodyPr>
            <a:noAutofit/>
          </a:bodyPr>
          <a:lstStyle/>
          <a:p>
            <a:r>
              <a:rPr lang="en-US" dirty="0"/>
              <a:t>Determines if an input string of 0s and 1s, when interpreted as a binary number, is greater than or equal to 5.</a:t>
            </a:r>
          </a:p>
        </p:txBody>
      </p:sp>
      <p:sp>
        <p:nvSpPr>
          <p:cNvPr id="2" name="TextBox 1">
            <a:extLst>
              <a:ext uri="{FF2B5EF4-FFF2-40B4-BE49-F238E27FC236}">
                <a16:creationId xmlns:a16="http://schemas.microsoft.com/office/drawing/2014/main" id="{B772E237-1102-1991-BB88-1B826529D7C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68C140D-99AE-D7F7-F465-237992D9779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Answer</a:t>
            </a:r>
          </a:p>
        </p:txBody>
      </p:sp>
      <p:pic>
        <p:nvPicPr>
          <p:cNvPr id="5" name="Picture 4" descr="A diagram of a triangle with circles and lines&#10;&#10;AI-generated content may be incorrect.">
            <a:extLst>
              <a:ext uri="{FF2B5EF4-FFF2-40B4-BE49-F238E27FC236}">
                <a16:creationId xmlns:a16="http://schemas.microsoft.com/office/drawing/2014/main" id="{CD7389BA-85AC-8B90-71CF-E48A76A04399}"/>
              </a:ext>
            </a:extLst>
          </p:cNvPr>
          <p:cNvPicPr>
            <a:picLocks noChangeAspect="1"/>
          </p:cNvPicPr>
          <p:nvPr/>
        </p:nvPicPr>
        <p:blipFill>
          <a:blip r:embed="rId3"/>
          <a:stretch>
            <a:fillRect/>
          </a:stretch>
        </p:blipFill>
        <p:spPr>
          <a:xfrm>
            <a:off x="2721427" y="3058160"/>
            <a:ext cx="6019800" cy="3251200"/>
          </a:xfrm>
          <a:prstGeom prst="rect">
            <a:avLst/>
          </a:prstGeom>
        </p:spPr>
      </p:pic>
    </p:spTree>
    <p:extLst>
      <p:ext uri="{BB962C8B-B14F-4D97-AF65-F5344CB8AC3E}">
        <p14:creationId xmlns:p14="http://schemas.microsoft.com/office/powerpoint/2010/main" val="321533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82578-2CE0-87FC-2E13-7C267EE06C6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79D7B56-4B8E-79DB-EFA5-FCC172A33B2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2084094-F0DB-4FFD-C750-41DD82370812}"/>
              </a:ext>
            </a:extLst>
          </p:cNvPr>
          <p:cNvSpPr>
            <a:spLocks noGrp="1"/>
          </p:cNvSpPr>
          <p:nvPr>
            <p:ph type="sldNum" sz="quarter" idx="12"/>
          </p:nvPr>
        </p:nvSpPr>
        <p:spPr/>
        <p:txBody>
          <a:bodyPr/>
          <a:lstStyle/>
          <a:p>
            <a:fld id="{CC057153-B650-4DEB-B370-79DDCFDCE934}" type="slidenum">
              <a:rPr lang="en-US" smtClean="0"/>
              <a:t>7</a:t>
            </a:fld>
            <a:endParaRPr lang="en-US"/>
          </a:p>
        </p:txBody>
      </p:sp>
      <p:sp>
        <p:nvSpPr>
          <p:cNvPr id="4" name="Content Placeholder 3">
            <a:extLst>
              <a:ext uri="{FF2B5EF4-FFF2-40B4-BE49-F238E27FC236}">
                <a16:creationId xmlns:a16="http://schemas.microsoft.com/office/drawing/2014/main" id="{485A095F-16BE-3640-7D6F-6582FE12F8F7}"/>
              </a:ext>
            </a:extLst>
          </p:cNvPr>
          <p:cNvSpPr>
            <a:spLocks noGrp="1"/>
          </p:cNvSpPr>
          <p:nvPr>
            <p:ph idx="1"/>
          </p:nvPr>
        </p:nvSpPr>
        <p:spPr>
          <a:xfrm>
            <a:off x="612647" y="1563132"/>
            <a:ext cx="10237361" cy="4593828"/>
          </a:xfrm>
        </p:spPr>
        <p:txBody>
          <a:bodyPr>
            <a:noAutofit/>
          </a:bodyPr>
          <a:lstStyle/>
          <a:p>
            <a:r>
              <a:rPr lang="en-US" dirty="0"/>
              <a:t>Can you write a DFA that determines if a number is odd?</a:t>
            </a:r>
          </a:p>
        </p:txBody>
      </p:sp>
      <p:sp>
        <p:nvSpPr>
          <p:cNvPr id="2" name="TextBox 1">
            <a:extLst>
              <a:ext uri="{FF2B5EF4-FFF2-40B4-BE49-F238E27FC236}">
                <a16:creationId xmlns:a16="http://schemas.microsoft.com/office/drawing/2014/main" id="{6B7000AE-1130-AE85-1C47-7B9596169A4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2845F37-810D-DCFE-20F3-B712DE5267C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spTree>
    <p:extLst>
      <p:ext uri="{BB962C8B-B14F-4D97-AF65-F5344CB8AC3E}">
        <p14:creationId xmlns:p14="http://schemas.microsoft.com/office/powerpoint/2010/main" val="293433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1D0C1-C84E-C16A-78E0-15CDA12CFAA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0951801-BE37-766F-682A-BD7C20C5ECB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35CBE66-397F-703E-0487-229E06196A67}"/>
              </a:ext>
            </a:extLst>
          </p:cNvPr>
          <p:cNvSpPr>
            <a:spLocks noGrp="1"/>
          </p:cNvSpPr>
          <p:nvPr>
            <p:ph type="sldNum" sz="quarter" idx="12"/>
          </p:nvPr>
        </p:nvSpPr>
        <p:spPr/>
        <p:txBody>
          <a:bodyPr/>
          <a:lstStyle/>
          <a:p>
            <a:fld id="{CC057153-B650-4DEB-B370-79DDCFDCE934}" type="slidenum">
              <a:rPr lang="en-US" smtClean="0"/>
              <a:t>8</a:t>
            </a:fld>
            <a:endParaRPr lang="en-US"/>
          </a:p>
        </p:txBody>
      </p:sp>
      <p:sp>
        <p:nvSpPr>
          <p:cNvPr id="4" name="Content Placeholder 3">
            <a:extLst>
              <a:ext uri="{FF2B5EF4-FFF2-40B4-BE49-F238E27FC236}">
                <a16:creationId xmlns:a16="http://schemas.microsoft.com/office/drawing/2014/main" id="{80163BA0-0BD1-32B0-8748-2E090BB36FF1}"/>
              </a:ext>
            </a:extLst>
          </p:cNvPr>
          <p:cNvSpPr>
            <a:spLocks noGrp="1"/>
          </p:cNvSpPr>
          <p:nvPr>
            <p:ph idx="1"/>
          </p:nvPr>
        </p:nvSpPr>
        <p:spPr>
          <a:xfrm>
            <a:off x="612647" y="1563132"/>
            <a:ext cx="10237361" cy="4593828"/>
          </a:xfrm>
        </p:spPr>
        <p:txBody>
          <a:bodyPr>
            <a:noAutofit/>
          </a:bodyPr>
          <a:lstStyle/>
          <a:p>
            <a:r>
              <a:rPr lang="en-US" dirty="0"/>
              <a:t>Can you write a DFA that determines if a number is odd?</a:t>
            </a:r>
          </a:p>
          <a:p>
            <a:r>
              <a:rPr lang="en-US" dirty="0"/>
              <a:t>Remember, odd numbers end in 1.</a:t>
            </a:r>
          </a:p>
        </p:txBody>
      </p:sp>
      <p:sp>
        <p:nvSpPr>
          <p:cNvPr id="2" name="TextBox 1">
            <a:extLst>
              <a:ext uri="{FF2B5EF4-FFF2-40B4-BE49-F238E27FC236}">
                <a16:creationId xmlns:a16="http://schemas.microsoft.com/office/drawing/2014/main" id="{63C143C1-AE23-BC00-3453-E67AFFC70BE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E779DD3-C0A5-85CA-243C-FDAB852FF26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Answer</a:t>
            </a:r>
          </a:p>
        </p:txBody>
      </p:sp>
      <p:pic>
        <p:nvPicPr>
          <p:cNvPr id="6" name="Picture 5" descr="A diagram of a diagram of a number and a circle&#10;&#10;AI-generated content may be incorrect.">
            <a:extLst>
              <a:ext uri="{FF2B5EF4-FFF2-40B4-BE49-F238E27FC236}">
                <a16:creationId xmlns:a16="http://schemas.microsoft.com/office/drawing/2014/main" id="{2F1CB645-2B80-3531-4DAF-0975539F59CF}"/>
              </a:ext>
            </a:extLst>
          </p:cNvPr>
          <p:cNvPicPr>
            <a:picLocks noChangeAspect="1"/>
          </p:cNvPicPr>
          <p:nvPr/>
        </p:nvPicPr>
        <p:blipFill>
          <a:blip r:embed="rId3"/>
          <a:stretch>
            <a:fillRect/>
          </a:stretch>
        </p:blipFill>
        <p:spPr>
          <a:xfrm>
            <a:off x="3269831" y="2883081"/>
            <a:ext cx="5652338" cy="3273879"/>
          </a:xfrm>
          <a:prstGeom prst="rect">
            <a:avLst/>
          </a:prstGeom>
        </p:spPr>
      </p:pic>
    </p:spTree>
    <p:extLst>
      <p:ext uri="{BB962C8B-B14F-4D97-AF65-F5344CB8AC3E}">
        <p14:creationId xmlns:p14="http://schemas.microsoft.com/office/powerpoint/2010/main" val="21025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A3FE1-D7AB-08A3-567D-9EFB11F4B21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59699C0-C02E-C057-9BBD-E70BF3A16B7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45452E2-6F23-3446-DAF4-62BF31C4EA15}"/>
              </a:ext>
            </a:extLst>
          </p:cNvPr>
          <p:cNvSpPr>
            <a:spLocks noGrp="1"/>
          </p:cNvSpPr>
          <p:nvPr>
            <p:ph type="sldNum" sz="quarter" idx="12"/>
          </p:nvPr>
        </p:nvSpPr>
        <p:spPr/>
        <p:txBody>
          <a:bodyPr/>
          <a:lstStyle/>
          <a:p>
            <a:fld id="{CC057153-B650-4DEB-B370-79DDCFDCE934}" type="slidenum">
              <a:rPr lang="en-US" smtClean="0"/>
              <a:t>9</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68F00C8-6C1B-968A-16D4-49899CD2C1B7}"/>
                  </a:ext>
                </a:extLst>
              </p:cNvPr>
              <p:cNvSpPr>
                <a:spLocks noGrp="1"/>
              </p:cNvSpPr>
              <p:nvPr>
                <p:ph idx="1"/>
              </p:nvPr>
            </p:nvSpPr>
            <p:spPr>
              <a:xfrm>
                <a:off x="612647" y="1563132"/>
                <a:ext cx="10237361" cy="4593828"/>
              </a:xfrm>
            </p:spPr>
            <p:txBody>
              <a:bodyPr>
                <a:noAutofit/>
              </a:bodyPr>
              <a:lstStyle/>
              <a:p>
                <a:r>
                  <a:rPr lang="en-US" dirty="0"/>
                  <a:t>A Deterministic Finite Automaton (DFA) is a finite state machine that accepts or rejects finite strings of symbols and produces the </a:t>
                </a:r>
                <a:r>
                  <a:rPr lang="en-US" b="1" dirty="0"/>
                  <a:t>same unique computation </a:t>
                </a:r>
                <a:r>
                  <a:rPr lang="en-US" dirty="0"/>
                  <a:t>for each unique input string. For any given finite input string, the DFA will halt and either accept or reject the string. A DFA, </a:t>
                </a:r>
                <a14:m>
                  <m:oMath xmlns:m="http://schemas.openxmlformats.org/officeDocument/2006/math">
                    <m:r>
                      <a:rPr lang="en-US" i="1" dirty="0" smtClean="0">
                        <a:latin typeface="Cambria Math" panose="02040503050406030204" pitchFamily="18" charset="0"/>
                      </a:rPr>
                      <m:t>𝑀</m:t>
                    </m:r>
                  </m:oMath>
                </a14:m>
                <a:r>
                  <a:rPr lang="en-US" dirty="0"/>
                  <a:t>, is said to recognize a language,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m:t>
                    </m:r>
                  </m:oMath>
                </a14:m>
                <a:r>
                  <a:rPr lang="en-US" dirty="0"/>
                  <a:t>, which is the set of all strings that </a:t>
                </a:r>
                <a14:m>
                  <m:oMath xmlns:m="http://schemas.openxmlformats.org/officeDocument/2006/math">
                    <m:r>
                      <a:rPr lang="en-US" i="1" dirty="0">
                        <a:latin typeface="Cambria Math" panose="02040503050406030204" pitchFamily="18" charset="0"/>
                      </a:rPr>
                      <m:t>𝑀</m:t>
                    </m:r>
                  </m:oMath>
                </a14:m>
                <a:r>
                  <a:rPr lang="en-US" dirty="0"/>
                  <a:t> accepts.</a:t>
                </a:r>
              </a:p>
              <a:p>
                <a:r>
                  <a:rPr lang="en-US" dirty="0"/>
                  <a:t>This unique computation where we know what state we can go to given an input is what the term deterministic means. </a:t>
                </a:r>
              </a:p>
              <a:p>
                <a:r>
                  <a:rPr lang="en-US" dirty="0"/>
                  <a:t>In particular, for any state of a DFA, the state transition function specifies </a:t>
                </a:r>
                <a:r>
                  <a:rPr lang="en-US" b="1" dirty="0"/>
                  <a:t>exactly one </a:t>
                </a:r>
                <a:r>
                  <a:rPr lang="en-US" dirty="0"/>
                  <a:t>state for each input symbol in the alphabet.</a:t>
                </a:r>
              </a:p>
            </p:txBody>
          </p:sp>
        </mc:Choice>
        <mc:Fallback xmlns="">
          <p:sp>
            <p:nvSpPr>
              <p:cNvPr id="4" name="Content Placeholder 3">
                <a:extLst>
                  <a:ext uri="{FF2B5EF4-FFF2-40B4-BE49-F238E27FC236}">
                    <a16:creationId xmlns:a16="http://schemas.microsoft.com/office/drawing/2014/main" id="{468F00C8-6C1B-968A-16D4-49899CD2C1B7}"/>
                  </a:ext>
                </a:extLst>
              </p:cNvPr>
              <p:cNvSpPr>
                <a:spLocks noGrp="1" noRot="1" noChangeAspect="1" noMove="1" noResize="1" noEditPoints="1" noAdjustHandles="1" noChangeArrowheads="1" noChangeShapeType="1" noTextEdit="1"/>
              </p:cNvSpPr>
              <p:nvPr>
                <p:ph idx="1"/>
              </p:nvPr>
            </p:nvSpPr>
            <p:spPr>
              <a:xfrm>
                <a:off x="612647" y="1563132"/>
                <a:ext cx="10237361" cy="4593828"/>
              </a:xfrm>
              <a:blipFill>
                <a:blip r:embed="rId3"/>
                <a:stretch>
                  <a:fillRect l="-496" r="-111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2D67A77B-3ED9-8D4A-77A9-84202C13913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FB92DA4-2213-AAA4-F0B4-0DB9BA5AF84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Deterministic finite automata</a:t>
            </a:r>
          </a:p>
        </p:txBody>
      </p:sp>
    </p:spTree>
    <p:extLst>
      <p:ext uri="{BB962C8B-B14F-4D97-AF65-F5344CB8AC3E}">
        <p14:creationId xmlns:p14="http://schemas.microsoft.com/office/powerpoint/2010/main" val="91068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nilla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102881</TotalTime>
  <Words>5050</Words>
  <Application>Microsoft Macintosh PowerPoint</Application>
  <PresentationFormat>Widescreen</PresentationFormat>
  <Paragraphs>291</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Aptos</vt:lpstr>
      <vt:lpstr>Arial</vt:lpstr>
      <vt:lpstr>Cambria Math</vt:lpstr>
      <vt:lpstr>Neue Haas Grotesk Text Pro</vt:lpstr>
      <vt:lpstr>VanillaVTI</vt:lpstr>
      <vt:lpstr>NFAs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Papoutsaki</dc:creator>
  <cp:lastModifiedBy>Alexandra Papoutsaki</cp:lastModifiedBy>
  <cp:revision>716</cp:revision>
  <cp:lastPrinted>2026-04-23T23:25:44Z</cp:lastPrinted>
  <dcterms:created xsi:type="dcterms:W3CDTF">2025-02-11T22:53:59Z</dcterms:created>
  <dcterms:modified xsi:type="dcterms:W3CDTF">2026-04-23T23:25:52Z</dcterms:modified>
</cp:coreProperties>
</file>