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47"/>
  </p:notesMasterIdLst>
  <p:sldIdLst>
    <p:sldId id="256" r:id="rId2"/>
    <p:sldId id="420" r:id="rId3"/>
    <p:sldId id="421" r:id="rId4"/>
    <p:sldId id="422" r:id="rId5"/>
    <p:sldId id="423" r:id="rId6"/>
    <p:sldId id="424" r:id="rId7"/>
    <p:sldId id="425" r:id="rId8"/>
    <p:sldId id="426" r:id="rId9"/>
    <p:sldId id="427" r:id="rId10"/>
    <p:sldId id="428" r:id="rId11"/>
    <p:sldId id="429" r:id="rId12"/>
    <p:sldId id="430" r:id="rId13"/>
    <p:sldId id="431" r:id="rId14"/>
    <p:sldId id="432" r:id="rId15"/>
    <p:sldId id="433" r:id="rId16"/>
    <p:sldId id="434" r:id="rId17"/>
    <p:sldId id="435" r:id="rId18"/>
    <p:sldId id="438" r:id="rId19"/>
    <p:sldId id="440" r:id="rId20"/>
    <p:sldId id="441" r:id="rId21"/>
    <p:sldId id="442" r:id="rId22"/>
    <p:sldId id="443" r:id="rId23"/>
    <p:sldId id="444" r:id="rId24"/>
    <p:sldId id="445" r:id="rId25"/>
    <p:sldId id="446" r:id="rId26"/>
    <p:sldId id="447" r:id="rId27"/>
    <p:sldId id="448" r:id="rId28"/>
    <p:sldId id="449" r:id="rId29"/>
    <p:sldId id="450" r:id="rId30"/>
    <p:sldId id="451" r:id="rId31"/>
    <p:sldId id="456" r:id="rId32"/>
    <p:sldId id="457" r:id="rId33"/>
    <p:sldId id="458" r:id="rId34"/>
    <p:sldId id="459" r:id="rId35"/>
    <p:sldId id="460" r:id="rId36"/>
    <p:sldId id="461" r:id="rId37"/>
    <p:sldId id="462" r:id="rId38"/>
    <p:sldId id="463" r:id="rId39"/>
    <p:sldId id="464" r:id="rId40"/>
    <p:sldId id="465" r:id="rId41"/>
    <p:sldId id="466" r:id="rId42"/>
    <p:sldId id="467" r:id="rId43"/>
    <p:sldId id="468" r:id="rId44"/>
    <p:sldId id="469" r:id="rId45"/>
    <p:sldId id="368"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AB611-3086-6E6F-040A-5E71DA3CF609}" name="Alexandra Papoutsaki" initials="AP" userId="S::apaa2017@pomona.edu::bfa77a5d-e38e-43e7-abd1-0ba00b2c13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9E5"/>
    <a:srgbClr val="FF9300"/>
    <a:srgbClr val="FF2600"/>
    <a:srgbClr val="00FA00"/>
    <a:srgbClr val="8EFA00"/>
    <a:srgbClr val="009051"/>
    <a:srgbClr val="FFD579"/>
    <a:srgbClr val="0432FF"/>
    <a:srgbClr val="011893"/>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201"/>
    <p:restoredTop sz="80303"/>
  </p:normalViewPr>
  <p:slideViewPr>
    <p:cSldViewPr snapToGrid="0">
      <p:cViewPr varScale="1">
        <p:scale>
          <a:sx n="69" d="100"/>
          <a:sy n="69" d="100"/>
        </p:scale>
        <p:origin x="216"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4/21/26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Today we will start talking about automata, fundamental models of computation.</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450A2-E991-83E7-CCE8-E7E7F2DFB0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BB81CB-F656-F7FA-A4AF-669BD507F8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AB9A52-0E8C-8B7B-6786-40FF03E8CA8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read the next character which is again a b. We were in q2 which says that if we read a b, we stay in q2. </a:t>
            </a:r>
          </a:p>
        </p:txBody>
      </p:sp>
      <p:sp>
        <p:nvSpPr>
          <p:cNvPr id="4" name="Slide Number Placeholder 3">
            <a:extLst>
              <a:ext uri="{FF2B5EF4-FFF2-40B4-BE49-F238E27FC236}">
                <a16:creationId xmlns:a16="http://schemas.microsoft.com/office/drawing/2014/main" id="{DEFBE102-2BCE-A459-D4F8-093525F0A9C0}"/>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3875439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4F18A-BB46-3AB9-D2E3-47DFC6A79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71251-B43C-C320-6F48-8165AA1F3F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3836CB-E105-1450-6752-697EEB9FDC4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next character is a. We were in q2 which says that if we read an a we transition to q3.</a:t>
            </a:r>
          </a:p>
        </p:txBody>
      </p:sp>
      <p:sp>
        <p:nvSpPr>
          <p:cNvPr id="4" name="Slide Number Placeholder 3">
            <a:extLst>
              <a:ext uri="{FF2B5EF4-FFF2-40B4-BE49-F238E27FC236}">
                <a16:creationId xmlns:a16="http://schemas.microsoft.com/office/drawing/2014/main" id="{347B9F35-F7CA-9636-F9D8-9DA8DB79B4F8}"/>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694734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E40AD-5C15-94E9-E4BE-85C2A8446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E674E-4E5F-C78E-EA62-CEAB4DAC4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6844A1-5A12-A79F-9390-AE9B86462AE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next character is again a. From q3 we stay in q3 with an a.</a:t>
            </a:r>
          </a:p>
        </p:txBody>
      </p:sp>
      <p:sp>
        <p:nvSpPr>
          <p:cNvPr id="4" name="Slide Number Placeholder 3">
            <a:extLst>
              <a:ext uri="{FF2B5EF4-FFF2-40B4-BE49-F238E27FC236}">
                <a16:creationId xmlns:a16="http://schemas.microsoft.com/office/drawing/2014/main" id="{80A4F6E1-E895-5DE0-1647-95F3FA09D530}"/>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3199917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8720-6429-92AC-7C69-F7D4A074F9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55B6E4-490A-3146-E02E-E4D6217332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A7B22C-44D9-233E-B35C-46B39436889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Next character is a b which takes us from q3 to q4</a:t>
            </a:r>
          </a:p>
        </p:txBody>
      </p:sp>
      <p:sp>
        <p:nvSpPr>
          <p:cNvPr id="4" name="Slide Number Placeholder 3">
            <a:extLst>
              <a:ext uri="{FF2B5EF4-FFF2-40B4-BE49-F238E27FC236}">
                <a16:creationId xmlns:a16="http://schemas.microsoft.com/office/drawing/2014/main" id="{06958CE0-000D-BEC3-06AB-DD162E8789C8}"/>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2506760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47A5B-0B54-C03D-DCDB-D75ACE8DC1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334A63-5A3C-BF4C-B766-068421081F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1AE57C-1E96-C71E-1627-64860BFEA1F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Note that q4 is a final state and any character we read from now on, be it a or b, still leaves us at q4. So we will continue reading the remaining characters, first with the penultimate a</a:t>
            </a:r>
          </a:p>
        </p:txBody>
      </p:sp>
      <p:sp>
        <p:nvSpPr>
          <p:cNvPr id="4" name="Slide Number Placeholder 3">
            <a:extLst>
              <a:ext uri="{FF2B5EF4-FFF2-40B4-BE49-F238E27FC236}">
                <a16:creationId xmlns:a16="http://schemas.microsoft.com/office/drawing/2014/main" id="{72B7EA97-19E8-5D9D-97A0-542F4968920A}"/>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1772466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D4203-5E16-6332-DF63-EB89A97CE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2EE28-0D2D-C36E-3B12-38D28352D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67100E-F7E6-5F09-AF2A-61ED3D14A2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then the final b. Since we read the entire string </a:t>
            </a:r>
            <a:r>
              <a:rPr lang="en-US" dirty="0" err="1"/>
              <a:t>abbbaaba</a:t>
            </a:r>
            <a:r>
              <a:rPr lang="en-US" b="0" dirty="0" err="1"/>
              <a:t>b</a:t>
            </a:r>
            <a:r>
              <a:rPr lang="en-US" b="0" dirty="0"/>
              <a:t> and ended up in a final state, we accept the string as belonging to the language described by this DFA.</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6F4E804-AB93-AA3D-A7E5-B350D7C15B98}"/>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37071269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37700-DACC-8DE3-0F58-C48135A8A8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623F5A-8E22-B50B-F96D-ECDA6E91A6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6B7A18-D7D2-BACE-C49D-8EE7CDE4650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Your turn now. Do you think these strings belong to the language described by this DFA? For each of the five strings, state whether the DFA accepts it or rejects it.</a:t>
            </a:r>
          </a:p>
        </p:txBody>
      </p:sp>
      <p:sp>
        <p:nvSpPr>
          <p:cNvPr id="4" name="Slide Number Placeholder 3">
            <a:extLst>
              <a:ext uri="{FF2B5EF4-FFF2-40B4-BE49-F238E27FC236}">
                <a16:creationId xmlns:a16="http://schemas.microsoft.com/office/drawing/2014/main" id="{7F726566-6978-978E-3622-C5DD5EA72282}"/>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2110413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EB5F6-7DA7-74DE-E0FC-D4069EDFC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703EA-CA54-1536-ED99-749EDA2654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EFD645-6263-B7B9-4968-FCEF584B3CE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Did you end up with these results?</a:t>
            </a:r>
          </a:p>
        </p:txBody>
      </p:sp>
      <p:sp>
        <p:nvSpPr>
          <p:cNvPr id="4" name="Slide Number Placeholder 3">
            <a:extLst>
              <a:ext uri="{FF2B5EF4-FFF2-40B4-BE49-F238E27FC236}">
                <a16:creationId xmlns:a16="http://schemas.microsoft.com/office/drawing/2014/main" id="{D0168FD0-9876-AE20-5440-1A9473E7F64C}"/>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3210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C5715-EFEC-1B1E-9872-093422346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8FB489-CDB5-8D41-4FA7-DDE56467916E}"/>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F8706E1B-C060-52CC-C50F-D325F1EAC7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example illustrated how a DFA works. Formally, a DFA is a finite state machine that accepts </a:t>
                </a:r>
                <a:r>
                  <a:rPr lang="en-US" dirty="0"/>
                  <a:t>or rejects finite strings of symbols and produces the same unique computation for each unique input string. For any given finite input string, the DFA will halt and either accept or reject the string. A DFA, </a:t>
                </a:r>
                <a14:m>
                  <m:oMath xmlns:m="http://schemas.openxmlformats.org/officeDocument/2006/math">
                    <m:r>
                      <a:rPr lang="en-US" i="1" dirty="0" smtClean="0">
                        <a:latin typeface="Cambria Math" panose="02040503050406030204" pitchFamily="18" charset="0"/>
                      </a:rPr>
                      <m:t>𝑀</m:t>
                    </m:r>
                  </m:oMath>
                </a14:m>
                <a:r>
                  <a:rPr lang="en-US" dirty="0"/>
                  <a:t>, is said to recognize a language, </a:t>
                </a:r>
                <a14:m>
                  <m:oMath xmlns:m="http://schemas.openxmlformats.org/officeDocument/2006/math">
                    <m:r>
                      <a:rPr lang="en-US" i="1" dirty="0" smtClean="0">
                        <a:latin typeface="Cambria Math" panose="02040503050406030204" pitchFamily="18" charset="0"/>
                      </a:rPr>
                      <m:t>𝐿</m:t>
                    </m:r>
                    <m:r>
                      <a:rPr lang="en-US" i="1" dirty="0" smtClean="0">
                        <a:latin typeface="Cambria Math" panose="02040503050406030204" pitchFamily="18" charset="0"/>
                      </a:rPr>
                      <m:t>(</m:t>
                    </m:r>
                    <m:r>
                      <a:rPr lang="en-US" i="1" dirty="0" smtClean="0">
                        <a:latin typeface="Cambria Math" panose="02040503050406030204" pitchFamily="18" charset="0"/>
                      </a:rPr>
                      <m:t>𝑀</m:t>
                    </m:r>
                    <m:r>
                      <a:rPr lang="en-US" i="1" dirty="0" smtClean="0">
                        <a:latin typeface="Cambria Math" panose="02040503050406030204" pitchFamily="18" charset="0"/>
                      </a:rPr>
                      <m:t>)</m:t>
                    </m:r>
                  </m:oMath>
                </a14:m>
                <a:r>
                  <a:rPr lang="en-US" dirty="0"/>
                  <a:t>, which is the set of all strings that </a:t>
                </a:r>
                <a14:m>
                  <m:oMath xmlns:m="http://schemas.openxmlformats.org/officeDocument/2006/math">
                    <m:r>
                      <a:rPr lang="en-US" i="1" dirty="0">
                        <a:latin typeface="Cambria Math" panose="02040503050406030204" pitchFamily="18" charset="0"/>
                      </a:rPr>
                      <m:t>𝑀</m:t>
                    </m:r>
                  </m:oMath>
                </a14:m>
                <a:r>
                  <a:rPr lang="en-US" dirty="0"/>
                  <a:t> accepts. We would need five components to describe a DFA. The set of states, the alphabet, transitions for each state for each character,</a:t>
                </a:r>
                <a:r>
                  <a:rPr lang="en-US" baseline="0" dirty="0"/>
                  <a:t> what is the start state and the set of accept (final) states.</a:t>
                </a:r>
                <a:endParaRPr lang="en-US" sz="1200" kern="1200" dirty="0">
                  <a:solidFill>
                    <a:schemeClr val="tx1"/>
                  </a:solidFill>
                  <a:effectLst/>
                  <a:latin typeface="+mn-lt"/>
                  <a:ea typeface="+mn-ea"/>
                  <a:cs typeface="+mn-cs"/>
                </a:endParaRPr>
              </a:p>
            </p:txBody>
          </p:sp>
        </mc:Choice>
        <mc:Fallback xmlns="">
          <p:sp>
            <p:nvSpPr>
              <p:cNvPr id="3" name="Notes Placeholder 2">
                <a:extLst>
                  <a:ext uri="{FF2B5EF4-FFF2-40B4-BE49-F238E27FC236}">
                    <a16:creationId xmlns:a16="http://schemas.microsoft.com/office/drawing/2014/main" id="{F8706E1B-C060-52CC-C50F-D325F1EAC7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example illustrated how a DFA works. Formally, a DFA is a finite state machine that accepts </a:t>
                </a:r>
                <a:r>
                  <a:rPr lang="en-US" dirty="0"/>
                  <a:t>or rejects finite strings of symbols and produces the same unique computation for each unique input string. For any given finite input string, the DFA will halt and either accept or reject the string. A DFA, </a:t>
                </a:r>
                <a:r>
                  <a:rPr lang="en-US" i="0" dirty="0">
                    <a:latin typeface="Cambria Math" panose="02040503050406030204" pitchFamily="18" charset="0"/>
                  </a:rPr>
                  <a:t>𝑀</a:t>
                </a:r>
                <a:r>
                  <a:rPr lang="en-US" dirty="0"/>
                  <a:t>, is said to recognize a language, </a:t>
                </a:r>
                <a:r>
                  <a:rPr lang="en-US" i="0" dirty="0">
                    <a:latin typeface="Cambria Math" panose="02040503050406030204" pitchFamily="18" charset="0"/>
                  </a:rPr>
                  <a:t>𝐿(𝑀)</a:t>
                </a:r>
                <a:r>
                  <a:rPr lang="en-US" dirty="0"/>
                  <a:t>, which is the set of all strings that </a:t>
                </a:r>
                <a:r>
                  <a:rPr lang="en-US" i="0" dirty="0">
                    <a:latin typeface="Cambria Math" panose="02040503050406030204" pitchFamily="18" charset="0"/>
                  </a:rPr>
                  <a:t>𝑀</a:t>
                </a:r>
                <a:r>
                  <a:rPr lang="en-US" dirty="0"/>
                  <a:t> accepts. We would need five components to describe a DFA. The set of states, the alphabet, transitions for each state for each character,</a:t>
                </a:r>
                <a:r>
                  <a:rPr lang="en-US" baseline="0" dirty="0"/>
                  <a:t> what is the start state and the set of accept (final) states.</a:t>
                </a:r>
                <a:endParaRPr lang="en-US" sz="1200" kern="1200" dirty="0">
                  <a:solidFill>
                    <a:schemeClr val="tx1"/>
                  </a:solidFill>
                  <a:effectLst/>
                  <a:latin typeface="+mn-lt"/>
                  <a:ea typeface="+mn-ea"/>
                  <a:cs typeface="+mn-cs"/>
                </a:endParaRPr>
              </a:p>
            </p:txBody>
          </p:sp>
        </mc:Fallback>
      </mc:AlternateContent>
      <p:sp>
        <p:nvSpPr>
          <p:cNvPr id="4" name="Slide Number Placeholder 3">
            <a:extLst>
              <a:ext uri="{FF2B5EF4-FFF2-40B4-BE49-F238E27FC236}">
                <a16:creationId xmlns:a16="http://schemas.microsoft.com/office/drawing/2014/main" id="{DA9B1CEF-CFB4-1539-A15C-3F860E40525F}"/>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3126258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DC20B-FA74-66CA-F0CA-87DF10B2CF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A1A522-A541-BE5F-4167-9A137D3EC3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BD405B-57BD-1B76-E6E2-A7BA48BED8E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have fun with a few automata. You are given the automaton shown here. What language is described by this DFA? Try different strings to determine that.</a:t>
            </a:r>
          </a:p>
        </p:txBody>
      </p:sp>
      <p:sp>
        <p:nvSpPr>
          <p:cNvPr id="4" name="Slide Number Placeholder 3">
            <a:extLst>
              <a:ext uri="{FF2B5EF4-FFF2-40B4-BE49-F238E27FC236}">
                <a16:creationId xmlns:a16="http://schemas.microsoft.com/office/drawing/2014/main" id="{381A78B7-3350-1D50-C735-66C3F01A9D2A}"/>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2645683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13D6-F4AC-F727-9732-DA7AC17E9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87276-CAB4-5CAB-C49C-3946B39E8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B5A6C-A5DA-06FE-971C-C1D3BE0471A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models of computation are much simpler than modern computers to the point that you might be wondering why we even study them. First, because of their simplicity, they are much easier to understand and thus allow us to reason and think about them. Their simplicity can also be deceptive; you might think they are less powerful but in fact many have similar capabilities as modern computers, they are just not as fast. Putting these arguments together, reasoning about simple models allows us to reason about computational powers of any computer, even modern ones. That way, we will be able to answer not only what are the capabilities but also what are the limitations of computers. For example, are there problems that we could never answer with a computer no matter how fancy it is in terms of memory, processor, and even if we give it an infinite amount of time to solve a problem?</a:t>
            </a:r>
          </a:p>
        </p:txBody>
      </p:sp>
      <p:sp>
        <p:nvSpPr>
          <p:cNvPr id="4" name="Slide Number Placeholder 3">
            <a:extLst>
              <a:ext uri="{FF2B5EF4-FFF2-40B4-BE49-F238E27FC236}">
                <a16:creationId xmlns:a16="http://schemas.microsoft.com/office/drawing/2014/main" id="{E5FCA831-83BB-054F-8A85-E05F5A67886C}"/>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14552362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9EEE8-98C2-5279-338B-5691B8510F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46CE2-987E-1FE2-16BE-496CEB602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FCEF61-1E51-A772-E6D5-448BA7B4422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the language over the alphabet {</a:t>
            </a:r>
            <a:r>
              <a:rPr lang="en-US" dirty="0" err="1"/>
              <a:t>a,b</a:t>
            </a:r>
            <a:r>
              <a:rPr lang="en-US" dirty="0"/>
              <a:t>} that contains all strings of a's and b's that don't contain any 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C352E1D-C861-DB89-67F8-F79DDF55806E}"/>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2358194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7DFA7-6947-8247-BB22-518A424E7E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22AE1-BB67-0A2A-E180-C0FFCBAFE3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664EE4-8F7A-E4F2-F880-0585278D36A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about this DFA?</a:t>
            </a:r>
          </a:p>
        </p:txBody>
      </p:sp>
      <p:sp>
        <p:nvSpPr>
          <p:cNvPr id="4" name="Slide Number Placeholder 3">
            <a:extLst>
              <a:ext uri="{FF2B5EF4-FFF2-40B4-BE49-F238E27FC236}">
                <a16:creationId xmlns:a16="http://schemas.microsoft.com/office/drawing/2014/main" id="{77C66014-D7FC-F200-D827-76E447C44AC3}"/>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3825827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2AFD0-70D1-FB43-689C-C58E3B2E72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26D89-B4F5-91B9-B3DD-A1A8B84AE4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4046E-B0A8-573E-BFB9-86EE603ACA5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the language over the alphabet {a} that contains all strings of a's that contain an even number of 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60CD094-3F1C-8657-9ECA-4F7E5FCD2E19}"/>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6365283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DB389-0CBF-6DC8-01DD-9B5673A427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E0AA3-C1F2-103A-832E-C37E80698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71C508-D08D-736A-A4FF-E655FD4928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looks a bit more complex. What do you think?</a:t>
            </a:r>
          </a:p>
        </p:txBody>
      </p:sp>
      <p:sp>
        <p:nvSpPr>
          <p:cNvPr id="4" name="Slide Number Placeholder 3">
            <a:extLst>
              <a:ext uri="{FF2B5EF4-FFF2-40B4-BE49-F238E27FC236}">
                <a16:creationId xmlns:a16="http://schemas.microsoft.com/office/drawing/2014/main" id="{A1AE274E-8945-5680-6366-628F6076BFF0}"/>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5341915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3554A-6268-0DF0-A0C7-DF61BB2062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4DC1A9-3367-F342-E9DB-1AC277FE9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4101C-51CF-2072-D3DA-31448919489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the language over the alphabet {a} that contains all strings of a's that are multiples of 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9B1570C-F368-3DEB-39F2-AFB6D6459FE9}"/>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31078295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D059F-E09F-8439-2CB8-B8A527A7D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A1D07-FAA2-A236-A705-961358E806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323FC-32EF-DBDE-8414-FC39533CB2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about this DFA?</a:t>
            </a:r>
          </a:p>
        </p:txBody>
      </p:sp>
      <p:sp>
        <p:nvSpPr>
          <p:cNvPr id="4" name="Slide Number Placeholder 3">
            <a:extLst>
              <a:ext uri="{FF2B5EF4-FFF2-40B4-BE49-F238E27FC236}">
                <a16:creationId xmlns:a16="http://schemas.microsoft.com/office/drawing/2014/main" id="{BE12DE18-927A-0DE9-D5B6-BE23D25B6A29}"/>
              </a:ext>
            </a:extLst>
          </p:cNvPr>
          <p:cNvSpPr>
            <a:spLocks noGrp="1"/>
          </p:cNvSpPr>
          <p:nvPr>
            <p:ph type="sldNum" sz="quarter" idx="5"/>
          </p:nvPr>
        </p:nvSpPr>
        <p:spPr/>
        <p:txBody>
          <a:bodyPr/>
          <a:lstStyle/>
          <a:p>
            <a:fld id="{D1EC9309-185D-B241-857D-6AB647741F6D}" type="slidenum">
              <a:rPr lang="en-US" smtClean="0"/>
              <a:t>25</a:t>
            </a:fld>
            <a:endParaRPr lang="en-US"/>
          </a:p>
        </p:txBody>
      </p:sp>
    </p:spTree>
    <p:extLst>
      <p:ext uri="{BB962C8B-B14F-4D97-AF65-F5344CB8AC3E}">
        <p14:creationId xmlns:p14="http://schemas.microsoft.com/office/powerpoint/2010/main" val="33966942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C5E3F-4471-BA40-9BC3-7F95082781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778D89-FDD1-A86D-57BD-60F8A82EC5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79AE4-21FF-6FFE-BB77-7851BEEB56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the language over the alphabet {</a:t>
            </a:r>
            <a:r>
              <a:rPr lang="en-US" dirty="0" err="1"/>
              <a:t>a,b</a:t>
            </a:r>
            <a:r>
              <a:rPr lang="en-US" dirty="0"/>
              <a:t>} that contain a single 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4A7A90D-023C-44DD-9149-BA5D93112635}"/>
              </a:ext>
            </a:extLst>
          </p:cNvPr>
          <p:cNvSpPr>
            <a:spLocks noGrp="1"/>
          </p:cNvSpPr>
          <p:nvPr>
            <p:ph type="sldNum" sz="quarter" idx="5"/>
          </p:nvPr>
        </p:nvSpPr>
        <p:spPr/>
        <p:txBody>
          <a:bodyPr/>
          <a:lstStyle/>
          <a:p>
            <a:fld id="{D1EC9309-185D-B241-857D-6AB647741F6D}" type="slidenum">
              <a:rPr lang="en-US" smtClean="0"/>
              <a:t>26</a:t>
            </a:fld>
            <a:endParaRPr lang="en-US"/>
          </a:p>
        </p:txBody>
      </p:sp>
    </p:spTree>
    <p:extLst>
      <p:ext uri="{BB962C8B-B14F-4D97-AF65-F5344CB8AC3E}">
        <p14:creationId xmlns:p14="http://schemas.microsoft.com/office/powerpoint/2010/main" val="5705907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03213-ABCD-AD57-1441-55AD00CFF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B58404-8504-ED2E-6E24-02E89A4F67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2558BB-5E44-A2D1-C5EA-C498511A7C8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one?</a:t>
            </a:r>
          </a:p>
        </p:txBody>
      </p:sp>
      <p:sp>
        <p:nvSpPr>
          <p:cNvPr id="4" name="Slide Number Placeholder 3">
            <a:extLst>
              <a:ext uri="{FF2B5EF4-FFF2-40B4-BE49-F238E27FC236}">
                <a16:creationId xmlns:a16="http://schemas.microsoft.com/office/drawing/2014/main" id="{02CA95DC-A6C7-4BAE-DBD9-CA64789FD035}"/>
              </a:ext>
            </a:extLst>
          </p:cNvPr>
          <p:cNvSpPr>
            <a:spLocks noGrp="1"/>
          </p:cNvSpPr>
          <p:nvPr>
            <p:ph type="sldNum" sz="quarter" idx="5"/>
          </p:nvPr>
        </p:nvSpPr>
        <p:spPr/>
        <p:txBody>
          <a:bodyPr/>
          <a:lstStyle/>
          <a:p>
            <a:fld id="{D1EC9309-185D-B241-857D-6AB647741F6D}" type="slidenum">
              <a:rPr lang="en-US" smtClean="0"/>
              <a:t>27</a:t>
            </a:fld>
            <a:endParaRPr lang="en-US"/>
          </a:p>
        </p:txBody>
      </p:sp>
    </p:spTree>
    <p:extLst>
      <p:ext uri="{BB962C8B-B14F-4D97-AF65-F5344CB8AC3E}">
        <p14:creationId xmlns:p14="http://schemas.microsoft.com/office/powerpoint/2010/main" val="12171729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D0C75-6EF2-6C71-2382-5E6DC72BF1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EE1912-EEB9-15E4-5614-D8EE4A8EC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5FC9A-2360-5F82-C587-EA4F96BC2D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the language over the alphabet {</a:t>
            </a:r>
            <a:r>
              <a:rPr lang="en-US" dirty="0" err="1"/>
              <a:t>a,b</a:t>
            </a:r>
            <a:r>
              <a:rPr lang="en-US" dirty="0"/>
              <a:t>} that start with an 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C006485-93F0-930C-A098-6B1D5B8A821C}"/>
              </a:ext>
            </a:extLst>
          </p:cNvPr>
          <p:cNvSpPr>
            <a:spLocks noGrp="1"/>
          </p:cNvSpPr>
          <p:nvPr>
            <p:ph type="sldNum" sz="quarter" idx="5"/>
          </p:nvPr>
        </p:nvSpPr>
        <p:spPr/>
        <p:txBody>
          <a:bodyPr/>
          <a:lstStyle/>
          <a:p>
            <a:fld id="{D1EC9309-185D-B241-857D-6AB647741F6D}" type="slidenum">
              <a:rPr lang="en-US" smtClean="0"/>
              <a:t>28</a:t>
            </a:fld>
            <a:endParaRPr lang="en-US"/>
          </a:p>
        </p:txBody>
      </p:sp>
    </p:spTree>
    <p:extLst>
      <p:ext uri="{BB962C8B-B14F-4D97-AF65-F5344CB8AC3E}">
        <p14:creationId xmlns:p14="http://schemas.microsoft.com/office/powerpoint/2010/main" val="25402971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25FBC-F33F-A37E-46E1-CEFAEF6644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02869B-2368-14CB-5616-8A5AC7766A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36E95A-5702-494F-9480-30E0C53A4D9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Beyond DFAs, another way of expressing a language is to work with regular expressions. Note that regular expressions are not computation models. We can build regular expressions with a few rules. * is called the Kleene star and when it follows a character it denotes that this character will be repeated 0 or more times. We can concatenate two characters (we just put them </a:t>
            </a:r>
            <a:r>
              <a:rPr lang="en-US" sz="1200" kern="1200" dirty="0" err="1">
                <a:solidFill>
                  <a:schemeClr val="tx1"/>
                </a:solidFill>
                <a:effectLst/>
                <a:latin typeface="+mn-lt"/>
                <a:ea typeface="+mn-ea"/>
                <a:cs typeface="+mn-cs"/>
              </a:rPr>
              <a:t>nect</a:t>
            </a:r>
            <a:r>
              <a:rPr lang="en-US" sz="1200" kern="1200" dirty="0">
                <a:solidFill>
                  <a:schemeClr val="tx1"/>
                </a:solidFill>
                <a:effectLst/>
                <a:latin typeface="+mn-lt"/>
                <a:ea typeface="+mn-ea"/>
                <a:cs typeface="+mn-cs"/>
              </a:rPr>
              <a:t> to each other, we don't use any symbol between them). We can take the union (or) of two characters using |. We can also use parentheses to enforce precedence otherwise we go Kleene star&gt;concatenation&gt;union.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the regular expression </a:t>
            </a:r>
            <a:r>
              <a:rPr lang="en-US" sz="1200" kern="1200" dirty="0" err="1">
                <a:solidFill>
                  <a:schemeClr val="tx1"/>
                </a:solidFill>
                <a:effectLst/>
                <a:latin typeface="+mn-lt"/>
                <a:ea typeface="+mn-ea"/>
                <a:cs typeface="+mn-cs"/>
              </a:rPr>
              <a:t>a|b</a:t>
            </a:r>
            <a:r>
              <a:rPr lang="en-US" sz="1200" kern="1200" dirty="0">
                <a:solidFill>
                  <a:schemeClr val="tx1"/>
                </a:solidFill>
                <a:effectLst/>
                <a:latin typeface="+mn-lt"/>
                <a:ea typeface="+mn-ea"/>
                <a:cs typeface="+mn-cs"/>
              </a:rPr>
              <a:t>* denotes strings like a, b, bb, </a:t>
            </a:r>
            <a:r>
              <a:rPr lang="en-US" sz="1200" kern="1200" dirty="0" err="1">
                <a:solidFill>
                  <a:schemeClr val="tx1"/>
                </a:solidFill>
                <a:effectLst/>
                <a:latin typeface="+mn-lt"/>
                <a:ea typeface="+mn-ea"/>
                <a:cs typeface="+mn-cs"/>
              </a:rPr>
              <a:t>bbb</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bbbb</a:t>
            </a:r>
            <a:r>
              <a:rPr lang="en-US" sz="1200" kern="1200" dirty="0">
                <a:solidFill>
                  <a:schemeClr val="tx1"/>
                </a:solidFill>
                <a:effectLst/>
                <a:latin typeface="+mn-lt"/>
                <a:ea typeface="+mn-ea"/>
                <a:cs typeface="+mn-cs"/>
              </a:rPr>
              <a:t>, and so 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a|b</a:t>
            </a:r>
            <a:r>
              <a:rPr lang="en-US" sz="1200" kern="1200" dirty="0">
                <a:solidFill>
                  <a:schemeClr val="tx1"/>
                </a:solidFill>
                <a:effectLst/>
                <a:latin typeface="+mn-lt"/>
                <a:ea typeface="+mn-ea"/>
                <a:cs typeface="+mn-cs"/>
              </a:rPr>
              <a:t>)* looks similar but it's quite different: a, b, aa, ab, </a:t>
            </a:r>
            <a:r>
              <a:rPr lang="en-US" sz="1200" kern="1200" dirty="0" err="1">
                <a:solidFill>
                  <a:schemeClr val="tx1"/>
                </a:solidFill>
                <a:effectLst/>
                <a:latin typeface="+mn-lt"/>
                <a:ea typeface="+mn-ea"/>
                <a:cs typeface="+mn-cs"/>
              </a:rPr>
              <a:t>ba</a:t>
            </a:r>
            <a:r>
              <a:rPr lang="en-US" sz="1200" kern="1200" dirty="0">
                <a:solidFill>
                  <a:schemeClr val="tx1"/>
                </a:solidFill>
                <a:effectLst/>
                <a:latin typeface="+mn-lt"/>
                <a:ea typeface="+mn-ea"/>
                <a:cs typeface="+mn-cs"/>
              </a:rPr>
              <a:t>, bb, </a:t>
            </a:r>
            <a:r>
              <a:rPr lang="en-US" sz="1200" kern="1200" dirty="0" err="1">
                <a:solidFill>
                  <a:schemeClr val="tx1"/>
                </a:solidFill>
                <a:effectLst/>
                <a:latin typeface="+mn-lt"/>
                <a:ea typeface="+mn-ea"/>
                <a:cs typeface="+mn-cs"/>
              </a:rPr>
              <a:t>aaa</a:t>
            </a:r>
            <a:r>
              <a:rPr lang="en-US" sz="1200" kern="1200" dirty="0">
                <a:solidFill>
                  <a:schemeClr val="tx1"/>
                </a:solidFill>
                <a:effectLst/>
                <a:latin typeface="+mn-lt"/>
                <a:ea typeface="+mn-ea"/>
                <a:cs typeface="+mn-cs"/>
              </a:rPr>
              <a:t>, and so on. This would be all strings that we can build using only as and bs.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revisit the examples we just saw and try to describe them using regular expressions.</a:t>
            </a:r>
          </a:p>
        </p:txBody>
      </p:sp>
      <p:sp>
        <p:nvSpPr>
          <p:cNvPr id="4" name="Slide Number Placeholder 3">
            <a:extLst>
              <a:ext uri="{FF2B5EF4-FFF2-40B4-BE49-F238E27FC236}">
                <a16:creationId xmlns:a16="http://schemas.microsoft.com/office/drawing/2014/main" id="{DAE2553B-0970-ECF5-707D-A163D2B7079E}"/>
              </a:ext>
            </a:extLst>
          </p:cNvPr>
          <p:cNvSpPr>
            <a:spLocks noGrp="1"/>
          </p:cNvSpPr>
          <p:nvPr>
            <p:ph type="sldNum" sz="quarter" idx="5"/>
          </p:nvPr>
        </p:nvSpPr>
        <p:spPr/>
        <p:txBody>
          <a:bodyPr/>
          <a:lstStyle/>
          <a:p>
            <a:fld id="{D1EC9309-185D-B241-857D-6AB647741F6D}" type="slidenum">
              <a:rPr lang="en-US" smtClean="0"/>
              <a:t>29</a:t>
            </a:fld>
            <a:endParaRPr lang="en-US"/>
          </a:p>
        </p:txBody>
      </p:sp>
    </p:spTree>
    <p:extLst>
      <p:ext uri="{BB962C8B-B14F-4D97-AF65-F5344CB8AC3E}">
        <p14:creationId xmlns:p14="http://schemas.microsoft.com/office/powerpoint/2010/main" val="1825891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7D794-521A-69FA-50CF-FE63FEBEE1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28E529-309F-51C1-948D-EC1874627E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A5E6B7-5CB3-923F-3A70-AD15588E271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start modeling our first automaton, we will need to establish some terminology about languages. We define a language L as a set of strings. The strings in that language are bult up from an alphabet of characters denoted as sigma. We will be tackling simple questions, like given a string of characters from the alphabet sigma, does this string belong to the language L. An example of a sigma would be the </a:t>
            </a:r>
            <a:r>
              <a:rPr lang="en-US" sz="1200" kern="1200" dirty="0" err="1">
                <a:solidFill>
                  <a:schemeClr val="tx1"/>
                </a:solidFill>
                <a:effectLst/>
                <a:latin typeface="+mn-lt"/>
                <a:ea typeface="+mn-ea"/>
                <a:cs typeface="+mn-cs"/>
              </a:rPr>
              <a:t>english</a:t>
            </a:r>
            <a:r>
              <a:rPr lang="en-US" sz="1200" kern="1200" dirty="0">
                <a:solidFill>
                  <a:schemeClr val="tx1"/>
                </a:solidFill>
                <a:effectLst/>
                <a:latin typeface="+mn-lt"/>
                <a:ea typeface="+mn-ea"/>
                <a:cs typeface="+mn-cs"/>
              </a:rPr>
              <a:t> alphabet with its 26 characters. If for example, our language L is that of actual English, the string 'computer' belongs to it but the string '</a:t>
            </a:r>
            <a:r>
              <a:rPr lang="en-US" sz="1200" kern="1200" dirty="0" err="1">
                <a:solidFill>
                  <a:schemeClr val="tx1"/>
                </a:solidFill>
                <a:effectLst/>
                <a:latin typeface="+mn-lt"/>
                <a:ea typeface="+mn-ea"/>
                <a:cs typeface="+mn-cs"/>
              </a:rPr>
              <a:t>fgejghfe</a:t>
            </a:r>
            <a:r>
              <a:rPr lang="en-US" sz="1200" kern="1200" dirty="0">
                <a:solidFill>
                  <a:schemeClr val="tx1"/>
                </a:solidFill>
                <a:effectLst/>
                <a:latin typeface="+mn-lt"/>
                <a:ea typeface="+mn-ea"/>
                <a:cs typeface="+mn-cs"/>
              </a:rPr>
              <a:t>' is gibberish and does not belong to L despite comprising of valid characters from our English alphabet.</a:t>
            </a:r>
          </a:p>
        </p:txBody>
      </p:sp>
      <p:sp>
        <p:nvSpPr>
          <p:cNvPr id="4" name="Slide Number Placeholder 3">
            <a:extLst>
              <a:ext uri="{FF2B5EF4-FFF2-40B4-BE49-F238E27FC236}">
                <a16:creationId xmlns:a16="http://schemas.microsoft.com/office/drawing/2014/main" id="{EC0FEB14-2E76-35DF-17B3-24D279E13487}"/>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99994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13FE1-0AAF-D835-5E3B-83C2A68BF1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0BEC50-0AD1-74F3-D1B3-43DC3E5FAB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FA6C9-6FAA-DD10-59B5-BC6495130BB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strings of a's and b's that don't contain any a can be written as b* (note that q0 would accept even the empty string)</a:t>
            </a:r>
          </a:p>
        </p:txBody>
      </p:sp>
      <p:sp>
        <p:nvSpPr>
          <p:cNvPr id="4" name="Slide Number Placeholder 3">
            <a:extLst>
              <a:ext uri="{FF2B5EF4-FFF2-40B4-BE49-F238E27FC236}">
                <a16:creationId xmlns:a16="http://schemas.microsoft.com/office/drawing/2014/main" id="{061BFF7F-AD15-E026-8585-4F87AB6188F7}"/>
              </a:ext>
            </a:extLst>
          </p:cNvPr>
          <p:cNvSpPr>
            <a:spLocks noGrp="1"/>
          </p:cNvSpPr>
          <p:nvPr>
            <p:ph type="sldNum" sz="quarter" idx="5"/>
          </p:nvPr>
        </p:nvSpPr>
        <p:spPr/>
        <p:txBody>
          <a:bodyPr/>
          <a:lstStyle/>
          <a:p>
            <a:fld id="{D1EC9309-185D-B241-857D-6AB647741F6D}" type="slidenum">
              <a:rPr lang="en-US" smtClean="0"/>
              <a:t>30</a:t>
            </a:fld>
            <a:endParaRPr lang="en-US"/>
          </a:p>
        </p:txBody>
      </p:sp>
    </p:spTree>
    <p:extLst>
      <p:ext uri="{BB962C8B-B14F-4D97-AF65-F5344CB8AC3E}">
        <p14:creationId xmlns:p14="http://schemas.microsoft.com/office/powerpoint/2010/main" val="28473461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43209-3890-1C90-2782-C01F7DECA0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BCFA6A-67C3-ADCB-82DA-A9755F30F1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AB1099-96EA-AF99-611F-5413F6E364D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(aa)* would be the regular expression that corresponds to all strings of as that contain an even number of a's as we have multiples of twos.</a:t>
            </a:r>
          </a:p>
        </p:txBody>
      </p:sp>
      <p:sp>
        <p:nvSpPr>
          <p:cNvPr id="4" name="Slide Number Placeholder 3">
            <a:extLst>
              <a:ext uri="{FF2B5EF4-FFF2-40B4-BE49-F238E27FC236}">
                <a16:creationId xmlns:a16="http://schemas.microsoft.com/office/drawing/2014/main" id="{6EB4E882-5562-6853-C035-D120D739F084}"/>
              </a:ext>
            </a:extLst>
          </p:cNvPr>
          <p:cNvSpPr>
            <a:spLocks noGrp="1"/>
          </p:cNvSpPr>
          <p:nvPr>
            <p:ph type="sldNum" sz="quarter" idx="5"/>
          </p:nvPr>
        </p:nvSpPr>
        <p:spPr/>
        <p:txBody>
          <a:bodyPr/>
          <a:lstStyle/>
          <a:p>
            <a:fld id="{D1EC9309-185D-B241-857D-6AB647741F6D}" type="slidenum">
              <a:rPr lang="en-US" smtClean="0"/>
              <a:t>31</a:t>
            </a:fld>
            <a:endParaRPr lang="en-US"/>
          </a:p>
        </p:txBody>
      </p:sp>
    </p:spTree>
    <p:extLst>
      <p:ext uri="{BB962C8B-B14F-4D97-AF65-F5344CB8AC3E}">
        <p14:creationId xmlns:p14="http://schemas.microsoft.com/office/powerpoint/2010/main" val="12793086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6B2B3-A869-59C8-22F4-0B9FE98229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A38C0-F957-A10D-1A89-2A1892E745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FC7AD0-B1AC-87EF-0AAB-C6C44389DFF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Similarly (</a:t>
            </a:r>
            <a:r>
              <a:rPr lang="en-US" sz="1200" kern="1200" dirty="0" err="1">
                <a:solidFill>
                  <a:schemeClr val="tx1"/>
                </a:solidFill>
                <a:effectLst/>
                <a:latin typeface="+mn-lt"/>
                <a:ea typeface="+mn-ea"/>
                <a:cs typeface="+mn-cs"/>
              </a:rPr>
              <a:t>aaaaa</a:t>
            </a:r>
            <a:r>
              <a:rPr lang="en-US" sz="1200" kern="1200" dirty="0">
                <a:solidFill>
                  <a:schemeClr val="tx1"/>
                </a:solidFill>
                <a:effectLst/>
                <a:latin typeface="+mn-lt"/>
                <a:ea typeface="+mn-ea"/>
                <a:cs typeface="+mn-cs"/>
              </a:rPr>
              <a:t>)* is for as that are multiple of 5s</a:t>
            </a:r>
          </a:p>
        </p:txBody>
      </p:sp>
      <p:sp>
        <p:nvSpPr>
          <p:cNvPr id="4" name="Slide Number Placeholder 3">
            <a:extLst>
              <a:ext uri="{FF2B5EF4-FFF2-40B4-BE49-F238E27FC236}">
                <a16:creationId xmlns:a16="http://schemas.microsoft.com/office/drawing/2014/main" id="{9B762C4E-2BFA-B8DD-C282-A6DACA94D9FC}"/>
              </a:ext>
            </a:extLst>
          </p:cNvPr>
          <p:cNvSpPr>
            <a:spLocks noGrp="1"/>
          </p:cNvSpPr>
          <p:nvPr>
            <p:ph type="sldNum" sz="quarter" idx="5"/>
          </p:nvPr>
        </p:nvSpPr>
        <p:spPr/>
        <p:txBody>
          <a:bodyPr/>
          <a:lstStyle/>
          <a:p>
            <a:fld id="{D1EC9309-185D-B241-857D-6AB647741F6D}" type="slidenum">
              <a:rPr lang="en-US" smtClean="0"/>
              <a:t>32</a:t>
            </a:fld>
            <a:endParaRPr lang="en-US"/>
          </a:p>
        </p:txBody>
      </p:sp>
    </p:spTree>
    <p:extLst>
      <p:ext uri="{BB962C8B-B14F-4D97-AF65-F5344CB8AC3E}">
        <p14:creationId xmlns:p14="http://schemas.microsoft.com/office/powerpoint/2010/main" val="13462372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E1AD2-4F5D-EB15-6F75-0EE9409BE9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A9DB4-1967-7DF5-0F42-F93E754787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1BEA4F-B51C-A26B-FBD1-C2E1A0B5CA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slightly more challenging. We would need to accept all strings as long as they contain one a. Since we don't care about how many bs precede or follow that single a, the regular expression would be b*ab*</a:t>
            </a:r>
          </a:p>
        </p:txBody>
      </p:sp>
      <p:sp>
        <p:nvSpPr>
          <p:cNvPr id="4" name="Slide Number Placeholder 3">
            <a:extLst>
              <a:ext uri="{FF2B5EF4-FFF2-40B4-BE49-F238E27FC236}">
                <a16:creationId xmlns:a16="http://schemas.microsoft.com/office/drawing/2014/main" id="{B2BB6A0D-5485-23B6-6FFE-BE5835FDE15F}"/>
              </a:ext>
            </a:extLst>
          </p:cNvPr>
          <p:cNvSpPr>
            <a:spLocks noGrp="1"/>
          </p:cNvSpPr>
          <p:nvPr>
            <p:ph type="sldNum" sz="quarter" idx="5"/>
          </p:nvPr>
        </p:nvSpPr>
        <p:spPr/>
        <p:txBody>
          <a:bodyPr/>
          <a:lstStyle/>
          <a:p>
            <a:fld id="{D1EC9309-185D-B241-857D-6AB647741F6D}" type="slidenum">
              <a:rPr lang="en-US" smtClean="0"/>
              <a:t>33</a:t>
            </a:fld>
            <a:endParaRPr lang="en-US"/>
          </a:p>
        </p:txBody>
      </p:sp>
    </p:spTree>
    <p:extLst>
      <p:ext uri="{BB962C8B-B14F-4D97-AF65-F5344CB8AC3E}">
        <p14:creationId xmlns:p14="http://schemas.microsoft.com/office/powerpoint/2010/main" val="31722425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FF054-EBB8-F76A-A91C-FA73A59A07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55189-060D-869A-8AC2-9F134B5B83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FEFE9E-8172-D856-8AE0-FF80626014A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start with a, we would need a(</a:t>
            </a:r>
            <a:r>
              <a:rPr lang="en-US" sz="1200" kern="1200" dirty="0" err="1">
                <a:solidFill>
                  <a:schemeClr val="tx1"/>
                </a:solidFill>
                <a:effectLst/>
                <a:latin typeface="+mn-lt"/>
                <a:ea typeface="+mn-ea"/>
                <a:cs typeface="+mn-cs"/>
              </a:rPr>
              <a:t>a|b</a:t>
            </a:r>
            <a:r>
              <a:rPr lang="en-US" sz="1200" kern="1200" dirty="0">
                <a:solidFill>
                  <a:schemeClr val="tx1"/>
                </a:solidFill>
                <a:effectLst/>
                <a:latin typeface="+mn-lt"/>
                <a:ea typeface="+mn-ea"/>
                <a:cs typeface="+mn-cs"/>
              </a:rPr>
              <a:t>)* since we don't care what happens after the first a in terms of as and bs</a:t>
            </a:r>
          </a:p>
        </p:txBody>
      </p:sp>
      <p:sp>
        <p:nvSpPr>
          <p:cNvPr id="4" name="Slide Number Placeholder 3">
            <a:extLst>
              <a:ext uri="{FF2B5EF4-FFF2-40B4-BE49-F238E27FC236}">
                <a16:creationId xmlns:a16="http://schemas.microsoft.com/office/drawing/2014/main" id="{74F6030F-98F9-A4D7-58C2-4D5BEFED2B51}"/>
              </a:ext>
            </a:extLst>
          </p:cNvPr>
          <p:cNvSpPr>
            <a:spLocks noGrp="1"/>
          </p:cNvSpPr>
          <p:nvPr>
            <p:ph type="sldNum" sz="quarter" idx="5"/>
          </p:nvPr>
        </p:nvSpPr>
        <p:spPr/>
        <p:txBody>
          <a:bodyPr/>
          <a:lstStyle/>
          <a:p>
            <a:fld id="{D1EC9309-185D-B241-857D-6AB647741F6D}" type="slidenum">
              <a:rPr lang="en-US" smtClean="0"/>
              <a:t>34</a:t>
            </a:fld>
            <a:endParaRPr lang="en-US"/>
          </a:p>
        </p:txBody>
      </p:sp>
    </p:spTree>
    <p:extLst>
      <p:ext uri="{BB962C8B-B14F-4D97-AF65-F5344CB8AC3E}">
        <p14:creationId xmlns:p14="http://schemas.microsoft.com/office/powerpoint/2010/main" val="17355235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E87FB-8442-98A7-B0E4-B30CD1FB0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D4064-52AE-0B00-A548-AA34E3712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4D2F4C-B484-25E1-DB8F-CF8048D7B7C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a new DFA. What language is described by this DFA and can you come up with a regular expression for it?</a:t>
            </a:r>
          </a:p>
        </p:txBody>
      </p:sp>
      <p:sp>
        <p:nvSpPr>
          <p:cNvPr id="4" name="Slide Number Placeholder 3">
            <a:extLst>
              <a:ext uri="{FF2B5EF4-FFF2-40B4-BE49-F238E27FC236}">
                <a16:creationId xmlns:a16="http://schemas.microsoft.com/office/drawing/2014/main" id="{70DFF75C-AEA0-A633-925A-9A57F76F18B8}"/>
              </a:ext>
            </a:extLst>
          </p:cNvPr>
          <p:cNvSpPr>
            <a:spLocks noGrp="1"/>
          </p:cNvSpPr>
          <p:nvPr>
            <p:ph type="sldNum" sz="quarter" idx="5"/>
          </p:nvPr>
        </p:nvSpPr>
        <p:spPr/>
        <p:txBody>
          <a:bodyPr/>
          <a:lstStyle/>
          <a:p>
            <a:fld id="{D1EC9309-185D-B241-857D-6AB647741F6D}" type="slidenum">
              <a:rPr lang="en-US" smtClean="0"/>
              <a:t>35</a:t>
            </a:fld>
            <a:endParaRPr lang="en-US"/>
          </a:p>
        </p:txBody>
      </p:sp>
    </p:spTree>
    <p:extLst>
      <p:ext uri="{BB962C8B-B14F-4D97-AF65-F5344CB8AC3E}">
        <p14:creationId xmlns:p14="http://schemas.microsoft.com/office/powerpoint/2010/main" val="27227775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39118-F0CD-5FFD-BE1B-A3323CDC4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468004-47B8-B894-3D00-6CB921806B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E52FA8-096A-72E9-F332-11227BDBDD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would be all strings of as and bs that start and end with the same letter. The regular expression is quite complex. </a:t>
            </a:r>
            <a:r>
              <a:rPr lang="en-US" dirty="0"/>
              <a:t>(a(</a:t>
            </a:r>
            <a:r>
              <a:rPr lang="en-US" dirty="0" err="1"/>
              <a:t>a|b</a:t>
            </a:r>
            <a:r>
              <a:rPr lang="en-US" dirty="0"/>
              <a:t>)*a) corresponds to all strings that start and end with a. b(</a:t>
            </a:r>
            <a:r>
              <a:rPr lang="en-US" dirty="0" err="1"/>
              <a:t>a|b</a:t>
            </a:r>
            <a:r>
              <a:rPr lang="en-US" dirty="0"/>
              <a:t>)*b corresponds with all strings that start and end with b. We take the union of the two. Why do we also need </a:t>
            </a:r>
            <a:r>
              <a:rPr lang="en-US" dirty="0" err="1"/>
              <a:t>a|b</a:t>
            </a:r>
            <a:r>
              <a:rPr lang="en-US" dirty="0"/>
              <a:t>? because we would need to accept even strings with a single character</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CE98B79-6DB7-6167-BE86-7471AFCC71CB}"/>
              </a:ext>
            </a:extLst>
          </p:cNvPr>
          <p:cNvSpPr>
            <a:spLocks noGrp="1"/>
          </p:cNvSpPr>
          <p:nvPr>
            <p:ph type="sldNum" sz="quarter" idx="5"/>
          </p:nvPr>
        </p:nvSpPr>
        <p:spPr/>
        <p:txBody>
          <a:bodyPr/>
          <a:lstStyle/>
          <a:p>
            <a:fld id="{D1EC9309-185D-B241-857D-6AB647741F6D}" type="slidenum">
              <a:rPr lang="en-US" smtClean="0"/>
              <a:t>36</a:t>
            </a:fld>
            <a:endParaRPr lang="en-US"/>
          </a:p>
        </p:txBody>
      </p:sp>
    </p:spTree>
    <p:extLst>
      <p:ext uri="{BB962C8B-B14F-4D97-AF65-F5344CB8AC3E}">
        <p14:creationId xmlns:p14="http://schemas.microsoft.com/office/powerpoint/2010/main" val="24770708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C3C61-CA63-B4C7-C00F-53F9DE674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E74CD-20DF-CB70-6D79-7FF9C42905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D9B597-9CF9-7159-5F17-EBFC226AA29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new DFA again, same idea of what you have to do.</a:t>
            </a:r>
          </a:p>
        </p:txBody>
      </p:sp>
      <p:sp>
        <p:nvSpPr>
          <p:cNvPr id="4" name="Slide Number Placeholder 3">
            <a:extLst>
              <a:ext uri="{FF2B5EF4-FFF2-40B4-BE49-F238E27FC236}">
                <a16:creationId xmlns:a16="http://schemas.microsoft.com/office/drawing/2014/main" id="{02DAFF42-0BBD-E4F5-C2D7-CF67A7D380E2}"/>
              </a:ext>
            </a:extLst>
          </p:cNvPr>
          <p:cNvSpPr>
            <a:spLocks noGrp="1"/>
          </p:cNvSpPr>
          <p:nvPr>
            <p:ph type="sldNum" sz="quarter" idx="5"/>
          </p:nvPr>
        </p:nvSpPr>
        <p:spPr/>
        <p:txBody>
          <a:bodyPr/>
          <a:lstStyle/>
          <a:p>
            <a:fld id="{D1EC9309-185D-B241-857D-6AB647741F6D}" type="slidenum">
              <a:rPr lang="en-US" smtClean="0"/>
              <a:t>37</a:t>
            </a:fld>
            <a:endParaRPr lang="en-US"/>
          </a:p>
        </p:txBody>
      </p:sp>
    </p:spTree>
    <p:extLst>
      <p:ext uri="{BB962C8B-B14F-4D97-AF65-F5344CB8AC3E}">
        <p14:creationId xmlns:p14="http://schemas.microsoft.com/office/powerpoint/2010/main" val="31486221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5C2EE-040A-8025-AE76-A68A8008E0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2BC2D8-6B33-B81E-775E-21FC305971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1F02A1-4F2C-E864-3604-54A0F96B56B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language corresponds to all strings of as and bs that have an odd length. Since we again accept a single character we start with (</a:t>
            </a:r>
            <a:r>
              <a:rPr lang="en-US" sz="1200" kern="1200" dirty="0" err="1">
                <a:solidFill>
                  <a:schemeClr val="tx1"/>
                </a:solidFill>
                <a:effectLst/>
                <a:latin typeface="+mn-lt"/>
                <a:ea typeface="+mn-ea"/>
                <a:cs typeface="+mn-cs"/>
              </a:rPr>
              <a:t>a|b</a:t>
            </a:r>
            <a:r>
              <a:rPr lang="en-US" sz="1200" kern="1200" dirty="0">
                <a:solidFill>
                  <a:schemeClr val="tx1"/>
                </a:solidFill>
                <a:effectLst/>
                <a:latin typeface="+mn-lt"/>
                <a:ea typeface="+mn-ea"/>
                <a:cs typeface="+mn-cs"/>
              </a:rPr>
              <a:t>). We repeat this in multiples of two to maintain the odd length.</a:t>
            </a:r>
          </a:p>
        </p:txBody>
      </p:sp>
      <p:sp>
        <p:nvSpPr>
          <p:cNvPr id="4" name="Slide Number Placeholder 3">
            <a:extLst>
              <a:ext uri="{FF2B5EF4-FFF2-40B4-BE49-F238E27FC236}">
                <a16:creationId xmlns:a16="http://schemas.microsoft.com/office/drawing/2014/main" id="{8157F0C9-EB61-2533-D83B-AACDCE9E2FD6}"/>
              </a:ext>
            </a:extLst>
          </p:cNvPr>
          <p:cNvSpPr>
            <a:spLocks noGrp="1"/>
          </p:cNvSpPr>
          <p:nvPr>
            <p:ph type="sldNum" sz="quarter" idx="5"/>
          </p:nvPr>
        </p:nvSpPr>
        <p:spPr/>
        <p:txBody>
          <a:bodyPr/>
          <a:lstStyle/>
          <a:p>
            <a:fld id="{D1EC9309-185D-B241-857D-6AB647741F6D}" type="slidenum">
              <a:rPr lang="en-US" smtClean="0"/>
              <a:t>38</a:t>
            </a:fld>
            <a:endParaRPr lang="en-US"/>
          </a:p>
        </p:txBody>
      </p:sp>
    </p:spTree>
    <p:extLst>
      <p:ext uri="{BB962C8B-B14F-4D97-AF65-F5344CB8AC3E}">
        <p14:creationId xmlns:p14="http://schemas.microsoft.com/office/powerpoint/2010/main" val="1607452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BE95C-3D4F-F474-AFF0-238F23B1D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5DEC01-E9DE-E664-6477-FE88CF50E0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684C81-CD32-FFED-9122-25AD5B961F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about this?</a:t>
            </a:r>
          </a:p>
        </p:txBody>
      </p:sp>
      <p:sp>
        <p:nvSpPr>
          <p:cNvPr id="4" name="Slide Number Placeholder 3">
            <a:extLst>
              <a:ext uri="{FF2B5EF4-FFF2-40B4-BE49-F238E27FC236}">
                <a16:creationId xmlns:a16="http://schemas.microsoft.com/office/drawing/2014/main" id="{318F6FBD-8AFB-81B0-A488-B93DBFF9D754}"/>
              </a:ext>
            </a:extLst>
          </p:cNvPr>
          <p:cNvSpPr>
            <a:spLocks noGrp="1"/>
          </p:cNvSpPr>
          <p:nvPr>
            <p:ph type="sldNum" sz="quarter" idx="5"/>
          </p:nvPr>
        </p:nvSpPr>
        <p:spPr/>
        <p:txBody>
          <a:bodyPr/>
          <a:lstStyle/>
          <a:p>
            <a:fld id="{D1EC9309-185D-B241-857D-6AB647741F6D}" type="slidenum">
              <a:rPr lang="en-US" smtClean="0"/>
              <a:t>39</a:t>
            </a:fld>
            <a:endParaRPr lang="en-US"/>
          </a:p>
        </p:txBody>
      </p:sp>
    </p:spTree>
    <p:extLst>
      <p:ext uri="{BB962C8B-B14F-4D97-AF65-F5344CB8AC3E}">
        <p14:creationId xmlns:p14="http://schemas.microsoft.com/office/powerpoint/2010/main" val="1943458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A5773-AC57-0D06-5AB9-765FFF575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65197-0FFD-D577-48D1-F4FD55981C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745A2-8893-0558-9870-69ED451578B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that we defined what a language is, we will start building our first automaton (machine) that can answer this type of question. Specifically, today we will see a type of automaton called deterministic finite automaton or DFA for short. DFAs have a set of states which we denote by circles. We tend to label these states so that we distinguish them, </a:t>
            </a:r>
            <a:r>
              <a:rPr lang="en-US" sz="1200" kern="1200" dirty="0" err="1">
                <a:solidFill>
                  <a:schemeClr val="tx1"/>
                </a:solidFill>
                <a:effectLst/>
                <a:latin typeface="+mn-lt"/>
                <a:ea typeface="+mn-ea"/>
                <a:cs typeface="+mn-cs"/>
              </a:rPr>
              <a:t>e.g</a:t>
            </a:r>
            <a:r>
              <a:rPr lang="en-US" sz="1200" kern="1200" dirty="0">
                <a:solidFill>
                  <a:schemeClr val="tx1"/>
                </a:solidFill>
                <a:effectLst/>
                <a:latin typeface="+mn-lt"/>
                <a:ea typeface="+mn-ea"/>
                <a:cs typeface="+mn-cs"/>
              </a:rPr>
              <a:t>, q0. Out of all the states that the DFA has, one is very special and is called the start state. The computation begins at the start state. Visually, we distinguish the start state among all states by attaching a triangle next to it. We also have a collection of possibly more than one final states where the computation ends and we reach what is known as an accept state. Visually, final states are indicated by a concentric circle. The important characteristic about DFAs is that for </a:t>
            </a:r>
            <a:r>
              <a:rPr lang="en-US" sz="1200" i="1" kern="1200" dirty="0">
                <a:solidFill>
                  <a:schemeClr val="tx1"/>
                </a:solidFill>
                <a:effectLst/>
                <a:latin typeface="+mn-lt"/>
                <a:ea typeface="+mn-ea"/>
                <a:cs typeface="+mn-cs"/>
              </a:rPr>
              <a:t>each </a:t>
            </a:r>
            <a:r>
              <a:rPr lang="en-US" sz="1200" i="0" kern="1200" dirty="0">
                <a:solidFill>
                  <a:schemeClr val="tx1"/>
                </a:solidFill>
                <a:effectLst/>
                <a:latin typeface="+mn-lt"/>
                <a:ea typeface="+mn-ea"/>
                <a:cs typeface="+mn-cs"/>
              </a:rPr>
              <a:t>state, they need to define how we transition to another state for </a:t>
            </a:r>
            <a:r>
              <a:rPr lang="en-US" sz="1200" i="1" kern="1200" dirty="0">
                <a:solidFill>
                  <a:schemeClr val="tx1"/>
                </a:solidFill>
                <a:effectLst/>
                <a:latin typeface="+mn-lt"/>
                <a:ea typeface="+mn-ea"/>
                <a:cs typeface="+mn-cs"/>
              </a:rPr>
              <a:t>each </a:t>
            </a:r>
            <a:r>
              <a:rPr lang="en-US" sz="1200" i="0" kern="1200" dirty="0">
                <a:solidFill>
                  <a:schemeClr val="tx1"/>
                </a:solidFill>
                <a:effectLst/>
                <a:latin typeface="+mn-lt"/>
                <a:ea typeface="+mn-ea"/>
                <a:cs typeface="+mn-cs"/>
              </a:rPr>
              <a:t>letter in our alphabet. Transitions are indicated with arrows and show how the computation progresses. I can't stress it enough: it is critical that for each state in a DFA there is exactly one transition for each letter in the alphabet. If not, then if we encounter that letter we wouldn't know what to do.</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FA2512C-DC4E-9ECF-2BDD-9D2307065F8D}"/>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35931150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E833-07DB-D1AB-48BD-C283407F0E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84AB4C-7F89-99AD-5D4C-5D06E38EF8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7E537F-AC1F-2982-2E61-E7A3C15291B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language would be strings of a's and b's that have two or more a's. Look at the regular expression. We have two as'. before, in-between, and after them we can have any combo of a and b. Or we could have written it differently as </a:t>
            </a:r>
            <a:r>
              <a:rPr lang="en-US" dirty="0"/>
              <a:t>b*ab* a(</a:t>
            </a:r>
            <a:r>
              <a:rPr lang="en-US" dirty="0" err="1"/>
              <a:t>a|b</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9154555-213E-1307-4010-4D56DA38DDC8}"/>
              </a:ext>
            </a:extLst>
          </p:cNvPr>
          <p:cNvSpPr>
            <a:spLocks noGrp="1"/>
          </p:cNvSpPr>
          <p:nvPr>
            <p:ph type="sldNum" sz="quarter" idx="5"/>
          </p:nvPr>
        </p:nvSpPr>
        <p:spPr/>
        <p:txBody>
          <a:bodyPr/>
          <a:lstStyle/>
          <a:p>
            <a:fld id="{D1EC9309-185D-B241-857D-6AB647741F6D}" type="slidenum">
              <a:rPr lang="en-US" smtClean="0"/>
              <a:t>40</a:t>
            </a:fld>
            <a:endParaRPr lang="en-US"/>
          </a:p>
        </p:txBody>
      </p:sp>
    </p:spTree>
    <p:extLst>
      <p:ext uri="{BB962C8B-B14F-4D97-AF65-F5344CB8AC3E}">
        <p14:creationId xmlns:p14="http://schemas.microsoft.com/office/powerpoint/2010/main" val="41998548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7173D-DC24-3911-09E7-833C61770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54F4E7-42A9-4ED1-D518-CCF0F0E16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BF4281-7947-8DF8-6806-82668F2129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Almost there. How about this one?</a:t>
            </a:r>
          </a:p>
        </p:txBody>
      </p:sp>
      <p:sp>
        <p:nvSpPr>
          <p:cNvPr id="4" name="Slide Number Placeholder 3">
            <a:extLst>
              <a:ext uri="{FF2B5EF4-FFF2-40B4-BE49-F238E27FC236}">
                <a16:creationId xmlns:a16="http://schemas.microsoft.com/office/drawing/2014/main" id="{8C2ED1F3-33CE-0879-C9AF-383127FED158}"/>
              </a:ext>
            </a:extLst>
          </p:cNvPr>
          <p:cNvSpPr>
            <a:spLocks noGrp="1"/>
          </p:cNvSpPr>
          <p:nvPr>
            <p:ph type="sldNum" sz="quarter" idx="5"/>
          </p:nvPr>
        </p:nvSpPr>
        <p:spPr/>
        <p:txBody>
          <a:bodyPr/>
          <a:lstStyle/>
          <a:p>
            <a:fld id="{D1EC9309-185D-B241-857D-6AB647741F6D}" type="slidenum">
              <a:rPr lang="en-US" smtClean="0"/>
              <a:t>41</a:t>
            </a:fld>
            <a:endParaRPr lang="en-US"/>
          </a:p>
        </p:txBody>
      </p:sp>
    </p:spTree>
    <p:extLst>
      <p:ext uri="{BB962C8B-B14F-4D97-AF65-F5344CB8AC3E}">
        <p14:creationId xmlns:p14="http://schemas.microsoft.com/office/powerpoint/2010/main" val="20669484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4BB68-159E-8FD3-FBA5-3A776C8EC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8AAD45-58D5-AADE-AEF7-9565F2CF0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75A211-3A08-DBC1-DFC4-BB47D64FFDE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a variation of what we just saw and it's all strings that have exactly two a's. The regular expression needs to reflect now that we don't care about the b's before, in-between, and after those two a's</a:t>
            </a:r>
          </a:p>
        </p:txBody>
      </p:sp>
      <p:sp>
        <p:nvSpPr>
          <p:cNvPr id="4" name="Slide Number Placeholder 3">
            <a:extLst>
              <a:ext uri="{FF2B5EF4-FFF2-40B4-BE49-F238E27FC236}">
                <a16:creationId xmlns:a16="http://schemas.microsoft.com/office/drawing/2014/main" id="{F4D1EA5B-6EF3-761F-7D74-3E23CE1B6954}"/>
              </a:ext>
            </a:extLst>
          </p:cNvPr>
          <p:cNvSpPr>
            <a:spLocks noGrp="1"/>
          </p:cNvSpPr>
          <p:nvPr>
            <p:ph type="sldNum" sz="quarter" idx="5"/>
          </p:nvPr>
        </p:nvSpPr>
        <p:spPr/>
        <p:txBody>
          <a:bodyPr/>
          <a:lstStyle/>
          <a:p>
            <a:fld id="{D1EC9309-185D-B241-857D-6AB647741F6D}" type="slidenum">
              <a:rPr lang="en-US" smtClean="0"/>
              <a:t>42</a:t>
            </a:fld>
            <a:endParaRPr lang="en-US"/>
          </a:p>
        </p:txBody>
      </p:sp>
    </p:spTree>
    <p:extLst>
      <p:ext uri="{BB962C8B-B14F-4D97-AF65-F5344CB8AC3E}">
        <p14:creationId xmlns:p14="http://schemas.microsoft.com/office/powerpoint/2010/main" val="2412553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F0B4D-097D-CDFF-F6E8-13E600AF50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B70DD1-14F5-9A30-DEAB-23C26F1D8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E86644-9572-C5A6-9E1C-11CED912F6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 example</a:t>
            </a:r>
          </a:p>
        </p:txBody>
      </p:sp>
      <p:sp>
        <p:nvSpPr>
          <p:cNvPr id="4" name="Slide Number Placeholder 3">
            <a:extLst>
              <a:ext uri="{FF2B5EF4-FFF2-40B4-BE49-F238E27FC236}">
                <a16:creationId xmlns:a16="http://schemas.microsoft.com/office/drawing/2014/main" id="{25D50842-9C33-94F0-B28C-4C67EE232765}"/>
              </a:ext>
            </a:extLst>
          </p:cNvPr>
          <p:cNvSpPr>
            <a:spLocks noGrp="1"/>
          </p:cNvSpPr>
          <p:nvPr>
            <p:ph type="sldNum" sz="quarter" idx="5"/>
          </p:nvPr>
        </p:nvSpPr>
        <p:spPr/>
        <p:txBody>
          <a:bodyPr/>
          <a:lstStyle/>
          <a:p>
            <a:fld id="{D1EC9309-185D-B241-857D-6AB647741F6D}" type="slidenum">
              <a:rPr lang="en-US" smtClean="0"/>
              <a:t>43</a:t>
            </a:fld>
            <a:endParaRPr lang="en-US"/>
          </a:p>
        </p:txBody>
      </p:sp>
    </p:spTree>
    <p:extLst>
      <p:ext uri="{BB962C8B-B14F-4D97-AF65-F5344CB8AC3E}">
        <p14:creationId xmlns:p14="http://schemas.microsoft.com/office/powerpoint/2010/main" val="286751656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AE56F-1080-1104-73D3-434F7EE14C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2604B-CF1A-B39A-9EC8-116895FEFE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13C6E9-CA53-DA27-2D7A-01F3B6AD90F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would be all strings of as and bs that have some number of repetitions of the sequence ab. Which makes the regular expression (ab)* so much easier!</a:t>
            </a:r>
          </a:p>
        </p:txBody>
      </p:sp>
      <p:sp>
        <p:nvSpPr>
          <p:cNvPr id="4" name="Slide Number Placeholder 3">
            <a:extLst>
              <a:ext uri="{FF2B5EF4-FFF2-40B4-BE49-F238E27FC236}">
                <a16:creationId xmlns:a16="http://schemas.microsoft.com/office/drawing/2014/main" id="{916C6FD4-E5F8-1FF2-35C1-BE96ADF72D00}"/>
              </a:ext>
            </a:extLst>
          </p:cNvPr>
          <p:cNvSpPr>
            <a:spLocks noGrp="1"/>
          </p:cNvSpPr>
          <p:nvPr>
            <p:ph type="sldNum" sz="quarter" idx="5"/>
          </p:nvPr>
        </p:nvSpPr>
        <p:spPr/>
        <p:txBody>
          <a:bodyPr/>
          <a:lstStyle/>
          <a:p>
            <a:fld id="{D1EC9309-185D-B241-857D-6AB647741F6D}" type="slidenum">
              <a:rPr lang="en-US" smtClean="0"/>
              <a:t>44</a:t>
            </a:fld>
            <a:endParaRPr lang="en-US"/>
          </a:p>
        </p:txBody>
      </p:sp>
    </p:spTree>
    <p:extLst>
      <p:ext uri="{BB962C8B-B14F-4D97-AF65-F5344CB8AC3E}">
        <p14:creationId xmlns:p14="http://schemas.microsoft.com/office/powerpoint/2010/main" val="288201114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ED790-3770-0698-0496-36DFEFCBF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D07F7-19C1-76C8-F49D-99BF2545B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FA23ED-F0E1-F4E5-7EA1-51CFEF48011C}"/>
              </a:ext>
            </a:extLst>
          </p:cNvPr>
          <p:cNvSpPr>
            <a:spLocks noGrp="1"/>
          </p:cNvSpPr>
          <p:nvPr>
            <p:ph type="body" idx="1"/>
          </p:nvPr>
        </p:nvSpPr>
        <p:spPr/>
        <p:txBody>
          <a:bodyPr/>
          <a:lstStyle/>
          <a:p>
            <a:r>
              <a:rPr lang="en-US" b="0" i="0" dirty="0">
                <a:solidFill>
                  <a:srgbClr val="202122"/>
                </a:solidFill>
                <a:effectLst/>
                <a:latin typeface="Arial" panose="020B0604020202020204" pitchFamily="34" charset="0"/>
              </a:rPr>
              <a:t>If you want to play with JFLAP, here's a link to the DFA examples we saw together.</a:t>
            </a:r>
          </a:p>
        </p:txBody>
      </p:sp>
      <p:sp>
        <p:nvSpPr>
          <p:cNvPr id="4" name="Slide Number Placeholder 3">
            <a:extLst>
              <a:ext uri="{FF2B5EF4-FFF2-40B4-BE49-F238E27FC236}">
                <a16:creationId xmlns:a16="http://schemas.microsoft.com/office/drawing/2014/main" id="{E8018294-AD4A-9374-91F4-150BD5B26937}"/>
              </a:ext>
            </a:extLst>
          </p:cNvPr>
          <p:cNvSpPr>
            <a:spLocks noGrp="1"/>
          </p:cNvSpPr>
          <p:nvPr>
            <p:ph type="sldNum" sz="quarter" idx="5"/>
          </p:nvPr>
        </p:nvSpPr>
        <p:spPr/>
        <p:txBody>
          <a:bodyPr/>
          <a:lstStyle/>
          <a:p>
            <a:fld id="{D1EC9309-185D-B241-857D-6AB647741F6D}" type="slidenum">
              <a:rPr lang="en-US" smtClean="0"/>
              <a:t>45</a:t>
            </a:fld>
            <a:endParaRPr lang="en-US"/>
          </a:p>
        </p:txBody>
      </p:sp>
    </p:spTree>
    <p:extLst>
      <p:ext uri="{BB962C8B-B14F-4D97-AF65-F5344CB8AC3E}">
        <p14:creationId xmlns:p14="http://schemas.microsoft.com/office/powerpoint/2010/main" val="186839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62703-E93F-8EC8-CD2E-B4AFA6FA82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E68BD-39CF-A610-EFF9-F36B0F8356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C46330-0A52-3A1C-3368-FB5546BD262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Computing on a DFA unfolds as follows. We assume that the string we want to determine whether it belongs to a language is given to us as input on a tape. We start at the beginning of the string, that is the first character or first cell of the tape. We read a symbol from the tape and transition to the state as indicated by our DFA, that is we follow the arrow that matches the letter we just read. If we end up in a final state, that is we read the whole string and we are in a final state, we accept the string. If we ran out of characters and don't end up in a final state, then we reject that string as it does not belong to L. All strings accepted by a DFA define a specific language that that DFA describes. All the visualizations and simulations we will see together are built using JFLAP.</a:t>
            </a:r>
          </a:p>
        </p:txBody>
      </p:sp>
      <p:sp>
        <p:nvSpPr>
          <p:cNvPr id="4" name="Slide Number Placeholder 3">
            <a:extLst>
              <a:ext uri="{FF2B5EF4-FFF2-40B4-BE49-F238E27FC236}">
                <a16:creationId xmlns:a16="http://schemas.microsoft.com/office/drawing/2014/main" id="{6779F179-0BCA-EDE3-1AC4-47CC12210ABB}"/>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82362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9739E-5140-6B20-67BA-1C9F244EA5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83F163-22D3-E91C-F436-2B04DCC19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559CAC-D420-84AA-0E6E-DBA27B125C0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see an example of a DFA which someone built for us. Note that q0 is the start state, there are 6 states altogether, q0-q4, and one final state, q4. For each state, we HAVE TO have an arrow for each letter of the alphabet (in this case the alphabet is just two characters, a and b). Remember, the goal here is to receive a string of characters from this alphabet and determine whether the string belongs to the language defined by this DFA. Say we are given the string </a:t>
            </a:r>
            <a:r>
              <a:rPr lang="en-US" dirty="0" err="1"/>
              <a:t>abbbaabab</a:t>
            </a:r>
            <a:r>
              <a:rPr lang="en-US" dirty="0"/>
              <a:t>. We start in q0 reading the first character a.</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A3F4B6B-C729-536E-75EA-A3DA4F0BAF43}"/>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3441556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DDAB2-E4A9-9B8A-F6C2-E9E743447C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9A8E28-64E7-33F5-722A-0FDDAB5D2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6C39F-A7DD-FF13-E989-67CC57F6B4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q0 tells us that when we read an a we transition back to itself (kind of like a self-loop). So after having read the first character, we remain in q0.</a:t>
            </a:r>
          </a:p>
        </p:txBody>
      </p:sp>
      <p:sp>
        <p:nvSpPr>
          <p:cNvPr id="4" name="Slide Number Placeholder 3">
            <a:extLst>
              <a:ext uri="{FF2B5EF4-FFF2-40B4-BE49-F238E27FC236}">
                <a16:creationId xmlns:a16="http://schemas.microsoft.com/office/drawing/2014/main" id="{C204EC4E-3EA9-2148-A621-769C5EEAD8D3}"/>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1057491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48BC8-585B-4D01-4F6F-0FF499BEE3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509620-9928-4373-15B2-86D2106AE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8215AB-C13F-964B-680E-428B2F52562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move to the next character of our string in the tape. That is the character b. We were in q0 which says that if we read a b, we need to transition in q1.</a:t>
            </a:r>
          </a:p>
        </p:txBody>
      </p:sp>
      <p:sp>
        <p:nvSpPr>
          <p:cNvPr id="4" name="Slide Number Placeholder 3">
            <a:extLst>
              <a:ext uri="{FF2B5EF4-FFF2-40B4-BE49-F238E27FC236}">
                <a16:creationId xmlns:a16="http://schemas.microsoft.com/office/drawing/2014/main" id="{4DA92273-65EC-D12F-2D8F-315C17B5ECA8}"/>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3101166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9D310-641A-9D49-6D5D-70A43032E3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B82D3-A30A-A7F8-C9CE-58A4E1A4A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02F38-75E4-45D6-136F-2FB8177EAA8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move to the next character which is a b. We were in q1 which says that if we read a b, we need to transition to q2.</a:t>
            </a:r>
          </a:p>
        </p:txBody>
      </p:sp>
      <p:sp>
        <p:nvSpPr>
          <p:cNvPr id="4" name="Slide Number Placeholder 3">
            <a:extLst>
              <a:ext uri="{FF2B5EF4-FFF2-40B4-BE49-F238E27FC236}">
                <a16:creationId xmlns:a16="http://schemas.microsoft.com/office/drawing/2014/main" id="{1DFC6902-0E07-5ED1-680F-854B845F9C24}"/>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3396888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4/21/26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4/21/26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4/21/26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4/21/26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4/21/26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4/21/26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4/21/26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4/21/26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4/21/26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4/21/26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4/21/26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4/21/26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cs.pomona.edu/classes/cs51/DFAs/"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jflap.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alpha val="8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D07FA-19A2-9519-3A07-2572285E7C63}"/>
              </a:ext>
            </a:extLst>
          </p:cNvPr>
          <p:cNvSpPr>
            <a:spLocks noGrp="1"/>
          </p:cNvSpPr>
          <p:nvPr>
            <p:ph type="ctrTitle"/>
          </p:nvPr>
        </p:nvSpPr>
        <p:spPr>
          <a:xfrm>
            <a:off x="7620001" y="822960"/>
            <a:ext cx="4286054" cy="3474720"/>
          </a:xfrm>
        </p:spPr>
        <p:txBody>
          <a:bodyPr anchor="b">
            <a:normAutofit/>
          </a:bodyPr>
          <a:lstStyle/>
          <a:p>
            <a:pPr algn="l"/>
            <a:r>
              <a:rPr lang="en-US" sz="5200" dirty="0">
                <a:solidFill>
                  <a:schemeClr val="bg1"/>
                </a:solidFill>
              </a:rPr>
              <a:t>DFAs</a:t>
            </a:r>
          </a:p>
        </p:txBody>
      </p:sp>
      <p:sp>
        <p:nvSpPr>
          <p:cNvPr id="3" name="Subtitle 2">
            <a:extLst>
              <a:ext uri="{FF2B5EF4-FFF2-40B4-BE49-F238E27FC236}">
                <a16:creationId xmlns:a16="http://schemas.microsoft.com/office/drawing/2014/main" id="{4DC3AA49-8991-E970-8924-4D274A1997A3}"/>
              </a:ext>
            </a:extLst>
          </p:cNvPr>
          <p:cNvSpPr>
            <a:spLocks noGrp="1"/>
          </p:cNvSpPr>
          <p:nvPr>
            <p:ph type="subTitle" idx="1"/>
          </p:nvPr>
        </p:nvSpPr>
        <p:spPr>
          <a:xfrm>
            <a:off x="7620001" y="4419600"/>
            <a:ext cx="3931920" cy="1386840"/>
          </a:xfrm>
        </p:spPr>
        <p:txBody>
          <a:bodyPr anchor="t">
            <a:normAutofit/>
          </a:bodyPr>
          <a:lstStyle/>
          <a:p>
            <a:pPr algn="l"/>
            <a:r>
              <a:rPr lang="en-US" sz="2200" dirty="0">
                <a:solidFill>
                  <a:schemeClr val="bg1"/>
                </a:solidFill>
              </a:rPr>
              <a:t>CS51 – Spring 2026</a:t>
            </a:r>
          </a:p>
        </p:txBody>
      </p:sp>
      <p:sp>
        <p:nvSpPr>
          <p:cNvPr id="6" name="Rectangle 5">
            <a:extLst>
              <a:ext uri="{FF2B5EF4-FFF2-40B4-BE49-F238E27FC236}">
                <a16:creationId xmlns:a16="http://schemas.microsoft.com/office/drawing/2014/main" id="{5CACC570-69D2-F74C-6895-A405A55C4B5A}"/>
              </a:ext>
            </a:extLst>
          </p:cNvPr>
          <p:cNvSpPr/>
          <p:nvPr/>
        </p:nvSpPr>
        <p:spPr>
          <a:xfrm>
            <a:off x="9101138" y="357188"/>
            <a:ext cx="3090862" cy="87471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Theory of Computation and Programming Languages</a:t>
            </a:r>
          </a:p>
        </p:txBody>
      </p:sp>
      <p:pic>
        <p:nvPicPr>
          <p:cNvPr id="5" name="Picture 4" descr="A diagram of a network&#10;&#10;AI-generated content may be incorrect.">
            <a:extLst>
              <a:ext uri="{FF2B5EF4-FFF2-40B4-BE49-F238E27FC236}">
                <a16:creationId xmlns:a16="http://schemas.microsoft.com/office/drawing/2014/main" id="{10A52111-C73F-0ECE-2124-C64A57B58748}"/>
              </a:ext>
            </a:extLst>
          </p:cNvPr>
          <p:cNvPicPr>
            <a:picLocks noChangeAspect="1"/>
          </p:cNvPicPr>
          <p:nvPr/>
        </p:nvPicPr>
        <p:blipFill>
          <a:blip r:embed="rId3"/>
          <a:stretch>
            <a:fillRect/>
          </a:stretch>
        </p:blipFill>
        <p:spPr>
          <a:xfrm>
            <a:off x="125874" y="1508433"/>
            <a:ext cx="7036558" cy="3841133"/>
          </a:xfrm>
          <a:prstGeom prst="rect">
            <a:avLst/>
          </a:prstGeom>
        </p:spPr>
      </p:pic>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B2DB4-B3D8-05C4-F56F-88BF6694118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83507A3-0577-52BD-D69F-C142CA04414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4CEBA3D-950C-16B9-85CF-99F383467A50}"/>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4" name="Content Placeholder 3">
            <a:extLst>
              <a:ext uri="{FF2B5EF4-FFF2-40B4-BE49-F238E27FC236}">
                <a16:creationId xmlns:a16="http://schemas.microsoft.com/office/drawing/2014/main" id="{28607DFF-71B0-217E-2A13-AFC3F3AE45D5}"/>
              </a:ext>
            </a:extLst>
          </p:cNvPr>
          <p:cNvSpPr>
            <a:spLocks noGrp="1"/>
          </p:cNvSpPr>
          <p:nvPr>
            <p:ph idx="1"/>
          </p:nvPr>
        </p:nvSpPr>
        <p:spPr>
          <a:xfrm>
            <a:off x="612647" y="1563132"/>
            <a:ext cx="10237361" cy="4593828"/>
          </a:xfrm>
        </p:spPr>
        <p:txBody>
          <a:bodyPr>
            <a:noAutofit/>
          </a:bodyPr>
          <a:lstStyle/>
          <a:p>
            <a:r>
              <a:rPr lang="en-US" dirty="0" err="1"/>
              <a:t>abb</a:t>
            </a:r>
            <a:r>
              <a:rPr lang="en-US" b="1" dirty="0" err="1"/>
              <a:t>b</a:t>
            </a:r>
            <a:r>
              <a:rPr lang="en-US" dirty="0" err="1"/>
              <a:t>aabab</a:t>
            </a:r>
            <a:endParaRPr lang="en-US" dirty="0"/>
          </a:p>
          <a:p>
            <a:r>
              <a:rPr lang="en-US" dirty="0"/>
              <a:t>b -&gt; q2</a:t>
            </a:r>
          </a:p>
        </p:txBody>
      </p:sp>
      <p:sp>
        <p:nvSpPr>
          <p:cNvPr id="2" name="TextBox 1">
            <a:extLst>
              <a:ext uri="{FF2B5EF4-FFF2-40B4-BE49-F238E27FC236}">
                <a16:creationId xmlns:a16="http://schemas.microsoft.com/office/drawing/2014/main" id="{724750F3-CE5C-E815-4EB3-EFECBF33823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4E76A27-190B-E393-596C-FC230DD08EE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82487F28-34AB-12BC-4FA7-B90DF002FAEF}"/>
              </a:ext>
            </a:extLst>
          </p:cNvPr>
          <p:cNvPicPr>
            <a:picLocks noChangeAspect="1"/>
          </p:cNvPicPr>
          <p:nvPr/>
        </p:nvPicPr>
        <p:blipFill>
          <a:blip r:embed="rId3"/>
          <a:srcRect/>
          <a:stretch/>
        </p:blipFill>
        <p:spPr>
          <a:xfrm>
            <a:off x="612647" y="2452461"/>
            <a:ext cx="11325645" cy="2815169"/>
          </a:xfrm>
          <a:prstGeom prst="rect">
            <a:avLst/>
          </a:prstGeom>
        </p:spPr>
      </p:pic>
    </p:spTree>
    <p:extLst>
      <p:ext uri="{BB962C8B-B14F-4D97-AF65-F5344CB8AC3E}">
        <p14:creationId xmlns:p14="http://schemas.microsoft.com/office/powerpoint/2010/main" val="780896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28D41-BD67-61B4-5E75-3732C54A75F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0D084F9-A59A-E5BD-6760-71FBE550E14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51E5650-30CA-168A-25B7-E933E9E4B316}"/>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4" name="Content Placeholder 3">
            <a:extLst>
              <a:ext uri="{FF2B5EF4-FFF2-40B4-BE49-F238E27FC236}">
                <a16:creationId xmlns:a16="http://schemas.microsoft.com/office/drawing/2014/main" id="{187FF93D-9A16-25F7-10A9-3466B3931A8D}"/>
              </a:ext>
            </a:extLst>
          </p:cNvPr>
          <p:cNvSpPr>
            <a:spLocks noGrp="1"/>
          </p:cNvSpPr>
          <p:nvPr>
            <p:ph idx="1"/>
          </p:nvPr>
        </p:nvSpPr>
        <p:spPr>
          <a:xfrm>
            <a:off x="612647" y="1563132"/>
            <a:ext cx="10237361" cy="4593828"/>
          </a:xfrm>
        </p:spPr>
        <p:txBody>
          <a:bodyPr>
            <a:noAutofit/>
          </a:bodyPr>
          <a:lstStyle/>
          <a:p>
            <a:r>
              <a:rPr lang="en-US" dirty="0" err="1"/>
              <a:t>abbb</a:t>
            </a:r>
            <a:r>
              <a:rPr lang="en-US" b="1" dirty="0" err="1"/>
              <a:t>a</a:t>
            </a:r>
            <a:r>
              <a:rPr lang="en-US" dirty="0" err="1"/>
              <a:t>abab</a:t>
            </a:r>
            <a:endParaRPr lang="en-US" dirty="0"/>
          </a:p>
          <a:p>
            <a:r>
              <a:rPr lang="en-US" dirty="0"/>
              <a:t>a -&gt; q3</a:t>
            </a:r>
          </a:p>
        </p:txBody>
      </p:sp>
      <p:sp>
        <p:nvSpPr>
          <p:cNvPr id="2" name="TextBox 1">
            <a:extLst>
              <a:ext uri="{FF2B5EF4-FFF2-40B4-BE49-F238E27FC236}">
                <a16:creationId xmlns:a16="http://schemas.microsoft.com/office/drawing/2014/main" id="{3BEDB953-411F-E3F7-07F6-CA3C30C5E01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2384504-A345-9957-2FF2-D278E414DF2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3BCD039C-D966-55FB-368D-7D29DF205587}"/>
              </a:ext>
            </a:extLst>
          </p:cNvPr>
          <p:cNvPicPr>
            <a:picLocks noChangeAspect="1"/>
          </p:cNvPicPr>
          <p:nvPr/>
        </p:nvPicPr>
        <p:blipFill>
          <a:blip r:embed="rId3"/>
          <a:srcRect/>
          <a:stretch/>
        </p:blipFill>
        <p:spPr>
          <a:xfrm>
            <a:off x="897015" y="2452461"/>
            <a:ext cx="10756908" cy="2815169"/>
          </a:xfrm>
          <a:prstGeom prst="rect">
            <a:avLst/>
          </a:prstGeom>
        </p:spPr>
      </p:pic>
    </p:spTree>
    <p:extLst>
      <p:ext uri="{BB962C8B-B14F-4D97-AF65-F5344CB8AC3E}">
        <p14:creationId xmlns:p14="http://schemas.microsoft.com/office/powerpoint/2010/main" val="43520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C81ED-9867-8C5F-1F97-0D58EA1A77E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C05F4DD-B880-70B0-1D55-0F8191B75F2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5E26D13-E597-E42A-9E96-E9399C59DA94}"/>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4" name="Content Placeholder 3">
            <a:extLst>
              <a:ext uri="{FF2B5EF4-FFF2-40B4-BE49-F238E27FC236}">
                <a16:creationId xmlns:a16="http://schemas.microsoft.com/office/drawing/2014/main" id="{9520050F-4229-0D8C-F70C-864B79EDC903}"/>
              </a:ext>
            </a:extLst>
          </p:cNvPr>
          <p:cNvSpPr>
            <a:spLocks noGrp="1"/>
          </p:cNvSpPr>
          <p:nvPr>
            <p:ph idx="1"/>
          </p:nvPr>
        </p:nvSpPr>
        <p:spPr>
          <a:xfrm>
            <a:off x="612647" y="1563132"/>
            <a:ext cx="10237361" cy="4593828"/>
          </a:xfrm>
        </p:spPr>
        <p:txBody>
          <a:bodyPr>
            <a:noAutofit/>
          </a:bodyPr>
          <a:lstStyle/>
          <a:p>
            <a:r>
              <a:rPr lang="en-US" dirty="0" err="1"/>
              <a:t>abbba</a:t>
            </a:r>
            <a:r>
              <a:rPr lang="en-US" b="1" dirty="0" err="1"/>
              <a:t>a</a:t>
            </a:r>
            <a:r>
              <a:rPr lang="en-US" dirty="0" err="1"/>
              <a:t>bab</a:t>
            </a:r>
            <a:endParaRPr lang="en-US" dirty="0"/>
          </a:p>
          <a:p>
            <a:r>
              <a:rPr lang="en-US" dirty="0"/>
              <a:t>a -&gt; q3</a:t>
            </a:r>
          </a:p>
          <a:p>
            <a:pPr marL="0" indent="0">
              <a:buNone/>
            </a:pPr>
            <a:endParaRPr lang="en-US" dirty="0"/>
          </a:p>
        </p:txBody>
      </p:sp>
      <p:sp>
        <p:nvSpPr>
          <p:cNvPr id="2" name="TextBox 1">
            <a:extLst>
              <a:ext uri="{FF2B5EF4-FFF2-40B4-BE49-F238E27FC236}">
                <a16:creationId xmlns:a16="http://schemas.microsoft.com/office/drawing/2014/main" id="{19214153-3C0D-49E6-E917-A1D61E6B96D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FFEB2AC-1F86-63D0-F70F-5433687AA27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53563BE5-42FA-8110-E682-955680D1746F}"/>
              </a:ext>
            </a:extLst>
          </p:cNvPr>
          <p:cNvPicPr>
            <a:picLocks noChangeAspect="1"/>
          </p:cNvPicPr>
          <p:nvPr/>
        </p:nvPicPr>
        <p:blipFill>
          <a:blip r:embed="rId3"/>
          <a:srcRect/>
          <a:stretch/>
        </p:blipFill>
        <p:spPr>
          <a:xfrm>
            <a:off x="897015" y="2452461"/>
            <a:ext cx="10756908" cy="2815169"/>
          </a:xfrm>
          <a:prstGeom prst="rect">
            <a:avLst/>
          </a:prstGeom>
        </p:spPr>
      </p:pic>
    </p:spTree>
    <p:extLst>
      <p:ext uri="{BB962C8B-B14F-4D97-AF65-F5344CB8AC3E}">
        <p14:creationId xmlns:p14="http://schemas.microsoft.com/office/powerpoint/2010/main" val="1320010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DE934-AE32-8BB8-26F6-361D8CD4992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2AF49E4-888D-FFDF-3FFF-4314350D6AA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60E3398-B1A0-9D29-4A1D-888AF95C4C27}"/>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4" name="Content Placeholder 3">
            <a:extLst>
              <a:ext uri="{FF2B5EF4-FFF2-40B4-BE49-F238E27FC236}">
                <a16:creationId xmlns:a16="http://schemas.microsoft.com/office/drawing/2014/main" id="{E577E824-B776-EBBD-B641-AFD0BEE25977}"/>
              </a:ext>
            </a:extLst>
          </p:cNvPr>
          <p:cNvSpPr>
            <a:spLocks noGrp="1"/>
          </p:cNvSpPr>
          <p:nvPr>
            <p:ph idx="1"/>
          </p:nvPr>
        </p:nvSpPr>
        <p:spPr>
          <a:xfrm>
            <a:off x="612647" y="1563132"/>
            <a:ext cx="10237361" cy="4593828"/>
          </a:xfrm>
        </p:spPr>
        <p:txBody>
          <a:bodyPr>
            <a:noAutofit/>
          </a:bodyPr>
          <a:lstStyle/>
          <a:p>
            <a:r>
              <a:rPr lang="en-US" dirty="0" err="1"/>
              <a:t>abbbaa</a:t>
            </a:r>
            <a:r>
              <a:rPr lang="en-US" b="1" dirty="0" err="1"/>
              <a:t>b</a:t>
            </a:r>
            <a:r>
              <a:rPr lang="en-US" dirty="0" err="1"/>
              <a:t>ab</a:t>
            </a:r>
            <a:endParaRPr lang="en-US" dirty="0"/>
          </a:p>
          <a:p>
            <a:r>
              <a:rPr lang="en-US" dirty="0"/>
              <a:t>b -&gt; q4</a:t>
            </a:r>
          </a:p>
        </p:txBody>
      </p:sp>
      <p:sp>
        <p:nvSpPr>
          <p:cNvPr id="2" name="TextBox 1">
            <a:extLst>
              <a:ext uri="{FF2B5EF4-FFF2-40B4-BE49-F238E27FC236}">
                <a16:creationId xmlns:a16="http://schemas.microsoft.com/office/drawing/2014/main" id="{038555A5-6BB3-A88A-61C7-F2B20A9DB51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5193F96-C938-9CDD-BF4F-C6BDAECF20A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A00312D5-0D79-9245-C5EE-FE4F11A95B4E}"/>
              </a:ext>
            </a:extLst>
          </p:cNvPr>
          <p:cNvPicPr>
            <a:picLocks noChangeAspect="1"/>
          </p:cNvPicPr>
          <p:nvPr/>
        </p:nvPicPr>
        <p:blipFill>
          <a:blip r:embed="rId3"/>
          <a:srcRect/>
          <a:stretch/>
        </p:blipFill>
        <p:spPr>
          <a:xfrm>
            <a:off x="1049201" y="2452461"/>
            <a:ext cx="10452536" cy="2815169"/>
          </a:xfrm>
          <a:prstGeom prst="rect">
            <a:avLst/>
          </a:prstGeom>
        </p:spPr>
      </p:pic>
    </p:spTree>
    <p:extLst>
      <p:ext uri="{BB962C8B-B14F-4D97-AF65-F5344CB8AC3E}">
        <p14:creationId xmlns:p14="http://schemas.microsoft.com/office/powerpoint/2010/main" val="1687736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56FD3-E267-7A2B-3245-A43BB5719FB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AEE53AF-A015-1358-9174-48551686A14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2C1A79A-0E2A-F043-FC29-2683C7621D31}"/>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4" name="Content Placeholder 3">
            <a:extLst>
              <a:ext uri="{FF2B5EF4-FFF2-40B4-BE49-F238E27FC236}">
                <a16:creationId xmlns:a16="http://schemas.microsoft.com/office/drawing/2014/main" id="{FFA356AA-6A73-921A-5C7E-6EE36D49EE6D}"/>
              </a:ext>
            </a:extLst>
          </p:cNvPr>
          <p:cNvSpPr>
            <a:spLocks noGrp="1"/>
          </p:cNvSpPr>
          <p:nvPr>
            <p:ph idx="1"/>
          </p:nvPr>
        </p:nvSpPr>
        <p:spPr>
          <a:xfrm>
            <a:off x="612647" y="1563132"/>
            <a:ext cx="10237361" cy="4593828"/>
          </a:xfrm>
        </p:spPr>
        <p:txBody>
          <a:bodyPr>
            <a:noAutofit/>
          </a:bodyPr>
          <a:lstStyle/>
          <a:p>
            <a:r>
              <a:rPr lang="en-US" dirty="0" err="1"/>
              <a:t>abbbaab</a:t>
            </a:r>
            <a:r>
              <a:rPr lang="en-US" b="1" dirty="0" err="1"/>
              <a:t>a</a:t>
            </a:r>
            <a:r>
              <a:rPr lang="en-US" dirty="0" err="1"/>
              <a:t>b</a:t>
            </a:r>
            <a:endParaRPr lang="en-US" dirty="0"/>
          </a:p>
          <a:p>
            <a:r>
              <a:rPr lang="en-US" dirty="0"/>
              <a:t>a -&gt; q4</a:t>
            </a:r>
          </a:p>
          <a:p>
            <a:endParaRPr lang="en-US" dirty="0"/>
          </a:p>
        </p:txBody>
      </p:sp>
      <p:sp>
        <p:nvSpPr>
          <p:cNvPr id="2" name="TextBox 1">
            <a:extLst>
              <a:ext uri="{FF2B5EF4-FFF2-40B4-BE49-F238E27FC236}">
                <a16:creationId xmlns:a16="http://schemas.microsoft.com/office/drawing/2014/main" id="{995D51A6-9850-064C-3011-FAFCA8EAFD1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40219FE-3759-6FE6-B183-6CA6453EA33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669BE899-76F9-3207-C62F-0A4509B866C7}"/>
              </a:ext>
            </a:extLst>
          </p:cNvPr>
          <p:cNvPicPr>
            <a:picLocks noChangeAspect="1"/>
          </p:cNvPicPr>
          <p:nvPr/>
        </p:nvPicPr>
        <p:blipFill>
          <a:blip r:embed="rId3"/>
          <a:srcRect/>
          <a:stretch/>
        </p:blipFill>
        <p:spPr>
          <a:xfrm>
            <a:off x="1049201" y="2452461"/>
            <a:ext cx="10452536" cy="2815169"/>
          </a:xfrm>
          <a:prstGeom prst="rect">
            <a:avLst/>
          </a:prstGeom>
        </p:spPr>
      </p:pic>
    </p:spTree>
    <p:extLst>
      <p:ext uri="{BB962C8B-B14F-4D97-AF65-F5344CB8AC3E}">
        <p14:creationId xmlns:p14="http://schemas.microsoft.com/office/powerpoint/2010/main" val="3163641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8CA7D-0D69-4667-F056-C3F7B3BBD747}"/>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F55AEB01-3498-82AC-62A8-349997C3F0C2}"/>
              </a:ext>
            </a:extLst>
          </p:cNvPr>
          <p:cNvPicPr>
            <a:picLocks noChangeAspect="1"/>
          </p:cNvPicPr>
          <p:nvPr/>
        </p:nvPicPr>
        <p:blipFill>
          <a:blip r:embed="rId3"/>
          <a:srcRect/>
          <a:stretch/>
        </p:blipFill>
        <p:spPr>
          <a:xfrm>
            <a:off x="1049201" y="2452461"/>
            <a:ext cx="10452536" cy="2815169"/>
          </a:xfrm>
          <a:prstGeom prst="rect">
            <a:avLst/>
          </a:prstGeom>
        </p:spPr>
      </p:pic>
      <p:sp>
        <p:nvSpPr>
          <p:cNvPr id="10" name="Title 1">
            <a:extLst>
              <a:ext uri="{FF2B5EF4-FFF2-40B4-BE49-F238E27FC236}">
                <a16:creationId xmlns:a16="http://schemas.microsoft.com/office/drawing/2014/main" id="{CA68FD1E-BC62-B6B6-95FA-578F0B817BB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3F01961-2B97-EB4B-1324-59C86AFE57F9}"/>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4" name="Content Placeholder 3">
            <a:extLst>
              <a:ext uri="{FF2B5EF4-FFF2-40B4-BE49-F238E27FC236}">
                <a16:creationId xmlns:a16="http://schemas.microsoft.com/office/drawing/2014/main" id="{D96D2A5B-86B8-F369-0ADD-5E656D23AC5C}"/>
              </a:ext>
            </a:extLst>
          </p:cNvPr>
          <p:cNvSpPr>
            <a:spLocks noGrp="1"/>
          </p:cNvSpPr>
          <p:nvPr>
            <p:ph idx="1"/>
          </p:nvPr>
        </p:nvSpPr>
        <p:spPr>
          <a:xfrm>
            <a:off x="612647" y="1563132"/>
            <a:ext cx="10237361" cy="4593828"/>
          </a:xfrm>
        </p:spPr>
        <p:txBody>
          <a:bodyPr>
            <a:noAutofit/>
          </a:bodyPr>
          <a:lstStyle/>
          <a:p>
            <a:r>
              <a:rPr lang="en-US" dirty="0" err="1"/>
              <a:t>abbbaaba</a:t>
            </a:r>
            <a:r>
              <a:rPr lang="en-US" b="1" dirty="0" err="1"/>
              <a:t>b</a:t>
            </a:r>
            <a:endParaRPr lang="en-US" b="1" dirty="0"/>
          </a:p>
          <a:p>
            <a:r>
              <a:rPr lang="en-US" dirty="0"/>
              <a:t>b -&gt; q4</a:t>
            </a:r>
            <a:endParaRPr lang="en-US" b="1" dirty="0"/>
          </a:p>
          <a:p>
            <a:r>
              <a:rPr lang="en-US" dirty="0"/>
              <a:t>We ended up at a final state and we accept the string!</a:t>
            </a:r>
          </a:p>
        </p:txBody>
      </p:sp>
      <p:sp>
        <p:nvSpPr>
          <p:cNvPr id="2" name="TextBox 1">
            <a:extLst>
              <a:ext uri="{FF2B5EF4-FFF2-40B4-BE49-F238E27FC236}">
                <a16:creationId xmlns:a16="http://schemas.microsoft.com/office/drawing/2014/main" id="{78166C80-11D4-46A3-A4A9-995298D3E50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64B8232-1587-DF02-6AD8-B3D38F1B26C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spTree>
    <p:extLst>
      <p:ext uri="{BB962C8B-B14F-4D97-AF65-F5344CB8AC3E}">
        <p14:creationId xmlns:p14="http://schemas.microsoft.com/office/powerpoint/2010/main" val="3628305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2BF21-9AE2-F639-F3E3-8042DFEF5999}"/>
            </a:ext>
          </a:extLst>
        </p:cNvPr>
        <p:cNvGrpSpPr/>
        <p:nvPr/>
      </p:nvGrpSpPr>
      <p:grpSpPr>
        <a:xfrm>
          <a:off x="0" y="0"/>
          <a:ext cx="0" cy="0"/>
          <a:chOff x="0" y="0"/>
          <a:chExt cx="0" cy="0"/>
        </a:xfrm>
      </p:grpSpPr>
      <p:pic>
        <p:nvPicPr>
          <p:cNvPr id="5" name="Picture 4" descr="A diagram of a circle with a point and a point with a point and a point with a point and a point with a point and a point with a point and a point with a point and&#10;&#10;AI-generated content may be incorrect.">
            <a:extLst>
              <a:ext uri="{FF2B5EF4-FFF2-40B4-BE49-F238E27FC236}">
                <a16:creationId xmlns:a16="http://schemas.microsoft.com/office/drawing/2014/main" id="{4690C998-8816-0656-A285-3222E8208C27}"/>
              </a:ext>
            </a:extLst>
          </p:cNvPr>
          <p:cNvPicPr>
            <a:picLocks noChangeAspect="1"/>
          </p:cNvPicPr>
          <p:nvPr/>
        </p:nvPicPr>
        <p:blipFill>
          <a:blip r:embed="rId3"/>
          <a:stretch>
            <a:fillRect/>
          </a:stretch>
        </p:blipFill>
        <p:spPr>
          <a:xfrm>
            <a:off x="558709" y="4130031"/>
            <a:ext cx="11074581" cy="2889021"/>
          </a:xfrm>
          <a:prstGeom prst="rect">
            <a:avLst/>
          </a:prstGeom>
        </p:spPr>
      </p:pic>
      <p:sp>
        <p:nvSpPr>
          <p:cNvPr id="10" name="Title 1">
            <a:extLst>
              <a:ext uri="{FF2B5EF4-FFF2-40B4-BE49-F238E27FC236}">
                <a16:creationId xmlns:a16="http://schemas.microsoft.com/office/drawing/2014/main" id="{7A79D09B-57D3-E76A-198F-02D039E291A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4454E62-8BC8-52DA-4346-9298D2DDF7BB}"/>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4" name="Content Placeholder 3">
            <a:extLst>
              <a:ext uri="{FF2B5EF4-FFF2-40B4-BE49-F238E27FC236}">
                <a16:creationId xmlns:a16="http://schemas.microsoft.com/office/drawing/2014/main" id="{AF94780C-C0EF-1EDA-C7E8-546DF809DD64}"/>
              </a:ext>
            </a:extLst>
          </p:cNvPr>
          <p:cNvSpPr>
            <a:spLocks noGrp="1"/>
          </p:cNvSpPr>
          <p:nvPr>
            <p:ph idx="1"/>
          </p:nvPr>
        </p:nvSpPr>
        <p:spPr>
          <a:xfrm>
            <a:off x="612647" y="1563132"/>
            <a:ext cx="10237361" cy="4593828"/>
          </a:xfrm>
        </p:spPr>
        <p:txBody>
          <a:bodyPr>
            <a:noAutofit/>
          </a:bodyPr>
          <a:lstStyle/>
          <a:p>
            <a:r>
              <a:rPr lang="en-US" dirty="0"/>
              <a:t>What about the following strings?</a:t>
            </a:r>
          </a:p>
          <a:p>
            <a:r>
              <a:rPr lang="en-US" dirty="0" err="1"/>
              <a:t>aabab</a:t>
            </a:r>
            <a:endParaRPr lang="en-US" dirty="0"/>
          </a:p>
          <a:p>
            <a:r>
              <a:rPr lang="en-US" dirty="0" err="1"/>
              <a:t>bbb</a:t>
            </a:r>
            <a:endParaRPr lang="en-US" dirty="0"/>
          </a:p>
          <a:p>
            <a:r>
              <a:rPr lang="en-US" dirty="0" err="1"/>
              <a:t>babbab</a:t>
            </a:r>
            <a:endParaRPr lang="en-US" dirty="0"/>
          </a:p>
          <a:p>
            <a:r>
              <a:rPr lang="en-US" dirty="0" err="1"/>
              <a:t>aabbaab</a:t>
            </a:r>
            <a:endParaRPr lang="en-US" dirty="0"/>
          </a:p>
          <a:p>
            <a:r>
              <a:rPr lang="en-US" dirty="0" err="1"/>
              <a:t>aaa</a:t>
            </a:r>
            <a:endParaRPr lang="en-US" dirty="0"/>
          </a:p>
        </p:txBody>
      </p:sp>
      <p:sp>
        <p:nvSpPr>
          <p:cNvPr id="2" name="TextBox 1">
            <a:extLst>
              <a:ext uri="{FF2B5EF4-FFF2-40B4-BE49-F238E27FC236}">
                <a16:creationId xmlns:a16="http://schemas.microsoft.com/office/drawing/2014/main" id="{0D5B88A5-4C08-A0B3-A621-99DDD3C3FB2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AE7B41D-4ECB-5CFC-EA25-EAD24652F21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spTree>
    <p:extLst>
      <p:ext uri="{BB962C8B-B14F-4D97-AF65-F5344CB8AC3E}">
        <p14:creationId xmlns:p14="http://schemas.microsoft.com/office/powerpoint/2010/main" val="4157901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63BB8-B324-750D-7AE8-66B40C6E36AD}"/>
            </a:ext>
          </a:extLst>
        </p:cNvPr>
        <p:cNvGrpSpPr/>
        <p:nvPr/>
      </p:nvGrpSpPr>
      <p:grpSpPr>
        <a:xfrm>
          <a:off x="0" y="0"/>
          <a:ext cx="0" cy="0"/>
          <a:chOff x="0" y="0"/>
          <a:chExt cx="0" cy="0"/>
        </a:xfrm>
      </p:grpSpPr>
      <p:pic>
        <p:nvPicPr>
          <p:cNvPr id="5" name="Picture 4" descr="A diagram of a circle with a point and a point with a point and a point with a point and a point with a point and a point with a point and a point with a point and&#10;&#10;AI-generated content may be incorrect.">
            <a:extLst>
              <a:ext uri="{FF2B5EF4-FFF2-40B4-BE49-F238E27FC236}">
                <a16:creationId xmlns:a16="http://schemas.microsoft.com/office/drawing/2014/main" id="{42CDCFB4-D227-7E85-EB55-21E1B22FF9FA}"/>
              </a:ext>
            </a:extLst>
          </p:cNvPr>
          <p:cNvPicPr>
            <a:picLocks noChangeAspect="1"/>
          </p:cNvPicPr>
          <p:nvPr/>
        </p:nvPicPr>
        <p:blipFill>
          <a:blip r:embed="rId3"/>
          <a:stretch>
            <a:fillRect/>
          </a:stretch>
        </p:blipFill>
        <p:spPr>
          <a:xfrm>
            <a:off x="558709" y="4130031"/>
            <a:ext cx="11074581" cy="2889021"/>
          </a:xfrm>
          <a:prstGeom prst="rect">
            <a:avLst/>
          </a:prstGeom>
        </p:spPr>
      </p:pic>
      <p:sp>
        <p:nvSpPr>
          <p:cNvPr id="10" name="Title 1">
            <a:extLst>
              <a:ext uri="{FF2B5EF4-FFF2-40B4-BE49-F238E27FC236}">
                <a16:creationId xmlns:a16="http://schemas.microsoft.com/office/drawing/2014/main" id="{D33043DC-BFD0-60CA-3B6F-B6ACF474762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1E7CC0E-AEB5-870D-1668-EDB21D8EB9FD}"/>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4" name="Content Placeholder 3">
            <a:extLst>
              <a:ext uri="{FF2B5EF4-FFF2-40B4-BE49-F238E27FC236}">
                <a16:creationId xmlns:a16="http://schemas.microsoft.com/office/drawing/2014/main" id="{32D20CF4-FF85-0AB9-5053-9F06172D5DDE}"/>
              </a:ext>
            </a:extLst>
          </p:cNvPr>
          <p:cNvSpPr>
            <a:spLocks noGrp="1"/>
          </p:cNvSpPr>
          <p:nvPr>
            <p:ph idx="1"/>
          </p:nvPr>
        </p:nvSpPr>
        <p:spPr>
          <a:xfrm>
            <a:off x="612647" y="1563132"/>
            <a:ext cx="10237361" cy="4593828"/>
          </a:xfrm>
        </p:spPr>
        <p:txBody>
          <a:bodyPr>
            <a:noAutofit/>
          </a:bodyPr>
          <a:lstStyle/>
          <a:p>
            <a:r>
              <a:rPr lang="en-US" dirty="0"/>
              <a:t>What about the following strings?</a:t>
            </a:r>
          </a:p>
          <a:p>
            <a:r>
              <a:rPr lang="en-US" dirty="0" err="1"/>
              <a:t>aabab</a:t>
            </a:r>
            <a:r>
              <a:rPr lang="en-US" dirty="0"/>
              <a:t>: reject, finishes in q2</a:t>
            </a:r>
          </a:p>
          <a:p>
            <a:r>
              <a:rPr lang="en-US" dirty="0" err="1"/>
              <a:t>bbb</a:t>
            </a:r>
            <a:r>
              <a:rPr lang="en-US" dirty="0"/>
              <a:t>: reject, finishes in q2</a:t>
            </a:r>
          </a:p>
          <a:p>
            <a:r>
              <a:rPr lang="en-US" dirty="0" err="1"/>
              <a:t>babbab</a:t>
            </a:r>
            <a:r>
              <a:rPr lang="en-US" dirty="0"/>
              <a:t>: accept</a:t>
            </a:r>
          </a:p>
          <a:p>
            <a:r>
              <a:rPr lang="en-US" dirty="0" err="1"/>
              <a:t>aabbaab</a:t>
            </a:r>
            <a:r>
              <a:rPr lang="en-US" dirty="0"/>
              <a:t>: accept</a:t>
            </a:r>
          </a:p>
          <a:p>
            <a:r>
              <a:rPr lang="en-US" dirty="0" err="1"/>
              <a:t>aaa</a:t>
            </a:r>
            <a:r>
              <a:rPr lang="en-US" dirty="0"/>
              <a:t>: reject, finishes in q0</a:t>
            </a:r>
          </a:p>
        </p:txBody>
      </p:sp>
      <p:sp>
        <p:nvSpPr>
          <p:cNvPr id="2" name="TextBox 1">
            <a:extLst>
              <a:ext uri="{FF2B5EF4-FFF2-40B4-BE49-F238E27FC236}">
                <a16:creationId xmlns:a16="http://schemas.microsoft.com/office/drawing/2014/main" id="{2B18F36E-173C-AFB7-62CA-A562946EAB0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EEFDDBB-8D2B-CC35-19C6-90530BC15FE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spTree>
    <p:extLst>
      <p:ext uri="{BB962C8B-B14F-4D97-AF65-F5344CB8AC3E}">
        <p14:creationId xmlns:p14="http://schemas.microsoft.com/office/powerpoint/2010/main" val="4236037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5BDEB-34E0-97C1-F6B9-E84A60CD646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AFBF9CC-B9B8-C068-7B9B-01157FE2137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1CB3530-3D7C-2881-4FC3-E0360FD4CDDB}"/>
              </a:ext>
            </a:extLst>
          </p:cNvPr>
          <p:cNvSpPr>
            <a:spLocks noGrp="1"/>
          </p:cNvSpPr>
          <p:nvPr>
            <p:ph type="sldNum" sz="quarter" idx="12"/>
          </p:nvPr>
        </p:nvSpPr>
        <p:spPr/>
        <p:txBody>
          <a:bodyPr/>
          <a:lstStyle/>
          <a:p>
            <a:fld id="{CC057153-B650-4DEB-B370-79DDCFDCE934}" type="slidenum">
              <a:rPr lang="en-US" smtClean="0"/>
              <a:t>18</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D77F7E3D-6C81-AD54-078E-F63B03F76A5A}"/>
                  </a:ext>
                </a:extLst>
              </p:cNvPr>
              <p:cNvSpPr>
                <a:spLocks noGrp="1"/>
              </p:cNvSpPr>
              <p:nvPr>
                <p:ph idx="1"/>
              </p:nvPr>
            </p:nvSpPr>
            <p:spPr>
              <a:xfrm>
                <a:off x="612647" y="1563132"/>
                <a:ext cx="10237361" cy="4593828"/>
              </a:xfrm>
            </p:spPr>
            <p:txBody>
              <a:bodyPr>
                <a:noAutofit/>
              </a:bodyPr>
              <a:lstStyle/>
              <a:p>
                <a:r>
                  <a:rPr lang="en-US" dirty="0"/>
                  <a:t>A Deterministic Finite Automaton (DFA) is a finite state machine that accepts or rejects finite strings of symbols and produces the same unique computation for each unique input string. For any given finite input string, the DFA will halt and either accept or reject the string. A DFA, </a:t>
                </a:r>
                <a14:m>
                  <m:oMath xmlns:m="http://schemas.openxmlformats.org/officeDocument/2006/math">
                    <m:r>
                      <a:rPr lang="en-US" i="1" dirty="0" smtClean="0">
                        <a:latin typeface="Cambria Math" panose="02040503050406030204" pitchFamily="18" charset="0"/>
                      </a:rPr>
                      <m:t>𝑀</m:t>
                    </m:r>
                  </m:oMath>
                </a14:m>
                <a:r>
                  <a:rPr lang="en-US" dirty="0"/>
                  <a:t>, is said to recognize a language, </a:t>
                </a:r>
                <a14:m>
                  <m:oMath xmlns:m="http://schemas.openxmlformats.org/officeDocument/2006/math">
                    <m:r>
                      <a:rPr lang="en-US" i="1" dirty="0" smtClean="0">
                        <a:latin typeface="Cambria Math" panose="02040503050406030204" pitchFamily="18" charset="0"/>
                      </a:rPr>
                      <m:t>𝐿</m:t>
                    </m:r>
                    <m:r>
                      <a:rPr lang="en-US" i="1" dirty="0" smtClean="0">
                        <a:latin typeface="Cambria Math" panose="02040503050406030204" pitchFamily="18" charset="0"/>
                      </a:rPr>
                      <m:t>(</m:t>
                    </m:r>
                    <m:r>
                      <a:rPr lang="en-US" i="1" dirty="0" smtClean="0">
                        <a:latin typeface="Cambria Math" panose="02040503050406030204" pitchFamily="18" charset="0"/>
                      </a:rPr>
                      <m:t>𝑀</m:t>
                    </m:r>
                    <m:r>
                      <a:rPr lang="en-US" i="1" dirty="0" smtClean="0">
                        <a:latin typeface="Cambria Math" panose="02040503050406030204" pitchFamily="18" charset="0"/>
                      </a:rPr>
                      <m:t>)</m:t>
                    </m:r>
                  </m:oMath>
                </a14:m>
                <a:r>
                  <a:rPr lang="en-US" dirty="0"/>
                  <a:t>, which is the set of all strings that </a:t>
                </a:r>
                <a14:m>
                  <m:oMath xmlns:m="http://schemas.openxmlformats.org/officeDocument/2006/math">
                    <m:r>
                      <a:rPr lang="en-US" i="1" dirty="0">
                        <a:latin typeface="Cambria Math" panose="02040503050406030204" pitchFamily="18" charset="0"/>
                      </a:rPr>
                      <m:t>𝑀</m:t>
                    </m:r>
                  </m:oMath>
                </a14:m>
                <a:r>
                  <a:rPr lang="en-US" dirty="0"/>
                  <a:t> accepts.</a:t>
                </a:r>
              </a:p>
              <a:p>
                <a:r>
                  <a:rPr lang="en-US" dirty="0"/>
                  <a:t>Formally, a DFA is described by a 5-tuple (</a:t>
                </a:r>
                <a14:m>
                  <m:oMath xmlns:m="http://schemas.openxmlformats.org/officeDocument/2006/math">
                    <m:r>
                      <a:rPr lang="en-US" i="1" dirty="0" smtClean="0">
                        <a:latin typeface="Cambria Math" panose="02040503050406030204" pitchFamily="18" charset="0"/>
                      </a:rPr>
                      <m:t>𝑄</m:t>
                    </m:r>
                    <m:r>
                      <a:rPr lang="en-US" i="1" dirty="0" smtClean="0">
                        <a:latin typeface="Cambria Math" panose="02040503050406030204" pitchFamily="18" charset="0"/>
                      </a:rPr>
                      <m:t>, </m:t>
                    </m:r>
                    <m:r>
                      <m:rPr>
                        <m:sty m:val="p"/>
                      </m:rPr>
                      <a:rPr lang="el-GR" i="0" dirty="0">
                        <a:latin typeface="Cambria Math" panose="02040503050406030204" pitchFamily="18" charset="0"/>
                      </a:rPr>
                      <m:t>Σ</m:t>
                    </m:r>
                    <m:r>
                      <a:rPr lang="el-GR" i="1" dirty="0">
                        <a:latin typeface="Cambria Math" panose="02040503050406030204" pitchFamily="18" charset="0"/>
                      </a:rPr>
                      <m:t>, </m:t>
                    </m:r>
                    <m:r>
                      <a:rPr lang="el-GR" i="1" dirty="0">
                        <a:latin typeface="Cambria Math" panose="02040503050406030204" pitchFamily="18" charset="0"/>
                      </a:rPr>
                      <m:t>𝛿</m:t>
                    </m:r>
                    <m:r>
                      <a:rPr lang="el-GR" i="1" dirty="0">
                        <a:latin typeface="Cambria Math" panose="02040503050406030204" pitchFamily="18" charset="0"/>
                      </a:rPr>
                      <m:t>, </m:t>
                    </m:r>
                    <m:r>
                      <a:rPr lang="en-US" i="1" dirty="0">
                        <a:latin typeface="Cambria Math" panose="02040503050406030204" pitchFamily="18" charset="0"/>
                      </a:rPr>
                      <m:t>𝑞</m:t>
                    </m:r>
                    <m:r>
                      <a:rPr lang="en-US" i="1" dirty="0">
                        <a:latin typeface="Cambria Math" panose="02040503050406030204" pitchFamily="18" charset="0"/>
                      </a:rPr>
                      <m:t>0, </m:t>
                    </m:r>
                    <m:r>
                      <a:rPr lang="en-US" i="1" dirty="0">
                        <a:latin typeface="Cambria Math" panose="02040503050406030204" pitchFamily="18" charset="0"/>
                      </a:rPr>
                      <m:t>𝐹</m:t>
                    </m:r>
                  </m:oMath>
                </a14:m>
                <a:r>
                  <a:rPr lang="en-US" dirty="0"/>
                  <a:t>) </a:t>
                </a:r>
              </a:p>
              <a:p>
                <a:pPr lvl="1"/>
                <a14:m>
                  <m:oMath xmlns:m="http://schemas.openxmlformats.org/officeDocument/2006/math">
                    <m:r>
                      <a:rPr lang="en-US" i="1" dirty="0" smtClean="0">
                        <a:latin typeface="Cambria Math" panose="02040503050406030204" pitchFamily="18" charset="0"/>
                      </a:rPr>
                      <m:t>𝑄</m:t>
                    </m:r>
                  </m:oMath>
                </a14:m>
                <a:r>
                  <a:rPr lang="en-US" dirty="0"/>
                  <a:t> is a finite set of states</a:t>
                </a:r>
              </a:p>
              <a:p>
                <a:pPr lvl="1"/>
                <a14:m>
                  <m:oMath xmlns:m="http://schemas.openxmlformats.org/officeDocument/2006/math">
                    <m:r>
                      <m:rPr>
                        <m:sty m:val="p"/>
                      </m:rPr>
                      <a:rPr lang="el-GR" i="0" dirty="0" smtClean="0">
                        <a:latin typeface="Cambria Math" panose="02040503050406030204" pitchFamily="18" charset="0"/>
                      </a:rPr>
                      <m:t>Σ</m:t>
                    </m:r>
                  </m:oMath>
                </a14:m>
                <a:r>
                  <a:rPr lang="el-GR" dirty="0"/>
                  <a:t> </a:t>
                </a:r>
                <a:r>
                  <a:rPr lang="en-US" dirty="0"/>
                  <a:t>is a finite set of input symbols also known as the alphabet</a:t>
                </a:r>
              </a:p>
              <a:p>
                <a:pPr lvl="1"/>
                <a14:m>
                  <m:oMath xmlns:m="http://schemas.openxmlformats.org/officeDocument/2006/math">
                    <m:r>
                      <a:rPr lang="el-GR" i="1" dirty="0" smtClean="0">
                        <a:latin typeface="Cambria Math" panose="02040503050406030204" pitchFamily="18" charset="0"/>
                      </a:rPr>
                      <m:t>𝛿</m:t>
                    </m:r>
                  </m:oMath>
                </a14:m>
                <a:r>
                  <a:rPr lang="el-GR" dirty="0"/>
                  <a:t> </a:t>
                </a:r>
                <a:r>
                  <a:rPr lang="en-US" dirty="0"/>
                  <a:t>is a state transition function (</a:t>
                </a:r>
                <a14:m>
                  <m:oMath xmlns:m="http://schemas.openxmlformats.org/officeDocument/2006/math">
                    <m:r>
                      <a:rPr lang="el-GR" i="1" dirty="0" smtClean="0">
                        <a:latin typeface="Cambria Math" panose="02040503050406030204" pitchFamily="18" charset="0"/>
                      </a:rPr>
                      <m:t>𝛿</m:t>
                    </m:r>
                    <m:r>
                      <a:rPr lang="el-GR" i="1" dirty="0" smtClean="0">
                        <a:latin typeface="Cambria Math" panose="02040503050406030204" pitchFamily="18" charset="0"/>
                      </a:rPr>
                      <m:t> : </m:t>
                    </m:r>
                    <m:r>
                      <a:rPr lang="en-US" i="1" dirty="0">
                        <a:latin typeface="Cambria Math" panose="02040503050406030204" pitchFamily="18" charset="0"/>
                      </a:rPr>
                      <m:t>𝑄</m:t>
                    </m:r>
                    <m:r>
                      <a:rPr lang="en-US" i="1" dirty="0">
                        <a:latin typeface="Cambria Math" panose="02040503050406030204" pitchFamily="18" charset="0"/>
                      </a:rPr>
                      <m:t> × </m:t>
                    </m:r>
                    <m:r>
                      <m:rPr>
                        <m:sty m:val="p"/>
                      </m:rPr>
                      <a:rPr lang="el-GR" i="0" dirty="0">
                        <a:latin typeface="Cambria Math" panose="02040503050406030204" pitchFamily="18" charset="0"/>
                      </a:rPr>
                      <m:t>Σ</m:t>
                    </m:r>
                    <m:r>
                      <a:rPr lang="el-GR" i="1" dirty="0">
                        <a:latin typeface="Cambria Math" panose="02040503050406030204" pitchFamily="18" charset="0"/>
                      </a:rPr>
                      <m:t> → </m:t>
                    </m:r>
                    <m:r>
                      <a:rPr lang="en-US" i="1" dirty="0">
                        <a:latin typeface="Cambria Math" panose="02040503050406030204" pitchFamily="18" charset="0"/>
                      </a:rPr>
                      <m:t>𝑄</m:t>
                    </m:r>
                  </m:oMath>
                </a14:m>
                <a:r>
                  <a:rPr lang="en-US" dirty="0"/>
                  <a:t>)</a:t>
                </a:r>
              </a:p>
              <a:p>
                <a:pPr lvl="1"/>
                <a14:m>
                  <m:oMath xmlns:m="http://schemas.openxmlformats.org/officeDocument/2006/math">
                    <m:r>
                      <a:rPr lang="en-US" i="1" dirty="0" smtClean="0">
                        <a:latin typeface="Cambria Math" panose="02040503050406030204" pitchFamily="18" charset="0"/>
                      </a:rPr>
                      <m:t>𝑞</m:t>
                    </m:r>
                    <m:r>
                      <a:rPr lang="en-US" i="1" dirty="0" smtClean="0">
                        <a:latin typeface="Cambria Math" panose="02040503050406030204" pitchFamily="18" charset="0"/>
                      </a:rPr>
                      <m:t>0 </m:t>
                    </m:r>
                  </m:oMath>
                </a14:m>
                <a:r>
                  <a:rPr lang="en-US" dirty="0"/>
                  <a:t>is the start state (</a:t>
                </a:r>
                <a14:m>
                  <m:oMath xmlns:m="http://schemas.openxmlformats.org/officeDocument/2006/math">
                    <m:r>
                      <a:rPr lang="en-US" i="1" dirty="0" smtClean="0">
                        <a:latin typeface="Cambria Math" panose="02040503050406030204" pitchFamily="18" charset="0"/>
                      </a:rPr>
                      <m:t>𝑞</m:t>
                    </m:r>
                    <m:r>
                      <a:rPr lang="en-US" b="0" i="1" dirty="0" smtClean="0">
                        <a:latin typeface="Cambria Math" panose="02040503050406030204" pitchFamily="18" charset="0"/>
                      </a:rPr>
                      <m:t>0 </m:t>
                    </m:r>
                    <m:r>
                      <a:rPr lang="en-US" b="0" i="1" dirty="0" smtClean="0">
                        <a:latin typeface="Cambria Math" panose="02040503050406030204" pitchFamily="18" charset="0"/>
                        <a:ea typeface="Cambria Math" panose="02040503050406030204" pitchFamily="18" charset="0"/>
                      </a:rPr>
                      <m:t>∈</m:t>
                    </m:r>
                    <m:r>
                      <a:rPr lang="en-US" i="1" dirty="0" smtClean="0">
                        <a:latin typeface="Cambria Math" panose="02040503050406030204" pitchFamily="18" charset="0"/>
                      </a:rPr>
                      <m:t> </m:t>
                    </m:r>
                    <m:r>
                      <a:rPr lang="en-US" i="1" dirty="0">
                        <a:latin typeface="Cambria Math" panose="02040503050406030204" pitchFamily="18" charset="0"/>
                      </a:rPr>
                      <m:t>𝑄</m:t>
                    </m:r>
                  </m:oMath>
                </a14:m>
                <a:r>
                  <a:rPr lang="en-US" dirty="0"/>
                  <a:t>)</a:t>
                </a:r>
              </a:p>
              <a:p>
                <a:pPr lvl="1"/>
                <a14:m>
                  <m:oMath xmlns:m="http://schemas.openxmlformats.org/officeDocument/2006/math">
                    <m:r>
                      <a:rPr lang="en-US" i="1" dirty="0" smtClean="0">
                        <a:latin typeface="Cambria Math" panose="02040503050406030204" pitchFamily="18" charset="0"/>
                      </a:rPr>
                      <m:t>𝐹</m:t>
                    </m:r>
                  </m:oMath>
                </a14:m>
                <a:r>
                  <a:rPr lang="en-US" dirty="0"/>
                  <a:t> is a set of accept states (</a:t>
                </a:r>
                <a14:m>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ea typeface="Cambria Math" panose="02040503050406030204" pitchFamily="18" charset="0"/>
                      </a:rPr>
                      <m:t>⊆</m:t>
                    </m:r>
                    <m:r>
                      <a:rPr lang="en-US" i="1" dirty="0" smtClean="0">
                        <a:latin typeface="Cambria Math" panose="02040503050406030204" pitchFamily="18" charset="0"/>
                      </a:rPr>
                      <m:t>𝑄</m:t>
                    </m:r>
                  </m:oMath>
                </a14:m>
                <a:r>
                  <a:rPr lang="en-US" dirty="0"/>
                  <a:t>).</a:t>
                </a:r>
              </a:p>
            </p:txBody>
          </p:sp>
        </mc:Choice>
        <mc:Fallback xmlns="">
          <p:sp>
            <p:nvSpPr>
              <p:cNvPr id="4" name="Content Placeholder 3">
                <a:extLst>
                  <a:ext uri="{FF2B5EF4-FFF2-40B4-BE49-F238E27FC236}">
                    <a16:creationId xmlns:a16="http://schemas.microsoft.com/office/drawing/2014/main" id="{D77F7E3D-6C81-AD54-078E-F63B03F76A5A}"/>
                  </a:ext>
                </a:extLst>
              </p:cNvPr>
              <p:cNvSpPr>
                <a:spLocks noGrp="1" noRot="1" noChangeAspect="1" noMove="1" noResize="1" noEditPoints="1" noAdjustHandles="1" noChangeArrowheads="1" noChangeShapeType="1" noTextEdit="1"/>
              </p:cNvSpPr>
              <p:nvPr>
                <p:ph idx="1"/>
              </p:nvPr>
            </p:nvSpPr>
            <p:spPr>
              <a:xfrm>
                <a:off x="612647" y="1563132"/>
                <a:ext cx="10237361" cy="4593828"/>
              </a:xfrm>
              <a:blipFill>
                <a:blip r:embed="rId3"/>
                <a:stretch>
                  <a:fillRect l="-496" r="-1115"/>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79303C55-FB40-4B32-9D86-B2157A39607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06DB936-B894-5766-1385-3A0915B2790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Formal definition of DFAs</a:t>
            </a:r>
          </a:p>
        </p:txBody>
      </p:sp>
    </p:spTree>
    <p:extLst>
      <p:ext uri="{BB962C8B-B14F-4D97-AF65-F5344CB8AC3E}">
        <p14:creationId xmlns:p14="http://schemas.microsoft.com/office/powerpoint/2010/main" val="296182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A42D8-A4CA-73C7-1AD3-55F3AAC0406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42FA8BD-E7DB-5C3C-3903-9656D3D581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7E12ED0-ABF6-4F56-E631-F1D09FF9219E}"/>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4" name="Content Placeholder 3">
            <a:extLst>
              <a:ext uri="{FF2B5EF4-FFF2-40B4-BE49-F238E27FC236}">
                <a16:creationId xmlns:a16="http://schemas.microsoft.com/office/drawing/2014/main" id="{2A118E90-245D-6FC7-EBD6-90864F46A4BB}"/>
              </a:ext>
            </a:extLst>
          </p:cNvPr>
          <p:cNvSpPr>
            <a:spLocks noGrp="1"/>
          </p:cNvSpPr>
          <p:nvPr>
            <p:ph idx="1"/>
          </p:nvPr>
        </p:nvSpPr>
        <p:spPr>
          <a:xfrm>
            <a:off x="612647" y="1563132"/>
            <a:ext cx="10237361" cy="4593828"/>
          </a:xfrm>
        </p:spPr>
        <p:txBody>
          <a:bodyPr>
            <a:noAutofit/>
          </a:bodyPr>
          <a:lstStyle/>
          <a:p>
            <a:r>
              <a:rPr lang="en-US" dirty="0"/>
              <a:t>What language is described by this DFA?</a:t>
            </a:r>
          </a:p>
        </p:txBody>
      </p:sp>
      <p:sp>
        <p:nvSpPr>
          <p:cNvPr id="2" name="TextBox 1">
            <a:extLst>
              <a:ext uri="{FF2B5EF4-FFF2-40B4-BE49-F238E27FC236}">
                <a16:creationId xmlns:a16="http://schemas.microsoft.com/office/drawing/2014/main" id="{846DE24E-587D-3227-18F1-7490962BEE3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2D61D80-465D-304A-B11A-389BAAE9C1D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6" name="Picture 5">
            <a:extLst>
              <a:ext uri="{FF2B5EF4-FFF2-40B4-BE49-F238E27FC236}">
                <a16:creationId xmlns:a16="http://schemas.microsoft.com/office/drawing/2014/main" id="{B256C942-4C4D-34AE-0585-4729BD78F165}"/>
              </a:ext>
            </a:extLst>
          </p:cNvPr>
          <p:cNvPicPr>
            <a:picLocks noChangeAspect="1"/>
          </p:cNvPicPr>
          <p:nvPr/>
        </p:nvPicPr>
        <p:blipFill>
          <a:blip r:embed="rId3"/>
          <a:stretch>
            <a:fillRect/>
          </a:stretch>
        </p:blipFill>
        <p:spPr>
          <a:xfrm>
            <a:off x="3906545" y="2542990"/>
            <a:ext cx="5009171" cy="2871366"/>
          </a:xfrm>
          <a:prstGeom prst="rect">
            <a:avLst/>
          </a:prstGeom>
        </p:spPr>
      </p:pic>
    </p:spTree>
    <p:extLst>
      <p:ext uri="{BB962C8B-B14F-4D97-AF65-F5344CB8AC3E}">
        <p14:creationId xmlns:p14="http://schemas.microsoft.com/office/powerpoint/2010/main" val="82947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F7DF2-D3B1-EFB9-6850-62358AF432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ECDBC93-D1AE-586C-4337-A20BF43631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DADFF92-EFB6-1A5E-A171-63BA16016093}"/>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4" name="Content Placeholder 3">
            <a:extLst>
              <a:ext uri="{FF2B5EF4-FFF2-40B4-BE49-F238E27FC236}">
                <a16:creationId xmlns:a16="http://schemas.microsoft.com/office/drawing/2014/main" id="{315E7E12-D860-9309-D9AB-E66F40CAD753}"/>
              </a:ext>
            </a:extLst>
          </p:cNvPr>
          <p:cNvSpPr>
            <a:spLocks noGrp="1"/>
          </p:cNvSpPr>
          <p:nvPr>
            <p:ph idx="1"/>
          </p:nvPr>
        </p:nvSpPr>
        <p:spPr>
          <a:xfrm>
            <a:off x="612647" y="1563132"/>
            <a:ext cx="11019515" cy="4593828"/>
          </a:xfrm>
        </p:spPr>
        <p:txBody>
          <a:bodyPr>
            <a:noAutofit/>
          </a:bodyPr>
          <a:lstStyle/>
          <a:p>
            <a:r>
              <a:rPr lang="en-US" sz="1800" dirty="0"/>
              <a:t>We will see some </a:t>
            </a:r>
            <a:r>
              <a:rPr lang="en-US" sz="1800" i="1" dirty="0"/>
              <a:t>very</a:t>
            </a:r>
            <a:r>
              <a:rPr lang="en-US" sz="1800" dirty="0"/>
              <a:t> simple models of computation.</a:t>
            </a:r>
            <a:endParaRPr lang="en-US" sz="1800" dirty="0">
              <a:latin typeface="Monaco" pitchFamily="2" charset="77"/>
            </a:endParaRPr>
          </a:p>
          <a:p>
            <a:pPr lvl="1"/>
            <a:r>
              <a:rPr lang="en-US" dirty="0"/>
              <a:t>Much simpler than modern computers.</a:t>
            </a:r>
          </a:p>
          <a:p>
            <a:r>
              <a:rPr lang="en-US" sz="1800" dirty="0"/>
              <a:t>Why study simple models?</a:t>
            </a:r>
          </a:p>
          <a:p>
            <a:pPr lvl="1"/>
            <a:r>
              <a:rPr lang="en-US" dirty="0"/>
              <a:t>They are much easier to understand.</a:t>
            </a:r>
          </a:p>
          <a:p>
            <a:pPr lvl="1"/>
            <a:r>
              <a:rPr lang="en-US" dirty="0"/>
              <a:t>They allow us to reason and think about them.</a:t>
            </a:r>
          </a:p>
          <a:p>
            <a:pPr lvl="1"/>
            <a:r>
              <a:rPr lang="en-US" dirty="0"/>
              <a:t>Even if simple, many have similar capabilities as modern computers.</a:t>
            </a:r>
          </a:p>
          <a:p>
            <a:pPr lvl="2"/>
            <a:r>
              <a:rPr lang="en-US" sz="1800" dirty="0"/>
              <a:t>Just not as fast.</a:t>
            </a:r>
          </a:p>
          <a:p>
            <a:r>
              <a:rPr lang="en-US" sz="1800" dirty="0"/>
              <a:t>Reasoning about simple models can allow us to reason about computational power of computers. </a:t>
            </a:r>
          </a:p>
          <a:p>
            <a:r>
              <a:rPr lang="en-US" sz="1800" dirty="0"/>
              <a:t>Answer questions like, what are the capabilities and limitations of computers?</a:t>
            </a:r>
          </a:p>
          <a:p>
            <a:pPr lvl="1"/>
            <a:r>
              <a:rPr lang="en-US" dirty="0"/>
              <a:t>Are there problems that we could NEVER (even given an infinite amount of time, memory, etc.) answer with a computer?</a:t>
            </a:r>
          </a:p>
        </p:txBody>
      </p:sp>
      <p:sp>
        <p:nvSpPr>
          <p:cNvPr id="2" name="TextBox 1">
            <a:extLst>
              <a:ext uri="{FF2B5EF4-FFF2-40B4-BE49-F238E27FC236}">
                <a16:creationId xmlns:a16="http://schemas.microsoft.com/office/drawing/2014/main" id="{D58535DB-4E20-37B7-6529-A0FCB5C47E0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871D46-C720-B061-43EA-9CD0FB2D94E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Models of computation</a:t>
            </a:r>
          </a:p>
        </p:txBody>
      </p:sp>
    </p:spTree>
    <p:extLst>
      <p:ext uri="{BB962C8B-B14F-4D97-AF65-F5344CB8AC3E}">
        <p14:creationId xmlns:p14="http://schemas.microsoft.com/office/powerpoint/2010/main" val="201009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353A5-34EF-4EB4-980A-BFCCC2520DA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7F60167-7753-EDD1-4738-BD01149FD3C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DBC86FB-EDA4-2732-E7D9-E2E86E43C40E}"/>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4" name="Content Placeholder 3">
            <a:extLst>
              <a:ext uri="{FF2B5EF4-FFF2-40B4-BE49-F238E27FC236}">
                <a16:creationId xmlns:a16="http://schemas.microsoft.com/office/drawing/2014/main" id="{758CCC40-E687-5293-3050-BC747E68787A}"/>
              </a:ext>
            </a:extLst>
          </p:cNvPr>
          <p:cNvSpPr>
            <a:spLocks noGrp="1"/>
          </p:cNvSpPr>
          <p:nvPr>
            <p:ph idx="1"/>
          </p:nvPr>
        </p:nvSpPr>
        <p:spPr>
          <a:xfrm>
            <a:off x="612647" y="1563132"/>
            <a:ext cx="10237361" cy="4593828"/>
          </a:xfrm>
        </p:spPr>
        <p:txBody>
          <a:bodyPr>
            <a:noAutofit/>
          </a:bodyPr>
          <a:lstStyle/>
          <a:p>
            <a:r>
              <a:rPr lang="en-US" dirty="0"/>
              <a:t>All strings of a's and b's that don't contain any a.</a:t>
            </a:r>
          </a:p>
        </p:txBody>
      </p:sp>
      <p:sp>
        <p:nvSpPr>
          <p:cNvPr id="2" name="TextBox 1">
            <a:extLst>
              <a:ext uri="{FF2B5EF4-FFF2-40B4-BE49-F238E27FC236}">
                <a16:creationId xmlns:a16="http://schemas.microsoft.com/office/drawing/2014/main" id="{CB7329CC-7CD1-E4AA-399D-06F3C0D7058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C38B40B-C24C-ECE1-0F03-6FD7F2790D2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5" name="Picture 4">
            <a:extLst>
              <a:ext uri="{FF2B5EF4-FFF2-40B4-BE49-F238E27FC236}">
                <a16:creationId xmlns:a16="http://schemas.microsoft.com/office/drawing/2014/main" id="{47F395F0-2001-70CC-717C-E2218EB6715F}"/>
              </a:ext>
            </a:extLst>
          </p:cNvPr>
          <p:cNvPicPr>
            <a:picLocks noChangeAspect="1"/>
          </p:cNvPicPr>
          <p:nvPr/>
        </p:nvPicPr>
        <p:blipFill>
          <a:blip r:embed="rId3"/>
          <a:stretch>
            <a:fillRect/>
          </a:stretch>
        </p:blipFill>
        <p:spPr>
          <a:xfrm>
            <a:off x="3906545" y="2542990"/>
            <a:ext cx="5009171" cy="2871366"/>
          </a:xfrm>
          <a:prstGeom prst="rect">
            <a:avLst/>
          </a:prstGeom>
        </p:spPr>
      </p:pic>
    </p:spTree>
    <p:extLst>
      <p:ext uri="{BB962C8B-B14F-4D97-AF65-F5344CB8AC3E}">
        <p14:creationId xmlns:p14="http://schemas.microsoft.com/office/powerpoint/2010/main" val="36136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6E87B-71BE-9629-C940-7204949C6A0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A490CBE-6044-3FC8-ACAB-B02B5C5D8D1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850CBCC-EF07-8C9D-698F-4E9E31291E78}"/>
              </a:ext>
            </a:extLst>
          </p:cNvPr>
          <p:cNvSpPr>
            <a:spLocks noGrp="1"/>
          </p:cNvSpPr>
          <p:nvPr>
            <p:ph type="sldNum" sz="quarter" idx="12"/>
          </p:nvPr>
        </p:nvSpPr>
        <p:spPr/>
        <p:txBody>
          <a:bodyPr/>
          <a:lstStyle/>
          <a:p>
            <a:fld id="{CC057153-B650-4DEB-B370-79DDCFDCE934}" type="slidenum">
              <a:rPr lang="en-US" smtClean="0"/>
              <a:t>21</a:t>
            </a:fld>
            <a:endParaRPr lang="en-US"/>
          </a:p>
        </p:txBody>
      </p:sp>
      <p:sp>
        <p:nvSpPr>
          <p:cNvPr id="4" name="Content Placeholder 3">
            <a:extLst>
              <a:ext uri="{FF2B5EF4-FFF2-40B4-BE49-F238E27FC236}">
                <a16:creationId xmlns:a16="http://schemas.microsoft.com/office/drawing/2014/main" id="{0E74F81D-E094-DC1E-DF97-5536230E913B}"/>
              </a:ext>
            </a:extLst>
          </p:cNvPr>
          <p:cNvSpPr>
            <a:spLocks noGrp="1"/>
          </p:cNvSpPr>
          <p:nvPr>
            <p:ph idx="1"/>
          </p:nvPr>
        </p:nvSpPr>
        <p:spPr>
          <a:xfrm>
            <a:off x="612647" y="1563132"/>
            <a:ext cx="10237361" cy="4593828"/>
          </a:xfrm>
        </p:spPr>
        <p:txBody>
          <a:bodyPr>
            <a:noAutofit/>
          </a:bodyPr>
          <a:lstStyle/>
          <a:p>
            <a:r>
              <a:rPr lang="en-US" dirty="0"/>
              <a:t>What language is described by this DFA?</a:t>
            </a:r>
          </a:p>
        </p:txBody>
      </p:sp>
      <p:sp>
        <p:nvSpPr>
          <p:cNvPr id="2" name="TextBox 1">
            <a:extLst>
              <a:ext uri="{FF2B5EF4-FFF2-40B4-BE49-F238E27FC236}">
                <a16:creationId xmlns:a16="http://schemas.microsoft.com/office/drawing/2014/main" id="{C25DB9D6-0086-2848-2CFE-4E80CCC8B70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D47CEC0-15D5-DF34-0153-F623EB314D1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6" name="Picture 5" descr="A diagram of a circle with arrows&#10;&#10;AI-generated content may be incorrect.">
            <a:extLst>
              <a:ext uri="{FF2B5EF4-FFF2-40B4-BE49-F238E27FC236}">
                <a16:creationId xmlns:a16="http://schemas.microsoft.com/office/drawing/2014/main" id="{FC0EA1C6-CA7D-1E2A-C05C-B0282D969996}"/>
              </a:ext>
            </a:extLst>
          </p:cNvPr>
          <p:cNvPicPr>
            <a:picLocks noChangeAspect="1"/>
          </p:cNvPicPr>
          <p:nvPr/>
        </p:nvPicPr>
        <p:blipFill>
          <a:blip r:embed="rId3"/>
          <a:stretch>
            <a:fillRect/>
          </a:stretch>
        </p:blipFill>
        <p:spPr>
          <a:xfrm>
            <a:off x="2430857" y="2695390"/>
            <a:ext cx="7330285" cy="2552510"/>
          </a:xfrm>
          <a:prstGeom prst="rect">
            <a:avLst/>
          </a:prstGeom>
        </p:spPr>
      </p:pic>
    </p:spTree>
    <p:extLst>
      <p:ext uri="{BB962C8B-B14F-4D97-AF65-F5344CB8AC3E}">
        <p14:creationId xmlns:p14="http://schemas.microsoft.com/office/powerpoint/2010/main" val="3022095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180D1-76B6-9B64-3F48-B360457690F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7650A3D-B998-3119-F3C7-FB6DD0FCCD1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9812571-F881-EA4B-8D51-31C29BE88335}"/>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4" name="Content Placeholder 3">
            <a:extLst>
              <a:ext uri="{FF2B5EF4-FFF2-40B4-BE49-F238E27FC236}">
                <a16:creationId xmlns:a16="http://schemas.microsoft.com/office/drawing/2014/main" id="{B311D775-4354-DA03-CE42-8E3824F6154B}"/>
              </a:ext>
            </a:extLst>
          </p:cNvPr>
          <p:cNvSpPr>
            <a:spLocks noGrp="1"/>
          </p:cNvSpPr>
          <p:nvPr>
            <p:ph idx="1"/>
          </p:nvPr>
        </p:nvSpPr>
        <p:spPr>
          <a:xfrm>
            <a:off x="612647" y="1563132"/>
            <a:ext cx="10237361" cy="4593828"/>
          </a:xfrm>
        </p:spPr>
        <p:txBody>
          <a:bodyPr>
            <a:noAutofit/>
          </a:bodyPr>
          <a:lstStyle/>
          <a:p>
            <a:r>
              <a:rPr lang="en-US" dirty="0"/>
              <a:t>All strings of a's that contain an even number of a's</a:t>
            </a:r>
          </a:p>
        </p:txBody>
      </p:sp>
      <p:sp>
        <p:nvSpPr>
          <p:cNvPr id="2" name="TextBox 1">
            <a:extLst>
              <a:ext uri="{FF2B5EF4-FFF2-40B4-BE49-F238E27FC236}">
                <a16:creationId xmlns:a16="http://schemas.microsoft.com/office/drawing/2014/main" id="{A0A54064-C801-888A-D872-572F6B8D0BF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7DC86C1-447A-12CB-9E78-FD85712979B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5" name="Picture 4" descr="A diagram of a circle with arrows&#10;&#10;AI-generated content may be incorrect.">
            <a:extLst>
              <a:ext uri="{FF2B5EF4-FFF2-40B4-BE49-F238E27FC236}">
                <a16:creationId xmlns:a16="http://schemas.microsoft.com/office/drawing/2014/main" id="{F6F92793-0612-4154-2435-2A5CCE9AF001}"/>
              </a:ext>
            </a:extLst>
          </p:cNvPr>
          <p:cNvPicPr>
            <a:picLocks noChangeAspect="1"/>
          </p:cNvPicPr>
          <p:nvPr/>
        </p:nvPicPr>
        <p:blipFill>
          <a:blip r:embed="rId3"/>
          <a:stretch>
            <a:fillRect/>
          </a:stretch>
        </p:blipFill>
        <p:spPr>
          <a:xfrm>
            <a:off x="2430857" y="2695390"/>
            <a:ext cx="7330285" cy="2552510"/>
          </a:xfrm>
          <a:prstGeom prst="rect">
            <a:avLst/>
          </a:prstGeom>
        </p:spPr>
      </p:pic>
    </p:spTree>
    <p:extLst>
      <p:ext uri="{BB962C8B-B14F-4D97-AF65-F5344CB8AC3E}">
        <p14:creationId xmlns:p14="http://schemas.microsoft.com/office/powerpoint/2010/main" val="163871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7D1D5-8521-A156-DB20-26EC7A2FDFB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8515BF6-74D7-EFB5-26ED-54CA6A29DF8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2FC4B1D-4527-0F17-3E14-D89B648AD1AD}"/>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4" name="Content Placeholder 3">
            <a:extLst>
              <a:ext uri="{FF2B5EF4-FFF2-40B4-BE49-F238E27FC236}">
                <a16:creationId xmlns:a16="http://schemas.microsoft.com/office/drawing/2014/main" id="{33585794-B64C-3FEA-DB70-26FB18365566}"/>
              </a:ext>
            </a:extLst>
          </p:cNvPr>
          <p:cNvSpPr>
            <a:spLocks noGrp="1"/>
          </p:cNvSpPr>
          <p:nvPr>
            <p:ph idx="1"/>
          </p:nvPr>
        </p:nvSpPr>
        <p:spPr>
          <a:xfrm>
            <a:off x="612647" y="1563132"/>
            <a:ext cx="10237361" cy="4593828"/>
          </a:xfrm>
        </p:spPr>
        <p:txBody>
          <a:bodyPr>
            <a:noAutofit/>
          </a:bodyPr>
          <a:lstStyle/>
          <a:p>
            <a:r>
              <a:rPr lang="en-US" dirty="0"/>
              <a:t>What language is described by this DFA?</a:t>
            </a:r>
          </a:p>
        </p:txBody>
      </p:sp>
      <p:sp>
        <p:nvSpPr>
          <p:cNvPr id="2" name="TextBox 1">
            <a:extLst>
              <a:ext uri="{FF2B5EF4-FFF2-40B4-BE49-F238E27FC236}">
                <a16:creationId xmlns:a16="http://schemas.microsoft.com/office/drawing/2014/main" id="{8B6C9621-88F7-B088-FA75-CC3CBCF8C1F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E517A2B-477A-372E-29D7-0F4AF32ED54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7" name="Picture 6" descr="A diagram of a network&#10;&#10;AI-generated content may be incorrect.">
            <a:extLst>
              <a:ext uri="{FF2B5EF4-FFF2-40B4-BE49-F238E27FC236}">
                <a16:creationId xmlns:a16="http://schemas.microsoft.com/office/drawing/2014/main" id="{D4F420B5-1089-400F-4CBE-7170A41A5EF1}"/>
              </a:ext>
            </a:extLst>
          </p:cNvPr>
          <p:cNvPicPr>
            <a:picLocks noChangeAspect="1"/>
          </p:cNvPicPr>
          <p:nvPr/>
        </p:nvPicPr>
        <p:blipFill>
          <a:blip r:embed="rId3"/>
          <a:stretch>
            <a:fillRect/>
          </a:stretch>
        </p:blipFill>
        <p:spPr>
          <a:xfrm>
            <a:off x="3418115" y="2297946"/>
            <a:ext cx="4778828" cy="4081916"/>
          </a:xfrm>
          <a:prstGeom prst="rect">
            <a:avLst/>
          </a:prstGeom>
        </p:spPr>
      </p:pic>
    </p:spTree>
    <p:extLst>
      <p:ext uri="{BB962C8B-B14F-4D97-AF65-F5344CB8AC3E}">
        <p14:creationId xmlns:p14="http://schemas.microsoft.com/office/powerpoint/2010/main" val="451692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5EDE4-90B0-1092-D501-1C1404E6128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3A33EC1-1471-3548-85A8-1BCA2EEE4DB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8A9FA63-C873-78FF-2546-DDA35EDD938E}"/>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4" name="Content Placeholder 3">
            <a:extLst>
              <a:ext uri="{FF2B5EF4-FFF2-40B4-BE49-F238E27FC236}">
                <a16:creationId xmlns:a16="http://schemas.microsoft.com/office/drawing/2014/main" id="{C9421E38-470E-98A1-0B3C-4CC1EE6EF7ED}"/>
              </a:ext>
            </a:extLst>
          </p:cNvPr>
          <p:cNvSpPr>
            <a:spLocks noGrp="1"/>
          </p:cNvSpPr>
          <p:nvPr>
            <p:ph idx="1"/>
          </p:nvPr>
        </p:nvSpPr>
        <p:spPr>
          <a:xfrm>
            <a:off x="612647" y="1563132"/>
            <a:ext cx="10237361" cy="4593828"/>
          </a:xfrm>
        </p:spPr>
        <p:txBody>
          <a:bodyPr>
            <a:noAutofit/>
          </a:bodyPr>
          <a:lstStyle/>
          <a:p>
            <a:r>
              <a:rPr lang="en-US" dirty="0"/>
              <a:t>All strings of a's that are multiples of 5</a:t>
            </a:r>
          </a:p>
        </p:txBody>
      </p:sp>
      <p:sp>
        <p:nvSpPr>
          <p:cNvPr id="2" name="TextBox 1">
            <a:extLst>
              <a:ext uri="{FF2B5EF4-FFF2-40B4-BE49-F238E27FC236}">
                <a16:creationId xmlns:a16="http://schemas.microsoft.com/office/drawing/2014/main" id="{AA8CE661-EC4D-835F-CEA9-D459124E094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DF409ED-82F3-972A-9729-646E7D9D494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6" name="Picture 5" descr="A diagram of a network&#10;&#10;AI-generated content may be incorrect.">
            <a:extLst>
              <a:ext uri="{FF2B5EF4-FFF2-40B4-BE49-F238E27FC236}">
                <a16:creationId xmlns:a16="http://schemas.microsoft.com/office/drawing/2014/main" id="{CDFD4F87-35A8-3668-4D05-F30708CB7F37}"/>
              </a:ext>
            </a:extLst>
          </p:cNvPr>
          <p:cNvPicPr>
            <a:picLocks noChangeAspect="1"/>
          </p:cNvPicPr>
          <p:nvPr/>
        </p:nvPicPr>
        <p:blipFill>
          <a:blip r:embed="rId3"/>
          <a:stretch>
            <a:fillRect/>
          </a:stretch>
        </p:blipFill>
        <p:spPr>
          <a:xfrm>
            <a:off x="3418115" y="2297946"/>
            <a:ext cx="4778828" cy="4081916"/>
          </a:xfrm>
          <a:prstGeom prst="rect">
            <a:avLst/>
          </a:prstGeom>
        </p:spPr>
      </p:pic>
    </p:spTree>
    <p:extLst>
      <p:ext uri="{BB962C8B-B14F-4D97-AF65-F5344CB8AC3E}">
        <p14:creationId xmlns:p14="http://schemas.microsoft.com/office/powerpoint/2010/main" val="274731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70135-B0D3-11B5-30D6-3EF6D43A9C6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5FCDB6F-59DB-AF1E-0DDD-D599B02B771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CC642D8-F374-95C5-E8B9-805560C64E2A}"/>
              </a:ext>
            </a:extLst>
          </p:cNvPr>
          <p:cNvSpPr>
            <a:spLocks noGrp="1"/>
          </p:cNvSpPr>
          <p:nvPr>
            <p:ph type="sldNum" sz="quarter" idx="12"/>
          </p:nvPr>
        </p:nvSpPr>
        <p:spPr/>
        <p:txBody>
          <a:bodyPr/>
          <a:lstStyle/>
          <a:p>
            <a:fld id="{CC057153-B650-4DEB-B370-79DDCFDCE934}" type="slidenum">
              <a:rPr lang="en-US" smtClean="0"/>
              <a:t>25</a:t>
            </a:fld>
            <a:endParaRPr lang="en-US"/>
          </a:p>
        </p:txBody>
      </p:sp>
      <p:sp>
        <p:nvSpPr>
          <p:cNvPr id="4" name="Content Placeholder 3">
            <a:extLst>
              <a:ext uri="{FF2B5EF4-FFF2-40B4-BE49-F238E27FC236}">
                <a16:creationId xmlns:a16="http://schemas.microsoft.com/office/drawing/2014/main" id="{1DB4BE35-1356-D613-FA7A-0A238205E55B}"/>
              </a:ext>
            </a:extLst>
          </p:cNvPr>
          <p:cNvSpPr>
            <a:spLocks noGrp="1"/>
          </p:cNvSpPr>
          <p:nvPr>
            <p:ph idx="1"/>
          </p:nvPr>
        </p:nvSpPr>
        <p:spPr>
          <a:xfrm>
            <a:off x="612647" y="1563132"/>
            <a:ext cx="10237361" cy="4593828"/>
          </a:xfrm>
        </p:spPr>
        <p:txBody>
          <a:bodyPr>
            <a:noAutofit/>
          </a:bodyPr>
          <a:lstStyle/>
          <a:p>
            <a:r>
              <a:rPr lang="en-US" dirty="0"/>
              <a:t>What language is described by this DFA?</a:t>
            </a:r>
          </a:p>
        </p:txBody>
      </p:sp>
      <p:sp>
        <p:nvSpPr>
          <p:cNvPr id="2" name="TextBox 1">
            <a:extLst>
              <a:ext uri="{FF2B5EF4-FFF2-40B4-BE49-F238E27FC236}">
                <a16:creationId xmlns:a16="http://schemas.microsoft.com/office/drawing/2014/main" id="{90EB0970-6605-AED7-169E-A412A21D196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5ABE56F-4ECE-89AE-05D7-EAF99042E64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6" name="Picture 5" descr="A diagram of a circle with a circle and a line&#10;&#10;AI-generated content may be incorrect.">
            <a:extLst>
              <a:ext uri="{FF2B5EF4-FFF2-40B4-BE49-F238E27FC236}">
                <a16:creationId xmlns:a16="http://schemas.microsoft.com/office/drawing/2014/main" id="{184778E0-9CFE-2919-EDEB-6123B67F3A54}"/>
              </a:ext>
            </a:extLst>
          </p:cNvPr>
          <p:cNvPicPr>
            <a:picLocks noChangeAspect="1"/>
          </p:cNvPicPr>
          <p:nvPr/>
        </p:nvPicPr>
        <p:blipFill>
          <a:blip r:embed="rId3"/>
          <a:stretch>
            <a:fillRect/>
          </a:stretch>
        </p:blipFill>
        <p:spPr>
          <a:xfrm>
            <a:off x="1494445" y="2695390"/>
            <a:ext cx="8562453" cy="3273879"/>
          </a:xfrm>
          <a:prstGeom prst="rect">
            <a:avLst/>
          </a:prstGeom>
        </p:spPr>
      </p:pic>
    </p:spTree>
    <p:extLst>
      <p:ext uri="{BB962C8B-B14F-4D97-AF65-F5344CB8AC3E}">
        <p14:creationId xmlns:p14="http://schemas.microsoft.com/office/powerpoint/2010/main" val="195703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E15D0-57D5-C660-C7BC-A00152451A3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4DEBC53-5352-12A1-1085-9CF9C2B0C3C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0000BB8-A8CC-C0BC-7315-D2ED0C20479A}"/>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4" name="Content Placeholder 3">
            <a:extLst>
              <a:ext uri="{FF2B5EF4-FFF2-40B4-BE49-F238E27FC236}">
                <a16:creationId xmlns:a16="http://schemas.microsoft.com/office/drawing/2014/main" id="{1EAE5DC3-7339-79B5-DBE7-C64DD4261386}"/>
              </a:ext>
            </a:extLst>
          </p:cNvPr>
          <p:cNvSpPr>
            <a:spLocks noGrp="1"/>
          </p:cNvSpPr>
          <p:nvPr>
            <p:ph idx="1"/>
          </p:nvPr>
        </p:nvSpPr>
        <p:spPr>
          <a:xfrm>
            <a:off x="612647" y="1563132"/>
            <a:ext cx="10237361" cy="4593828"/>
          </a:xfrm>
        </p:spPr>
        <p:txBody>
          <a:bodyPr>
            <a:noAutofit/>
          </a:bodyPr>
          <a:lstStyle/>
          <a:p>
            <a:r>
              <a:rPr lang="en-US" dirty="0"/>
              <a:t>All strings of a's and b's that contain a single a.</a:t>
            </a:r>
          </a:p>
        </p:txBody>
      </p:sp>
      <p:sp>
        <p:nvSpPr>
          <p:cNvPr id="2" name="TextBox 1">
            <a:extLst>
              <a:ext uri="{FF2B5EF4-FFF2-40B4-BE49-F238E27FC236}">
                <a16:creationId xmlns:a16="http://schemas.microsoft.com/office/drawing/2014/main" id="{5D211E7D-4A2B-3D63-7AAA-4C9DDEFA59E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E091094-383D-E27E-9BA8-01CE3FB2FEE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5" name="Picture 4" descr="A diagram of a circle with a circle and a line&#10;&#10;AI-generated content may be incorrect.">
            <a:extLst>
              <a:ext uri="{FF2B5EF4-FFF2-40B4-BE49-F238E27FC236}">
                <a16:creationId xmlns:a16="http://schemas.microsoft.com/office/drawing/2014/main" id="{7037DB3A-892E-1178-91DC-22D80E4FCC7A}"/>
              </a:ext>
            </a:extLst>
          </p:cNvPr>
          <p:cNvPicPr>
            <a:picLocks noChangeAspect="1"/>
          </p:cNvPicPr>
          <p:nvPr/>
        </p:nvPicPr>
        <p:blipFill>
          <a:blip r:embed="rId3"/>
          <a:stretch>
            <a:fillRect/>
          </a:stretch>
        </p:blipFill>
        <p:spPr>
          <a:xfrm>
            <a:off x="1586811" y="2616963"/>
            <a:ext cx="8562453" cy="3273879"/>
          </a:xfrm>
          <a:prstGeom prst="rect">
            <a:avLst/>
          </a:prstGeom>
        </p:spPr>
      </p:pic>
    </p:spTree>
    <p:extLst>
      <p:ext uri="{BB962C8B-B14F-4D97-AF65-F5344CB8AC3E}">
        <p14:creationId xmlns:p14="http://schemas.microsoft.com/office/powerpoint/2010/main" val="231198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A7580-23B6-4B1F-174F-B7E0BE32F44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7183829-D554-E0B3-0F57-D56E83B7CED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CF45F1D-323C-EF44-3686-EC2A015E8607}"/>
              </a:ext>
            </a:extLst>
          </p:cNvPr>
          <p:cNvSpPr>
            <a:spLocks noGrp="1"/>
          </p:cNvSpPr>
          <p:nvPr>
            <p:ph type="sldNum" sz="quarter" idx="12"/>
          </p:nvPr>
        </p:nvSpPr>
        <p:spPr/>
        <p:txBody>
          <a:bodyPr/>
          <a:lstStyle/>
          <a:p>
            <a:fld id="{CC057153-B650-4DEB-B370-79DDCFDCE934}" type="slidenum">
              <a:rPr lang="en-US" smtClean="0"/>
              <a:t>27</a:t>
            </a:fld>
            <a:endParaRPr lang="en-US"/>
          </a:p>
        </p:txBody>
      </p:sp>
      <p:sp>
        <p:nvSpPr>
          <p:cNvPr id="4" name="Content Placeholder 3">
            <a:extLst>
              <a:ext uri="{FF2B5EF4-FFF2-40B4-BE49-F238E27FC236}">
                <a16:creationId xmlns:a16="http://schemas.microsoft.com/office/drawing/2014/main" id="{D609C822-2AFD-8260-96AD-D336A2BB5102}"/>
              </a:ext>
            </a:extLst>
          </p:cNvPr>
          <p:cNvSpPr>
            <a:spLocks noGrp="1"/>
          </p:cNvSpPr>
          <p:nvPr>
            <p:ph idx="1"/>
          </p:nvPr>
        </p:nvSpPr>
        <p:spPr>
          <a:xfrm>
            <a:off x="612647" y="1563132"/>
            <a:ext cx="10237361" cy="4593828"/>
          </a:xfrm>
        </p:spPr>
        <p:txBody>
          <a:bodyPr>
            <a:noAutofit/>
          </a:bodyPr>
          <a:lstStyle/>
          <a:p>
            <a:r>
              <a:rPr lang="en-US" dirty="0"/>
              <a:t>What language is described by this DFA?</a:t>
            </a:r>
          </a:p>
        </p:txBody>
      </p:sp>
      <p:sp>
        <p:nvSpPr>
          <p:cNvPr id="2" name="TextBox 1">
            <a:extLst>
              <a:ext uri="{FF2B5EF4-FFF2-40B4-BE49-F238E27FC236}">
                <a16:creationId xmlns:a16="http://schemas.microsoft.com/office/drawing/2014/main" id="{4A7A479D-099F-A256-A22F-987C4AA7C72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2396350-29C7-C65E-E932-A888F771352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7" name="Picture 6" descr="A diagram of a diagram of a diagram&#10;&#10;AI-generated content may be incorrect.">
            <a:extLst>
              <a:ext uri="{FF2B5EF4-FFF2-40B4-BE49-F238E27FC236}">
                <a16:creationId xmlns:a16="http://schemas.microsoft.com/office/drawing/2014/main" id="{9C92DCCD-584B-BCF8-A720-F1192F85F34F}"/>
              </a:ext>
            </a:extLst>
          </p:cNvPr>
          <p:cNvPicPr>
            <a:picLocks noChangeAspect="1"/>
          </p:cNvPicPr>
          <p:nvPr/>
        </p:nvPicPr>
        <p:blipFill>
          <a:blip r:embed="rId3"/>
          <a:stretch>
            <a:fillRect/>
          </a:stretch>
        </p:blipFill>
        <p:spPr>
          <a:xfrm>
            <a:off x="3568699" y="2373867"/>
            <a:ext cx="3615871" cy="4179147"/>
          </a:xfrm>
          <a:prstGeom prst="rect">
            <a:avLst/>
          </a:prstGeom>
        </p:spPr>
      </p:pic>
    </p:spTree>
    <p:extLst>
      <p:ext uri="{BB962C8B-B14F-4D97-AF65-F5344CB8AC3E}">
        <p14:creationId xmlns:p14="http://schemas.microsoft.com/office/powerpoint/2010/main" val="2608691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81A66-5B8B-6107-5E70-998CAD996FF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B63D2B3-CE8B-8773-6E1E-F5BE53A9DD5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DDE87CE-2012-0DDD-F4CF-793E8E26EB5E}"/>
              </a:ext>
            </a:extLst>
          </p:cNvPr>
          <p:cNvSpPr>
            <a:spLocks noGrp="1"/>
          </p:cNvSpPr>
          <p:nvPr>
            <p:ph type="sldNum" sz="quarter" idx="12"/>
          </p:nvPr>
        </p:nvSpPr>
        <p:spPr/>
        <p:txBody>
          <a:bodyPr/>
          <a:lstStyle/>
          <a:p>
            <a:fld id="{CC057153-B650-4DEB-B370-79DDCFDCE934}" type="slidenum">
              <a:rPr lang="en-US" smtClean="0"/>
              <a:t>28</a:t>
            </a:fld>
            <a:endParaRPr lang="en-US"/>
          </a:p>
        </p:txBody>
      </p:sp>
      <p:sp>
        <p:nvSpPr>
          <p:cNvPr id="4" name="Content Placeholder 3">
            <a:extLst>
              <a:ext uri="{FF2B5EF4-FFF2-40B4-BE49-F238E27FC236}">
                <a16:creationId xmlns:a16="http://schemas.microsoft.com/office/drawing/2014/main" id="{5BFB787B-D0C3-9FAA-1ADB-475D602A0561}"/>
              </a:ext>
            </a:extLst>
          </p:cNvPr>
          <p:cNvSpPr>
            <a:spLocks noGrp="1"/>
          </p:cNvSpPr>
          <p:nvPr>
            <p:ph idx="1"/>
          </p:nvPr>
        </p:nvSpPr>
        <p:spPr>
          <a:xfrm>
            <a:off x="612647" y="1563132"/>
            <a:ext cx="10237361" cy="4593828"/>
          </a:xfrm>
        </p:spPr>
        <p:txBody>
          <a:bodyPr>
            <a:noAutofit/>
          </a:bodyPr>
          <a:lstStyle/>
          <a:p>
            <a:r>
              <a:rPr lang="en-US" dirty="0"/>
              <a:t>All strings of a's and b's that start with a.</a:t>
            </a:r>
          </a:p>
        </p:txBody>
      </p:sp>
      <p:sp>
        <p:nvSpPr>
          <p:cNvPr id="2" name="TextBox 1">
            <a:extLst>
              <a:ext uri="{FF2B5EF4-FFF2-40B4-BE49-F238E27FC236}">
                <a16:creationId xmlns:a16="http://schemas.microsoft.com/office/drawing/2014/main" id="{D7D4CB37-119B-11C8-5C19-02E41CFD2FA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5C28979-C4A5-DF16-A02D-29C6B9A5538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6" name="Picture 5" descr="A diagram of a diagram of a diagram&#10;&#10;AI-generated content may be incorrect.">
            <a:extLst>
              <a:ext uri="{FF2B5EF4-FFF2-40B4-BE49-F238E27FC236}">
                <a16:creationId xmlns:a16="http://schemas.microsoft.com/office/drawing/2014/main" id="{B4BCCFCA-C542-5350-23C0-32E039E463FA}"/>
              </a:ext>
            </a:extLst>
          </p:cNvPr>
          <p:cNvPicPr>
            <a:picLocks noChangeAspect="1"/>
          </p:cNvPicPr>
          <p:nvPr/>
        </p:nvPicPr>
        <p:blipFill>
          <a:blip r:embed="rId3"/>
          <a:stretch>
            <a:fillRect/>
          </a:stretch>
        </p:blipFill>
        <p:spPr>
          <a:xfrm>
            <a:off x="3568699" y="2373867"/>
            <a:ext cx="3615871" cy="4179147"/>
          </a:xfrm>
          <a:prstGeom prst="rect">
            <a:avLst/>
          </a:prstGeom>
        </p:spPr>
      </p:pic>
    </p:spTree>
    <p:extLst>
      <p:ext uri="{BB962C8B-B14F-4D97-AF65-F5344CB8AC3E}">
        <p14:creationId xmlns:p14="http://schemas.microsoft.com/office/powerpoint/2010/main" val="79193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CEC3C-6F86-E078-22EA-11A51A194EF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B931862-7BDF-4A46-D18C-A2902D0CA4F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70E4139-7283-7C6F-FBE3-754CEED7A3E3}"/>
              </a:ext>
            </a:extLst>
          </p:cNvPr>
          <p:cNvSpPr>
            <a:spLocks noGrp="1"/>
          </p:cNvSpPr>
          <p:nvPr>
            <p:ph type="sldNum" sz="quarter" idx="12"/>
          </p:nvPr>
        </p:nvSpPr>
        <p:spPr/>
        <p:txBody>
          <a:bodyPr/>
          <a:lstStyle/>
          <a:p>
            <a:fld id="{CC057153-B650-4DEB-B370-79DDCFDCE934}" type="slidenum">
              <a:rPr lang="en-US" smtClean="0"/>
              <a:t>29</a:t>
            </a:fld>
            <a:endParaRPr lang="en-US"/>
          </a:p>
        </p:txBody>
      </p:sp>
      <p:sp>
        <p:nvSpPr>
          <p:cNvPr id="4" name="Content Placeholder 3">
            <a:extLst>
              <a:ext uri="{FF2B5EF4-FFF2-40B4-BE49-F238E27FC236}">
                <a16:creationId xmlns:a16="http://schemas.microsoft.com/office/drawing/2014/main" id="{3322ECC9-B928-C3F8-7F6F-B4593FE67981}"/>
              </a:ext>
            </a:extLst>
          </p:cNvPr>
          <p:cNvSpPr>
            <a:spLocks noGrp="1"/>
          </p:cNvSpPr>
          <p:nvPr>
            <p:ph idx="1"/>
          </p:nvPr>
        </p:nvSpPr>
        <p:spPr>
          <a:xfrm>
            <a:off x="612647" y="1563132"/>
            <a:ext cx="10237361" cy="4593828"/>
          </a:xfrm>
        </p:spPr>
        <p:txBody>
          <a:bodyPr>
            <a:noAutofit/>
          </a:bodyPr>
          <a:lstStyle/>
          <a:p>
            <a:r>
              <a:rPr lang="en-US" dirty="0"/>
              <a:t>Another way of expressing a language but *not* a computational model</a:t>
            </a:r>
          </a:p>
          <a:p>
            <a:r>
              <a:rPr lang="en-US" dirty="0"/>
              <a:t>Regular expressions are built from :</a:t>
            </a:r>
          </a:p>
          <a:p>
            <a:pPr lvl="1"/>
            <a:r>
              <a:rPr lang="en-US" dirty="0"/>
              <a:t>* (Kleene star): 0 or more repetitions (highest precedence)</a:t>
            </a:r>
          </a:p>
          <a:p>
            <a:pPr lvl="1"/>
            <a:r>
              <a:rPr lang="en-US" dirty="0"/>
              <a:t>concatenation</a:t>
            </a:r>
          </a:p>
          <a:p>
            <a:pPr lvl="1"/>
            <a:r>
              <a:rPr lang="en-US" dirty="0"/>
              <a:t>| : union or "or" (lowest precedence)</a:t>
            </a:r>
          </a:p>
          <a:p>
            <a:pPr lvl="1"/>
            <a:r>
              <a:rPr lang="en-US" dirty="0"/>
              <a:t>() : used to enforce precedence</a:t>
            </a:r>
          </a:p>
          <a:p>
            <a:r>
              <a:rPr lang="en-US" dirty="0"/>
              <a:t>For example, </a:t>
            </a:r>
          </a:p>
          <a:p>
            <a:pPr lvl="1"/>
            <a:r>
              <a:rPr lang="en-US" dirty="0" err="1"/>
              <a:t>a|b</a:t>
            </a:r>
            <a:r>
              <a:rPr lang="en-US" dirty="0"/>
              <a:t>* denotes: a, b, bb, </a:t>
            </a:r>
            <a:r>
              <a:rPr lang="en-US" dirty="0" err="1"/>
              <a:t>bbb</a:t>
            </a:r>
            <a:r>
              <a:rPr lang="en-US" dirty="0"/>
              <a:t>, and so on</a:t>
            </a:r>
          </a:p>
          <a:p>
            <a:pPr lvl="1"/>
            <a:r>
              <a:rPr lang="en-US" dirty="0"/>
              <a:t>(</a:t>
            </a:r>
            <a:r>
              <a:rPr lang="en-US" dirty="0" err="1"/>
              <a:t>a|b</a:t>
            </a:r>
            <a:r>
              <a:rPr lang="en-US" dirty="0"/>
              <a:t>)* denotes: a, b, aa, ab, </a:t>
            </a:r>
            <a:r>
              <a:rPr lang="en-US" dirty="0" err="1"/>
              <a:t>ba</a:t>
            </a:r>
            <a:r>
              <a:rPr lang="en-US" dirty="0"/>
              <a:t>, bb, </a:t>
            </a:r>
            <a:r>
              <a:rPr lang="en-US" dirty="0" err="1"/>
              <a:t>aaa</a:t>
            </a:r>
            <a:r>
              <a:rPr lang="en-US" dirty="0"/>
              <a:t>, and so on, that is the set of all strings with no symbols other than "a" and "b"</a:t>
            </a:r>
          </a:p>
          <a:p>
            <a:r>
              <a:rPr lang="en-US" dirty="0"/>
              <a:t>Let's revisit the examples we just saw and describe them using a regular expression.</a:t>
            </a:r>
          </a:p>
        </p:txBody>
      </p:sp>
      <p:sp>
        <p:nvSpPr>
          <p:cNvPr id="2" name="TextBox 1">
            <a:extLst>
              <a:ext uri="{FF2B5EF4-FFF2-40B4-BE49-F238E27FC236}">
                <a16:creationId xmlns:a16="http://schemas.microsoft.com/office/drawing/2014/main" id="{BF8F5492-ACD2-2CD6-69F0-64FC315DB67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E7935C1-36C8-6DC1-1276-2915F2A7EFF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Regular Expressions</a:t>
            </a:r>
          </a:p>
        </p:txBody>
      </p:sp>
    </p:spTree>
    <p:extLst>
      <p:ext uri="{BB962C8B-B14F-4D97-AF65-F5344CB8AC3E}">
        <p14:creationId xmlns:p14="http://schemas.microsoft.com/office/powerpoint/2010/main" val="352754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8A176-D3E0-2B91-2E35-9CFBFCEEE6B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BC38AAC-3D8E-9686-D2C1-D3881A089CE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81EFF0D-132A-D318-98F1-7A706E59CAA6}"/>
              </a:ext>
            </a:extLst>
          </p:cNvPr>
          <p:cNvSpPr>
            <a:spLocks noGrp="1"/>
          </p:cNvSpPr>
          <p:nvPr>
            <p:ph type="sldNum" sz="quarter" idx="12"/>
          </p:nvPr>
        </p:nvSpPr>
        <p:spPr/>
        <p:txBody>
          <a:bodyPr/>
          <a:lstStyle/>
          <a:p>
            <a:fld id="{CC057153-B650-4DEB-B370-79DDCFDCE934}" type="slidenum">
              <a:rPr lang="en-US" smtClean="0"/>
              <a:t>3</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CC29D865-88B8-DCC1-EBB8-4CBDE53EEB68}"/>
                  </a:ext>
                </a:extLst>
              </p:cNvPr>
              <p:cNvSpPr>
                <a:spLocks noGrp="1"/>
              </p:cNvSpPr>
              <p:nvPr>
                <p:ph idx="1"/>
              </p:nvPr>
            </p:nvSpPr>
            <p:spPr>
              <a:xfrm>
                <a:off x="612647" y="1563132"/>
                <a:ext cx="11019515" cy="4593828"/>
              </a:xfrm>
            </p:spPr>
            <p:txBody>
              <a:bodyPr>
                <a:noAutofit/>
              </a:bodyPr>
              <a:lstStyle/>
              <a:p>
                <a:r>
                  <a:rPr lang="en-US" dirty="0"/>
                  <a:t>A language </a:t>
                </a:r>
                <a14:m>
                  <m:oMath xmlns:m="http://schemas.openxmlformats.org/officeDocument/2006/math">
                    <m:r>
                      <a:rPr lang="en-US" i="1" dirty="0">
                        <a:latin typeface="Cambria Math" panose="02040503050406030204" pitchFamily="18" charset="0"/>
                      </a:rPr>
                      <m:t>𝐿</m:t>
                    </m:r>
                  </m:oMath>
                </a14:m>
                <a:r>
                  <a:rPr lang="en-US" dirty="0"/>
                  <a:t> is a set of strings.</a:t>
                </a:r>
              </a:p>
              <a:p>
                <a:r>
                  <a:rPr lang="en-US" dirty="0"/>
                  <a:t>Strings in that language are built up from an alphabet of characters, denoted as </a:t>
                </a:r>
                <a14:m>
                  <m:oMath xmlns:m="http://schemas.openxmlformats.org/officeDocument/2006/math">
                    <m:r>
                      <m:rPr>
                        <m:sty m:val="p"/>
                      </m:rPr>
                      <a:rPr lang="el-GR" i="1" smtClean="0">
                        <a:latin typeface="Cambria Math" panose="02040503050406030204" pitchFamily="18" charset="0"/>
                        <a:ea typeface="Cambria Math" panose="02040503050406030204" pitchFamily="18" charset="0"/>
                      </a:rPr>
                      <m:t>Σ</m:t>
                    </m:r>
                  </m:oMath>
                </a14:m>
                <a:r>
                  <a:rPr lang="en-US" b="0" dirty="0"/>
                  <a:t>.</a:t>
                </a:r>
              </a:p>
              <a:p>
                <a:r>
                  <a:rPr lang="en-US" dirty="0"/>
                  <a:t>We want to ask a simple question, like:</a:t>
                </a:r>
              </a:p>
              <a:p>
                <a:pPr lvl="1"/>
                <a:r>
                  <a:rPr lang="en-US" sz="2000" dirty="0"/>
                  <a:t>Given a string of characters in </a:t>
                </a:r>
                <a14:m>
                  <m:oMath xmlns:m="http://schemas.openxmlformats.org/officeDocument/2006/math">
                    <m:r>
                      <m:rPr>
                        <m:sty m:val="p"/>
                      </m:rPr>
                      <a:rPr lang="el-GR" sz="2000" i="1">
                        <a:latin typeface="Cambria Math" panose="02040503050406030204" pitchFamily="18" charset="0"/>
                        <a:ea typeface="Cambria Math" panose="02040503050406030204" pitchFamily="18" charset="0"/>
                      </a:rPr>
                      <m:t>Σ</m:t>
                    </m:r>
                    <m:r>
                      <a:rPr lang="el-GR" sz="2000" i="1">
                        <a:latin typeface="Cambria Math" panose="02040503050406030204" pitchFamily="18" charset="0"/>
                        <a:ea typeface="Cambria Math" panose="02040503050406030204" pitchFamily="18" charset="0"/>
                      </a:rPr>
                      <m:t> </m:t>
                    </m:r>
                  </m:oMath>
                </a14:m>
                <a:r>
                  <a:rPr lang="en-US" sz="2000" dirty="0"/>
                  <a:t>does it belong to the language</a:t>
                </a:r>
                <a14:m>
                  <m:oMath xmlns:m="http://schemas.openxmlformats.org/officeDocument/2006/math">
                    <m:r>
                      <a:rPr lang="en-US" sz="2000" i="1" dirty="0" smtClean="0">
                        <a:latin typeface="Cambria Math" panose="02040503050406030204" pitchFamily="18" charset="0"/>
                      </a:rPr>
                      <m:t> </m:t>
                    </m:r>
                    <m:r>
                      <a:rPr lang="en-US" sz="2000" i="1" dirty="0" smtClean="0">
                        <a:latin typeface="Cambria Math" panose="02040503050406030204" pitchFamily="18" charset="0"/>
                      </a:rPr>
                      <m:t>𝐿</m:t>
                    </m:r>
                  </m:oMath>
                </a14:m>
                <a:r>
                  <a:rPr lang="en-US" sz="2000" b="0" i="0" dirty="0">
                    <a:latin typeface="Cambria Math" panose="02040503050406030204" pitchFamily="18" charset="0"/>
                  </a:rPr>
                  <a:t>?</a:t>
                </a:r>
                <a:endParaRPr lang="en-US" sz="2000" dirty="0"/>
              </a:p>
            </p:txBody>
          </p:sp>
        </mc:Choice>
        <mc:Fallback xmlns="">
          <p:sp>
            <p:nvSpPr>
              <p:cNvPr id="4" name="Content Placeholder 3">
                <a:extLst>
                  <a:ext uri="{FF2B5EF4-FFF2-40B4-BE49-F238E27FC236}">
                    <a16:creationId xmlns:a16="http://schemas.microsoft.com/office/drawing/2014/main" id="{CC29D865-88B8-DCC1-EBB8-4CBDE53EEB68}"/>
                  </a:ext>
                </a:extLst>
              </p:cNvPr>
              <p:cNvSpPr>
                <a:spLocks noGrp="1" noRot="1" noChangeAspect="1" noMove="1" noResize="1" noEditPoints="1" noAdjustHandles="1" noChangeArrowheads="1" noChangeShapeType="1" noTextEdit="1"/>
              </p:cNvSpPr>
              <p:nvPr>
                <p:ph idx="1"/>
              </p:nvPr>
            </p:nvSpPr>
            <p:spPr>
              <a:xfrm>
                <a:off x="612647" y="1563132"/>
                <a:ext cx="11019515" cy="4593828"/>
              </a:xfrm>
              <a:blipFill>
                <a:blip r:embed="rId3"/>
                <a:stretch>
                  <a:fillRect l="-461"/>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B0C2BD39-0067-49BF-13AD-53E37E13B90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D29C6AC-DC7F-BFA7-0353-5B479747377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Languages</a:t>
            </a:r>
          </a:p>
        </p:txBody>
      </p:sp>
    </p:spTree>
    <p:extLst>
      <p:ext uri="{BB962C8B-B14F-4D97-AF65-F5344CB8AC3E}">
        <p14:creationId xmlns:p14="http://schemas.microsoft.com/office/powerpoint/2010/main" val="403116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5CBD2-072C-2E78-5E7B-2FDFB959927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0833BB8-0879-EC77-10CE-B74D35F9884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AC955A8-ABC5-1DD8-6974-47FA4252CF26}"/>
              </a:ext>
            </a:extLst>
          </p:cNvPr>
          <p:cNvSpPr>
            <a:spLocks noGrp="1"/>
          </p:cNvSpPr>
          <p:nvPr>
            <p:ph type="sldNum" sz="quarter" idx="12"/>
          </p:nvPr>
        </p:nvSpPr>
        <p:spPr/>
        <p:txBody>
          <a:bodyPr/>
          <a:lstStyle/>
          <a:p>
            <a:fld id="{CC057153-B650-4DEB-B370-79DDCFDCE934}" type="slidenum">
              <a:rPr lang="en-US" smtClean="0"/>
              <a:t>30</a:t>
            </a:fld>
            <a:endParaRPr lang="en-US"/>
          </a:p>
        </p:txBody>
      </p:sp>
      <p:sp>
        <p:nvSpPr>
          <p:cNvPr id="4" name="Content Placeholder 3">
            <a:extLst>
              <a:ext uri="{FF2B5EF4-FFF2-40B4-BE49-F238E27FC236}">
                <a16:creationId xmlns:a16="http://schemas.microsoft.com/office/drawing/2014/main" id="{F16E22E9-9980-E26A-DF67-97B768868702}"/>
              </a:ext>
            </a:extLst>
          </p:cNvPr>
          <p:cNvSpPr>
            <a:spLocks noGrp="1"/>
          </p:cNvSpPr>
          <p:nvPr>
            <p:ph idx="1"/>
          </p:nvPr>
        </p:nvSpPr>
        <p:spPr>
          <a:xfrm>
            <a:off x="612647" y="1563132"/>
            <a:ext cx="10237361" cy="4593828"/>
          </a:xfrm>
        </p:spPr>
        <p:txBody>
          <a:bodyPr>
            <a:noAutofit/>
          </a:bodyPr>
          <a:lstStyle/>
          <a:p>
            <a:r>
              <a:rPr lang="en-US" dirty="0"/>
              <a:t>All strings of a's and b's that don't contain any a.</a:t>
            </a:r>
          </a:p>
          <a:p>
            <a:r>
              <a:rPr lang="en-US" dirty="0"/>
              <a:t>Regular expression: b*</a:t>
            </a:r>
          </a:p>
        </p:txBody>
      </p:sp>
      <p:sp>
        <p:nvSpPr>
          <p:cNvPr id="2" name="TextBox 1">
            <a:extLst>
              <a:ext uri="{FF2B5EF4-FFF2-40B4-BE49-F238E27FC236}">
                <a16:creationId xmlns:a16="http://schemas.microsoft.com/office/drawing/2014/main" id="{F5D432BE-91BA-85CD-8794-77DF55EB9DF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0D7E45B-6698-3374-4CED-DEA2F8F3DA5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descr="A diagram of a physical reaction&#10;&#10;AI-generated content may be incorrect.">
            <a:extLst>
              <a:ext uri="{FF2B5EF4-FFF2-40B4-BE49-F238E27FC236}">
                <a16:creationId xmlns:a16="http://schemas.microsoft.com/office/drawing/2014/main" id="{A0B965DC-A558-20EA-6E09-65C9A6992548}"/>
              </a:ext>
            </a:extLst>
          </p:cNvPr>
          <p:cNvPicPr>
            <a:picLocks noChangeAspect="1"/>
          </p:cNvPicPr>
          <p:nvPr/>
        </p:nvPicPr>
        <p:blipFill>
          <a:blip r:embed="rId3"/>
          <a:stretch>
            <a:fillRect/>
          </a:stretch>
        </p:blipFill>
        <p:spPr>
          <a:xfrm>
            <a:off x="3420797" y="2542990"/>
            <a:ext cx="5350406" cy="3166567"/>
          </a:xfrm>
          <a:prstGeom prst="rect">
            <a:avLst/>
          </a:prstGeom>
        </p:spPr>
      </p:pic>
    </p:spTree>
    <p:extLst>
      <p:ext uri="{BB962C8B-B14F-4D97-AF65-F5344CB8AC3E}">
        <p14:creationId xmlns:p14="http://schemas.microsoft.com/office/powerpoint/2010/main" val="2665945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A87C6-E57D-C6FA-1F24-CF850D376F5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9D6D94C-775D-BA0B-77FF-EC70B1F2718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71AA9ED-AC3C-6883-DB36-925AB0DCF1ED}"/>
              </a:ext>
            </a:extLst>
          </p:cNvPr>
          <p:cNvSpPr>
            <a:spLocks noGrp="1"/>
          </p:cNvSpPr>
          <p:nvPr>
            <p:ph type="sldNum" sz="quarter" idx="12"/>
          </p:nvPr>
        </p:nvSpPr>
        <p:spPr/>
        <p:txBody>
          <a:bodyPr/>
          <a:lstStyle/>
          <a:p>
            <a:fld id="{CC057153-B650-4DEB-B370-79DDCFDCE934}" type="slidenum">
              <a:rPr lang="en-US" smtClean="0"/>
              <a:t>31</a:t>
            </a:fld>
            <a:endParaRPr lang="en-US"/>
          </a:p>
        </p:txBody>
      </p:sp>
      <p:sp>
        <p:nvSpPr>
          <p:cNvPr id="4" name="Content Placeholder 3">
            <a:extLst>
              <a:ext uri="{FF2B5EF4-FFF2-40B4-BE49-F238E27FC236}">
                <a16:creationId xmlns:a16="http://schemas.microsoft.com/office/drawing/2014/main" id="{94DC0596-E628-6B77-7A5B-265255AD44C7}"/>
              </a:ext>
            </a:extLst>
          </p:cNvPr>
          <p:cNvSpPr>
            <a:spLocks noGrp="1"/>
          </p:cNvSpPr>
          <p:nvPr>
            <p:ph idx="1"/>
          </p:nvPr>
        </p:nvSpPr>
        <p:spPr>
          <a:xfrm>
            <a:off x="612647" y="1563132"/>
            <a:ext cx="10237361" cy="4593828"/>
          </a:xfrm>
        </p:spPr>
        <p:txBody>
          <a:bodyPr>
            <a:noAutofit/>
          </a:bodyPr>
          <a:lstStyle/>
          <a:p>
            <a:r>
              <a:rPr lang="en-US" dirty="0"/>
              <a:t>All strings of a's that contain an even number of a's</a:t>
            </a:r>
          </a:p>
          <a:p>
            <a:r>
              <a:rPr lang="en-US" dirty="0"/>
              <a:t>Regular expression: (aa)*</a:t>
            </a:r>
          </a:p>
        </p:txBody>
      </p:sp>
      <p:sp>
        <p:nvSpPr>
          <p:cNvPr id="2" name="TextBox 1">
            <a:extLst>
              <a:ext uri="{FF2B5EF4-FFF2-40B4-BE49-F238E27FC236}">
                <a16:creationId xmlns:a16="http://schemas.microsoft.com/office/drawing/2014/main" id="{A02ABF31-3DBE-4B2B-09D1-4B9F0628FDF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74492BE-DCAD-58D5-A453-090310E6F99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5" name="Picture 4" descr="A diagram of a circle with arrows&#10;&#10;AI-generated content may be incorrect.">
            <a:extLst>
              <a:ext uri="{FF2B5EF4-FFF2-40B4-BE49-F238E27FC236}">
                <a16:creationId xmlns:a16="http://schemas.microsoft.com/office/drawing/2014/main" id="{0C0575A4-65CC-2C7C-547E-C2DDD1F92D14}"/>
              </a:ext>
            </a:extLst>
          </p:cNvPr>
          <p:cNvPicPr>
            <a:picLocks noChangeAspect="1"/>
          </p:cNvPicPr>
          <p:nvPr/>
        </p:nvPicPr>
        <p:blipFill>
          <a:blip r:embed="rId3"/>
          <a:stretch>
            <a:fillRect/>
          </a:stretch>
        </p:blipFill>
        <p:spPr>
          <a:xfrm>
            <a:off x="2430857" y="2695390"/>
            <a:ext cx="7330285" cy="2552510"/>
          </a:xfrm>
          <a:prstGeom prst="rect">
            <a:avLst/>
          </a:prstGeom>
        </p:spPr>
      </p:pic>
    </p:spTree>
    <p:extLst>
      <p:ext uri="{BB962C8B-B14F-4D97-AF65-F5344CB8AC3E}">
        <p14:creationId xmlns:p14="http://schemas.microsoft.com/office/powerpoint/2010/main" val="339079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73290-3E3B-C96A-1EB4-A406AD4508D3}"/>
            </a:ext>
          </a:extLst>
        </p:cNvPr>
        <p:cNvGrpSpPr/>
        <p:nvPr/>
      </p:nvGrpSpPr>
      <p:grpSpPr>
        <a:xfrm>
          <a:off x="0" y="0"/>
          <a:ext cx="0" cy="0"/>
          <a:chOff x="0" y="0"/>
          <a:chExt cx="0" cy="0"/>
        </a:xfrm>
      </p:grpSpPr>
      <p:pic>
        <p:nvPicPr>
          <p:cNvPr id="6" name="Picture 5" descr="A diagram of a network&#10;&#10;AI-generated content may be incorrect.">
            <a:extLst>
              <a:ext uri="{FF2B5EF4-FFF2-40B4-BE49-F238E27FC236}">
                <a16:creationId xmlns:a16="http://schemas.microsoft.com/office/drawing/2014/main" id="{0B5AE899-E5E7-A494-BD71-D28865B6EFE0}"/>
              </a:ext>
            </a:extLst>
          </p:cNvPr>
          <p:cNvPicPr>
            <a:picLocks noChangeAspect="1"/>
          </p:cNvPicPr>
          <p:nvPr/>
        </p:nvPicPr>
        <p:blipFill>
          <a:blip r:embed="rId3"/>
          <a:stretch>
            <a:fillRect/>
          </a:stretch>
        </p:blipFill>
        <p:spPr>
          <a:xfrm>
            <a:off x="3418115" y="2297946"/>
            <a:ext cx="4778828" cy="4081916"/>
          </a:xfrm>
          <a:prstGeom prst="rect">
            <a:avLst/>
          </a:prstGeom>
        </p:spPr>
      </p:pic>
      <p:sp>
        <p:nvSpPr>
          <p:cNvPr id="10" name="Title 1">
            <a:extLst>
              <a:ext uri="{FF2B5EF4-FFF2-40B4-BE49-F238E27FC236}">
                <a16:creationId xmlns:a16="http://schemas.microsoft.com/office/drawing/2014/main" id="{1526C799-AD72-0AE8-4C72-205AA35463D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054AD0B-1DEC-28FD-1F04-8DBCE9B85EBE}"/>
              </a:ext>
            </a:extLst>
          </p:cNvPr>
          <p:cNvSpPr>
            <a:spLocks noGrp="1"/>
          </p:cNvSpPr>
          <p:nvPr>
            <p:ph type="sldNum" sz="quarter" idx="12"/>
          </p:nvPr>
        </p:nvSpPr>
        <p:spPr/>
        <p:txBody>
          <a:bodyPr/>
          <a:lstStyle/>
          <a:p>
            <a:fld id="{CC057153-B650-4DEB-B370-79DDCFDCE934}" type="slidenum">
              <a:rPr lang="en-US" smtClean="0"/>
              <a:t>32</a:t>
            </a:fld>
            <a:endParaRPr lang="en-US"/>
          </a:p>
        </p:txBody>
      </p:sp>
      <p:sp>
        <p:nvSpPr>
          <p:cNvPr id="4" name="Content Placeholder 3">
            <a:extLst>
              <a:ext uri="{FF2B5EF4-FFF2-40B4-BE49-F238E27FC236}">
                <a16:creationId xmlns:a16="http://schemas.microsoft.com/office/drawing/2014/main" id="{16E7DABB-7436-6B95-5129-542AD3F1A132}"/>
              </a:ext>
            </a:extLst>
          </p:cNvPr>
          <p:cNvSpPr>
            <a:spLocks noGrp="1"/>
          </p:cNvSpPr>
          <p:nvPr>
            <p:ph idx="1"/>
          </p:nvPr>
        </p:nvSpPr>
        <p:spPr>
          <a:xfrm>
            <a:off x="612647" y="1563132"/>
            <a:ext cx="10237361" cy="4593828"/>
          </a:xfrm>
        </p:spPr>
        <p:txBody>
          <a:bodyPr>
            <a:noAutofit/>
          </a:bodyPr>
          <a:lstStyle/>
          <a:p>
            <a:r>
              <a:rPr lang="en-US" dirty="0"/>
              <a:t>All strings of a's that are multiples of 5</a:t>
            </a:r>
          </a:p>
          <a:p>
            <a:r>
              <a:rPr lang="en-US" dirty="0"/>
              <a:t>Regular expression: (</a:t>
            </a:r>
            <a:r>
              <a:rPr lang="en-US" dirty="0" err="1"/>
              <a:t>aaaaa</a:t>
            </a:r>
            <a:r>
              <a:rPr lang="en-US" dirty="0"/>
              <a:t>)*</a:t>
            </a:r>
          </a:p>
          <a:p>
            <a:endParaRPr lang="en-US" dirty="0"/>
          </a:p>
        </p:txBody>
      </p:sp>
      <p:sp>
        <p:nvSpPr>
          <p:cNvPr id="2" name="TextBox 1">
            <a:extLst>
              <a:ext uri="{FF2B5EF4-FFF2-40B4-BE49-F238E27FC236}">
                <a16:creationId xmlns:a16="http://schemas.microsoft.com/office/drawing/2014/main" id="{51A8FB7C-57C2-C93B-4F21-FA8BE6CE995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0EF6428-EC2C-D92C-16E7-A42695EF97A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spTree>
    <p:extLst>
      <p:ext uri="{BB962C8B-B14F-4D97-AF65-F5344CB8AC3E}">
        <p14:creationId xmlns:p14="http://schemas.microsoft.com/office/powerpoint/2010/main" val="1392333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A75DD-E629-E9A6-FE24-2EF95D5ED19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22EB6DD-4AAE-6336-A7D5-B2608ACDB47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A7E9D03-4395-88CA-69B9-4D674FA1C7A3}"/>
              </a:ext>
            </a:extLst>
          </p:cNvPr>
          <p:cNvSpPr>
            <a:spLocks noGrp="1"/>
          </p:cNvSpPr>
          <p:nvPr>
            <p:ph type="sldNum" sz="quarter" idx="12"/>
          </p:nvPr>
        </p:nvSpPr>
        <p:spPr/>
        <p:txBody>
          <a:bodyPr/>
          <a:lstStyle/>
          <a:p>
            <a:fld id="{CC057153-B650-4DEB-B370-79DDCFDCE934}" type="slidenum">
              <a:rPr lang="en-US" smtClean="0"/>
              <a:t>33</a:t>
            </a:fld>
            <a:endParaRPr lang="en-US"/>
          </a:p>
        </p:txBody>
      </p:sp>
      <p:sp>
        <p:nvSpPr>
          <p:cNvPr id="4" name="Content Placeholder 3">
            <a:extLst>
              <a:ext uri="{FF2B5EF4-FFF2-40B4-BE49-F238E27FC236}">
                <a16:creationId xmlns:a16="http://schemas.microsoft.com/office/drawing/2014/main" id="{F6C06E06-3C6E-3C28-34A5-28B6A5BC546E}"/>
              </a:ext>
            </a:extLst>
          </p:cNvPr>
          <p:cNvSpPr>
            <a:spLocks noGrp="1"/>
          </p:cNvSpPr>
          <p:nvPr>
            <p:ph idx="1"/>
          </p:nvPr>
        </p:nvSpPr>
        <p:spPr>
          <a:xfrm>
            <a:off x="612647" y="1563132"/>
            <a:ext cx="10237361" cy="4593828"/>
          </a:xfrm>
        </p:spPr>
        <p:txBody>
          <a:bodyPr>
            <a:noAutofit/>
          </a:bodyPr>
          <a:lstStyle/>
          <a:p>
            <a:r>
              <a:rPr lang="en-US" dirty="0"/>
              <a:t>All strings of a's and b's that contain a single a. </a:t>
            </a:r>
          </a:p>
          <a:p>
            <a:r>
              <a:rPr lang="en-US" dirty="0"/>
              <a:t>Regular expression: b*ab*</a:t>
            </a:r>
          </a:p>
          <a:p>
            <a:endParaRPr lang="en-US" dirty="0"/>
          </a:p>
        </p:txBody>
      </p:sp>
      <p:sp>
        <p:nvSpPr>
          <p:cNvPr id="2" name="TextBox 1">
            <a:extLst>
              <a:ext uri="{FF2B5EF4-FFF2-40B4-BE49-F238E27FC236}">
                <a16:creationId xmlns:a16="http://schemas.microsoft.com/office/drawing/2014/main" id="{E9F91DC4-F80E-E53F-51F1-7D12E2E309A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5CAAD28-CA90-5C54-0C9C-2CCDA477F29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5" name="Picture 4" descr="A diagram of a circle with a circle and a line&#10;&#10;AI-generated content may be incorrect.">
            <a:extLst>
              <a:ext uri="{FF2B5EF4-FFF2-40B4-BE49-F238E27FC236}">
                <a16:creationId xmlns:a16="http://schemas.microsoft.com/office/drawing/2014/main" id="{6AB8C25A-4FEA-ECD1-B114-563AAF145880}"/>
              </a:ext>
            </a:extLst>
          </p:cNvPr>
          <p:cNvPicPr>
            <a:picLocks noChangeAspect="1"/>
          </p:cNvPicPr>
          <p:nvPr/>
        </p:nvPicPr>
        <p:blipFill>
          <a:blip r:embed="rId3"/>
          <a:stretch>
            <a:fillRect/>
          </a:stretch>
        </p:blipFill>
        <p:spPr>
          <a:xfrm>
            <a:off x="1586811" y="2616963"/>
            <a:ext cx="8562453" cy="3273879"/>
          </a:xfrm>
          <a:prstGeom prst="rect">
            <a:avLst/>
          </a:prstGeom>
        </p:spPr>
      </p:pic>
    </p:spTree>
    <p:extLst>
      <p:ext uri="{BB962C8B-B14F-4D97-AF65-F5344CB8AC3E}">
        <p14:creationId xmlns:p14="http://schemas.microsoft.com/office/powerpoint/2010/main" val="244863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6B2D0-5CEC-4066-A79D-1E57F2A4234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57D942E-8231-B1D4-D77E-B88AFFDB08B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22B9757-B96D-DBCF-4B37-EAA20EACDD53}"/>
              </a:ext>
            </a:extLst>
          </p:cNvPr>
          <p:cNvSpPr>
            <a:spLocks noGrp="1"/>
          </p:cNvSpPr>
          <p:nvPr>
            <p:ph type="sldNum" sz="quarter" idx="12"/>
          </p:nvPr>
        </p:nvSpPr>
        <p:spPr/>
        <p:txBody>
          <a:bodyPr/>
          <a:lstStyle/>
          <a:p>
            <a:fld id="{CC057153-B650-4DEB-B370-79DDCFDCE934}" type="slidenum">
              <a:rPr lang="en-US" smtClean="0"/>
              <a:t>34</a:t>
            </a:fld>
            <a:endParaRPr lang="en-US"/>
          </a:p>
        </p:txBody>
      </p:sp>
      <p:sp>
        <p:nvSpPr>
          <p:cNvPr id="4" name="Content Placeholder 3">
            <a:extLst>
              <a:ext uri="{FF2B5EF4-FFF2-40B4-BE49-F238E27FC236}">
                <a16:creationId xmlns:a16="http://schemas.microsoft.com/office/drawing/2014/main" id="{7217D28B-B65C-B705-0778-DED70E3C95FD}"/>
              </a:ext>
            </a:extLst>
          </p:cNvPr>
          <p:cNvSpPr>
            <a:spLocks noGrp="1"/>
          </p:cNvSpPr>
          <p:nvPr>
            <p:ph idx="1"/>
          </p:nvPr>
        </p:nvSpPr>
        <p:spPr>
          <a:xfrm>
            <a:off x="612647" y="1563132"/>
            <a:ext cx="10237361" cy="4593828"/>
          </a:xfrm>
        </p:spPr>
        <p:txBody>
          <a:bodyPr>
            <a:noAutofit/>
          </a:bodyPr>
          <a:lstStyle/>
          <a:p>
            <a:r>
              <a:rPr lang="en-US" dirty="0"/>
              <a:t>All strings of a's and b's that start with a.</a:t>
            </a:r>
          </a:p>
          <a:p>
            <a:r>
              <a:rPr lang="en-US" dirty="0"/>
              <a:t>a(</a:t>
            </a:r>
            <a:r>
              <a:rPr lang="en-US" dirty="0" err="1"/>
              <a:t>a|b</a:t>
            </a:r>
            <a:r>
              <a:rPr lang="en-US" dirty="0"/>
              <a:t>)*</a:t>
            </a:r>
          </a:p>
        </p:txBody>
      </p:sp>
      <p:sp>
        <p:nvSpPr>
          <p:cNvPr id="2" name="TextBox 1">
            <a:extLst>
              <a:ext uri="{FF2B5EF4-FFF2-40B4-BE49-F238E27FC236}">
                <a16:creationId xmlns:a16="http://schemas.microsoft.com/office/drawing/2014/main" id="{1523F12A-FBB5-8AE8-9F57-ADBF2ADE885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98C552B-7B14-DDC1-F42B-3210149CA56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6" name="Picture 5" descr="A diagram of a diagram of a diagram&#10;&#10;AI-generated content may be incorrect.">
            <a:extLst>
              <a:ext uri="{FF2B5EF4-FFF2-40B4-BE49-F238E27FC236}">
                <a16:creationId xmlns:a16="http://schemas.microsoft.com/office/drawing/2014/main" id="{FD0164E1-F59C-8509-953C-8B5456E80B91}"/>
              </a:ext>
            </a:extLst>
          </p:cNvPr>
          <p:cNvPicPr>
            <a:picLocks noChangeAspect="1"/>
          </p:cNvPicPr>
          <p:nvPr/>
        </p:nvPicPr>
        <p:blipFill>
          <a:blip r:embed="rId3"/>
          <a:stretch>
            <a:fillRect/>
          </a:stretch>
        </p:blipFill>
        <p:spPr>
          <a:xfrm>
            <a:off x="3568699" y="2373867"/>
            <a:ext cx="3615871" cy="4179147"/>
          </a:xfrm>
          <a:prstGeom prst="rect">
            <a:avLst/>
          </a:prstGeom>
        </p:spPr>
      </p:pic>
    </p:spTree>
    <p:extLst>
      <p:ext uri="{BB962C8B-B14F-4D97-AF65-F5344CB8AC3E}">
        <p14:creationId xmlns:p14="http://schemas.microsoft.com/office/powerpoint/2010/main" val="1773757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CA05-904A-39C4-D362-F781BC031FF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76353B9-9D7E-6C20-2DF8-B62DAFDD06F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F8A9EC8-3741-8861-27BA-A0274CFDBBD4}"/>
              </a:ext>
            </a:extLst>
          </p:cNvPr>
          <p:cNvSpPr>
            <a:spLocks noGrp="1"/>
          </p:cNvSpPr>
          <p:nvPr>
            <p:ph type="sldNum" sz="quarter" idx="12"/>
          </p:nvPr>
        </p:nvSpPr>
        <p:spPr/>
        <p:txBody>
          <a:bodyPr/>
          <a:lstStyle/>
          <a:p>
            <a:fld id="{CC057153-B650-4DEB-B370-79DDCFDCE934}" type="slidenum">
              <a:rPr lang="en-US" smtClean="0"/>
              <a:t>35</a:t>
            </a:fld>
            <a:endParaRPr lang="en-US"/>
          </a:p>
        </p:txBody>
      </p:sp>
      <p:sp>
        <p:nvSpPr>
          <p:cNvPr id="4" name="Content Placeholder 3">
            <a:extLst>
              <a:ext uri="{FF2B5EF4-FFF2-40B4-BE49-F238E27FC236}">
                <a16:creationId xmlns:a16="http://schemas.microsoft.com/office/drawing/2014/main" id="{EFDF58F2-25CB-3BC1-B749-4E802A0B859B}"/>
              </a:ext>
            </a:extLst>
          </p:cNvPr>
          <p:cNvSpPr>
            <a:spLocks noGrp="1"/>
          </p:cNvSpPr>
          <p:nvPr>
            <p:ph idx="1"/>
          </p:nvPr>
        </p:nvSpPr>
        <p:spPr>
          <a:xfrm>
            <a:off x="612647" y="1563132"/>
            <a:ext cx="10237361" cy="4593828"/>
          </a:xfrm>
        </p:spPr>
        <p:txBody>
          <a:bodyPr>
            <a:noAutofit/>
          </a:bodyPr>
          <a:lstStyle/>
          <a:p>
            <a:r>
              <a:rPr lang="en-US" dirty="0"/>
              <a:t>What language is described by this DFA?</a:t>
            </a:r>
          </a:p>
          <a:p>
            <a:r>
              <a:rPr lang="en-US" dirty="0"/>
              <a:t>What regular expression describes this language?</a:t>
            </a:r>
          </a:p>
        </p:txBody>
      </p:sp>
      <p:sp>
        <p:nvSpPr>
          <p:cNvPr id="2" name="TextBox 1">
            <a:extLst>
              <a:ext uri="{FF2B5EF4-FFF2-40B4-BE49-F238E27FC236}">
                <a16:creationId xmlns:a16="http://schemas.microsoft.com/office/drawing/2014/main" id="{25752E39-A110-0997-4A8F-ED565AC4B08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4A9550B-DD21-286A-CEF5-CF184BBAA2F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6" name="Picture 5" descr="A diagram of a network&#10;&#10;AI-generated content may be incorrect.">
            <a:extLst>
              <a:ext uri="{FF2B5EF4-FFF2-40B4-BE49-F238E27FC236}">
                <a16:creationId xmlns:a16="http://schemas.microsoft.com/office/drawing/2014/main" id="{9D07AB88-4C84-3A6F-DC7F-91614D4A163E}"/>
              </a:ext>
            </a:extLst>
          </p:cNvPr>
          <p:cNvPicPr>
            <a:picLocks noChangeAspect="1"/>
          </p:cNvPicPr>
          <p:nvPr/>
        </p:nvPicPr>
        <p:blipFill>
          <a:blip r:embed="rId3"/>
          <a:srcRect t="4229"/>
          <a:stretch>
            <a:fillRect/>
          </a:stretch>
        </p:blipFill>
        <p:spPr>
          <a:xfrm>
            <a:off x="3058885" y="2695390"/>
            <a:ext cx="5056414" cy="4122737"/>
          </a:xfrm>
          <a:prstGeom prst="rect">
            <a:avLst/>
          </a:prstGeom>
        </p:spPr>
      </p:pic>
    </p:spTree>
    <p:extLst>
      <p:ext uri="{BB962C8B-B14F-4D97-AF65-F5344CB8AC3E}">
        <p14:creationId xmlns:p14="http://schemas.microsoft.com/office/powerpoint/2010/main" val="397983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878DF-418B-E5A8-E850-AF0DD0EE94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0DAC4C6-E471-4814-5DF8-EEC62237323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92CD0BF-02EA-3D8E-0FD2-DF425F8725C0}"/>
              </a:ext>
            </a:extLst>
          </p:cNvPr>
          <p:cNvSpPr>
            <a:spLocks noGrp="1"/>
          </p:cNvSpPr>
          <p:nvPr>
            <p:ph type="sldNum" sz="quarter" idx="12"/>
          </p:nvPr>
        </p:nvSpPr>
        <p:spPr/>
        <p:txBody>
          <a:bodyPr/>
          <a:lstStyle/>
          <a:p>
            <a:fld id="{CC057153-B650-4DEB-B370-79DDCFDCE934}" type="slidenum">
              <a:rPr lang="en-US" smtClean="0"/>
              <a:t>36</a:t>
            </a:fld>
            <a:endParaRPr lang="en-US"/>
          </a:p>
        </p:txBody>
      </p:sp>
      <p:sp>
        <p:nvSpPr>
          <p:cNvPr id="4" name="Content Placeholder 3">
            <a:extLst>
              <a:ext uri="{FF2B5EF4-FFF2-40B4-BE49-F238E27FC236}">
                <a16:creationId xmlns:a16="http://schemas.microsoft.com/office/drawing/2014/main" id="{67D30719-8B57-DEC1-366E-38B0B6876C52}"/>
              </a:ext>
            </a:extLst>
          </p:cNvPr>
          <p:cNvSpPr>
            <a:spLocks noGrp="1"/>
          </p:cNvSpPr>
          <p:nvPr>
            <p:ph idx="1"/>
          </p:nvPr>
        </p:nvSpPr>
        <p:spPr>
          <a:xfrm>
            <a:off x="612647" y="1563132"/>
            <a:ext cx="10237361" cy="4593828"/>
          </a:xfrm>
        </p:spPr>
        <p:txBody>
          <a:bodyPr>
            <a:noAutofit/>
          </a:bodyPr>
          <a:lstStyle/>
          <a:p>
            <a:r>
              <a:rPr lang="en-US" dirty="0"/>
              <a:t>Strings of a's and b's that start and end with the same letter</a:t>
            </a:r>
          </a:p>
          <a:p>
            <a:r>
              <a:rPr lang="en-US" dirty="0"/>
              <a:t>(a(</a:t>
            </a:r>
            <a:r>
              <a:rPr lang="en-US" dirty="0" err="1"/>
              <a:t>a|b</a:t>
            </a:r>
            <a:r>
              <a:rPr lang="en-US" dirty="0"/>
              <a:t>)*a)|(b(</a:t>
            </a:r>
            <a:r>
              <a:rPr lang="en-US" dirty="0" err="1"/>
              <a:t>a|b</a:t>
            </a:r>
            <a:r>
              <a:rPr lang="en-US" dirty="0"/>
              <a:t>)*b)|</a:t>
            </a:r>
            <a:r>
              <a:rPr lang="en-US" dirty="0" err="1"/>
              <a:t>a|b</a:t>
            </a:r>
            <a:endParaRPr lang="en-US" dirty="0"/>
          </a:p>
        </p:txBody>
      </p:sp>
      <p:sp>
        <p:nvSpPr>
          <p:cNvPr id="2" name="TextBox 1">
            <a:extLst>
              <a:ext uri="{FF2B5EF4-FFF2-40B4-BE49-F238E27FC236}">
                <a16:creationId xmlns:a16="http://schemas.microsoft.com/office/drawing/2014/main" id="{F00CD3DD-B233-D446-A818-2B1B92EF74F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1ADCE30-B35A-1258-77DD-B747C0E5A2E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5" name="Picture 4" descr="A diagram of a network&#10;&#10;AI-generated content may be incorrect.">
            <a:extLst>
              <a:ext uri="{FF2B5EF4-FFF2-40B4-BE49-F238E27FC236}">
                <a16:creationId xmlns:a16="http://schemas.microsoft.com/office/drawing/2014/main" id="{70A21D2A-3297-E6F1-5699-037C7AFB3AAD}"/>
              </a:ext>
            </a:extLst>
          </p:cNvPr>
          <p:cNvPicPr>
            <a:picLocks noChangeAspect="1"/>
          </p:cNvPicPr>
          <p:nvPr/>
        </p:nvPicPr>
        <p:blipFill>
          <a:blip r:embed="rId3"/>
          <a:srcRect t="4229"/>
          <a:stretch>
            <a:fillRect/>
          </a:stretch>
        </p:blipFill>
        <p:spPr>
          <a:xfrm>
            <a:off x="3058885" y="2695390"/>
            <a:ext cx="5056414" cy="4122737"/>
          </a:xfrm>
          <a:prstGeom prst="rect">
            <a:avLst/>
          </a:prstGeom>
        </p:spPr>
      </p:pic>
    </p:spTree>
    <p:extLst>
      <p:ext uri="{BB962C8B-B14F-4D97-AF65-F5344CB8AC3E}">
        <p14:creationId xmlns:p14="http://schemas.microsoft.com/office/powerpoint/2010/main" val="1109954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3645A-CA38-6203-E6F4-90C85C3E041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9F8F683-7DF7-34B9-F73C-553782A7B53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1118B28-ECC5-6472-A5A3-7EE440CC5F8A}"/>
              </a:ext>
            </a:extLst>
          </p:cNvPr>
          <p:cNvSpPr>
            <a:spLocks noGrp="1"/>
          </p:cNvSpPr>
          <p:nvPr>
            <p:ph type="sldNum" sz="quarter" idx="12"/>
          </p:nvPr>
        </p:nvSpPr>
        <p:spPr/>
        <p:txBody>
          <a:bodyPr/>
          <a:lstStyle/>
          <a:p>
            <a:fld id="{CC057153-B650-4DEB-B370-79DDCFDCE934}" type="slidenum">
              <a:rPr lang="en-US" smtClean="0"/>
              <a:t>37</a:t>
            </a:fld>
            <a:endParaRPr lang="en-US"/>
          </a:p>
        </p:txBody>
      </p:sp>
      <p:sp>
        <p:nvSpPr>
          <p:cNvPr id="4" name="Content Placeholder 3">
            <a:extLst>
              <a:ext uri="{FF2B5EF4-FFF2-40B4-BE49-F238E27FC236}">
                <a16:creationId xmlns:a16="http://schemas.microsoft.com/office/drawing/2014/main" id="{8367C989-F8E5-4609-D8D3-CFB85CA8343F}"/>
              </a:ext>
            </a:extLst>
          </p:cNvPr>
          <p:cNvSpPr>
            <a:spLocks noGrp="1"/>
          </p:cNvSpPr>
          <p:nvPr>
            <p:ph idx="1"/>
          </p:nvPr>
        </p:nvSpPr>
        <p:spPr>
          <a:xfrm>
            <a:off x="612647" y="1563132"/>
            <a:ext cx="10237361" cy="4593828"/>
          </a:xfrm>
        </p:spPr>
        <p:txBody>
          <a:bodyPr>
            <a:noAutofit/>
          </a:bodyPr>
          <a:lstStyle/>
          <a:p>
            <a:r>
              <a:rPr lang="en-US" dirty="0"/>
              <a:t>What language is described by this DFA?</a:t>
            </a:r>
          </a:p>
          <a:p>
            <a:r>
              <a:rPr lang="en-US" dirty="0"/>
              <a:t>What regular expression describes this language?</a:t>
            </a:r>
          </a:p>
        </p:txBody>
      </p:sp>
      <p:sp>
        <p:nvSpPr>
          <p:cNvPr id="2" name="TextBox 1">
            <a:extLst>
              <a:ext uri="{FF2B5EF4-FFF2-40B4-BE49-F238E27FC236}">
                <a16:creationId xmlns:a16="http://schemas.microsoft.com/office/drawing/2014/main" id="{F37EB53A-DEE3-A07C-7994-458432BA658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73F878B-4509-ACE9-CCC4-20CC0E7A94C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7" name="Picture 6" descr="A diagram of a circle with a circle and a circle with a circle with a circle with a circle with a circle with a circle with a circle with a circle with a circle with a circle with&#10;&#10;AI-generated content may be incorrect.">
            <a:extLst>
              <a:ext uri="{FF2B5EF4-FFF2-40B4-BE49-F238E27FC236}">
                <a16:creationId xmlns:a16="http://schemas.microsoft.com/office/drawing/2014/main" id="{AAF36D5E-DB4D-6B54-F873-4641CB6C1A68}"/>
              </a:ext>
            </a:extLst>
          </p:cNvPr>
          <p:cNvPicPr>
            <a:picLocks noChangeAspect="1"/>
          </p:cNvPicPr>
          <p:nvPr/>
        </p:nvPicPr>
        <p:blipFill>
          <a:blip r:embed="rId3"/>
          <a:stretch>
            <a:fillRect/>
          </a:stretch>
        </p:blipFill>
        <p:spPr>
          <a:xfrm>
            <a:off x="1712953" y="2847790"/>
            <a:ext cx="8036747" cy="3646302"/>
          </a:xfrm>
          <a:prstGeom prst="rect">
            <a:avLst/>
          </a:prstGeom>
        </p:spPr>
      </p:pic>
    </p:spTree>
    <p:extLst>
      <p:ext uri="{BB962C8B-B14F-4D97-AF65-F5344CB8AC3E}">
        <p14:creationId xmlns:p14="http://schemas.microsoft.com/office/powerpoint/2010/main" val="1050532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4AFB2-B951-582D-C745-9797A917BC0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787811A-ED1A-20E4-8DDC-E4C2F7DB5EE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E8C51AF-6FB3-EF6D-0406-907AFA3D73B3}"/>
              </a:ext>
            </a:extLst>
          </p:cNvPr>
          <p:cNvSpPr>
            <a:spLocks noGrp="1"/>
          </p:cNvSpPr>
          <p:nvPr>
            <p:ph type="sldNum" sz="quarter" idx="12"/>
          </p:nvPr>
        </p:nvSpPr>
        <p:spPr/>
        <p:txBody>
          <a:bodyPr/>
          <a:lstStyle/>
          <a:p>
            <a:fld id="{CC057153-B650-4DEB-B370-79DDCFDCE934}" type="slidenum">
              <a:rPr lang="en-US" smtClean="0"/>
              <a:t>38</a:t>
            </a:fld>
            <a:endParaRPr lang="en-US"/>
          </a:p>
        </p:txBody>
      </p:sp>
      <p:sp>
        <p:nvSpPr>
          <p:cNvPr id="4" name="Content Placeholder 3">
            <a:extLst>
              <a:ext uri="{FF2B5EF4-FFF2-40B4-BE49-F238E27FC236}">
                <a16:creationId xmlns:a16="http://schemas.microsoft.com/office/drawing/2014/main" id="{49A34DD2-B3E4-CD83-0E00-9D7FDB0A06ED}"/>
              </a:ext>
            </a:extLst>
          </p:cNvPr>
          <p:cNvSpPr>
            <a:spLocks noGrp="1"/>
          </p:cNvSpPr>
          <p:nvPr>
            <p:ph idx="1"/>
          </p:nvPr>
        </p:nvSpPr>
        <p:spPr>
          <a:xfrm>
            <a:off x="612647" y="1563132"/>
            <a:ext cx="10237361" cy="4593828"/>
          </a:xfrm>
        </p:spPr>
        <p:txBody>
          <a:bodyPr>
            <a:noAutofit/>
          </a:bodyPr>
          <a:lstStyle/>
          <a:p>
            <a:r>
              <a:rPr lang="en-US" dirty="0"/>
              <a:t>Strings of a's and b's that have an odd length</a:t>
            </a:r>
          </a:p>
          <a:p>
            <a:r>
              <a:rPr lang="en-US" dirty="0"/>
              <a:t>(</a:t>
            </a:r>
            <a:r>
              <a:rPr lang="en-US" dirty="0" err="1"/>
              <a:t>a|b</a:t>
            </a:r>
            <a:r>
              <a:rPr lang="en-US" dirty="0"/>
              <a:t>)((</a:t>
            </a:r>
            <a:r>
              <a:rPr lang="en-US" dirty="0" err="1"/>
              <a:t>a|b</a:t>
            </a:r>
            <a:r>
              <a:rPr lang="en-US" dirty="0"/>
              <a:t>)(</a:t>
            </a:r>
            <a:r>
              <a:rPr lang="en-US" dirty="0" err="1"/>
              <a:t>a|b</a:t>
            </a:r>
            <a:r>
              <a:rPr lang="en-US" dirty="0"/>
              <a:t>))*</a:t>
            </a:r>
          </a:p>
        </p:txBody>
      </p:sp>
      <p:sp>
        <p:nvSpPr>
          <p:cNvPr id="2" name="TextBox 1">
            <a:extLst>
              <a:ext uri="{FF2B5EF4-FFF2-40B4-BE49-F238E27FC236}">
                <a16:creationId xmlns:a16="http://schemas.microsoft.com/office/drawing/2014/main" id="{4A7229F0-67B1-A258-D603-F36A21A5DB6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769CBB0-C409-3BAD-D28E-0A5C4762334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6" name="Picture 5" descr="A diagram of a circle with a circle and a circle with a circle with a circle with a circle with a circle with a circle with a circle with a circle with a circle with a circle with&#10;&#10;AI-generated content may be incorrect.">
            <a:extLst>
              <a:ext uri="{FF2B5EF4-FFF2-40B4-BE49-F238E27FC236}">
                <a16:creationId xmlns:a16="http://schemas.microsoft.com/office/drawing/2014/main" id="{0EE802EE-F938-87AC-F680-2F5E4CCFE533}"/>
              </a:ext>
            </a:extLst>
          </p:cNvPr>
          <p:cNvPicPr>
            <a:picLocks noChangeAspect="1"/>
          </p:cNvPicPr>
          <p:nvPr/>
        </p:nvPicPr>
        <p:blipFill>
          <a:blip r:embed="rId3"/>
          <a:stretch>
            <a:fillRect/>
          </a:stretch>
        </p:blipFill>
        <p:spPr>
          <a:xfrm>
            <a:off x="1712953" y="2847790"/>
            <a:ext cx="8036747" cy="3646302"/>
          </a:xfrm>
          <a:prstGeom prst="rect">
            <a:avLst/>
          </a:prstGeom>
        </p:spPr>
      </p:pic>
    </p:spTree>
    <p:extLst>
      <p:ext uri="{BB962C8B-B14F-4D97-AF65-F5344CB8AC3E}">
        <p14:creationId xmlns:p14="http://schemas.microsoft.com/office/powerpoint/2010/main" val="159242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3DFA9-9C35-1C5C-9D3C-E3E25162AE9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1AAC40F-3C9B-E8B1-BD64-2374F8D150D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BF8DF21-60A5-1CD0-D60E-E7D8F60125F9}"/>
              </a:ext>
            </a:extLst>
          </p:cNvPr>
          <p:cNvSpPr>
            <a:spLocks noGrp="1"/>
          </p:cNvSpPr>
          <p:nvPr>
            <p:ph type="sldNum" sz="quarter" idx="12"/>
          </p:nvPr>
        </p:nvSpPr>
        <p:spPr/>
        <p:txBody>
          <a:bodyPr/>
          <a:lstStyle/>
          <a:p>
            <a:fld id="{CC057153-B650-4DEB-B370-79DDCFDCE934}" type="slidenum">
              <a:rPr lang="en-US" smtClean="0"/>
              <a:t>39</a:t>
            </a:fld>
            <a:endParaRPr lang="en-US"/>
          </a:p>
        </p:txBody>
      </p:sp>
      <p:sp>
        <p:nvSpPr>
          <p:cNvPr id="4" name="Content Placeholder 3">
            <a:extLst>
              <a:ext uri="{FF2B5EF4-FFF2-40B4-BE49-F238E27FC236}">
                <a16:creationId xmlns:a16="http://schemas.microsoft.com/office/drawing/2014/main" id="{3B2FD9C2-698E-B025-C78A-8D8B542E044F}"/>
              </a:ext>
            </a:extLst>
          </p:cNvPr>
          <p:cNvSpPr>
            <a:spLocks noGrp="1"/>
          </p:cNvSpPr>
          <p:nvPr>
            <p:ph idx="1"/>
          </p:nvPr>
        </p:nvSpPr>
        <p:spPr>
          <a:xfrm>
            <a:off x="612647" y="1563132"/>
            <a:ext cx="10237361" cy="4593828"/>
          </a:xfrm>
        </p:spPr>
        <p:txBody>
          <a:bodyPr>
            <a:noAutofit/>
          </a:bodyPr>
          <a:lstStyle/>
          <a:p>
            <a:r>
              <a:rPr lang="en-US" dirty="0"/>
              <a:t>What language is described by this DFA?</a:t>
            </a:r>
          </a:p>
          <a:p>
            <a:r>
              <a:rPr lang="en-US" dirty="0"/>
              <a:t>What regular expression describes this language?</a:t>
            </a:r>
          </a:p>
        </p:txBody>
      </p:sp>
      <p:sp>
        <p:nvSpPr>
          <p:cNvPr id="2" name="TextBox 1">
            <a:extLst>
              <a:ext uri="{FF2B5EF4-FFF2-40B4-BE49-F238E27FC236}">
                <a16:creationId xmlns:a16="http://schemas.microsoft.com/office/drawing/2014/main" id="{27242CE5-A844-AA44-47FA-8707D7E3EED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85C137E-18BE-2A7B-13F9-1D42C4EA5B1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6" name="Picture 5" descr="A diagram of a circle with a circle and a circle with a point&#10;&#10;AI-generated content may be incorrect.">
            <a:extLst>
              <a:ext uri="{FF2B5EF4-FFF2-40B4-BE49-F238E27FC236}">
                <a16:creationId xmlns:a16="http://schemas.microsoft.com/office/drawing/2014/main" id="{5EE1D323-075A-43EC-C4B0-CA67726650D6}"/>
              </a:ext>
            </a:extLst>
          </p:cNvPr>
          <p:cNvPicPr>
            <a:picLocks noChangeAspect="1"/>
          </p:cNvPicPr>
          <p:nvPr/>
        </p:nvPicPr>
        <p:blipFill>
          <a:blip r:embed="rId3"/>
          <a:stretch>
            <a:fillRect/>
          </a:stretch>
        </p:blipFill>
        <p:spPr>
          <a:xfrm>
            <a:off x="2166485" y="2968244"/>
            <a:ext cx="7859030" cy="3024342"/>
          </a:xfrm>
          <a:prstGeom prst="rect">
            <a:avLst/>
          </a:prstGeom>
        </p:spPr>
      </p:pic>
    </p:spTree>
    <p:extLst>
      <p:ext uri="{BB962C8B-B14F-4D97-AF65-F5344CB8AC3E}">
        <p14:creationId xmlns:p14="http://schemas.microsoft.com/office/powerpoint/2010/main" val="269797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825C0-2133-20E0-8803-98E39C9937A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86D4683-584B-E91B-438C-D2193018CDB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4628E02-3526-94D3-1742-B9BF9B4A172B}"/>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4" name="Content Placeholder 3">
            <a:extLst>
              <a:ext uri="{FF2B5EF4-FFF2-40B4-BE49-F238E27FC236}">
                <a16:creationId xmlns:a16="http://schemas.microsoft.com/office/drawing/2014/main" id="{05849720-28E5-BD0D-0E66-835257B6D96C}"/>
              </a:ext>
            </a:extLst>
          </p:cNvPr>
          <p:cNvSpPr>
            <a:spLocks noGrp="1"/>
          </p:cNvSpPr>
          <p:nvPr>
            <p:ph idx="1"/>
          </p:nvPr>
        </p:nvSpPr>
        <p:spPr>
          <a:xfrm>
            <a:off x="612647" y="1563132"/>
            <a:ext cx="10237361" cy="4593828"/>
          </a:xfrm>
        </p:spPr>
        <p:txBody>
          <a:bodyPr>
            <a:noAutofit/>
          </a:bodyPr>
          <a:lstStyle/>
          <a:p>
            <a:r>
              <a:rPr lang="en-US" dirty="0"/>
              <a:t>We have a set of </a:t>
            </a:r>
            <a:r>
              <a:rPr lang="en-US" b="1" dirty="0"/>
              <a:t>states</a:t>
            </a:r>
            <a:r>
              <a:rPr lang="en-US" dirty="0"/>
              <a:t>, indicated by circles.</a:t>
            </a:r>
          </a:p>
          <a:p>
            <a:r>
              <a:rPr lang="en-US" dirty="0"/>
              <a:t>We have a </a:t>
            </a:r>
            <a:r>
              <a:rPr lang="en-US" b="1" dirty="0"/>
              <a:t>start state </a:t>
            </a:r>
            <a:r>
              <a:rPr lang="en-US" dirty="0"/>
              <a:t>where computation begins (indicated by a triangle)</a:t>
            </a:r>
          </a:p>
          <a:p>
            <a:r>
              <a:rPr lang="en-US" dirty="0"/>
              <a:t>We have a collection of </a:t>
            </a:r>
            <a:r>
              <a:rPr lang="en-US" b="1" dirty="0"/>
              <a:t>final</a:t>
            </a:r>
            <a:r>
              <a:rPr lang="en-US" dirty="0"/>
              <a:t> </a:t>
            </a:r>
            <a:r>
              <a:rPr lang="en-US" b="1" dirty="0"/>
              <a:t>states</a:t>
            </a:r>
            <a:r>
              <a:rPr lang="en-US" dirty="0"/>
              <a:t> (indicated by a concentric circle)</a:t>
            </a:r>
          </a:p>
          <a:p>
            <a:r>
              <a:rPr lang="en-US" dirty="0"/>
              <a:t>For </a:t>
            </a:r>
            <a:r>
              <a:rPr lang="en-US" b="1" dirty="0"/>
              <a:t>each</a:t>
            </a:r>
            <a:r>
              <a:rPr lang="en-US" dirty="0"/>
              <a:t> state and </a:t>
            </a:r>
            <a:r>
              <a:rPr lang="en-US" b="1" dirty="0"/>
              <a:t>each</a:t>
            </a:r>
            <a:r>
              <a:rPr lang="en-US" dirty="0"/>
              <a:t> letter in our alphabet, we have a transition to another state</a:t>
            </a:r>
          </a:p>
          <a:p>
            <a:r>
              <a:rPr lang="en-US" dirty="0"/>
              <a:t>Note it's critical that for each state there is </a:t>
            </a:r>
            <a:r>
              <a:rPr lang="en-US" b="1" dirty="0"/>
              <a:t>exactly one </a:t>
            </a:r>
            <a:r>
              <a:rPr lang="en-US" dirty="0"/>
              <a:t>transition for each letter in the alphabet.</a:t>
            </a:r>
          </a:p>
          <a:p>
            <a:r>
              <a:rPr lang="en-US" dirty="0"/>
              <a:t>If not, then if we encountered that letter we wouldn't know what to do!</a:t>
            </a:r>
          </a:p>
        </p:txBody>
      </p:sp>
      <p:sp>
        <p:nvSpPr>
          <p:cNvPr id="2" name="TextBox 1">
            <a:extLst>
              <a:ext uri="{FF2B5EF4-FFF2-40B4-BE49-F238E27FC236}">
                <a16:creationId xmlns:a16="http://schemas.microsoft.com/office/drawing/2014/main" id="{48854EFE-F6DE-83C1-DD50-A8CC7CD4795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5DAC6C8-C25F-A949-FA26-60E5A279AB9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Deterministic Finite Automata (DFAs)</a:t>
            </a:r>
          </a:p>
        </p:txBody>
      </p:sp>
      <p:pic>
        <p:nvPicPr>
          <p:cNvPr id="6" name="Picture 5">
            <a:extLst>
              <a:ext uri="{FF2B5EF4-FFF2-40B4-BE49-F238E27FC236}">
                <a16:creationId xmlns:a16="http://schemas.microsoft.com/office/drawing/2014/main" id="{88AB823D-101C-7B10-874A-BD8F8C84EC63}"/>
              </a:ext>
            </a:extLst>
          </p:cNvPr>
          <p:cNvPicPr>
            <a:picLocks noChangeAspect="1"/>
          </p:cNvPicPr>
          <p:nvPr/>
        </p:nvPicPr>
        <p:blipFill>
          <a:blip r:embed="rId3"/>
          <a:stretch>
            <a:fillRect/>
          </a:stretch>
        </p:blipFill>
        <p:spPr>
          <a:xfrm>
            <a:off x="6839857" y="1509448"/>
            <a:ext cx="660400" cy="647700"/>
          </a:xfrm>
          <a:prstGeom prst="rect">
            <a:avLst/>
          </a:prstGeom>
        </p:spPr>
      </p:pic>
      <p:pic>
        <p:nvPicPr>
          <p:cNvPr id="8" name="Picture 7">
            <a:extLst>
              <a:ext uri="{FF2B5EF4-FFF2-40B4-BE49-F238E27FC236}">
                <a16:creationId xmlns:a16="http://schemas.microsoft.com/office/drawing/2014/main" id="{A54337FB-9277-92FB-1CC9-AEB8C8AEA07D}"/>
              </a:ext>
            </a:extLst>
          </p:cNvPr>
          <p:cNvPicPr>
            <a:picLocks noChangeAspect="1"/>
          </p:cNvPicPr>
          <p:nvPr/>
        </p:nvPicPr>
        <p:blipFill>
          <a:blip r:embed="rId4"/>
          <a:stretch>
            <a:fillRect/>
          </a:stretch>
        </p:blipFill>
        <p:spPr>
          <a:xfrm>
            <a:off x="9808609" y="1886982"/>
            <a:ext cx="1041400" cy="838200"/>
          </a:xfrm>
          <a:prstGeom prst="rect">
            <a:avLst/>
          </a:prstGeom>
        </p:spPr>
      </p:pic>
      <p:pic>
        <p:nvPicPr>
          <p:cNvPr id="12" name="Picture 11">
            <a:extLst>
              <a:ext uri="{FF2B5EF4-FFF2-40B4-BE49-F238E27FC236}">
                <a16:creationId xmlns:a16="http://schemas.microsoft.com/office/drawing/2014/main" id="{EB33D272-BF89-6EAF-E98E-7E34152FA1D2}"/>
              </a:ext>
            </a:extLst>
          </p:cNvPr>
          <p:cNvPicPr>
            <a:picLocks noChangeAspect="1"/>
          </p:cNvPicPr>
          <p:nvPr/>
        </p:nvPicPr>
        <p:blipFill>
          <a:blip r:embed="rId5"/>
          <a:stretch>
            <a:fillRect/>
          </a:stretch>
        </p:blipFill>
        <p:spPr>
          <a:xfrm>
            <a:off x="8987977" y="2438527"/>
            <a:ext cx="711200" cy="736600"/>
          </a:xfrm>
          <a:prstGeom prst="rect">
            <a:avLst/>
          </a:prstGeom>
        </p:spPr>
      </p:pic>
    </p:spTree>
    <p:extLst>
      <p:ext uri="{BB962C8B-B14F-4D97-AF65-F5344CB8AC3E}">
        <p14:creationId xmlns:p14="http://schemas.microsoft.com/office/powerpoint/2010/main" val="422407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EA764-70AA-7F12-583A-2715A409D02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6AF6A03-96C1-AE89-D338-67BC38DF0FD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1B43A9D-E03E-AADC-4B0E-6F40F407CAC5}"/>
              </a:ext>
            </a:extLst>
          </p:cNvPr>
          <p:cNvSpPr>
            <a:spLocks noGrp="1"/>
          </p:cNvSpPr>
          <p:nvPr>
            <p:ph type="sldNum" sz="quarter" idx="12"/>
          </p:nvPr>
        </p:nvSpPr>
        <p:spPr/>
        <p:txBody>
          <a:bodyPr/>
          <a:lstStyle/>
          <a:p>
            <a:fld id="{CC057153-B650-4DEB-B370-79DDCFDCE934}" type="slidenum">
              <a:rPr lang="en-US" smtClean="0"/>
              <a:t>40</a:t>
            </a:fld>
            <a:endParaRPr lang="en-US"/>
          </a:p>
        </p:txBody>
      </p:sp>
      <p:sp>
        <p:nvSpPr>
          <p:cNvPr id="4" name="Content Placeholder 3">
            <a:extLst>
              <a:ext uri="{FF2B5EF4-FFF2-40B4-BE49-F238E27FC236}">
                <a16:creationId xmlns:a16="http://schemas.microsoft.com/office/drawing/2014/main" id="{E4C03C3D-DFD0-D128-FACE-B2E5111D4FBA}"/>
              </a:ext>
            </a:extLst>
          </p:cNvPr>
          <p:cNvSpPr>
            <a:spLocks noGrp="1"/>
          </p:cNvSpPr>
          <p:nvPr>
            <p:ph idx="1"/>
          </p:nvPr>
        </p:nvSpPr>
        <p:spPr>
          <a:xfrm>
            <a:off x="612647" y="1563132"/>
            <a:ext cx="10237361" cy="4593828"/>
          </a:xfrm>
        </p:spPr>
        <p:txBody>
          <a:bodyPr>
            <a:noAutofit/>
          </a:bodyPr>
          <a:lstStyle/>
          <a:p>
            <a:r>
              <a:rPr lang="en-US" dirty="0"/>
              <a:t>Strings of a's and b's that have two or more a's</a:t>
            </a:r>
          </a:p>
          <a:p>
            <a:r>
              <a:rPr lang="en-US" dirty="0"/>
              <a:t>(</a:t>
            </a:r>
            <a:r>
              <a:rPr lang="en-US" dirty="0" err="1"/>
              <a:t>a|b</a:t>
            </a:r>
            <a:r>
              <a:rPr lang="en-US" dirty="0"/>
              <a:t>)*a(</a:t>
            </a:r>
            <a:r>
              <a:rPr lang="en-US" dirty="0" err="1"/>
              <a:t>a|b</a:t>
            </a:r>
            <a:r>
              <a:rPr lang="en-US" dirty="0"/>
              <a:t>)*a(</a:t>
            </a:r>
            <a:r>
              <a:rPr lang="en-US" dirty="0" err="1"/>
              <a:t>a|b</a:t>
            </a:r>
            <a:r>
              <a:rPr lang="en-US" dirty="0"/>
              <a:t>)*</a:t>
            </a:r>
          </a:p>
          <a:p>
            <a:r>
              <a:rPr lang="en-US" dirty="0"/>
              <a:t>b*ab* a(</a:t>
            </a:r>
            <a:r>
              <a:rPr lang="en-US" dirty="0" err="1"/>
              <a:t>a|b</a:t>
            </a:r>
            <a:r>
              <a:rPr lang="en-US" dirty="0"/>
              <a:t>)*</a:t>
            </a:r>
          </a:p>
          <a:p>
            <a:endParaRPr lang="en-US" dirty="0"/>
          </a:p>
        </p:txBody>
      </p:sp>
      <p:sp>
        <p:nvSpPr>
          <p:cNvPr id="2" name="TextBox 1">
            <a:extLst>
              <a:ext uri="{FF2B5EF4-FFF2-40B4-BE49-F238E27FC236}">
                <a16:creationId xmlns:a16="http://schemas.microsoft.com/office/drawing/2014/main" id="{C6426B55-7C03-E1A7-90AB-12B2788DD8A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0B7C27F-457F-8F57-E2EA-759295DD64F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5" name="Picture 4" descr="A diagram of a circle with a circle and a circle with a point&#10;&#10;AI-generated content may be incorrect.">
            <a:extLst>
              <a:ext uri="{FF2B5EF4-FFF2-40B4-BE49-F238E27FC236}">
                <a16:creationId xmlns:a16="http://schemas.microsoft.com/office/drawing/2014/main" id="{D0FE656C-4897-E0FF-0752-135981FFF6C0}"/>
              </a:ext>
            </a:extLst>
          </p:cNvPr>
          <p:cNvPicPr>
            <a:picLocks noChangeAspect="1"/>
          </p:cNvPicPr>
          <p:nvPr/>
        </p:nvPicPr>
        <p:blipFill>
          <a:blip r:embed="rId3"/>
          <a:stretch>
            <a:fillRect/>
          </a:stretch>
        </p:blipFill>
        <p:spPr>
          <a:xfrm>
            <a:off x="2166485" y="2968244"/>
            <a:ext cx="7859030" cy="3024342"/>
          </a:xfrm>
          <a:prstGeom prst="rect">
            <a:avLst/>
          </a:prstGeom>
        </p:spPr>
      </p:pic>
    </p:spTree>
    <p:extLst>
      <p:ext uri="{BB962C8B-B14F-4D97-AF65-F5344CB8AC3E}">
        <p14:creationId xmlns:p14="http://schemas.microsoft.com/office/powerpoint/2010/main" val="224707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56E2F-22F9-2DC1-825C-28B5D771A74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C98D533-E91B-014F-4244-46202B9DCC8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7FD5130-D001-4781-038E-FE8EC98EDD37}"/>
              </a:ext>
            </a:extLst>
          </p:cNvPr>
          <p:cNvSpPr>
            <a:spLocks noGrp="1"/>
          </p:cNvSpPr>
          <p:nvPr>
            <p:ph type="sldNum" sz="quarter" idx="12"/>
          </p:nvPr>
        </p:nvSpPr>
        <p:spPr/>
        <p:txBody>
          <a:bodyPr/>
          <a:lstStyle/>
          <a:p>
            <a:fld id="{CC057153-B650-4DEB-B370-79DDCFDCE934}" type="slidenum">
              <a:rPr lang="en-US" smtClean="0"/>
              <a:t>41</a:t>
            </a:fld>
            <a:endParaRPr lang="en-US"/>
          </a:p>
        </p:txBody>
      </p:sp>
      <p:sp>
        <p:nvSpPr>
          <p:cNvPr id="4" name="Content Placeholder 3">
            <a:extLst>
              <a:ext uri="{FF2B5EF4-FFF2-40B4-BE49-F238E27FC236}">
                <a16:creationId xmlns:a16="http://schemas.microsoft.com/office/drawing/2014/main" id="{3B95C614-DA6A-41FE-DDA6-AD67D533F480}"/>
              </a:ext>
            </a:extLst>
          </p:cNvPr>
          <p:cNvSpPr>
            <a:spLocks noGrp="1"/>
          </p:cNvSpPr>
          <p:nvPr>
            <p:ph idx="1"/>
          </p:nvPr>
        </p:nvSpPr>
        <p:spPr>
          <a:xfrm>
            <a:off x="612647" y="1563132"/>
            <a:ext cx="10237361" cy="4593828"/>
          </a:xfrm>
        </p:spPr>
        <p:txBody>
          <a:bodyPr>
            <a:noAutofit/>
          </a:bodyPr>
          <a:lstStyle/>
          <a:p>
            <a:r>
              <a:rPr lang="en-US" dirty="0"/>
              <a:t>What language is described by this DFA?</a:t>
            </a:r>
          </a:p>
          <a:p>
            <a:r>
              <a:rPr lang="en-US" dirty="0"/>
              <a:t>What regular expression describes this language?</a:t>
            </a:r>
          </a:p>
        </p:txBody>
      </p:sp>
      <p:sp>
        <p:nvSpPr>
          <p:cNvPr id="2" name="TextBox 1">
            <a:extLst>
              <a:ext uri="{FF2B5EF4-FFF2-40B4-BE49-F238E27FC236}">
                <a16:creationId xmlns:a16="http://schemas.microsoft.com/office/drawing/2014/main" id="{EF8A0415-DF06-A3A3-2340-9C874493CDF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07B3CCE-B2F9-C9EF-5ADB-B1494B89EE2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7" name="Picture 6">
            <a:extLst>
              <a:ext uri="{FF2B5EF4-FFF2-40B4-BE49-F238E27FC236}">
                <a16:creationId xmlns:a16="http://schemas.microsoft.com/office/drawing/2014/main" id="{2E779056-2AB4-4D63-4B2B-C140D1081020}"/>
              </a:ext>
            </a:extLst>
          </p:cNvPr>
          <p:cNvPicPr>
            <a:picLocks noChangeAspect="1"/>
          </p:cNvPicPr>
          <p:nvPr/>
        </p:nvPicPr>
        <p:blipFill>
          <a:blip r:embed="rId3"/>
          <a:stretch>
            <a:fillRect/>
          </a:stretch>
        </p:blipFill>
        <p:spPr>
          <a:xfrm>
            <a:off x="1586811" y="3860045"/>
            <a:ext cx="8112360" cy="2435499"/>
          </a:xfrm>
          <a:prstGeom prst="rect">
            <a:avLst/>
          </a:prstGeom>
        </p:spPr>
      </p:pic>
    </p:spTree>
    <p:extLst>
      <p:ext uri="{BB962C8B-B14F-4D97-AF65-F5344CB8AC3E}">
        <p14:creationId xmlns:p14="http://schemas.microsoft.com/office/powerpoint/2010/main" val="100674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18239-5037-7BB6-23A3-79D7A0A123F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415D58D-9D8C-5C18-8724-96302876847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3280846-C9FE-60DD-7A1F-39CEE1D5AD39}"/>
              </a:ext>
            </a:extLst>
          </p:cNvPr>
          <p:cNvSpPr>
            <a:spLocks noGrp="1"/>
          </p:cNvSpPr>
          <p:nvPr>
            <p:ph type="sldNum" sz="quarter" idx="12"/>
          </p:nvPr>
        </p:nvSpPr>
        <p:spPr/>
        <p:txBody>
          <a:bodyPr/>
          <a:lstStyle/>
          <a:p>
            <a:fld id="{CC057153-B650-4DEB-B370-79DDCFDCE934}" type="slidenum">
              <a:rPr lang="en-US" smtClean="0"/>
              <a:t>42</a:t>
            </a:fld>
            <a:endParaRPr lang="en-US"/>
          </a:p>
        </p:txBody>
      </p:sp>
      <p:sp>
        <p:nvSpPr>
          <p:cNvPr id="4" name="Content Placeholder 3">
            <a:extLst>
              <a:ext uri="{FF2B5EF4-FFF2-40B4-BE49-F238E27FC236}">
                <a16:creationId xmlns:a16="http://schemas.microsoft.com/office/drawing/2014/main" id="{48DCC4DB-09D5-EFDD-E36B-7103B664A09F}"/>
              </a:ext>
            </a:extLst>
          </p:cNvPr>
          <p:cNvSpPr>
            <a:spLocks noGrp="1"/>
          </p:cNvSpPr>
          <p:nvPr>
            <p:ph idx="1"/>
          </p:nvPr>
        </p:nvSpPr>
        <p:spPr>
          <a:xfrm>
            <a:off x="612647" y="1563132"/>
            <a:ext cx="10237361" cy="4593828"/>
          </a:xfrm>
        </p:spPr>
        <p:txBody>
          <a:bodyPr>
            <a:noAutofit/>
          </a:bodyPr>
          <a:lstStyle/>
          <a:p>
            <a:r>
              <a:rPr lang="en-US" dirty="0"/>
              <a:t>Strings of a's and b's that have exactly two a's</a:t>
            </a:r>
          </a:p>
          <a:p>
            <a:r>
              <a:rPr lang="en-US" dirty="0"/>
              <a:t>b*ab*ab*</a:t>
            </a:r>
          </a:p>
        </p:txBody>
      </p:sp>
      <p:sp>
        <p:nvSpPr>
          <p:cNvPr id="2" name="TextBox 1">
            <a:extLst>
              <a:ext uri="{FF2B5EF4-FFF2-40B4-BE49-F238E27FC236}">
                <a16:creationId xmlns:a16="http://schemas.microsoft.com/office/drawing/2014/main" id="{03F8C214-ABA1-78F6-D4B0-DB5B0AA9C81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69018E6-A2F5-20DC-3736-BD5AD62AD02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6" name="Picture 5">
            <a:extLst>
              <a:ext uri="{FF2B5EF4-FFF2-40B4-BE49-F238E27FC236}">
                <a16:creationId xmlns:a16="http://schemas.microsoft.com/office/drawing/2014/main" id="{F4CFD5FB-166B-7362-64D3-D8ED97C36859}"/>
              </a:ext>
            </a:extLst>
          </p:cNvPr>
          <p:cNvPicPr>
            <a:picLocks noChangeAspect="1"/>
          </p:cNvPicPr>
          <p:nvPr/>
        </p:nvPicPr>
        <p:blipFill>
          <a:blip r:embed="rId3"/>
          <a:stretch>
            <a:fillRect/>
          </a:stretch>
        </p:blipFill>
        <p:spPr>
          <a:xfrm>
            <a:off x="1586811" y="3860045"/>
            <a:ext cx="8112360" cy="2435499"/>
          </a:xfrm>
          <a:prstGeom prst="rect">
            <a:avLst/>
          </a:prstGeom>
        </p:spPr>
      </p:pic>
    </p:spTree>
    <p:extLst>
      <p:ext uri="{BB962C8B-B14F-4D97-AF65-F5344CB8AC3E}">
        <p14:creationId xmlns:p14="http://schemas.microsoft.com/office/powerpoint/2010/main" val="268834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4B200-C558-FE46-5E70-C138927E30D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A13F916-C317-C8CC-CD35-23E22340FB5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06E6474-1DA5-4C49-7610-E4E54F2083AC}"/>
              </a:ext>
            </a:extLst>
          </p:cNvPr>
          <p:cNvSpPr>
            <a:spLocks noGrp="1"/>
          </p:cNvSpPr>
          <p:nvPr>
            <p:ph type="sldNum" sz="quarter" idx="12"/>
          </p:nvPr>
        </p:nvSpPr>
        <p:spPr/>
        <p:txBody>
          <a:bodyPr/>
          <a:lstStyle/>
          <a:p>
            <a:fld id="{CC057153-B650-4DEB-B370-79DDCFDCE934}" type="slidenum">
              <a:rPr lang="en-US" smtClean="0"/>
              <a:t>43</a:t>
            </a:fld>
            <a:endParaRPr lang="en-US"/>
          </a:p>
        </p:txBody>
      </p:sp>
      <p:sp>
        <p:nvSpPr>
          <p:cNvPr id="4" name="Content Placeholder 3">
            <a:extLst>
              <a:ext uri="{FF2B5EF4-FFF2-40B4-BE49-F238E27FC236}">
                <a16:creationId xmlns:a16="http://schemas.microsoft.com/office/drawing/2014/main" id="{DD005692-58EC-11DD-F4C5-760BEC77FE8C}"/>
              </a:ext>
            </a:extLst>
          </p:cNvPr>
          <p:cNvSpPr>
            <a:spLocks noGrp="1"/>
          </p:cNvSpPr>
          <p:nvPr>
            <p:ph idx="1"/>
          </p:nvPr>
        </p:nvSpPr>
        <p:spPr>
          <a:xfrm>
            <a:off x="612647" y="1563132"/>
            <a:ext cx="10237361" cy="4593828"/>
          </a:xfrm>
        </p:spPr>
        <p:txBody>
          <a:bodyPr>
            <a:noAutofit/>
          </a:bodyPr>
          <a:lstStyle/>
          <a:p>
            <a:r>
              <a:rPr lang="en-US" dirty="0"/>
              <a:t>What language is described by this DFA?</a:t>
            </a:r>
          </a:p>
          <a:p>
            <a:r>
              <a:rPr lang="en-US" dirty="0"/>
              <a:t>What regular expression describes this language?</a:t>
            </a:r>
          </a:p>
        </p:txBody>
      </p:sp>
      <p:sp>
        <p:nvSpPr>
          <p:cNvPr id="2" name="TextBox 1">
            <a:extLst>
              <a:ext uri="{FF2B5EF4-FFF2-40B4-BE49-F238E27FC236}">
                <a16:creationId xmlns:a16="http://schemas.microsoft.com/office/drawing/2014/main" id="{705944CF-4F10-5A90-BDC3-290C6858898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B045417-89EE-A050-EAE8-2B88A2B19CA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Practice Time</a:t>
            </a:r>
          </a:p>
        </p:txBody>
      </p:sp>
      <p:pic>
        <p:nvPicPr>
          <p:cNvPr id="5" name="Picture 4" descr="A diagram of a triangle with circles and lines&#10;&#10;AI-generated content may be incorrect.">
            <a:extLst>
              <a:ext uri="{FF2B5EF4-FFF2-40B4-BE49-F238E27FC236}">
                <a16:creationId xmlns:a16="http://schemas.microsoft.com/office/drawing/2014/main" id="{E624F5B5-0183-7C4B-295A-324A59F85340}"/>
              </a:ext>
            </a:extLst>
          </p:cNvPr>
          <p:cNvPicPr>
            <a:picLocks noChangeAspect="1"/>
          </p:cNvPicPr>
          <p:nvPr/>
        </p:nvPicPr>
        <p:blipFill>
          <a:blip r:embed="rId3"/>
          <a:srcRect t="2546"/>
          <a:stretch>
            <a:fillRect/>
          </a:stretch>
        </p:blipFill>
        <p:spPr>
          <a:xfrm>
            <a:off x="3742112" y="2695390"/>
            <a:ext cx="3978429" cy="3613970"/>
          </a:xfrm>
          <a:prstGeom prst="rect">
            <a:avLst/>
          </a:prstGeom>
        </p:spPr>
      </p:pic>
    </p:spTree>
    <p:extLst>
      <p:ext uri="{BB962C8B-B14F-4D97-AF65-F5344CB8AC3E}">
        <p14:creationId xmlns:p14="http://schemas.microsoft.com/office/powerpoint/2010/main" val="32635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71296-31FE-DD8A-5279-663BA781650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DC09407-DC00-2891-1AC4-EA67F110185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F43465F-21AC-75F0-3779-679B491CB6C1}"/>
              </a:ext>
            </a:extLst>
          </p:cNvPr>
          <p:cNvSpPr>
            <a:spLocks noGrp="1"/>
          </p:cNvSpPr>
          <p:nvPr>
            <p:ph type="sldNum" sz="quarter" idx="12"/>
          </p:nvPr>
        </p:nvSpPr>
        <p:spPr/>
        <p:txBody>
          <a:bodyPr/>
          <a:lstStyle/>
          <a:p>
            <a:fld id="{CC057153-B650-4DEB-B370-79DDCFDCE934}" type="slidenum">
              <a:rPr lang="en-US" smtClean="0"/>
              <a:t>44</a:t>
            </a:fld>
            <a:endParaRPr lang="en-US"/>
          </a:p>
        </p:txBody>
      </p:sp>
      <p:sp>
        <p:nvSpPr>
          <p:cNvPr id="4" name="Content Placeholder 3">
            <a:extLst>
              <a:ext uri="{FF2B5EF4-FFF2-40B4-BE49-F238E27FC236}">
                <a16:creationId xmlns:a16="http://schemas.microsoft.com/office/drawing/2014/main" id="{E9E7926F-5284-165F-A5D5-3B142FFFD8AB}"/>
              </a:ext>
            </a:extLst>
          </p:cNvPr>
          <p:cNvSpPr>
            <a:spLocks noGrp="1"/>
          </p:cNvSpPr>
          <p:nvPr>
            <p:ph idx="1"/>
          </p:nvPr>
        </p:nvSpPr>
        <p:spPr>
          <a:xfrm>
            <a:off x="612647" y="1563132"/>
            <a:ext cx="10237361" cy="4593828"/>
          </a:xfrm>
        </p:spPr>
        <p:txBody>
          <a:bodyPr>
            <a:noAutofit/>
          </a:bodyPr>
          <a:lstStyle/>
          <a:p>
            <a:r>
              <a:rPr lang="en-US" dirty="0"/>
              <a:t>Strings of a's and b's that have some number of repetitions of the sequence ab</a:t>
            </a:r>
          </a:p>
          <a:p>
            <a:r>
              <a:rPr lang="en-US" dirty="0"/>
              <a:t>(ab)*</a:t>
            </a:r>
          </a:p>
        </p:txBody>
      </p:sp>
      <p:sp>
        <p:nvSpPr>
          <p:cNvPr id="2" name="TextBox 1">
            <a:extLst>
              <a:ext uri="{FF2B5EF4-FFF2-40B4-BE49-F238E27FC236}">
                <a16:creationId xmlns:a16="http://schemas.microsoft.com/office/drawing/2014/main" id="{86ECEC30-7E9D-C93D-D515-83129353C55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871A1D5-D65D-87E3-CF49-C51D5BF3A15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Answer</a:t>
            </a:r>
          </a:p>
        </p:txBody>
      </p:sp>
      <p:pic>
        <p:nvPicPr>
          <p:cNvPr id="7" name="Picture 6" descr="A diagram of a triangle with circles and lines&#10;&#10;AI-generated content may be incorrect.">
            <a:extLst>
              <a:ext uri="{FF2B5EF4-FFF2-40B4-BE49-F238E27FC236}">
                <a16:creationId xmlns:a16="http://schemas.microsoft.com/office/drawing/2014/main" id="{B77607A9-2A29-7369-3C06-101FE99C34B9}"/>
              </a:ext>
            </a:extLst>
          </p:cNvPr>
          <p:cNvPicPr>
            <a:picLocks noChangeAspect="1"/>
          </p:cNvPicPr>
          <p:nvPr/>
        </p:nvPicPr>
        <p:blipFill>
          <a:blip r:embed="rId3"/>
          <a:srcRect t="2546"/>
          <a:stretch>
            <a:fillRect/>
          </a:stretch>
        </p:blipFill>
        <p:spPr>
          <a:xfrm>
            <a:off x="3742112" y="2695390"/>
            <a:ext cx="3978429" cy="3613970"/>
          </a:xfrm>
          <a:prstGeom prst="rect">
            <a:avLst/>
          </a:prstGeom>
        </p:spPr>
      </p:pic>
    </p:spTree>
    <p:extLst>
      <p:ext uri="{BB962C8B-B14F-4D97-AF65-F5344CB8AC3E}">
        <p14:creationId xmlns:p14="http://schemas.microsoft.com/office/powerpoint/2010/main" val="84303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ADEA0-1A19-DD95-419B-460094455895}"/>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7D74F140-8628-FA14-6633-D50498981F56}"/>
              </a:ext>
            </a:extLst>
          </p:cNvPr>
          <p:cNvSpPr>
            <a:spLocks noGrp="1"/>
          </p:cNvSpPr>
          <p:nvPr>
            <p:ph type="sldNum" sz="quarter" idx="12"/>
          </p:nvPr>
        </p:nvSpPr>
        <p:spPr/>
        <p:txBody>
          <a:bodyPr/>
          <a:lstStyle/>
          <a:p>
            <a:fld id="{CC057153-B650-4DEB-B370-79DDCFDCE934}" type="slidenum">
              <a:rPr lang="en-US" smtClean="0"/>
              <a:t>45</a:t>
            </a:fld>
            <a:endParaRPr lang="en-US"/>
          </a:p>
        </p:txBody>
      </p:sp>
      <p:sp>
        <p:nvSpPr>
          <p:cNvPr id="5" name="Content Placeholder 4">
            <a:extLst>
              <a:ext uri="{FF2B5EF4-FFF2-40B4-BE49-F238E27FC236}">
                <a16:creationId xmlns:a16="http://schemas.microsoft.com/office/drawing/2014/main" id="{5BE7EB51-3285-71D5-C42C-55D8D7913AC5}"/>
              </a:ext>
            </a:extLst>
          </p:cNvPr>
          <p:cNvSpPr>
            <a:spLocks noGrp="1"/>
          </p:cNvSpPr>
          <p:nvPr>
            <p:ph idx="1"/>
          </p:nvPr>
        </p:nvSpPr>
        <p:spPr/>
        <p:txBody>
          <a:bodyPr/>
          <a:lstStyle/>
          <a:p>
            <a:pPr marL="0" indent="0">
              <a:buNone/>
            </a:pPr>
            <a:r>
              <a:rPr lang="en-US" b="1" dirty="0"/>
              <a:t>JFLAP examples:</a:t>
            </a:r>
          </a:p>
          <a:p>
            <a:r>
              <a:rPr lang="en-US" dirty="0">
                <a:solidFill>
                  <a:srgbClr val="0089E5"/>
                </a:solidFill>
                <a:hlinkClick r:id="rId3">
                  <a:extLst>
                    <a:ext uri="{A12FA001-AC4F-418D-AE19-62706E023703}">
                      <ahyp:hlinkClr xmlns:ahyp="http://schemas.microsoft.com/office/drawing/2018/hyperlinkcolor" val="tx"/>
                    </a:ext>
                  </a:extLst>
                </a:hlinkClick>
              </a:rPr>
              <a:t>DFA examples</a:t>
            </a:r>
            <a:endParaRPr lang="en-US" dirty="0">
              <a:solidFill>
                <a:srgbClr val="0089E5"/>
              </a:solidFill>
            </a:endParaRPr>
          </a:p>
          <a:p>
            <a:pPr marL="0" indent="0">
              <a:buNone/>
            </a:pPr>
            <a:endParaRPr lang="en-US" dirty="0"/>
          </a:p>
        </p:txBody>
      </p:sp>
    </p:spTree>
    <p:extLst>
      <p:ext uri="{BB962C8B-B14F-4D97-AF65-F5344CB8AC3E}">
        <p14:creationId xmlns:p14="http://schemas.microsoft.com/office/powerpoint/2010/main" val="1739950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511DC-F239-AE5D-25A0-F43F017C17D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C9CB18E-E920-E0AF-9C47-FFA7B80F37F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68DF9B0-6B92-AA8B-3052-F445CF8FAC6F}"/>
              </a:ext>
            </a:extLst>
          </p:cNvPr>
          <p:cNvSpPr>
            <a:spLocks noGrp="1"/>
          </p:cNvSpPr>
          <p:nvPr>
            <p:ph type="sldNum" sz="quarter" idx="12"/>
          </p:nvPr>
        </p:nvSpPr>
        <p:spPr/>
        <p:txBody>
          <a:bodyPr/>
          <a:lstStyle/>
          <a:p>
            <a:fld id="{CC057153-B650-4DEB-B370-79DDCFDCE934}" type="slidenum">
              <a:rPr lang="en-US" smtClean="0"/>
              <a:t>5</a:t>
            </a:fld>
            <a:endParaRPr lang="en-US"/>
          </a:p>
        </p:txBody>
      </p:sp>
      <p:sp>
        <p:nvSpPr>
          <p:cNvPr id="4" name="Content Placeholder 3">
            <a:extLst>
              <a:ext uri="{FF2B5EF4-FFF2-40B4-BE49-F238E27FC236}">
                <a16:creationId xmlns:a16="http://schemas.microsoft.com/office/drawing/2014/main" id="{79404C0D-AB14-2662-CF79-4B81B1485B58}"/>
              </a:ext>
            </a:extLst>
          </p:cNvPr>
          <p:cNvSpPr>
            <a:spLocks noGrp="1"/>
          </p:cNvSpPr>
          <p:nvPr>
            <p:ph idx="1"/>
          </p:nvPr>
        </p:nvSpPr>
        <p:spPr>
          <a:xfrm>
            <a:off x="612647" y="1563132"/>
            <a:ext cx="10237361" cy="4593828"/>
          </a:xfrm>
        </p:spPr>
        <p:txBody>
          <a:bodyPr>
            <a:noAutofit/>
          </a:bodyPr>
          <a:lstStyle/>
          <a:p>
            <a:r>
              <a:rPr lang="en-US" dirty="0"/>
              <a:t>We have a string as input on a tape.</a:t>
            </a:r>
          </a:p>
          <a:p>
            <a:r>
              <a:rPr lang="en-US" dirty="0"/>
              <a:t>We start at the beginning of the string.</a:t>
            </a:r>
          </a:p>
          <a:p>
            <a:r>
              <a:rPr lang="en-US" dirty="0"/>
              <a:t>We read a symbol from the tape and transition to the state indicated by the model.</a:t>
            </a:r>
          </a:p>
          <a:p>
            <a:r>
              <a:rPr lang="en-US" dirty="0"/>
              <a:t>If we end in a final state (i.e. when we get to the end of the string we are in a final state), we accept the string.</a:t>
            </a:r>
          </a:p>
          <a:p>
            <a:r>
              <a:rPr lang="en-US" dirty="0"/>
              <a:t>Otherwise, if when we get to the end of the string on the tape and we're in a non-final state we reject.</a:t>
            </a:r>
          </a:p>
          <a:p>
            <a:r>
              <a:rPr lang="en-US" dirty="0"/>
              <a:t>All strings accepted by a DFA define a language.</a:t>
            </a:r>
          </a:p>
          <a:p>
            <a:r>
              <a:rPr lang="en-US" dirty="0"/>
              <a:t>We will use JFLAP </a:t>
            </a:r>
            <a:r>
              <a:rPr lang="en-US" dirty="0">
                <a:solidFill>
                  <a:srgbClr val="0089E5"/>
                </a:solidFill>
                <a:hlinkClick r:id="rId3">
                  <a:extLst>
                    <a:ext uri="{A12FA001-AC4F-418D-AE19-62706E023703}">
                      <ahyp:hlinkClr xmlns:ahyp="http://schemas.microsoft.com/office/drawing/2018/hyperlinkcolor" val="tx"/>
                    </a:ext>
                  </a:extLst>
                </a:hlinkClick>
              </a:rPr>
              <a:t>https://www.jflap.org/</a:t>
            </a:r>
            <a:r>
              <a:rPr lang="en-US" dirty="0"/>
              <a:t> to create DFAs and evaluate whether a DFA recognizes a specific string.</a:t>
            </a:r>
            <a:br>
              <a:rPr lang="en-US" dirty="0"/>
            </a:br>
            <a:br>
              <a:rPr lang="en-US" dirty="0"/>
            </a:br>
            <a:br>
              <a:rPr lang="en-US" dirty="0"/>
            </a:br>
            <a:endParaRPr lang="en-US" dirty="0"/>
          </a:p>
        </p:txBody>
      </p:sp>
      <p:sp>
        <p:nvSpPr>
          <p:cNvPr id="2" name="TextBox 1">
            <a:extLst>
              <a:ext uri="{FF2B5EF4-FFF2-40B4-BE49-F238E27FC236}">
                <a16:creationId xmlns:a16="http://schemas.microsoft.com/office/drawing/2014/main" id="{ABCA6BE8-5103-9D76-AE9A-8BECDCDFB41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7FBBB9E-899A-75A9-189F-4C4F3102525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Computing on a DFA</a:t>
            </a:r>
          </a:p>
        </p:txBody>
      </p:sp>
    </p:spTree>
    <p:extLst>
      <p:ext uri="{BB962C8B-B14F-4D97-AF65-F5344CB8AC3E}">
        <p14:creationId xmlns:p14="http://schemas.microsoft.com/office/powerpoint/2010/main" val="389229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28D56-9CBB-0194-BF3D-8D25A1A2E62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AFA4F67-9EE6-56C4-A319-6D90B7197AA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D9F6468-84B5-5BF4-7FAD-C09C4735AE79}"/>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4" name="Content Placeholder 3">
            <a:extLst>
              <a:ext uri="{FF2B5EF4-FFF2-40B4-BE49-F238E27FC236}">
                <a16:creationId xmlns:a16="http://schemas.microsoft.com/office/drawing/2014/main" id="{C73EE825-2EE2-A809-C827-93DD761BF93A}"/>
              </a:ext>
            </a:extLst>
          </p:cNvPr>
          <p:cNvSpPr>
            <a:spLocks noGrp="1"/>
          </p:cNvSpPr>
          <p:nvPr>
            <p:ph idx="1"/>
          </p:nvPr>
        </p:nvSpPr>
        <p:spPr>
          <a:xfrm>
            <a:off x="612647" y="1563132"/>
            <a:ext cx="10237361" cy="4593828"/>
          </a:xfrm>
        </p:spPr>
        <p:txBody>
          <a:bodyPr>
            <a:noAutofit/>
          </a:bodyPr>
          <a:lstStyle/>
          <a:p>
            <a:r>
              <a:rPr lang="en-US" dirty="0"/>
              <a:t>You are given the following DFA over the alphabet {a, b} and the string </a:t>
            </a:r>
            <a:r>
              <a:rPr lang="en-US" dirty="0" err="1"/>
              <a:t>abbbaabab</a:t>
            </a:r>
            <a:r>
              <a:rPr lang="en-US" dirty="0"/>
              <a:t>.</a:t>
            </a:r>
          </a:p>
          <a:p>
            <a:r>
              <a:rPr lang="en-US" dirty="0"/>
              <a:t>Start in q0.</a:t>
            </a:r>
          </a:p>
        </p:txBody>
      </p:sp>
      <p:sp>
        <p:nvSpPr>
          <p:cNvPr id="2" name="TextBox 1">
            <a:extLst>
              <a:ext uri="{FF2B5EF4-FFF2-40B4-BE49-F238E27FC236}">
                <a16:creationId xmlns:a16="http://schemas.microsoft.com/office/drawing/2014/main" id="{3FCDA2E0-A25E-1B9C-7F9C-86A4E9C5535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8FB5ACD-6C90-073B-E9F3-769D8E9BA21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6" name="Picture 5" descr="A diagram of a circle with a point and a point with a point and a point with a point and a point with a point and a point with a point and a point with a point and&#10;&#10;AI-generated content may be incorrect.">
            <a:extLst>
              <a:ext uri="{FF2B5EF4-FFF2-40B4-BE49-F238E27FC236}">
                <a16:creationId xmlns:a16="http://schemas.microsoft.com/office/drawing/2014/main" id="{0AA18FF0-0266-22F9-16F2-25E18B0E304B}"/>
              </a:ext>
            </a:extLst>
          </p:cNvPr>
          <p:cNvPicPr>
            <a:picLocks noChangeAspect="1"/>
          </p:cNvPicPr>
          <p:nvPr/>
        </p:nvPicPr>
        <p:blipFill>
          <a:blip r:embed="rId3"/>
          <a:stretch>
            <a:fillRect/>
          </a:stretch>
        </p:blipFill>
        <p:spPr>
          <a:xfrm>
            <a:off x="612647" y="2550618"/>
            <a:ext cx="11074581" cy="2889021"/>
          </a:xfrm>
          <a:prstGeom prst="rect">
            <a:avLst/>
          </a:prstGeom>
        </p:spPr>
      </p:pic>
    </p:spTree>
    <p:extLst>
      <p:ext uri="{BB962C8B-B14F-4D97-AF65-F5344CB8AC3E}">
        <p14:creationId xmlns:p14="http://schemas.microsoft.com/office/powerpoint/2010/main" val="222408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76788-6304-3143-E7AE-AA5CFF404B9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A004D62-D5AD-5DBE-CE8D-8AB8C8B8781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BCC5A65-72D1-8DFA-F98C-319C61A0B83E}"/>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4" name="Content Placeholder 3">
            <a:extLst>
              <a:ext uri="{FF2B5EF4-FFF2-40B4-BE49-F238E27FC236}">
                <a16:creationId xmlns:a16="http://schemas.microsoft.com/office/drawing/2014/main" id="{309073EF-9E5E-4411-41D8-EDE8C2C2921C}"/>
              </a:ext>
            </a:extLst>
          </p:cNvPr>
          <p:cNvSpPr>
            <a:spLocks noGrp="1"/>
          </p:cNvSpPr>
          <p:nvPr>
            <p:ph idx="1"/>
          </p:nvPr>
        </p:nvSpPr>
        <p:spPr>
          <a:xfrm>
            <a:off x="612647" y="1563132"/>
            <a:ext cx="10237361" cy="4593828"/>
          </a:xfrm>
        </p:spPr>
        <p:txBody>
          <a:bodyPr>
            <a:noAutofit/>
          </a:bodyPr>
          <a:lstStyle/>
          <a:p>
            <a:r>
              <a:rPr lang="en-US" b="1" dirty="0" err="1"/>
              <a:t>a</a:t>
            </a:r>
            <a:r>
              <a:rPr lang="en-US" dirty="0" err="1"/>
              <a:t>bbbaabab</a:t>
            </a:r>
            <a:endParaRPr lang="en-US" dirty="0"/>
          </a:p>
          <a:p>
            <a:r>
              <a:rPr lang="en-US" dirty="0"/>
              <a:t>a -&gt; q0</a:t>
            </a:r>
            <a:br>
              <a:rPr lang="en-US" dirty="0"/>
            </a:br>
            <a:endParaRPr lang="en-US" dirty="0"/>
          </a:p>
        </p:txBody>
      </p:sp>
      <p:sp>
        <p:nvSpPr>
          <p:cNvPr id="2" name="TextBox 1">
            <a:extLst>
              <a:ext uri="{FF2B5EF4-FFF2-40B4-BE49-F238E27FC236}">
                <a16:creationId xmlns:a16="http://schemas.microsoft.com/office/drawing/2014/main" id="{48023B4D-1E57-A5CA-1409-0298BF6424C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420CF39-ABAD-E848-1714-B7C49F88C7F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descr="A diagram of a circle with arrows and a circle with a yellow circle&#10;&#10;AI-generated content may be incorrect.">
            <a:extLst>
              <a:ext uri="{FF2B5EF4-FFF2-40B4-BE49-F238E27FC236}">
                <a16:creationId xmlns:a16="http://schemas.microsoft.com/office/drawing/2014/main" id="{4ACE6523-B099-E5C5-3818-C098862308E3}"/>
              </a:ext>
            </a:extLst>
          </p:cNvPr>
          <p:cNvPicPr>
            <a:picLocks noChangeAspect="1"/>
          </p:cNvPicPr>
          <p:nvPr/>
        </p:nvPicPr>
        <p:blipFill>
          <a:blip r:embed="rId3"/>
          <a:stretch>
            <a:fillRect/>
          </a:stretch>
        </p:blipFill>
        <p:spPr>
          <a:xfrm>
            <a:off x="612647" y="2415294"/>
            <a:ext cx="11325645" cy="2889504"/>
          </a:xfrm>
          <a:prstGeom prst="rect">
            <a:avLst/>
          </a:prstGeom>
        </p:spPr>
      </p:pic>
    </p:spTree>
    <p:extLst>
      <p:ext uri="{BB962C8B-B14F-4D97-AF65-F5344CB8AC3E}">
        <p14:creationId xmlns:p14="http://schemas.microsoft.com/office/powerpoint/2010/main" val="1601519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9EDB3-3EBA-B11F-1511-690BC9799D4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4869F9F-CDE2-301F-58BF-F9C03E18AC2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DE06200-24CD-FCB3-4A24-96B0A0CEA97E}"/>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4" name="Content Placeholder 3">
            <a:extLst>
              <a:ext uri="{FF2B5EF4-FFF2-40B4-BE49-F238E27FC236}">
                <a16:creationId xmlns:a16="http://schemas.microsoft.com/office/drawing/2014/main" id="{48991726-8941-8CFD-8CD4-7AF58577C7A1}"/>
              </a:ext>
            </a:extLst>
          </p:cNvPr>
          <p:cNvSpPr>
            <a:spLocks noGrp="1"/>
          </p:cNvSpPr>
          <p:nvPr>
            <p:ph idx="1"/>
          </p:nvPr>
        </p:nvSpPr>
        <p:spPr>
          <a:xfrm>
            <a:off x="612647" y="1563132"/>
            <a:ext cx="10237361" cy="4593828"/>
          </a:xfrm>
        </p:spPr>
        <p:txBody>
          <a:bodyPr>
            <a:noAutofit/>
          </a:bodyPr>
          <a:lstStyle/>
          <a:p>
            <a:r>
              <a:rPr lang="en-US" dirty="0" err="1"/>
              <a:t>a</a:t>
            </a:r>
            <a:r>
              <a:rPr lang="en-US" b="1" dirty="0" err="1"/>
              <a:t>b</a:t>
            </a:r>
            <a:r>
              <a:rPr lang="en-US" dirty="0" err="1"/>
              <a:t>bbaabab</a:t>
            </a:r>
            <a:endParaRPr lang="en-US" dirty="0"/>
          </a:p>
          <a:p>
            <a:r>
              <a:rPr lang="en-US" dirty="0"/>
              <a:t>b -&gt; q1</a:t>
            </a:r>
          </a:p>
        </p:txBody>
      </p:sp>
      <p:sp>
        <p:nvSpPr>
          <p:cNvPr id="2" name="TextBox 1">
            <a:extLst>
              <a:ext uri="{FF2B5EF4-FFF2-40B4-BE49-F238E27FC236}">
                <a16:creationId xmlns:a16="http://schemas.microsoft.com/office/drawing/2014/main" id="{821A9A29-FBFE-771A-C773-FA9F61307BF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0739975-A109-81E9-E13E-48B150F97E5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654D6EF6-E7D5-00A4-FA31-326279D6CDF6}"/>
              </a:ext>
            </a:extLst>
          </p:cNvPr>
          <p:cNvPicPr>
            <a:picLocks noChangeAspect="1"/>
          </p:cNvPicPr>
          <p:nvPr/>
        </p:nvPicPr>
        <p:blipFill>
          <a:blip r:embed="rId3"/>
          <a:srcRect/>
          <a:stretch/>
        </p:blipFill>
        <p:spPr>
          <a:xfrm>
            <a:off x="612647" y="2447037"/>
            <a:ext cx="11325645" cy="2826018"/>
          </a:xfrm>
          <a:prstGeom prst="rect">
            <a:avLst/>
          </a:prstGeom>
        </p:spPr>
      </p:pic>
    </p:spTree>
    <p:extLst>
      <p:ext uri="{BB962C8B-B14F-4D97-AF65-F5344CB8AC3E}">
        <p14:creationId xmlns:p14="http://schemas.microsoft.com/office/powerpoint/2010/main" val="4156973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AA5CD-40E6-2B6B-BF2D-ECD7FA1AECC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D180D33-CC97-6FE5-762D-E1715E460F9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B2B85FF-6FC9-AF93-33C6-0BDB7339271C}"/>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4" name="Content Placeholder 3">
            <a:extLst>
              <a:ext uri="{FF2B5EF4-FFF2-40B4-BE49-F238E27FC236}">
                <a16:creationId xmlns:a16="http://schemas.microsoft.com/office/drawing/2014/main" id="{1A7B6E51-2571-92C6-5C12-1212042FFF3A}"/>
              </a:ext>
            </a:extLst>
          </p:cNvPr>
          <p:cNvSpPr>
            <a:spLocks noGrp="1"/>
          </p:cNvSpPr>
          <p:nvPr>
            <p:ph idx="1"/>
          </p:nvPr>
        </p:nvSpPr>
        <p:spPr>
          <a:xfrm>
            <a:off x="612647" y="1563132"/>
            <a:ext cx="10237361" cy="4593828"/>
          </a:xfrm>
        </p:spPr>
        <p:txBody>
          <a:bodyPr>
            <a:noAutofit/>
          </a:bodyPr>
          <a:lstStyle/>
          <a:p>
            <a:r>
              <a:rPr lang="en-US" dirty="0" err="1"/>
              <a:t>ab</a:t>
            </a:r>
            <a:r>
              <a:rPr lang="en-US" b="1" dirty="0" err="1"/>
              <a:t>b</a:t>
            </a:r>
            <a:r>
              <a:rPr lang="en-US" dirty="0" err="1"/>
              <a:t>baabab</a:t>
            </a:r>
            <a:endParaRPr lang="en-US" dirty="0"/>
          </a:p>
          <a:p>
            <a:r>
              <a:rPr lang="en-US" dirty="0"/>
              <a:t>b -&gt; q2</a:t>
            </a:r>
          </a:p>
        </p:txBody>
      </p:sp>
      <p:sp>
        <p:nvSpPr>
          <p:cNvPr id="2" name="TextBox 1">
            <a:extLst>
              <a:ext uri="{FF2B5EF4-FFF2-40B4-BE49-F238E27FC236}">
                <a16:creationId xmlns:a16="http://schemas.microsoft.com/office/drawing/2014/main" id="{F461E678-AF8B-360D-91AD-11FDCA26380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03F9AA9-2CFE-3441-9748-88649F737BC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pic>
        <p:nvPicPr>
          <p:cNvPr id="7" name="Picture 6">
            <a:extLst>
              <a:ext uri="{FF2B5EF4-FFF2-40B4-BE49-F238E27FC236}">
                <a16:creationId xmlns:a16="http://schemas.microsoft.com/office/drawing/2014/main" id="{DA1C3900-AFB4-1581-03F2-B1043080CC17}"/>
              </a:ext>
            </a:extLst>
          </p:cNvPr>
          <p:cNvPicPr>
            <a:picLocks noChangeAspect="1"/>
          </p:cNvPicPr>
          <p:nvPr/>
        </p:nvPicPr>
        <p:blipFill>
          <a:blip r:embed="rId3"/>
          <a:srcRect/>
          <a:stretch/>
        </p:blipFill>
        <p:spPr>
          <a:xfrm>
            <a:off x="612647" y="2452461"/>
            <a:ext cx="11325645" cy="2815169"/>
          </a:xfrm>
          <a:prstGeom prst="rect">
            <a:avLst/>
          </a:prstGeom>
        </p:spPr>
      </p:pic>
    </p:spTree>
    <p:extLst>
      <p:ext uri="{BB962C8B-B14F-4D97-AF65-F5344CB8AC3E}">
        <p14:creationId xmlns:p14="http://schemas.microsoft.com/office/powerpoint/2010/main" val="2679762117"/>
      </p:ext>
    </p:extLst>
  </p:cSld>
  <p:clrMapOvr>
    <a:masterClrMapping/>
  </p:clrMapOvr>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102781</TotalTime>
  <Words>3470</Words>
  <Application>Microsoft Macintosh PowerPoint</Application>
  <PresentationFormat>Widescreen</PresentationFormat>
  <Paragraphs>303</Paragraphs>
  <Slides>45</Slides>
  <Notes>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Aptos</vt:lpstr>
      <vt:lpstr>Arial</vt:lpstr>
      <vt:lpstr>Cambria Math</vt:lpstr>
      <vt:lpstr>Monaco</vt:lpstr>
      <vt:lpstr>Neue Haas Grotesk Text Pro</vt:lpstr>
      <vt:lpstr>VanillaVTI</vt:lpstr>
      <vt:lpstr>DFAs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Alexandra Papoutsaki</cp:lastModifiedBy>
  <cp:revision>696</cp:revision>
  <cp:lastPrinted>2026-04-08T17:46:28Z</cp:lastPrinted>
  <dcterms:created xsi:type="dcterms:W3CDTF">2025-02-11T22:53:59Z</dcterms:created>
  <dcterms:modified xsi:type="dcterms:W3CDTF">2026-04-23T18:43:04Z</dcterms:modified>
</cp:coreProperties>
</file>