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28"/>
  </p:notesMasterIdLst>
  <p:sldIdLst>
    <p:sldId id="256" r:id="rId2"/>
    <p:sldId id="420" r:id="rId3"/>
    <p:sldId id="421" r:id="rId4"/>
    <p:sldId id="424" r:id="rId5"/>
    <p:sldId id="441" r:id="rId6"/>
    <p:sldId id="422" r:id="rId7"/>
    <p:sldId id="423" r:id="rId8"/>
    <p:sldId id="425" r:id="rId9"/>
    <p:sldId id="426" r:id="rId10"/>
    <p:sldId id="427" r:id="rId11"/>
    <p:sldId id="429" r:id="rId12"/>
    <p:sldId id="430" r:id="rId13"/>
    <p:sldId id="431" r:id="rId14"/>
    <p:sldId id="432" r:id="rId15"/>
    <p:sldId id="442" r:id="rId16"/>
    <p:sldId id="435" r:id="rId17"/>
    <p:sldId id="436" r:id="rId18"/>
    <p:sldId id="437" r:id="rId19"/>
    <p:sldId id="438" r:id="rId20"/>
    <p:sldId id="433" r:id="rId21"/>
    <p:sldId id="439" r:id="rId22"/>
    <p:sldId id="440" r:id="rId23"/>
    <p:sldId id="434" r:id="rId24"/>
    <p:sldId id="368" r:id="rId25"/>
    <p:sldId id="443" r:id="rId26"/>
    <p:sldId id="44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8AB611-3086-6E6F-040A-5E71DA3CF609}" name="Alexandra Papoutsaki" initials="AP" userId="S::apaa2017@pomona.edu::bfa77a5d-e38e-43e7-abd1-0ba00b2c134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9E5"/>
    <a:srgbClr val="FF9300"/>
    <a:srgbClr val="FF2600"/>
    <a:srgbClr val="00FA00"/>
    <a:srgbClr val="8EFA00"/>
    <a:srgbClr val="009051"/>
    <a:srgbClr val="FFD579"/>
    <a:srgbClr val="0432FF"/>
    <a:srgbClr val="011893"/>
    <a:srgbClr val="FFF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80272"/>
  </p:normalViewPr>
  <p:slideViewPr>
    <p:cSldViewPr snapToGrid="0">
      <p:cViewPr varScale="1">
        <p:scale>
          <a:sx n="101" d="100"/>
          <a:sy n="101" d="100"/>
        </p:scale>
        <p:origin x="53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DBA23-DB00-314B-A470-A362519CA314}" type="datetimeFigureOut">
              <a:rPr lang="en-US" smtClean="0"/>
              <a:t>4/17/26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EC9309-185D-B241-857D-6AB647741F6D}" type="slidenum">
              <a:rPr lang="en-US" smtClean="0"/>
              <a:t>‹#›</a:t>
            </a:fld>
            <a:endParaRPr lang="en-US"/>
          </a:p>
        </p:txBody>
      </p:sp>
    </p:spTree>
    <p:extLst>
      <p:ext uri="{BB962C8B-B14F-4D97-AF65-F5344CB8AC3E}">
        <p14:creationId xmlns:p14="http://schemas.microsoft.com/office/powerpoint/2010/main" val="1507590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A new unit is here! We are ready to explore concepts from theory of computation and programming languages, areas of CS that are covered in CS54 and CS101. If you have taken CS50 some of the concepts we will see might sound familiar.</a:t>
            </a:r>
          </a:p>
        </p:txBody>
      </p:sp>
      <p:sp>
        <p:nvSpPr>
          <p:cNvPr id="4" name="Slide Number Placeholder 3"/>
          <p:cNvSpPr>
            <a:spLocks noGrp="1"/>
          </p:cNvSpPr>
          <p:nvPr>
            <p:ph type="sldNum" sz="quarter" idx="5"/>
          </p:nvPr>
        </p:nvSpPr>
        <p:spPr/>
        <p:txBody>
          <a:bodyPr/>
          <a:lstStyle/>
          <a:p>
            <a:fld id="{D1EC9309-185D-B241-857D-6AB647741F6D}" type="slidenum">
              <a:rPr lang="en-US" smtClean="0"/>
              <a:t>1</a:t>
            </a:fld>
            <a:endParaRPr lang="en-US"/>
          </a:p>
        </p:txBody>
      </p:sp>
    </p:spTree>
    <p:extLst>
      <p:ext uri="{BB962C8B-B14F-4D97-AF65-F5344CB8AC3E}">
        <p14:creationId xmlns:p14="http://schemas.microsoft.com/office/powerpoint/2010/main" val="4460437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C8ECF-EBB8-69F4-87E7-E698BE6D09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AB03DE-1F09-AC06-FCE6-57AD0EF9D5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D44B35-21F2-42D3-3F50-76ED4F3DFA3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we just saw with </a:t>
            </a:r>
            <a:r>
              <a:rPr lang="en-US" sz="1200" kern="1200" dirty="0" err="1">
                <a:solidFill>
                  <a:schemeClr val="tx1"/>
                </a:solidFill>
                <a:effectLst/>
                <a:latin typeface="+mn-lt"/>
                <a:ea typeface="+mn-ea"/>
                <a:cs typeface="+mn-cs"/>
              </a:rPr>
              <a:t>apply_function_to_list</a:t>
            </a:r>
            <a:r>
              <a:rPr lang="en-US" sz="1200" kern="1200" dirty="0">
                <a:solidFill>
                  <a:schemeClr val="tx1"/>
                </a:solidFill>
                <a:effectLst/>
                <a:latin typeface="+mn-lt"/>
                <a:ea typeface="+mn-ea"/>
                <a:cs typeface="+mn-cs"/>
              </a:rPr>
              <a:t> is a higher-order function that comes built-in Python and is called map. map takes as input a function and an </a:t>
            </a:r>
            <a:r>
              <a:rPr lang="en-US" sz="1200" kern="1200" dirty="0" err="1">
                <a:solidFill>
                  <a:schemeClr val="tx1"/>
                </a:solidFill>
                <a:effectLst/>
                <a:latin typeface="+mn-lt"/>
                <a:ea typeface="+mn-ea"/>
                <a:cs typeface="+mn-cs"/>
              </a:rPr>
              <a:t>iterable</a:t>
            </a:r>
            <a:r>
              <a:rPr lang="en-US" sz="1200" kern="1200" dirty="0">
                <a:solidFill>
                  <a:schemeClr val="tx1"/>
                </a:solidFill>
                <a:effectLst/>
                <a:latin typeface="+mn-lt"/>
                <a:ea typeface="+mn-ea"/>
                <a:cs typeface="+mn-cs"/>
              </a:rPr>
              <a:t> object and returns back a map object which is also </a:t>
            </a:r>
            <a:r>
              <a:rPr lang="en-US" sz="1200" kern="1200" dirty="0" err="1">
                <a:solidFill>
                  <a:schemeClr val="tx1"/>
                </a:solidFill>
                <a:effectLst/>
                <a:latin typeface="+mn-lt"/>
                <a:ea typeface="+mn-ea"/>
                <a:cs typeface="+mn-cs"/>
              </a:rPr>
              <a:t>iterable</a:t>
            </a:r>
            <a:r>
              <a:rPr lang="en-US" sz="120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901BBEA5-9D19-3785-AA9B-CD7280EDB083}"/>
              </a:ext>
            </a:extLst>
          </p:cNvPr>
          <p:cNvSpPr>
            <a:spLocks noGrp="1"/>
          </p:cNvSpPr>
          <p:nvPr>
            <p:ph type="sldNum" sz="quarter" idx="5"/>
          </p:nvPr>
        </p:nvSpPr>
        <p:spPr/>
        <p:txBody>
          <a:bodyPr/>
          <a:lstStyle/>
          <a:p>
            <a:fld id="{D1EC9309-185D-B241-857D-6AB647741F6D}" type="slidenum">
              <a:rPr lang="en-US" smtClean="0"/>
              <a:t>10</a:t>
            </a:fld>
            <a:endParaRPr lang="en-US"/>
          </a:p>
        </p:txBody>
      </p:sp>
    </p:spTree>
    <p:extLst>
      <p:ext uri="{BB962C8B-B14F-4D97-AF65-F5344CB8AC3E}">
        <p14:creationId xmlns:p14="http://schemas.microsoft.com/office/powerpoint/2010/main" val="19109248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61E0E-CA82-3A51-46BA-6BF0217A92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7F1934-0485-2798-8A1D-610BF041C8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B42A03-2D55-1DF4-3F95-29D7912040C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do you think this for loop would do? The first call to map will double each list element and then the second will double it again</a:t>
            </a:r>
          </a:p>
        </p:txBody>
      </p:sp>
      <p:sp>
        <p:nvSpPr>
          <p:cNvPr id="4" name="Slide Number Placeholder 3">
            <a:extLst>
              <a:ext uri="{FF2B5EF4-FFF2-40B4-BE49-F238E27FC236}">
                <a16:creationId xmlns:a16="http://schemas.microsoft.com/office/drawing/2014/main" id="{FC44703D-E9D4-FBBA-9AFB-9D74C7DA45FA}"/>
              </a:ext>
            </a:extLst>
          </p:cNvPr>
          <p:cNvSpPr>
            <a:spLocks noGrp="1"/>
          </p:cNvSpPr>
          <p:nvPr>
            <p:ph type="sldNum" sz="quarter" idx="5"/>
          </p:nvPr>
        </p:nvSpPr>
        <p:spPr/>
        <p:txBody>
          <a:bodyPr/>
          <a:lstStyle/>
          <a:p>
            <a:fld id="{D1EC9309-185D-B241-857D-6AB647741F6D}" type="slidenum">
              <a:rPr lang="en-US" smtClean="0"/>
              <a:t>11</a:t>
            </a:fld>
            <a:endParaRPr lang="en-US"/>
          </a:p>
        </p:txBody>
      </p:sp>
    </p:spTree>
    <p:extLst>
      <p:ext uri="{BB962C8B-B14F-4D97-AF65-F5344CB8AC3E}">
        <p14:creationId xmlns:p14="http://schemas.microsoft.com/office/powerpoint/2010/main" val="153306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13EA7-5081-9F29-71EB-7F2E4EC490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2AA490-B01C-21B7-7B75-0EB32E3DEC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2EAC97-D9A7-AFE7-9186-AA124EFAC32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look at </a:t>
            </a:r>
            <a:r>
              <a:rPr lang="en-US" sz="1200" kern="1200" dirty="0" err="1">
                <a:solidFill>
                  <a:schemeClr val="tx1"/>
                </a:solidFill>
                <a:effectLst/>
                <a:latin typeface="+mn-lt"/>
                <a:ea typeface="+mn-ea"/>
                <a:cs typeface="+mn-cs"/>
              </a:rPr>
              <a:t>filter_list</a:t>
            </a:r>
            <a:r>
              <a:rPr lang="en-US" sz="1200" kern="1200" dirty="0">
                <a:solidFill>
                  <a:schemeClr val="tx1"/>
                </a:solidFill>
                <a:effectLst/>
                <a:latin typeface="+mn-lt"/>
                <a:ea typeface="+mn-ea"/>
                <a:cs typeface="+mn-cs"/>
              </a:rPr>
              <a:t> next. Are there any expectations on </a:t>
            </a:r>
            <a:r>
              <a:rPr lang="en-US" sz="1200" kern="1200" dirty="0" err="1">
                <a:solidFill>
                  <a:schemeClr val="tx1"/>
                </a:solidFill>
                <a:effectLst/>
                <a:latin typeface="+mn-lt"/>
                <a:ea typeface="+mn-ea"/>
                <a:cs typeface="+mn-cs"/>
              </a:rPr>
              <a:t>some_function</a:t>
            </a:r>
            <a:r>
              <a:rPr lang="en-US" sz="1200" kern="1200" dirty="0">
                <a:solidFill>
                  <a:schemeClr val="tx1"/>
                </a:solidFill>
                <a:effectLst/>
                <a:latin typeface="+mn-lt"/>
                <a:ea typeface="+mn-ea"/>
                <a:cs typeface="+mn-cs"/>
              </a:rPr>
              <a:t> should return when given an element from </a:t>
            </a:r>
            <a:r>
              <a:rPr lang="en-US" sz="1200" kern="1200" dirty="0" err="1">
                <a:solidFill>
                  <a:schemeClr val="tx1"/>
                </a:solidFill>
                <a:effectLst/>
                <a:latin typeface="+mn-lt"/>
                <a:ea typeface="+mn-ea"/>
                <a:cs typeface="+mn-cs"/>
              </a:rPr>
              <a:t>some_list</a:t>
            </a:r>
            <a:r>
              <a:rPr lang="en-US" sz="1200" kern="1200" dirty="0">
                <a:solidFill>
                  <a:schemeClr val="tx1"/>
                </a:solidFill>
                <a:effectLst/>
                <a:latin typeface="+mn-lt"/>
                <a:ea typeface="+mn-ea"/>
                <a:cs typeface="+mn-cs"/>
              </a:rPr>
              <a:t>? Given that it's passed to an if statement it should return a bool. This higher-order function is already implemented for us in Python as filter. </a:t>
            </a:r>
            <a:r>
              <a:rPr lang="en-US" sz="1200" dirty="0"/>
              <a:t>The </a:t>
            </a:r>
            <a:r>
              <a:rPr lang="en-US" sz="1200" dirty="0">
                <a:latin typeface="Monaco" pitchFamily="2" charset="77"/>
              </a:rPr>
              <a:t>filter</a:t>
            </a:r>
            <a:r>
              <a:rPr lang="en-US" sz="1200" dirty="0"/>
              <a:t> function returns a list of all elements of </a:t>
            </a:r>
            <a:r>
              <a:rPr lang="en-US" sz="1200" dirty="0" err="1">
                <a:latin typeface="Monaco" pitchFamily="2" charset="77"/>
              </a:rPr>
              <a:t>some_list</a:t>
            </a:r>
            <a:r>
              <a:rPr lang="en-US" sz="1200" dirty="0"/>
              <a:t> that would return </a:t>
            </a:r>
            <a:r>
              <a:rPr lang="en-US" sz="1200" dirty="0">
                <a:latin typeface="Monaco" pitchFamily="2" charset="77"/>
              </a:rPr>
              <a:t>True</a:t>
            </a:r>
            <a:r>
              <a:rPr lang="en-US" sz="1200" dirty="0"/>
              <a:t> when passed to </a:t>
            </a:r>
            <a:r>
              <a:rPr lang="en-US" sz="1200" dirty="0" err="1">
                <a:latin typeface="Monaco" pitchFamily="2" charset="77"/>
              </a:rPr>
              <a:t>some_function</a:t>
            </a:r>
            <a:r>
              <a:rPr lang="en-US" sz="1200" dirty="0"/>
              <a:t>. Note that it filters out elements rather than applying a function to them.</a:t>
            </a:r>
          </a:p>
        </p:txBody>
      </p:sp>
      <p:sp>
        <p:nvSpPr>
          <p:cNvPr id="4" name="Slide Number Placeholder 3">
            <a:extLst>
              <a:ext uri="{FF2B5EF4-FFF2-40B4-BE49-F238E27FC236}">
                <a16:creationId xmlns:a16="http://schemas.microsoft.com/office/drawing/2014/main" id="{DD57004A-A921-A4D6-84AF-F8A19E75C853}"/>
              </a:ext>
            </a:extLst>
          </p:cNvPr>
          <p:cNvSpPr>
            <a:spLocks noGrp="1"/>
          </p:cNvSpPr>
          <p:nvPr>
            <p:ph type="sldNum" sz="quarter" idx="5"/>
          </p:nvPr>
        </p:nvSpPr>
        <p:spPr/>
        <p:txBody>
          <a:bodyPr/>
          <a:lstStyle/>
          <a:p>
            <a:fld id="{D1EC9309-185D-B241-857D-6AB647741F6D}" type="slidenum">
              <a:rPr lang="en-US" smtClean="0"/>
              <a:t>12</a:t>
            </a:fld>
            <a:endParaRPr lang="en-US"/>
          </a:p>
        </p:txBody>
      </p:sp>
    </p:spTree>
    <p:extLst>
      <p:ext uri="{BB962C8B-B14F-4D97-AF65-F5344CB8AC3E}">
        <p14:creationId xmlns:p14="http://schemas.microsoft.com/office/powerpoint/2010/main" val="22279604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713B9-CB41-EC28-2CC6-A66F042249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6C6667-8C03-7B29-A95C-D5A1DD617D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CE294E-9572-4FC1-CBA5-4C2EB18820B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far we have been defining functions and then passing them as arguments to another function. Python allows us to create anonymous functions, that is functions that don't have a name. The syntax to create an anonymous function is lambda input: expression. input is the parameter(s) you want to pass to the anonymous function. Expression is the body of the function that is executed and returned. It can only be a single expression so not multiple lines.</a:t>
            </a:r>
          </a:p>
        </p:txBody>
      </p:sp>
      <p:sp>
        <p:nvSpPr>
          <p:cNvPr id="4" name="Slide Number Placeholder 3">
            <a:extLst>
              <a:ext uri="{FF2B5EF4-FFF2-40B4-BE49-F238E27FC236}">
                <a16:creationId xmlns:a16="http://schemas.microsoft.com/office/drawing/2014/main" id="{710FA1DC-B602-3705-AF5E-CADDF945F5BD}"/>
              </a:ext>
            </a:extLst>
          </p:cNvPr>
          <p:cNvSpPr>
            <a:spLocks noGrp="1"/>
          </p:cNvSpPr>
          <p:nvPr>
            <p:ph type="sldNum" sz="quarter" idx="5"/>
          </p:nvPr>
        </p:nvSpPr>
        <p:spPr/>
        <p:txBody>
          <a:bodyPr/>
          <a:lstStyle/>
          <a:p>
            <a:fld id="{D1EC9309-185D-B241-857D-6AB647741F6D}" type="slidenum">
              <a:rPr lang="en-US" smtClean="0"/>
              <a:t>13</a:t>
            </a:fld>
            <a:endParaRPr lang="en-US"/>
          </a:p>
        </p:txBody>
      </p:sp>
    </p:spTree>
    <p:extLst>
      <p:ext uri="{BB962C8B-B14F-4D97-AF65-F5344CB8AC3E}">
        <p14:creationId xmlns:p14="http://schemas.microsoft.com/office/powerpoint/2010/main" val="18538420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24B2B-D2C8-9222-0F0D-B6B17E9F9F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53858C-91A3-4659-7EC5-A873A6869B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E0876D-F1CA-137A-C48B-41EFF8BBE88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lambda x : x+1 will define an anonymous function that takes one input, x, and then increases t by 1 and returns it. Kinda defeating the purpose of an anonymous function, we could reference it, for example here by f, and call it. </a:t>
            </a:r>
          </a:p>
        </p:txBody>
      </p:sp>
      <p:sp>
        <p:nvSpPr>
          <p:cNvPr id="4" name="Slide Number Placeholder 3">
            <a:extLst>
              <a:ext uri="{FF2B5EF4-FFF2-40B4-BE49-F238E27FC236}">
                <a16:creationId xmlns:a16="http://schemas.microsoft.com/office/drawing/2014/main" id="{9A729D60-4ADA-CB37-66EE-E829D79A74E3}"/>
              </a:ext>
            </a:extLst>
          </p:cNvPr>
          <p:cNvSpPr>
            <a:spLocks noGrp="1"/>
          </p:cNvSpPr>
          <p:nvPr>
            <p:ph type="sldNum" sz="quarter" idx="5"/>
          </p:nvPr>
        </p:nvSpPr>
        <p:spPr/>
        <p:txBody>
          <a:bodyPr/>
          <a:lstStyle/>
          <a:p>
            <a:fld id="{D1EC9309-185D-B241-857D-6AB647741F6D}" type="slidenum">
              <a:rPr lang="en-US" smtClean="0"/>
              <a:t>14</a:t>
            </a:fld>
            <a:endParaRPr lang="en-US"/>
          </a:p>
        </p:txBody>
      </p:sp>
    </p:spTree>
    <p:extLst>
      <p:ext uri="{BB962C8B-B14F-4D97-AF65-F5344CB8AC3E}">
        <p14:creationId xmlns:p14="http://schemas.microsoft.com/office/powerpoint/2010/main" val="38045852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72A1F-52C8-A678-3E82-FE1EBC9F45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383B6F-71E5-FAF0-E60C-2FAD72E704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100FFB-13D3-80CF-58D8-04A9773B0E5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do you think the following call will do? Remember, </a:t>
            </a:r>
            <a:r>
              <a:rPr lang="en-US" sz="1200" kern="1200" dirty="0" err="1">
                <a:solidFill>
                  <a:schemeClr val="tx1"/>
                </a:solidFill>
                <a:effectLst/>
                <a:latin typeface="+mn-lt"/>
                <a:ea typeface="+mn-ea"/>
                <a:cs typeface="+mn-cs"/>
              </a:rPr>
              <a:t>filter_list</a:t>
            </a:r>
            <a:r>
              <a:rPr lang="en-US" sz="1200" kern="1200" dirty="0">
                <a:solidFill>
                  <a:schemeClr val="tx1"/>
                </a:solidFill>
                <a:effectLst/>
                <a:latin typeface="+mn-lt"/>
                <a:ea typeface="+mn-ea"/>
                <a:cs typeface="+mn-cs"/>
              </a:rPr>
              <a:t> expects a function and a list. Instead of passing it the name of a function we have already defined, we can create an anonymous function on the spot. That function will take one parameter, num, and will return a bool based on whether the number was even. Since </a:t>
            </a:r>
            <a:r>
              <a:rPr lang="en-US" sz="1200" kern="1200" dirty="0" err="1">
                <a:solidFill>
                  <a:schemeClr val="tx1"/>
                </a:solidFill>
                <a:effectLst/>
                <a:latin typeface="+mn-lt"/>
                <a:ea typeface="+mn-ea"/>
                <a:cs typeface="+mn-cs"/>
              </a:rPr>
              <a:t>filter_list</a:t>
            </a:r>
            <a:r>
              <a:rPr lang="en-US" sz="1200" kern="1200" dirty="0">
                <a:solidFill>
                  <a:schemeClr val="tx1"/>
                </a:solidFill>
                <a:effectLst/>
                <a:latin typeface="+mn-lt"/>
                <a:ea typeface="+mn-ea"/>
                <a:cs typeface="+mn-cs"/>
              </a:rPr>
              <a:t> applies the function on each element, it will return back a list only of the even numbers.</a:t>
            </a:r>
          </a:p>
        </p:txBody>
      </p:sp>
      <p:sp>
        <p:nvSpPr>
          <p:cNvPr id="4" name="Slide Number Placeholder 3">
            <a:extLst>
              <a:ext uri="{FF2B5EF4-FFF2-40B4-BE49-F238E27FC236}">
                <a16:creationId xmlns:a16="http://schemas.microsoft.com/office/drawing/2014/main" id="{B3ADDE9B-9AFD-0496-BCBD-66727B4B8567}"/>
              </a:ext>
            </a:extLst>
          </p:cNvPr>
          <p:cNvSpPr>
            <a:spLocks noGrp="1"/>
          </p:cNvSpPr>
          <p:nvPr>
            <p:ph type="sldNum" sz="quarter" idx="5"/>
          </p:nvPr>
        </p:nvSpPr>
        <p:spPr/>
        <p:txBody>
          <a:bodyPr/>
          <a:lstStyle/>
          <a:p>
            <a:fld id="{D1EC9309-185D-B241-857D-6AB647741F6D}" type="slidenum">
              <a:rPr lang="en-US" smtClean="0"/>
              <a:t>15</a:t>
            </a:fld>
            <a:endParaRPr lang="en-US"/>
          </a:p>
        </p:txBody>
      </p:sp>
    </p:spTree>
    <p:extLst>
      <p:ext uri="{BB962C8B-B14F-4D97-AF65-F5344CB8AC3E}">
        <p14:creationId xmlns:p14="http://schemas.microsoft.com/office/powerpoint/2010/main" val="38349642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DA581-5984-C80E-A475-BF9ACA96B2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8AD71E-4B25-365D-D079-1C942D0DD7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E04314-F3ED-02B1-4AFD-78BFC5B762A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Your turn to write two simple anonymous functions.</a:t>
            </a:r>
          </a:p>
        </p:txBody>
      </p:sp>
      <p:sp>
        <p:nvSpPr>
          <p:cNvPr id="4" name="Slide Number Placeholder 3">
            <a:extLst>
              <a:ext uri="{FF2B5EF4-FFF2-40B4-BE49-F238E27FC236}">
                <a16:creationId xmlns:a16="http://schemas.microsoft.com/office/drawing/2014/main" id="{EAAA44DF-21EB-395D-0A2C-BCBFC9A759AC}"/>
              </a:ext>
            </a:extLst>
          </p:cNvPr>
          <p:cNvSpPr>
            <a:spLocks noGrp="1"/>
          </p:cNvSpPr>
          <p:nvPr>
            <p:ph type="sldNum" sz="quarter" idx="5"/>
          </p:nvPr>
        </p:nvSpPr>
        <p:spPr/>
        <p:txBody>
          <a:bodyPr/>
          <a:lstStyle/>
          <a:p>
            <a:fld id="{D1EC9309-185D-B241-857D-6AB647741F6D}" type="slidenum">
              <a:rPr lang="en-US" smtClean="0"/>
              <a:t>16</a:t>
            </a:fld>
            <a:endParaRPr lang="en-US"/>
          </a:p>
        </p:txBody>
      </p:sp>
    </p:spTree>
    <p:extLst>
      <p:ext uri="{BB962C8B-B14F-4D97-AF65-F5344CB8AC3E}">
        <p14:creationId xmlns:p14="http://schemas.microsoft.com/office/powerpoint/2010/main" val="39210962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5A080-77C0-44E2-373A-5BB87CA7F7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6A53BE-621F-ECCE-918C-481F391C84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BC10A3-3AC2-B673-A3B2-2173DCE0069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Remember, anonymous functions start with the keyword lambda, followed by the input(s) to the function (if more than one, separate by comma, as a tuple) followed by a colon, and then the body of the function of what we want to return (we don't write return!)</a:t>
            </a:r>
          </a:p>
        </p:txBody>
      </p:sp>
      <p:sp>
        <p:nvSpPr>
          <p:cNvPr id="4" name="Slide Number Placeholder 3">
            <a:extLst>
              <a:ext uri="{FF2B5EF4-FFF2-40B4-BE49-F238E27FC236}">
                <a16:creationId xmlns:a16="http://schemas.microsoft.com/office/drawing/2014/main" id="{5825ED2F-1C9E-4748-FFB9-FE76923A97A1}"/>
              </a:ext>
            </a:extLst>
          </p:cNvPr>
          <p:cNvSpPr>
            <a:spLocks noGrp="1"/>
          </p:cNvSpPr>
          <p:nvPr>
            <p:ph type="sldNum" sz="quarter" idx="5"/>
          </p:nvPr>
        </p:nvSpPr>
        <p:spPr/>
        <p:txBody>
          <a:bodyPr/>
          <a:lstStyle/>
          <a:p>
            <a:fld id="{D1EC9309-185D-B241-857D-6AB647741F6D}" type="slidenum">
              <a:rPr lang="en-US" smtClean="0"/>
              <a:t>17</a:t>
            </a:fld>
            <a:endParaRPr lang="en-US"/>
          </a:p>
        </p:txBody>
      </p:sp>
    </p:spTree>
    <p:extLst>
      <p:ext uri="{BB962C8B-B14F-4D97-AF65-F5344CB8AC3E}">
        <p14:creationId xmlns:p14="http://schemas.microsoft.com/office/powerpoint/2010/main" val="33506539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49899-599A-1C60-ACA7-83E5779811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BEC0CD-BAAB-A518-F5EE-F4813655D3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6B4FA3-8326-3134-0E66-F3F80D59ADA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last built-in Python higher-order function we will see is sorted. sorted takes an </a:t>
            </a:r>
            <a:r>
              <a:rPr lang="en-US" sz="1200" kern="1200" dirty="0" err="1">
                <a:solidFill>
                  <a:schemeClr val="tx1"/>
                </a:solidFill>
                <a:effectLst/>
                <a:latin typeface="+mn-lt"/>
                <a:ea typeface="+mn-ea"/>
                <a:cs typeface="+mn-cs"/>
              </a:rPr>
              <a:t>iterable</a:t>
            </a:r>
            <a:r>
              <a:rPr lang="en-US" sz="1200" kern="1200" dirty="0">
                <a:solidFill>
                  <a:schemeClr val="tx1"/>
                </a:solidFill>
                <a:effectLst/>
                <a:latin typeface="+mn-lt"/>
                <a:ea typeface="+mn-ea"/>
                <a:cs typeface="+mn-cs"/>
              </a:rPr>
              <a:t> object (something like a sequence or dictionary) and returns a new sorted list from it without modifying the original. Behind the scenes it uses a sorting algorithm called </a:t>
            </a:r>
            <a:r>
              <a:rPr lang="en-US" sz="1200" kern="1200" dirty="0" err="1">
                <a:solidFill>
                  <a:schemeClr val="tx1"/>
                </a:solidFill>
                <a:effectLst/>
                <a:latin typeface="+mn-lt"/>
                <a:ea typeface="+mn-ea"/>
                <a:cs typeface="+mn-cs"/>
              </a:rPr>
              <a:t>timsort</a:t>
            </a:r>
            <a:r>
              <a:rPr lang="en-US" sz="1200" kern="1200" dirty="0">
                <a:solidFill>
                  <a:schemeClr val="tx1"/>
                </a:solidFill>
                <a:effectLst/>
                <a:latin typeface="+mn-lt"/>
                <a:ea typeface="+mn-ea"/>
                <a:cs typeface="+mn-cs"/>
              </a:rPr>
              <a:t> but the neat thing is that you can call it without needing to worry about its correctness. If you give it a list of numbers it will order it non-decreasing order,  and a list of strings in lexicographic order. More flexibly than our own implementations, it can optionally take an argument that can specify that we want the reverse order, e.g., from largest to smallest.</a:t>
            </a:r>
          </a:p>
        </p:txBody>
      </p:sp>
      <p:sp>
        <p:nvSpPr>
          <p:cNvPr id="4" name="Slide Number Placeholder 3">
            <a:extLst>
              <a:ext uri="{FF2B5EF4-FFF2-40B4-BE49-F238E27FC236}">
                <a16:creationId xmlns:a16="http://schemas.microsoft.com/office/drawing/2014/main" id="{DB8EB93E-5C2E-7977-A9EA-3311E557BBE2}"/>
              </a:ext>
            </a:extLst>
          </p:cNvPr>
          <p:cNvSpPr>
            <a:spLocks noGrp="1"/>
          </p:cNvSpPr>
          <p:nvPr>
            <p:ph type="sldNum" sz="quarter" idx="5"/>
          </p:nvPr>
        </p:nvSpPr>
        <p:spPr/>
        <p:txBody>
          <a:bodyPr/>
          <a:lstStyle/>
          <a:p>
            <a:fld id="{D1EC9309-185D-B241-857D-6AB647741F6D}" type="slidenum">
              <a:rPr lang="en-US" smtClean="0"/>
              <a:t>18</a:t>
            </a:fld>
            <a:endParaRPr lang="en-US"/>
          </a:p>
        </p:txBody>
      </p:sp>
    </p:spTree>
    <p:extLst>
      <p:ext uri="{BB962C8B-B14F-4D97-AF65-F5344CB8AC3E}">
        <p14:creationId xmlns:p14="http://schemas.microsoft.com/office/powerpoint/2010/main" val="15032624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B3B8B-BC73-1C9F-72B6-1FC0A4598C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8A2454-D000-7491-7A6F-90861B2549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EC4CE1-981F-2DDB-6AC8-5AEA3DBF57E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we might want to do even more unusual things, like instead of sorting a list of string sin lexicographic order we want to sort it by their length. sorted has another optional parameter called key which takes a function (that's why it's a higher order function). For example, we can pass </a:t>
            </a:r>
            <a:r>
              <a:rPr lang="en-US" sz="1200" kern="1200" dirty="0" err="1">
                <a:solidFill>
                  <a:schemeClr val="tx1"/>
                </a:solidFill>
                <a:effectLst/>
                <a:latin typeface="+mn-lt"/>
                <a:ea typeface="+mn-ea"/>
                <a:cs typeface="+mn-cs"/>
              </a:rPr>
              <a:t>len</a:t>
            </a:r>
            <a:r>
              <a:rPr lang="en-US" sz="1200" kern="1200" dirty="0">
                <a:solidFill>
                  <a:schemeClr val="tx1"/>
                </a:solidFill>
                <a:effectLst/>
                <a:latin typeface="+mn-lt"/>
                <a:ea typeface="+mn-ea"/>
                <a:cs typeface="+mn-cs"/>
              </a:rPr>
              <a:t>. Behind the scenes, the function passed is applied on each key and its result is used to determine the ordering.</a:t>
            </a:r>
          </a:p>
        </p:txBody>
      </p:sp>
      <p:sp>
        <p:nvSpPr>
          <p:cNvPr id="4" name="Slide Number Placeholder 3">
            <a:extLst>
              <a:ext uri="{FF2B5EF4-FFF2-40B4-BE49-F238E27FC236}">
                <a16:creationId xmlns:a16="http://schemas.microsoft.com/office/drawing/2014/main" id="{7A59276E-A17A-181A-CE02-FF68B45F73AD}"/>
              </a:ext>
            </a:extLst>
          </p:cNvPr>
          <p:cNvSpPr>
            <a:spLocks noGrp="1"/>
          </p:cNvSpPr>
          <p:nvPr>
            <p:ph type="sldNum" sz="quarter" idx="5"/>
          </p:nvPr>
        </p:nvSpPr>
        <p:spPr/>
        <p:txBody>
          <a:bodyPr/>
          <a:lstStyle/>
          <a:p>
            <a:fld id="{D1EC9309-185D-B241-857D-6AB647741F6D}" type="slidenum">
              <a:rPr lang="en-US" smtClean="0"/>
              <a:t>19</a:t>
            </a:fld>
            <a:endParaRPr lang="en-US"/>
          </a:p>
        </p:txBody>
      </p:sp>
    </p:spTree>
    <p:extLst>
      <p:ext uri="{BB962C8B-B14F-4D97-AF65-F5344CB8AC3E}">
        <p14:creationId xmlns:p14="http://schemas.microsoft.com/office/powerpoint/2010/main" val="678047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B13D6-F4AC-F727-9732-DA7AC17E9D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987276-CAB4-5CAB-C49C-3946B39E80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1B5A6C-A5DA-06FE-971C-C1D3BE0471A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Have you ever defined a function and when trying to call it you forgot the parentheses? What would happen in this example? You would get something like this is a function and that's its name rather than an error. In fact, if we pass </a:t>
            </a:r>
            <a:r>
              <a:rPr lang="en-US" sz="1200" kern="1200" dirty="0" err="1">
                <a:solidFill>
                  <a:schemeClr val="tx1"/>
                </a:solidFill>
                <a:effectLst/>
                <a:latin typeface="+mn-lt"/>
                <a:ea typeface="+mn-ea"/>
                <a:cs typeface="+mn-cs"/>
              </a:rPr>
              <a:t>add_one</a:t>
            </a:r>
            <a:r>
              <a:rPr lang="en-US" sz="1200" kern="1200" dirty="0">
                <a:solidFill>
                  <a:schemeClr val="tx1"/>
                </a:solidFill>
                <a:effectLst/>
                <a:latin typeface="+mn-lt"/>
                <a:ea typeface="+mn-ea"/>
                <a:cs typeface="+mn-cs"/>
              </a:rPr>
              <a:t> to type, we get that its type is function.</a:t>
            </a:r>
          </a:p>
        </p:txBody>
      </p:sp>
      <p:sp>
        <p:nvSpPr>
          <p:cNvPr id="4" name="Slide Number Placeholder 3">
            <a:extLst>
              <a:ext uri="{FF2B5EF4-FFF2-40B4-BE49-F238E27FC236}">
                <a16:creationId xmlns:a16="http://schemas.microsoft.com/office/drawing/2014/main" id="{E5FCA831-83BB-054F-8A85-E05F5A67886C}"/>
              </a:ext>
            </a:extLst>
          </p:cNvPr>
          <p:cNvSpPr>
            <a:spLocks noGrp="1"/>
          </p:cNvSpPr>
          <p:nvPr>
            <p:ph type="sldNum" sz="quarter" idx="5"/>
          </p:nvPr>
        </p:nvSpPr>
        <p:spPr/>
        <p:txBody>
          <a:bodyPr/>
          <a:lstStyle/>
          <a:p>
            <a:fld id="{D1EC9309-185D-B241-857D-6AB647741F6D}" type="slidenum">
              <a:rPr lang="en-US" smtClean="0"/>
              <a:t>2</a:t>
            </a:fld>
            <a:endParaRPr lang="en-US"/>
          </a:p>
        </p:txBody>
      </p:sp>
    </p:spTree>
    <p:extLst>
      <p:ext uri="{BB962C8B-B14F-4D97-AF65-F5344CB8AC3E}">
        <p14:creationId xmlns:p14="http://schemas.microsoft.com/office/powerpoint/2010/main" val="14552362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83C223-FE8A-2136-0B0A-C2219EDFE1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0616D4-C87A-9521-BD45-8BE3C63E2B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0AD24F-1704-04EB-6DAD-F1784864226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key is a function we can combine what we learned about anonymous functions and sorted. for example, if I have a list of 2-item tuples, I can sort my list based on either of these items. </a:t>
            </a:r>
          </a:p>
        </p:txBody>
      </p:sp>
      <p:sp>
        <p:nvSpPr>
          <p:cNvPr id="4" name="Slide Number Placeholder 3">
            <a:extLst>
              <a:ext uri="{FF2B5EF4-FFF2-40B4-BE49-F238E27FC236}">
                <a16:creationId xmlns:a16="http://schemas.microsoft.com/office/drawing/2014/main" id="{E6783C38-5956-F96A-2702-389FECC648FE}"/>
              </a:ext>
            </a:extLst>
          </p:cNvPr>
          <p:cNvSpPr>
            <a:spLocks noGrp="1"/>
          </p:cNvSpPr>
          <p:nvPr>
            <p:ph type="sldNum" sz="quarter" idx="5"/>
          </p:nvPr>
        </p:nvSpPr>
        <p:spPr/>
        <p:txBody>
          <a:bodyPr/>
          <a:lstStyle/>
          <a:p>
            <a:fld id="{D1EC9309-185D-B241-857D-6AB647741F6D}" type="slidenum">
              <a:rPr lang="en-US" smtClean="0"/>
              <a:t>20</a:t>
            </a:fld>
            <a:endParaRPr lang="en-US"/>
          </a:p>
        </p:txBody>
      </p:sp>
    </p:spTree>
    <p:extLst>
      <p:ext uri="{BB962C8B-B14F-4D97-AF65-F5344CB8AC3E}">
        <p14:creationId xmlns:p14="http://schemas.microsoft.com/office/powerpoint/2010/main" val="19934609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1E18F-4EFA-7D53-0B94-928F56590B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8B8F34-C38B-1139-C631-2B40B907CC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3657C0-8A35-ADE5-9C8C-7F33697B4A0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Doo you think this code will do?</a:t>
            </a:r>
          </a:p>
        </p:txBody>
      </p:sp>
      <p:sp>
        <p:nvSpPr>
          <p:cNvPr id="4" name="Slide Number Placeholder 3">
            <a:extLst>
              <a:ext uri="{FF2B5EF4-FFF2-40B4-BE49-F238E27FC236}">
                <a16:creationId xmlns:a16="http://schemas.microsoft.com/office/drawing/2014/main" id="{0B7A5D01-4C83-4630-449F-2FCF3ABE1ADF}"/>
              </a:ext>
            </a:extLst>
          </p:cNvPr>
          <p:cNvSpPr>
            <a:spLocks noGrp="1"/>
          </p:cNvSpPr>
          <p:nvPr>
            <p:ph type="sldNum" sz="quarter" idx="5"/>
          </p:nvPr>
        </p:nvSpPr>
        <p:spPr/>
        <p:txBody>
          <a:bodyPr/>
          <a:lstStyle/>
          <a:p>
            <a:fld id="{D1EC9309-185D-B241-857D-6AB647741F6D}" type="slidenum">
              <a:rPr lang="en-US" smtClean="0"/>
              <a:t>21</a:t>
            </a:fld>
            <a:endParaRPr lang="en-US"/>
          </a:p>
        </p:txBody>
      </p:sp>
    </p:spTree>
    <p:extLst>
      <p:ext uri="{BB962C8B-B14F-4D97-AF65-F5344CB8AC3E}">
        <p14:creationId xmlns:p14="http://schemas.microsoft.com/office/powerpoint/2010/main" val="28557668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F7E77-3B8F-C7FC-86F5-CB132BA0E5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12FBB5-5A9C-959B-6F9E-9D99537477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B96598-F48E-C2A3-8ED2-90E7EED183A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will turn </a:t>
            </a:r>
            <a:r>
              <a:rPr lang="en-US" dirty="0" err="1">
                <a:latin typeface="Monaco" pitchFamily="2" charset="77"/>
              </a:rPr>
              <a:t>my_sorted_list</a:t>
            </a:r>
            <a:r>
              <a:rPr lang="en-US" dirty="0">
                <a:latin typeface="Monaco" pitchFamily="2" charset="77"/>
              </a:rPr>
              <a:t> == [3, 3, 23, 6, 2, 4, 8]. This is because the lambda expression is applied and since it returns a bool and False is smaller than True, the odd items come before the even ones. Note that we don't sort two individual </a:t>
            </a:r>
            <a:r>
              <a:rPr lang="en-US" dirty="0" err="1">
                <a:latin typeface="Monaco" pitchFamily="2" charset="77"/>
              </a:rPr>
              <a:t>sublists</a:t>
            </a:r>
            <a:r>
              <a:rPr lang="en-US" dirty="0">
                <a:latin typeface="Monaco" pitchFamily="2" charset="77"/>
              </a:rPr>
              <a:t>, the original ordering is retained.</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5E6D9403-262E-79A6-9581-2304CF512B35}"/>
              </a:ext>
            </a:extLst>
          </p:cNvPr>
          <p:cNvSpPr>
            <a:spLocks noGrp="1"/>
          </p:cNvSpPr>
          <p:nvPr>
            <p:ph type="sldNum" sz="quarter" idx="5"/>
          </p:nvPr>
        </p:nvSpPr>
        <p:spPr/>
        <p:txBody>
          <a:bodyPr/>
          <a:lstStyle/>
          <a:p>
            <a:fld id="{D1EC9309-185D-B241-857D-6AB647741F6D}" type="slidenum">
              <a:rPr lang="en-US" smtClean="0"/>
              <a:t>22</a:t>
            </a:fld>
            <a:endParaRPr lang="en-US"/>
          </a:p>
        </p:txBody>
      </p:sp>
    </p:spTree>
    <p:extLst>
      <p:ext uri="{BB962C8B-B14F-4D97-AF65-F5344CB8AC3E}">
        <p14:creationId xmlns:p14="http://schemas.microsoft.com/office/powerpoint/2010/main" val="10995962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430E5-9B02-1947-7C9B-035D4C8A9A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83A209-20A8-2803-90E7-FC882AABD5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300EB2-C694-BC07-940D-A373E06E91A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 thing that we will see is the function </a:t>
            </a:r>
            <a:r>
              <a:rPr lang="en-US" sz="1200" kern="1200" dirty="0" err="1">
                <a:solidFill>
                  <a:schemeClr val="tx1"/>
                </a:solidFill>
                <a:effectLst/>
                <a:latin typeface="+mn-lt"/>
                <a:ea typeface="+mn-ea"/>
                <a:cs typeface="+mn-cs"/>
              </a:rPr>
              <a:t>kinda_crazy</a:t>
            </a:r>
            <a:r>
              <a:rPr lang="en-US" sz="1200" kern="1200" dirty="0">
                <a:solidFill>
                  <a:schemeClr val="tx1"/>
                </a:solidFill>
                <a:effectLst/>
                <a:latin typeface="+mn-lt"/>
                <a:ea typeface="+mn-ea"/>
                <a:cs typeface="+mn-cs"/>
              </a:rPr>
              <a:t> which inside it defines a function returns a … function. How do we call a function that returns a function? if we just pass one argument, we get back a function, the function multiplier. So we would need to pass a second argument (in another set of parentheses. We could have avoided defining a named function within a function if we used anonymous functions.</a:t>
            </a:r>
          </a:p>
        </p:txBody>
      </p:sp>
      <p:sp>
        <p:nvSpPr>
          <p:cNvPr id="4" name="Slide Number Placeholder 3">
            <a:extLst>
              <a:ext uri="{FF2B5EF4-FFF2-40B4-BE49-F238E27FC236}">
                <a16:creationId xmlns:a16="http://schemas.microsoft.com/office/drawing/2014/main" id="{ADEC0D1A-848B-2E60-F2F8-63C07FC0A579}"/>
              </a:ext>
            </a:extLst>
          </p:cNvPr>
          <p:cNvSpPr>
            <a:spLocks noGrp="1"/>
          </p:cNvSpPr>
          <p:nvPr>
            <p:ph type="sldNum" sz="quarter" idx="5"/>
          </p:nvPr>
        </p:nvSpPr>
        <p:spPr/>
        <p:txBody>
          <a:bodyPr/>
          <a:lstStyle/>
          <a:p>
            <a:fld id="{D1EC9309-185D-B241-857D-6AB647741F6D}" type="slidenum">
              <a:rPr lang="en-US" smtClean="0"/>
              <a:t>23</a:t>
            </a:fld>
            <a:endParaRPr lang="en-US"/>
          </a:p>
        </p:txBody>
      </p:sp>
    </p:spTree>
    <p:extLst>
      <p:ext uri="{BB962C8B-B14F-4D97-AF65-F5344CB8AC3E}">
        <p14:creationId xmlns:p14="http://schemas.microsoft.com/office/powerpoint/2010/main" val="25813009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ED790-3770-0698-0496-36DFEFCBFC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2D07F7-19C1-76C8-F49D-99BF2545B4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FA23ED-F0E1-F4E5-7EA1-51CFEF48011C}"/>
              </a:ext>
            </a:extLst>
          </p:cNvPr>
          <p:cNvSpPr>
            <a:spLocks noGrp="1"/>
          </p:cNvSpPr>
          <p:nvPr>
            <p:ph type="body" idx="1"/>
          </p:nvPr>
        </p:nvSpPr>
        <p:spPr/>
        <p:txBody>
          <a:bodyPr/>
          <a:lstStyle/>
          <a:p>
            <a:endParaRPr lang="en-US" b="0" i="0" dirty="0">
              <a:solidFill>
                <a:srgbClr val="202122"/>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E8018294-AD4A-9374-91F4-150BD5B26937}"/>
              </a:ext>
            </a:extLst>
          </p:cNvPr>
          <p:cNvSpPr>
            <a:spLocks noGrp="1"/>
          </p:cNvSpPr>
          <p:nvPr>
            <p:ph type="sldNum" sz="quarter" idx="5"/>
          </p:nvPr>
        </p:nvSpPr>
        <p:spPr/>
        <p:txBody>
          <a:bodyPr/>
          <a:lstStyle/>
          <a:p>
            <a:fld id="{D1EC9309-185D-B241-857D-6AB647741F6D}" type="slidenum">
              <a:rPr lang="en-US" smtClean="0"/>
              <a:t>24</a:t>
            </a:fld>
            <a:endParaRPr lang="en-US"/>
          </a:p>
        </p:txBody>
      </p:sp>
    </p:spTree>
    <p:extLst>
      <p:ext uri="{BB962C8B-B14F-4D97-AF65-F5344CB8AC3E}">
        <p14:creationId xmlns:p14="http://schemas.microsoft.com/office/powerpoint/2010/main" val="186839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6CDEE-8893-40D1-5465-661EB5C55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054383-FCC6-504C-1558-14A8701480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DDC408-F3A3-1FA5-8324-55256E3016B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Functions in Python are objects, like everything else. That means we can create references to them as always, e.g., we can create a reference y to </a:t>
            </a:r>
            <a:r>
              <a:rPr lang="en-US" sz="1200" kern="1200" dirty="0" err="1">
                <a:solidFill>
                  <a:schemeClr val="tx1"/>
                </a:solidFill>
                <a:effectLst/>
                <a:latin typeface="+mn-lt"/>
                <a:ea typeface="+mn-ea"/>
                <a:cs typeface="+mn-cs"/>
              </a:rPr>
              <a:t>add_one</a:t>
            </a:r>
            <a:r>
              <a:rPr lang="en-US" sz="1200" kern="1200" dirty="0">
                <a:solidFill>
                  <a:schemeClr val="tx1"/>
                </a:solidFill>
                <a:effectLst/>
                <a:latin typeface="+mn-lt"/>
                <a:ea typeface="+mn-ea"/>
                <a:cs typeface="+mn-cs"/>
              </a:rPr>
              <a:t>. So if next we try to see what y is, it will give us the same message as before. We can even call a function using the reference y and pass the argument it expects. We can not only reference our own functions but built in functions like abs (returns the absolute value of a number). </a:t>
            </a:r>
            <a:r>
              <a:rPr lang="en-US" dirty="0"/>
              <a:t>So all this time whenever we wrote def </a:t>
            </a:r>
            <a:r>
              <a:rPr lang="en-US" dirty="0" err="1"/>
              <a:t>some_function</a:t>
            </a:r>
            <a:r>
              <a:rPr lang="en-US" dirty="0"/>
              <a:t> we meant create a new function and reference it by that name.</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189424A-2C98-19A9-D146-8A2F12B0C03B}"/>
              </a:ext>
            </a:extLst>
          </p:cNvPr>
          <p:cNvSpPr>
            <a:spLocks noGrp="1"/>
          </p:cNvSpPr>
          <p:nvPr>
            <p:ph type="sldNum" sz="quarter" idx="5"/>
          </p:nvPr>
        </p:nvSpPr>
        <p:spPr/>
        <p:txBody>
          <a:bodyPr/>
          <a:lstStyle/>
          <a:p>
            <a:fld id="{D1EC9309-185D-B241-857D-6AB647741F6D}" type="slidenum">
              <a:rPr lang="en-US" smtClean="0"/>
              <a:t>3</a:t>
            </a:fld>
            <a:endParaRPr lang="en-US"/>
          </a:p>
        </p:txBody>
      </p:sp>
    </p:spTree>
    <p:extLst>
      <p:ext uri="{BB962C8B-B14F-4D97-AF65-F5344CB8AC3E}">
        <p14:creationId xmlns:p14="http://schemas.microsoft.com/office/powerpoint/2010/main" val="2279570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C6A42-9467-3F7C-30E5-8A4FF5E0DA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3F5986-3DA9-3CD3-AC57-7B4A4897FB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3AF8D4-6046-EEEC-5D7E-25B742DB02A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Remember you can always use </a:t>
            </a:r>
            <a:r>
              <a:rPr lang="en-US" sz="1200" kern="1200" dirty="0" err="1">
                <a:solidFill>
                  <a:schemeClr val="tx1"/>
                </a:solidFill>
                <a:effectLst/>
                <a:latin typeface="+mn-lt"/>
                <a:ea typeface="+mn-ea"/>
                <a:cs typeface="+mn-cs"/>
              </a:rPr>
              <a:t>pythontutor</a:t>
            </a:r>
            <a:r>
              <a:rPr lang="en-US" sz="1200" kern="1200" dirty="0">
                <a:solidFill>
                  <a:schemeClr val="tx1"/>
                </a:solidFill>
                <a:effectLst/>
                <a:latin typeface="+mn-lt"/>
                <a:ea typeface="+mn-ea"/>
                <a:cs typeface="+mn-cs"/>
              </a:rPr>
              <a:t> and see that indeed </a:t>
            </a:r>
            <a:r>
              <a:rPr lang="en-US" sz="1200" kern="1200" dirty="0" err="1">
                <a:solidFill>
                  <a:schemeClr val="tx1"/>
                </a:solidFill>
                <a:effectLst/>
                <a:latin typeface="+mn-lt"/>
                <a:ea typeface="+mn-ea"/>
                <a:cs typeface="+mn-cs"/>
              </a:rPr>
              <a:t>add_one</a:t>
            </a:r>
            <a:r>
              <a:rPr lang="en-US" sz="1200" kern="1200" dirty="0">
                <a:solidFill>
                  <a:schemeClr val="tx1"/>
                </a:solidFill>
                <a:effectLst/>
                <a:latin typeface="+mn-lt"/>
                <a:ea typeface="+mn-ea"/>
                <a:cs typeface="+mn-cs"/>
              </a:rPr>
              <a:t> is just a name that references a function object.</a:t>
            </a:r>
          </a:p>
        </p:txBody>
      </p:sp>
      <p:sp>
        <p:nvSpPr>
          <p:cNvPr id="4" name="Slide Number Placeholder 3">
            <a:extLst>
              <a:ext uri="{FF2B5EF4-FFF2-40B4-BE49-F238E27FC236}">
                <a16:creationId xmlns:a16="http://schemas.microsoft.com/office/drawing/2014/main" id="{0D7CC69D-A1B8-D683-1952-179DA07AF848}"/>
              </a:ext>
            </a:extLst>
          </p:cNvPr>
          <p:cNvSpPr>
            <a:spLocks noGrp="1"/>
          </p:cNvSpPr>
          <p:nvPr>
            <p:ph type="sldNum" sz="quarter" idx="5"/>
          </p:nvPr>
        </p:nvSpPr>
        <p:spPr/>
        <p:txBody>
          <a:bodyPr/>
          <a:lstStyle/>
          <a:p>
            <a:fld id="{D1EC9309-185D-B241-857D-6AB647741F6D}" type="slidenum">
              <a:rPr lang="en-US" smtClean="0"/>
              <a:t>4</a:t>
            </a:fld>
            <a:endParaRPr lang="en-US"/>
          </a:p>
        </p:txBody>
      </p:sp>
    </p:spTree>
    <p:extLst>
      <p:ext uri="{BB962C8B-B14F-4D97-AF65-F5344CB8AC3E}">
        <p14:creationId xmlns:p14="http://schemas.microsoft.com/office/powerpoint/2010/main" val="3667261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FCA310-F5C9-0D20-7810-14EA7BB5ED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BCABEF-D48D-521C-17EA-8C41F06F94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B08E80-F2CB-0F5D-F38B-0DB7BFF1A6E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general, when working with functions, we can pass them as parameters, return them from functions, even create them on the fly. </a:t>
            </a:r>
            <a:r>
              <a:rPr lang="en-US" sz="1200" b="0" i="0" kern="1200" dirty="0">
                <a:solidFill>
                  <a:schemeClr val="tx1"/>
                </a:solidFill>
                <a:effectLst/>
                <a:latin typeface="+mn-lt"/>
                <a:ea typeface="+mn-ea"/>
                <a:cs typeface="+mn-cs"/>
              </a:rPr>
              <a:t>A higher-order function is a function that either takes another function as an argument or returns a function as its result. Today we will see both how we can define our own higher order functions and how to work with built-in ones that Python provides.</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4893605-BBAE-E0C6-0BF7-BD09EC650BFD}"/>
              </a:ext>
            </a:extLst>
          </p:cNvPr>
          <p:cNvSpPr>
            <a:spLocks noGrp="1"/>
          </p:cNvSpPr>
          <p:nvPr>
            <p:ph type="sldNum" sz="quarter" idx="5"/>
          </p:nvPr>
        </p:nvSpPr>
        <p:spPr/>
        <p:txBody>
          <a:bodyPr/>
          <a:lstStyle/>
          <a:p>
            <a:fld id="{D1EC9309-185D-B241-857D-6AB647741F6D}" type="slidenum">
              <a:rPr lang="en-US" smtClean="0"/>
              <a:t>5</a:t>
            </a:fld>
            <a:endParaRPr lang="en-US"/>
          </a:p>
        </p:txBody>
      </p:sp>
    </p:spTree>
    <p:extLst>
      <p:ext uri="{BB962C8B-B14F-4D97-AF65-F5344CB8AC3E}">
        <p14:creationId xmlns:p14="http://schemas.microsoft.com/office/powerpoint/2010/main" val="38688090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829E0-74B6-DFEC-F36B-A5FA1C1FC2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3D204E-B339-1291-25F2-714A7DBB79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B1E023-9F96-8378-4767-FE1A2311C9F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Please open the </a:t>
            </a:r>
            <a:r>
              <a:rPr lang="en-US" sz="1200" kern="1200" dirty="0" err="1">
                <a:solidFill>
                  <a:schemeClr val="tx1"/>
                </a:solidFill>
                <a:effectLst/>
                <a:latin typeface="+mn-lt"/>
                <a:ea typeface="+mn-ea"/>
                <a:cs typeface="+mn-cs"/>
              </a:rPr>
              <a:t>higher_order_functions</a:t>
            </a:r>
            <a:r>
              <a:rPr lang="en-US" sz="1200" kern="1200" dirty="0">
                <a:solidFill>
                  <a:schemeClr val="tx1"/>
                </a:solidFill>
                <a:effectLst/>
                <a:latin typeface="+mn-lt"/>
                <a:ea typeface="+mn-ea"/>
                <a:cs typeface="+mn-cs"/>
              </a:rPr>
              <a:t> file linked at the end of the slide. The first four (subtract, add, multiply, and exponent) take two parameters and perform standard mathematical calculations. What about add2? It only takes one parameter, and it appears this is a tuple because it unpacks the tuple adds, and returns its items. How about double? It takes one parameter, multiplies it by 2 and returns it. Finally, what does </a:t>
            </a:r>
            <a:r>
              <a:rPr lang="en-US" sz="1200" kern="1200" dirty="0" err="1">
                <a:solidFill>
                  <a:schemeClr val="tx1"/>
                </a:solidFill>
                <a:effectLst/>
                <a:latin typeface="+mn-lt"/>
                <a:ea typeface="+mn-ea"/>
                <a:cs typeface="+mn-cs"/>
              </a:rPr>
              <a:t>is_even</a:t>
            </a:r>
            <a:r>
              <a:rPr lang="en-US" sz="1200" kern="1200" dirty="0">
                <a:solidFill>
                  <a:schemeClr val="tx1"/>
                </a:solidFill>
                <a:effectLst/>
                <a:latin typeface="+mn-lt"/>
                <a:ea typeface="+mn-ea"/>
                <a:cs typeface="+mn-cs"/>
              </a:rPr>
              <a:t> do? It returns whether the provided number is even.</a:t>
            </a:r>
          </a:p>
        </p:txBody>
      </p:sp>
      <p:sp>
        <p:nvSpPr>
          <p:cNvPr id="4" name="Slide Number Placeholder 3">
            <a:extLst>
              <a:ext uri="{FF2B5EF4-FFF2-40B4-BE49-F238E27FC236}">
                <a16:creationId xmlns:a16="http://schemas.microsoft.com/office/drawing/2014/main" id="{8A136626-469E-2A87-442E-60FAC66D292F}"/>
              </a:ext>
            </a:extLst>
          </p:cNvPr>
          <p:cNvSpPr>
            <a:spLocks noGrp="1"/>
          </p:cNvSpPr>
          <p:nvPr>
            <p:ph type="sldNum" sz="quarter" idx="5"/>
          </p:nvPr>
        </p:nvSpPr>
        <p:spPr/>
        <p:txBody>
          <a:bodyPr/>
          <a:lstStyle/>
          <a:p>
            <a:fld id="{D1EC9309-185D-B241-857D-6AB647741F6D}" type="slidenum">
              <a:rPr lang="en-US" smtClean="0"/>
              <a:t>6</a:t>
            </a:fld>
            <a:endParaRPr lang="en-US"/>
          </a:p>
        </p:txBody>
      </p:sp>
    </p:spTree>
    <p:extLst>
      <p:ext uri="{BB962C8B-B14F-4D97-AF65-F5344CB8AC3E}">
        <p14:creationId xmlns:p14="http://schemas.microsoft.com/office/powerpoint/2010/main" val="3716496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60794-6CAE-D13A-FD7B-2ECD670C6C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AE363B-8380-1078-C50C-6E3E746144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5E8A3A-D4E4-1A1B-2D0B-BA00D416672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continue in the same fashion. What do you think </a:t>
            </a:r>
            <a:r>
              <a:rPr lang="en-US" sz="1200" kern="1200" dirty="0" err="1">
                <a:solidFill>
                  <a:schemeClr val="tx1"/>
                </a:solidFill>
                <a:effectLst/>
                <a:latin typeface="+mn-lt"/>
                <a:ea typeface="+mn-ea"/>
                <a:cs typeface="+mn-cs"/>
              </a:rPr>
              <a:t>apply_function</a:t>
            </a:r>
            <a:r>
              <a:rPr lang="en-US" sz="1200" kern="1200" dirty="0">
                <a:solidFill>
                  <a:schemeClr val="tx1"/>
                </a:solidFill>
                <a:effectLst/>
                <a:latin typeface="+mn-lt"/>
                <a:ea typeface="+mn-ea"/>
                <a:cs typeface="+mn-cs"/>
              </a:rPr>
              <a:t> do? It takes three parameters and the first one is a function. It then </a:t>
            </a:r>
            <a:r>
              <a:rPr lang="en-US" dirty="0"/>
              <a:t>passes the second and third parameters to that function and returns the result.  What do you think </a:t>
            </a:r>
            <a:r>
              <a:rPr lang="en-US" dirty="0" err="1"/>
              <a:t>apply_function</a:t>
            </a:r>
            <a:r>
              <a:rPr lang="en-US" dirty="0"/>
              <a:t>(add, 2, 3) would return? It's equivalent to writing return add(2,3) so it will give us back 5. Similarly, </a:t>
            </a:r>
            <a:r>
              <a:rPr lang="en-US" dirty="0" err="1"/>
              <a:t>apply_function</a:t>
            </a:r>
            <a:r>
              <a:rPr lang="en-US" dirty="0"/>
              <a:t>(subtract, 2, 3) will be equivalent to saying return subtract(2,3) so it will give us back -1. </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4B8E22C-5AC2-4FD5-F923-C11601B4D8D1}"/>
              </a:ext>
            </a:extLst>
          </p:cNvPr>
          <p:cNvSpPr>
            <a:spLocks noGrp="1"/>
          </p:cNvSpPr>
          <p:nvPr>
            <p:ph type="sldNum" sz="quarter" idx="5"/>
          </p:nvPr>
        </p:nvSpPr>
        <p:spPr/>
        <p:txBody>
          <a:bodyPr/>
          <a:lstStyle/>
          <a:p>
            <a:fld id="{D1EC9309-185D-B241-857D-6AB647741F6D}" type="slidenum">
              <a:rPr lang="en-US" smtClean="0"/>
              <a:t>7</a:t>
            </a:fld>
            <a:endParaRPr lang="en-US"/>
          </a:p>
        </p:txBody>
      </p:sp>
    </p:spTree>
    <p:extLst>
      <p:ext uri="{BB962C8B-B14F-4D97-AF65-F5344CB8AC3E}">
        <p14:creationId xmlns:p14="http://schemas.microsoft.com/office/powerpoint/2010/main" val="3539155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6787F-6B25-CC2A-1F05-CB7A179119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002939-2FE8-A4B6-B1FD-24FE18A59F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5D6DD0-A312-DFFA-FFB7-A024BFA1F96B}"/>
              </a:ext>
            </a:extLst>
          </p:cNvPr>
          <p:cNvSpPr>
            <a:spLocks noGrp="1"/>
          </p:cNvSpPr>
          <p:nvPr>
            <p:ph type="body" idx="1"/>
          </p:nvPr>
        </p:nvSpPr>
        <p:spPr/>
        <p:txBody>
          <a:bodyPr/>
          <a:lstStyle/>
          <a:p>
            <a:r>
              <a:rPr lang="en-US" dirty="0"/>
              <a:t>What do you think the </a:t>
            </a:r>
            <a:r>
              <a:rPr lang="en-US" dirty="0" err="1">
                <a:latin typeface="Monaco" pitchFamily="2" charset="77"/>
              </a:rPr>
              <a:t>apply_function_to_list</a:t>
            </a:r>
            <a:r>
              <a:rPr lang="en-US" dirty="0">
                <a:latin typeface="Monaco" pitchFamily="2" charset="77"/>
              </a:rPr>
              <a:t> </a:t>
            </a:r>
            <a:r>
              <a:rPr lang="en-US" dirty="0"/>
              <a:t>function do in </a:t>
            </a:r>
            <a:r>
              <a:rPr lang="en-US" dirty="0" err="1">
                <a:latin typeface="Monaco" pitchFamily="2" charset="77"/>
              </a:rPr>
              <a:t>higher_order_functions.py</a:t>
            </a:r>
            <a:r>
              <a:rPr lang="en-US" dirty="0"/>
              <a:t>?</a:t>
            </a:r>
          </a:p>
          <a:p>
            <a:pPr lvl="1"/>
            <a:r>
              <a:rPr lang="en-US" dirty="0"/>
              <a:t>Takes a function </a:t>
            </a:r>
            <a:r>
              <a:rPr lang="en-US" dirty="0">
                <a:latin typeface="Monaco" pitchFamily="2" charset="77"/>
              </a:rPr>
              <a:t>f</a:t>
            </a:r>
            <a:r>
              <a:rPr lang="en-US" dirty="0"/>
              <a:t> and a list </a:t>
            </a:r>
            <a:r>
              <a:rPr lang="en-US" dirty="0" err="1">
                <a:latin typeface="Monaco" pitchFamily="2" charset="77"/>
              </a:rPr>
              <a:t>some_list</a:t>
            </a:r>
            <a:r>
              <a:rPr lang="en-US" dirty="0"/>
              <a:t> as parameters</a:t>
            </a:r>
          </a:p>
          <a:p>
            <a:pPr lvl="1"/>
            <a:r>
              <a:rPr lang="en-US" dirty="0"/>
              <a:t>Creates an empty list </a:t>
            </a:r>
            <a:r>
              <a:rPr lang="en-US" dirty="0">
                <a:latin typeface="Monaco" pitchFamily="2" charset="77"/>
              </a:rPr>
              <a:t>result</a:t>
            </a:r>
          </a:p>
          <a:p>
            <a:pPr lvl="1"/>
            <a:r>
              <a:rPr lang="en-US" dirty="0"/>
              <a:t>Iterates through each value in </a:t>
            </a:r>
            <a:r>
              <a:rPr lang="en-US" dirty="0" err="1">
                <a:latin typeface="Monaco" pitchFamily="2" charset="77"/>
              </a:rPr>
              <a:t>some_list</a:t>
            </a:r>
            <a:r>
              <a:rPr lang="en-US" dirty="0"/>
              <a:t> </a:t>
            </a:r>
          </a:p>
          <a:p>
            <a:pPr lvl="1"/>
            <a:r>
              <a:rPr lang="en-US" dirty="0"/>
              <a:t>Applies the function </a:t>
            </a:r>
            <a:r>
              <a:rPr lang="en-US" dirty="0">
                <a:latin typeface="Monaco" pitchFamily="2" charset="77"/>
              </a:rPr>
              <a:t>f </a:t>
            </a:r>
            <a:r>
              <a:rPr lang="en-US" dirty="0"/>
              <a:t>to each value and appends it to the </a:t>
            </a:r>
            <a:r>
              <a:rPr lang="en-US" dirty="0">
                <a:latin typeface="Monaco" pitchFamily="2" charset="77"/>
              </a:rPr>
              <a:t>result</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that to say that it applies the </a:t>
            </a:r>
            <a:r>
              <a:rPr lang="en-US" sz="1200" dirty="0"/>
              <a:t>function </a:t>
            </a:r>
            <a:r>
              <a:rPr lang="en-US" sz="1200" dirty="0">
                <a:latin typeface="Monaco" pitchFamily="2" charset="77"/>
              </a:rPr>
              <a:t>f</a:t>
            </a:r>
            <a:r>
              <a:rPr lang="en-US" sz="1200" dirty="0"/>
              <a:t> to each element in </a:t>
            </a:r>
            <a:r>
              <a:rPr lang="en-US" sz="1200" dirty="0" err="1">
                <a:latin typeface="Monaco" pitchFamily="2" charset="77"/>
              </a:rPr>
              <a:t>some_list</a:t>
            </a:r>
            <a:r>
              <a:rPr lang="en-US" sz="1200" dirty="0"/>
              <a:t> and returns a new list containing the result from each of those applications.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a:t>
            </a:r>
          </a:p>
        </p:txBody>
      </p:sp>
      <p:sp>
        <p:nvSpPr>
          <p:cNvPr id="4" name="Slide Number Placeholder 3">
            <a:extLst>
              <a:ext uri="{FF2B5EF4-FFF2-40B4-BE49-F238E27FC236}">
                <a16:creationId xmlns:a16="http://schemas.microsoft.com/office/drawing/2014/main" id="{05A41294-5D9C-D4AE-3489-85F8552A9C79}"/>
              </a:ext>
            </a:extLst>
          </p:cNvPr>
          <p:cNvSpPr>
            <a:spLocks noGrp="1"/>
          </p:cNvSpPr>
          <p:nvPr>
            <p:ph type="sldNum" sz="quarter" idx="5"/>
          </p:nvPr>
        </p:nvSpPr>
        <p:spPr/>
        <p:txBody>
          <a:bodyPr/>
          <a:lstStyle/>
          <a:p>
            <a:fld id="{D1EC9309-185D-B241-857D-6AB647741F6D}" type="slidenum">
              <a:rPr lang="en-US" smtClean="0"/>
              <a:t>8</a:t>
            </a:fld>
            <a:endParaRPr lang="en-US"/>
          </a:p>
        </p:txBody>
      </p:sp>
    </p:spTree>
    <p:extLst>
      <p:ext uri="{BB962C8B-B14F-4D97-AF65-F5344CB8AC3E}">
        <p14:creationId xmlns:p14="http://schemas.microsoft.com/office/powerpoint/2010/main" val="25799385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08702-A6FA-1E6B-2440-7BAEFD7EA9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F60832-6AD2-6EF3-EFF7-4E3626920E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0F872F-AC1F-FCB0-B2B1-06F92ADA653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look next at </a:t>
            </a:r>
            <a:r>
              <a:rPr lang="en-US" sz="1200" kern="1200" dirty="0" err="1">
                <a:solidFill>
                  <a:schemeClr val="tx1"/>
                </a:solidFill>
                <a:effectLst/>
                <a:latin typeface="+mn-lt"/>
                <a:ea typeface="+mn-ea"/>
                <a:cs typeface="+mn-cs"/>
              </a:rPr>
              <a:t>apply_function_to_tuple</a:t>
            </a:r>
            <a:r>
              <a:rPr lang="en-US" sz="1200" kern="1200" dirty="0">
                <a:solidFill>
                  <a:schemeClr val="tx1"/>
                </a:solidFill>
                <a:effectLst/>
                <a:latin typeface="+mn-lt"/>
                <a:ea typeface="+mn-ea"/>
                <a:cs typeface="+mn-cs"/>
              </a:rPr>
              <a:t>. We see that it takes a </a:t>
            </a:r>
            <a:r>
              <a:rPr lang="en-US" sz="1200" dirty="0"/>
              <a:t>function </a:t>
            </a:r>
            <a:r>
              <a:rPr lang="en-US" sz="1200" dirty="0">
                <a:latin typeface="Monaco" pitchFamily="2" charset="77"/>
              </a:rPr>
              <a:t>f</a:t>
            </a:r>
            <a:r>
              <a:rPr lang="en-US" sz="1200" dirty="0"/>
              <a:t> and a list </a:t>
            </a:r>
            <a:r>
              <a:rPr lang="en-US" sz="1200" dirty="0" err="1">
                <a:latin typeface="Monaco" pitchFamily="2" charset="77"/>
              </a:rPr>
              <a:t>some_list</a:t>
            </a:r>
            <a:r>
              <a:rPr lang="en-US" sz="1200" dirty="0"/>
              <a:t> of 2-tuples as parameters. The function f has to take two parameter. It then creates a new list, iterates through each 2-tuple in </a:t>
            </a:r>
            <a:r>
              <a:rPr lang="en-US" sz="1200" dirty="0" err="1">
                <a:latin typeface="Monaco" pitchFamily="2" charset="77"/>
              </a:rPr>
              <a:t>some_list</a:t>
            </a:r>
            <a:r>
              <a:rPr lang="en-US" sz="1200" dirty="0"/>
              <a:t> , unpacks it, applies the function f on the two unpacked items and appends the result of this application to result.</a:t>
            </a:r>
            <a:endParaRPr lang="en-US"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07DC56B4-B89E-193E-BB84-3825430F9018}"/>
              </a:ext>
            </a:extLst>
          </p:cNvPr>
          <p:cNvSpPr>
            <a:spLocks noGrp="1"/>
          </p:cNvSpPr>
          <p:nvPr>
            <p:ph type="sldNum" sz="quarter" idx="5"/>
          </p:nvPr>
        </p:nvSpPr>
        <p:spPr/>
        <p:txBody>
          <a:bodyPr/>
          <a:lstStyle/>
          <a:p>
            <a:fld id="{D1EC9309-185D-B241-857D-6AB647741F6D}" type="slidenum">
              <a:rPr lang="en-US" smtClean="0"/>
              <a:t>9</a:t>
            </a:fld>
            <a:endParaRPr lang="en-US"/>
          </a:p>
        </p:txBody>
      </p:sp>
    </p:spTree>
    <p:extLst>
      <p:ext uri="{BB962C8B-B14F-4D97-AF65-F5344CB8AC3E}">
        <p14:creationId xmlns:p14="http://schemas.microsoft.com/office/powerpoint/2010/main" val="312962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4844443D-EB41-0E4B-9199-7070F6E90ED2}" type="datetime1">
              <a:rPr lang="en-US" smtClean="0"/>
              <a:t>4/17/26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3930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B31EFA83-F244-5343-BB18-993A36B4F493}" type="datetime1">
              <a:rPr lang="en-US" smtClean="0"/>
              <a:t>4/17/26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2173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D9932B89-1C08-124C-A818-4A226C9F6271}" type="datetime1">
              <a:rPr lang="en-US" smtClean="0"/>
              <a:t>4/17/26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42506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677F5C59-1998-9841-AEAE-EAACED0CEF34}" type="datetime1">
              <a:rPr lang="en-US" smtClean="0"/>
              <a:t>4/17/26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81870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FA9BFD55-DE59-EA44-B02F-6DE9BFFB3E31}" type="datetime1">
              <a:rPr lang="en-US" smtClean="0"/>
              <a:t>4/17/26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614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4741594-637E-8D48-9FDF-668DFC83BD98}" type="datetime1">
              <a:rPr lang="en-US" smtClean="0"/>
              <a:t>4/17/26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52669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770B3330-7ECC-7045-AE22-C708889960F4}" type="datetime1">
              <a:rPr lang="en-US" smtClean="0"/>
              <a:t>4/17/26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8247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62010638-B5CB-F74F-93C4-B73DD9CD1A25}" type="datetime1">
              <a:rPr lang="en-US" smtClean="0"/>
              <a:t>4/17/26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0406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19A173C5-0D32-4446-97DB-44F61BE88692}" type="datetime1">
              <a:rPr lang="en-US" smtClean="0"/>
              <a:t>4/17/26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88379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47CA7D7E-3769-3D4C-A8F3-5C7A88FE5F2C}" type="datetime1">
              <a:rPr lang="en-US" smtClean="0"/>
              <a:t>4/17/26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51372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D77748DF-A835-9F46-A06F-C97E0D4C5357}" type="datetime1">
              <a:rPr lang="en-US" smtClean="0"/>
              <a:t>4/17/26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15846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ED21E448-AF3A-0844-8572-89C25B065DCC}" type="datetime1">
              <a:rPr lang="en-US" smtClean="0"/>
              <a:t>4/17/26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843159155"/>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cs.pomona.edu/classes/cs51/code/higher_order_functions.txt"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89E5"/>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0" name="Rectangle 19">
            <a:extLst>
              <a:ext uri="{FF2B5EF4-FFF2-40B4-BE49-F238E27FC236}">
                <a16:creationId xmlns:a16="http://schemas.microsoft.com/office/drawing/2014/main" id="{4C9BE195-C8FE-8C88-CE12-BD45674DC10F}"/>
              </a:ext>
            </a:extLst>
          </p:cNvPr>
          <p:cNvSpPr/>
          <p:nvPr/>
        </p:nvSpPr>
        <p:spPr>
          <a:xfrm>
            <a:off x="0" y="0"/>
            <a:ext cx="12192000" cy="6858000"/>
          </a:xfrm>
          <a:prstGeom prst="rect">
            <a:avLst/>
          </a:prstGeom>
          <a:solidFill>
            <a:srgbClr val="0089E5">
              <a:alpha val="82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B7D064F0-6D2A-219C-C000-14ABD99ECE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88306" y="0"/>
            <a:ext cx="4903694" cy="6858001"/>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7D07FA-19A2-9519-3A07-2572285E7C63}"/>
              </a:ext>
            </a:extLst>
          </p:cNvPr>
          <p:cNvSpPr>
            <a:spLocks noGrp="1"/>
          </p:cNvSpPr>
          <p:nvPr>
            <p:ph type="ctrTitle"/>
          </p:nvPr>
        </p:nvSpPr>
        <p:spPr>
          <a:xfrm>
            <a:off x="7620001" y="822960"/>
            <a:ext cx="4286054" cy="3474720"/>
          </a:xfrm>
        </p:spPr>
        <p:txBody>
          <a:bodyPr anchor="b">
            <a:normAutofit/>
          </a:bodyPr>
          <a:lstStyle/>
          <a:p>
            <a:pPr algn="l"/>
            <a:r>
              <a:rPr lang="en-US" sz="5200" dirty="0">
                <a:solidFill>
                  <a:schemeClr val="bg1"/>
                </a:solidFill>
              </a:rPr>
              <a:t>Higher-order functions</a:t>
            </a:r>
          </a:p>
        </p:txBody>
      </p:sp>
      <p:sp>
        <p:nvSpPr>
          <p:cNvPr id="3" name="Subtitle 2">
            <a:extLst>
              <a:ext uri="{FF2B5EF4-FFF2-40B4-BE49-F238E27FC236}">
                <a16:creationId xmlns:a16="http://schemas.microsoft.com/office/drawing/2014/main" id="{4DC3AA49-8991-E970-8924-4D274A1997A3}"/>
              </a:ext>
            </a:extLst>
          </p:cNvPr>
          <p:cNvSpPr>
            <a:spLocks noGrp="1"/>
          </p:cNvSpPr>
          <p:nvPr>
            <p:ph type="subTitle" idx="1"/>
          </p:nvPr>
        </p:nvSpPr>
        <p:spPr>
          <a:xfrm>
            <a:off x="7620001" y="4419600"/>
            <a:ext cx="3931920" cy="1386840"/>
          </a:xfrm>
        </p:spPr>
        <p:txBody>
          <a:bodyPr anchor="t">
            <a:normAutofit/>
          </a:bodyPr>
          <a:lstStyle/>
          <a:p>
            <a:pPr algn="l"/>
            <a:r>
              <a:rPr lang="en-US" sz="2200" dirty="0">
                <a:solidFill>
                  <a:schemeClr val="bg1"/>
                </a:solidFill>
              </a:rPr>
              <a:t>CS51 </a:t>
            </a:r>
            <a:r>
              <a:rPr lang="en-US" sz="2200">
                <a:solidFill>
                  <a:schemeClr val="bg1"/>
                </a:solidFill>
              </a:rPr>
              <a:t>– Spring 2026</a:t>
            </a:r>
            <a:endParaRPr lang="en-US" sz="2200" dirty="0">
              <a:solidFill>
                <a:schemeClr val="bg1"/>
              </a:solidFill>
            </a:endParaRPr>
          </a:p>
        </p:txBody>
      </p:sp>
      <p:sp>
        <p:nvSpPr>
          <p:cNvPr id="6" name="Rectangle 5">
            <a:extLst>
              <a:ext uri="{FF2B5EF4-FFF2-40B4-BE49-F238E27FC236}">
                <a16:creationId xmlns:a16="http://schemas.microsoft.com/office/drawing/2014/main" id="{5CACC570-69D2-F74C-6895-A405A55C4B5A}"/>
              </a:ext>
            </a:extLst>
          </p:cNvPr>
          <p:cNvSpPr/>
          <p:nvPr/>
        </p:nvSpPr>
        <p:spPr>
          <a:xfrm>
            <a:off x="9101138" y="357188"/>
            <a:ext cx="3090862" cy="874712"/>
          </a:xfrm>
          <a:prstGeom prst="rect">
            <a:avLst/>
          </a:prstGeom>
          <a:solidFill>
            <a:srgbClr val="FE95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Theory of Computation and Programming Languages</a:t>
            </a:r>
          </a:p>
        </p:txBody>
      </p:sp>
      <p:pic>
        <p:nvPicPr>
          <p:cNvPr id="10" name="Picture 9" descr="Child looking at a world map">
            <a:extLst>
              <a:ext uri="{FF2B5EF4-FFF2-40B4-BE49-F238E27FC236}">
                <a16:creationId xmlns:a16="http://schemas.microsoft.com/office/drawing/2014/main" id="{2E324941-EA17-3933-70F4-A64765DD2281}"/>
              </a:ext>
            </a:extLst>
          </p:cNvPr>
          <p:cNvPicPr>
            <a:picLocks noChangeAspect="1"/>
          </p:cNvPicPr>
          <p:nvPr/>
        </p:nvPicPr>
        <p:blipFill>
          <a:blip r:embed="rId3"/>
          <a:srcRect l="403" r="403"/>
          <a:stretch/>
        </p:blipFill>
        <p:spPr>
          <a:xfrm>
            <a:off x="0" y="980440"/>
            <a:ext cx="7288306" cy="4897120"/>
          </a:xfrm>
          <a:prstGeom prst="rect">
            <a:avLst/>
          </a:prstGeom>
        </p:spPr>
      </p:pic>
    </p:spTree>
    <p:extLst>
      <p:ext uri="{BB962C8B-B14F-4D97-AF65-F5344CB8AC3E}">
        <p14:creationId xmlns:p14="http://schemas.microsoft.com/office/powerpoint/2010/main" val="2765529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22E17-2666-8D80-3ED3-BC88419D859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C2C35DE3-B05E-265A-C27F-B0CF500E8A1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6504AC0-F7CB-93E1-E8DE-CC941DB7C3D6}"/>
              </a:ext>
            </a:extLst>
          </p:cNvPr>
          <p:cNvSpPr>
            <a:spLocks noGrp="1"/>
          </p:cNvSpPr>
          <p:nvPr>
            <p:ph type="sldNum" sz="quarter" idx="12"/>
          </p:nvPr>
        </p:nvSpPr>
        <p:spPr/>
        <p:txBody>
          <a:bodyPr/>
          <a:lstStyle/>
          <a:p>
            <a:fld id="{CC057153-B650-4DEB-B370-79DDCFDCE934}" type="slidenum">
              <a:rPr lang="en-US" smtClean="0"/>
              <a:t>10</a:t>
            </a:fld>
            <a:endParaRPr lang="en-US"/>
          </a:p>
        </p:txBody>
      </p:sp>
      <p:sp>
        <p:nvSpPr>
          <p:cNvPr id="2" name="TextBox 1">
            <a:extLst>
              <a:ext uri="{FF2B5EF4-FFF2-40B4-BE49-F238E27FC236}">
                <a16:creationId xmlns:a16="http://schemas.microsoft.com/office/drawing/2014/main" id="{77AB899C-8C98-74FD-9588-3B93865003B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F789A17-9803-AC34-516B-5F93CB8C1C78}"/>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onaco" pitchFamily="2" charset="77"/>
              </a:rPr>
              <a:t>map</a:t>
            </a:r>
          </a:p>
        </p:txBody>
      </p:sp>
      <p:sp>
        <p:nvSpPr>
          <p:cNvPr id="6" name="Content Placeholder 5">
            <a:extLst>
              <a:ext uri="{FF2B5EF4-FFF2-40B4-BE49-F238E27FC236}">
                <a16:creationId xmlns:a16="http://schemas.microsoft.com/office/drawing/2014/main" id="{7A83DC47-E108-B8AD-7C41-7B3589D1ED0E}"/>
              </a:ext>
            </a:extLst>
          </p:cNvPr>
          <p:cNvSpPr>
            <a:spLocks noGrp="1"/>
          </p:cNvSpPr>
          <p:nvPr>
            <p:ph idx="1"/>
          </p:nvPr>
        </p:nvSpPr>
        <p:spPr/>
        <p:txBody>
          <a:bodyPr>
            <a:normAutofit fontScale="92500" lnSpcReduction="20000"/>
          </a:bodyPr>
          <a:lstStyle/>
          <a:p>
            <a:r>
              <a:rPr lang="en-US" dirty="0" err="1">
                <a:latin typeface="Monaco" pitchFamily="2" charset="77"/>
              </a:rPr>
              <a:t>apply_function_to_list</a:t>
            </a:r>
            <a:r>
              <a:rPr lang="en-US" dirty="0">
                <a:latin typeface="Monaco" pitchFamily="2" charset="77"/>
              </a:rPr>
              <a:t> </a:t>
            </a:r>
            <a:r>
              <a:rPr lang="en-US" dirty="0"/>
              <a:t>is actually built-in to Python and is called </a:t>
            </a:r>
            <a:r>
              <a:rPr lang="en-US" dirty="0">
                <a:latin typeface="Monaco" pitchFamily="2" charset="77"/>
              </a:rPr>
              <a:t>map.</a:t>
            </a:r>
          </a:p>
          <a:p>
            <a:r>
              <a:rPr lang="en-US" dirty="0">
                <a:latin typeface="Monaco" pitchFamily="2" charset="77"/>
              </a:rPr>
              <a:t>map </a:t>
            </a:r>
            <a:r>
              <a:rPr lang="en-US" dirty="0"/>
              <a:t>takes as input a function and something that is </a:t>
            </a:r>
            <a:r>
              <a:rPr lang="en-US" dirty="0" err="1"/>
              <a:t>iterable</a:t>
            </a:r>
            <a:endParaRPr lang="en-US" dirty="0"/>
          </a:p>
          <a:p>
            <a:pPr lvl="1"/>
            <a:r>
              <a:rPr lang="en-US" dirty="0"/>
              <a:t>only difference from </a:t>
            </a:r>
            <a:r>
              <a:rPr lang="en-US" dirty="0" err="1"/>
              <a:t>apply_function_to_list</a:t>
            </a:r>
            <a:r>
              <a:rPr lang="en-US" dirty="0"/>
              <a:t> is that it returns a map object (not a list), which is also </a:t>
            </a:r>
            <a:r>
              <a:rPr lang="en-US" dirty="0" err="1"/>
              <a:t>iterable</a:t>
            </a:r>
            <a:r>
              <a:rPr lang="en-US" dirty="0"/>
              <a:t>. For example:</a:t>
            </a:r>
          </a:p>
          <a:p>
            <a:pPr marL="0" indent="0">
              <a:buNone/>
            </a:pPr>
            <a:r>
              <a:rPr lang="en-US" dirty="0">
                <a:latin typeface="Monaco" pitchFamily="2" charset="77"/>
              </a:rPr>
              <a:t>&gt;&gt;&gt; map(double, [1, 2, 3, 4])</a:t>
            </a:r>
            <a:br>
              <a:rPr lang="en-US" dirty="0">
                <a:latin typeface="Monaco" pitchFamily="2" charset="77"/>
              </a:rPr>
            </a:br>
            <a:r>
              <a:rPr lang="en-US" dirty="0">
                <a:latin typeface="Monaco" pitchFamily="2" charset="77"/>
              </a:rPr>
              <a:t>&lt;map object at 0x7f7ff809b128&gt;</a:t>
            </a:r>
            <a:br>
              <a:rPr lang="en-US" dirty="0">
                <a:latin typeface="Monaco" pitchFamily="2" charset="77"/>
              </a:rPr>
            </a:br>
            <a:r>
              <a:rPr lang="en-US" dirty="0">
                <a:latin typeface="Monaco" pitchFamily="2" charset="77"/>
              </a:rPr>
              <a:t>&gt;&gt;&gt; for </a:t>
            </a:r>
            <a:r>
              <a:rPr lang="en-US" dirty="0" err="1">
                <a:latin typeface="Monaco" pitchFamily="2" charset="77"/>
              </a:rPr>
              <a:t>val</a:t>
            </a:r>
            <a:r>
              <a:rPr lang="en-US" dirty="0">
                <a:latin typeface="Monaco" pitchFamily="2" charset="77"/>
              </a:rPr>
              <a:t> in map(double, [1, 2, 3, 4]):</a:t>
            </a:r>
            <a:br>
              <a:rPr lang="en-US" dirty="0">
                <a:latin typeface="Monaco" pitchFamily="2" charset="77"/>
              </a:rPr>
            </a:br>
            <a:r>
              <a:rPr lang="en-US" dirty="0">
                <a:latin typeface="Monaco" pitchFamily="2" charset="77"/>
              </a:rPr>
              <a:t>        print(</a:t>
            </a:r>
            <a:r>
              <a:rPr lang="en-US" dirty="0" err="1">
                <a:latin typeface="Monaco" pitchFamily="2" charset="77"/>
              </a:rPr>
              <a:t>val</a:t>
            </a:r>
            <a:r>
              <a:rPr lang="en-US" dirty="0">
                <a:latin typeface="Monaco" pitchFamily="2" charset="77"/>
              </a:rPr>
              <a:t>)</a:t>
            </a:r>
          </a:p>
          <a:p>
            <a:pPr marL="0" indent="0">
              <a:buNone/>
            </a:pPr>
            <a:r>
              <a:rPr lang="en-US" dirty="0">
                <a:latin typeface="Monaco" pitchFamily="2" charset="77"/>
              </a:rPr>
              <a:t>2</a:t>
            </a:r>
          </a:p>
          <a:p>
            <a:pPr marL="0" indent="0">
              <a:buNone/>
            </a:pPr>
            <a:r>
              <a:rPr lang="en-US" dirty="0">
                <a:latin typeface="Monaco" pitchFamily="2" charset="77"/>
              </a:rPr>
              <a:t>4</a:t>
            </a:r>
          </a:p>
          <a:p>
            <a:pPr marL="0" indent="0">
              <a:buNone/>
            </a:pPr>
            <a:r>
              <a:rPr lang="en-US" dirty="0">
                <a:latin typeface="Monaco" pitchFamily="2" charset="77"/>
              </a:rPr>
              <a:t>6</a:t>
            </a:r>
          </a:p>
          <a:p>
            <a:pPr marL="0" indent="0">
              <a:buNone/>
            </a:pPr>
            <a:r>
              <a:rPr lang="en-US" dirty="0">
                <a:latin typeface="Monaco" pitchFamily="2" charset="77"/>
              </a:rPr>
              <a:t>8</a:t>
            </a:r>
          </a:p>
        </p:txBody>
      </p:sp>
    </p:spTree>
    <p:extLst>
      <p:ext uri="{BB962C8B-B14F-4D97-AF65-F5344CB8AC3E}">
        <p14:creationId xmlns:p14="http://schemas.microsoft.com/office/powerpoint/2010/main" val="2651399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10D58-A36B-ED5F-A21F-70E9EB23538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5C041BF-9234-847E-C117-98B8EA3194B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7AB4DF1-1D99-BCEA-A6BD-95E7125E54F8}"/>
              </a:ext>
            </a:extLst>
          </p:cNvPr>
          <p:cNvSpPr>
            <a:spLocks noGrp="1"/>
          </p:cNvSpPr>
          <p:nvPr>
            <p:ph type="sldNum" sz="quarter" idx="12"/>
          </p:nvPr>
        </p:nvSpPr>
        <p:spPr/>
        <p:txBody>
          <a:bodyPr/>
          <a:lstStyle/>
          <a:p>
            <a:fld id="{CC057153-B650-4DEB-B370-79DDCFDCE934}" type="slidenum">
              <a:rPr lang="en-US" smtClean="0"/>
              <a:t>11</a:t>
            </a:fld>
            <a:endParaRPr lang="en-US"/>
          </a:p>
        </p:txBody>
      </p:sp>
      <p:sp>
        <p:nvSpPr>
          <p:cNvPr id="2" name="TextBox 1">
            <a:extLst>
              <a:ext uri="{FF2B5EF4-FFF2-40B4-BE49-F238E27FC236}">
                <a16:creationId xmlns:a16="http://schemas.microsoft.com/office/drawing/2014/main" id="{1FF08413-78F7-D454-FA60-DCACCCDD42A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4B41A29-ADC3-81B4-3E0E-6D237367A1E6}"/>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onaco" pitchFamily="2" charset="77"/>
              </a:rPr>
              <a:t>map</a:t>
            </a:r>
          </a:p>
        </p:txBody>
      </p:sp>
      <p:sp>
        <p:nvSpPr>
          <p:cNvPr id="6" name="Content Placeholder 5">
            <a:extLst>
              <a:ext uri="{FF2B5EF4-FFF2-40B4-BE49-F238E27FC236}">
                <a16:creationId xmlns:a16="http://schemas.microsoft.com/office/drawing/2014/main" id="{5D453D49-A041-523A-52EB-7EC2362B522F}"/>
              </a:ext>
            </a:extLst>
          </p:cNvPr>
          <p:cNvSpPr>
            <a:spLocks noGrp="1"/>
          </p:cNvSpPr>
          <p:nvPr>
            <p:ph idx="1"/>
          </p:nvPr>
        </p:nvSpPr>
        <p:spPr/>
        <p:txBody>
          <a:bodyPr>
            <a:normAutofit/>
          </a:bodyPr>
          <a:lstStyle/>
          <a:p>
            <a:r>
              <a:rPr lang="en-US" dirty="0"/>
              <a:t>By itself, this may not seem useful, but we can do more complicated things. What would this print?</a:t>
            </a:r>
          </a:p>
          <a:p>
            <a:pPr marL="0" indent="0">
              <a:buNone/>
            </a:pPr>
            <a:r>
              <a:rPr lang="en-US" dirty="0">
                <a:latin typeface="Monaco" pitchFamily="2" charset="77"/>
              </a:rPr>
              <a:t>for </a:t>
            </a:r>
            <a:r>
              <a:rPr lang="en-US" dirty="0" err="1">
                <a:latin typeface="Monaco" pitchFamily="2" charset="77"/>
              </a:rPr>
              <a:t>val</a:t>
            </a:r>
            <a:r>
              <a:rPr lang="en-US" dirty="0">
                <a:latin typeface="Monaco" pitchFamily="2" charset="77"/>
              </a:rPr>
              <a:t> in map(double, map(double, [1, 2, 3, 4])):</a:t>
            </a:r>
          </a:p>
          <a:p>
            <a:pPr marL="0" indent="0">
              <a:buNone/>
            </a:pPr>
            <a:r>
              <a:rPr lang="en-US" dirty="0">
                <a:latin typeface="Monaco" pitchFamily="2" charset="77"/>
              </a:rPr>
              <a:t>    print(</a:t>
            </a:r>
            <a:r>
              <a:rPr lang="en-US" dirty="0" err="1">
                <a:latin typeface="Monaco" pitchFamily="2" charset="77"/>
              </a:rPr>
              <a:t>val</a:t>
            </a:r>
            <a:r>
              <a:rPr lang="en-US" dirty="0">
                <a:latin typeface="Monaco" pitchFamily="2" charset="77"/>
              </a:rPr>
              <a:t>)</a:t>
            </a:r>
          </a:p>
          <a:p>
            <a:pPr marL="0" indent="0">
              <a:buNone/>
            </a:pPr>
            <a:r>
              <a:rPr lang="en-US" dirty="0">
                <a:latin typeface="Monaco" pitchFamily="2" charset="77"/>
              </a:rPr>
              <a:t>4</a:t>
            </a:r>
          </a:p>
          <a:p>
            <a:pPr marL="0" indent="0">
              <a:buNone/>
            </a:pPr>
            <a:r>
              <a:rPr lang="en-US" dirty="0">
                <a:latin typeface="Monaco" pitchFamily="2" charset="77"/>
              </a:rPr>
              <a:t>8</a:t>
            </a:r>
          </a:p>
          <a:p>
            <a:pPr marL="0" indent="0">
              <a:buNone/>
            </a:pPr>
            <a:r>
              <a:rPr lang="en-US" dirty="0">
                <a:latin typeface="Monaco" pitchFamily="2" charset="77"/>
              </a:rPr>
              <a:t>12</a:t>
            </a:r>
          </a:p>
          <a:p>
            <a:pPr marL="0" indent="0">
              <a:buNone/>
            </a:pPr>
            <a:r>
              <a:rPr lang="en-US" dirty="0">
                <a:latin typeface="Monaco" pitchFamily="2" charset="77"/>
              </a:rPr>
              <a:t>16</a:t>
            </a:r>
          </a:p>
          <a:p>
            <a:pPr marL="0" indent="0">
              <a:buNone/>
            </a:pPr>
            <a:r>
              <a:rPr lang="en-US" dirty="0"/>
              <a:t>The first call to </a:t>
            </a:r>
            <a:r>
              <a:rPr lang="en-US" dirty="0">
                <a:latin typeface="Monaco" pitchFamily="2" charset="77"/>
              </a:rPr>
              <a:t>map</a:t>
            </a:r>
            <a:r>
              <a:rPr lang="en-US" dirty="0"/>
              <a:t> doubles it and then we iterate on this result and double it again!</a:t>
            </a:r>
            <a:endParaRPr lang="en-US" dirty="0">
              <a:latin typeface="Monaco" pitchFamily="2" charset="77"/>
            </a:endParaRPr>
          </a:p>
          <a:p>
            <a:pPr marL="0" indent="0">
              <a:buNone/>
            </a:pPr>
            <a:endParaRPr lang="en-US" dirty="0">
              <a:latin typeface="Monaco" pitchFamily="2" charset="77"/>
            </a:endParaRPr>
          </a:p>
          <a:p>
            <a:endParaRPr lang="en-US" dirty="0"/>
          </a:p>
        </p:txBody>
      </p:sp>
    </p:spTree>
    <p:extLst>
      <p:ext uri="{BB962C8B-B14F-4D97-AF65-F5344CB8AC3E}">
        <p14:creationId xmlns:p14="http://schemas.microsoft.com/office/powerpoint/2010/main" val="243797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05C61-8016-703E-9771-5168FBCC18A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3D53EE2-0768-83E3-5B75-EE53C450578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2296D0D5-A3FD-4E42-9284-D11A079E14C7}"/>
              </a:ext>
            </a:extLst>
          </p:cNvPr>
          <p:cNvSpPr>
            <a:spLocks noGrp="1"/>
          </p:cNvSpPr>
          <p:nvPr>
            <p:ph type="sldNum" sz="quarter" idx="12"/>
          </p:nvPr>
        </p:nvSpPr>
        <p:spPr/>
        <p:txBody>
          <a:bodyPr/>
          <a:lstStyle/>
          <a:p>
            <a:fld id="{CC057153-B650-4DEB-B370-79DDCFDCE934}" type="slidenum">
              <a:rPr lang="en-US" smtClean="0"/>
              <a:t>12</a:t>
            </a:fld>
            <a:endParaRPr lang="en-US"/>
          </a:p>
        </p:txBody>
      </p:sp>
      <p:sp>
        <p:nvSpPr>
          <p:cNvPr id="2" name="TextBox 1">
            <a:extLst>
              <a:ext uri="{FF2B5EF4-FFF2-40B4-BE49-F238E27FC236}">
                <a16:creationId xmlns:a16="http://schemas.microsoft.com/office/drawing/2014/main" id="{37EC3876-14AD-29D5-04C3-9420AE7D3D0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FC0CAB5-46B6-F22F-3482-D69202E17C9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Take a look at </a:t>
            </a:r>
            <a:r>
              <a:rPr lang="en-US" dirty="0" err="1">
                <a:latin typeface="Monaco" pitchFamily="2" charset="77"/>
              </a:rPr>
              <a:t>higher_order_functions.py</a:t>
            </a:r>
            <a:endParaRPr lang="en-US" dirty="0">
              <a:latin typeface="Monaco" pitchFamily="2" charset="77"/>
            </a:endParaRPr>
          </a:p>
        </p:txBody>
      </p:sp>
      <p:sp>
        <p:nvSpPr>
          <p:cNvPr id="6" name="Content Placeholder 5">
            <a:extLst>
              <a:ext uri="{FF2B5EF4-FFF2-40B4-BE49-F238E27FC236}">
                <a16:creationId xmlns:a16="http://schemas.microsoft.com/office/drawing/2014/main" id="{6534DDB2-F04C-A019-9B8B-FF8D61827D96}"/>
              </a:ext>
            </a:extLst>
          </p:cNvPr>
          <p:cNvSpPr>
            <a:spLocks noGrp="1"/>
          </p:cNvSpPr>
          <p:nvPr>
            <p:ph idx="1"/>
          </p:nvPr>
        </p:nvSpPr>
        <p:spPr/>
        <p:txBody>
          <a:bodyPr>
            <a:noAutofit/>
          </a:bodyPr>
          <a:lstStyle/>
          <a:p>
            <a:r>
              <a:rPr lang="en-US" sz="1800" dirty="0"/>
              <a:t>What does the </a:t>
            </a:r>
            <a:r>
              <a:rPr lang="en-US" sz="1800" dirty="0" err="1">
                <a:latin typeface="Monaco" pitchFamily="2" charset="77"/>
              </a:rPr>
              <a:t>filter_list</a:t>
            </a:r>
            <a:r>
              <a:rPr lang="en-US" sz="1800" dirty="0">
                <a:latin typeface="Monaco" pitchFamily="2" charset="77"/>
              </a:rPr>
              <a:t> </a:t>
            </a:r>
            <a:r>
              <a:rPr lang="en-US" sz="1800" dirty="0"/>
              <a:t>function do?</a:t>
            </a:r>
          </a:p>
          <a:p>
            <a:r>
              <a:rPr lang="en-US" sz="1800" dirty="0"/>
              <a:t>What does </a:t>
            </a:r>
            <a:r>
              <a:rPr lang="en-US" sz="1800" dirty="0" err="1">
                <a:latin typeface="Monaco" pitchFamily="2" charset="77"/>
              </a:rPr>
              <a:t>some_function</a:t>
            </a:r>
            <a:r>
              <a:rPr lang="en-US" sz="1800" dirty="0">
                <a:latin typeface="Monaco" pitchFamily="2" charset="77"/>
              </a:rPr>
              <a:t> </a:t>
            </a:r>
            <a:r>
              <a:rPr lang="en-US" sz="1800" dirty="0"/>
              <a:t>return when passed a </a:t>
            </a:r>
            <a:r>
              <a:rPr lang="en-US" sz="1800" dirty="0" err="1">
                <a:latin typeface="Monaco" pitchFamily="2" charset="77"/>
              </a:rPr>
              <a:t>some_list</a:t>
            </a:r>
            <a:r>
              <a:rPr lang="en-US" sz="1800" dirty="0">
                <a:latin typeface="Monaco" pitchFamily="2" charset="77"/>
              </a:rPr>
              <a:t> </a:t>
            </a:r>
            <a:r>
              <a:rPr lang="en-US" sz="1800" dirty="0"/>
              <a:t>element?</a:t>
            </a:r>
          </a:p>
          <a:p>
            <a:pPr lvl="1"/>
            <a:r>
              <a:rPr lang="en-US" dirty="0"/>
              <a:t>It should return a </a:t>
            </a:r>
            <a:r>
              <a:rPr lang="en-US" dirty="0">
                <a:latin typeface="Monaco" pitchFamily="2" charset="77"/>
              </a:rPr>
              <a:t>bool</a:t>
            </a:r>
            <a:endParaRPr lang="en-US" dirty="0"/>
          </a:p>
          <a:p>
            <a:r>
              <a:rPr lang="en-US" sz="1800" dirty="0"/>
              <a:t>Similarly to </a:t>
            </a:r>
            <a:r>
              <a:rPr lang="en-US" sz="1800" dirty="0">
                <a:latin typeface="Monaco" pitchFamily="2" charset="77"/>
              </a:rPr>
              <a:t>map</a:t>
            </a:r>
            <a:r>
              <a:rPr lang="en-US" sz="1800" dirty="0"/>
              <a:t>, Python has a built-in function for this behavior called </a:t>
            </a:r>
            <a:r>
              <a:rPr lang="en-US" sz="1800" dirty="0">
                <a:latin typeface="Monaco" pitchFamily="2" charset="77"/>
              </a:rPr>
              <a:t>filter</a:t>
            </a:r>
            <a:r>
              <a:rPr lang="en-US" sz="1800" dirty="0"/>
              <a:t>.</a:t>
            </a:r>
          </a:p>
          <a:p>
            <a:r>
              <a:rPr lang="en-US" sz="1800" dirty="0"/>
              <a:t>The </a:t>
            </a:r>
            <a:r>
              <a:rPr lang="en-US" sz="1800" dirty="0">
                <a:latin typeface="Monaco" pitchFamily="2" charset="77"/>
              </a:rPr>
              <a:t>filter</a:t>
            </a:r>
            <a:r>
              <a:rPr lang="en-US" sz="1800" dirty="0"/>
              <a:t> function returns a list of all elements of </a:t>
            </a:r>
            <a:r>
              <a:rPr lang="en-US" sz="1800" dirty="0" err="1">
                <a:latin typeface="Monaco" pitchFamily="2" charset="77"/>
              </a:rPr>
              <a:t>some_list</a:t>
            </a:r>
            <a:r>
              <a:rPr lang="en-US" sz="1800" dirty="0"/>
              <a:t> that would return </a:t>
            </a:r>
            <a:r>
              <a:rPr lang="en-US" sz="1800" dirty="0">
                <a:latin typeface="Monaco" pitchFamily="2" charset="77"/>
              </a:rPr>
              <a:t>True</a:t>
            </a:r>
            <a:r>
              <a:rPr lang="en-US" sz="1800" dirty="0"/>
              <a:t> when passed to </a:t>
            </a:r>
            <a:r>
              <a:rPr lang="en-US" sz="1800" dirty="0" err="1">
                <a:latin typeface="Monaco" pitchFamily="2" charset="77"/>
              </a:rPr>
              <a:t>some_function</a:t>
            </a:r>
            <a:r>
              <a:rPr lang="en-US" sz="1800" dirty="0"/>
              <a:t>. Note how it differs from </a:t>
            </a:r>
            <a:r>
              <a:rPr lang="en-US" sz="1800" dirty="0">
                <a:latin typeface="Monaco" pitchFamily="2" charset="77"/>
              </a:rPr>
              <a:t>map</a:t>
            </a:r>
            <a:r>
              <a:rPr lang="en-US" sz="1800" dirty="0"/>
              <a:t>. For example,</a:t>
            </a:r>
          </a:p>
          <a:p>
            <a:pPr marL="0" indent="0">
              <a:buNone/>
            </a:pPr>
            <a:r>
              <a:rPr lang="en-US" sz="1800" dirty="0">
                <a:latin typeface="Monaco" pitchFamily="2" charset="77"/>
              </a:rPr>
              <a:t>&gt;&gt;&gt; list(map(</a:t>
            </a:r>
            <a:r>
              <a:rPr lang="en-US" sz="1800" dirty="0" err="1">
                <a:latin typeface="Monaco" pitchFamily="2" charset="77"/>
              </a:rPr>
              <a:t>is_even</a:t>
            </a:r>
            <a:r>
              <a:rPr lang="en-US" sz="1800" dirty="0">
                <a:latin typeface="Monaco" pitchFamily="2" charset="77"/>
              </a:rPr>
              <a:t>, [1, 2, 3, 4]))</a:t>
            </a:r>
          </a:p>
          <a:p>
            <a:pPr marL="0" indent="0">
              <a:buNone/>
            </a:pPr>
            <a:r>
              <a:rPr lang="en-US" sz="1800" dirty="0">
                <a:latin typeface="Monaco" pitchFamily="2" charset="77"/>
              </a:rPr>
              <a:t>[False, True, False, True]</a:t>
            </a:r>
          </a:p>
          <a:p>
            <a:pPr marL="0" indent="0">
              <a:buNone/>
            </a:pPr>
            <a:r>
              <a:rPr lang="en-US" sz="1800" dirty="0">
                <a:latin typeface="Monaco" pitchFamily="2" charset="77"/>
              </a:rPr>
              <a:t>&gt;&gt;&gt; list(filter(</a:t>
            </a:r>
            <a:r>
              <a:rPr lang="en-US" sz="1800" dirty="0" err="1">
                <a:latin typeface="Monaco" pitchFamily="2" charset="77"/>
              </a:rPr>
              <a:t>is_even</a:t>
            </a:r>
            <a:r>
              <a:rPr lang="en-US" sz="1800" dirty="0">
                <a:latin typeface="Monaco" pitchFamily="2" charset="77"/>
              </a:rPr>
              <a:t>, [1, 2, 3, 4]))</a:t>
            </a:r>
          </a:p>
          <a:p>
            <a:pPr marL="0" indent="0">
              <a:buNone/>
            </a:pPr>
            <a:r>
              <a:rPr lang="en-US" sz="1800" dirty="0">
                <a:latin typeface="Monaco" pitchFamily="2" charset="77"/>
              </a:rPr>
              <a:t>[2, 4]</a:t>
            </a:r>
          </a:p>
        </p:txBody>
      </p:sp>
    </p:spTree>
    <p:extLst>
      <p:ext uri="{BB962C8B-B14F-4D97-AF65-F5344CB8AC3E}">
        <p14:creationId xmlns:p14="http://schemas.microsoft.com/office/powerpoint/2010/main" val="3107156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F6CA5-7060-1A79-ABE9-BDBFECFF9AD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E19CC428-3F6E-7301-CC8F-D3575EEA050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FBCC075-6F54-A76B-72CA-165BE5492893}"/>
              </a:ext>
            </a:extLst>
          </p:cNvPr>
          <p:cNvSpPr>
            <a:spLocks noGrp="1"/>
          </p:cNvSpPr>
          <p:nvPr>
            <p:ph type="sldNum" sz="quarter" idx="12"/>
          </p:nvPr>
        </p:nvSpPr>
        <p:spPr/>
        <p:txBody>
          <a:bodyPr/>
          <a:lstStyle/>
          <a:p>
            <a:fld id="{CC057153-B650-4DEB-B370-79DDCFDCE934}" type="slidenum">
              <a:rPr lang="en-US" smtClean="0"/>
              <a:t>13</a:t>
            </a:fld>
            <a:endParaRPr lang="en-US"/>
          </a:p>
        </p:txBody>
      </p:sp>
      <p:sp>
        <p:nvSpPr>
          <p:cNvPr id="2" name="TextBox 1">
            <a:extLst>
              <a:ext uri="{FF2B5EF4-FFF2-40B4-BE49-F238E27FC236}">
                <a16:creationId xmlns:a16="http://schemas.microsoft.com/office/drawing/2014/main" id="{31AFB090-9CE2-AFF3-587A-E4B11BE0DD5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7B5DCBF-6F4C-4913-C902-166D866FA6FE}"/>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Anonymous functions</a:t>
            </a:r>
            <a:endParaRPr lang="en-US" dirty="0">
              <a:latin typeface="Monaco" pitchFamily="2" charset="77"/>
            </a:endParaRPr>
          </a:p>
        </p:txBody>
      </p:sp>
      <p:sp>
        <p:nvSpPr>
          <p:cNvPr id="6" name="Content Placeholder 5">
            <a:extLst>
              <a:ext uri="{FF2B5EF4-FFF2-40B4-BE49-F238E27FC236}">
                <a16:creationId xmlns:a16="http://schemas.microsoft.com/office/drawing/2014/main" id="{83D8D14A-828D-7FC1-1CB3-DFDD9CA59D19}"/>
              </a:ext>
            </a:extLst>
          </p:cNvPr>
          <p:cNvSpPr>
            <a:spLocks noGrp="1"/>
          </p:cNvSpPr>
          <p:nvPr>
            <p:ph idx="1"/>
          </p:nvPr>
        </p:nvSpPr>
        <p:spPr/>
        <p:txBody>
          <a:bodyPr>
            <a:noAutofit/>
          </a:bodyPr>
          <a:lstStyle/>
          <a:p>
            <a:r>
              <a:rPr lang="en-US" dirty="0"/>
              <a:t>It can be a bit annoying having to define all of these simple functions to simply pass them as an argument to another function.</a:t>
            </a:r>
          </a:p>
          <a:p>
            <a:r>
              <a:rPr lang="en-US" dirty="0"/>
              <a:t> Python allows us to create </a:t>
            </a:r>
            <a:r>
              <a:rPr lang="en-US" b="1" dirty="0"/>
              <a:t>anonymous functions</a:t>
            </a:r>
            <a:r>
              <a:rPr lang="en-US" dirty="0"/>
              <a:t>, i.e., functions that don't have an explicit name, but are simply code.</a:t>
            </a:r>
          </a:p>
          <a:p>
            <a:r>
              <a:rPr lang="en-US" dirty="0"/>
              <a:t>The syntax is:</a:t>
            </a:r>
            <a:br>
              <a:rPr lang="en-US" dirty="0"/>
            </a:br>
            <a:r>
              <a:rPr lang="en-US" dirty="0">
                <a:latin typeface="Monaco" pitchFamily="2" charset="77"/>
              </a:rPr>
              <a:t>lambda &lt;input&gt;: &lt;expression&gt;</a:t>
            </a:r>
          </a:p>
          <a:p>
            <a:r>
              <a:rPr lang="en-US" dirty="0"/>
              <a:t>&lt;input&gt; is the parameter(s) to the anonymous function.</a:t>
            </a:r>
          </a:p>
          <a:p>
            <a:pPr lvl="1"/>
            <a:r>
              <a:rPr lang="en-US" dirty="0"/>
              <a:t>If you need to pass multiple inputs, just pass them as a tuple.</a:t>
            </a:r>
          </a:p>
          <a:p>
            <a:r>
              <a:rPr lang="en-US" dirty="0"/>
              <a:t>&lt;expression&gt; is the body of the function that is executed and returned. It can only be a single expression (i.e., something that represents a value).</a:t>
            </a:r>
          </a:p>
        </p:txBody>
      </p:sp>
    </p:spTree>
    <p:extLst>
      <p:ext uri="{BB962C8B-B14F-4D97-AF65-F5344CB8AC3E}">
        <p14:creationId xmlns:p14="http://schemas.microsoft.com/office/powerpoint/2010/main" val="3898122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265AC-2E65-FB77-FFCC-6D05388586D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33B87D4-C577-6D70-690E-E78327E8ADFF}"/>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4116D2B-A10D-4E24-6DF0-8ED7FC2935A0}"/>
              </a:ext>
            </a:extLst>
          </p:cNvPr>
          <p:cNvSpPr>
            <a:spLocks noGrp="1"/>
          </p:cNvSpPr>
          <p:nvPr>
            <p:ph type="sldNum" sz="quarter" idx="12"/>
          </p:nvPr>
        </p:nvSpPr>
        <p:spPr/>
        <p:txBody>
          <a:bodyPr/>
          <a:lstStyle/>
          <a:p>
            <a:fld id="{CC057153-B650-4DEB-B370-79DDCFDCE934}" type="slidenum">
              <a:rPr lang="en-US" smtClean="0"/>
              <a:t>14</a:t>
            </a:fld>
            <a:endParaRPr lang="en-US"/>
          </a:p>
        </p:txBody>
      </p:sp>
      <p:sp>
        <p:nvSpPr>
          <p:cNvPr id="2" name="TextBox 1">
            <a:extLst>
              <a:ext uri="{FF2B5EF4-FFF2-40B4-BE49-F238E27FC236}">
                <a16:creationId xmlns:a16="http://schemas.microsoft.com/office/drawing/2014/main" id="{6CCD20BF-3003-86ED-943C-449062E092D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85DE161-BFBC-116E-F4C8-F6D33830FD72}"/>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Anonymous functions</a:t>
            </a:r>
            <a:endParaRPr lang="en-US" dirty="0">
              <a:latin typeface="Monaco" pitchFamily="2" charset="77"/>
            </a:endParaRPr>
          </a:p>
          <a:p>
            <a:endParaRPr lang="en-US" dirty="0">
              <a:latin typeface="Monaco" pitchFamily="2" charset="77"/>
            </a:endParaRPr>
          </a:p>
        </p:txBody>
      </p:sp>
      <p:sp>
        <p:nvSpPr>
          <p:cNvPr id="6" name="Content Placeholder 5">
            <a:extLst>
              <a:ext uri="{FF2B5EF4-FFF2-40B4-BE49-F238E27FC236}">
                <a16:creationId xmlns:a16="http://schemas.microsoft.com/office/drawing/2014/main" id="{419B556D-D4DC-34C9-D4A6-5BAE0161092E}"/>
              </a:ext>
            </a:extLst>
          </p:cNvPr>
          <p:cNvSpPr>
            <a:spLocks noGrp="1"/>
          </p:cNvSpPr>
          <p:nvPr>
            <p:ph idx="1"/>
          </p:nvPr>
        </p:nvSpPr>
        <p:spPr/>
        <p:txBody>
          <a:bodyPr>
            <a:noAutofit/>
          </a:bodyPr>
          <a:lstStyle/>
          <a:p>
            <a:r>
              <a:rPr lang="en-US" dirty="0"/>
              <a:t>An example:</a:t>
            </a:r>
            <a:br>
              <a:rPr lang="en-US" dirty="0"/>
            </a:br>
            <a:r>
              <a:rPr lang="en-US" dirty="0">
                <a:latin typeface="Monaco" pitchFamily="2" charset="77"/>
              </a:rPr>
              <a:t>&gt;&gt;&gt; lambda x: x+1</a:t>
            </a:r>
            <a:br>
              <a:rPr lang="en-US" dirty="0">
                <a:latin typeface="Monaco" pitchFamily="2" charset="77"/>
              </a:rPr>
            </a:br>
            <a:r>
              <a:rPr lang="en-US" dirty="0">
                <a:latin typeface="Monaco" pitchFamily="2" charset="77"/>
              </a:rPr>
              <a:t>&lt;function &lt;lambda&gt; at 0x7f7ff80981e0&gt;</a:t>
            </a:r>
          </a:p>
          <a:p>
            <a:r>
              <a:rPr lang="en-US" dirty="0"/>
              <a:t>Notice that it gives the same function type back, but it doesn't have a name!</a:t>
            </a:r>
            <a:br>
              <a:rPr lang="en-US" dirty="0"/>
            </a:br>
            <a:r>
              <a:rPr lang="en-US" dirty="0">
                <a:latin typeface="Monaco" pitchFamily="2" charset="77"/>
              </a:rPr>
              <a:t>&gt;&gt;&gt; (lambda x: x+1)(2)</a:t>
            </a:r>
            <a:br>
              <a:rPr lang="en-US" dirty="0">
                <a:latin typeface="Monaco" pitchFamily="2" charset="77"/>
              </a:rPr>
            </a:br>
            <a:r>
              <a:rPr lang="en-US" dirty="0">
                <a:latin typeface="Monaco" pitchFamily="2" charset="77"/>
              </a:rPr>
              <a:t>3</a:t>
            </a:r>
          </a:p>
          <a:p>
            <a:r>
              <a:rPr lang="en-US" dirty="0"/>
              <a:t>We can also associate it with a variable and call it, e.g., </a:t>
            </a:r>
            <a:br>
              <a:rPr lang="en-US" dirty="0"/>
            </a:br>
            <a:r>
              <a:rPr lang="en-US" dirty="0">
                <a:latin typeface="Monaco" pitchFamily="2" charset="77"/>
              </a:rPr>
              <a:t>f = lambda x: x+1</a:t>
            </a:r>
            <a:br>
              <a:rPr lang="en-US" dirty="0">
                <a:latin typeface="Monaco" pitchFamily="2" charset="77"/>
              </a:rPr>
            </a:br>
            <a:r>
              <a:rPr lang="en-US" dirty="0">
                <a:latin typeface="Monaco" pitchFamily="2" charset="77"/>
              </a:rPr>
              <a:t>&gt;&gt;&gt; f(2)</a:t>
            </a:r>
            <a:br>
              <a:rPr lang="en-US" dirty="0">
                <a:latin typeface="Monaco" pitchFamily="2" charset="77"/>
              </a:rPr>
            </a:br>
            <a:r>
              <a:rPr lang="en-US" dirty="0">
                <a:latin typeface="Monaco" pitchFamily="2" charset="77"/>
              </a:rPr>
              <a:t>3</a:t>
            </a:r>
            <a:br>
              <a:rPr lang="en-US" dirty="0">
                <a:latin typeface="Monaco" pitchFamily="2" charset="77"/>
              </a:rPr>
            </a:br>
            <a:endParaRPr lang="en-US" dirty="0"/>
          </a:p>
        </p:txBody>
      </p:sp>
    </p:spTree>
    <p:extLst>
      <p:ext uri="{BB962C8B-B14F-4D97-AF65-F5344CB8AC3E}">
        <p14:creationId xmlns:p14="http://schemas.microsoft.com/office/powerpoint/2010/main" val="2233322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4AA57-E716-CF66-8B8A-1A790030CF0B}"/>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A7EFEA83-516C-D545-E541-9282B82D00A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4F1343C-8816-2B13-65FD-A972352925D6}"/>
              </a:ext>
            </a:extLst>
          </p:cNvPr>
          <p:cNvSpPr>
            <a:spLocks noGrp="1"/>
          </p:cNvSpPr>
          <p:nvPr>
            <p:ph type="sldNum" sz="quarter" idx="12"/>
          </p:nvPr>
        </p:nvSpPr>
        <p:spPr/>
        <p:txBody>
          <a:bodyPr/>
          <a:lstStyle/>
          <a:p>
            <a:fld id="{CC057153-B650-4DEB-B370-79DDCFDCE934}" type="slidenum">
              <a:rPr lang="en-US" smtClean="0"/>
              <a:t>15</a:t>
            </a:fld>
            <a:endParaRPr lang="en-US"/>
          </a:p>
        </p:txBody>
      </p:sp>
      <p:sp>
        <p:nvSpPr>
          <p:cNvPr id="2" name="TextBox 1">
            <a:extLst>
              <a:ext uri="{FF2B5EF4-FFF2-40B4-BE49-F238E27FC236}">
                <a16:creationId xmlns:a16="http://schemas.microsoft.com/office/drawing/2014/main" id="{3D7EFE30-A487-16EE-16D3-CD9510394C9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32C12A8A-D29D-FF13-07A3-E7D12E65FC2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Anonymous functions</a:t>
            </a:r>
            <a:endParaRPr lang="en-US" dirty="0">
              <a:latin typeface="Monaco" pitchFamily="2" charset="77"/>
            </a:endParaRPr>
          </a:p>
          <a:p>
            <a:endParaRPr lang="en-US" dirty="0">
              <a:latin typeface="Monaco" pitchFamily="2" charset="77"/>
            </a:endParaRPr>
          </a:p>
        </p:txBody>
      </p:sp>
      <p:sp>
        <p:nvSpPr>
          <p:cNvPr id="6" name="Content Placeholder 5">
            <a:extLst>
              <a:ext uri="{FF2B5EF4-FFF2-40B4-BE49-F238E27FC236}">
                <a16:creationId xmlns:a16="http://schemas.microsoft.com/office/drawing/2014/main" id="{1104DCD7-0BC1-4DD1-3D20-FF18ACD89EB4}"/>
              </a:ext>
            </a:extLst>
          </p:cNvPr>
          <p:cNvSpPr>
            <a:spLocks noGrp="1"/>
          </p:cNvSpPr>
          <p:nvPr>
            <p:ph idx="1"/>
          </p:nvPr>
        </p:nvSpPr>
        <p:spPr/>
        <p:txBody>
          <a:bodyPr>
            <a:noAutofit/>
          </a:bodyPr>
          <a:lstStyle/>
          <a:p>
            <a:r>
              <a:rPr lang="en-US" dirty="0"/>
              <a:t>An example:</a:t>
            </a:r>
            <a:endParaRPr lang="en-US" dirty="0">
              <a:latin typeface="Monaco" pitchFamily="2" charset="77"/>
            </a:endParaRPr>
          </a:p>
          <a:p>
            <a:pPr marL="0" indent="0">
              <a:buNone/>
            </a:pPr>
            <a:r>
              <a:rPr lang="en-US" dirty="0">
                <a:latin typeface="Monaco" pitchFamily="2" charset="77"/>
              </a:rPr>
              <a:t>&gt;&gt;&gt; </a:t>
            </a:r>
            <a:r>
              <a:rPr lang="en-US" dirty="0" err="1">
                <a:latin typeface="Monaco" pitchFamily="2" charset="77"/>
              </a:rPr>
              <a:t>filter_list</a:t>
            </a:r>
            <a:r>
              <a:rPr lang="en-US" dirty="0">
                <a:latin typeface="Monaco" pitchFamily="2" charset="77"/>
              </a:rPr>
              <a:t>(lambda num: num % 2 == 0, [1, 2, 3, 4])</a:t>
            </a:r>
          </a:p>
          <a:p>
            <a:pPr marL="0" indent="0">
              <a:buNone/>
            </a:pPr>
            <a:r>
              <a:rPr lang="en-US" dirty="0">
                <a:latin typeface="Monaco" pitchFamily="2" charset="77"/>
              </a:rPr>
              <a:t>[2, 4]</a:t>
            </a:r>
          </a:p>
          <a:p>
            <a:endParaRPr lang="en-US" dirty="0"/>
          </a:p>
        </p:txBody>
      </p:sp>
    </p:spTree>
    <p:extLst>
      <p:ext uri="{BB962C8B-B14F-4D97-AF65-F5344CB8AC3E}">
        <p14:creationId xmlns:p14="http://schemas.microsoft.com/office/powerpoint/2010/main" val="753655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A326A-10BF-7E91-A3F4-32135781CCFF}"/>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AFDDA2B-3CBF-D524-8B9A-93BE2320551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DC9E4E01-FB85-18C1-41AC-626AE15198CD}"/>
              </a:ext>
            </a:extLst>
          </p:cNvPr>
          <p:cNvSpPr>
            <a:spLocks noGrp="1"/>
          </p:cNvSpPr>
          <p:nvPr>
            <p:ph type="sldNum" sz="quarter" idx="12"/>
          </p:nvPr>
        </p:nvSpPr>
        <p:spPr/>
        <p:txBody>
          <a:bodyPr/>
          <a:lstStyle/>
          <a:p>
            <a:fld id="{CC057153-B650-4DEB-B370-79DDCFDCE934}" type="slidenum">
              <a:rPr lang="en-US" smtClean="0"/>
              <a:t>16</a:t>
            </a:fld>
            <a:endParaRPr lang="en-US"/>
          </a:p>
        </p:txBody>
      </p:sp>
      <p:sp>
        <p:nvSpPr>
          <p:cNvPr id="2" name="TextBox 1">
            <a:extLst>
              <a:ext uri="{FF2B5EF4-FFF2-40B4-BE49-F238E27FC236}">
                <a16:creationId xmlns:a16="http://schemas.microsoft.com/office/drawing/2014/main" id="{DD45D7CB-AC56-5F4C-0CB5-A78AAAF8C30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5645887-D9DA-3D5F-87DF-A31A3DDD343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n-lt"/>
              </a:rPr>
              <a:t>Practice time</a:t>
            </a:r>
          </a:p>
        </p:txBody>
      </p:sp>
      <p:sp>
        <p:nvSpPr>
          <p:cNvPr id="6" name="Content Placeholder 5">
            <a:extLst>
              <a:ext uri="{FF2B5EF4-FFF2-40B4-BE49-F238E27FC236}">
                <a16:creationId xmlns:a16="http://schemas.microsoft.com/office/drawing/2014/main" id="{07DEFCB3-4109-0816-2DA5-647638E2F968}"/>
              </a:ext>
            </a:extLst>
          </p:cNvPr>
          <p:cNvSpPr>
            <a:spLocks noGrp="1"/>
          </p:cNvSpPr>
          <p:nvPr>
            <p:ph idx="1"/>
          </p:nvPr>
        </p:nvSpPr>
        <p:spPr/>
        <p:txBody>
          <a:bodyPr>
            <a:noAutofit/>
          </a:bodyPr>
          <a:lstStyle/>
          <a:p>
            <a:r>
              <a:rPr lang="en-US" dirty="0"/>
              <a:t>Write anonymous functions for the following procedures:</a:t>
            </a:r>
          </a:p>
          <a:p>
            <a:r>
              <a:rPr lang="en-US" dirty="0"/>
              <a:t>Multiply argument </a:t>
            </a:r>
            <a:r>
              <a:rPr lang="en-US" dirty="0">
                <a:latin typeface="Monaco" pitchFamily="2" charset="77"/>
                <a:cs typeface="Modak" pitchFamily="2" charset="77"/>
              </a:rPr>
              <a:t>num1</a:t>
            </a:r>
            <a:r>
              <a:rPr lang="en-US" dirty="0"/>
              <a:t> with argument </a:t>
            </a:r>
            <a:r>
              <a:rPr lang="en-US" dirty="0">
                <a:latin typeface="Monaco" pitchFamily="2" charset="77"/>
              </a:rPr>
              <a:t>num2</a:t>
            </a:r>
            <a:r>
              <a:rPr lang="en-US" dirty="0"/>
              <a:t> and return the result:</a:t>
            </a:r>
          </a:p>
          <a:p>
            <a:r>
              <a:rPr lang="en-US" dirty="0"/>
              <a:t>Add arguments </a:t>
            </a:r>
            <a:r>
              <a:rPr lang="en-US" dirty="0">
                <a:latin typeface="Monaco" pitchFamily="2" charset="77"/>
              </a:rPr>
              <a:t>num1</a:t>
            </a:r>
            <a:r>
              <a:rPr lang="en-US" dirty="0"/>
              <a:t>, </a:t>
            </a:r>
            <a:r>
              <a:rPr lang="en-US" dirty="0">
                <a:latin typeface="Monaco" pitchFamily="2" charset="77"/>
              </a:rPr>
              <a:t>num2</a:t>
            </a:r>
            <a:r>
              <a:rPr lang="en-US" dirty="0"/>
              <a:t>, </a:t>
            </a:r>
            <a:r>
              <a:rPr lang="en-US" dirty="0">
                <a:latin typeface="Monaco" pitchFamily="2" charset="77"/>
              </a:rPr>
              <a:t>num3</a:t>
            </a:r>
            <a:r>
              <a:rPr lang="en-US" dirty="0"/>
              <a:t> and return the result</a:t>
            </a:r>
            <a:br>
              <a:rPr lang="en-US" dirty="0"/>
            </a:br>
            <a:endParaRPr lang="en-US" dirty="0"/>
          </a:p>
        </p:txBody>
      </p:sp>
    </p:spTree>
    <p:extLst>
      <p:ext uri="{BB962C8B-B14F-4D97-AF65-F5344CB8AC3E}">
        <p14:creationId xmlns:p14="http://schemas.microsoft.com/office/powerpoint/2010/main" val="2427743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EE5AB-FCCB-F318-D5EF-0C975CB1290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D082275-5ACD-F9C2-ACC1-4096F2F5BE65}"/>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0798CE45-4308-3ED5-D999-5AA4D2D25B1E}"/>
              </a:ext>
            </a:extLst>
          </p:cNvPr>
          <p:cNvSpPr>
            <a:spLocks noGrp="1"/>
          </p:cNvSpPr>
          <p:nvPr>
            <p:ph type="sldNum" sz="quarter" idx="12"/>
          </p:nvPr>
        </p:nvSpPr>
        <p:spPr/>
        <p:txBody>
          <a:bodyPr/>
          <a:lstStyle/>
          <a:p>
            <a:fld id="{CC057153-B650-4DEB-B370-79DDCFDCE934}" type="slidenum">
              <a:rPr lang="en-US" smtClean="0"/>
              <a:t>17</a:t>
            </a:fld>
            <a:endParaRPr lang="en-US"/>
          </a:p>
        </p:txBody>
      </p:sp>
      <p:sp>
        <p:nvSpPr>
          <p:cNvPr id="2" name="TextBox 1">
            <a:extLst>
              <a:ext uri="{FF2B5EF4-FFF2-40B4-BE49-F238E27FC236}">
                <a16:creationId xmlns:a16="http://schemas.microsoft.com/office/drawing/2014/main" id="{AD1EBFC2-D3DC-D6AC-073F-90D676C635FE}"/>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4B3AA312-544E-4B71-CE0C-D587A1D9E25F}"/>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n-lt"/>
              </a:rPr>
              <a:t>Answer</a:t>
            </a:r>
          </a:p>
        </p:txBody>
      </p:sp>
      <p:sp>
        <p:nvSpPr>
          <p:cNvPr id="6" name="Content Placeholder 5">
            <a:extLst>
              <a:ext uri="{FF2B5EF4-FFF2-40B4-BE49-F238E27FC236}">
                <a16:creationId xmlns:a16="http://schemas.microsoft.com/office/drawing/2014/main" id="{7E9BF6A1-7398-0350-A3BD-81CDF8B35622}"/>
              </a:ext>
            </a:extLst>
          </p:cNvPr>
          <p:cNvSpPr>
            <a:spLocks noGrp="1"/>
          </p:cNvSpPr>
          <p:nvPr>
            <p:ph idx="1"/>
          </p:nvPr>
        </p:nvSpPr>
        <p:spPr/>
        <p:txBody>
          <a:bodyPr>
            <a:noAutofit/>
          </a:bodyPr>
          <a:lstStyle/>
          <a:p>
            <a:r>
              <a:rPr lang="en-US" dirty="0"/>
              <a:t>Write anonymous functions for the following procedures:</a:t>
            </a:r>
          </a:p>
          <a:p>
            <a:r>
              <a:rPr lang="en-US" dirty="0"/>
              <a:t>Multiply argument </a:t>
            </a:r>
            <a:r>
              <a:rPr lang="en-US" dirty="0">
                <a:latin typeface="Monaco" pitchFamily="2" charset="77"/>
                <a:cs typeface="Modak" pitchFamily="2" charset="77"/>
              </a:rPr>
              <a:t>num1</a:t>
            </a:r>
            <a:r>
              <a:rPr lang="en-US" dirty="0"/>
              <a:t> with argument </a:t>
            </a:r>
            <a:r>
              <a:rPr lang="en-US" dirty="0">
                <a:latin typeface="Monaco" pitchFamily="2" charset="77"/>
              </a:rPr>
              <a:t>num2</a:t>
            </a:r>
            <a:r>
              <a:rPr lang="en-US" dirty="0"/>
              <a:t> and return the result:</a:t>
            </a:r>
          </a:p>
          <a:p>
            <a:pPr lvl="1"/>
            <a:r>
              <a:rPr lang="en-US" sz="2000" dirty="0">
                <a:latin typeface="Monaco" pitchFamily="2" charset="77"/>
              </a:rPr>
              <a:t>lambda num1, num2 : num1 * num2</a:t>
            </a:r>
          </a:p>
          <a:p>
            <a:r>
              <a:rPr lang="en-US" dirty="0"/>
              <a:t>Add arguments </a:t>
            </a:r>
            <a:r>
              <a:rPr lang="en-US" dirty="0">
                <a:latin typeface="Monaco" pitchFamily="2" charset="77"/>
              </a:rPr>
              <a:t>num1</a:t>
            </a:r>
            <a:r>
              <a:rPr lang="en-US" dirty="0"/>
              <a:t>, </a:t>
            </a:r>
            <a:r>
              <a:rPr lang="en-US" dirty="0">
                <a:latin typeface="Monaco" pitchFamily="2" charset="77"/>
              </a:rPr>
              <a:t>num2</a:t>
            </a:r>
            <a:r>
              <a:rPr lang="en-US" dirty="0"/>
              <a:t>, </a:t>
            </a:r>
            <a:r>
              <a:rPr lang="en-US" dirty="0">
                <a:latin typeface="Monaco" pitchFamily="2" charset="77"/>
              </a:rPr>
              <a:t>num3</a:t>
            </a:r>
            <a:r>
              <a:rPr lang="en-US" dirty="0"/>
              <a:t> and return the result</a:t>
            </a:r>
          </a:p>
          <a:p>
            <a:r>
              <a:rPr lang="en-US" dirty="0">
                <a:latin typeface="Monaco" pitchFamily="2" charset="77"/>
              </a:rPr>
              <a:t>lambda num1, num2, num3 : num1 + num2 + num3</a:t>
            </a:r>
          </a:p>
        </p:txBody>
      </p:sp>
    </p:spTree>
    <p:extLst>
      <p:ext uri="{BB962C8B-B14F-4D97-AF65-F5344CB8AC3E}">
        <p14:creationId xmlns:p14="http://schemas.microsoft.com/office/powerpoint/2010/main" val="1562255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C696B-C7D3-15BD-07FD-9E8D996C02C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2A8E778-86BE-BC01-FE8B-B2B9ED4F69A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65B4B483-8EE6-F23B-0FB1-440CD4BC2481}"/>
              </a:ext>
            </a:extLst>
          </p:cNvPr>
          <p:cNvSpPr>
            <a:spLocks noGrp="1"/>
          </p:cNvSpPr>
          <p:nvPr>
            <p:ph type="sldNum" sz="quarter" idx="12"/>
          </p:nvPr>
        </p:nvSpPr>
        <p:spPr/>
        <p:txBody>
          <a:bodyPr/>
          <a:lstStyle/>
          <a:p>
            <a:fld id="{CC057153-B650-4DEB-B370-79DDCFDCE934}" type="slidenum">
              <a:rPr lang="en-US" smtClean="0"/>
              <a:t>18</a:t>
            </a:fld>
            <a:endParaRPr lang="en-US"/>
          </a:p>
        </p:txBody>
      </p:sp>
      <p:sp>
        <p:nvSpPr>
          <p:cNvPr id="2" name="TextBox 1">
            <a:extLst>
              <a:ext uri="{FF2B5EF4-FFF2-40B4-BE49-F238E27FC236}">
                <a16:creationId xmlns:a16="http://schemas.microsoft.com/office/drawing/2014/main" id="{A8566AD4-71E5-3BD0-D370-DE071A2B6F67}"/>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D859B1CE-724E-6962-FE5D-0AC44B884FF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onaco" pitchFamily="2" charset="77"/>
              </a:rPr>
              <a:t>sorted</a:t>
            </a:r>
            <a:r>
              <a:rPr lang="en-US" dirty="0">
                <a:latin typeface="+mn-lt"/>
              </a:rPr>
              <a:t> function</a:t>
            </a:r>
          </a:p>
        </p:txBody>
      </p:sp>
      <p:sp>
        <p:nvSpPr>
          <p:cNvPr id="6" name="Content Placeholder 5">
            <a:extLst>
              <a:ext uri="{FF2B5EF4-FFF2-40B4-BE49-F238E27FC236}">
                <a16:creationId xmlns:a16="http://schemas.microsoft.com/office/drawing/2014/main" id="{B7871854-A9AB-5303-A02A-84901CA5EBB9}"/>
              </a:ext>
            </a:extLst>
          </p:cNvPr>
          <p:cNvSpPr>
            <a:spLocks noGrp="1"/>
          </p:cNvSpPr>
          <p:nvPr>
            <p:ph idx="1"/>
          </p:nvPr>
        </p:nvSpPr>
        <p:spPr/>
        <p:txBody>
          <a:bodyPr>
            <a:noAutofit/>
          </a:bodyPr>
          <a:lstStyle/>
          <a:p>
            <a:r>
              <a:rPr lang="en-US" dirty="0"/>
              <a:t>Python supports a built-in function that takes an </a:t>
            </a:r>
            <a:r>
              <a:rPr lang="en-US" dirty="0" err="1"/>
              <a:t>iterable</a:t>
            </a:r>
            <a:r>
              <a:rPr lang="en-US" dirty="0"/>
              <a:t> object, such as a list, string, tuple, dictionary, </a:t>
            </a:r>
            <a:r>
              <a:rPr lang="en-US" dirty="0" err="1"/>
              <a:t>etc</a:t>
            </a:r>
            <a:r>
              <a:rPr lang="en-US" dirty="0"/>
              <a:t>), and returns a </a:t>
            </a:r>
            <a:r>
              <a:rPr lang="en-US" b="1" dirty="0"/>
              <a:t>new</a:t>
            </a:r>
            <a:r>
              <a:rPr lang="en-US" dirty="0"/>
              <a:t> sorted list from it without modifying the original. </a:t>
            </a:r>
          </a:p>
          <a:p>
            <a:r>
              <a:rPr lang="en-US" dirty="0">
                <a:latin typeface="Monaco" pitchFamily="2" charset="77"/>
              </a:rPr>
              <a:t>numbers = [3, 2, 5, 1]</a:t>
            </a:r>
            <a:br>
              <a:rPr lang="en-US" dirty="0">
                <a:latin typeface="Monaco" pitchFamily="2" charset="77"/>
              </a:rPr>
            </a:br>
            <a:r>
              <a:rPr lang="en-US" dirty="0" err="1">
                <a:latin typeface="Monaco" pitchFamily="2" charset="77"/>
              </a:rPr>
              <a:t>sorted_numbers</a:t>
            </a:r>
            <a:r>
              <a:rPr lang="en-US" dirty="0">
                <a:latin typeface="Monaco" pitchFamily="2" charset="77"/>
              </a:rPr>
              <a:t> = sorted(numbers)</a:t>
            </a:r>
            <a:br>
              <a:rPr lang="en-US" dirty="0">
                <a:latin typeface="Monaco" pitchFamily="2" charset="77"/>
              </a:rPr>
            </a:br>
            <a:r>
              <a:rPr lang="en-US" dirty="0">
                <a:latin typeface="Monaco" pitchFamily="2" charset="77"/>
              </a:rPr>
              <a:t>print(numbers) # remains [3, 2, 5, 1]</a:t>
            </a:r>
            <a:br>
              <a:rPr lang="en-US" dirty="0">
                <a:latin typeface="Monaco" pitchFamily="2" charset="77"/>
              </a:rPr>
            </a:br>
            <a:r>
              <a:rPr lang="en-US" dirty="0">
                <a:latin typeface="Monaco" pitchFamily="2" charset="77"/>
              </a:rPr>
              <a:t>print(</a:t>
            </a:r>
            <a:r>
              <a:rPr lang="en-US" dirty="0" err="1">
                <a:latin typeface="Monaco" pitchFamily="2" charset="77"/>
              </a:rPr>
              <a:t>sorted_numbers</a:t>
            </a:r>
            <a:r>
              <a:rPr lang="en-US" dirty="0">
                <a:latin typeface="Monaco" pitchFamily="2" charset="77"/>
              </a:rPr>
              <a:t>) # is now [1, 2, 3, 5]</a:t>
            </a:r>
          </a:p>
          <a:p>
            <a:r>
              <a:rPr lang="en-US" dirty="0"/>
              <a:t>It can also sort reversely, e.g., </a:t>
            </a:r>
          </a:p>
          <a:p>
            <a:pPr marL="0" indent="0">
              <a:buNone/>
            </a:pPr>
            <a:r>
              <a:rPr lang="en-US" dirty="0" err="1">
                <a:latin typeface="Monaco" pitchFamily="2" charset="77"/>
              </a:rPr>
              <a:t>sorted_numbers</a:t>
            </a:r>
            <a:r>
              <a:rPr lang="en-US" dirty="0">
                <a:latin typeface="Monaco" pitchFamily="2" charset="77"/>
              </a:rPr>
              <a:t> = sorted(numbers, reverse = True)</a:t>
            </a:r>
          </a:p>
          <a:p>
            <a:pPr marL="0" indent="0">
              <a:buNone/>
            </a:pPr>
            <a:r>
              <a:rPr lang="en-US" dirty="0">
                <a:latin typeface="Monaco" pitchFamily="2" charset="77"/>
              </a:rPr>
              <a:t>print(</a:t>
            </a:r>
            <a:r>
              <a:rPr lang="en-US" dirty="0" err="1">
                <a:latin typeface="Monaco" pitchFamily="2" charset="77"/>
              </a:rPr>
              <a:t>sorted_numbers</a:t>
            </a:r>
            <a:r>
              <a:rPr lang="en-US" dirty="0">
                <a:latin typeface="Monaco" pitchFamily="2" charset="77"/>
              </a:rPr>
              <a:t>) # is now [5, 3, 2, 1]</a:t>
            </a:r>
          </a:p>
          <a:p>
            <a:endParaRPr lang="en-US" dirty="0">
              <a:latin typeface="Monaco" pitchFamily="2" charset="77"/>
            </a:endParaRPr>
          </a:p>
        </p:txBody>
      </p:sp>
    </p:spTree>
    <p:extLst>
      <p:ext uri="{BB962C8B-B14F-4D97-AF65-F5344CB8AC3E}">
        <p14:creationId xmlns:p14="http://schemas.microsoft.com/office/powerpoint/2010/main" val="3068243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DA5E8-F2B4-BBEA-536E-B817AF6368E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53B62640-D773-A5C4-C457-35758AEC761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855F368-41AB-5DC9-CB8B-27676A510231}"/>
              </a:ext>
            </a:extLst>
          </p:cNvPr>
          <p:cNvSpPr>
            <a:spLocks noGrp="1"/>
          </p:cNvSpPr>
          <p:nvPr>
            <p:ph type="sldNum" sz="quarter" idx="12"/>
          </p:nvPr>
        </p:nvSpPr>
        <p:spPr/>
        <p:txBody>
          <a:bodyPr/>
          <a:lstStyle/>
          <a:p>
            <a:fld id="{CC057153-B650-4DEB-B370-79DDCFDCE934}" type="slidenum">
              <a:rPr lang="en-US" smtClean="0"/>
              <a:t>19</a:t>
            </a:fld>
            <a:endParaRPr lang="en-US"/>
          </a:p>
        </p:txBody>
      </p:sp>
      <p:sp>
        <p:nvSpPr>
          <p:cNvPr id="2" name="TextBox 1">
            <a:extLst>
              <a:ext uri="{FF2B5EF4-FFF2-40B4-BE49-F238E27FC236}">
                <a16:creationId xmlns:a16="http://schemas.microsoft.com/office/drawing/2014/main" id="{837509A3-5C72-AA20-B7EC-CF5552B9894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0D29ECB-674F-A3BF-E8B4-08719DC7C6D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onaco" pitchFamily="2" charset="77"/>
              </a:rPr>
              <a:t>sorted</a:t>
            </a:r>
            <a:r>
              <a:rPr lang="en-US" dirty="0">
                <a:latin typeface="+mn-lt"/>
              </a:rPr>
              <a:t> function</a:t>
            </a:r>
          </a:p>
        </p:txBody>
      </p:sp>
      <p:sp>
        <p:nvSpPr>
          <p:cNvPr id="6" name="Content Placeholder 5">
            <a:extLst>
              <a:ext uri="{FF2B5EF4-FFF2-40B4-BE49-F238E27FC236}">
                <a16:creationId xmlns:a16="http://schemas.microsoft.com/office/drawing/2014/main" id="{AC6FCA09-68D4-7411-59CE-02FF71572675}"/>
              </a:ext>
            </a:extLst>
          </p:cNvPr>
          <p:cNvSpPr>
            <a:spLocks noGrp="1"/>
          </p:cNvSpPr>
          <p:nvPr>
            <p:ph idx="1"/>
          </p:nvPr>
        </p:nvSpPr>
        <p:spPr/>
        <p:txBody>
          <a:bodyPr>
            <a:noAutofit/>
          </a:bodyPr>
          <a:lstStyle/>
          <a:p>
            <a:r>
              <a:rPr lang="en-US" dirty="0"/>
              <a:t>Sometimes, we want to sort our data in a non-standard way, e.g., instead of lexicographic order for a list of strings sort by length.</a:t>
            </a:r>
          </a:p>
          <a:p>
            <a:pPr fontAlgn="base"/>
            <a:r>
              <a:rPr lang="en-US" dirty="0"/>
              <a:t>sorted can take a key that is a function to be called on each list element prior to making comparisons. </a:t>
            </a:r>
          </a:p>
          <a:p>
            <a:r>
              <a:rPr lang="en-US" dirty="0">
                <a:latin typeface="Monaco" pitchFamily="2" charset="77"/>
              </a:rPr>
              <a:t>fruit = ['apple', 'banana', 'plum', 'kiwi']</a:t>
            </a:r>
            <a:br>
              <a:rPr lang="en-US" dirty="0">
                <a:latin typeface="Monaco" pitchFamily="2" charset="77"/>
              </a:rPr>
            </a:br>
            <a:r>
              <a:rPr lang="en-US" dirty="0" err="1">
                <a:latin typeface="Monaco" pitchFamily="2" charset="77"/>
              </a:rPr>
              <a:t>sorted_fruit</a:t>
            </a:r>
            <a:r>
              <a:rPr lang="en-US" dirty="0">
                <a:latin typeface="Monaco" pitchFamily="2" charset="77"/>
              </a:rPr>
              <a:t> = sorted(fruit, key = </a:t>
            </a:r>
            <a:r>
              <a:rPr lang="en-US" dirty="0" err="1">
                <a:latin typeface="Monaco" pitchFamily="2" charset="77"/>
              </a:rPr>
              <a:t>len</a:t>
            </a:r>
            <a:r>
              <a:rPr lang="en-US" dirty="0">
                <a:latin typeface="Monaco" pitchFamily="2" charset="77"/>
              </a:rPr>
              <a:t>)</a:t>
            </a:r>
          </a:p>
          <a:p>
            <a:pPr marL="0" indent="0">
              <a:buNone/>
            </a:pPr>
            <a:r>
              <a:rPr lang="en-US" dirty="0">
                <a:latin typeface="Monaco" pitchFamily="2" charset="77"/>
              </a:rPr>
              <a:t>  # </a:t>
            </a:r>
            <a:r>
              <a:rPr lang="en-US" dirty="0" err="1">
                <a:latin typeface="Monaco" pitchFamily="2" charset="77"/>
              </a:rPr>
              <a:t>secretely</a:t>
            </a:r>
            <a:r>
              <a:rPr lang="en-US" dirty="0">
                <a:latin typeface="Monaco" pitchFamily="2" charset="77"/>
              </a:rPr>
              <a:t> converts it into [5, 6, 4, 4] which uses to sort</a:t>
            </a:r>
            <a:br>
              <a:rPr lang="en-US" dirty="0">
                <a:latin typeface="Monaco" pitchFamily="2" charset="77"/>
              </a:rPr>
            </a:br>
            <a:r>
              <a:rPr lang="en-US" dirty="0">
                <a:latin typeface="Monaco" pitchFamily="2" charset="77"/>
              </a:rPr>
              <a:t>print(</a:t>
            </a:r>
            <a:r>
              <a:rPr lang="en-US" dirty="0" err="1">
                <a:latin typeface="Monaco" pitchFamily="2" charset="77"/>
              </a:rPr>
              <a:t>sorted_fruit</a:t>
            </a:r>
            <a:r>
              <a:rPr lang="en-US" dirty="0">
                <a:latin typeface="Monaco" pitchFamily="2" charset="77"/>
              </a:rPr>
              <a:t>) # ['plum', 'kiwi', 'apple', 'banana']</a:t>
            </a:r>
          </a:p>
        </p:txBody>
      </p:sp>
    </p:spTree>
    <p:extLst>
      <p:ext uri="{BB962C8B-B14F-4D97-AF65-F5344CB8AC3E}">
        <p14:creationId xmlns:p14="http://schemas.microsoft.com/office/powerpoint/2010/main" val="1699125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F7DF2-D3B1-EFB9-6850-62358AF432A3}"/>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ECDBC93-D1AE-586C-4337-A20BF4363190}"/>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DADFF92-EFB6-1A5E-A171-63BA16016093}"/>
              </a:ext>
            </a:extLst>
          </p:cNvPr>
          <p:cNvSpPr>
            <a:spLocks noGrp="1"/>
          </p:cNvSpPr>
          <p:nvPr>
            <p:ph type="sldNum" sz="quarter" idx="12"/>
          </p:nvPr>
        </p:nvSpPr>
        <p:spPr/>
        <p:txBody>
          <a:bodyPr/>
          <a:lstStyle/>
          <a:p>
            <a:fld id="{CC057153-B650-4DEB-B370-79DDCFDCE934}" type="slidenum">
              <a:rPr lang="en-US" smtClean="0"/>
              <a:t>2</a:t>
            </a:fld>
            <a:endParaRPr lang="en-US"/>
          </a:p>
        </p:txBody>
      </p:sp>
      <p:sp>
        <p:nvSpPr>
          <p:cNvPr id="4" name="Content Placeholder 3">
            <a:extLst>
              <a:ext uri="{FF2B5EF4-FFF2-40B4-BE49-F238E27FC236}">
                <a16:creationId xmlns:a16="http://schemas.microsoft.com/office/drawing/2014/main" id="{315E7E12-D860-9309-D9AB-E66F40CAD753}"/>
              </a:ext>
            </a:extLst>
          </p:cNvPr>
          <p:cNvSpPr>
            <a:spLocks noGrp="1"/>
          </p:cNvSpPr>
          <p:nvPr>
            <p:ph idx="1"/>
          </p:nvPr>
        </p:nvSpPr>
        <p:spPr>
          <a:xfrm>
            <a:off x="612647" y="1563132"/>
            <a:ext cx="11019515" cy="4593828"/>
          </a:xfrm>
        </p:spPr>
        <p:txBody>
          <a:bodyPr>
            <a:noAutofit/>
          </a:bodyPr>
          <a:lstStyle/>
          <a:p>
            <a:r>
              <a:rPr lang="en-US" dirty="0"/>
              <a:t>Have you ever called a function but forgot the parentheses? For example,</a:t>
            </a:r>
          </a:p>
          <a:p>
            <a:pPr marL="0" indent="0">
              <a:buNone/>
            </a:pPr>
            <a:r>
              <a:rPr lang="en-US" dirty="0">
                <a:latin typeface="Monaco" pitchFamily="2" charset="77"/>
              </a:rPr>
              <a:t>def </a:t>
            </a:r>
            <a:r>
              <a:rPr lang="en-US" dirty="0" err="1">
                <a:latin typeface="Monaco" pitchFamily="2" charset="77"/>
              </a:rPr>
              <a:t>add_one</a:t>
            </a:r>
            <a:r>
              <a:rPr lang="en-US" dirty="0">
                <a:latin typeface="Monaco" pitchFamily="2" charset="77"/>
              </a:rPr>
              <a:t>(x):</a:t>
            </a:r>
          </a:p>
          <a:p>
            <a:pPr marL="0" indent="0">
              <a:buNone/>
            </a:pPr>
            <a:r>
              <a:rPr lang="en-US" dirty="0">
                <a:latin typeface="Monaco" pitchFamily="2" charset="77"/>
              </a:rPr>
              <a:t>    return x+1</a:t>
            </a:r>
          </a:p>
          <a:p>
            <a:pPr marL="0" indent="0">
              <a:buNone/>
            </a:pPr>
            <a:r>
              <a:rPr lang="en-US" dirty="0">
                <a:latin typeface="Monaco" pitchFamily="2" charset="77"/>
              </a:rPr>
              <a:t>&gt;&gt; </a:t>
            </a:r>
            <a:r>
              <a:rPr lang="en-US" dirty="0" err="1">
                <a:latin typeface="Monaco" pitchFamily="2" charset="77"/>
              </a:rPr>
              <a:t>add_one</a:t>
            </a:r>
            <a:endParaRPr lang="en-US" dirty="0">
              <a:latin typeface="Monaco" pitchFamily="2" charset="77"/>
            </a:endParaRPr>
          </a:p>
          <a:p>
            <a:pPr marL="0" indent="0">
              <a:buNone/>
            </a:pPr>
            <a:r>
              <a:rPr lang="en-US" dirty="0">
                <a:latin typeface="Monaco" pitchFamily="2" charset="77"/>
              </a:rPr>
              <a:t>&lt;function </a:t>
            </a:r>
            <a:r>
              <a:rPr lang="en-US" dirty="0" err="1">
                <a:latin typeface="Monaco" pitchFamily="2" charset="77"/>
              </a:rPr>
              <a:t>add_one</a:t>
            </a:r>
            <a:r>
              <a:rPr lang="en-US" dirty="0">
                <a:latin typeface="Monaco" pitchFamily="2" charset="77"/>
              </a:rPr>
              <a:t> at 0x108e962f0&gt;</a:t>
            </a:r>
          </a:p>
          <a:p>
            <a:r>
              <a:rPr lang="en-US" dirty="0"/>
              <a:t>Notice that it does not give an error. </a:t>
            </a:r>
          </a:p>
          <a:p>
            <a:pPr marL="0" indent="0">
              <a:buNone/>
            </a:pPr>
            <a:r>
              <a:rPr lang="en-US" dirty="0">
                <a:latin typeface="Monaco" pitchFamily="2" charset="77"/>
              </a:rPr>
              <a:t>&gt;&gt;&gt; type(</a:t>
            </a:r>
            <a:r>
              <a:rPr lang="en-US" dirty="0" err="1">
                <a:latin typeface="Monaco" pitchFamily="2" charset="77"/>
              </a:rPr>
              <a:t>add_one</a:t>
            </a:r>
            <a:r>
              <a:rPr lang="en-US" dirty="0">
                <a:latin typeface="Monaco" pitchFamily="2" charset="77"/>
              </a:rPr>
              <a:t>)</a:t>
            </a:r>
          </a:p>
          <a:p>
            <a:pPr marL="0" indent="0">
              <a:buNone/>
            </a:pPr>
            <a:r>
              <a:rPr lang="en-US" dirty="0">
                <a:latin typeface="Monaco" pitchFamily="2" charset="77"/>
              </a:rPr>
              <a:t>&lt;class 'function'&gt;</a:t>
            </a:r>
          </a:p>
        </p:txBody>
      </p:sp>
      <p:sp>
        <p:nvSpPr>
          <p:cNvPr id="2" name="TextBox 1">
            <a:extLst>
              <a:ext uri="{FF2B5EF4-FFF2-40B4-BE49-F238E27FC236}">
                <a16:creationId xmlns:a16="http://schemas.microsoft.com/office/drawing/2014/main" id="{D58535DB-4E20-37B7-6529-A0FCB5C47E03}"/>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F871D46-C720-B061-43EA-9CD0FB2D94E3}"/>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Higher order functions</a:t>
            </a:r>
          </a:p>
        </p:txBody>
      </p:sp>
    </p:spTree>
    <p:extLst>
      <p:ext uri="{BB962C8B-B14F-4D97-AF65-F5344CB8AC3E}">
        <p14:creationId xmlns:p14="http://schemas.microsoft.com/office/powerpoint/2010/main" val="2010090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1C366-7ECF-5829-7333-3A289B6F3AB2}"/>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E0B0594-14EB-8FD6-A6C8-A570654091F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5114D33-0710-2C9F-DB85-41EDA0E0CB4D}"/>
              </a:ext>
            </a:extLst>
          </p:cNvPr>
          <p:cNvSpPr>
            <a:spLocks noGrp="1"/>
          </p:cNvSpPr>
          <p:nvPr>
            <p:ph type="sldNum" sz="quarter" idx="12"/>
          </p:nvPr>
        </p:nvSpPr>
        <p:spPr/>
        <p:txBody>
          <a:bodyPr/>
          <a:lstStyle/>
          <a:p>
            <a:fld id="{CC057153-B650-4DEB-B370-79DDCFDCE934}" type="slidenum">
              <a:rPr lang="en-US" smtClean="0"/>
              <a:t>20</a:t>
            </a:fld>
            <a:endParaRPr lang="en-US"/>
          </a:p>
        </p:txBody>
      </p:sp>
      <p:sp>
        <p:nvSpPr>
          <p:cNvPr id="2" name="TextBox 1">
            <a:extLst>
              <a:ext uri="{FF2B5EF4-FFF2-40B4-BE49-F238E27FC236}">
                <a16:creationId xmlns:a16="http://schemas.microsoft.com/office/drawing/2014/main" id="{46649418-9642-9ACF-DCED-29680F94926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E68C0CAC-31B6-D50E-A22F-895BD13033E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Anonymous functions and </a:t>
            </a:r>
            <a:r>
              <a:rPr lang="en-US" dirty="0">
                <a:latin typeface="Monaco" pitchFamily="2" charset="77"/>
              </a:rPr>
              <a:t>sorted</a:t>
            </a:r>
          </a:p>
        </p:txBody>
      </p:sp>
      <p:sp>
        <p:nvSpPr>
          <p:cNvPr id="6" name="Content Placeholder 5">
            <a:extLst>
              <a:ext uri="{FF2B5EF4-FFF2-40B4-BE49-F238E27FC236}">
                <a16:creationId xmlns:a16="http://schemas.microsoft.com/office/drawing/2014/main" id="{B9CE012F-0A05-5F67-EAB1-C2463297F221}"/>
              </a:ext>
            </a:extLst>
          </p:cNvPr>
          <p:cNvSpPr>
            <a:spLocks noGrp="1"/>
          </p:cNvSpPr>
          <p:nvPr>
            <p:ph idx="1"/>
          </p:nvPr>
        </p:nvSpPr>
        <p:spPr/>
        <p:txBody>
          <a:bodyPr>
            <a:noAutofit/>
          </a:bodyPr>
          <a:lstStyle/>
          <a:p>
            <a:r>
              <a:rPr lang="en-US" sz="1800" dirty="0"/>
              <a:t>We can combine what we learned about anonymous functions and the </a:t>
            </a:r>
            <a:r>
              <a:rPr lang="en-US" sz="1800" dirty="0">
                <a:latin typeface="Monaco" pitchFamily="2" charset="77"/>
              </a:rPr>
              <a:t>sorted</a:t>
            </a:r>
            <a:r>
              <a:rPr lang="en-US" sz="1800" dirty="0"/>
              <a:t> function.</a:t>
            </a:r>
          </a:p>
          <a:p>
            <a:r>
              <a:rPr lang="en-US" sz="1800" dirty="0">
                <a:latin typeface="Monaco" pitchFamily="2" charset="77"/>
              </a:rPr>
              <a:t>professors = [('Papoutsaki', 222), ('Kauchak', 224), ('Osborn', 103)]</a:t>
            </a:r>
            <a:br>
              <a:rPr lang="en-US" sz="1800" dirty="0">
                <a:latin typeface="Monaco" pitchFamily="2" charset="77"/>
              </a:rPr>
            </a:br>
            <a:r>
              <a:rPr lang="en-US" sz="1800" dirty="0" err="1">
                <a:latin typeface="Monaco" pitchFamily="2" charset="77"/>
              </a:rPr>
              <a:t>sorted_professors_by_office</a:t>
            </a:r>
            <a:r>
              <a:rPr lang="en-US" sz="1800" dirty="0">
                <a:latin typeface="Monaco" pitchFamily="2" charset="77"/>
              </a:rPr>
              <a:t> = sorted(professors, key = lambda </a:t>
            </a:r>
            <a:r>
              <a:rPr lang="en-US" sz="1800" dirty="0" err="1">
                <a:latin typeface="Monaco" pitchFamily="2" charset="77"/>
              </a:rPr>
              <a:t>x:x</a:t>
            </a:r>
            <a:r>
              <a:rPr lang="en-US" sz="1800" dirty="0">
                <a:latin typeface="Monaco" pitchFamily="2" charset="77"/>
              </a:rPr>
              <a:t>[1])</a:t>
            </a:r>
            <a:br>
              <a:rPr lang="en-US" sz="1800" dirty="0">
                <a:latin typeface="Monaco" pitchFamily="2" charset="77"/>
              </a:rPr>
            </a:br>
            <a:r>
              <a:rPr lang="en-US" sz="1800" dirty="0">
                <a:latin typeface="Monaco" pitchFamily="2" charset="77"/>
              </a:rPr>
              <a:t># [('Osborn', 103), ('Papoutsaki', 222), ('Kauchak', 224)]</a:t>
            </a:r>
            <a:br>
              <a:rPr lang="en-US" sz="1800" dirty="0">
                <a:latin typeface="Monaco" pitchFamily="2" charset="77"/>
              </a:rPr>
            </a:br>
            <a:r>
              <a:rPr lang="en-US" sz="1800" dirty="0" err="1">
                <a:latin typeface="Monaco" pitchFamily="2" charset="77"/>
              </a:rPr>
              <a:t>sorted_professors_by_name</a:t>
            </a:r>
            <a:r>
              <a:rPr lang="en-US" sz="1800" dirty="0">
                <a:latin typeface="Monaco" pitchFamily="2" charset="77"/>
              </a:rPr>
              <a:t> = sorted(professors, key = lambda </a:t>
            </a:r>
            <a:r>
              <a:rPr lang="en-US" sz="1800" dirty="0" err="1">
                <a:latin typeface="Monaco" pitchFamily="2" charset="77"/>
              </a:rPr>
              <a:t>x:x</a:t>
            </a:r>
            <a:r>
              <a:rPr lang="en-US" sz="1800" dirty="0">
                <a:latin typeface="Monaco" pitchFamily="2" charset="77"/>
              </a:rPr>
              <a:t>[0])</a:t>
            </a:r>
            <a:br>
              <a:rPr lang="en-US" sz="1800" dirty="0">
                <a:latin typeface="Monaco" pitchFamily="2" charset="77"/>
              </a:rPr>
            </a:br>
            <a:r>
              <a:rPr lang="en-US" sz="1800" dirty="0">
                <a:latin typeface="Monaco" pitchFamily="2" charset="77"/>
              </a:rPr>
              <a:t># [[('Kauchak', 224), ('Osborn', 103), ('Papoutsaki', 222)]</a:t>
            </a:r>
            <a:br>
              <a:rPr lang="en-US" sz="1800" dirty="0"/>
            </a:br>
            <a:endParaRPr lang="en-US" sz="1800" dirty="0"/>
          </a:p>
          <a:p>
            <a:endParaRPr lang="en-US" sz="1800" dirty="0">
              <a:latin typeface="Monaco" pitchFamily="2" charset="77"/>
            </a:endParaRPr>
          </a:p>
        </p:txBody>
      </p:sp>
    </p:spTree>
    <p:extLst>
      <p:ext uri="{BB962C8B-B14F-4D97-AF65-F5344CB8AC3E}">
        <p14:creationId xmlns:p14="http://schemas.microsoft.com/office/powerpoint/2010/main" val="2121725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6CE85-FA1D-D46D-DEFF-38FDCFBBC477}"/>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F41D39CA-DA64-501C-514E-A13BEB1EC12A}"/>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05CFCEE-4D81-299D-3016-6EEF351A779F}"/>
              </a:ext>
            </a:extLst>
          </p:cNvPr>
          <p:cNvSpPr>
            <a:spLocks noGrp="1"/>
          </p:cNvSpPr>
          <p:nvPr>
            <p:ph type="sldNum" sz="quarter" idx="12"/>
          </p:nvPr>
        </p:nvSpPr>
        <p:spPr/>
        <p:txBody>
          <a:bodyPr/>
          <a:lstStyle/>
          <a:p>
            <a:fld id="{CC057153-B650-4DEB-B370-79DDCFDCE934}" type="slidenum">
              <a:rPr lang="en-US" smtClean="0"/>
              <a:t>21</a:t>
            </a:fld>
            <a:endParaRPr lang="en-US"/>
          </a:p>
        </p:txBody>
      </p:sp>
      <p:sp>
        <p:nvSpPr>
          <p:cNvPr id="2" name="TextBox 1">
            <a:extLst>
              <a:ext uri="{FF2B5EF4-FFF2-40B4-BE49-F238E27FC236}">
                <a16:creationId xmlns:a16="http://schemas.microsoft.com/office/drawing/2014/main" id="{41DD2970-C141-CC69-1A67-6641053C040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1925CE40-1260-AEAB-37F9-99732E206CF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n-lt"/>
              </a:rPr>
              <a:t>Practice time</a:t>
            </a:r>
          </a:p>
        </p:txBody>
      </p:sp>
      <p:sp>
        <p:nvSpPr>
          <p:cNvPr id="6" name="Content Placeholder 5">
            <a:extLst>
              <a:ext uri="{FF2B5EF4-FFF2-40B4-BE49-F238E27FC236}">
                <a16:creationId xmlns:a16="http://schemas.microsoft.com/office/drawing/2014/main" id="{930311FD-A10A-B20C-543B-5355B09A5CBC}"/>
              </a:ext>
            </a:extLst>
          </p:cNvPr>
          <p:cNvSpPr>
            <a:spLocks noGrp="1"/>
          </p:cNvSpPr>
          <p:nvPr>
            <p:ph idx="1"/>
          </p:nvPr>
        </p:nvSpPr>
        <p:spPr/>
        <p:txBody>
          <a:bodyPr>
            <a:noAutofit/>
          </a:bodyPr>
          <a:lstStyle/>
          <a:p>
            <a:r>
              <a:rPr lang="en-US" dirty="0"/>
              <a:t>What would the following code do?</a:t>
            </a:r>
          </a:p>
          <a:p>
            <a:pPr marL="0" indent="0">
              <a:buNone/>
            </a:pPr>
            <a:r>
              <a:rPr lang="en-US" dirty="0" err="1">
                <a:latin typeface="Monaco" pitchFamily="2" charset="77"/>
              </a:rPr>
              <a:t>my_list</a:t>
            </a:r>
            <a:r>
              <a:rPr lang="en-US" dirty="0">
                <a:latin typeface="Monaco" pitchFamily="2" charset="77"/>
              </a:rPr>
              <a:t> = [3, 6, 3, 2, 4, 8, 23]</a:t>
            </a:r>
          </a:p>
          <a:p>
            <a:pPr marL="0" indent="0">
              <a:buNone/>
            </a:pPr>
            <a:r>
              <a:rPr lang="en-US" dirty="0">
                <a:latin typeface="Monaco" pitchFamily="2" charset="77"/>
              </a:rPr>
              <a:t>sorted(</a:t>
            </a:r>
            <a:r>
              <a:rPr lang="en-US" dirty="0" err="1">
                <a:latin typeface="Monaco" pitchFamily="2" charset="77"/>
              </a:rPr>
              <a:t>mylist</a:t>
            </a:r>
            <a:r>
              <a:rPr lang="en-US" dirty="0">
                <a:latin typeface="Monaco" pitchFamily="2" charset="77"/>
              </a:rPr>
              <a:t>, key=lambda x: x % 2 == 0)</a:t>
            </a:r>
          </a:p>
          <a:p>
            <a:endParaRPr lang="en-US" dirty="0"/>
          </a:p>
          <a:p>
            <a:endParaRPr lang="en-US" dirty="0">
              <a:latin typeface="Monaco" pitchFamily="2" charset="77"/>
            </a:endParaRPr>
          </a:p>
        </p:txBody>
      </p:sp>
      <p:sp>
        <p:nvSpPr>
          <p:cNvPr id="5" name="TextBox 4">
            <a:extLst>
              <a:ext uri="{FF2B5EF4-FFF2-40B4-BE49-F238E27FC236}">
                <a16:creationId xmlns:a16="http://schemas.microsoft.com/office/drawing/2014/main" id="{9C17582C-2850-0962-F591-2F6AF26EA2E7}"/>
              </a:ext>
            </a:extLst>
          </p:cNvPr>
          <p:cNvSpPr txBox="1"/>
          <p:nvPr/>
        </p:nvSpPr>
        <p:spPr>
          <a:xfrm>
            <a:off x="1805472" y="6343994"/>
            <a:ext cx="9167327" cy="369332"/>
          </a:xfrm>
          <a:prstGeom prst="rect">
            <a:avLst/>
          </a:prstGeom>
          <a:noFill/>
        </p:spPr>
        <p:txBody>
          <a:bodyPr wrap="square">
            <a:spAutoFit/>
          </a:bodyPr>
          <a:lstStyle/>
          <a:p>
            <a:r>
              <a:rPr lang="en-US" dirty="0">
                <a:solidFill>
                  <a:schemeClr val="bg2">
                    <a:lumMod val="90000"/>
                  </a:schemeClr>
                </a:solidFill>
              </a:rPr>
              <a:t>https://</a:t>
            </a:r>
            <a:r>
              <a:rPr lang="en-US" dirty="0" err="1">
                <a:solidFill>
                  <a:schemeClr val="bg2">
                    <a:lumMod val="90000"/>
                  </a:schemeClr>
                </a:solidFill>
              </a:rPr>
              <a:t>stackoverflow.com</a:t>
            </a:r>
            <a:r>
              <a:rPr lang="en-US" dirty="0">
                <a:solidFill>
                  <a:schemeClr val="bg2">
                    <a:lumMod val="90000"/>
                  </a:schemeClr>
                </a:solidFill>
              </a:rPr>
              <a:t>/questions/8966538/syntax-behind-</a:t>
            </a:r>
            <a:r>
              <a:rPr lang="en-US" dirty="0" err="1">
                <a:solidFill>
                  <a:schemeClr val="bg2">
                    <a:lumMod val="90000"/>
                  </a:schemeClr>
                </a:solidFill>
              </a:rPr>
              <a:t>sortedkey</a:t>
            </a:r>
            <a:r>
              <a:rPr lang="en-US" dirty="0">
                <a:solidFill>
                  <a:schemeClr val="bg2">
                    <a:lumMod val="90000"/>
                  </a:schemeClr>
                </a:solidFill>
              </a:rPr>
              <a:t>-lambda</a:t>
            </a:r>
          </a:p>
        </p:txBody>
      </p:sp>
    </p:spTree>
    <p:extLst>
      <p:ext uri="{BB962C8B-B14F-4D97-AF65-F5344CB8AC3E}">
        <p14:creationId xmlns:p14="http://schemas.microsoft.com/office/powerpoint/2010/main" val="2214635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4B992-68E1-DDE1-35AF-CF117974FA9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0CD1F0B-EE47-0724-3275-A83CC468ED81}"/>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5CBCEAB-8186-B958-8814-D82FA7AA0010}"/>
              </a:ext>
            </a:extLst>
          </p:cNvPr>
          <p:cNvSpPr>
            <a:spLocks noGrp="1"/>
          </p:cNvSpPr>
          <p:nvPr>
            <p:ph type="sldNum" sz="quarter" idx="12"/>
          </p:nvPr>
        </p:nvSpPr>
        <p:spPr/>
        <p:txBody>
          <a:bodyPr/>
          <a:lstStyle/>
          <a:p>
            <a:fld id="{CC057153-B650-4DEB-B370-79DDCFDCE934}" type="slidenum">
              <a:rPr lang="en-US" smtClean="0"/>
              <a:t>22</a:t>
            </a:fld>
            <a:endParaRPr lang="en-US"/>
          </a:p>
        </p:txBody>
      </p:sp>
      <p:sp>
        <p:nvSpPr>
          <p:cNvPr id="2" name="TextBox 1">
            <a:extLst>
              <a:ext uri="{FF2B5EF4-FFF2-40B4-BE49-F238E27FC236}">
                <a16:creationId xmlns:a16="http://schemas.microsoft.com/office/drawing/2014/main" id="{7D3F1599-052D-1C5C-D92C-F7C912D53C2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54E5DC5E-D415-D4C2-430C-7634F9EAAFDD}"/>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latin typeface="+mn-lt"/>
              </a:rPr>
              <a:t>Answer</a:t>
            </a:r>
          </a:p>
        </p:txBody>
      </p:sp>
      <p:sp>
        <p:nvSpPr>
          <p:cNvPr id="6" name="Content Placeholder 5">
            <a:extLst>
              <a:ext uri="{FF2B5EF4-FFF2-40B4-BE49-F238E27FC236}">
                <a16:creationId xmlns:a16="http://schemas.microsoft.com/office/drawing/2014/main" id="{FF56718C-EBA6-57E5-F823-F8EE611A9CB2}"/>
              </a:ext>
            </a:extLst>
          </p:cNvPr>
          <p:cNvSpPr>
            <a:spLocks noGrp="1"/>
          </p:cNvSpPr>
          <p:nvPr>
            <p:ph idx="1"/>
          </p:nvPr>
        </p:nvSpPr>
        <p:spPr/>
        <p:txBody>
          <a:bodyPr>
            <a:noAutofit/>
          </a:bodyPr>
          <a:lstStyle/>
          <a:p>
            <a:pPr marL="0" indent="0">
              <a:buNone/>
            </a:pPr>
            <a:r>
              <a:rPr lang="en-US" dirty="0" err="1">
                <a:latin typeface="Monaco" pitchFamily="2" charset="77"/>
              </a:rPr>
              <a:t>my_list</a:t>
            </a:r>
            <a:r>
              <a:rPr lang="en-US" dirty="0">
                <a:latin typeface="Monaco" pitchFamily="2" charset="77"/>
              </a:rPr>
              <a:t> = [3, 6, 3, 2, 4, 8, 23]</a:t>
            </a:r>
          </a:p>
          <a:p>
            <a:pPr marL="0" indent="0">
              <a:buNone/>
            </a:pPr>
            <a:r>
              <a:rPr lang="en-US" dirty="0" err="1">
                <a:latin typeface="Monaco" pitchFamily="2" charset="77"/>
              </a:rPr>
              <a:t>my_sorted_list</a:t>
            </a:r>
            <a:r>
              <a:rPr lang="en-US" dirty="0">
                <a:latin typeface="Monaco" pitchFamily="2" charset="77"/>
              </a:rPr>
              <a:t> = sorted(</a:t>
            </a:r>
            <a:r>
              <a:rPr lang="en-US" dirty="0" err="1">
                <a:latin typeface="Monaco" pitchFamily="2" charset="77"/>
              </a:rPr>
              <a:t>mylist</a:t>
            </a:r>
            <a:r>
              <a:rPr lang="en-US" dirty="0">
                <a:latin typeface="Monaco" pitchFamily="2" charset="77"/>
              </a:rPr>
              <a:t>, key=lambda x: x % 2 == 0)</a:t>
            </a:r>
          </a:p>
          <a:p>
            <a:pPr marL="0" indent="0">
              <a:buNone/>
            </a:pPr>
            <a:r>
              <a:rPr lang="en-US" dirty="0">
                <a:latin typeface="Monaco" pitchFamily="2" charset="77"/>
              </a:rPr>
              <a:t># </a:t>
            </a:r>
            <a:r>
              <a:rPr lang="en-US" dirty="0" err="1">
                <a:latin typeface="Monaco" pitchFamily="2" charset="77"/>
              </a:rPr>
              <a:t>secretely</a:t>
            </a:r>
            <a:r>
              <a:rPr lang="en-US" dirty="0">
                <a:latin typeface="Monaco" pitchFamily="2" charset="77"/>
              </a:rPr>
              <a:t> considers it as [False, True, False, True, True, True, False]</a:t>
            </a:r>
          </a:p>
          <a:p>
            <a:pPr marL="0" indent="0">
              <a:buNone/>
            </a:pPr>
            <a:r>
              <a:rPr lang="en-US" dirty="0">
                <a:latin typeface="Monaco" pitchFamily="2" charset="77"/>
              </a:rPr>
              <a:t># Remember False==0, True == 1, thus False&lt;True</a:t>
            </a:r>
          </a:p>
          <a:p>
            <a:pPr marL="0" indent="0">
              <a:buNone/>
            </a:pPr>
            <a:r>
              <a:rPr lang="en-US" dirty="0">
                <a:latin typeface="Monaco" pitchFamily="2" charset="77"/>
              </a:rPr>
              <a:t># </a:t>
            </a:r>
            <a:r>
              <a:rPr lang="en-US" dirty="0" err="1">
                <a:latin typeface="Monaco" pitchFamily="2" charset="77"/>
              </a:rPr>
              <a:t>my_sorted_list</a:t>
            </a:r>
            <a:r>
              <a:rPr lang="en-US" dirty="0">
                <a:latin typeface="Monaco" pitchFamily="2" charset="77"/>
              </a:rPr>
              <a:t> == [3, 3, 23, 6, 2, 4, 8]</a:t>
            </a:r>
          </a:p>
          <a:p>
            <a:endParaRPr lang="en-US" dirty="0"/>
          </a:p>
          <a:p>
            <a:endParaRPr lang="en-US" dirty="0">
              <a:latin typeface="Monaco" pitchFamily="2" charset="77"/>
            </a:endParaRPr>
          </a:p>
        </p:txBody>
      </p:sp>
      <p:sp>
        <p:nvSpPr>
          <p:cNvPr id="5" name="TextBox 4">
            <a:extLst>
              <a:ext uri="{FF2B5EF4-FFF2-40B4-BE49-F238E27FC236}">
                <a16:creationId xmlns:a16="http://schemas.microsoft.com/office/drawing/2014/main" id="{16E5DBFE-2AC6-9756-02FA-FBF691582775}"/>
              </a:ext>
            </a:extLst>
          </p:cNvPr>
          <p:cNvSpPr txBox="1"/>
          <p:nvPr/>
        </p:nvSpPr>
        <p:spPr>
          <a:xfrm>
            <a:off x="1805472" y="6343994"/>
            <a:ext cx="9167327" cy="369332"/>
          </a:xfrm>
          <a:prstGeom prst="rect">
            <a:avLst/>
          </a:prstGeom>
          <a:noFill/>
        </p:spPr>
        <p:txBody>
          <a:bodyPr wrap="square">
            <a:spAutoFit/>
          </a:bodyPr>
          <a:lstStyle/>
          <a:p>
            <a:r>
              <a:rPr lang="en-US" dirty="0">
                <a:solidFill>
                  <a:schemeClr val="bg2">
                    <a:lumMod val="90000"/>
                  </a:schemeClr>
                </a:solidFill>
              </a:rPr>
              <a:t>https://</a:t>
            </a:r>
            <a:r>
              <a:rPr lang="en-US" dirty="0" err="1">
                <a:solidFill>
                  <a:schemeClr val="bg2">
                    <a:lumMod val="90000"/>
                  </a:schemeClr>
                </a:solidFill>
              </a:rPr>
              <a:t>stackoverflow.com</a:t>
            </a:r>
            <a:r>
              <a:rPr lang="en-US" dirty="0">
                <a:solidFill>
                  <a:schemeClr val="bg2">
                    <a:lumMod val="90000"/>
                  </a:schemeClr>
                </a:solidFill>
              </a:rPr>
              <a:t>/questions/8966538/syntax-behind-</a:t>
            </a:r>
            <a:r>
              <a:rPr lang="en-US" dirty="0" err="1">
                <a:solidFill>
                  <a:schemeClr val="bg2">
                    <a:lumMod val="90000"/>
                  </a:schemeClr>
                </a:solidFill>
              </a:rPr>
              <a:t>sortedkey</a:t>
            </a:r>
            <a:r>
              <a:rPr lang="en-US" dirty="0">
                <a:solidFill>
                  <a:schemeClr val="bg2">
                    <a:lumMod val="90000"/>
                  </a:schemeClr>
                </a:solidFill>
              </a:rPr>
              <a:t>-lambda</a:t>
            </a:r>
          </a:p>
        </p:txBody>
      </p:sp>
    </p:spTree>
    <p:extLst>
      <p:ext uri="{BB962C8B-B14F-4D97-AF65-F5344CB8AC3E}">
        <p14:creationId xmlns:p14="http://schemas.microsoft.com/office/powerpoint/2010/main" val="32396663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1BD72-0069-E0A8-7153-206324D6E360}"/>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104250B8-FA67-2281-34C0-DA431D02FBF6}"/>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924361B-001B-3B3C-EE6B-CB1313D96E09}"/>
              </a:ext>
            </a:extLst>
          </p:cNvPr>
          <p:cNvSpPr>
            <a:spLocks noGrp="1"/>
          </p:cNvSpPr>
          <p:nvPr>
            <p:ph type="sldNum" sz="quarter" idx="12"/>
          </p:nvPr>
        </p:nvSpPr>
        <p:spPr/>
        <p:txBody>
          <a:bodyPr/>
          <a:lstStyle/>
          <a:p>
            <a:fld id="{CC057153-B650-4DEB-B370-79DDCFDCE934}" type="slidenum">
              <a:rPr lang="en-US" smtClean="0"/>
              <a:t>23</a:t>
            </a:fld>
            <a:endParaRPr lang="en-US"/>
          </a:p>
        </p:txBody>
      </p:sp>
      <p:sp>
        <p:nvSpPr>
          <p:cNvPr id="2" name="TextBox 1">
            <a:extLst>
              <a:ext uri="{FF2B5EF4-FFF2-40B4-BE49-F238E27FC236}">
                <a16:creationId xmlns:a16="http://schemas.microsoft.com/office/drawing/2014/main" id="{75E8A616-C56D-D449-F20F-D0C419DBE629}"/>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26F3CD81-20F9-89FA-844C-04AFD97927D7}"/>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Last thing </a:t>
            </a:r>
            <a:r>
              <a:rPr lang="en-US"/>
              <a:t>on anonymous </a:t>
            </a:r>
            <a:r>
              <a:rPr lang="en-US" dirty="0"/>
              <a:t>functions</a:t>
            </a:r>
            <a:endParaRPr lang="en-US" dirty="0">
              <a:latin typeface="Monaco" pitchFamily="2" charset="77"/>
            </a:endParaRPr>
          </a:p>
        </p:txBody>
      </p:sp>
      <p:sp>
        <p:nvSpPr>
          <p:cNvPr id="6" name="Content Placeholder 5">
            <a:extLst>
              <a:ext uri="{FF2B5EF4-FFF2-40B4-BE49-F238E27FC236}">
                <a16:creationId xmlns:a16="http://schemas.microsoft.com/office/drawing/2014/main" id="{1972B3B1-CA62-5575-D4A9-4142A457C284}"/>
              </a:ext>
            </a:extLst>
          </p:cNvPr>
          <p:cNvSpPr>
            <a:spLocks noGrp="1"/>
          </p:cNvSpPr>
          <p:nvPr>
            <p:ph idx="1"/>
          </p:nvPr>
        </p:nvSpPr>
        <p:spPr/>
        <p:txBody>
          <a:bodyPr>
            <a:noAutofit/>
          </a:bodyPr>
          <a:lstStyle/>
          <a:p>
            <a:r>
              <a:rPr lang="en-US" sz="1800" dirty="0"/>
              <a:t>Let’s look at this unusual function that inside it defines a function and returns it??</a:t>
            </a:r>
            <a:br>
              <a:rPr lang="en-US" sz="1800" dirty="0"/>
            </a:br>
            <a:r>
              <a:rPr lang="en-US" sz="1800" dirty="0">
                <a:latin typeface="Monaco" pitchFamily="2" charset="77"/>
              </a:rPr>
              <a:t>def </a:t>
            </a:r>
            <a:r>
              <a:rPr lang="en-US" sz="1800" dirty="0" err="1">
                <a:latin typeface="Monaco" pitchFamily="2" charset="77"/>
              </a:rPr>
              <a:t>kinda_crazy</a:t>
            </a:r>
            <a:r>
              <a:rPr lang="en-US" sz="1800" dirty="0">
                <a:latin typeface="Monaco" pitchFamily="2" charset="77"/>
              </a:rPr>
              <a:t>(num):</a:t>
            </a:r>
            <a:br>
              <a:rPr lang="en-US" sz="1800" dirty="0">
                <a:latin typeface="Monaco" pitchFamily="2" charset="77"/>
              </a:rPr>
            </a:br>
            <a:r>
              <a:rPr lang="en-US" sz="1800" dirty="0">
                <a:latin typeface="Monaco" pitchFamily="2" charset="77"/>
              </a:rPr>
              <a:t>    def multiplier(x):</a:t>
            </a:r>
            <a:br>
              <a:rPr lang="en-US" sz="1800" dirty="0">
                <a:latin typeface="Monaco" pitchFamily="2" charset="77"/>
              </a:rPr>
            </a:br>
            <a:r>
              <a:rPr lang="en-US" sz="1800" dirty="0">
                <a:latin typeface="Monaco" pitchFamily="2" charset="77"/>
              </a:rPr>
              <a:t>        return num * x</a:t>
            </a:r>
            <a:br>
              <a:rPr lang="en-US" sz="1800" dirty="0">
                <a:latin typeface="Monaco" pitchFamily="2" charset="77"/>
              </a:rPr>
            </a:br>
            <a:r>
              <a:rPr lang="en-US" sz="1800" dirty="0">
                <a:latin typeface="Monaco" pitchFamily="2" charset="77"/>
              </a:rPr>
              <a:t>    return multiplier</a:t>
            </a:r>
            <a:br>
              <a:rPr lang="en-US" sz="1800" dirty="0">
                <a:latin typeface="Monaco" pitchFamily="2" charset="77"/>
              </a:rPr>
            </a:br>
            <a:r>
              <a:rPr lang="en-US" sz="1800" dirty="0">
                <a:latin typeface="Monaco" pitchFamily="2" charset="77"/>
              </a:rPr>
              <a:t>&gt;&gt;&gt;type(</a:t>
            </a:r>
            <a:r>
              <a:rPr lang="en-US" sz="1800" dirty="0" err="1">
                <a:latin typeface="Monaco" pitchFamily="2" charset="77"/>
              </a:rPr>
              <a:t>kinda_crazy</a:t>
            </a:r>
            <a:r>
              <a:rPr lang="en-US" sz="1800" dirty="0">
                <a:latin typeface="Monaco" pitchFamily="2" charset="77"/>
              </a:rPr>
              <a:t>(3))</a:t>
            </a:r>
            <a:br>
              <a:rPr lang="en-US" sz="1800" dirty="0">
                <a:latin typeface="Monaco" pitchFamily="2" charset="77"/>
              </a:rPr>
            </a:br>
            <a:r>
              <a:rPr lang="en-US" sz="1800" dirty="0">
                <a:latin typeface="Monaco" pitchFamily="2" charset="77"/>
              </a:rPr>
              <a:t>&lt;class 'function'&gt;</a:t>
            </a:r>
            <a:br>
              <a:rPr lang="en-US" sz="1800" dirty="0">
                <a:latin typeface="Monaco" pitchFamily="2" charset="77"/>
              </a:rPr>
            </a:br>
            <a:r>
              <a:rPr lang="en-US" sz="1800" dirty="0">
                <a:latin typeface="Monaco" pitchFamily="2" charset="77"/>
              </a:rPr>
              <a:t>&gt;&gt;&gt;</a:t>
            </a:r>
            <a:r>
              <a:rPr lang="en-US" sz="1800" dirty="0" err="1">
                <a:latin typeface="Monaco" pitchFamily="2" charset="77"/>
              </a:rPr>
              <a:t>kinda_crazy</a:t>
            </a:r>
            <a:r>
              <a:rPr lang="en-US" sz="1800" dirty="0">
                <a:latin typeface="Monaco" pitchFamily="2" charset="77"/>
              </a:rPr>
              <a:t>(3)(2)</a:t>
            </a:r>
            <a:br>
              <a:rPr lang="en-US" sz="1800" dirty="0">
                <a:latin typeface="Monaco" pitchFamily="2" charset="77"/>
              </a:rPr>
            </a:br>
            <a:r>
              <a:rPr lang="en-US" sz="1800" dirty="0">
                <a:latin typeface="Monaco" pitchFamily="2" charset="77"/>
              </a:rPr>
              <a:t>6</a:t>
            </a:r>
          </a:p>
          <a:p>
            <a:r>
              <a:rPr lang="en-US" sz="1800" dirty="0"/>
              <a:t>We could use an anonymous function to be even more concise! </a:t>
            </a:r>
            <a:br>
              <a:rPr lang="en-US" sz="1800" dirty="0"/>
            </a:br>
            <a:r>
              <a:rPr lang="en-US" sz="1800" dirty="0">
                <a:latin typeface="Monaco" pitchFamily="2" charset="77"/>
              </a:rPr>
              <a:t>def crazy(num):</a:t>
            </a:r>
            <a:br>
              <a:rPr lang="en-US" sz="1800" dirty="0">
                <a:latin typeface="Monaco" pitchFamily="2" charset="77"/>
              </a:rPr>
            </a:br>
            <a:r>
              <a:rPr lang="en-US" sz="1800" dirty="0">
                <a:latin typeface="Monaco" pitchFamily="2" charset="77"/>
              </a:rPr>
              <a:t>    return lambda x: num * x</a:t>
            </a:r>
            <a:br>
              <a:rPr lang="en-US" sz="1800" dirty="0">
                <a:latin typeface="Monaco" pitchFamily="2" charset="77"/>
              </a:rPr>
            </a:br>
            <a:r>
              <a:rPr lang="en-US" sz="1800" dirty="0">
                <a:latin typeface="Monaco" pitchFamily="2" charset="77"/>
              </a:rPr>
              <a:t>&gt;&gt;&gt; crazy(3)(2)</a:t>
            </a:r>
            <a:br>
              <a:rPr lang="en-US" sz="1800" dirty="0">
                <a:latin typeface="Monaco" pitchFamily="2" charset="77"/>
              </a:rPr>
            </a:br>
            <a:r>
              <a:rPr lang="en-US" sz="1800" dirty="0">
                <a:latin typeface="Monaco" pitchFamily="2" charset="77"/>
              </a:rPr>
              <a:t>6</a:t>
            </a:r>
          </a:p>
        </p:txBody>
      </p:sp>
    </p:spTree>
    <p:extLst>
      <p:ext uri="{BB962C8B-B14F-4D97-AF65-F5344CB8AC3E}">
        <p14:creationId xmlns:p14="http://schemas.microsoft.com/office/powerpoint/2010/main" val="244295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ADEA0-1A19-DD95-419B-460094455895}"/>
            </a:ext>
          </a:extLst>
        </p:cNvPr>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7D74F140-8628-FA14-6633-D50498981F56}"/>
              </a:ext>
            </a:extLst>
          </p:cNvPr>
          <p:cNvSpPr>
            <a:spLocks noGrp="1"/>
          </p:cNvSpPr>
          <p:nvPr>
            <p:ph type="sldNum" sz="quarter" idx="12"/>
          </p:nvPr>
        </p:nvSpPr>
        <p:spPr/>
        <p:txBody>
          <a:bodyPr/>
          <a:lstStyle/>
          <a:p>
            <a:fld id="{CC057153-B650-4DEB-B370-79DDCFDCE934}" type="slidenum">
              <a:rPr lang="en-US" smtClean="0"/>
              <a:t>24</a:t>
            </a:fld>
            <a:endParaRPr lang="en-US"/>
          </a:p>
        </p:txBody>
      </p:sp>
      <p:sp>
        <p:nvSpPr>
          <p:cNvPr id="5" name="Content Placeholder 4">
            <a:extLst>
              <a:ext uri="{FF2B5EF4-FFF2-40B4-BE49-F238E27FC236}">
                <a16:creationId xmlns:a16="http://schemas.microsoft.com/office/drawing/2014/main" id="{5BE7EB51-3285-71D5-C42C-55D8D7913AC5}"/>
              </a:ext>
            </a:extLst>
          </p:cNvPr>
          <p:cNvSpPr>
            <a:spLocks noGrp="1"/>
          </p:cNvSpPr>
          <p:nvPr>
            <p:ph idx="1"/>
          </p:nvPr>
        </p:nvSpPr>
        <p:spPr/>
        <p:txBody>
          <a:bodyPr/>
          <a:lstStyle/>
          <a:p>
            <a:pPr marL="0" indent="0">
              <a:buNone/>
            </a:pPr>
            <a:r>
              <a:rPr lang="en-US" b="1" dirty="0"/>
              <a:t>Code:</a:t>
            </a:r>
          </a:p>
          <a:p>
            <a:r>
              <a:rPr lang="en-US" dirty="0">
                <a:solidFill>
                  <a:srgbClr val="0089E5"/>
                </a:solidFill>
                <a:hlinkClick r:id="rId3">
                  <a:extLst>
                    <a:ext uri="{A12FA001-AC4F-418D-AE19-62706E023703}">
                      <ahyp:hlinkClr xmlns:ahyp="http://schemas.microsoft.com/office/drawing/2018/hyperlinkcolor" val="tx"/>
                    </a:ext>
                  </a:extLst>
                </a:hlinkClick>
              </a:rPr>
              <a:t>higher_order_functions.py</a:t>
            </a:r>
            <a:endParaRPr lang="en-US" dirty="0">
              <a:solidFill>
                <a:srgbClr val="0089E5"/>
              </a:solidFill>
            </a:endParaRPr>
          </a:p>
          <a:p>
            <a:pPr marL="0" indent="0">
              <a:buNone/>
            </a:pPr>
            <a:endParaRPr lang="en-US" dirty="0"/>
          </a:p>
        </p:txBody>
      </p:sp>
    </p:spTree>
    <p:extLst>
      <p:ext uri="{BB962C8B-B14F-4D97-AF65-F5344CB8AC3E}">
        <p14:creationId xmlns:p14="http://schemas.microsoft.com/office/powerpoint/2010/main" val="17399503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8BFAE-77A2-8232-B521-C290FE78BF5A}"/>
              </a:ext>
            </a:extLst>
          </p:cNvPr>
          <p:cNvSpPr>
            <a:spLocks noGrp="1"/>
          </p:cNvSpPr>
          <p:nvPr>
            <p:ph type="title"/>
          </p:nvPr>
        </p:nvSpPr>
        <p:spPr/>
        <p:txBody>
          <a:bodyPr/>
          <a:lstStyle/>
          <a:p>
            <a:r>
              <a:rPr lang="en-US" dirty="0"/>
              <a:t>Monte Carlo sampling</a:t>
            </a:r>
          </a:p>
        </p:txBody>
      </p:sp>
      <p:sp>
        <p:nvSpPr>
          <p:cNvPr id="3" name="Content Placeholder 2">
            <a:extLst>
              <a:ext uri="{FF2B5EF4-FFF2-40B4-BE49-F238E27FC236}">
                <a16:creationId xmlns:a16="http://schemas.microsoft.com/office/drawing/2014/main" id="{EF30FE95-8360-566A-AC40-A9733B8BD198}"/>
              </a:ext>
            </a:extLst>
          </p:cNvPr>
          <p:cNvSpPr>
            <a:spLocks noGrp="1"/>
          </p:cNvSpPr>
          <p:nvPr>
            <p:ph idx="1"/>
          </p:nvPr>
        </p:nvSpPr>
        <p:spPr>
          <a:xfrm>
            <a:off x="612647" y="1715532"/>
            <a:ext cx="9941053" cy="4737470"/>
          </a:xfrm>
        </p:spPr>
        <p:txBody>
          <a:bodyPr>
            <a:normAutofit/>
          </a:bodyPr>
          <a:lstStyle/>
          <a:p>
            <a:pPr marL="0" indent="0">
              <a:buNone/>
            </a:pPr>
            <a:r>
              <a:rPr lang="en-US" sz="2400" dirty="0"/>
              <a:t>An approach to estimate values/probabilities by repeated random sampling</a:t>
            </a:r>
          </a:p>
          <a:p>
            <a:pPr marL="0" indent="0">
              <a:buNone/>
            </a:pPr>
            <a:endParaRPr lang="en-US" sz="2400" dirty="0"/>
          </a:p>
          <a:p>
            <a:pPr marL="0" indent="0">
              <a:buNone/>
            </a:pPr>
            <a:r>
              <a:rPr lang="en-US" sz="2400" dirty="0"/>
              <a:t>It’s a powerful technique used when it is difficult to solve the answer directly</a:t>
            </a:r>
          </a:p>
          <a:p>
            <a:pPr marL="0" indent="0">
              <a:buNone/>
            </a:pPr>
            <a:endParaRPr lang="en-US" sz="2400" dirty="0"/>
          </a:p>
          <a:p>
            <a:pPr marL="0" indent="0">
              <a:buNone/>
            </a:pPr>
            <a:r>
              <a:rPr lang="en-US" sz="2400" dirty="0"/>
              <a:t>For this class: a fun application higher-order functions</a:t>
            </a:r>
          </a:p>
        </p:txBody>
      </p:sp>
      <p:sp>
        <p:nvSpPr>
          <p:cNvPr id="4" name="Slide Number Placeholder 3">
            <a:extLst>
              <a:ext uri="{FF2B5EF4-FFF2-40B4-BE49-F238E27FC236}">
                <a16:creationId xmlns:a16="http://schemas.microsoft.com/office/drawing/2014/main" id="{E85CC7C9-344F-B07C-B2B9-D41DCCF016C3}"/>
              </a:ext>
            </a:extLst>
          </p:cNvPr>
          <p:cNvSpPr>
            <a:spLocks noGrp="1"/>
          </p:cNvSpPr>
          <p:nvPr>
            <p:ph type="sldNum" sz="quarter" idx="12"/>
          </p:nvPr>
        </p:nvSpPr>
        <p:spPr/>
        <p:txBody>
          <a:bodyPr/>
          <a:lstStyle/>
          <a:p>
            <a:fld id="{CC057153-B650-4DEB-B370-79DDCFDCE934}" type="slidenum">
              <a:rPr lang="en-US" smtClean="0"/>
              <a:t>25</a:t>
            </a:fld>
            <a:endParaRPr lang="en-US"/>
          </a:p>
        </p:txBody>
      </p:sp>
    </p:spTree>
    <p:extLst>
      <p:ext uri="{BB962C8B-B14F-4D97-AF65-F5344CB8AC3E}">
        <p14:creationId xmlns:p14="http://schemas.microsoft.com/office/powerpoint/2010/main" val="15510548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50E91-7CA0-6EA8-091E-C7B44B7AC62F}"/>
              </a:ext>
            </a:extLst>
          </p:cNvPr>
          <p:cNvSpPr>
            <a:spLocks noGrp="1"/>
          </p:cNvSpPr>
          <p:nvPr>
            <p:ph type="title"/>
          </p:nvPr>
        </p:nvSpPr>
        <p:spPr/>
        <p:txBody>
          <a:bodyPr/>
          <a:lstStyle/>
          <a:p>
            <a:r>
              <a:rPr lang="en-US" dirty="0"/>
              <a:t>Monte Carlo sampling code to estimate area</a:t>
            </a:r>
          </a:p>
        </p:txBody>
      </p:sp>
      <p:sp>
        <p:nvSpPr>
          <p:cNvPr id="4" name="Slide Number Placeholder 3">
            <a:extLst>
              <a:ext uri="{FF2B5EF4-FFF2-40B4-BE49-F238E27FC236}">
                <a16:creationId xmlns:a16="http://schemas.microsoft.com/office/drawing/2014/main" id="{82CE989A-331F-A4A1-396D-5209002C243D}"/>
              </a:ext>
            </a:extLst>
          </p:cNvPr>
          <p:cNvSpPr>
            <a:spLocks noGrp="1"/>
          </p:cNvSpPr>
          <p:nvPr>
            <p:ph type="sldNum" sz="quarter" idx="12"/>
          </p:nvPr>
        </p:nvSpPr>
        <p:spPr/>
        <p:txBody>
          <a:bodyPr/>
          <a:lstStyle/>
          <a:p>
            <a:fld id="{CC057153-B650-4DEB-B370-79DDCFDCE934}" type="slidenum">
              <a:rPr lang="en-US" smtClean="0"/>
              <a:t>26</a:t>
            </a:fld>
            <a:endParaRPr lang="en-US"/>
          </a:p>
        </p:txBody>
      </p:sp>
      <p:sp>
        <p:nvSpPr>
          <p:cNvPr id="6" name="TextBox 5">
            <a:extLst>
              <a:ext uri="{FF2B5EF4-FFF2-40B4-BE49-F238E27FC236}">
                <a16:creationId xmlns:a16="http://schemas.microsoft.com/office/drawing/2014/main" id="{03A3AD7A-AF6B-DC6F-FE91-4D83E80AC418}"/>
              </a:ext>
            </a:extLst>
          </p:cNvPr>
          <p:cNvSpPr txBox="1"/>
          <p:nvPr/>
        </p:nvSpPr>
        <p:spPr>
          <a:xfrm>
            <a:off x="612648" y="1405826"/>
            <a:ext cx="4454652" cy="5170646"/>
          </a:xfrm>
          <a:prstGeom prst="rect">
            <a:avLst/>
          </a:prstGeom>
          <a:noFill/>
        </p:spPr>
        <p:txBody>
          <a:bodyPr wrap="square">
            <a:spAutoFit/>
          </a:bodyPr>
          <a:lstStyle/>
          <a:p>
            <a:pPr>
              <a:lnSpc>
                <a:spcPts val="1800"/>
              </a:lnSpc>
              <a:buNone/>
            </a:pPr>
            <a:r>
              <a:rPr lang="en-US" b="0" dirty="0">
                <a:solidFill>
                  <a:srgbClr val="AF00DB"/>
                </a:solidFill>
                <a:effectLst/>
                <a:latin typeface="Menlo" panose="020B0609030804020204" pitchFamily="49" charset="0"/>
              </a:rPr>
              <a:t>import</a:t>
            </a:r>
            <a:r>
              <a:rPr lang="en-US" b="0" dirty="0">
                <a:solidFill>
                  <a:srgbClr val="3B3B3B"/>
                </a:solidFill>
                <a:effectLst/>
                <a:latin typeface="Menlo" panose="020B0609030804020204" pitchFamily="49" charset="0"/>
              </a:rPr>
              <a:t> </a:t>
            </a:r>
            <a:r>
              <a:rPr lang="en-US" b="0" dirty="0">
                <a:solidFill>
                  <a:srgbClr val="267F99"/>
                </a:solidFill>
                <a:effectLst/>
                <a:latin typeface="Menlo" panose="020B0609030804020204" pitchFamily="49" charset="0"/>
              </a:rPr>
              <a:t>random</a:t>
            </a:r>
            <a:endParaRPr lang="en-US" b="0" dirty="0">
              <a:solidFill>
                <a:srgbClr val="3B3B3B"/>
              </a:solidFill>
              <a:effectLst/>
              <a:latin typeface="Menlo" panose="020B0609030804020204" pitchFamily="49" charset="0"/>
            </a:endParaRPr>
          </a:p>
          <a:p>
            <a:pPr>
              <a:lnSpc>
                <a:spcPts val="1800"/>
              </a:lnSpc>
              <a:buNone/>
            </a:pPr>
            <a:br>
              <a:rPr lang="en-US" b="0" dirty="0">
                <a:solidFill>
                  <a:srgbClr val="3B3B3B"/>
                </a:solidFill>
                <a:effectLst/>
                <a:latin typeface="Menlo" panose="020B0609030804020204" pitchFamily="49" charset="0"/>
              </a:rPr>
            </a:br>
            <a:endParaRPr lang="en-US" b="0" dirty="0">
              <a:solidFill>
                <a:srgbClr val="3B3B3B"/>
              </a:solidFill>
              <a:effectLst/>
              <a:latin typeface="Menlo" panose="020B0609030804020204" pitchFamily="49" charset="0"/>
            </a:endParaRPr>
          </a:p>
          <a:p>
            <a:pPr>
              <a:lnSpc>
                <a:spcPts val="1800"/>
              </a:lnSpc>
              <a:buNone/>
            </a:pPr>
            <a:r>
              <a:rPr lang="en-US" b="0" dirty="0">
                <a:solidFill>
                  <a:srgbClr val="0000FF"/>
                </a:solidFill>
                <a:effectLst/>
                <a:latin typeface="Menlo" panose="020B0609030804020204" pitchFamily="49" charset="0"/>
              </a:rPr>
              <a:t>def</a:t>
            </a:r>
            <a:r>
              <a:rPr lang="en-US" b="0" dirty="0">
                <a:solidFill>
                  <a:srgbClr val="3B3B3B"/>
                </a:solidFill>
                <a:effectLst/>
                <a:latin typeface="Menlo" panose="020B0609030804020204" pitchFamily="49" charset="0"/>
              </a:rPr>
              <a:t> </a:t>
            </a:r>
            <a:r>
              <a:rPr lang="en-US" b="0" dirty="0" err="1">
                <a:solidFill>
                  <a:srgbClr val="795E26"/>
                </a:solidFill>
                <a:effectLst/>
                <a:latin typeface="Menlo" panose="020B0609030804020204" pitchFamily="49" charset="0"/>
              </a:rPr>
              <a:t>monte_carlo</a:t>
            </a:r>
            <a:r>
              <a:rPr lang="en-US" b="0" dirty="0">
                <a:solidFill>
                  <a:srgbClr val="3B3B3B"/>
                </a:solidFill>
                <a:effectLst/>
                <a:latin typeface="Menlo" panose="020B0609030804020204" pitchFamily="49" charset="0"/>
              </a:rPr>
              <a:t>(</a:t>
            </a:r>
            <a:r>
              <a:rPr lang="en-US" b="0" dirty="0">
                <a:solidFill>
                  <a:srgbClr val="001080"/>
                </a:solidFill>
                <a:effectLst/>
                <a:latin typeface="Menlo" panose="020B0609030804020204" pitchFamily="49" charset="0"/>
              </a:rPr>
              <a:t>trials</a:t>
            </a:r>
            <a:r>
              <a:rPr lang="en-US" b="0" dirty="0">
                <a:solidFill>
                  <a:srgbClr val="3B3B3B"/>
                </a:solidFill>
                <a:effectLst/>
                <a:latin typeface="Menlo" panose="020B0609030804020204" pitchFamily="49" charset="0"/>
              </a:rPr>
              <a:t>, </a:t>
            </a:r>
            <a:r>
              <a:rPr lang="en-US" b="0" dirty="0">
                <a:solidFill>
                  <a:srgbClr val="001080"/>
                </a:solidFill>
                <a:effectLst/>
                <a:latin typeface="Menlo" panose="020B0609030804020204" pitchFamily="49" charset="0"/>
              </a:rPr>
              <a:t>test</a:t>
            </a:r>
            <a:r>
              <a:rPr lang="en-US" b="0" dirty="0">
                <a:solidFill>
                  <a:srgbClr val="3B3B3B"/>
                </a:solidFill>
                <a:effectLst/>
                <a:latin typeface="Menlo" panose="020B0609030804020204" pitchFamily="49" charset="0"/>
              </a:rPr>
              <a:t>):</a:t>
            </a:r>
          </a:p>
          <a:p>
            <a:pPr>
              <a:lnSpc>
                <a:spcPts val="1800"/>
              </a:lnSpc>
              <a:buNone/>
            </a:pPr>
            <a:r>
              <a:rPr lang="en-US" b="0" dirty="0">
                <a:solidFill>
                  <a:srgbClr val="001080"/>
                </a:solidFill>
                <a:effectLst/>
                <a:latin typeface="Menlo" panose="020B0609030804020204" pitchFamily="49" charset="0"/>
              </a:rPr>
              <a:t>   count</a:t>
            </a:r>
            <a:r>
              <a:rPr lang="en-US" b="0" dirty="0">
                <a:solidFill>
                  <a:srgbClr val="3B3B3B"/>
                </a:solidFill>
                <a:effectLst/>
                <a:latin typeface="Menlo" panose="020B0609030804020204" pitchFamily="49" charset="0"/>
              </a:rPr>
              <a:t> </a:t>
            </a:r>
            <a:r>
              <a:rPr lang="en-US" b="0" dirty="0">
                <a:solidFill>
                  <a:srgbClr val="000000"/>
                </a:solidFill>
                <a:effectLst/>
                <a:latin typeface="Menlo" panose="020B0609030804020204" pitchFamily="49" charset="0"/>
              </a:rPr>
              <a:t>=</a:t>
            </a:r>
            <a:r>
              <a:rPr lang="en-US" b="0" dirty="0">
                <a:solidFill>
                  <a:srgbClr val="3B3B3B"/>
                </a:solidFill>
                <a:effectLst/>
                <a:latin typeface="Menlo" panose="020B0609030804020204" pitchFamily="49" charset="0"/>
              </a:rPr>
              <a:t> </a:t>
            </a:r>
            <a:r>
              <a:rPr lang="en-US" b="0" dirty="0">
                <a:solidFill>
                  <a:srgbClr val="098658"/>
                </a:solidFill>
                <a:effectLst/>
                <a:latin typeface="Menlo" panose="020B0609030804020204" pitchFamily="49" charset="0"/>
              </a:rPr>
              <a:t>0</a:t>
            </a:r>
            <a:endParaRPr lang="en-US" b="0" dirty="0">
              <a:solidFill>
                <a:srgbClr val="3B3B3B"/>
              </a:solidFill>
              <a:effectLst/>
              <a:latin typeface="Menlo" panose="020B0609030804020204" pitchFamily="49" charset="0"/>
            </a:endParaRPr>
          </a:p>
          <a:p>
            <a:pPr>
              <a:lnSpc>
                <a:spcPts val="1800"/>
              </a:lnSpc>
              <a:buNone/>
            </a:pPr>
            <a:endParaRPr lang="en-US" b="0" dirty="0">
              <a:solidFill>
                <a:srgbClr val="AF00DB"/>
              </a:solidFill>
              <a:effectLst/>
              <a:latin typeface="Menlo" panose="020B0609030804020204" pitchFamily="49" charset="0"/>
            </a:endParaRPr>
          </a:p>
          <a:p>
            <a:pPr>
              <a:lnSpc>
                <a:spcPts val="1800"/>
              </a:lnSpc>
              <a:buNone/>
            </a:pPr>
            <a:r>
              <a:rPr lang="en-US" dirty="0">
                <a:solidFill>
                  <a:srgbClr val="AF00DB"/>
                </a:solidFill>
                <a:latin typeface="Menlo" panose="020B0609030804020204" pitchFamily="49" charset="0"/>
              </a:rPr>
              <a:t>   </a:t>
            </a:r>
            <a:r>
              <a:rPr lang="en-US" b="0" dirty="0">
                <a:solidFill>
                  <a:srgbClr val="AF00DB"/>
                </a:solidFill>
                <a:effectLst/>
                <a:latin typeface="Menlo" panose="020B0609030804020204" pitchFamily="49" charset="0"/>
              </a:rPr>
              <a:t>for</a:t>
            </a:r>
            <a:r>
              <a:rPr lang="en-US" b="0" dirty="0">
                <a:solidFill>
                  <a:srgbClr val="3B3B3B"/>
                </a:solidFill>
                <a:effectLst/>
                <a:latin typeface="Menlo" panose="020B0609030804020204" pitchFamily="49" charset="0"/>
              </a:rPr>
              <a:t> </a:t>
            </a:r>
            <a:r>
              <a:rPr lang="en-US" b="0" dirty="0">
                <a:solidFill>
                  <a:srgbClr val="001080"/>
                </a:solidFill>
                <a:effectLst/>
                <a:latin typeface="Menlo" panose="020B0609030804020204" pitchFamily="49" charset="0"/>
              </a:rPr>
              <a:t>_</a:t>
            </a:r>
            <a:r>
              <a:rPr lang="en-US" b="0" dirty="0">
                <a:solidFill>
                  <a:srgbClr val="3B3B3B"/>
                </a:solidFill>
                <a:effectLst/>
                <a:latin typeface="Menlo" panose="020B0609030804020204" pitchFamily="49" charset="0"/>
              </a:rPr>
              <a:t> </a:t>
            </a:r>
            <a:r>
              <a:rPr lang="en-US" b="0" dirty="0">
                <a:solidFill>
                  <a:srgbClr val="AF00DB"/>
                </a:solidFill>
                <a:effectLst/>
                <a:latin typeface="Menlo" panose="020B0609030804020204" pitchFamily="49" charset="0"/>
              </a:rPr>
              <a:t>in</a:t>
            </a:r>
            <a:r>
              <a:rPr lang="en-US" b="0" dirty="0">
                <a:solidFill>
                  <a:srgbClr val="3B3B3B"/>
                </a:solidFill>
                <a:effectLst/>
                <a:latin typeface="Menlo" panose="020B0609030804020204" pitchFamily="49" charset="0"/>
              </a:rPr>
              <a:t> </a:t>
            </a:r>
            <a:r>
              <a:rPr lang="en-US" b="0" dirty="0">
                <a:solidFill>
                  <a:srgbClr val="267F99"/>
                </a:solidFill>
                <a:effectLst/>
                <a:latin typeface="Menlo" panose="020B0609030804020204" pitchFamily="49" charset="0"/>
              </a:rPr>
              <a:t>range</a:t>
            </a:r>
            <a:r>
              <a:rPr lang="en-US" b="0" dirty="0">
                <a:solidFill>
                  <a:srgbClr val="3B3B3B"/>
                </a:solidFill>
                <a:effectLst/>
                <a:latin typeface="Menlo" panose="020B0609030804020204" pitchFamily="49" charset="0"/>
              </a:rPr>
              <a:t>(</a:t>
            </a:r>
            <a:r>
              <a:rPr lang="en-US" b="0" dirty="0">
                <a:solidFill>
                  <a:srgbClr val="001080"/>
                </a:solidFill>
                <a:effectLst/>
                <a:latin typeface="Menlo" panose="020B0609030804020204" pitchFamily="49" charset="0"/>
              </a:rPr>
              <a:t>trials</a:t>
            </a:r>
            <a:r>
              <a:rPr lang="en-US" b="0" dirty="0">
                <a:solidFill>
                  <a:srgbClr val="3B3B3B"/>
                </a:solidFill>
                <a:effectLst/>
                <a:latin typeface="Menlo" panose="020B0609030804020204" pitchFamily="49" charset="0"/>
              </a:rPr>
              <a:t>):</a:t>
            </a:r>
          </a:p>
          <a:p>
            <a:pPr>
              <a:lnSpc>
                <a:spcPts val="1800"/>
              </a:lnSpc>
              <a:buNone/>
            </a:pPr>
            <a:r>
              <a:rPr lang="en-US" b="0" dirty="0">
                <a:solidFill>
                  <a:srgbClr val="001080"/>
                </a:solidFill>
                <a:effectLst/>
                <a:latin typeface="Menlo" panose="020B0609030804020204" pitchFamily="49" charset="0"/>
              </a:rPr>
              <a:t>      x</a:t>
            </a:r>
            <a:r>
              <a:rPr lang="en-US" b="0" dirty="0">
                <a:solidFill>
                  <a:srgbClr val="3B3B3B"/>
                </a:solidFill>
                <a:effectLst/>
                <a:latin typeface="Menlo" panose="020B0609030804020204" pitchFamily="49" charset="0"/>
              </a:rPr>
              <a:t> </a:t>
            </a:r>
            <a:r>
              <a:rPr lang="en-US" b="0" dirty="0">
                <a:solidFill>
                  <a:srgbClr val="000000"/>
                </a:solidFill>
                <a:effectLst/>
                <a:latin typeface="Menlo" panose="020B0609030804020204" pitchFamily="49" charset="0"/>
              </a:rPr>
              <a:t>=</a:t>
            </a:r>
            <a:r>
              <a:rPr lang="en-US" b="0" dirty="0">
                <a:solidFill>
                  <a:srgbClr val="3B3B3B"/>
                </a:solidFill>
                <a:effectLst/>
                <a:latin typeface="Menlo" panose="020B0609030804020204" pitchFamily="49" charset="0"/>
              </a:rPr>
              <a:t> </a:t>
            </a:r>
            <a:r>
              <a:rPr lang="en-US" b="0" dirty="0" err="1">
                <a:solidFill>
                  <a:srgbClr val="267F99"/>
                </a:solidFill>
                <a:effectLst/>
                <a:latin typeface="Menlo" panose="020B0609030804020204" pitchFamily="49" charset="0"/>
              </a:rPr>
              <a:t>random</a:t>
            </a:r>
            <a:r>
              <a:rPr lang="en-US" b="0" dirty="0" err="1">
                <a:solidFill>
                  <a:srgbClr val="3B3B3B"/>
                </a:solidFill>
                <a:effectLst/>
                <a:latin typeface="Menlo" panose="020B0609030804020204" pitchFamily="49" charset="0"/>
              </a:rPr>
              <a:t>.</a:t>
            </a:r>
            <a:r>
              <a:rPr lang="en-US" b="0" dirty="0" err="1">
                <a:solidFill>
                  <a:srgbClr val="001080"/>
                </a:solidFill>
                <a:effectLst/>
                <a:latin typeface="Menlo" panose="020B0609030804020204" pitchFamily="49" charset="0"/>
              </a:rPr>
              <a:t>random</a:t>
            </a:r>
            <a:r>
              <a:rPr lang="en-US" b="0" dirty="0">
                <a:solidFill>
                  <a:srgbClr val="3B3B3B"/>
                </a:solidFill>
                <a:effectLst/>
                <a:latin typeface="Menlo" panose="020B0609030804020204" pitchFamily="49" charset="0"/>
              </a:rPr>
              <a:t>()</a:t>
            </a:r>
          </a:p>
          <a:p>
            <a:pPr>
              <a:lnSpc>
                <a:spcPts val="1800"/>
              </a:lnSpc>
              <a:buNone/>
            </a:pPr>
            <a:r>
              <a:rPr lang="en-US" b="0" dirty="0">
                <a:solidFill>
                  <a:srgbClr val="001080"/>
                </a:solidFill>
                <a:effectLst/>
                <a:latin typeface="Menlo" panose="020B0609030804020204" pitchFamily="49" charset="0"/>
              </a:rPr>
              <a:t>      y</a:t>
            </a:r>
            <a:r>
              <a:rPr lang="en-US" b="0" dirty="0">
                <a:solidFill>
                  <a:srgbClr val="3B3B3B"/>
                </a:solidFill>
                <a:effectLst/>
                <a:latin typeface="Menlo" panose="020B0609030804020204" pitchFamily="49" charset="0"/>
              </a:rPr>
              <a:t> </a:t>
            </a:r>
            <a:r>
              <a:rPr lang="en-US" b="0" dirty="0">
                <a:solidFill>
                  <a:srgbClr val="000000"/>
                </a:solidFill>
                <a:effectLst/>
                <a:latin typeface="Menlo" panose="020B0609030804020204" pitchFamily="49" charset="0"/>
              </a:rPr>
              <a:t>=</a:t>
            </a:r>
            <a:r>
              <a:rPr lang="en-US" b="0" dirty="0">
                <a:solidFill>
                  <a:srgbClr val="3B3B3B"/>
                </a:solidFill>
                <a:effectLst/>
                <a:latin typeface="Menlo" panose="020B0609030804020204" pitchFamily="49" charset="0"/>
              </a:rPr>
              <a:t> </a:t>
            </a:r>
            <a:r>
              <a:rPr lang="en-US" b="0" dirty="0" err="1">
                <a:solidFill>
                  <a:srgbClr val="267F99"/>
                </a:solidFill>
                <a:effectLst/>
                <a:latin typeface="Menlo" panose="020B0609030804020204" pitchFamily="49" charset="0"/>
              </a:rPr>
              <a:t>random</a:t>
            </a:r>
            <a:r>
              <a:rPr lang="en-US" b="0" dirty="0" err="1">
                <a:solidFill>
                  <a:srgbClr val="3B3B3B"/>
                </a:solidFill>
                <a:effectLst/>
                <a:latin typeface="Menlo" panose="020B0609030804020204" pitchFamily="49" charset="0"/>
              </a:rPr>
              <a:t>.</a:t>
            </a:r>
            <a:r>
              <a:rPr lang="en-US" b="0" dirty="0" err="1">
                <a:solidFill>
                  <a:srgbClr val="001080"/>
                </a:solidFill>
                <a:effectLst/>
                <a:latin typeface="Menlo" panose="020B0609030804020204" pitchFamily="49" charset="0"/>
              </a:rPr>
              <a:t>random</a:t>
            </a:r>
            <a:r>
              <a:rPr lang="en-US" b="0" dirty="0">
                <a:solidFill>
                  <a:srgbClr val="3B3B3B"/>
                </a:solidFill>
                <a:effectLst/>
                <a:latin typeface="Menlo" panose="020B0609030804020204" pitchFamily="49" charset="0"/>
              </a:rPr>
              <a:t>()</a:t>
            </a:r>
          </a:p>
          <a:p>
            <a:pPr>
              <a:lnSpc>
                <a:spcPts val="1800"/>
              </a:lnSpc>
              <a:buNone/>
            </a:pPr>
            <a:r>
              <a:rPr lang="en-US" b="0" dirty="0">
                <a:solidFill>
                  <a:srgbClr val="AF00DB"/>
                </a:solidFill>
                <a:effectLst/>
                <a:latin typeface="Menlo" panose="020B0609030804020204" pitchFamily="49" charset="0"/>
              </a:rPr>
              <a:t> </a:t>
            </a:r>
          </a:p>
          <a:p>
            <a:pPr>
              <a:lnSpc>
                <a:spcPts val="1800"/>
              </a:lnSpc>
              <a:buNone/>
            </a:pPr>
            <a:r>
              <a:rPr lang="en-US" dirty="0">
                <a:solidFill>
                  <a:srgbClr val="AF00DB"/>
                </a:solidFill>
                <a:latin typeface="Menlo" panose="020B0609030804020204" pitchFamily="49" charset="0"/>
              </a:rPr>
              <a:t>   </a:t>
            </a:r>
            <a:r>
              <a:rPr lang="en-US" b="0" dirty="0">
                <a:solidFill>
                  <a:srgbClr val="AF00DB"/>
                </a:solidFill>
                <a:effectLst/>
                <a:latin typeface="Menlo" panose="020B0609030804020204" pitchFamily="49" charset="0"/>
              </a:rPr>
              <a:t>if</a:t>
            </a:r>
            <a:r>
              <a:rPr lang="en-US" b="0" dirty="0">
                <a:solidFill>
                  <a:srgbClr val="3B3B3B"/>
                </a:solidFill>
                <a:effectLst/>
                <a:latin typeface="Menlo" panose="020B0609030804020204" pitchFamily="49" charset="0"/>
              </a:rPr>
              <a:t> </a:t>
            </a:r>
            <a:r>
              <a:rPr lang="en-US" b="0" dirty="0">
                <a:solidFill>
                  <a:srgbClr val="001080"/>
                </a:solidFill>
                <a:effectLst/>
                <a:latin typeface="Menlo" panose="020B0609030804020204" pitchFamily="49" charset="0"/>
              </a:rPr>
              <a:t>test</a:t>
            </a:r>
            <a:r>
              <a:rPr lang="en-US" b="0" dirty="0">
                <a:solidFill>
                  <a:srgbClr val="3B3B3B"/>
                </a:solidFill>
                <a:effectLst/>
                <a:latin typeface="Menlo" panose="020B0609030804020204" pitchFamily="49" charset="0"/>
              </a:rPr>
              <a:t>(</a:t>
            </a:r>
            <a:r>
              <a:rPr lang="en-US" b="0" dirty="0">
                <a:solidFill>
                  <a:srgbClr val="001080"/>
                </a:solidFill>
                <a:effectLst/>
                <a:latin typeface="Menlo" panose="020B0609030804020204" pitchFamily="49" charset="0"/>
              </a:rPr>
              <a:t>x</a:t>
            </a:r>
            <a:r>
              <a:rPr lang="en-US" b="0" dirty="0">
                <a:solidFill>
                  <a:srgbClr val="3B3B3B"/>
                </a:solidFill>
                <a:effectLst/>
                <a:latin typeface="Menlo" panose="020B0609030804020204" pitchFamily="49" charset="0"/>
              </a:rPr>
              <a:t>, </a:t>
            </a:r>
            <a:r>
              <a:rPr lang="en-US" b="0" dirty="0">
                <a:solidFill>
                  <a:srgbClr val="001080"/>
                </a:solidFill>
                <a:effectLst/>
                <a:latin typeface="Menlo" panose="020B0609030804020204" pitchFamily="49" charset="0"/>
              </a:rPr>
              <a:t>y</a:t>
            </a:r>
            <a:r>
              <a:rPr lang="en-US" b="0" dirty="0">
                <a:solidFill>
                  <a:srgbClr val="3B3B3B"/>
                </a:solidFill>
                <a:effectLst/>
                <a:latin typeface="Menlo" panose="020B0609030804020204" pitchFamily="49" charset="0"/>
              </a:rPr>
              <a:t>):</a:t>
            </a:r>
          </a:p>
          <a:p>
            <a:pPr>
              <a:lnSpc>
                <a:spcPts val="1800"/>
              </a:lnSpc>
              <a:buNone/>
            </a:pPr>
            <a:r>
              <a:rPr lang="en-US" b="0" dirty="0">
                <a:solidFill>
                  <a:srgbClr val="001080"/>
                </a:solidFill>
                <a:effectLst/>
                <a:latin typeface="Menlo" panose="020B0609030804020204" pitchFamily="49" charset="0"/>
              </a:rPr>
              <a:t>      count</a:t>
            </a:r>
            <a:r>
              <a:rPr lang="en-US" b="0" dirty="0">
                <a:solidFill>
                  <a:srgbClr val="3B3B3B"/>
                </a:solidFill>
                <a:effectLst/>
                <a:latin typeface="Menlo" panose="020B0609030804020204" pitchFamily="49" charset="0"/>
              </a:rPr>
              <a:t> </a:t>
            </a:r>
            <a:r>
              <a:rPr lang="en-US" b="0" dirty="0">
                <a:solidFill>
                  <a:srgbClr val="000000"/>
                </a:solidFill>
                <a:effectLst/>
                <a:latin typeface="Menlo" panose="020B0609030804020204" pitchFamily="49" charset="0"/>
              </a:rPr>
              <a:t>+=</a:t>
            </a:r>
            <a:r>
              <a:rPr lang="en-US" b="0" dirty="0">
                <a:solidFill>
                  <a:srgbClr val="3B3B3B"/>
                </a:solidFill>
                <a:effectLst/>
                <a:latin typeface="Menlo" panose="020B0609030804020204" pitchFamily="49" charset="0"/>
              </a:rPr>
              <a:t> </a:t>
            </a:r>
            <a:r>
              <a:rPr lang="en-US" b="0" dirty="0">
                <a:solidFill>
                  <a:srgbClr val="098658"/>
                </a:solidFill>
                <a:effectLst/>
                <a:latin typeface="Menlo" panose="020B0609030804020204" pitchFamily="49" charset="0"/>
              </a:rPr>
              <a:t>1</a:t>
            </a:r>
            <a:endParaRPr lang="en-US" b="0" dirty="0">
              <a:solidFill>
                <a:srgbClr val="3B3B3B"/>
              </a:solidFill>
              <a:effectLst/>
              <a:latin typeface="Menlo" panose="020B0609030804020204" pitchFamily="49" charset="0"/>
            </a:endParaRPr>
          </a:p>
          <a:p>
            <a:pPr>
              <a:lnSpc>
                <a:spcPts val="1800"/>
              </a:lnSpc>
              <a:buNone/>
            </a:pPr>
            <a:endParaRPr lang="en-US" b="0" dirty="0">
              <a:solidFill>
                <a:srgbClr val="AF00DB"/>
              </a:solidFill>
              <a:effectLst/>
              <a:latin typeface="Menlo" panose="020B0609030804020204" pitchFamily="49" charset="0"/>
            </a:endParaRPr>
          </a:p>
          <a:p>
            <a:pPr>
              <a:lnSpc>
                <a:spcPts val="1800"/>
              </a:lnSpc>
              <a:buNone/>
            </a:pPr>
            <a:r>
              <a:rPr lang="en-US" dirty="0">
                <a:solidFill>
                  <a:srgbClr val="AF00DB"/>
                </a:solidFill>
                <a:latin typeface="Menlo" panose="020B0609030804020204" pitchFamily="49" charset="0"/>
              </a:rPr>
              <a:t>   </a:t>
            </a:r>
            <a:r>
              <a:rPr lang="en-US" b="0" dirty="0">
                <a:solidFill>
                  <a:srgbClr val="AF00DB"/>
                </a:solidFill>
                <a:effectLst/>
                <a:latin typeface="Menlo" panose="020B0609030804020204" pitchFamily="49" charset="0"/>
              </a:rPr>
              <a:t>return</a:t>
            </a:r>
            <a:r>
              <a:rPr lang="en-US" b="0" dirty="0">
                <a:solidFill>
                  <a:srgbClr val="3B3B3B"/>
                </a:solidFill>
                <a:effectLst/>
                <a:latin typeface="Menlo" panose="020B0609030804020204" pitchFamily="49" charset="0"/>
              </a:rPr>
              <a:t> </a:t>
            </a:r>
            <a:r>
              <a:rPr lang="en-US" b="0" dirty="0">
                <a:solidFill>
                  <a:srgbClr val="001080"/>
                </a:solidFill>
                <a:effectLst/>
                <a:latin typeface="Menlo" panose="020B0609030804020204" pitchFamily="49" charset="0"/>
              </a:rPr>
              <a:t>count</a:t>
            </a:r>
            <a:r>
              <a:rPr lang="en-US" b="0" dirty="0">
                <a:solidFill>
                  <a:srgbClr val="3B3B3B"/>
                </a:solidFill>
                <a:effectLst/>
                <a:latin typeface="Menlo" panose="020B0609030804020204" pitchFamily="49" charset="0"/>
              </a:rPr>
              <a:t> </a:t>
            </a:r>
            <a:r>
              <a:rPr lang="en-US" b="0" dirty="0">
                <a:solidFill>
                  <a:srgbClr val="000000"/>
                </a:solidFill>
                <a:effectLst/>
                <a:latin typeface="Menlo" panose="020B0609030804020204" pitchFamily="49" charset="0"/>
              </a:rPr>
              <a:t>/</a:t>
            </a:r>
            <a:r>
              <a:rPr lang="en-US" b="0" dirty="0">
                <a:solidFill>
                  <a:srgbClr val="3B3B3B"/>
                </a:solidFill>
                <a:effectLst/>
                <a:latin typeface="Menlo" panose="020B0609030804020204" pitchFamily="49" charset="0"/>
              </a:rPr>
              <a:t> </a:t>
            </a:r>
            <a:r>
              <a:rPr lang="en-US" b="0" dirty="0">
                <a:solidFill>
                  <a:srgbClr val="001080"/>
                </a:solidFill>
                <a:effectLst/>
                <a:latin typeface="Menlo" panose="020B0609030804020204" pitchFamily="49" charset="0"/>
              </a:rPr>
              <a:t>trials</a:t>
            </a:r>
            <a:endParaRPr lang="en-US" b="0" dirty="0">
              <a:solidFill>
                <a:srgbClr val="3B3B3B"/>
              </a:solidFill>
              <a:effectLst/>
              <a:latin typeface="Menlo" panose="020B0609030804020204" pitchFamily="49" charset="0"/>
            </a:endParaRPr>
          </a:p>
          <a:p>
            <a:pPr>
              <a:lnSpc>
                <a:spcPts val="1800"/>
              </a:lnSpc>
              <a:buNone/>
            </a:pPr>
            <a:br>
              <a:rPr lang="en-US" b="0" dirty="0">
                <a:solidFill>
                  <a:srgbClr val="3B3B3B"/>
                </a:solidFill>
                <a:effectLst/>
                <a:latin typeface="Menlo" panose="020B0609030804020204" pitchFamily="49" charset="0"/>
              </a:rPr>
            </a:br>
            <a:endParaRPr lang="en-US" b="0" dirty="0">
              <a:solidFill>
                <a:srgbClr val="3B3B3B"/>
              </a:solidFill>
              <a:effectLst/>
              <a:latin typeface="Menlo" panose="020B0609030804020204" pitchFamily="49" charset="0"/>
            </a:endParaRPr>
          </a:p>
          <a:p>
            <a:pPr>
              <a:lnSpc>
                <a:spcPts val="1800"/>
              </a:lnSpc>
              <a:buNone/>
            </a:pPr>
            <a:r>
              <a:rPr lang="en-US" b="0" dirty="0">
                <a:solidFill>
                  <a:srgbClr val="0000FF"/>
                </a:solidFill>
                <a:effectLst/>
                <a:latin typeface="Menlo" panose="020B0609030804020204" pitchFamily="49" charset="0"/>
              </a:rPr>
              <a:t>def</a:t>
            </a:r>
            <a:r>
              <a:rPr lang="en-US" b="0" dirty="0">
                <a:solidFill>
                  <a:srgbClr val="3B3B3B"/>
                </a:solidFill>
                <a:effectLst/>
                <a:latin typeface="Menlo" panose="020B0609030804020204" pitchFamily="49" charset="0"/>
              </a:rPr>
              <a:t> </a:t>
            </a:r>
            <a:r>
              <a:rPr lang="en-US" b="0" dirty="0" err="1">
                <a:solidFill>
                  <a:srgbClr val="795E26"/>
                </a:solidFill>
                <a:effectLst/>
                <a:latin typeface="Menlo" panose="020B0609030804020204" pitchFamily="49" charset="0"/>
              </a:rPr>
              <a:t>in_triangle</a:t>
            </a:r>
            <a:r>
              <a:rPr lang="en-US" b="0" dirty="0">
                <a:solidFill>
                  <a:srgbClr val="3B3B3B"/>
                </a:solidFill>
                <a:effectLst/>
                <a:latin typeface="Menlo" panose="020B0609030804020204" pitchFamily="49" charset="0"/>
              </a:rPr>
              <a:t>(</a:t>
            </a:r>
            <a:r>
              <a:rPr lang="en-US" b="0" dirty="0" err="1">
                <a:solidFill>
                  <a:srgbClr val="001080"/>
                </a:solidFill>
                <a:effectLst/>
                <a:latin typeface="Menlo" panose="020B0609030804020204" pitchFamily="49" charset="0"/>
              </a:rPr>
              <a:t>x</a:t>
            </a:r>
            <a:r>
              <a:rPr lang="en-US" b="0" dirty="0" err="1">
                <a:solidFill>
                  <a:srgbClr val="3B3B3B"/>
                </a:solidFill>
                <a:effectLst/>
                <a:latin typeface="Menlo" panose="020B0609030804020204" pitchFamily="49" charset="0"/>
              </a:rPr>
              <a:t>,</a:t>
            </a:r>
            <a:r>
              <a:rPr lang="en-US" b="0" dirty="0" err="1">
                <a:solidFill>
                  <a:srgbClr val="001080"/>
                </a:solidFill>
                <a:effectLst/>
                <a:latin typeface="Menlo" panose="020B0609030804020204" pitchFamily="49" charset="0"/>
              </a:rPr>
              <a:t>y</a:t>
            </a:r>
            <a:r>
              <a:rPr lang="en-US" b="0" dirty="0">
                <a:solidFill>
                  <a:srgbClr val="3B3B3B"/>
                </a:solidFill>
                <a:effectLst/>
                <a:latin typeface="Menlo" panose="020B0609030804020204" pitchFamily="49" charset="0"/>
              </a:rPr>
              <a:t>):</a:t>
            </a:r>
          </a:p>
          <a:p>
            <a:pPr>
              <a:lnSpc>
                <a:spcPts val="1800"/>
              </a:lnSpc>
              <a:buNone/>
            </a:pPr>
            <a:r>
              <a:rPr lang="en-US" b="0" dirty="0">
                <a:solidFill>
                  <a:srgbClr val="AF00DB"/>
                </a:solidFill>
                <a:effectLst/>
                <a:latin typeface="Menlo" panose="020B0609030804020204" pitchFamily="49" charset="0"/>
              </a:rPr>
              <a:t>return</a:t>
            </a:r>
            <a:r>
              <a:rPr lang="en-US" b="0" dirty="0">
                <a:solidFill>
                  <a:srgbClr val="3B3B3B"/>
                </a:solidFill>
                <a:effectLst/>
                <a:latin typeface="Menlo" panose="020B0609030804020204" pitchFamily="49" charset="0"/>
              </a:rPr>
              <a:t> </a:t>
            </a:r>
            <a:r>
              <a:rPr lang="en-US" b="0" dirty="0">
                <a:solidFill>
                  <a:srgbClr val="001080"/>
                </a:solidFill>
                <a:effectLst/>
                <a:latin typeface="Menlo" panose="020B0609030804020204" pitchFamily="49" charset="0"/>
              </a:rPr>
              <a:t>x</a:t>
            </a:r>
            <a:r>
              <a:rPr lang="en-US" b="0" dirty="0">
                <a:solidFill>
                  <a:srgbClr val="3B3B3B"/>
                </a:solidFill>
                <a:effectLst/>
                <a:latin typeface="Menlo" panose="020B0609030804020204" pitchFamily="49" charset="0"/>
              </a:rPr>
              <a:t> </a:t>
            </a:r>
            <a:r>
              <a:rPr lang="en-US" b="0" dirty="0">
                <a:solidFill>
                  <a:srgbClr val="000000"/>
                </a:solidFill>
                <a:effectLst/>
                <a:latin typeface="Menlo" panose="020B0609030804020204" pitchFamily="49" charset="0"/>
              </a:rPr>
              <a:t>+</a:t>
            </a:r>
            <a:r>
              <a:rPr lang="en-US" b="0" dirty="0">
                <a:solidFill>
                  <a:srgbClr val="3B3B3B"/>
                </a:solidFill>
                <a:effectLst/>
                <a:latin typeface="Menlo" panose="020B0609030804020204" pitchFamily="49" charset="0"/>
              </a:rPr>
              <a:t> </a:t>
            </a:r>
            <a:r>
              <a:rPr lang="en-US" b="0" dirty="0">
                <a:solidFill>
                  <a:srgbClr val="001080"/>
                </a:solidFill>
                <a:effectLst/>
                <a:latin typeface="Menlo" panose="020B0609030804020204" pitchFamily="49" charset="0"/>
              </a:rPr>
              <a:t>y</a:t>
            </a:r>
            <a:r>
              <a:rPr lang="en-US" b="0" dirty="0">
                <a:solidFill>
                  <a:srgbClr val="3B3B3B"/>
                </a:solidFill>
                <a:effectLst/>
                <a:latin typeface="Menlo" panose="020B0609030804020204" pitchFamily="49" charset="0"/>
              </a:rPr>
              <a:t> </a:t>
            </a:r>
            <a:r>
              <a:rPr lang="en-US" b="0" dirty="0">
                <a:solidFill>
                  <a:srgbClr val="000000"/>
                </a:solidFill>
                <a:effectLst/>
                <a:latin typeface="Menlo" panose="020B0609030804020204" pitchFamily="49" charset="0"/>
              </a:rPr>
              <a:t>&lt;</a:t>
            </a:r>
            <a:r>
              <a:rPr lang="en-US" b="0" dirty="0">
                <a:solidFill>
                  <a:srgbClr val="3B3B3B"/>
                </a:solidFill>
                <a:effectLst/>
                <a:latin typeface="Menlo" panose="020B0609030804020204" pitchFamily="49" charset="0"/>
              </a:rPr>
              <a:t> </a:t>
            </a:r>
            <a:r>
              <a:rPr lang="en-US" b="0" dirty="0">
                <a:solidFill>
                  <a:srgbClr val="098658"/>
                </a:solidFill>
                <a:effectLst/>
                <a:latin typeface="Menlo" panose="020B0609030804020204" pitchFamily="49" charset="0"/>
              </a:rPr>
              <a:t>1</a:t>
            </a:r>
            <a:endParaRPr lang="en-US" b="0" dirty="0">
              <a:solidFill>
                <a:srgbClr val="3B3B3B"/>
              </a:solidFill>
              <a:effectLst/>
              <a:latin typeface="Menlo" panose="020B0609030804020204" pitchFamily="49" charset="0"/>
            </a:endParaRPr>
          </a:p>
          <a:p>
            <a:pPr>
              <a:lnSpc>
                <a:spcPts val="1800"/>
              </a:lnSpc>
              <a:buNone/>
            </a:pPr>
            <a:br>
              <a:rPr lang="en-US" b="0" dirty="0">
                <a:solidFill>
                  <a:srgbClr val="3B3B3B"/>
                </a:solidFill>
                <a:effectLst/>
                <a:latin typeface="Menlo" panose="020B0609030804020204" pitchFamily="49" charset="0"/>
              </a:rPr>
            </a:br>
            <a:endParaRPr lang="en-US" b="0" dirty="0">
              <a:solidFill>
                <a:srgbClr val="3B3B3B"/>
              </a:solidFill>
              <a:effectLst/>
              <a:latin typeface="Menlo" panose="020B0609030804020204" pitchFamily="49" charset="0"/>
            </a:endParaRPr>
          </a:p>
          <a:p>
            <a:pPr>
              <a:lnSpc>
                <a:spcPts val="1800"/>
              </a:lnSpc>
              <a:buNone/>
            </a:pPr>
            <a:r>
              <a:rPr lang="en-US" b="0" dirty="0">
                <a:solidFill>
                  <a:srgbClr val="0000FF"/>
                </a:solidFill>
                <a:effectLst/>
                <a:latin typeface="Menlo" panose="020B0609030804020204" pitchFamily="49" charset="0"/>
              </a:rPr>
              <a:t>def</a:t>
            </a:r>
            <a:r>
              <a:rPr lang="en-US" b="0" dirty="0">
                <a:solidFill>
                  <a:srgbClr val="3B3B3B"/>
                </a:solidFill>
                <a:effectLst/>
                <a:latin typeface="Menlo" panose="020B0609030804020204" pitchFamily="49" charset="0"/>
              </a:rPr>
              <a:t> </a:t>
            </a:r>
            <a:r>
              <a:rPr lang="en-US" b="0" dirty="0" err="1">
                <a:solidFill>
                  <a:srgbClr val="795E26"/>
                </a:solidFill>
                <a:effectLst/>
                <a:latin typeface="Menlo" panose="020B0609030804020204" pitchFamily="49" charset="0"/>
              </a:rPr>
              <a:t>in_circle</a:t>
            </a:r>
            <a:r>
              <a:rPr lang="en-US" b="0" dirty="0">
                <a:solidFill>
                  <a:srgbClr val="3B3B3B"/>
                </a:solidFill>
                <a:effectLst/>
                <a:latin typeface="Menlo" panose="020B0609030804020204" pitchFamily="49" charset="0"/>
              </a:rPr>
              <a:t>(</a:t>
            </a:r>
            <a:r>
              <a:rPr lang="en-US" b="0" dirty="0" err="1">
                <a:solidFill>
                  <a:srgbClr val="001080"/>
                </a:solidFill>
                <a:effectLst/>
                <a:latin typeface="Menlo" panose="020B0609030804020204" pitchFamily="49" charset="0"/>
              </a:rPr>
              <a:t>x</a:t>
            </a:r>
            <a:r>
              <a:rPr lang="en-US" b="0" dirty="0" err="1">
                <a:solidFill>
                  <a:srgbClr val="3B3B3B"/>
                </a:solidFill>
                <a:effectLst/>
                <a:latin typeface="Menlo" panose="020B0609030804020204" pitchFamily="49" charset="0"/>
              </a:rPr>
              <a:t>,</a:t>
            </a:r>
            <a:r>
              <a:rPr lang="en-US" b="0" dirty="0" err="1">
                <a:solidFill>
                  <a:srgbClr val="001080"/>
                </a:solidFill>
                <a:effectLst/>
                <a:latin typeface="Menlo" panose="020B0609030804020204" pitchFamily="49" charset="0"/>
              </a:rPr>
              <a:t>y</a:t>
            </a:r>
            <a:r>
              <a:rPr lang="en-US" b="0" dirty="0">
                <a:solidFill>
                  <a:srgbClr val="3B3B3B"/>
                </a:solidFill>
                <a:effectLst/>
                <a:latin typeface="Menlo" panose="020B0609030804020204" pitchFamily="49" charset="0"/>
              </a:rPr>
              <a:t>):</a:t>
            </a:r>
          </a:p>
          <a:p>
            <a:pPr>
              <a:lnSpc>
                <a:spcPts val="1800"/>
              </a:lnSpc>
              <a:buNone/>
            </a:pPr>
            <a:r>
              <a:rPr lang="en-US" b="0" dirty="0">
                <a:solidFill>
                  <a:srgbClr val="AF00DB"/>
                </a:solidFill>
                <a:effectLst/>
                <a:latin typeface="Menlo" panose="020B0609030804020204" pitchFamily="49" charset="0"/>
              </a:rPr>
              <a:t>return</a:t>
            </a:r>
            <a:r>
              <a:rPr lang="en-US" b="0" dirty="0">
                <a:solidFill>
                  <a:srgbClr val="3B3B3B"/>
                </a:solidFill>
                <a:effectLst/>
                <a:latin typeface="Menlo" panose="020B0609030804020204" pitchFamily="49" charset="0"/>
              </a:rPr>
              <a:t> </a:t>
            </a:r>
            <a:r>
              <a:rPr lang="en-US" b="0" dirty="0">
                <a:solidFill>
                  <a:srgbClr val="001080"/>
                </a:solidFill>
                <a:effectLst/>
                <a:latin typeface="Menlo" panose="020B0609030804020204" pitchFamily="49" charset="0"/>
              </a:rPr>
              <a:t>x</a:t>
            </a:r>
            <a:r>
              <a:rPr lang="en-US" b="0" dirty="0">
                <a:solidFill>
                  <a:srgbClr val="000000"/>
                </a:solidFill>
                <a:effectLst/>
                <a:latin typeface="Menlo" panose="020B0609030804020204" pitchFamily="49" charset="0"/>
              </a:rPr>
              <a:t>**</a:t>
            </a:r>
            <a:r>
              <a:rPr lang="en-US" b="0" dirty="0">
                <a:solidFill>
                  <a:srgbClr val="098658"/>
                </a:solidFill>
                <a:effectLst/>
                <a:latin typeface="Menlo" panose="020B0609030804020204" pitchFamily="49" charset="0"/>
              </a:rPr>
              <a:t>2</a:t>
            </a:r>
            <a:r>
              <a:rPr lang="en-US" b="0" dirty="0">
                <a:solidFill>
                  <a:srgbClr val="3B3B3B"/>
                </a:solidFill>
                <a:effectLst/>
                <a:latin typeface="Menlo" panose="020B0609030804020204" pitchFamily="49" charset="0"/>
              </a:rPr>
              <a:t> </a:t>
            </a:r>
            <a:r>
              <a:rPr lang="en-US" b="0" dirty="0">
                <a:solidFill>
                  <a:srgbClr val="000000"/>
                </a:solidFill>
                <a:effectLst/>
                <a:latin typeface="Menlo" panose="020B0609030804020204" pitchFamily="49" charset="0"/>
              </a:rPr>
              <a:t>+</a:t>
            </a:r>
            <a:r>
              <a:rPr lang="en-US" b="0" dirty="0">
                <a:solidFill>
                  <a:srgbClr val="3B3B3B"/>
                </a:solidFill>
                <a:effectLst/>
                <a:latin typeface="Menlo" panose="020B0609030804020204" pitchFamily="49" charset="0"/>
              </a:rPr>
              <a:t> </a:t>
            </a:r>
            <a:r>
              <a:rPr lang="en-US" b="0" dirty="0">
                <a:solidFill>
                  <a:srgbClr val="001080"/>
                </a:solidFill>
                <a:effectLst/>
                <a:latin typeface="Menlo" panose="020B0609030804020204" pitchFamily="49" charset="0"/>
              </a:rPr>
              <a:t>y</a:t>
            </a:r>
            <a:r>
              <a:rPr lang="en-US" b="0" dirty="0">
                <a:solidFill>
                  <a:srgbClr val="000000"/>
                </a:solidFill>
                <a:effectLst/>
                <a:latin typeface="Menlo" panose="020B0609030804020204" pitchFamily="49" charset="0"/>
              </a:rPr>
              <a:t>**</a:t>
            </a:r>
            <a:r>
              <a:rPr lang="en-US" b="0" dirty="0">
                <a:solidFill>
                  <a:srgbClr val="098658"/>
                </a:solidFill>
                <a:effectLst/>
                <a:latin typeface="Menlo" panose="020B0609030804020204" pitchFamily="49" charset="0"/>
              </a:rPr>
              <a:t>2</a:t>
            </a:r>
            <a:r>
              <a:rPr lang="en-US" b="0" dirty="0">
                <a:solidFill>
                  <a:srgbClr val="3B3B3B"/>
                </a:solidFill>
                <a:effectLst/>
                <a:latin typeface="Menlo" panose="020B0609030804020204" pitchFamily="49" charset="0"/>
              </a:rPr>
              <a:t> </a:t>
            </a:r>
            <a:r>
              <a:rPr lang="en-US" b="0" dirty="0">
                <a:solidFill>
                  <a:srgbClr val="000000"/>
                </a:solidFill>
                <a:effectLst/>
                <a:latin typeface="Menlo" panose="020B0609030804020204" pitchFamily="49" charset="0"/>
              </a:rPr>
              <a:t>&lt;</a:t>
            </a:r>
            <a:r>
              <a:rPr lang="en-US" b="0" dirty="0">
                <a:solidFill>
                  <a:srgbClr val="3B3B3B"/>
                </a:solidFill>
                <a:effectLst/>
                <a:latin typeface="Menlo" panose="020B0609030804020204" pitchFamily="49" charset="0"/>
              </a:rPr>
              <a:t> </a:t>
            </a:r>
            <a:r>
              <a:rPr lang="en-US" b="0" dirty="0">
                <a:solidFill>
                  <a:srgbClr val="098658"/>
                </a:solidFill>
                <a:effectLst/>
                <a:latin typeface="Menlo" panose="020B0609030804020204" pitchFamily="49" charset="0"/>
              </a:rPr>
              <a:t>1</a:t>
            </a:r>
            <a:endParaRPr lang="en-US" b="0" dirty="0">
              <a:solidFill>
                <a:srgbClr val="3B3B3B"/>
              </a:solidFill>
              <a:effectLst/>
              <a:latin typeface="Menlo" panose="020B0609030804020204" pitchFamily="49" charset="0"/>
            </a:endParaRPr>
          </a:p>
        </p:txBody>
      </p:sp>
      <p:sp>
        <p:nvSpPr>
          <p:cNvPr id="7" name="Rectangle 6">
            <a:extLst>
              <a:ext uri="{FF2B5EF4-FFF2-40B4-BE49-F238E27FC236}">
                <a16:creationId xmlns:a16="http://schemas.microsoft.com/office/drawing/2014/main" id="{82F177AB-EBF8-457C-7B14-C3752ACB9A90}"/>
              </a:ext>
            </a:extLst>
          </p:cNvPr>
          <p:cNvSpPr/>
          <p:nvPr/>
        </p:nvSpPr>
        <p:spPr>
          <a:xfrm>
            <a:off x="7988300" y="1680898"/>
            <a:ext cx="2070100" cy="191320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7568006C-A8EA-2466-A6CD-1A12F2A4A804}"/>
              </a:ext>
            </a:extLst>
          </p:cNvPr>
          <p:cNvSpPr txBox="1"/>
          <p:nvPr/>
        </p:nvSpPr>
        <p:spPr>
          <a:xfrm>
            <a:off x="7454900" y="2452833"/>
            <a:ext cx="276038" cy="369332"/>
          </a:xfrm>
          <a:prstGeom prst="rect">
            <a:avLst/>
          </a:prstGeom>
          <a:noFill/>
        </p:spPr>
        <p:txBody>
          <a:bodyPr wrap="none" rtlCol="0">
            <a:spAutoFit/>
          </a:bodyPr>
          <a:lstStyle/>
          <a:p>
            <a:r>
              <a:rPr lang="en-US" dirty="0"/>
              <a:t>1</a:t>
            </a:r>
          </a:p>
        </p:txBody>
      </p:sp>
      <p:sp>
        <p:nvSpPr>
          <p:cNvPr id="9" name="TextBox 8">
            <a:extLst>
              <a:ext uri="{FF2B5EF4-FFF2-40B4-BE49-F238E27FC236}">
                <a16:creationId xmlns:a16="http://schemas.microsoft.com/office/drawing/2014/main" id="{5700F2D4-8F54-0ECC-CB15-03183F087778}"/>
              </a:ext>
            </a:extLst>
          </p:cNvPr>
          <p:cNvSpPr txBox="1"/>
          <p:nvPr/>
        </p:nvSpPr>
        <p:spPr>
          <a:xfrm>
            <a:off x="9023350" y="3759353"/>
            <a:ext cx="276038" cy="369332"/>
          </a:xfrm>
          <a:prstGeom prst="rect">
            <a:avLst/>
          </a:prstGeom>
          <a:noFill/>
        </p:spPr>
        <p:txBody>
          <a:bodyPr wrap="none" rtlCol="0">
            <a:spAutoFit/>
          </a:bodyPr>
          <a:lstStyle/>
          <a:p>
            <a:r>
              <a:rPr lang="en-US" dirty="0"/>
              <a:t>1</a:t>
            </a:r>
          </a:p>
        </p:txBody>
      </p:sp>
      <p:cxnSp>
        <p:nvCxnSpPr>
          <p:cNvPr id="11" name="Straight Arrow Connector 10">
            <a:extLst>
              <a:ext uri="{FF2B5EF4-FFF2-40B4-BE49-F238E27FC236}">
                <a16:creationId xmlns:a16="http://schemas.microsoft.com/office/drawing/2014/main" id="{99A95D44-5D39-10A4-E541-A3AF2DD4943E}"/>
              </a:ext>
            </a:extLst>
          </p:cNvPr>
          <p:cNvCxnSpPr/>
          <p:nvPr/>
        </p:nvCxnSpPr>
        <p:spPr>
          <a:xfrm flipV="1">
            <a:off x="3860800" y="3759353"/>
            <a:ext cx="3594100" cy="15111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riangle 11">
            <a:extLst>
              <a:ext uri="{FF2B5EF4-FFF2-40B4-BE49-F238E27FC236}">
                <a16:creationId xmlns:a16="http://schemas.microsoft.com/office/drawing/2014/main" id="{6C21B4DA-C8D3-414D-C6D6-BE1E2EE24A12}"/>
              </a:ext>
            </a:extLst>
          </p:cNvPr>
          <p:cNvSpPr/>
          <p:nvPr/>
        </p:nvSpPr>
        <p:spPr>
          <a:xfrm>
            <a:off x="7988300" y="1680898"/>
            <a:ext cx="2070100" cy="1913202"/>
          </a:xfrm>
          <a:prstGeom prst="triangle">
            <a:avLst>
              <a:gd name="adj" fmla="val 0"/>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C967BD43-81A0-8C6F-5EB9-505B7DF0DDC1}"/>
              </a:ext>
            </a:extLst>
          </p:cNvPr>
          <p:cNvSpPr txBox="1"/>
          <p:nvPr/>
        </p:nvSpPr>
        <p:spPr>
          <a:xfrm>
            <a:off x="4873625" y="2540849"/>
            <a:ext cx="2171699" cy="923330"/>
          </a:xfrm>
          <a:prstGeom prst="rect">
            <a:avLst/>
          </a:prstGeom>
          <a:noFill/>
        </p:spPr>
        <p:txBody>
          <a:bodyPr wrap="square" rtlCol="0">
            <a:spAutoFit/>
          </a:bodyPr>
          <a:lstStyle/>
          <a:p>
            <a:r>
              <a:rPr lang="en-US" dirty="0"/>
              <a:t>generates random points in x = (0-1) and y = (0-1)</a:t>
            </a:r>
          </a:p>
        </p:txBody>
      </p:sp>
    </p:spTree>
    <p:extLst>
      <p:ext uri="{BB962C8B-B14F-4D97-AF65-F5344CB8AC3E}">
        <p14:creationId xmlns:p14="http://schemas.microsoft.com/office/powerpoint/2010/main" val="4190775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EB041-2DA5-C687-09DF-1A40F36F4939}"/>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DBA93F3-BA7A-8802-89AD-E30AC70234B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36774D27-07A0-855C-2701-DF4EF1977D45}"/>
              </a:ext>
            </a:extLst>
          </p:cNvPr>
          <p:cNvSpPr>
            <a:spLocks noGrp="1"/>
          </p:cNvSpPr>
          <p:nvPr>
            <p:ph type="sldNum" sz="quarter" idx="12"/>
          </p:nvPr>
        </p:nvSpPr>
        <p:spPr/>
        <p:txBody>
          <a:bodyPr/>
          <a:lstStyle/>
          <a:p>
            <a:fld id="{CC057153-B650-4DEB-B370-79DDCFDCE934}" type="slidenum">
              <a:rPr lang="en-US" smtClean="0"/>
              <a:t>3</a:t>
            </a:fld>
            <a:endParaRPr lang="en-US"/>
          </a:p>
        </p:txBody>
      </p:sp>
      <p:sp>
        <p:nvSpPr>
          <p:cNvPr id="4" name="Content Placeholder 3">
            <a:extLst>
              <a:ext uri="{FF2B5EF4-FFF2-40B4-BE49-F238E27FC236}">
                <a16:creationId xmlns:a16="http://schemas.microsoft.com/office/drawing/2014/main" id="{A3BBF7EE-8FAD-6406-1CB2-E021ACFE1AA6}"/>
              </a:ext>
            </a:extLst>
          </p:cNvPr>
          <p:cNvSpPr>
            <a:spLocks noGrp="1"/>
          </p:cNvSpPr>
          <p:nvPr>
            <p:ph idx="1"/>
          </p:nvPr>
        </p:nvSpPr>
        <p:spPr>
          <a:xfrm>
            <a:off x="612647" y="1563132"/>
            <a:ext cx="11019515" cy="4593828"/>
          </a:xfrm>
        </p:spPr>
        <p:txBody>
          <a:bodyPr>
            <a:noAutofit/>
          </a:bodyPr>
          <a:lstStyle/>
          <a:p>
            <a:r>
              <a:rPr lang="en-US" sz="1800" dirty="0"/>
              <a:t>Functions in Python are objects, just like everything else!</a:t>
            </a:r>
          </a:p>
          <a:p>
            <a:pPr marL="0" indent="0">
              <a:buNone/>
            </a:pPr>
            <a:r>
              <a:rPr lang="en-US" sz="1800" dirty="0">
                <a:latin typeface="Monaco" pitchFamily="2" charset="77"/>
              </a:rPr>
              <a:t>&gt;&gt;&gt; y = </a:t>
            </a:r>
            <a:r>
              <a:rPr lang="en-US" sz="1800" dirty="0" err="1">
                <a:latin typeface="Monaco" pitchFamily="2" charset="77"/>
              </a:rPr>
              <a:t>add_one</a:t>
            </a:r>
            <a:endParaRPr lang="en-US" sz="1800" dirty="0">
              <a:latin typeface="Monaco" pitchFamily="2" charset="77"/>
            </a:endParaRPr>
          </a:p>
          <a:p>
            <a:pPr marL="0" indent="0">
              <a:buNone/>
            </a:pPr>
            <a:r>
              <a:rPr lang="en-US" sz="1800" dirty="0">
                <a:latin typeface="Monaco" pitchFamily="2" charset="77"/>
              </a:rPr>
              <a:t>&gt;&gt;&gt; y</a:t>
            </a:r>
          </a:p>
          <a:p>
            <a:pPr marL="0" indent="0">
              <a:buNone/>
            </a:pPr>
            <a:r>
              <a:rPr lang="en-US" sz="1800" dirty="0">
                <a:latin typeface="Monaco" pitchFamily="2" charset="77"/>
              </a:rPr>
              <a:t>&lt;function </a:t>
            </a:r>
            <a:r>
              <a:rPr lang="en-US" sz="1800" dirty="0" err="1">
                <a:latin typeface="Monaco" pitchFamily="2" charset="77"/>
              </a:rPr>
              <a:t>add_one</a:t>
            </a:r>
            <a:r>
              <a:rPr lang="en-US" sz="1800" dirty="0">
                <a:latin typeface="Monaco" pitchFamily="2" charset="77"/>
              </a:rPr>
              <a:t> at 0x108e962f0&gt;</a:t>
            </a:r>
          </a:p>
          <a:p>
            <a:pPr marL="0" indent="0">
              <a:buNone/>
            </a:pPr>
            <a:r>
              <a:rPr lang="en-US" sz="1800" dirty="0">
                <a:latin typeface="Monaco" pitchFamily="2" charset="77"/>
              </a:rPr>
              <a:t>&gt;&gt;&gt; y(2)</a:t>
            </a:r>
          </a:p>
          <a:p>
            <a:pPr marL="0" indent="0">
              <a:buNone/>
            </a:pPr>
            <a:r>
              <a:rPr lang="en-US" sz="1800" dirty="0">
                <a:latin typeface="Monaco" pitchFamily="2" charset="77"/>
              </a:rPr>
              <a:t>3</a:t>
            </a:r>
          </a:p>
          <a:p>
            <a:pPr marL="0" indent="0">
              <a:buNone/>
            </a:pPr>
            <a:r>
              <a:rPr lang="en-US" sz="1800" dirty="0">
                <a:latin typeface="Monaco" pitchFamily="2" charset="77"/>
              </a:rPr>
              <a:t>&gt;&gt;&gt; </a:t>
            </a:r>
            <a:r>
              <a:rPr lang="en-US" sz="1800" dirty="0" err="1">
                <a:latin typeface="Monaco" pitchFamily="2" charset="77"/>
              </a:rPr>
              <a:t>my_abs</a:t>
            </a:r>
            <a:r>
              <a:rPr lang="en-US" sz="1800" dirty="0">
                <a:latin typeface="Monaco" pitchFamily="2" charset="77"/>
              </a:rPr>
              <a:t> = abs</a:t>
            </a:r>
          </a:p>
          <a:p>
            <a:pPr marL="0" indent="0">
              <a:buNone/>
            </a:pPr>
            <a:r>
              <a:rPr lang="en-US" sz="1800" dirty="0">
                <a:latin typeface="Monaco" pitchFamily="2" charset="77"/>
              </a:rPr>
              <a:t>&gt;&gt;&gt; </a:t>
            </a:r>
            <a:r>
              <a:rPr lang="en-US" sz="1800" dirty="0" err="1">
                <a:latin typeface="Monaco" pitchFamily="2" charset="77"/>
              </a:rPr>
              <a:t>my_abs</a:t>
            </a:r>
            <a:r>
              <a:rPr lang="en-US" sz="1800" dirty="0">
                <a:latin typeface="Monaco" pitchFamily="2" charset="77"/>
              </a:rPr>
              <a:t>(-10)</a:t>
            </a:r>
          </a:p>
          <a:p>
            <a:pPr marL="0" indent="0">
              <a:buNone/>
            </a:pPr>
            <a:r>
              <a:rPr lang="en-US" sz="1800" dirty="0">
                <a:latin typeface="Monaco" pitchFamily="2" charset="77"/>
              </a:rPr>
              <a:t>10</a:t>
            </a:r>
          </a:p>
          <a:p>
            <a:r>
              <a:rPr lang="en-US" sz="1800" dirty="0"/>
              <a:t>What the keyword </a:t>
            </a:r>
            <a:r>
              <a:rPr lang="en-US" sz="1800" dirty="0">
                <a:latin typeface="Monaco" pitchFamily="2" charset="77"/>
              </a:rPr>
              <a:t>def </a:t>
            </a:r>
            <a:r>
              <a:rPr lang="en-US" sz="1800" dirty="0" err="1">
                <a:latin typeface="Monaco" pitchFamily="2" charset="77"/>
              </a:rPr>
              <a:t>some_function</a:t>
            </a:r>
            <a:r>
              <a:rPr lang="en-US" sz="1800" dirty="0"/>
              <a:t> actually does is create a new function object and reference it with  </a:t>
            </a:r>
            <a:r>
              <a:rPr lang="en-US" sz="1800" dirty="0" err="1">
                <a:latin typeface="Monaco" pitchFamily="2" charset="77"/>
              </a:rPr>
              <a:t>some_function</a:t>
            </a:r>
            <a:r>
              <a:rPr lang="en-US" sz="1800" dirty="0"/>
              <a:t> .</a:t>
            </a:r>
          </a:p>
          <a:p>
            <a:pPr marL="0" indent="0">
              <a:buNone/>
            </a:pPr>
            <a:endParaRPr lang="en-US" sz="1800" dirty="0">
              <a:latin typeface="Monaco" pitchFamily="2" charset="77"/>
            </a:endParaRPr>
          </a:p>
        </p:txBody>
      </p:sp>
      <p:sp>
        <p:nvSpPr>
          <p:cNvPr id="2" name="TextBox 1">
            <a:extLst>
              <a:ext uri="{FF2B5EF4-FFF2-40B4-BE49-F238E27FC236}">
                <a16:creationId xmlns:a16="http://schemas.microsoft.com/office/drawing/2014/main" id="{F2A3242E-29DB-BE35-27E2-1AF8348DB5B2}"/>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4E6A5D2-17FC-3D83-154B-E253268D90C9}"/>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Referencing a function</a:t>
            </a:r>
          </a:p>
        </p:txBody>
      </p:sp>
    </p:spTree>
    <p:extLst>
      <p:ext uri="{BB962C8B-B14F-4D97-AF65-F5344CB8AC3E}">
        <p14:creationId xmlns:p14="http://schemas.microsoft.com/office/powerpoint/2010/main" val="2379029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FEACF-642C-85BB-7564-FB9F1137F2A1}"/>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BC417E1B-81C0-9EFB-1849-08D5B7CD0833}"/>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03B7E9C-B864-A27A-43AB-234B3AF247E5}"/>
              </a:ext>
            </a:extLst>
          </p:cNvPr>
          <p:cNvSpPr>
            <a:spLocks noGrp="1"/>
          </p:cNvSpPr>
          <p:nvPr>
            <p:ph type="sldNum" sz="quarter" idx="12"/>
          </p:nvPr>
        </p:nvSpPr>
        <p:spPr/>
        <p:txBody>
          <a:bodyPr/>
          <a:lstStyle/>
          <a:p>
            <a:fld id="{CC057153-B650-4DEB-B370-79DDCFDCE934}" type="slidenum">
              <a:rPr lang="en-US" smtClean="0"/>
              <a:t>4</a:t>
            </a:fld>
            <a:endParaRPr lang="en-US"/>
          </a:p>
        </p:txBody>
      </p:sp>
      <p:sp>
        <p:nvSpPr>
          <p:cNvPr id="2" name="TextBox 1">
            <a:extLst>
              <a:ext uri="{FF2B5EF4-FFF2-40B4-BE49-F238E27FC236}">
                <a16:creationId xmlns:a16="http://schemas.microsoft.com/office/drawing/2014/main" id="{B8601D2D-F3E1-A414-99B2-8261BFA4D41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A6E7EC04-DD3C-25DC-B22A-DB9003390A11}"/>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Referencing a function</a:t>
            </a:r>
            <a:endParaRPr lang="en-US" dirty="0">
              <a:latin typeface="Monaco" pitchFamily="2" charset="77"/>
            </a:endParaRPr>
          </a:p>
        </p:txBody>
      </p:sp>
      <p:pic>
        <p:nvPicPr>
          <p:cNvPr id="6" name="Picture 5" descr="A screenshot from the website pythontutor.com showing what happens if we define a function called add_one and invoke it. add_one is actually a reference to a function object!">
            <a:extLst>
              <a:ext uri="{FF2B5EF4-FFF2-40B4-BE49-F238E27FC236}">
                <a16:creationId xmlns:a16="http://schemas.microsoft.com/office/drawing/2014/main" id="{F4CB9A30-4FBD-1A4F-D0C9-78A42D300AF8}"/>
              </a:ext>
            </a:extLst>
          </p:cNvPr>
          <p:cNvPicPr>
            <a:picLocks noChangeAspect="1"/>
          </p:cNvPicPr>
          <p:nvPr/>
        </p:nvPicPr>
        <p:blipFill>
          <a:blip r:embed="rId3"/>
          <a:stretch>
            <a:fillRect/>
          </a:stretch>
        </p:blipFill>
        <p:spPr>
          <a:xfrm>
            <a:off x="1047967" y="2199055"/>
            <a:ext cx="9648559" cy="3499616"/>
          </a:xfrm>
          <a:prstGeom prst="rect">
            <a:avLst/>
          </a:prstGeom>
        </p:spPr>
      </p:pic>
      <p:sp>
        <p:nvSpPr>
          <p:cNvPr id="12" name="TextBox 11">
            <a:extLst>
              <a:ext uri="{FF2B5EF4-FFF2-40B4-BE49-F238E27FC236}">
                <a16:creationId xmlns:a16="http://schemas.microsoft.com/office/drawing/2014/main" id="{0AEE4F32-0460-3469-6718-C631D0CB1F87}"/>
              </a:ext>
            </a:extLst>
          </p:cNvPr>
          <p:cNvSpPr txBox="1"/>
          <p:nvPr/>
        </p:nvSpPr>
        <p:spPr>
          <a:xfrm>
            <a:off x="3283565" y="6124694"/>
            <a:ext cx="6106884" cy="369332"/>
          </a:xfrm>
          <a:prstGeom prst="rect">
            <a:avLst/>
          </a:prstGeom>
          <a:noFill/>
        </p:spPr>
        <p:txBody>
          <a:bodyPr wrap="square">
            <a:spAutoFit/>
          </a:bodyPr>
          <a:lstStyle/>
          <a:p>
            <a:r>
              <a:rPr lang="en-US" dirty="0"/>
              <a:t>https://</a:t>
            </a:r>
            <a:r>
              <a:rPr lang="en-US" dirty="0" err="1"/>
              <a:t>pythontutor.com</a:t>
            </a:r>
            <a:r>
              <a:rPr lang="en-US" dirty="0"/>
              <a:t>/</a:t>
            </a:r>
            <a:r>
              <a:rPr lang="en-US" dirty="0" err="1"/>
              <a:t>render.html#mode</a:t>
            </a:r>
            <a:r>
              <a:rPr lang="en-US" dirty="0"/>
              <a:t>=display</a:t>
            </a:r>
          </a:p>
        </p:txBody>
      </p:sp>
    </p:spTree>
    <p:extLst>
      <p:ext uri="{BB962C8B-B14F-4D97-AF65-F5344CB8AC3E}">
        <p14:creationId xmlns:p14="http://schemas.microsoft.com/office/powerpoint/2010/main" val="745574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C1A65-4F63-B4F8-08B1-3302134D8FE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8AE3A29D-C9B2-8284-A0EE-38533FCE9D39}"/>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9D794395-21B5-3429-2685-152D88708B6B}"/>
              </a:ext>
            </a:extLst>
          </p:cNvPr>
          <p:cNvSpPr>
            <a:spLocks noGrp="1"/>
          </p:cNvSpPr>
          <p:nvPr>
            <p:ph type="sldNum" sz="quarter" idx="12"/>
          </p:nvPr>
        </p:nvSpPr>
        <p:spPr/>
        <p:txBody>
          <a:bodyPr/>
          <a:lstStyle/>
          <a:p>
            <a:fld id="{CC057153-B650-4DEB-B370-79DDCFDCE934}" type="slidenum">
              <a:rPr lang="en-US" smtClean="0"/>
              <a:t>5</a:t>
            </a:fld>
            <a:endParaRPr lang="en-US"/>
          </a:p>
        </p:txBody>
      </p:sp>
      <p:sp>
        <p:nvSpPr>
          <p:cNvPr id="4" name="Content Placeholder 3">
            <a:extLst>
              <a:ext uri="{FF2B5EF4-FFF2-40B4-BE49-F238E27FC236}">
                <a16:creationId xmlns:a16="http://schemas.microsoft.com/office/drawing/2014/main" id="{D5D3CEF6-8C09-C0AE-C50F-9B0A9954C56A}"/>
              </a:ext>
            </a:extLst>
          </p:cNvPr>
          <p:cNvSpPr>
            <a:spLocks noGrp="1"/>
          </p:cNvSpPr>
          <p:nvPr>
            <p:ph idx="1"/>
          </p:nvPr>
        </p:nvSpPr>
        <p:spPr>
          <a:xfrm>
            <a:off x="612647" y="1563132"/>
            <a:ext cx="11019515" cy="4593828"/>
          </a:xfrm>
        </p:spPr>
        <p:txBody>
          <a:bodyPr>
            <a:noAutofit/>
          </a:bodyPr>
          <a:lstStyle/>
          <a:p>
            <a:r>
              <a:rPr lang="en-US" sz="1800" dirty="0"/>
              <a:t>We can pass functions as parameters, return them from functions, even create them on the fly!</a:t>
            </a:r>
          </a:p>
          <a:p>
            <a:r>
              <a:rPr lang="en-US" sz="1800" dirty="0"/>
              <a:t>Such functions are known as </a:t>
            </a:r>
            <a:r>
              <a:rPr lang="en-US" sz="1800" b="1" dirty="0"/>
              <a:t>higher-order functions</a:t>
            </a:r>
            <a:r>
              <a:rPr lang="en-US" sz="1800" dirty="0"/>
              <a:t>.</a:t>
            </a:r>
          </a:p>
          <a:p>
            <a:r>
              <a:rPr lang="en-US" sz="1800" dirty="0"/>
              <a:t>We can define our own or work with built-in higher-order functions.</a:t>
            </a:r>
          </a:p>
        </p:txBody>
      </p:sp>
      <p:sp>
        <p:nvSpPr>
          <p:cNvPr id="2" name="TextBox 1">
            <a:extLst>
              <a:ext uri="{FF2B5EF4-FFF2-40B4-BE49-F238E27FC236}">
                <a16:creationId xmlns:a16="http://schemas.microsoft.com/office/drawing/2014/main" id="{251DCDF6-7B27-A68A-B92A-A97DAC96388B}"/>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0F8800EF-FDB8-D665-A785-CDA2A2F4695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Higher-order functions</a:t>
            </a:r>
          </a:p>
        </p:txBody>
      </p:sp>
    </p:spTree>
    <p:extLst>
      <p:ext uri="{BB962C8B-B14F-4D97-AF65-F5344CB8AC3E}">
        <p14:creationId xmlns:p14="http://schemas.microsoft.com/office/powerpoint/2010/main" val="1378677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EB2EC-D577-C821-1A56-2B96A8A39A94}"/>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68D16C4E-6B60-41A3-FD71-3E99450E73FE}"/>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0292C93-1A7A-CA87-DF13-0A36DA5683E6}"/>
              </a:ext>
            </a:extLst>
          </p:cNvPr>
          <p:cNvSpPr>
            <a:spLocks noGrp="1"/>
          </p:cNvSpPr>
          <p:nvPr>
            <p:ph type="sldNum" sz="quarter" idx="12"/>
          </p:nvPr>
        </p:nvSpPr>
        <p:spPr/>
        <p:txBody>
          <a:bodyPr/>
          <a:lstStyle/>
          <a:p>
            <a:fld id="{CC057153-B650-4DEB-B370-79DDCFDCE934}" type="slidenum">
              <a:rPr lang="en-US" smtClean="0"/>
              <a:t>6</a:t>
            </a:fld>
            <a:endParaRPr lang="en-US"/>
          </a:p>
        </p:txBody>
      </p:sp>
      <p:sp>
        <p:nvSpPr>
          <p:cNvPr id="4" name="Content Placeholder 3">
            <a:extLst>
              <a:ext uri="{FF2B5EF4-FFF2-40B4-BE49-F238E27FC236}">
                <a16:creationId xmlns:a16="http://schemas.microsoft.com/office/drawing/2014/main" id="{7D4F0D44-B4D8-87CD-ADFF-AC77D4AE7793}"/>
              </a:ext>
            </a:extLst>
          </p:cNvPr>
          <p:cNvSpPr>
            <a:spLocks noGrp="1"/>
          </p:cNvSpPr>
          <p:nvPr>
            <p:ph idx="1"/>
          </p:nvPr>
        </p:nvSpPr>
        <p:spPr>
          <a:xfrm>
            <a:off x="612647" y="1563132"/>
            <a:ext cx="11019515" cy="4593828"/>
          </a:xfrm>
        </p:spPr>
        <p:txBody>
          <a:bodyPr>
            <a:noAutofit/>
          </a:bodyPr>
          <a:lstStyle/>
          <a:p>
            <a:r>
              <a:rPr lang="en-US" dirty="0"/>
              <a:t>What do the first four functions do?</a:t>
            </a:r>
          </a:p>
          <a:p>
            <a:pPr lvl="1"/>
            <a:r>
              <a:rPr lang="en-US" dirty="0"/>
              <a:t>Take two parameter and do standard mathematical calculations.</a:t>
            </a:r>
          </a:p>
          <a:p>
            <a:r>
              <a:rPr lang="en-US" dirty="0"/>
              <a:t>What does </a:t>
            </a:r>
            <a:r>
              <a:rPr lang="en-US" dirty="0">
                <a:latin typeface="Monaco" pitchFamily="2" charset="77"/>
              </a:rPr>
              <a:t>add2</a:t>
            </a:r>
            <a:r>
              <a:rPr lang="en-US" dirty="0"/>
              <a:t> do in </a:t>
            </a:r>
            <a:r>
              <a:rPr lang="en-US" dirty="0" err="1">
                <a:latin typeface="Monaco" pitchFamily="2" charset="77"/>
              </a:rPr>
              <a:t>higher_order_functions.py</a:t>
            </a:r>
            <a:r>
              <a:rPr lang="en-US" dirty="0">
                <a:latin typeface="Monaco" pitchFamily="2" charset="77"/>
              </a:rPr>
              <a:t> </a:t>
            </a:r>
            <a:r>
              <a:rPr lang="en-US" dirty="0"/>
              <a:t>?</a:t>
            </a:r>
          </a:p>
          <a:p>
            <a:pPr lvl="1"/>
            <a:r>
              <a:rPr lang="en-US" dirty="0"/>
              <a:t>Takes one parameter, a tuple of two items.</a:t>
            </a:r>
          </a:p>
          <a:p>
            <a:pPr lvl="1"/>
            <a:r>
              <a:rPr lang="en-US" dirty="0"/>
              <a:t>Unpacks the tuple, adds and returns its items.</a:t>
            </a:r>
          </a:p>
          <a:p>
            <a:r>
              <a:rPr lang="en-US" dirty="0"/>
              <a:t>What does </a:t>
            </a:r>
            <a:r>
              <a:rPr lang="en-US" dirty="0">
                <a:latin typeface="Monaco" pitchFamily="2" charset="77"/>
              </a:rPr>
              <a:t>double</a:t>
            </a:r>
            <a:r>
              <a:rPr lang="en-US" dirty="0"/>
              <a:t> do in </a:t>
            </a:r>
            <a:r>
              <a:rPr lang="en-US" dirty="0" err="1">
                <a:latin typeface="Monaco" pitchFamily="2" charset="77"/>
              </a:rPr>
              <a:t>higher_order_functions.py</a:t>
            </a:r>
            <a:r>
              <a:rPr lang="en-US" dirty="0"/>
              <a:t>?</a:t>
            </a:r>
          </a:p>
          <a:p>
            <a:pPr lvl="1"/>
            <a:r>
              <a:rPr lang="en-US" dirty="0"/>
              <a:t>Takes one parameter.</a:t>
            </a:r>
          </a:p>
          <a:p>
            <a:pPr lvl="1"/>
            <a:r>
              <a:rPr lang="en-US" dirty="0"/>
              <a:t>Multiplies by 2 and returns it.</a:t>
            </a:r>
          </a:p>
          <a:p>
            <a:r>
              <a:rPr lang="en-US" dirty="0"/>
              <a:t>What does </a:t>
            </a:r>
            <a:r>
              <a:rPr lang="en-US" dirty="0" err="1">
                <a:latin typeface="Monaco" pitchFamily="2" charset="77"/>
              </a:rPr>
              <a:t>is_even</a:t>
            </a:r>
            <a:r>
              <a:rPr lang="en-US" dirty="0">
                <a:latin typeface="Monaco" pitchFamily="2" charset="77"/>
              </a:rPr>
              <a:t> </a:t>
            </a:r>
            <a:r>
              <a:rPr lang="en-US" dirty="0"/>
              <a:t>do in </a:t>
            </a:r>
            <a:r>
              <a:rPr lang="en-US" dirty="0" err="1">
                <a:latin typeface="Monaco" pitchFamily="2" charset="77"/>
              </a:rPr>
              <a:t>higher_order_functions.py</a:t>
            </a:r>
            <a:r>
              <a:rPr lang="en-US" dirty="0">
                <a:latin typeface="Monaco" pitchFamily="2" charset="77"/>
              </a:rPr>
              <a:t> </a:t>
            </a:r>
            <a:r>
              <a:rPr lang="en-US" dirty="0"/>
              <a:t>?</a:t>
            </a:r>
          </a:p>
          <a:p>
            <a:pPr lvl="1"/>
            <a:r>
              <a:rPr lang="en-US" dirty="0"/>
              <a:t>Takes one parameter, a number.</a:t>
            </a:r>
          </a:p>
          <a:p>
            <a:pPr lvl="1"/>
            <a:r>
              <a:rPr lang="en-US" dirty="0"/>
              <a:t>Returns whether this number is even. </a:t>
            </a:r>
          </a:p>
        </p:txBody>
      </p:sp>
      <p:sp>
        <p:nvSpPr>
          <p:cNvPr id="2" name="TextBox 1">
            <a:extLst>
              <a:ext uri="{FF2B5EF4-FFF2-40B4-BE49-F238E27FC236}">
                <a16:creationId xmlns:a16="http://schemas.microsoft.com/office/drawing/2014/main" id="{97EBA80D-A31D-F183-50A9-2F08E1B7B78C}"/>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B9F55BBA-D51F-662A-8E7D-6A5DEC9FF81A}"/>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Take a look at </a:t>
            </a:r>
            <a:r>
              <a:rPr lang="en-US" dirty="0" err="1">
                <a:latin typeface="Monaco" pitchFamily="2" charset="77"/>
              </a:rPr>
              <a:t>higher_order_functions.py</a:t>
            </a:r>
            <a:endParaRPr lang="en-US" dirty="0">
              <a:latin typeface="Monaco" pitchFamily="2" charset="77"/>
            </a:endParaRPr>
          </a:p>
        </p:txBody>
      </p:sp>
    </p:spTree>
    <p:extLst>
      <p:ext uri="{BB962C8B-B14F-4D97-AF65-F5344CB8AC3E}">
        <p14:creationId xmlns:p14="http://schemas.microsoft.com/office/powerpoint/2010/main" val="3465470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B7B2F-A7E2-7FEA-3507-090B0BEEAC7D}"/>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003739E-3038-059D-9341-810D118967EC}"/>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EB16BD88-5731-0A0C-F048-87076E1F687F}"/>
              </a:ext>
            </a:extLst>
          </p:cNvPr>
          <p:cNvSpPr>
            <a:spLocks noGrp="1"/>
          </p:cNvSpPr>
          <p:nvPr>
            <p:ph type="sldNum" sz="quarter" idx="12"/>
          </p:nvPr>
        </p:nvSpPr>
        <p:spPr/>
        <p:txBody>
          <a:bodyPr/>
          <a:lstStyle/>
          <a:p>
            <a:fld id="{CC057153-B650-4DEB-B370-79DDCFDCE934}" type="slidenum">
              <a:rPr lang="en-US" smtClean="0"/>
              <a:t>7</a:t>
            </a:fld>
            <a:endParaRPr lang="en-US"/>
          </a:p>
        </p:txBody>
      </p:sp>
      <p:sp>
        <p:nvSpPr>
          <p:cNvPr id="4" name="Content Placeholder 3">
            <a:extLst>
              <a:ext uri="{FF2B5EF4-FFF2-40B4-BE49-F238E27FC236}">
                <a16:creationId xmlns:a16="http://schemas.microsoft.com/office/drawing/2014/main" id="{2FA9FF85-DDC2-94DB-9A8A-59D91955C3E0}"/>
              </a:ext>
            </a:extLst>
          </p:cNvPr>
          <p:cNvSpPr>
            <a:spLocks noGrp="1"/>
          </p:cNvSpPr>
          <p:nvPr>
            <p:ph idx="1"/>
          </p:nvPr>
        </p:nvSpPr>
        <p:spPr>
          <a:xfrm>
            <a:off x="612647" y="1563132"/>
            <a:ext cx="11019515" cy="4593828"/>
          </a:xfrm>
        </p:spPr>
        <p:txBody>
          <a:bodyPr>
            <a:noAutofit/>
          </a:bodyPr>
          <a:lstStyle/>
          <a:p>
            <a:r>
              <a:rPr lang="en-US" sz="1800" dirty="0"/>
              <a:t>What does </a:t>
            </a:r>
            <a:r>
              <a:rPr lang="en-US" sz="1800" dirty="0" err="1">
                <a:latin typeface="Monaco" pitchFamily="2" charset="77"/>
              </a:rPr>
              <a:t>apply_function</a:t>
            </a:r>
            <a:r>
              <a:rPr lang="en-US" sz="1800" dirty="0"/>
              <a:t> do?</a:t>
            </a:r>
          </a:p>
          <a:p>
            <a:pPr lvl="1"/>
            <a:r>
              <a:rPr lang="en-US" dirty="0"/>
              <a:t>Takes three parameters</a:t>
            </a:r>
          </a:p>
          <a:p>
            <a:pPr lvl="1"/>
            <a:r>
              <a:rPr lang="en-US" dirty="0"/>
              <a:t>The first is a function! Then passes second and third parameter to that function and returns the result.</a:t>
            </a:r>
          </a:p>
          <a:p>
            <a:pPr marL="0" indent="0">
              <a:buNone/>
            </a:pPr>
            <a:r>
              <a:rPr lang="en-US" sz="1800" dirty="0">
                <a:latin typeface="Monaco" pitchFamily="2" charset="77"/>
              </a:rPr>
              <a:t> &gt;&gt;&gt; </a:t>
            </a:r>
            <a:r>
              <a:rPr lang="en-US" sz="1800" dirty="0" err="1">
                <a:latin typeface="Monaco" pitchFamily="2" charset="77"/>
              </a:rPr>
              <a:t>apply_function</a:t>
            </a:r>
            <a:r>
              <a:rPr lang="en-US" sz="1800" dirty="0">
                <a:latin typeface="Monaco" pitchFamily="2" charset="77"/>
              </a:rPr>
              <a:t>(add, 2, 3)</a:t>
            </a:r>
          </a:p>
          <a:p>
            <a:pPr marL="0" indent="0">
              <a:buNone/>
            </a:pPr>
            <a:r>
              <a:rPr lang="en-US" sz="1800" dirty="0">
                <a:latin typeface="Monaco" pitchFamily="2" charset="77"/>
              </a:rPr>
              <a:t>5</a:t>
            </a:r>
          </a:p>
          <a:p>
            <a:pPr marL="0" indent="0">
              <a:buNone/>
            </a:pPr>
            <a:r>
              <a:rPr lang="en-US" sz="1800" dirty="0">
                <a:latin typeface="Monaco" pitchFamily="2" charset="77"/>
              </a:rPr>
              <a:t>&gt;&gt;&gt; </a:t>
            </a:r>
            <a:r>
              <a:rPr lang="en-US" sz="1800" dirty="0" err="1">
                <a:latin typeface="Monaco" pitchFamily="2" charset="77"/>
              </a:rPr>
              <a:t>apply_function</a:t>
            </a:r>
            <a:r>
              <a:rPr lang="en-US" sz="1800" dirty="0">
                <a:latin typeface="Monaco" pitchFamily="2" charset="77"/>
              </a:rPr>
              <a:t>(subtract, 2, 3)</a:t>
            </a:r>
          </a:p>
          <a:p>
            <a:pPr marL="0" indent="0">
              <a:buNone/>
            </a:pPr>
            <a:r>
              <a:rPr lang="en-US" sz="1800" dirty="0">
                <a:latin typeface="Monaco" pitchFamily="2" charset="77"/>
              </a:rPr>
              <a:t> -1</a:t>
            </a:r>
          </a:p>
        </p:txBody>
      </p:sp>
      <p:sp>
        <p:nvSpPr>
          <p:cNvPr id="2" name="TextBox 1">
            <a:extLst>
              <a:ext uri="{FF2B5EF4-FFF2-40B4-BE49-F238E27FC236}">
                <a16:creationId xmlns:a16="http://schemas.microsoft.com/office/drawing/2014/main" id="{2BD0B583-7399-7F86-AEF0-8C4EB8F7CA1D}"/>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15D12230-3ED1-2E25-953A-6D2235616144}"/>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Take a look at </a:t>
            </a:r>
            <a:r>
              <a:rPr lang="en-US" dirty="0" err="1">
                <a:latin typeface="Monaco" pitchFamily="2" charset="77"/>
              </a:rPr>
              <a:t>higher_order_functions.py</a:t>
            </a:r>
            <a:endParaRPr lang="en-US" dirty="0">
              <a:latin typeface="Monaco" pitchFamily="2" charset="77"/>
            </a:endParaRPr>
          </a:p>
        </p:txBody>
      </p:sp>
    </p:spTree>
    <p:extLst>
      <p:ext uri="{BB962C8B-B14F-4D97-AF65-F5344CB8AC3E}">
        <p14:creationId xmlns:p14="http://schemas.microsoft.com/office/powerpoint/2010/main" val="2845209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539DC-D086-CA9E-0D7E-45A881E80B85}"/>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7609A91E-6EB7-66B8-7ECB-B6D0303BEF08}"/>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1FC59296-57AA-A343-6F29-1B8E3B4C88EB}"/>
              </a:ext>
            </a:extLst>
          </p:cNvPr>
          <p:cNvSpPr>
            <a:spLocks noGrp="1"/>
          </p:cNvSpPr>
          <p:nvPr>
            <p:ph type="sldNum" sz="quarter" idx="12"/>
          </p:nvPr>
        </p:nvSpPr>
        <p:spPr/>
        <p:txBody>
          <a:bodyPr/>
          <a:lstStyle/>
          <a:p>
            <a:fld id="{CC057153-B650-4DEB-B370-79DDCFDCE934}" type="slidenum">
              <a:rPr lang="en-US" smtClean="0"/>
              <a:t>8</a:t>
            </a:fld>
            <a:endParaRPr lang="en-US"/>
          </a:p>
        </p:txBody>
      </p:sp>
      <p:sp>
        <p:nvSpPr>
          <p:cNvPr id="2" name="TextBox 1">
            <a:extLst>
              <a:ext uri="{FF2B5EF4-FFF2-40B4-BE49-F238E27FC236}">
                <a16:creationId xmlns:a16="http://schemas.microsoft.com/office/drawing/2014/main" id="{CCC37E33-B60A-8113-5D19-7EC892680E11}"/>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C98F08F3-1F1A-B0E9-D733-972414143D5F}"/>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Take a look at </a:t>
            </a:r>
            <a:r>
              <a:rPr lang="en-US" dirty="0" err="1">
                <a:latin typeface="Monaco" pitchFamily="2" charset="77"/>
              </a:rPr>
              <a:t>higher_order_functions.py</a:t>
            </a:r>
            <a:endParaRPr lang="en-US" dirty="0">
              <a:latin typeface="Monaco" pitchFamily="2" charset="77"/>
            </a:endParaRPr>
          </a:p>
        </p:txBody>
      </p:sp>
      <p:sp>
        <p:nvSpPr>
          <p:cNvPr id="6" name="Content Placeholder 5">
            <a:extLst>
              <a:ext uri="{FF2B5EF4-FFF2-40B4-BE49-F238E27FC236}">
                <a16:creationId xmlns:a16="http://schemas.microsoft.com/office/drawing/2014/main" id="{297AA3AD-A4F0-B8A5-1823-5BC391186D2A}"/>
              </a:ext>
            </a:extLst>
          </p:cNvPr>
          <p:cNvSpPr>
            <a:spLocks noGrp="1"/>
          </p:cNvSpPr>
          <p:nvPr>
            <p:ph idx="1"/>
          </p:nvPr>
        </p:nvSpPr>
        <p:spPr/>
        <p:txBody>
          <a:bodyPr>
            <a:normAutofit/>
          </a:bodyPr>
          <a:lstStyle/>
          <a:p>
            <a:r>
              <a:rPr lang="en-US" sz="1800" dirty="0"/>
              <a:t>What does the </a:t>
            </a:r>
            <a:r>
              <a:rPr lang="en-US" sz="1800" dirty="0" err="1">
                <a:latin typeface="Monaco" pitchFamily="2" charset="77"/>
              </a:rPr>
              <a:t>apply_function_to_list</a:t>
            </a:r>
            <a:r>
              <a:rPr lang="en-US" sz="1800" dirty="0">
                <a:latin typeface="Monaco" pitchFamily="2" charset="77"/>
              </a:rPr>
              <a:t> </a:t>
            </a:r>
            <a:r>
              <a:rPr lang="en-US" sz="1800" dirty="0"/>
              <a:t>function?</a:t>
            </a:r>
          </a:p>
          <a:p>
            <a:pPr lvl="1"/>
            <a:r>
              <a:rPr lang="en-US" dirty="0"/>
              <a:t>Takes a function </a:t>
            </a:r>
            <a:r>
              <a:rPr lang="en-US" dirty="0">
                <a:latin typeface="Monaco" pitchFamily="2" charset="77"/>
              </a:rPr>
              <a:t>f</a:t>
            </a:r>
            <a:r>
              <a:rPr lang="en-US" dirty="0"/>
              <a:t> and a list </a:t>
            </a:r>
            <a:r>
              <a:rPr lang="en-US" dirty="0" err="1">
                <a:latin typeface="Monaco" pitchFamily="2" charset="77"/>
              </a:rPr>
              <a:t>some_list</a:t>
            </a:r>
            <a:r>
              <a:rPr lang="en-US" dirty="0"/>
              <a:t> as parameters</a:t>
            </a:r>
          </a:p>
          <a:p>
            <a:pPr lvl="1"/>
            <a:r>
              <a:rPr lang="en-US" dirty="0"/>
              <a:t>Creates an empty list </a:t>
            </a:r>
            <a:r>
              <a:rPr lang="en-US" dirty="0">
                <a:latin typeface="Monaco" pitchFamily="2" charset="77"/>
              </a:rPr>
              <a:t>result</a:t>
            </a:r>
          </a:p>
          <a:p>
            <a:pPr lvl="1"/>
            <a:r>
              <a:rPr lang="en-US" dirty="0"/>
              <a:t>Iterates through each value in </a:t>
            </a:r>
            <a:r>
              <a:rPr lang="en-US" dirty="0" err="1">
                <a:latin typeface="Monaco" pitchFamily="2" charset="77"/>
              </a:rPr>
              <a:t>some_list</a:t>
            </a:r>
            <a:r>
              <a:rPr lang="en-US" dirty="0"/>
              <a:t> </a:t>
            </a:r>
          </a:p>
          <a:p>
            <a:pPr lvl="1"/>
            <a:r>
              <a:rPr lang="en-US" dirty="0"/>
              <a:t>Applies the function </a:t>
            </a:r>
            <a:r>
              <a:rPr lang="en-US" dirty="0">
                <a:latin typeface="Monaco" pitchFamily="2" charset="77"/>
              </a:rPr>
              <a:t>f </a:t>
            </a:r>
            <a:r>
              <a:rPr lang="en-US" dirty="0"/>
              <a:t>to each value and appends it to the </a:t>
            </a:r>
            <a:r>
              <a:rPr lang="en-US" dirty="0">
                <a:latin typeface="Monaco" pitchFamily="2" charset="77"/>
              </a:rPr>
              <a:t>result</a:t>
            </a:r>
            <a:r>
              <a:rPr lang="en-US" dirty="0"/>
              <a:t>.</a:t>
            </a:r>
          </a:p>
          <a:p>
            <a:r>
              <a:rPr lang="en-US" sz="1800" dirty="0"/>
              <a:t>High-level: applies the function </a:t>
            </a:r>
            <a:r>
              <a:rPr lang="en-US" sz="1800" dirty="0">
                <a:latin typeface="Monaco" pitchFamily="2" charset="77"/>
              </a:rPr>
              <a:t>f</a:t>
            </a:r>
            <a:r>
              <a:rPr lang="en-US" sz="1800" dirty="0"/>
              <a:t> to each element in </a:t>
            </a:r>
            <a:r>
              <a:rPr lang="en-US" sz="1800" dirty="0" err="1">
                <a:latin typeface="Monaco" pitchFamily="2" charset="77"/>
              </a:rPr>
              <a:t>some_list</a:t>
            </a:r>
            <a:r>
              <a:rPr lang="en-US" sz="1800" dirty="0"/>
              <a:t> and returns a new list containing the result from each of those applications.</a:t>
            </a:r>
          </a:p>
          <a:p>
            <a:r>
              <a:rPr lang="en-US" sz="1800" dirty="0"/>
              <a:t>For example:</a:t>
            </a:r>
            <a:br>
              <a:rPr lang="en-US" sz="1800" dirty="0"/>
            </a:br>
            <a:r>
              <a:rPr lang="en-US" sz="1800" dirty="0">
                <a:latin typeface="Monaco" pitchFamily="2" charset="77"/>
              </a:rPr>
              <a:t>&gt;&gt;&gt; </a:t>
            </a:r>
            <a:r>
              <a:rPr lang="en-US" sz="1800" dirty="0" err="1">
                <a:latin typeface="Monaco" pitchFamily="2" charset="77"/>
              </a:rPr>
              <a:t>apply_function_to_list</a:t>
            </a:r>
            <a:r>
              <a:rPr lang="en-US" sz="1800" dirty="0">
                <a:latin typeface="Monaco" pitchFamily="2" charset="77"/>
              </a:rPr>
              <a:t>(double, [1, 2, 3, 4])</a:t>
            </a:r>
            <a:br>
              <a:rPr lang="en-US" sz="1800" dirty="0">
                <a:latin typeface="Monaco" pitchFamily="2" charset="77"/>
              </a:rPr>
            </a:br>
            <a:r>
              <a:rPr lang="en-US" sz="1800" dirty="0">
                <a:latin typeface="Monaco" pitchFamily="2" charset="77"/>
              </a:rPr>
              <a:t>[2, 4, 6, 8]</a:t>
            </a:r>
            <a:br>
              <a:rPr lang="en-US" sz="1800" dirty="0">
                <a:latin typeface="Monaco" pitchFamily="2" charset="77"/>
              </a:rPr>
            </a:br>
            <a:r>
              <a:rPr lang="en-US" sz="1800" dirty="0">
                <a:latin typeface="Monaco" pitchFamily="2" charset="77"/>
              </a:rPr>
              <a:t>&gt;&gt;&gt; </a:t>
            </a:r>
            <a:r>
              <a:rPr lang="en-US" sz="1800" dirty="0" err="1">
                <a:latin typeface="Monaco" pitchFamily="2" charset="77"/>
              </a:rPr>
              <a:t>apply_function_to_list</a:t>
            </a:r>
            <a:r>
              <a:rPr lang="en-US" sz="1800" dirty="0">
                <a:latin typeface="Monaco" pitchFamily="2" charset="77"/>
              </a:rPr>
              <a:t>(add2, [(1, 2), (3, 4)])</a:t>
            </a:r>
            <a:br>
              <a:rPr lang="en-US" sz="1800" dirty="0">
                <a:latin typeface="Monaco" pitchFamily="2" charset="77"/>
              </a:rPr>
            </a:br>
            <a:r>
              <a:rPr lang="en-US" sz="1800" dirty="0">
                <a:latin typeface="Monaco" pitchFamily="2" charset="77"/>
              </a:rPr>
              <a:t>[3, 7]</a:t>
            </a:r>
          </a:p>
          <a:p>
            <a:endParaRPr lang="en-US" sz="1800" dirty="0"/>
          </a:p>
        </p:txBody>
      </p:sp>
    </p:spTree>
    <p:extLst>
      <p:ext uri="{BB962C8B-B14F-4D97-AF65-F5344CB8AC3E}">
        <p14:creationId xmlns:p14="http://schemas.microsoft.com/office/powerpoint/2010/main" val="1923858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08307-BB15-09B8-212D-EA26248D9EA8}"/>
            </a:ext>
          </a:extLst>
        </p:cNvPr>
        <p:cNvGrpSpPr/>
        <p:nvPr/>
      </p:nvGrpSpPr>
      <p:grpSpPr>
        <a:xfrm>
          <a:off x="0" y="0"/>
          <a:ext cx="0" cy="0"/>
          <a:chOff x="0" y="0"/>
          <a:chExt cx="0" cy="0"/>
        </a:xfrm>
      </p:grpSpPr>
      <p:sp>
        <p:nvSpPr>
          <p:cNvPr id="10" name="Title 1">
            <a:extLst>
              <a:ext uri="{FF2B5EF4-FFF2-40B4-BE49-F238E27FC236}">
                <a16:creationId xmlns:a16="http://schemas.microsoft.com/office/drawing/2014/main" id="{47C303BB-46E7-7A66-15C2-BC997ABB010B}"/>
              </a:ext>
            </a:extLst>
          </p:cNvPr>
          <p:cNvSpPr txBox="1">
            <a:spLocks/>
          </p:cNvSpPr>
          <p:nvPr/>
        </p:nvSpPr>
        <p:spPr>
          <a:xfrm>
            <a:off x="612647" y="5486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pPr>
              <a:spcAft>
                <a:spcPts val="600"/>
              </a:spcAft>
            </a:pPr>
            <a:endParaRPr lang="en-US" b="1" kern="1200" dirty="0">
              <a:solidFill>
                <a:schemeClr val="tx1"/>
              </a:solidFill>
              <a:latin typeface="+mj-lt"/>
              <a:ea typeface="+mj-ea"/>
              <a:cs typeface="+mj-cs"/>
            </a:endParaRPr>
          </a:p>
        </p:txBody>
      </p:sp>
      <p:sp>
        <p:nvSpPr>
          <p:cNvPr id="11" name="Slide Number Placeholder 10">
            <a:extLst>
              <a:ext uri="{FF2B5EF4-FFF2-40B4-BE49-F238E27FC236}">
                <a16:creationId xmlns:a16="http://schemas.microsoft.com/office/drawing/2014/main" id="{44E8CE17-4EA3-7D04-E17F-7CC60E7637B6}"/>
              </a:ext>
            </a:extLst>
          </p:cNvPr>
          <p:cNvSpPr>
            <a:spLocks noGrp="1"/>
          </p:cNvSpPr>
          <p:nvPr>
            <p:ph type="sldNum" sz="quarter" idx="12"/>
          </p:nvPr>
        </p:nvSpPr>
        <p:spPr/>
        <p:txBody>
          <a:bodyPr/>
          <a:lstStyle/>
          <a:p>
            <a:fld id="{CC057153-B650-4DEB-B370-79DDCFDCE934}" type="slidenum">
              <a:rPr lang="en-US" smtClean="0"/>
              <a:t>9</a:t>
            </a:fld>
            <a:endParaRPr lang="en-US"/>
          </a:p>
        </p:txBody>
      </p:sp>
      <p:sp>
        <p:nvSpPr>
          <p:cNvPr id="2" name="TextBox 1">
            <a:extLst>
              <a:ext uri="{FF2B5EF4-FFF2-40B4-BE49-F238E27FC236}">
                <a16:creationId xmlns:a16="http://schemas.microsoft.com/office/drawing/2014/main" id="{116B75FA-64E8-B323-194F-5F08EE6F08F0}"/>
              </a:ext>
            </a:extLst>
          </p:cNvPr>
          <p:cNvSpPr txBox="1"/>
          <p:nvPr/>
        </p:nvSpPr>
        <p:spPr>
          <a:xfrm>
            <a:off x="1402080" y="792480"/>
            <a:ext cx="184731" cy="369332"/>
          </a:xfrm>
          <a:prstGeom prst="rect">
            <a:avLst/>
          </a:prstGeom>
          <a:noFill/>
        </p:spPr>
        <p:txBody>
          <a:bodyPr wrap="none" rtlCol="0">
            <a:spAutoFit/>
          </a:bodyPr>
          <a:lstStyle/>
          <a:p>
            <a:endParaRPr lang="en-US" dirty="0"/>
          </a:p>
        </p:txBody>
      </p:sp>
      <p:sp>
        <p:nvSpPr>
          <p:cNvPr id="3" name="Title 1">
            <a:extLst>
              <a:ext uri="{FF2B5EF4-FFF2-40B4-BE49-F238E27FC236}">
                <a16:creationId xmlns:a16="http://schemas.microsoft.com/office/drawing/2014/main" id="{F3028E4B-C276-16B6-A03C-A3EC7354CE10}"/>
              </a:ext>
            </a:extLst>
          </p:cNvPr>
          <p:cNvSpPr txBox="1">
            <a:spLocks/>
          </p:cNvSpPr>
          <p:nvPr/>
        </p:nvSpPr>
        <p:spPr>
          <a:xfrm>
            <a:off x="765047" y="701040"/>
            <a:ext cx="11448721" cy="113225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dirty="0"/>
              <a:t>Take a look at </a:t>
            </a:r>
            <a:r>
              <a:rPr lang="en-US" dirty="0" err="1">
                <a:latin typeface="Monaco" pitchFamily="2" charset="77"/>
              </a:rPr>
              <a:t>higher_order_functions.py</a:t>
            </a:r>
            <a:endParaRPr lang="en-US" dirty="0">
              <a:latin typeface="Monaco" pitchFamily="2" charset="77"/>
            </a:endParaRPr>
          </a:p>
        </p:txBody>
      </p:sp>
      <p:sp>
        <p:nvSpPr>
          <p:cNvPr id="6" name="Content Placeholder 5">
            <a:extLst>
              <a:ext uri="{FF2B5EF4-FFF2-40B4-BE49-F238E27FC236}">
                <a16:creationId xmlns:a16="http://schemas.microsoft.com/office/drawing/2014/main" id="{F1270DC9-9B81-8954-9E21-9B8E4C5B97D7}"/>
              </a:ext>
            </a:extLst>
          </p:cNvPr>
          <p:cNvSpPr>
            <a:spLocks noGrp="1"/>
          </p:cNvSpPr>
          <p:nvPr>
            <p:ph idx="1"/>
          </p:nvPr>
        </p:nvSpPr>
        <p:spPr/>
        <p:txBody>
          <a:bodyPr>
            <a:normAutofit/>
          </a:bodyPr>
          <a:lstStyle/>
          <a:p>
            <a:r>
              <a:rPr lang="en-US" dirty="0"/>
              <a:t>What does the </a:t>
            </a:r>
            <a:r>
              <a:rPr lang="en-US" dirty="0" err="1">
                <a:latin typeface="Monaco" pitchFamily="2" charset="77"/>
              </a:rPr>
              <a:t>apply_function_to_tuple</a:t>
            </a:r>
            <a:r>
              <a:rPr lang="en-US" dirty="0">
                <a:latin typeface="Monaco" pitchFamily="2" charset="77"/>
              </a:rPr>
              <a:t> </a:t>
            </a:r>
            <a:r>
              <a:rPr lang="en-US" dirty="0"/>
              <a:t>function do?</a:t>
            </a:r>
          </a:p>
          <a:p>
            <a:pPr lvl="1"/>
            <a:r>
              <a:rPr lang="en-US" sz="2000" dirty="0"/>
              <a:t>Takes a function </a:t>
            </a:r>
            <a:r>
              <a:rPr lang="en-US" sz="2000" dirty="0">
                <a:latin typeface="Monaco" pitchFamily="2" charset="77"/>
              </a:rPr>
              <a:t>f</a:t>
            </a:r>
            <a:r>
              <a:rPr lang="en-US" sz="2000" dirty="0"/>
              <a:t> and a list </a:t>
            </a:r>
            <a:r>
              <a:rPr lang="en-US" sz="2000" dirty="0" err="1">
                <a:latin typeface="Monaco" pitchFamily="2" charset="77"/>
              </a:rPr>
              <a:t>some_list</a:t>
            </a:r>
            <a:r>
              <a:rPr lang="en-US" sz="2000" dirty="0"/>
              <a:t> of 2-tuples as parameters</a:t>
            </a:r>
          </a:p>
          <a:p>
            <a:pPr lvl="1"/>
            <a:r>
              <a:rPr lang="en-US" sz="2000" dirty="0"/>
              <a:t>Iterates through each 2-tuple in </a:t>
            </a:r>
            <a:r>
              <a:rPr lang="en-US" sz="2000" dirty="0" err="1">
                <a:latin typeface="Monaco" pitchFamily="2" charset="77"/>
              </a:rPr>
              <a:t>some_list</a:t>
            </a:r>
            <a:r>
              <a:rPr lang="en-US" sz="2000" dirty="0"/>
              <a:t> and unpacks it</a:t>
            </a:r>
          </a:p>
          <a:p>
            <a:pPr lvl="1"/>
            <a:r>
              <a:rPr lang="en-US" sz="2000" dirty="0"/>
              <a:t>Applies the function </a:t>
            </a:r>
            <a:r>
              <a:rPr lang="en-US" sz="2000" dirty="0">
                <a:latin typeface="Monaco" pitchFamily="2" charset="77"/>
              </a:rPr>
              <a:t>f</a:t>
            </a:r>
            <a:r>
              <a:rPr lang="en-US" sz="2000" dirty="0"/>
              <a:t> on the two unpacked items</a:t>
            </a:r>
          </a:p>
          <a:p>
            <a:pPr lvl="1"/>
            <a:r>
              <a:rPr lang="en-US" sz="2000" dirty="0"/>
              <a:t>Appends the result of this application to a list that is returned at the end.</a:t>
            </a:r>
          </a:p>
          <a:p>
            <a:r>
              <a:rPr lang="en-US" dirty="0"/>
              <a:t>For example: </a:t>
            </a:r>
          </a:p>
          <a:p>
            <a:pPr marL="0" indent="0">
              <a:buNone/>
            </a:pPr>
            <a:r>
              <a:rPr lang="en-US" dirty="0">
                <a:latin typeface="Monaco" pitchFamily="2" charset="77"/>
              </a:rPr>
              <a:t>&gt;&gt;&gt; </a:t>
            </a:r>
            <a:r>
              <a:rPr lang="en-US" dirty="0" err="1">
                <a:latin typeface="Monaco" pitchFamily="2" charset="77"/>
              </a:rPr>
              <a:t>apply_function_to_tuple</a:t>
            </a:r>
            <a:r>
              <a:rPr lang="en-US" dirty="0">
                <a:latin typeface="Monaco" pitchFamily="2" charset="77"/>
              </a:rPr>
              <a:t>(add, [(1, 2), (3, 4)]) </a:t>
            </a:r>
          </a:p>
          <a:p>
            <a:pPr marL="0" indent="0">
              <a:buNone/>
            </a:pPr>
            <a:r>
              <a:rPr lang="en-US" dirty="0">
                <a:latin typeface="Monaco" pitchFamily="2" charset="77"/>
              </a:rPr>
              <a:t>[3, 7]</a:t>
            </a:r>
          </a:p>
        </p:txBody>
      </p:sp>
    </p:spTree>
    <p:extLst>
      <p:ext uri="{BB962C8B-B14F-4D97-AF65-F5344CB8AC3E}">
        <p14:creationId xmlns:p14="http://schemas.microsoft.com/office/powerpoint/2010/main" val="1480252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anillaVTI">
  <a:themeElements>
    <a:clrScheme name="AnalogousFromDarkSeedLeftStep">
      <a:dk1>
        <a:srgbClr val="000000"/>
      </a:dk1>
      <a:lt1>
        <a:srgbClr val="FFFFFF"/>
      </a:lt1>
      <a:dk2>
        <a:srgbClr val="1C2432"/>
      </a:dk2>
      <a:lt2>
        <a:srgbClr val="F2F3F0"/>
      </a:lt2>
      <a:accent1>
        <a:srgbClr val="844BC5"/>
      </a:accent1>
      <a:accent2>
        <a:srgbClr val="4842B7"/>
      </a:accent2>
      <a:accent3>
        <a:srgbClr val="4B78C5"/>
      </a:accent3>
      <a:accent4>
        <a:srgbClr val="3999B3"/>
      </a:accent4>
      <a:accent5>
        <a:srgbClr val="49C0A8"/>
      </a:accent5>
      <a:accent6>
        <a:srgbClr val="39B368"/>
      </a:accent6>
      <a:hlink>
        <a:srgbClr val="339A97"/>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99421</TotalTime>
  <Words>3715</Words>
  <Application>Microsoft Macintosh PowerPoint</Application>
  <PresentationFormat>Widescreen</PresentationFormat>
  <Paragraphs>257</Paragraphs>
  <Slides>26</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Aptos</vt:lpstr>
      <vt:lpstr>Arial</vt:lpstr>
      <vt:lpstr>Menlo</vt:lpstr>
      <vt:lpstr>Monaco</vt:lpstr>
      <vt:lpstr>Neue Haas Grotesk Text Pro</vt:lpstr>
      <vt:lpstr>VanillaVTI</vt:lpstr>
      <vt:lpstr>Higher-order functions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Monte Carlo sampling</vt:lpstr>
      <vt:lpstr>Monte Carlo sampling code to estimate area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Papoutsaki</dc:creator>
  <cp:lastModifiedBy>David Kauchak</cp:lastModifiedBy>
  <cp:revision>653</cp:revision>
  <cp:lastPrinted>2025-11-08T00:28:02Z</cp:lastPrinted>
  <dcterms:created xsi:type="dcterms:W3CDTF">2025-02-11T22:53:59Z</dcterms:created>
  <dcterms:modified xsi:type="dcterms:W3CDTF">2026-04-17T23:17:16Z</dcterms:modified>
</cp:coreProperties>
</file>