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sldIdLst>
    <p:sldId id="256" r:id="rId2"/>
    <p:sldId id="419" r:id="rId3"/>
    <p:sldId id="420" r:id="rId4"/>
    <p:sldId id="421" r:id="rId5"/>
    <p:sldId id="422" r:id="rId6"/>
    <p:sldId id="423" r:id="rId7"/>
    <p:sldId id="428" r:id="rId8"/>
    <p:sldId id="429" r:id="rId9"/>
    <p:sldId id="424" r:id="rId10"/>
    <p:sldId id="425" r:id="rId11"/>
    <p:sldId id="426" r:id="rId12"/>
    <p:sldId id="427" r:id="rId13"/>
    <p:sldId id="430" r:id="rId14"/>
    <p:sldId id="431" r:id="rId15"/>
    <p:sldId id="432" r:id="rId16"/>
    <p:sldId id="43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AB611-3086-6E6F-040A-5E71DA3CF609}" name="Alexandra Papoutsaki" initials="AP" userId="S::apaa2017@pomona.edu::bfa77a5d-e38e-43e7-abd1-0ba00b2c13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089E5"/>
    <a:srgbClr val="FF2600"/>
    <a:srgbClr val="00FA00"/>
    <a:srgbClr val="8EFA00"/>
    <a:srgbClr val="009051"/>
    <a:srgbClr val="FFD579"/>
    <a:srgbClr val="0432FF"/>
    <a:srgbClr val="01189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01"/>
    <p:restoredTop sz="80383"/>
  </p:normalViewPr>
  <p:slideViewPr>
    <p:cSldViewPr snapToGrid="0">
      <p:cViewPr varScale="1">
        <p:scale>
          <a:sx n="93" d="100"/>
          <a:sy n="93" d="100"/>
        </p:scale>
        <p:origin x="5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4/9/26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made it to the last lecture of this unit! Today we will talk about asymptotic runtime analysis. So far, we have tackled a lot of problems, writing Python code to implement our algorithms, the step by step solution to the problems. Computer scientists spend considerable time analyzing algorithms.</a:t>
            </a:r>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23BD4-F0F1-DA09-6938-22DF625ED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08FE2A-88A2-7487-D115-D4F04E810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577C4-535A-AA48-A16C-40885AF86F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the big O for </a:t>
            </a:r>
            <a:r>
              <a:rPr lang="en-US" sz="1200" kern="1200" dirty="0" err="1">
                <a:solidFill>
                  <a:schemeClr val="tx1"/>
                </a:solidFill>
                <a:effectLst/>
                <a:latin typeface="+mn-lt"/>
                <a:ea typeface="+mn-ea"/>
                <a:cs typeface="+mn-cs"/>
              </a:rPr>
              <a:t>bubblesort</a:t>
            </a:r>
            <a:r>
              <a:rPr lang="en-US" sz="1200" kern="1200" dirty="0">
                <a:solidFill>
                  <a:schemeClr val="tx1"/>
                </a:solidFill>
                <a:effectLst/>
                <a:latin typeface="+mn-lt"/>
                <a:ea typeface="+mn-ea"/>
                <a:cs typeface="+mn-cs"/>
              </a:rPr>
              <a:t> in the worst case if we count comparisons (the if statement that compares the j-</a:t>
            </a:r>
            <a:r>
              <a:rPr lang="en-US" sz="1200" kern="1200" dirty="0" err="1">
                <a:solidFill>
                  <a:schemeClr val="tx1"/>
                </a:solidFill>
                <a:effectLst/>
                <a:latin typeface="+mn-lt"/>
                <a:ea typeface="+mn-ea"/>
                <a:cs typeface="+mn-cs"/>
              </a:rPr>
              <a:t>th</a:t>
            </a:r>
            <a:r>
              <a:rPr lang="en-US" sz="1200" kern="1200" dirty="0">
                <a:solidFill>
                  <a:schemeClr val="tx1"/>
                </a:solidFill>
                <a:effectLst/>
                <a:latin typeface="+mn-lt"/>
                <a:ea typeface="+mn-ea"/>
                <a:cs typeface="+mn-cs"/>
              </a:rPr>
              <a:t> and j+1-th element).</a:t>
            </a:r>
          </a:p>
        </p:txBody>
      </p:sp>
      <p:sp>
        <p:nvSpPr>
          <p:cNvPr id="4" name="Slide Number Placeholder 3">
            <a:extLst>
              <a:ext uri="{FF2B5EF4-FFF2-40B4-BE49-F238E27FC236}">
                <a16:creationId xmlns:a16="http://schemas.microsoft.com/office/drawing/2014/main" id="{F7E82568-8704-6BEA-BFCC-FB240DE5B77F}"/>
              </a:ext>
            </a:extLst>
          </p:cNvPr>
          <p:cNvSpPr>
            <a:spLocks noGrp="1"/>
          </p:cNvSpPr>
          <p:nvPr>
            <p:ph type="sldNum" sz="quarter" idx="5"/>
          </p:nvPr>
        </p:nvSpPr>
        <p:spPr/>
        <p:txBody>
          <a:bodyPr/>
          <a:lstStyle/>
          <a:p>
            <a:fld id="{D1EC9309-185D-B241-857D-6AB647741F6D}" type="slidenum">
              <a:rPr lang="en-US" smtClean="0"/>
              <a:t>10</a:t>
            </a:fld>
            <a:endParaRPr lang="en-US"/>
          </a:p>
        </p:txBody>
      </p:sp>
    </p:spTree>
    <p:extLst>
      <p:ext uri="{BB962C8B-B14F-4D97-AF65-F5344CB8AC3E}">
        <p14:creationId xmlns:p14="http://schemas.microsoft.com/office/powerpoint/2010/main" val="308187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7EA38-964F-57FD-4C6F-C2DCE7B40E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9291E6-147C-C104-6A2A-B2ED18914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4187E-16D1-8746-8C91-2B4AA9A55F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Quadratic runtime is pretty bad, can we do any better? Last time we saw a small modification we could make in </a:t>
            </a:r>
            <a:r>
              <a:rPr lang="en-US" sz="1200" kern="1200" dirty="0" err="1">
                <a:solidFill>
                  <a:schemeClr val="tx1"/>
                </a:solidFill>
                <a:effectLst/>
                <a:latin typeface="+mn-lt"/>
                <a:ea typeface="+mn-ea"/>
                <a:cs typeface="+mn-cs"/>
              </a:rPr>
              <a:t>bubblesort</a:t>
            </a:r>
            <a:r>
              <a:rPr lang="en-US" sz="1200" kern="1200" dirty="0">
                <a:solidFill>
                  <a:schemeClr val="tx1"/>
                </a:solidFill>
                <a:effectLst/>
                <a:latin typeface="+mn-lt"/>
                <a:ea typeface="+mn-ea"/>
                <a:cs typeface="+mn-cs"/>
              </a:rPr>
              <a:t> so that if a list has been sorted at some point, we stop doing any unnecessary future steps. Our worst and average case analysis doesn't really change. </a:t>
            </a:r>
          </a:p>
        </p:txBody>
      </p:sp>
      <p:sp>
        <p:nvSpPr>
          <p:cNvPr id="4" name="Slide Number Placeholder 3">
            <a:extLst>
              <a:ext uri="{FF2B5EF4-FFF2-40B4-BE49-F238E27FC236}">
                <a16:creationId xmlns:a16="http://schemas.microsoft.com/office/drawing/2014/main" id="{E67D5782-5415-0A9F-465F-0A521381DCA0}"/>
              </a:ext>
            </a:extLst>
          </p:cNvPr>
          <p:cNvSpPr>
            <a:spLocks noGrp="1"/>
          </p:cNvSpPr>
          <p:nvPr>
            <p:ph type="sldNum" sz="quarter" idx="5"/>
          </p:nvPr>
        </p:nvSpPr>
        <p:spPr/>
        <p:txBody>
          <a:bodyPr/>
          <a:lstStyle/>
          <a:p>
            <a:fld id="{D1EC9309-185D-B241-857D-6AB647741F6D}" type="slidenum">
              <a:rPr lang="en-US" smtClean="0"/>
              <a:t>11</a:t>
            </a:fld>
            <a:endParaRPr lang="en-US"/>
          </a:p>
        </p:txBody>
      </p:sp>
    </p:spTree>
    <p:extLst>
      <p:ext uri="{BB962C8B-B14F-4D97-AF65-F5344CB8AC3E}">
        <p14:creationId xmlns:p14="http://schemas.microsoft.com/office/powerpoint/2010/main" val="146648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6A21-4FB4-54FF-7EF3-BDF628241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5714D-E9A7-5EB7-F17E-6A42B5F64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5EF6D-CEE4-880D-5669-2A1ECE0CC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Analyzing selection sort is pretty similar with </a:t>
            </a:r>
            <a:r>
              <a:rPr lang="en-US" sz="1200" kern="1200" dirty="0" err="1">
                <a:solidFill>
                  <a:schemeClr val="tx1"/>
                </a:solidFill>
                <a:effectLst/>
                <a:latin typeface="+mn-lt"/>
                <a:ea typeface="+mn-ea"/>
                <a:cs typeface="+mn-cs"/>
              </a:rPr>
              <a:t>bubblesort</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9BBF6E7-F3AE-DABB-AF1A-AAC3DC50057B}"/>
              </a:ext>
            </a:extLst>
          </p:cNvPr>
          <p:cNvSpPr>
            <a:spLocks noGrp="1"/>
          </p:cNvSpPr>
          <p:nvPr>
            <p:ph type="sldNum" sz="quarter" idx="5"/>
          </p:nvPr>
        </p:nvSpPr>
        <p:spPr/>
        <p:txBody>
          <a:bodyPr/>
          <a:lstStyle/>
          <a:p>
            <a:fld id="{D1EC9309-185D-B241-857D-6AB647741F6D}" type="slidenum">
              <a:rPr lang="en-US" smtClean="0"/>
              <a:t>12</a:t>
            </a:fld>
            <a:endParaRPr lang="en-US"/>
          </a:p>
        </p:txBody>
      </p:sp>
    </p:spTree>
    <p:extLst>
      <p:ext uri="{BB962C8B-B14F-4D97-AF65-F5344CB8AC3E}">
        <p14:creationId xmlns:p14="http://schemas.microsoft.com/office/powerpoint/2010/main" val="2152876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A6A0-1AFC-4FE3-77AF-B0A99C68C4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06B27-C94C-26BA-DB25-3B0E00761B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DC36C2-04A9-B21C-B692-9580365DA0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we see that for </a:t>
            </a:r>
            <a:r>
              <a:rPr lang="en-US" sz="1200" kern="1200" dirty="0" err="1">
                <a:solidFill>
                  <a:schemeClr val="tx1"/>
                </a:solidFill>
                <a:effectLst/>
                <a:latin typeface="+mn-lt"/>
                <a:ea typeface="+mn-ea"/>
                <a:cs typeface="+mn-cs"/>
              </a:rPr>
              <a:t>insertionsort</a:t>
            </a:r>
            <a:r>
              <a:rPr lang="en-US" sz="1200" kern="1200" dirty="0">
                <a:solidFill>
                  <a:schemeClr val="tx1"/>
                </a:solidFill>
                <a:effectLst/>
                <a:latin typeface="+mn-lt"/>
                <a:ea typeface="+mn-ea"/>
                <a:cs typeface="+mn-cs"/>
              </a:rPr>
              <a:t>, the best case is linear</a:t>
            </a:r>
          </a:p>
        </p:txBody>
      </p:sp>
      <p:sp>
        <p:nvSpPr>
          <p:cNvPr id="4" name="Slide Number Placeholder 3">
            <a:extLst>
              <a:ext uri="{FF2B5EF4-FFF2-40B4-BE49-F238E27FC236}">
                <a16:creationId xmlns:a16="http://schemas.microsoft.com/office/drawing/2014/main" id="{A839EE15-34EF-E3CC-5E13-5FECE1CDEAA6}"/>
              </a:ext>
            </a:extLst>
          </p:cNvPr>
          <p:cNvSpPr>
            <a:spLocks noGrp="1"/>
          </p:cNvSpPr>
          <p:nvPr>
            <p:ph type="sldNum" sz="quarter" idx="5"/>
          </p:nvPr>
        </p:nvSpPr>
        <p:spPr/>
        <p:txBody>
          <a:bodyPr/>
          <a:lstStyle/>
          <a:p>
            <a:fld id="{D1EC9309-185D-B241-857D-6AB647741F6D}" type="slidenum">
              <a:rPr lang="en-US" smtClean="0"/>
              <a:t>13</a:t>
            </a:fld>
            <a:endParaRPr lang="en-US"/>
          </a:p>
        </p:txBody>
      </p:sp>
    </p:spTree>
    <p:extLst>
      <p:ext uri="{BB962C8B-B14F-4D97-AF65-F5344CB8AC3E}">
        <p14:creationId xmlns:p14="http://schemas.microsoft.com/office/powerpoint/2010/main" val="3384076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FA1BD-118C-4BB8-9183-1D37011C5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FDFE9-2A90-5E0E-B441-C48E97572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397FF1-F0FC-1CF6-5961-EE5194C34F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seems all the algorithms we have seen so far on average have O(n^2) behavior which we know that isn't good. Is this the best we can hope for when sorting data? The good news is that there are other comparison based algorithms like </a:t>
            </a:r>
            <a:r>
              <a:rPr lang="en-US" sz="1200" kern="1200" dirty="0" err="1">
                <a:solidFill>
                  <a:schemeClr val="tx1"/>
                </a:solidFill>
                <a:effectLst/>
                <a:latin typeface="+mn-lt"/>
                <a:ea typeface="+mn-ea"/>
                <a:cs typeface="+mn-cs"/>
              </a:rPr>
              <a:t>mergesort</a:t>
            </a:r>
            <a:r>
              <a:rPr lang="en-US" sz="1200" kern="1200" dirty="0">
                <a:solidFill>
                  <a:schemeClr val="tx1"/>
                </a:solidFill>
                <a:effectLst/>
                <a:latin typeface="+mn-lt"/>
                <a:ea typeface="+mn-ea"/>
                <a:cs typeface="+mn-cs"/>
              </a:rPr>
              <a:t> and quicksort which you will learn about if you continue with CS62 that have </a:t>
            </a:r>
            <a:r>
              <a:rPr lang="en-US" sz="1200" kern="1200" dirty="0" err="1">
                <a:solidFill>
                  <a:schemeClr val="tx1"/>
                </a:solidFill>
                <a:effectLst/>
                <a:latin typeface="+mn-lt"/>
                <a:ea typeface="+mn-ea"/>
                <a:cs typeface="+mn-cs"/>
              </a:rPr>
              <a:t>linearithmic</a:t>
            </a:r>
            <a:r>
              <a:rPr lang="en-US" sz="1200" kern="1200" dirty="0">
                <a:solidFill>
                  <a:schemeClr val="tx1"/>
                </a:solidFill>
                <a:effectLst/>
                <a:latin typeface="+mn-lt"/>
                <a:ea typeface="+mn-ea"/>
                <a:cs typeface="+mn-cs"/>
              </a:rPr>
              <a:t> (O(</a:t>
            </a:r>
            <a:r>
              <a:rPr lang="en-US" sz="1200" kern="1200" dirty="0" err="1">
                <a:solidFill>
                  <a:schemeClr val="tx1"/>
                </a:solidFill>
                <a:effectLst/>
                <a:latin typeface="+mn-lt"/>
                <a:ea typeface="+mn-ea"/>
                <a:cs typeface="+mn-cs"/>
              </a:rPr>
              <a:t>nlogn</a:t>
            </a:r>
            <a:r>
              <a:rPr lang="en-US" sz="1200" kern="1200" dirty="0">
                <a:solidFill>
                  <a:schemeClr val="tx1"/>
                </a:solidFill>
                <a:effectLst/>
                <a:latin typeface="+mn-lt"/>
                <a:ea typeface="+mn-ea"/>
                <a:cs typeface="+mn-cs"/>
              </a:rPr>
              <a:t>)) performance. This is unfortunately the lower bound of what we can achieve with comparison based algorithms. To put it in perspective, look at this graph as the number of elements on the x axis grows. You can see that merge and quick sort are so much faster than the other </a:t>
            </a:r>
            <a:r>
              <a:rPr lang="en-US" sz="1200" kern="1200">
                <a:solidFill>
                  <a:schemeClr val="tx1"/>
                </a:solidFill>
                <a:effectLst/>
                <a:latin typeface="+mn-lt"/>
                <a:ea typeface="+mn-ea"/>
                <a:cs typeface="+mn-cs"/>
              </a:rPr>
              <a:t>quadratic algorithms</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CD52020-A9DA-06F5-1D8B-5339FB4137CC}"/>
              </a:ext>
            </a:extLst>
          </p:cNvPr>
          <p:cNvSpPr>
            <a:spLocks noGrp="1"/>
          </p:cNvSpPr>
          <p:nvPr>
            <p:ph type="sldNum" sz="quarter" idx="5"/>
          </p:nvPr>
        </p:nvSpPr>
        <p:spPr/>
        <p:txBody>
          <a:bodyPr/>
          <a:lstStyle/>
          <a:p>
            <a:fld id="{D1EC9309-185D-B241-857D-6AB647741F6D}" type="slidenum">
              <a:rPr lang="en-US" smtClean="0"/>
              <a:t>14</a:t>
            </a:fld>
            <a:endParaRPr lang="en-US"/>
          </a:p>
        </p:txBody>
      </p:sp>
    </p:spTree>
    <p:extLst>
      <p:ext uri="{BB962C8B-B14F-4D97-AF65-F5344CB8AC3E}">
        <p14:creationId xmlns:p14="http://schemas.microsoft.com/office/powerpoint/2010/main" val="75067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66830-9A8A-C17D-6327-C96C92BC4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CB632-8E02-1841-6C08-12DBB2563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A7F50-3056-B9C7-4E3D-A620B1AC4A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 fun video that shows that even presidents know that </a:t>
            </a:r>
            <a:r>
              <a:rPr lang="en-US" sz="1200" kern="1200" dirty="0" err="1">
                <a:solidFill>
                  <a:schemeClr val="tx1"/>
                </a:solidFill>
                <a:effectLst/>
                <a:latin typeface="+mn-lt"/>
                <a:ea typeface="+mn-ea"/>
                <a:cs typeface="+mn-cs"/>
              </a:rPr>
              <a:t>bubblesort</a:t>
            </a:r>
            <a:r>
              <a:rPr lang="en-US" sz="1200" kern="1200" dirty="0">
                <a:solidFill>
                  <a:schemeClr val="tx1"/>
                </a:solidFill>
                <a:effectLst/>
                <a:latin typeface="+mn-lt"/>
                <a:ea typeface="+mn-ea"/>
                <a:cs typeface="+mn-cs"/>
              </a:rPr>
              <a:t> is pretty bad</a:t>
            </a:r>
          </a:p>
        </p:txBody>
      </p:sp>
      <p:sp>
        <p:nvSpPr>
          <p:cNvPr id="4" name="Slide Number Placeholder 3">
            <a:extLst>
              <a:ext uri="{FF2B5EF4-FFF2-40B4-BE49-F238E27FC236}">
                <a16:creationId xmlns:a16="http://schemas.microsoft.com/office/drawing/2014/main" id="{F1F85BE6-842E-FA16-E865-F22E9DE438A7}"/>
              </a:ext>
            </a:extLst>
          </p:cNvPr>
          <p:cNvSpPr>
            <a:spLocks noGrp="1"/>
          </p:cNvSpPr>
          <p:nvPr>
            <p:ph type="sldNum" sz="quarter" idx="5"/>
          </p:nvPr>
        </p:nvSpPr>
        <p:spPr/>
        <p:txBody>
          <a:bodyPr/>
          <a:lstStyle/>
          <a:p>
            <a:fld id="{D1EC9309-185D-B241-857D-6AB647741F6D}" type="slidenum">
              <a:rPr lang="en-US" smtClean="0"/>
              <a:t>15</a:t>
            </a:fld>
            <a:endParaRPr lang="en-US"/>
          </a:p>
        </p:txBody>
      </p:sp>
    </p:spTree>
    <p:extLst>
      <p:ext uri="{BB962C8B-B14F-4D97-AF65-F5344CB8AC3E}">
        <p14:creationId xmlns:p14="http://schemas.microsoft.com/office/powerpoint/2010/main" val="494981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66830-9A8A-C17D-6327-C96C92BC4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CB632-8E02-1841-6C08-12DBB2563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A7F50-3056-B9C7-4E3D-A620B1AC4A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here’s a demonstration of </a:t>
            </a:r>
            <a:r>
              <a:rPr lang="en-US" sz="1200" kern="1200" dirty="0" err="1">
                <a:solidFill>
                  <a:schemeClr val="tx1"/>
                </a:solidFill>
                <a:effectLst/>
                <a:latin typeface="+mn-lt"/>
                <a:ea typeface="+mn-ea"/>
                <a:cs typeface="+mn-cs"/>
              </a:rPr>
              <a:t>insertionsort</a:t>
            </a:r>
            <a:r>
              <a:rPr lang="en-US" sz="1200" kern="1200" dirty="0">
                <a:solidFill>
                  <a:schemeClr val="tx1"/>
                </a:solidFill>
                <a:effectLst/>
                <a:latin typeface="+mn-lt"/>
                <a:ea typeface="+mn-ea"/>
                <a:cs typeface="+mn-cs"/>
              </a:rPr>
              <a:t> with folk </a:t>
            </a:r>
            <a:r>
              <a:rPr lang="en-US" sz="1200" kern="1200">
                <a:solidFill>
                  <a:schemeClr val="tx1"/>
                </a:solidFill>
                <a:effectLst/>
                <a:latin typeface="+mn-lt"/>
                <a:ea typeface="+mn-ea"/>
                <a:cs typeface="+mn-cs"/>
              </a:rPr>
              <a:t>dancing from Romania </a:t>
            </a:r>
            <a:r>
              <a:rPr lang="en-US" sz="1200" kern="1200">
                <a:solidFill>
                  <a:schemeClr val="tx1"/>
                </a:solidFill>
                <a:effectLst/>
                <a:latin typeface="+mn-lt"/>
                <a:ea typeface="+mn-ea"/>
                <a:cs typeface="+mn-cs"/>
                <a:sym typeface="Wingdings" pitchFamily="2" charset="2"/>
              </a:rPr>
              <a:t> </a:t>
            </a: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1F85BE6-842E-FA16-E865-F22E9DE438A7}"/>
              </a:ext>
            </a:extLst>
          </p:cNvPr>
          <p:cNvSpPr>
            <a:spLocks noGrp="1"/>
          </p:cNvSpPr>
          <p:nvPr>
            <p:ph type="sldNum" sz="quarter" idx="5"/>
          </p:nvPr>
        </p:nvSpPr>
        <p:spPr/>
        <p:txBody>
          <a:bodyPr/>
          <a:lstStyle/>
          <a:p>
            <a:fld id="{D1EC9309-185D-B241-857D-6AB647741F6D}" type="slidenum">
              <a:rPr lang="en-US" smtClean="0"/>
              <a:t>16</a:t>
            </a:fld>
            <a:endParaRPr lang="en-US"/>
          </a:p>
        </p:txBody>
      </p:sp>
    </p:spTree>
    <p:extLst>
      <p:ext uri="{BB962C8B-B14F-4D97-AF65-F5344CB8AC3E}">
        <p14:creationId xmlns:p14="http://schemas.microsoft.com/office/powerpoint/2010/main" val="70170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8C245-D66B-8B35-BC24-A62098EE7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47035-02EF-3845-394B-BD6BCBEEE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3F771-CBF9-60B0-EFA1-E09202CE30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When analyzing algorithms, computer scientists typically focus on two things. Is the algorithm correct, meaning it works and does the work it is supposed to do (see, for example, proofs for iterative algorithms using loop invariants) and is the algorithm efficient (both in terms of how fast it runs and how much memory it needs). Together, we will focus on analyzing the runtime of algorithms, that is understanding how fast they can run. </a:t>
            </a:r>
            <a:r>
              <a:rPr lang="en-US" sz="1200" dirty="0"/>
              <a:t>If we have multiple algorithms for the same problem that we know are all correct, runtime analysis will allow us to pick the fastest one (similarly, we might have cared about the one that requires the least amount of memory).</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BCCE74E-6533-F2B6-E61F-8C5415797991}"/>
              </a:ext>
            </a:extLst>
          </p:cNvPr>
          <p:cNvSpPr>
            <a:spLocks noGrp="1"/>
          </p:cNvSpPr>
          <p:nvPr>
            <p:ph type="sldNum" sz="quarter" idx="5"/>
          </p:nvPr>
        </p:nvSpPr>
        <p:spPr/>
        <p:txBody>
          <a:bodyPr/>
          <a:lstStyle/>
          <a:p>
            <a:fld id="{D1EC9309-185D-B241-857D-6AB647741F6D}" type="slidenum">
              <a:rPr lang="en-US" smtClean="0"/>
              <a:t>2</a:t>
            </a:fld>
            <a:endParaRPr lang="en-US"/>
          </a:p>
        </p:txBody>
      </p:sp>
    </p:spTree>
    <p:extLst>
      <p:ext uri="{BB962C8B-B14F-4D97-AF65-F5344CB8AC3E}">
        <p14:creationId xmlns:p14="http://schemas.microsoft.com/office/powerpoint/2010/main" val="415997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B13D6-F4AC-F727-9732-DA7AC17E9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987276-CAB4-5CAB-C49C-3946B39E80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1B5A6C-A5DA-06FE-971C-C1D3BE0471A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idea when thinking of the runtime of our algorithms is to see how much slower they become when the problem they try to solve becomes bigger. For example, if we double the input size, what happens to the runtime? It could stay unchanged (wouldn't that be great) or become twice as slow, or three times, or four times, and so on. To figure that out, we will use asymptotic analysis which relies on Math to see how the work that the algorithm does scales in respect to input size. We won't know the exact runtime; we don't have a stopwatch. It's just math on the number of operations the algorithm has to perform.</a:t>
            </a:r>
          </a:p>
        </p:txBody>
      </p:sp>
      <p:sp>
        <p:nvSpPr>
          <p:cNvPr id="4" name="Slide Number Placeholder 3">
            <a:extLst>
              <a:ext uri="{FF2B5EF4-FFF2-40B4-BE49-F238E27FC236}">
                <a16:creationId xmlns:a16="http://schemas.microsoft.com/office/drawing/2014/main" id="{E5FCA831-83BB-054F-8A85-E05F5A67886C}"/>
              </a:ext>
            </a:extLst>
          </p:cNvPr>
          <p:cNvSpPr>
            <a:spLocks noGrp="1"/>
          </p:cNvSpPr>
          <p:nvPr>
            <p:ph type="sldNum" sz="quarter" idx="5"/>
          </p:nvPr>
        </p:nvSpPr>
        <p:spPr/>
        <p:txBody>
          <a:bodyPr/>
          <a:lstStyle/>
          <a:p>
            <a:fld id="{D1EC9309-185D-B241-857D-6AB647741F6D}" type="slidenum">
              <a:rPr lang="en-US" smtClean="0"/>
              <a:t>3</a:t>
            </a:fld>
            <a:endParaRPr lang="en-US"/>
          </a:p>
        </p:txBody>
      </p:sp>
    </p:spTree>
    <p:extLst>
      <p:ext uri="{BB962C8B-B14F-4D97-AF65-F5344CB8AC3E}">
        <p14:creationId xmlns:p14="http://schemas.microsoft.com/office/powerpoint/2010/main" val="145523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FE8AF-8211-9EFD-4F24-6D8C52AB35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AFD250-27A0-F9A9-78C4-53893250CCE4}"/>
              </a:ext>
            </a:extLst>
          </p:cNvPr>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a:extLst>
                  <a:ext uri="{FF2B5EF4-FFF2-40B4-BE49-F238E27FC236}">
                    <a16:creationId xmlns:a16="http://schemas.microsoft.com/office/drawing/2014/main" id="{E770D96A-452D-13B6-2819-4FBC0C118F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general, for asymptotic runtime analysis we will borrow the Big O notation from Math which characterizes functions according to their growth rates. The growth rate of a function is also referred to as the order of the function and its mathematical definition is that a function f of n is big of g(n) or of the order of g(n) if there is a constant c that when multiplied with the absolute value of g(n), it is greater or equal to f(n) for all sufficiently large ns. </a:t>
                </a:r>
                <a:r>
                  <a:rPr lang="en-US" sz="1200" dirty="0"/>
                  <a:t>The analysis is asymptotical because we refer to very large sizes for n. In such settings, if a function consists of multiple terms only the one with the largest growth rate is kept, the others are omitted. For example, </a:t>
                </a:r>
                <a14:m>
                  <m:oMath xmlns:m="http://schemas.openxmlformats.org/officeDocument/2006/math">
                    <m:r>
                      <a:rPr lang="en-US" sz="1200" b="0" i="1" smtClean="0">
                        <a:latin typeface="Cambria Math" panose="02040503050406030204" pitchFamily="18" charset="0"/>
                      </a:rPr>
                      <m:t>𝑓</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𝑛</m:t>
                        </m:r>
                      </m:e>
                    </m:d>
                    <m:r>
                      <a:rPr lang="en-US" sz="1200" b="0" i="1" smtClean="0">
                        <a:latin typeface="Cambria Math" panose="02040503050406030204" pitchFamily="18" charset="0"/>
                      </a:rPr>
                      <m:t>=6</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𝑛</m:t>
                        </m:r>
                      </m:e>
                      <m:sup>
                        <m:r>
                          <a:rPr lang="en-US" sz="1200" b="0" i="1" smtClean="0">
                            <a:latin typeface="Cambria Math" panose="02040503050406030204" pitchFamily="18" charset="0"/>
                          </a:rPr>
                          <m:t>3</m:t>
                        </m:r>
                      </m:sup>
                    </m:sSup>
                    <m:r>
                      <a:rPr lang="en-US" sz="1200" b="0" i="1" smtClean="0">
                        <a:latin typeface="Cambria Math" panose="02040503050406030204" pitchFamily="18" charset="0"/>
                      </a:rPr>
                      <m:t>+2</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𝑛</m:t>
                        </m:r>
                      </m:e>
                      <m:sup>
                        <m:r>
                          <a:rPr lang="en-US" sz="1200" b="0" i="1" smtClean="0">
                            <a:latin typeface="Cambria Math" panose="02040503050406030204" pitchFamily="18" charset="0"/>
                          </a:rPr>
                          <m:t>2</m:t>
                        </m:r>
                      </m:sup>
                    </m:sSup>
                    <m:r>
                      <a:rPr lang="en-US" sz="1200" b="0" i="1" smtClean="0">
                        <a:latin typeface="Cambria Math" panose="02040503050406030204" pitchFamily="18" charset="0"/>
                      </a:rPr>
                      <m:t>+1</m:t>
                    </m:r>
                  </m:oMath>
                </a14:m>
                <a:r>
                  <a:rPr lang="en-US" sz="1200" dirty="0"/>
                  <a:t>. We can say that </a:t>
                </a:r>
                <a14:m>
                  <m:oMath xmlns:m="http://schemas.openxmlformats.org/officeDocument/2006/math">
                    <m:r>
                      <a:rPr lang="en-US" sz="1200" i="1">
                        <a:latin typeface="Cambria Math" panose="02040503050406030204" pitchFamily="18" charset="0"/>
                      </a:rPr>
                      <m:t>𝑓</m:t>
                    </m:r>
                    <m:d>
                      <m:dPr>
                        <m:ctrlPr>
                          <a:rPr lang="en-US" sz="1200" i="1">
                            <a:latin typeface="Cambria Math" panose="02040503050406030204" pitchFamily="18" charset="0"/>
                          </a:rPr>
                        </m:ctrlPr>
                      </m:dPr>
                      <m:e>
                        <m:r>
                          <a:rPr lang="en-US" sz="1200" i="1">
                            <a:latin typeface="Cambria Math" panose="02040503050406030204" pitchFamily="18" charset="0"/>
                          </a:rPr>
                          <m:t>𝑛</m:t>
                        </m:r>
                      </m:e>
                    </m:d>
                    <m:r>
                      <a:rPr lang="en-US" sz="1200" i="1">
                        <a:latin typeface="Cambria Math" panose="02040503050406030204" pitchFamily="18" charset="0"/>
                      </a:rPr>
                      <m:t>=</m:t>
                    </m:r>
                    <m:r>
                      <a:rPr lang="en-US" sz="1200" b="0" i="1" smtClean="0">
                        <a:latin typeface="Cambria Math" panose="02040503050406030204" pitchFamily="18" charset="0"/>
                      </a:rPr>
                      <m:t>𝑂</m:t>
                    </m:r>
                    <m:d>
                      <m:dPr>
                        <m:ctrlPr>
                          <a:rPr lang="en-US" sz="1200" b="0" i="1" smtClean="0">
                            <a:latin typeface="Cambria Math" panose="02040503050406030204" pitchFamily="18" charset="0"/>
                          </a:rPr>
                        </m:ctrlPr>
                      </m:dPr>
                      <m:e>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𝑛</m:t>
                            </m:r>
                          </m:e>
                          <m:sup>
                            <m:r>
                              <a:rPr lang="en-US" sz="1200" b="0" i="1" smtClean="0">
                                <a:latin typeface="Cambria Math" panose="02040503050406030204" pitchFamily="18" charset="0"/>
                              </a:rPr>
                              <m:t>3</m:t>
                            </m:r>
                          </m:sup>
                        </m:sSup>
                      </m:e>
                    </m:d>
                  </m:oMath>
                </a14:m>
                <a:r>
                  <a:rPr lang="en-US" sz="1200" dirty="0"/>
                  <a:t> as the one with the largest exponent is the one that contributes the highest growth as the problem size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Choice>
        <mc:Fallback xmlns="">
          <p:sp>
            <p:nvSpPr>
              <p:cNvPr id="3" name="Notes Placeholder 2">
                <a:extLst>
                  <a:ext uri="{FF2B5EF4-FFF2-40B4-BE49-F238E27FC236}">
                    <a16:creationId xmlns:a16="http://schemas.microsoft.com/office/drawing/2014/main" id="{E770D96A-452D-13B6-2819-4FBC0C118F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general, for asymptotic runtime analysis we will borrow the Big O notation from Math which characterizes functions according to their growth rates. The growth rate of a function is also referred to as the order of the function and its mathematical definition is that a function f on is big of g(n) or of the order of g(n) if there is a constant c that when multiplied with the absolute value of g(n), it is greater or equal to f(n) for all sufficiently large ns. </a:t>
                </a:r>
                <a:r>
                  <a:rPr lang="en-US" sz="1200" dirty="0"/>
                  <a:t>The analysis is asymptotical because we refer to very large sizes for n. In such settings, if a function consists of multiple terms only the one with the largest growth rate is kept, the others are omitted. For example, </a:t>
                </a:r>
                <a:r>
                  <a:rPr lang="en-US" sz="1200" b="0" i="0">
                    <a:latin typeface="Cambria Math" panose="02040503050406030204" pitchFamily="18" charset="0"/>
                  </a:rPr>
                  <a:t>𝑓(𝑛)=6𝑛^3+2𝑛^2+1</a:t>
                </a:r>
                <a:r>
                  <a:rPr lang="en-US" sz="1200" dirty="0"/>
                  <a:t>. We can say that </a:t>
                </a:r>
                <a:r>
                  <a:rPr lang="en-US" sz="1200" i="0">
                    <a:latin typeface="Cambria Math" panose="02040503050406030204" pitchFamily="18" charset="0"/>
                  </a:rPr>
                  <a:t>𝑓(𝑛)=</a:t>
                </a:r>
                <a:r>
                  <a:rPr lang="en-US" sz="1200" b="0" i="0">
                    <a:latin typeface="Cambria Math" panose="02040503050406030204" pitchFamily="18" charset="0"/>
                  </a:rPr>
                  <a:t>𝑂(𝑛^3 )</a:t>
                </a:r>
                <a:r>
                  <a:rPr lang="en-US" sz="1200" dirty="0"/>
                  <a:t> as the one with the largest exponent is the one that contributes the highest growth as the problem size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mc:Fallback>
      </mc:AlternateContent>
      <p:sp>
        <p:nvSpPr>
          <p:cNvPr id="4" name="Slide Number Placeholder 3">
            <a:extLst>
              <a:ext uri="{FF2B5EF4-FFF2-40B4-BE49-F238E27FC236}">
                <a16:creationId xmlns:a16="http://schemas.microsoft.com/office/drawing/2014/main" id="{D788FE02-25A4-CF49-915B-28035CB78143}"/>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409448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81621-1250-5135-55B6-E52E9B5DB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3A8B3A-38FE-F792-8A4B-F2518F98E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695234-107F-1FC0-EBB4-D3840E8FD5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practice, g is often one of a few simple functions. From slowest growing (i.e. fastest algorithm) to fastest growing (i.e. slowest algorithm), we would have constant (same performance), logarithmic (slower by a constant), linear (twice as slow), quadratic (four times as slow), cubic (eight times slower) all the way to exponential or even factorial. </a:t>
            </a:r>
          </a:p>
        </p:txBody>
      </p:sp>
      <p:sp>
        <p:nvSpPr>
          <p:cNvPr id="4" name="Slide Number Placeholder 3">
            <a:extLst>
              <a:ext uri="{FF2B5EF4-FFF2-40B4-BE49-F238E27FC236}">
                <a16:creationId xmlns:a16="http://schemas.microsoft.com/office/drawing/2014/main" id="{6A0CDE85-75E0-31A0-7F3B-7F9879204C2A}"/>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20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F6017-9772-60A0-00E5-C6D53DAC2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71B5D-39E7-841B-504B-9F745D5D85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C0CAB-9B19-ECA6-EA35-F639BA9E9A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very useful figure that shows how different classes of algorithms behave as the number of elements they work on increases. In green is the ideal scenario, constant or logarithmic. Linear is acceptable but once we get into things like </a:t>
            </a:r>
            <a:r>
              <a:rPr lang="en-US" sz="1200" kern="1200" dirty="0" err="1">
                <a:solidFill>
                  <a:schemeClr val="tx1"/>
                </a:solidFill>
                <a:effectLst/>
                <a:latin typeface="+mn-lt"/>
                <a:ea typeface="+mn-ea"/>
                <a:cs typeface="+mn-cs"/>
              </a:rPr>
              <a:t>linearithmic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nlogn</a:t>
            </a:r>
            <a:r>
              <a:rPr lang="en-US" sz="1200" kern="1200" dirty="0">
                <a:solidFill>
                  <a:schemeClr val="tx1"/>
                </a:solidFill>
                <a:effectLst/>
                <a:latin typeface="+mn-lt"/>
                <a:ea typeface="+mn-ea"/>
                <a:cs typeface="+mn-cs"/>
              </a:rPr>
              <a:t>), quadratic (n^2), exponential (2^n) or factorial (n!) we get abysmal performance for large problems.</a:t>
            </a:r>
          </a:p>
        </p:txBody>
      </p:sp>
      <p:sp>
        <p:nvSpPr>
          <p:cNvPr id="4" name="Slide Number Placeholder 3">
            <a:extLst>
              <a:ext uri="{FF2B5EF4-FFF2-40B4-BE49-F238E27FC236}">
                <a16:creationId xmlns:a16="http://schemas.microsoft.com/office/drawing/2014/main" id="{D95BC714-5DF8-FE63-70E0-65741041B150}"/>
              </a:ext>
            </a:extLst>
          </p:cNvPr>
          <p:cNvSpPr>
            <a:spLocks noGrp="1"/>
          </p:cNvSpPr>
          <p:nvPr>
            <p:ph type="sldNum" sz="quarter" idx="5"/>
          </p:nvPr>
        </p:nvSpPr>
        <p:spPr/>
        <p:txBody>
          <a:bodyPr/>
          <a:lstStyle/>
          <a:p>
            <a:fld id="{D1EC9309-185D-B241-857D-6AB647741F6D}" type="slidenum">
              <a:rPr lang="en-US" smtClean="0"/>
              <a:t>6</a:t>
            </a:fld>
            <a:endParaRPr lang="en-US"/>
          </a:p>
        </p:txBody>
      </p:sp>
    </p:spTree>
    <p:extLst>
      <p:ext uri="{BB962C8B-B14F-4D97-AF65-F5344CB8AC3E}">
        <p14:creationId xmlns:p14="http://schemas.microsoft.com/office/powerpoint/2010/main" val="316764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1F324-8DD7-854E-2171-62981B48B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38D9D-10DD-488E-A4B6-B3F01E4F9D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3C422E-5286-A0B1-365D-63C0C1209E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big O notation, simplify the following functions</a:t>
            </a:r>
          </a:p>
        </p:txBody>
      </p:sp>
      <p:sp>
        <p:nvSpPr>
          <p:cNvPr id="4" name="Slide Number Placeholder 3">
            <a:extLst>
              <a:ext uri="{FF2B5EF4-FFF2-40B4-BE49-F238E27FC236}">
                <a16:creationId xmlns:a16="http://schemas.microsoft.com/office/drawing/2014/main" id="{F8CFC6EA-9EC7-121D-671F-1B49D016070E}"/>
              </a:ext>
            </a:extLst>
          </p:cNvPr>
          <p:cNvSpPr>
            <a:spLocks noGrp="1"/>
          </p:cNvSpPr>
          <p:nvPr>
            <p:ph type="sldNum" sz="quarter" idx="5"/>
          </p:nvPr>
        </p:nvSpPr>
        <p:spPr/>
        <p:txBody>
          <a:bodyPr/>
          <a:lstStyle/>
          <a:p>
            <a:fld id="{D1EC9309-185D-B241-857D-6AB647741F6D}" type="slidenum">
              <a:rPr lang="en-US" smtClean="0"/>
              <a:t>7</a:t>
            </a:fld>
            <a:endParaRPr lang="en-US"/>
          </a:p>
        </p:txBody>
      </p:sp>
    </p:spTree>
    <p:extLst>
      <p:ext uri="{BB962C8B-B14F-4D97-AF65-F5344CB8AC3E}">
        <p14:creationId xmlns:p14="http://schemas.microsoft.com/office/powerpoint/2010/main" val="1834277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D0BB5-35CF-C072-25F1-B8BCC72AD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DB8EB-8705-8492-74F9-E05002C163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62A71-1AC8-E420-9682-5C1593D757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big O keeps the largest factor only. </a:t>
            </a:r>
          </a:p>
        </p:txBody>
      </p:sp>
      <p:sp>
        <p:nvSpPr>
          <p:cNvPr id="4" name="Slide Number Placeholder 3">
            <a:extLst>
              <a:ext uri="{FF2B5EF4-FFF2-40B4-BE49-F238E27FC236}">
                <a16:creationId xmlns:a16="http://schemas.microsoft.com/office/drawing/2014/main" id="{EBE09169-F35A-3660-21EE-527E7FB0897C}"/>
              </a:ext>
            </a:extLst>
          </p:cNvPr>
          <p:cNvSpPr>
            <a:spLocks noGrp="1"/>
          </p:cNvSpPr>
          <p:nvPr>
            <p:ph type="sldNum" sz="quarter" idx="5"/>
          </p:nvPr>
        </p:nvSpPr>
        <p:spPr/>
        <p:txBody>
          <a:bodyPr/>
          <a:lstStyle/>
          <a:p>
            <a:fld id="{D1EC9309-185D-B241-857D-6AB647741F6D}" type="slidenum">
              <a:rPr lang="en-US" smtClean="0"/>
              <a:t>8</a:t>
            </a:fld>
            <a:endParaRPr lang="en-US"/>
          </a:p>
        </p:txBody>
      </p:sp>
    </p:spTree>
    <p:extLst>
      <p:ext uri="{BB962C8B-B14F-4D97-AF65-F5344CB8AC3E}">
        <p14:creationId xmlns:p14="http://schemas.microsoft.com/office/powerpoint/2010/main" val="332755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5E2F7-EBEC-383A-946B-E1F22462C6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EB46C-CDC1-19D2-4C76-F54E80FD3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295806-FF0E-A547-FC53-7147F529F7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revisit the linear search function we worked on last week. The big O for this function would be linear for the worst case where the element is either not in the list at all or in the last index. Imagine what happens as your problem size increases, meaning you are given increasingly larger lists to search the element through. If your list is now twice as large as it was before, the code will be twice as slow because you will have to do twice as much work, your for loop when from 0…n to 0…2n elements. On average, we expect that the element would be somewhere half way. That is still linear time, as the 2 denominator gets thrown out. The best case scenario is that the element will be in the first index and we will only need to make one comparison, thus O(1).</a:t>
            </a:r>
          </a:p>
        </p:txBody>
      </p:sp>
      <p:sp>
        <p:nvSpPr>
          <p:cNvPr id="4" name="Slide Number Placeholder 3">
            <a:extLst>
              <a:ext uri="{FF2B5EF4-FFF2-40B4-BE49-F238E27FC236}">
                <a16:creationId xmlns:a16="http://schemas.microsoft.com/office/drawing/2014/main" id="{6C400954-E089-C372-2E54-23DB27FF4835}"/>
              </a:ext>
            </a:extLst>
          </p:cNvPr>
          <p:cNvSpPr>
            <a:spLocks noGrp="1"/>
          </p:cNvSpPr>
          <p:nvPr>
            <p:ph type="sldNum" sz="quarter" idx="5"/>
          </p:nvPr>
        </p:nvSpPr>
        <p:spPr/>
        <p:txBody>
          <a:bodyPr/>
          <a:lstStyle/>
          <a:p>
            <a:fld id="{D1EC9309-185D-B241-857D-6AB647741F6D}" type="slidenum">
              <a:rPr lang="en-US" smtClean="0"/>
              <a:t>9</a:t>
            </a:fld>
            <a:endParaRPr lang="en-US"/>
          </a:p>
        </p:txBody>
      </p:sp>
    </p:spTree>
    <p:extLst>
      <p:ext uri="{BB962C8B-B14F-4D97-AF65-F5344CB8AC3E}">
        <p14:creationId xmlns:p14="http://schemas.microsoft.com/office/powerpoint/2010/main" val="340406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4/9/26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4/9/26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4/9/26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4/9/26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4/9/26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4/9/26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4/9/26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4/9/26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4/9/26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4/9/26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4/9/26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4/9/26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k4RRi_ntQc8?feature=oembed"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QdQmAdyfmDI?feature=oembed"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9E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C9BE195-C8FE-8C88-CE12-BD45674DC10F}"/>
              </a:ext>
            </a:extLst>
          </p:cNvPr>
          <p:cNvSpPr/>
          <p:nvPr/>
        </p:nvSpPr>
        <p:spPr>
          <a:xfrm>
            <a:off x="0" y="0"/>
            <a:ext cx="12192000" cy="6858000"/>
          </a:xfrm>
          <a:prstGeom prst="rect">
            <a:avLst/>
          </a:prstGeom>
          <a:solidFill>
            <a:srgbClr val="0089E5">
              <a:alpha val="82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a:bodyPr>
          <a:lstStyle/>
          <a:p>
            <a:pPr algn="l"/>
            <a:r>
              <a:rPr lang="en-US" sz="5200" dirty="0">
                <a:solidFill>
                  <a:schemeClr val="bg1"/>
                </a:solidFill>
              </a:rPr>
              <a:t>Asymptotic Runtime Analysis</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a:t>
            </a:r>
            <a:r>
              <a:rPr lang="en-US" sz="2200">
                <a:solidFill>
                  <a:schemeClr val="bg1"/>
                </a:solidFill>
              </a:rPr>
              <a:t>– Spring 2026</a:t>
            </a:r>
            <a:endParaRPr lang="en-US" sz="2200" dirty="0">
              <a:solidFill>
                <a:schemeClr val="bg1"/>
              </a:solidFill>
            </a:endParaRPr>
          </a:p>
        </p:txBody>
      </p:sp>
      <p:sp>
        <p:nvSpPr>
          <p:cNvPr id="6" name="Rectangle 5">
            <a:extLst>
              <a:ext uri="{FF2B5EF4-FFF2-40B4-BE49-F238E27FC236}">
                <a16:creationId xmlns:a16="http://schemas.microsoft.com/office/drawing/2014/main" id="{5CACC570-69D2-F74C-6895-A405A55C4B5A}"/>
              </a:ext>
            </a:extLst>
          </p:cNvPr>
          <p:cNvSpPr/>
          <p:nvPr/>
        </p:nvSpPr>
        <p:spPr>
          <a:xfrm>
            <a:off x="9101138" y="357188"/>
            <a:ext cx="3090862" cy="69437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Data Structures and Algorithms</a:t>
            </a:r>
          </a:p>
        </p:txBody>
      </p:sp>
      <p:pic>
        <p:nvPicPr>
          <p:cNvPr id="10" name="Picture 9" descr="Alarm clocks with mouths">
            <a:extLst>
              <a:ext uri="{FF2B5EF4-FFF2-40B4-BE49-F238E27FC236}">
                <a16:creationId xmlns:a16="http://schemas.microsoft.com/office/drawing/2014/main" id="{2E324941-EA17-3933-70F4-A64765DD2281}"/>
              </a:ext>
            </a:extLst>
          </p:cNvPr>
          <p:cNvPicPr>
            <a:picLocks noChangeAspect="1"/>
          </p:cNvPicPr>
          <p:nvPr/>
        </p:nvPicPr>
        <p:blipFill>
          <a:blip r:embed="rId3"/>
          <a:srcRect t="4" b="4"/>
          <a:stretch/>
        </p:blipFill>
        <p:spPr>
          <a:xfrm>
            <a:off x="0" y="980440"/>
            <a:ext cx="7288306" cy="4897120"/>
          </a:xfrm>
          <a:prstGeom prst="rect">
            <a:avLst/>
          </a:prstGeom>
        </p:spPr>
      </p:pic>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EADBB-9B19-2F6F-9300-8D4DF4F5530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7504624-B7CA-60ED-A990-C688B80478E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64F0E44-AB18-0B1D-798F-005075D897BA}"/>
              </a:ext>
            </a:extLst>
          </p:cNvPr>
          <p:cNvSpPr>
            <a:spLocks noGrp="1"/>
          </p:cNvSpPr>
          <p:nvPr>
            <p:ph type="sldNum" sz="quarter" idx="12"/>
          </p:nvPr>
        </p:nvSpPr>
        <p:spPr/>
        <p:txBody>
          <a:bodyPr/>
          <a:lstStyle/>
          <a:p>
            <a:fld id="{CC057153-B650-4DEB-B370-79DDCFDCE934}" type="slidenum">
              <a:rPr lang="en-US" smtClean="0"/>
              <a:t>10</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B7E9097-9AFA-64CB-47B3-8373D5F3603E}"/>
                  </a:ext>
                </a:extLst>
              </p:cNvPr>
              <p:cNvSpPr>
                <a:spLocks noGrp="1"/>
              </p:cNvSpPr>
              <p:nvPr>
                <p:ph idx="1"/>
              </p:nvPr>
            </p:nvSpPr>
            <p:spPr>
              <a:xfrm>
                <a:off x="612647" y="1563132"/>
                <a:ext cx="11019515" cy="4593828"/>
              </a:xfrm>
            </p:spPr>
            <p:txBody>
              <a:bodyPr>
                <a:noAutofit/>
              </a:bodyPr>
              <a:lstStyle/>
              <a:p>
                <a:r>
                  <a:rPr lang="en-US" dirty="0"/>
                  <a:t>What is the big O for </a:t>
                </a:r>
                <a:r>
                  <a:rPr lang="en-US" dirty="0" err="1">
                    <a:latin typeface="Monaco" pitchFamily="2" charset="77"/>
                  </a:rPr>
                  <a:t>bubblesort</a:t>
                </a:r>
                <a:r>
                  <a:rPr lang="en-US" dirty="0"/>
                  <a:t> in the worst case?</a:t>
                </a:r>
              </a:p>
              <a:p>
                <a:pPr lvl="1"/>
                <a:r>
                  <a:rPr lang="en-US" sz="2000" dirty="0"/>
                  <a:t>In first outer loop, we make n-1 comparisons.</a:t>
                </a:r>
              </a:p>
              <a:p>
                <a:pPr lvl="1"/>
                <a:r>
                  <a:rPr lang="en-US" sz="2000" dirty="0"/>
                  <a:t>In second outer loop, we make n-2 comparisons.</a:t>
                </a:r>
              </a:p>
              <a:p>
                <a:pPr lvl="1"/>
                <a:r>
                  <a:rPr lang="en-US" sz="2000" dirty="0"/>
                  <a:t>In third outer loop, we make n-3 comparisons.</a:t>
                </a:r>
              </a:p>
              <a:p>
                <a:pPr lvl="1"/>
                <a:r>
                  <a:rPr lang="en-US" sz="2000" dirty="0"/>
                  <a:t>…</a:t>
                </a:r>
              </a:p>
              <a:p>
                <a:pPr lvl="1"/>
                <a:r>
                  <a:rPr lang="en-US" sz="2000" dirty="0"/>
                  <a:t>In last outer loop, we make 1 comparison.</a:t>
                </a:r>
              </a:p>
              <a:p>
                <a:pPr lvl="1"/>
                <a:r>
                  <a:rPr lang="en-US" sz="2000" dirty="0"/>
                  <a:t>Hence, the number of comparisons is </a:t>
                </a:r>
                <a14:m>
                  <m:oMath xmlns:m="http://schemas.openxmlformats.org/officeDocument/2006/math">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𝑛</m:t>
                        </m:r>
                        <m:r>
                          <a:rPr lang="en-US" sz="2000" i="1" dirty="0" smtClean="0">
                            <a:latin typeface="Cambria Math" panose="02040503050406030204" pitchFamily="18" charset="0"/>
                          </a:rPr>
                          <m:t>−1</m:t>
                        </m:r>
                      </m:e>
                    </m:d>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𝑛</m:t>
                        </m:r>
                        <m:r>
                          <a:rPr lang="en-US" sz="2000" i="1" dirty="0" smtClean="0">
                            <a:latin typeface="Cambria Math" panose="02040503050406030204" pitchFamily="18" charset="0"/>
                          </a:rPr>
                          <m:t>−2</m:t>
                        </m:r>
                      </m:e>
                    </m:d>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𝑛</m:t>
                        </m:r>
                        <m:r>
                          <a:rPr lang="en-US" sz="2000" i="1" dirty="0" smtClean="0">
                            <a:latin typeface="Cambria Math" panose="02040503050406030204" pitchFamily="18" charset="0"/>
                          </a:rPr>
                          <m:t>−3</m:t>
                        </m:r>
                      </m:e>
                    </m:d>
                    <m:r>
                      <a:rPr lang="en-US" sz="2000" i="1" dirty="0" smtClean="0">
                        <a:latin typeface="Cambria Math" panose="02040503050406030204" pitchFamily="18" charset="0"/>
                      </a:rPr>
                      <m:t>+…+1 =</m:t>
                    </m:r>
                    <m:r>
                      <a:rPr lang="en-US" sz="2000" b="0" i="1" dirty="0" smtClean="0">
                        <a:latin typeface="Cambria Math" panose="02040503050406030204" pitchFamily="18" charset="0"/>
                      </a:rPr>
                      <m:t> </m:t>
                    </m:r>
                    <m:nary>
                      <m:naryPr>
                        <m:chr m:val="∑"/>
                        <m:ctrlPr>
                          <a:rPr lang="en-US" sz="2000" b="0" i="1" dirty="0" smtClean="0">
                            <a:latin typeface="Cambria Math" panose="02040503050406030204" pitchFamily="18" charset="0"/>
                          </a:rPr>
                        </m:ctrlPr>
                      </m:naryPr>
                      <m:sub>
                        <m:r>
                          <m:rPr>
                            <m:brk m:alnAt="23"/>
                          </m:rPr>
                          <a:rPr lang="en-US" sz="2000" b="0" i="1" dirty="0" smtClean="0">
                            <a:latin typeface="Cambria Math" panose="02040503050406030204" pitchFamily="18" charset="0"/>
                          </a:rPr>
                          <m:t>𝑖</m:t>
                        </m:r>
                        <m:r>
                          <a:rPr lang="en-US" sz="2000" b="0" i="1" dirty="0" smtClean="0">
                            <a:latin typeface="Cambria Math" panose="02040503050406030204" pitchFamily="18" charset="0"/>
                          </a:rPr>
                          <m:t>=1</m:t>
                        </m:r>
                      </m:sub>
                      <m:sup>
                        <m:r>
                          <a:rPr lang="en-US" sz="2000" b="0" i="1" dirty="0" smtClean="0">
                            <a:latin typeface="Cambria Math" panose="02040503050406030204" pitchFamily="18" charset="0"/>
                          </a:rPr>
                          <m:t>𝑛</m:t>
                        </m:r>
                        <m:r>
                          <a:rPr lang="en-US" sz="2000" b="0" i="1" dirty="0" smtClean="0">
                            <a:latin typeface="Cambria Math" panose="02040503050406030204" pitchFamily="18" charset="0"/>
                          </a:rPr>
                          <m:t>−1</m:t>
                        </m:r>
                      </m:sup>
                      <m:e>
                        <m:r>
                          <a:rPr lang="en-US" sz="2000" b="0" i="1" dirty="0" smtClean="0">
                            <a:latin typeface="Cambria Math" panose="02040503050406030204" pitchFamily="18" charset="0"/>
                          </a:rPr>
                          <m:t>𝑖</m:t>
                        </m:r>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𝑛</m:t>
                            </m:r>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𝑛</m:t>
                                </m:r>
                                <m:r>
                                  <a:rPr lang="en-US" sz="2000" b="0" i="1" dirty="0" smtClean="0">
                                    <a:latin typeface="Cambria Math" panose="02040503050406030204" pitchFamily="18" charset="0"/>
                                  </a:rPr>
                                  <m:t>−1</m:t>
                                </m:r>
                              </m:e>
                            </m:d>
                          </m:num>
                          <m:den>
                            <m:r>
                              <a:rPr lang="en-US" sz="2000" b="0" i="1" dirty="0" smtClean="0">
                                <a:latin typeface="Cambria Math" panose="02040503050406030204" pitchFamily="18" charset="0"/>
                              </a:rPr>
                              <m:t>2</m:t>
                            </m:r>
                          </m:den>
                        </m:f>
                      </m:e>
                    </m:nary>
                    <m:r>
                      <a:rPr lang="en-US" sz="2000" b="0" i="1" dirty="0" smtClean="0">
                        <a:latin typeface="Cambria Math" panose="02040503050406030204" pitchFamily="18" charset="0"/>
                      </a:rPr>
                      <m:t>=</m:t>
                    </m:r>
                    <m:r>
                      <a:rPr lang="en-US" sz="2000" b="0" i="1" dirty="0" smtClean="0">
                        <a:latin typeface="Cambria Math" panose="02040503050406030204" pitchFamily="18" charset="0"/>
                      </a:rPr>
                      <m:t>𝑂</m:t>
                    </m:r>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𝑛</m:t>
                        </m:r>
                      </m:e>
                      <m:sup>
                        <m:r>
                          <a:rPr lang="en-US" sz="2000" b="0" i="1" dirty="0" smtClean="0">
                            <a:latin typeface="Cambria Math" panose="02040503050406030204" pitchFamily="18" charset="0"/>
                          </a:rPr>
                          <m:t>2</m:t>
                        </m:r>
                      </m:sup>
                    </m:sSup>
                    <m:r>
                      <a:rPr lang="en-US" sz="2000" b="0" i="1" dirty="0" smtClean="0">
                        <a:latin typeface="Cambria Math" panose="02040503050406030204" pitchFamily="18" charset="0"/>
                      </a:rPr>
                      <m:t>)</m:t>
                    </m:r>
                  </m:oMath>
                </a14:m>
                <a:endParaRPr lang="en-US" sz="2000" dirty="0"/>
              </a:p>
              <a:p>
                <a:pPr lvl="1"/>
                <a:r>
                  <a:rPr lang="en-US" sz="2000" dirty="0"/>
                  <a:t>This pattern is common in nested if you have two nested for loops.</a:t>
                </a:r>
              </a:p>
              <a:p>
                <a:r>
                  <a:rPr lang="en-US" dirty="0"/>
                  <a:t> What is the big O for the average and best case?</a:t>
                </a:r>
              </a:p>
              <a:p>
                <a:pPr lvl="1"/>
                <a:r>
                  <a:rPr lang="en-US" sz="2000" dirty="0"/>
                  <a:t>Still</a:t>
                </a:r>
                <a14:m>
                  <m:oMath xmlns:m="http://schemas.openxmlformats.org/officeDocument/2006/math">
                    <m:r>
                      <a:rPr lang="en-US" sz="2000" i="1" dirty="0" smtClean="0">
                        <a:latin typeface="Cambria Math" panose="02040503050406030204" pitchFamily="18" charset="0"/>
                      </a:rPr>
                      <m:t> </m:t>
                    </m:r>
                    <m:r>
                      <a:rPr lang="en-US" sz="2000" i="1" dirty="0" smtClean="0">
                        <a:latin typeface="Cambria Math" panose="02040503050406030204" pitchFamily="18" charset="0"/>
                      </a:rPr>
                      <m:t>𝑂</m:t>
                    </m:r>
                    <m:r>
                      <a:rPr lang="en-US" sz="2000" i="1" dirty="0" smtClean="0">
                        <a:latin typeface="Cambria Math" panose="02040503050406030204" pitchFamily="18" charset="0"/>
                      </a:rPr>
                      <m:t>(</m:t>
                    </m:r>
                    <m:sSup>
                      <m:sSupPr>
                        <m:ctrlPr>
                          <a:rPr lang="en-US" sz="2000" i="1" dirty="0" smtClean="0">
                            <a:latin typeface="Cambria Math" panose="02040503050406030204" pitchFamily="18" charset="0"/>
                          </a:rPr>
                        </m:ctrlPr>
                      </m:sSupPr>
                      <m:e>
                        <m:r>
                          <a:rPr lang="en-US" sz="2000" i="1" dirty="0" smtClean="0">
                            <a:latin typeface="Cambria Math" panose="02040503050406030204" pitchFamily="18" charset="0"/>
                          </a:rPr>
                          <m:t>𝑛</m:t>
                        </m:r>
                      </m:e>
                      <m:sup>
                        <m:r>
                          <a:rPr lang="en-US" sz="2000" i="1" dirty="0" smtClean="0">
                            <a:latin typeface="Cambria Math" panose="02040503050406030204" pitchFamily="18" charset="0"/>
                          </a:rPr>
                          <m:t>2</m:t>
                        </m:r>
                      </m:sup>
                    </m:sSup>
                    <m:r>
                      <a:rPr lang="en-US" sz="2000" i="1" dirty="0" smtClean="0">
                        <a:latin typeface="Cambria Math" panose="02040503050406030204" pitchFamily="18" charset="0"/>
                      </a:rPr>
                      <m:t>). </m:t>
                    </m:r>
                  </m:oMath>
                </a14:m>
                <a:endParaRPr lang="en-US" sz="2000" dirty="0"/>
              </a:p>
            </p:txBody>
          </p:sp>
        </mc:Choice>
        <mc:Fallback xmlns="">
          <p:sp>
            <p:nvSpPr>
              <p:cNvPr id="4" name="Content Placeholder 3">
                <a:extLst>
                  <a:ext uri="{FF2B5EF4-FFF2-40B4-BE49-F238E27FC236}">
                    <a16:creationId xmlns:a16="http://schemas.microsoft.com/office/drawing/2014/main" id="{BB7E9097-9AFA-64CB-47B3-8373D5F3603E}"/>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b="-909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B82DEC1-920D-A8EA-F784-24F3ED98A45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C26ABC6-FC7E-763C-636A-15B9D3933D1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Revisiting </a:t>
            </a:r>
            <a:r>
              <a:rPr lang="en-US" dirty="0" err="1">
                <a:latin typeface="Monaco" pitchFamily="2" charset="77"/>
              </a:rPr>
              <a:t>bubblesort</a:t>
            </a:r>
            <a:endParaRPr lang="en-US" dirty="0"/>
          </a:p>
        </p:txBody>
      </p:sp>
      <p:sp>
        <p:nvSpPr>
          <p:cNvPr id="6" name="TextBox 5">
            <a:extLst>
              <a:ext uri="{FF2B5EF4-FFF2-40B4-BE49-F238E27FC236}">
                <a16:creationId xmlns:a16="http://schemas.microsoft.com/office/drawing/2014/main" id="{A18CC1EA-3AEF-C94C-F150-9F68A5C75418}"/>
              </a:ext>
            </a:extLst>
          </p:cNvPr>
          <p:cNvSpPr txBox="1"/>
          <p:nvPr/>
        </p:nvSpPr>
        <p:spPr>
          <a:xfrm>
            <a:off x="6966679" y="0"/>
            <a:ext cx="6108492" cy="1754326"/>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p:txBody>
      </p:sp>
    </p:spTree>
    <p:extLst>
      <p:ext uri="{BB962C8B-B14F-4D97-AF65-F5344CB8AC3E}">
        <p14:creationId xmlns:p14="http://schemas.microsoft.com/office/powerpoint/2010/main" val="88603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9FECE-1659-FFB0-08FF-0664DDDBBC9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9D84619-6A4F-8184-9682-34335A6F133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0348251-6351-4359-29A8-3A47329DD4DF}"/>
              </a:ext>
            </a:extLst>
          </p:cNvPr>
          <p:cNvSpPr>
            <a:spLocks noGrp="1"/>
          </p:cNvSpPr>
          <p:nvPr>
            <p:ph type="sldNum" sz="quarter" idx="12"/>
          </p:nvPr>
        </p:nvSpPr>
        <p:spPr/>
        <p:txBody>
          <a:bodyPr/>
          <a:lstStyle/>
          <a:p>
            <a:fld id="{CC057153-B650-4DEB-B370-79DDCFDCE934}" type="slidenum">
              <a:rPr lang="en-US" smtClean="0"/>
              <a:t>11</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0882038-AAF8-F68A-24A6-46C6465C3C7B}"/>
                  </a:ext>
                </a:extLst>
              </p:cNvPr>
              <p:cNvSpPr>
                <a:spLocks noGrp="1"/>
              </p:cNvSpPr>
              <p:nvPr>
                <p:ph idx="1"/>
              </p:nvPr>
            </p:nvSpPr>
            <p:spPr>
              <a:xfrm>
                <a:off x="612648" y="1563132"/>
                <a:ext cx="6462710" cy="4593828"/>
              </a:xfrm>
            </p:spPr>
            <p:txBody>
              <a:bodyPr>
                <a:noAutofit/>
              </a:bodyPr>
              <a:lstStyle/>
              <a:p>
                <a:r>
                  <a:rPr lang="en-US" sz="1800" dirty="0"/>
                  <a:t>Worst case and average case analysis doesn't change.</a:t>
                </a:r>
              </a:p>
              <a:p>
                <a:r>
                  <a:rPr lang="en-US" sz="1800" dirty="0"/>
                  <a:t>But we can think of a best-case scenario where only </a:t>
                </a:r>
                <a14:m>
                  <m:oMath xmlns:m="http://schemas.openxmlformats.org/officeDocument/2006/math">
                    <m:r>
                      <a:rPr lang="en-US" sz="1800" i="1" dirty="0" smtClean="0">
                        <a:latin typeface="Cambria Math" panose="02040503050406030204" pitchFamily="18" charset="0"/>
                      </a:rPr>
                      <m:t>𝑛</m:t>
                    </m:r>
                  </m:oMath>
                </a14:m>
                <a:r>
                  <a:rPr lang="en-US" sz="1800" dirty="0"/>
                  <a:t> comparisons are needed because the list is already sorted. </a:t>
                </a:r>
              </a:p>
              <a:p>
                <a:r>
                  <a:rPr lang="en-US" sz="1800" dirty="0"/>
                  <a:t>This small modification changed our best case from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sSup>
                      <m:sSupPr>
                        <m:ctrlPr>
                          <a:rPr lang="en-US" sz="1800" i="1" dirty="0" smtClean="0">
                            <a:latin typeface="Cambria Math" panose="02040503050406030204" pitchFamily="18" charset="0"/>
                          </a:rPr>
                        </m:ctrlPr>
                      </m:sSupPr>
                      <m:e>
                        <m:r>
                          <a:rPr lang="en-US" sz="1800" i="1" dirty="0" smtClean="0">
                            <a:latin typeface="Cambria Math" panose="02040503050406030204" pitchFamily="18" charset="0"/>
                          </a:rPr>
                          <m:t>𝑛</m:t>
                        </m:r>
                      </m:e>
                      <m:sup>
                        <m:r>
                          <a:rPr lang="en-US" sz="1800" i="1" dirty="0" smtClean="0">
                            <a:latin typeface="Cambria Math" panose="02040503050406030204" pitchFamily="18" charset="0"/>
                          </a:rPr>
                          <m:t>2</m:t>
                        </m:r>
                      </m:sup>
                    </m:sSup>
                    <m:r>
                      <a:rPr lang="en-US" sz="1800" b="0" i="1" dirty="0" smtClean="0">
                        <a:latin typeface="Cambria Math" panose="02040503050406030204" pitchFamily="18" charset="0"/>
                      </a:rPr>
                      <m:t>)</m:t>
                    </m:r>
                    <m:r>
                      <a:rPr lang="en-US" sz="1800" i="1" dirty="0" smtClean="0">
                        <a:latin typeface="Cambria Math" panose="02040503050406030204" pitchFamily="18" charset="0"/>
                      </a:rPr>
                      <m:t>  </m:t>
                    </m:r>
                  </m:oMath>
                </a14:m>
                <a:r>
                  <a:rPr lang="en-US" sz="1800" dirty="0"/>
                  <a:t>to </a:t>
                </a:r>
                <a14:m>
                  <m:oMath xmlns:m="http://schemas.openxmlformats.org/officeDocument/2006/math">
                    <m:r>
                      <a:rPr lang="en-US" sz="1800" i="1" dirty="0" smtClean="0">
                        <a:latin typeface="Cambria Math" panose="02040503050406030204" pitchFamily="18" charset="0"/>
                      </a:rPr>
                      <m:t>𝑂</m:t>
                    </m:r>
                    <m:d>
                      <m:dPr>
                        <m:ctrlPr>
                          <a:rPr lang="en-US" sz="1800" i="1" dirty="0" smtClean="0">
                            <a:latin typeface="Cambria Math" panose="02040503050406030204" pitchFamily="18" charset="0"/>
                          </a:rPr>
                        </m:ctrlPr>
                      </m:dPr>
                      <m:e>
                        <m:r>
                          <a:rPr lang="en-US" sz="1800" i="1" dirty="0" smtClean="0">
                            <a:latin typeface="Cambria Math" panose="02040503050406030204" pitchFamily="18" charset="0"/>
                          </a:rPr>
                          <m:t>𝑛</m:t>
                        </m:r>
                      </m:e>
                    </m:d>
                  </m:oMath>
                </a14:m>
                <a:r>
                  <a:rPr lang="en-US" sz="1800" dirty="0"/>
                  <a:t>!</a:t>
                </a:r>
              </a:p>
            </p:txBody>
          </p:sp>
        </mc:Choice>
        <mc:Fallback xmlns="">
          <p:sp>
            <p:nvSpPr>
              <p:cNvPr id="4" name="Content Placeholder 3">
                <a:extLst>
                  <a:ext uri="{FF2B5EF4-FFF2-40B4-BE49-F238E27FC236}">
                    <a16:creationId xmlns:a16="http://schemas.microsoft.com/office/drawing/2014/main" id="{80882038-AAF8-F68A-24A6-46C6465C3C7B}"/>
                  </a:ext>
                </a:extLst>
              </p:cNvPr>
              <p:cNvSpPr>
                <a:spLocks noGrp="1" noRot="1" noChangeAspect="1" noMove="1" noResize="1" noEditPoints="1" noAdjustHandles="1" noChangeArrowheads="1" noChangeShapeType="1" noTextEdit="1"/>
              </p:cNvSpPr>
              <p:nvPr>
                <p:ph idx="1"/>
              </p:nvPr>
            </p:nvSpPr>
            <p:spPr>
              <a:xfrm>
                <a:off x="612648" y="1563132"/>
                <a:ext cx="6462710" cy="4593828"/>
              </a:xfrm>
              <a:blipFill>
                <a:blip r:embed="rId3"/>
                <a:stretch>
                  <a:fillRect l="-58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29A2105B-5377-D0CF-ACE7-4508AE85DF0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9042184-E3B9-BC9E-A717-C1A2DE112C4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Revisiting optimized </a:t>
            </a:r>
            <a:r>
              <a:rPr lang="en-US" dirty="0" err="1">
                <a:latin typeface="Monaco" pitchFamily="2" charset="77"/>
              </a:rPr>
              <a:t>bubblesort</a:t>
            </a:r>
            <a:endParaRPr lang="en-US" dirty="0"/>
          </a:p>
        </p:txBody>
      </p:sp>
      <p:sp>
        <p:nvSpPr>
          <p:cNvPr id="7" name="TextBox 6">
            <a:extLst>
              <a:ext uri="{FF2B5EF4-FFF2-40B4-BE49-F238E27FC236}">
                <a16:creationId xmlns:a16="http://schemas.microsoft.com/office/drawing/2014/main" id="{0200097A-F3D8-06CB-23FF-797EF8EA3668}"/>
              </a:ext>
            </a:extLst>
          </p:cNvPr>
          <p:cNvSpPr txBox="1"/>
          <p:nvPr/>
        </p:nvSpPr>
        <p:spPr>
          <a:xfrm>
            <a:off x="6876738" y="1985698"/>
            <a:ext cx="6108492" cy="3139321"/>
          </a:xfrm>
          <a:prstGeom prst="rect">
            <a:avLst/>
          </a:prstGeom>
          <a:noFill/>
        </p:spPr>
        <p:txBody>
          <a:bodyPr wrap="square">
            <a:spAutoFit/>
          </a:bodyPr>
          <a:lstStyle/>
          <a:p>
            <a:pPr marL="0" indent="0">
              <a:buNone/>
            </a:pPr>
            <a:r>
              <a:rPr lang="en-US" sz="1800" dirty="0">
                <a:latin typeface="Monaco" pitchFamily="2" charset="77"/>
              </a:rPr>
              <a:t>def </a:t>
            </a:r>
            <a:r>
              <a:rPr lang="en-US" sz="1800" dirty="0" err="1">
                <a:latin typeface="Monaco" pitchFamily="2" charset="77"/>
              </a:rPr>
              <a:t>bubblesort</a:t>
            </a:r>
            <a:r>
              <a:rPr lang="en-US" sz="1800" dirty="0">
                <a:latin typeface="Monaco" pitchFamily="2" charset="77"/>
              </a:rPr>
              <a:t> (</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n = </a:t>
            </a:r>
            <a:r>
              <a:rPr lang="en-US" sz="1800" dirty="0" err="1">
                <a:latin typeface="Monaco" pitchFamily="2" charset="77"/>
              </a:rPr>
              <a:t>len</a:t>
            </a:r>
            <a:r>
              <a:rPr lang="en-US" sz="1800" dirty="0">
                <a:latin typeface="Monaco" pitchFamily="2" charset="77"/>
              </a:rPr>
              <a:t>(</a:t>
            </a:r>
            <a:r>
              <a:rPr lang="en-US" sz="1800" dirty="0" err="1">
                <a:latin typeface="Monaco" pitchFamily="2" charset="77"/>
              </a:rPr>
              <a:t>lst</a:t>
            </a:r>
            <a:r>
              <a:rPr lang="en-US" sz="1800" dirty="0">
                <a:latin typeface="Monaco" pitchFamily="2" charset="77"/>
              </a:rPr>
              <a:t>)</a:t>
            </a:r>
          </a:p>
          <a:p>
            <a:pPr marL="0" inden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None/>
            </a:pPr>
            <a:r>
              <a:rPr lang="en-US" sz="1800" dirty="0">
                <a:latin typeface="Monaco" pitchFamily="2" charset="77"/>
              </a:rPr>
              <a:t>        exchanged = False</a:t>
            </a:r>
          </a:p>
          <a:p>
            <a:pPr marL="0" indent="0">
              <a:buNone/>
            </a:pPr>
            <a:r>
              <a:rPr lang="en-US" sz="1800" dirty="0">
                <a:latin typeface="Monaco" pitchFamily="2" charset="77"/>
              </a:rPr>
              <a:t>        for j in range(n-i-1):</a:t>
            </a:r>
          </a:p>
          <a:p>
            <a:pPr marL="0" indent="0">
              <a:buNone/>
            </a:pPr>
            <a:r>
              <a:rPr lang="en-US" sz="1800" dirty="0">
                <a:latin typeface="Monaco" pitchFamily="2" charset="77"/>
              </a:rPr>
              <a:t>            if </a:t>
            </a:r>
            <a:r>
              <a:rPr lang="en-US" sz="1800" dirty="0" err="1">
                <a:latin typeface="Monaco" pitchFamily="2" charset="77"/>
              </a:rPr>
              <a:t>lst</a:t>
            </a:r>
            <a:r>
              <a:rPr lang="en-US" sz="1800" dirty="0">
                <a:latin typeface="Monaco" pitchFamily="2" charset="77"/>
              </a:rPr>
              <a:t>[j]&gt;</a:t>
            </a:r>
            <a:r>
              <a:rPr lang="en-US" sz="1800" dirty="0" err="1">
                <a:latin typeface="Monaco" pitchFamily="2" charset="77"/>
              </a:rPr>
              <a:t>lst</a:t>
            </a:r>
            <a:r>
              <a:rPr lang="en-US" sz="1800" dirty="0">
                <a:latin typeface="Monaco" pitchFamily="2" charset="77"/>
              </a:rPr>
              <a:t>[j+1]:</a:t>
            </a:r>
          </a:p>
          <a:p>
            <a:pPr marL="0" indent="0">
              <a:buNone/>
            </a:pPr>
            <a:r>
              <a:rPr lang="en-US" sz="1800" dirty="0">
                <a:latin typeface="Monaco" pitchFamily="2" charset="77"/>
              </a:rPr>
              <a:t>                exchange(</a:t>
            </a:r>
            <a:r>
              <a:rPr lang="en-US" sz="1800" dirty="0" err="1">
                <a:latin typeface="Monaco" pitchFamily="2" charset="77"/>
              </a:rPr>
              <a:t>lst</a:t>
            </a:r>
            <a:r>
              <a:rPr lang="en-US" sz="1800" dirty="0">
                <a:latin typeface="Monaco" pitchFamily="2" charset="77"/>
              </a:rPr>
              <a:t>, j, j+1)</a:t>
            </a:r>
          </a:p>
          <a:p>
            <a:pPr marL="0" indent="0">
              <a:buNone/>
            </a:pPr>
            <a:r>
              <a:rPr lang="en-US" sz="1800" dirty="0">
                <a:latin typeface="Monaco" pitchFamily="2" charset="77"/>
              </a:rPr>
              <a:t>                exchanged = True</a:t>
            </a:r>
          </a:p>
          <a:p>
            <a:pPr marL="0" indent="0">
              <a:buNone/>
            </a:pPr>
            <a:r>
              <a:rPr lang="en-US" sz="1800" dirty="0">
                <a:latin typeface="Monaco" pitchFamily="2" charset="77"/>
              </a:rPr>
              <a:t>        if not exchanged:</a:t>
            </a:r>
          </a:p>
          <a:p>
            <a:pPr marL="0" indent="0">
              <a:buNone/>
            </a:pPr>
            <a:r>
              <a:rPr lang="en-US" sz="1800" dirty="0">
                <a:latin typeface="Monaco" pitchFamily="2" charset="77"/>
              </a:rPr>
              <a:t>	     break</a:t>
            </a:r>
          </a:p>
          <a:p>
            <a:pPr marL="0" indent="0">
              <a:buNone/>
            </a:pPr>
            <a:endParaRPr lang="en-US" sz="1800" dirty="0">
              <a:latin typeface="Monaco" pitchFamily="2" charset="77"/>
            </a:endParaRPr>
          </a:p>
        </p:txBody>
      </p:sp>
    </p:spTree>
    <p:extLst>
      <p:ext uri="{BB962C8B-B14F-4D97-AF65-F5344CB8AC3E}">
        <p14:creationId xmlns:p14="http://schemas.microsoft.com/office/powerpoint/2010/main" val="3433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8B7DC-4B24-7A9B-E361-190AD2DFA9F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81698B6-D983-8FA6-4556-AD0A631AB21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BEEC3C2-46F8-8D6D-8079-541719BA1022}"/>
              </a:ext>
            </a:extLst>
          </p:cNvPr>
          <p:cNvSpPr>
            <a:spLocks noGrp="1"/>
          </p:cNvSpPr>
          <p:nvPr>
            <p:ph type="sldNum" sz="quarter" idx="12"/>
          </p:nvPr>
        </p:nvSpPr>
        <p:spPr/>
        <p:txBody>
          <a:bodyPr/>
          <a:lstStyle/>
          <a:p>
            <a:fld id="{CC057153-B650-4DEB-B370-79DDCFDCE934}" type="slidenum">
              <a:rPr lang="en-US" smtClean="0"/>
              <a:t>12</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6948DD9-89EC-4775-1A10-2B10A52975D9}"/>
                  </a:ext>
                </a:extLst>
              </p:cNvPr>
              <p:cNvSpPr>
                <a:spLocks noGrp="1"/>
              </p:cNvSpPr>
              <p:nvPr>
                <p:ph idx="1"/>
              </p:nvPr>
            </p:nvSpPr>
            <p:spPr>
              <a:xfrm>
                <a:off x="612647" y="1563132"/>
                <a:ext cx="11019515" cy="4593828"/>
              </a:xfrm>
            </p:spPr>
            <p:txBody>
              <a:bodyPr>
                <a:noAutofit/>
              </a:bodyPr>
              <a:lstStyle/>
              <a:p>
                <a:r>
                  <a:rPr lang="en-US" dirty="0"/>
                  <a:t>What is the big O for </a:t>
                </a:r>
                <a:r>
                  <a:rPr lang="en-US" dirty="0" err="1">
                    <a:latin typeface="Monaco" pitchFamily="2" charset="77"/>
                  </a:rPr>
                  <a:t>seletionsort</a:t>
                </a:r>
                <a:r>
                  <a:rPr lang="en-US" dirty="0"/>
                  <a:t> in the worst case?</a:t>
                </a:r>
              </a:p>
              <a:p>
                <a:pPr lvl="1"/>
                <a:r>
                  <a:rPr lang="en-US" sz="2000" dirty="0"/>
                  <a:t>In first outer loop, we make n-1 comparisons.</a:t>
                </a:r>
              </a:p>
              <a:p>
                <a:pPr lvl="1"/>
                <a:r>
                  <a:rPr lang="en-US" sz="2000" dirty="0"/>
                  <a:t>In second outer loop, we make n-2 comparisons.</a:t>
                </a:r>
              </a:p>
              <a:p>
                <a:pPr lvl="1"/>
                <a:r>
                  <a:rPr lang="en-US" sz="2000" dirty="0"/>
                  <a:t>In third outer loop, we make n-3 comparisons.</a:t>
                </a:r>
              </a:p>
              <a:p>
                <a:pPr lvl="1"/>
                <a:r>
                  <a:rPr lang="en-US" sz="2000" dirty="0"/>
                  <a:t>…</a:t>
                </a:r>
              </a:p>
              <a:p>
                <a:pPr lvl="1"/>
                <a:r>
                  <a:rPr lang="en-US" sz="2000" dirty="0"/>
                  <a:t>In last outer loop, we make 1 comparison.</a:t>
                </a:r>
              </a:p>
              <a:p>
                <a:pPr lvl="1"/>
                <a:r>
                  <a:rPr lang="en-US" sz="2000" dirty="0"/>
                  <a:t>Hence, the number of comparisons is </a:t>
                </a:r>
                <a14:m>
                  <m:oMath xmlns:m="http://schemas.openxmlformats.org/officeDocument/2006/math">
                    <m:d>
                      <m:dPr>
                        <m:ctrlPr>
                          <a:rPr lang="en-US" sz="2000" i="1" dirty="0">
                            <a:latin typeface="Cambria Math" panose="02040503050406030204" pitchFamily="18" charset="0"/>
                          </a:rPr>
                        </m:ctrlPr>
                      </m:dPr>
                      <m:e>
                        <m:r>
                          <a:rPr lang="en-US" sz="2000" i="1" dirty="0">
                            <a:latin typeface="Cambria Math" panose="02040503050406030204" pitchFamily="18" charset="0"/>
                          </a:rPr>
                          <m:t>𝑛</m:t>
                        </m:r>
                        <m:r>
                          <a:rPr lang="en-US" sz="2000" i="1" dirty="0">
                            <a:latin typeface="Cambria Math" panose="02040503050406030204" pitchFamily="18" charset="0"/>
                          </a:rPr>
                          <m:t>−1</m:t>
                        </m:r>
                      </m:e>
                    </m:d>
                    <m:r>
                      <a:rPr lang="en-US" sz="2000" i="1" dirty="0">
                        <a:latin typeface="Cambria Math" panose="02040503050406030204" pitchFamily="18" charset="0"/>
                      </a:rPr>
                      <m:t>+</m:t>
                    </m:r>
                    <m:d>
                      <m:dPr>
                        <m:ctrlPr>
                          <a:rPr lang="en-US" sz="2000" i="1" dirty="0">
                            <a:latin typeface="Cambria Math" panose="02040503050406030204" pitchFamily="18" charset="0"/>
                          </a:rPr>
                        </m:ctrlPr>
                      </m:dPr>
                      <m:e>
                        <m:r>
                          <a:rPr lang="en-US" sz="2000" i="1" dirty="0">
                            <a:latin typeface="Cambria Math" panose="02040503050406030204" pitchFamily="18" charset="0"/>
                          </a:rPr>
                          <m:t>𝑛</m:t>
                        </m:r>
                        <m:r>
                          <a:rPr lang="en-US" sz="2000" i="1" dirty="0">
                            <a:latin typeface="Cambria Math" panose="02040503050406030204" pitchFamily="18" charset="0"/>
                          </a:rPr>
                          <m:t>−2</m:t>
                        </m:r>
                      </m:e>
                    </m:d>
                    <m:r>
                      <a:rPr lang="en-US" sz="2000" i="1" dirty="0">
                        <a:latin typeface="Cambria Math" panose="02040503050406030204" pitchFamily="18" charset="0"/>
                      </a:rPr>
                      <m:t>+</m:t>
                    </m:r>
                    <m:d>
                      <m:dPr>
                        <m:ctrlPr>
                          <a:rPr lang="en-US" sz="2000" i="1" dirty="0">
                            <a:latin typeface="Cambria Math" panose="02040503050406030204" pitchFamily="18" charset="0"/>
                          </a:rPr>
                        </m:ctrlPr>
                      </m:dPr>
                      <m:e>
                        <m:r>
                          <a:rPr lang="en-US" sz="2000" i="1" dirty="0">
                            <a:latin typeface="Cambria Math" panose="02040503050406030204" pitchFamily="18" charset="0"/>
                          </a:rPr>
                          <m:t>𝑛</m:t>
                        </m:r>
                        <m:r>
                          <a:rPr lang="en-US" sz="2000" i="1" dirty="0">
                            <a:latin typeface="Cambria Math" panose="02040503050406030204" pitchFamily="18" charset="0"/>
                          </a:rPr>
                          <m:t>−3</m:t>
                        </m:r>
                      </m:e>
                    </m:d>
                    <m:r>
                      <a:rPr lang="en-US" sz="2000" i="1" dirty="0">
                        <a:latin typeface="Cambria Math" panose="02040503050406030204" pitchFamily="18" charset="0"/>
                      </a:rPr>
                      <m:t>+…+1 = </m:t>
                    </m:r>
                    <m:nary>
                      <m:naryPr>
                        <m:chr m:val="∑"/>
                        <m:ctrlPr>
                          <a:rPr lang="en-US" sz="2000" i="1" dirty="0">
                            <a:latin typeface="Cambria Math" panose="02040503050406030204" pitchFamily="18" charset="0"/>
                          </a:rPr>
                        </m:ctrlPr>
                      </m:naryPr>
                      <m:sub>
                        <m:r>
                          <m:rPr>
                            <m:brk m:alnAt="23"/>
                          </m:rPr>
                          <a:rPr lang="en-US" sz="2000" i="1" dirty="0">
                            <a:latin typeface="Cambria Math" panose="02040503050406030204" pitchFamily="18" charset="0"/>
                          </a:rPr>
                          <m:t>𝑖</m:t>
                        </m:r>
                        <m:r>
                          <a:rPr lang="en-US" sz="2000" i="1" dirty="0">
                            <a:latin typeface="Cambria Math" panose="02040503050406030204" pitchFamily="18" charset="0"/>
                          </a:rPr>
                          <m:t>=1</m:t>
                        </m:r>
                      </m:sub>
                      <m:sup>
                        <m:r>
                          <a:rPr lang="en-US" sz="2000" i="1" dirty="0">
                            <a:latin typeface="Cambria Math" panose="02040503050406030204" pitchFamily="18" charset="0"/>
                          </a:rPr>
                          <m:t>𝑛</m:t>
                        </m:r>
                        <m:r>
                          <a:rPr lang="en-US" sz="2000" i="1" dirty="0">
                            <a:latin typeface="Cambria Math" panose="02040503050406030204" pitchFamily="18" charset="0"/>
                          </a:rPr>
                          <m:t>−1</m:t>
                        </m:r>
                      </m:sup>
                      <m:e>
                        <m:r>
                          <a:rPr lang="en-US" sz="2000" i="1" dirty="0">
                            <a:latin typeface="Cambria Math" panose="02040503050406030204" pitchFamily="18" charset="0"/>
                          </a:rPr>
                          <m:t>𝑖</m:t>
                        </m:r>
                        <m:r>
                          <a:rPr lang="en-US" sz="2000" i="1" dirty="0">
                            <a:latin typeface="Cambria Math" panose="02040503050406030204" pitchFamily="18" charset="0"/>
                          </a:rPr>
                          <m:t>=</m:t>
                        </m:r>
                        <m:f>
                          <m:fPr>
                            <m:ctrlPr>
                              <a:rPr lang="en-US" sz="2000" i="1" dirty="0">
                                <a:latin typeface="Cambria Math" panose="02040503050406030204" pitchFamily="18" charset="0"/>
                              </a:rPr>
                            </m:ctrlPr>
                          </m:fPr>
                          <m:num>
                            <m:r>
                              <a:rPr lang="en-US" sz="2000" i="1" dirty="0">
                                <a:latin typeface="Cambria Math" panose="02040503050406030204" pitchFamily="18" charset="0"/>
                              </a:rPr>
                              <m:t>𝑛</m:t>
                            </m:r>
                            <m:d>
                              <m:dPr>
                                <m:ctrlPr>
                                  <a:rPr lang="en-US" sz="2000" i="1" dirty="0">
                                    <a:latin typeface="Cambria Math" panose="02040503050406030204" pitchFamily="18" charset="0"/>
                                  </a:rPr>
                                </m:ctrlPr>
                              </m:dPr>
                              <m:e>
                                <m:r>
                                  <a:rPr lang="en-US" sz="2000" i="1" dirty="0">
                                    <a:latin typeface="Cambria Math" panose="02040503050406030204" pitchFamily="18" charset="0"/>
                                  </a:rPr>
                                  <m:t>𝑛</m:t>
                                </m:r>
                                <m:r>
                                  <a:rPr lang="en-US" sz="2000" i="1" dirty="0">
                                    <a:latin typeface="Cambria Math" panose="02040503050406030204" pitchFamily="18" charset="0"/>
                                  </a:rPr>
                                  <m:t>−1</m:t>
                                </m:r>
                              </m:e>
                            </m:d>
                          </m:num>
                          <m:den>
                            <m:r>
                              <a:rPr lang="en-US" sz="2000" i="1" dirty="0">
                                <a:latin typeface="Cambria Math" panose="02040503050406030204" pitchFamily="18" charset="0"/>
                              </a:rPr>
                              <m:t>2</m:t>
                            </m:r>
                          </m:den>
                        </m:f>
                      </m:e>
                    </m:nary>
                    <m:r>
                      <a:rPr lang="en-US" sz="2000" i="1" dirty="0">
                        <a:latin typeface="Cambria Math" panose="02040503050406030204" pitchFamily="18" charset="0"/>
                      </a:rPr>
                      <m:t>=</m:t>
                    </m:r>
                    <m:r>
                      <a:rPr lang="en-US" sz="2000" i="1" dirty="0">
                        <a:latin typeface="Cambria Math" panose="02040503050406030204" pitchFamily="18" charset="0"/>
                      </a:rPr>
                      <m:t>𝑂</m:t>
                    </m:r>
                    <m:r>
                      <a:rPr lang="en-US" sz="2000" i="1" dirty="0">
                        <a:latin typeface="Cambria Math" panose="02040503050406030204" pitchFamily="18" charset="0"/>
                      </a:rPr>
                      <m:t>(</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𝑛</m:t>
                        </m:r>
                      </m:e>
                      <m:sup>
                        <m:r>
                          <a:rPr lang="en-US" sz="2000" i="1" dirty="0">
                            <a:latin typeface="Cambria Math" panose="02040503050406030204" pitchFamily="18" charset="0"/>
                          </a:rPr>
                          <m:t>2</m:t>
                        </m:r>
                      </m:sup>
                    </m:sSup>
                    <m:r>
                      <a:rPr lang="en-US" sz="2000" i="1" dirty="0">
                        <a:latin typeface="Cambria Math" panose="02040503050406030204" pitchFamily="18" charset="0"/>
                      </a:rPr>
                      <m:t>)</m:t>
                    </m:r>
                  </m:oMath>
                </a14:m>
                <a:endParaRPr lang="en-US" sz="2000" dirty="0"/>
              </a:p>
              <a:p>
                <a:pPr lvl="1"/>
                <a:r>
                  <a:rPr lang="en-US" dirty="0"/>
                  <a:t>What is the big O for the average and best case?</a:t>
                </a:r>
              </a:p>
              <a:p>
                <a:pPr lvl="2"/>
                <a:r>
                  <a:rPr lang="en-US" sz="2000" dirty="0"/>
                  <a:t>Still</a:t>
                </a:r>
                <a14:m>
                  <m:oMath xmlns:m="http://schemas.openxmlformats.org/officeDocument/2006/math">
                    <m:r>
                      <a:rPr lang="en-US" sz="2000" i="1" dirty="0">
                        <a:latin typeface="Cambria Math" panose="02040503050406030204" pitchFamily="18" charset="0"/>
                      </a:rPr>
                      <m:t> </m:t>
                    </m:r>
                    <m:r>
                      <a:rPr lang="en-US" sz="2000" i="1" dirty="0">
                        <a:latin typeface="Cambria Math" panose="02040503050406030204" pitchFamily="18" charset="0"/>
                      </a:rPr>
                      <m:t>𝑂</m:t>
                    </m:r>
                    <m:r>
                      <a:rPr lang="en-US" sz="2000" i="1" dirty="0">
                        <a:latin typeface="Cambria Math" panose="02040503050406030204" pitchFamily="18" charset="0"/>
                      </a:rPr>
                      <m:t>(</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𝑛</m:t>
                        </m:r>
                      </m:e>
                      <m:sup>
                        <m:r>
                          <a:rPr lang="en-US" sz="2000" i="1" dirty="0">
                            <a:latin typeface="Cambria Math" panose="02040503050406030204" pitchFamily="18" charset="0"/>
                          </a:rPr>
                          <m:t>2</m:t>
                        </m:r>
                      </m:sup>
                    </m:sSup>
                    <m:r>
                      <a:rPr lang="en-US" sz="2000" i="1" dirty="0">
                        <a:latin typeface="Cambria Math" panose="02040503050406030204" pitchFamily="18" charset="0"/>
                      </a:rPr>
                      <m:t>). </m:t>
                    </m:r>
                  </m:oMath>
                </a14:m>
                <a:endParaRPr lang="en-US" sz="1800" dirty="0"/>
              </a:p>
            </p:txBody>
          </p:sp>
        </mc:Choice>
        <mc:Fallback xmlns="">
          <p:sp>
            <p:nvSpPr>
              <p:cNvPr id="4" name="Content Placeholder 3">
                <a:extLst>
                  <a:ext uri="{FF2B5EF4-FFF2-40B4-BE49-F238E27FC236}">
                    <a16:creationId xmlns:a16="http://schemas.microsoft.com/office/drawing/2014/main" id="{86948DD9-89EC-4775-1A10-2B10A52975D9}"/>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3D6E1E31-86AE-677D-6018-4719572FEFA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FA8C4AA-BF22-1BF2-334B-149B5D43BD1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Revisiting </a:t>
            </a:r>
            <a:r>
              <a:rPr lang="en-US" dirty="0" err="1">
                <a:latin typeface="Monaco" pitchFamily="2" charset="77"/>
              </a:rPr>
              <a:t>selectionsort</a:t>
            </a:r>
            <a:endParaRPr lang="en-US" dirty="0"/>
          </a:p>
        </p:txBody>
      </p:sp>
      <p:sp>
        <p:nvSpPr>
          <p:cNvPr id="6" name="TextBox 5">
            <a:extLst>
              <a:ext uri="{FF2B5EF4-FFF2-40B4-BE49-F238E27FC236}">
                <a16:creationId xmlns:a16="http://schemas.microsoft.com/office/drawing/2014/main" id="{807E06AE-AD84-6718-3D06-891FF6508C7D}"/>
              </a:ext>
            </a:extLst>
          </p:cNvPr>
          <p:cNvSpPr txBox="1"/>
          <p:nvPr/>
        </p:nvSpPr>
        <p:spPr>
          <a:xfrm>
            <a:off x="6966679" y="0"/>
            <a:ext cx="6108492" cy="2308324"/>
          </a:xfrm>
          <a:prstGeom prst="rect">
            <a:avLst/>
          </a:prstGeom>
          <a:noFill/>
        </p:spPr>
        <p:txBody>
          <a:bodyPr wrap="square">
            <a:spAutoFit/>
          </a:bodyPr>
          <a:lstStyle/>
          <a:p>
            <a:r>
              <a:rPr lang="en-US" dirty="0">
                <a:latin typeface="Monaco" pitchFamily="2" charset="77"/>
              </a:rPr>
              <a:t>def </a:t>
            </a:r>
            <a:r>
              <a:rPr lang="en-US" dirty="0" err="1">
                <a:latin typeface="Monaco" pitchFamily="2" charset="77"/>
              </a:rPr>
              <a:t>selectionsort</a:t>
            </a:r>
            <a:r>
              <a:rPr lang="en-US" dirty="0">
                <a:latin typeface="Monaco" pitchFamily="2" charset="77"/>
              </a:rPr>
              <a:t> (</a:t>
            </a:r>
            <a:r>
              <a:rPr lang="en-US" dirty="0" err="1">
                <a:latin typeface="Monaco" pitchFamily="2" charset="77"/>
              </a:rPr>
              <a:t>lst</a:t>
            </a:r>
            <a:r>
              <a:rPr lang="en-US" dirty="0">
                <a:latin typeface="Monaco" pitchFamily="2" charset="77"/>
              </a:rPr>
              <a:t>):</a:t>
            </a:r>
          </a:p>
          <a:p>
            <a:r>
              <a:rPr lang="en-US" dirty="0">
                <a:latin typeface="Monaco" pitchFamily="2" charset="77"/>
              </a:rPr>
              <a:t>    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r>
              <a:rPr lang="en-US" dirty="0">
                <a:latin typeface="Monaco" pitchFamily="2" charset="77"/>
              </a:rPr>
              <a:t>    for </a:t>
            </a:r>
            <a:r>
              <a:rPr lang="en-US" dirty="0" err="1">
                <a:latin typeface="Monaco" pitchFamily="2" charset="77"/>
              </a:rPr>
              <a:t>i</a:t>
            </a:r>
            <a:r>
              <a:rPr lang="en-US" dirty="0">
                <a:latin typeface="Monaco" pitchFamily="2" charset="77"/>
              </a:rPr>
              <a:t> in range(n-1):</a:t>
            </a:r>
          </a:p>
          <a:p>
            <a:r>
              <a:rPr lang="en-US" dirty="0">
                <a:latin typeface="Monaco" pitchFamily="2" charset="77"/>
              </a:rPr>
              <a:t>        </a:t>
            </a:r>
            <a:r>
              <a:rPr lang="en-US" dirty="0" err="1">
                <a:latin typeface="Monaco" pitchFamily="2" charset="77"/>
              </a:rPr>
              <a:t>min_index</a:t>
            </a:r>
            <a:r>
              <a:rPr lang="en-US" dirty="0">
                <a:latin typeface="Monaco" pitchFamily="2" charset="77"/>
              </a:rPr>
              <a:t> = </a:t>
            </a:r>
            <a:r>
              <a:rPr lang="en-US" dirty="0" err="1">
                <a:latin typeface="Monaco" pitchFamily="2" charset="77"/>
              </a:rPr>
              <a:t>i</a:t>
            </a:r>
            <a:endParaRPr lang="en-US" dirty="0">
              <a:latin typeface="Monaco" pitchFamily="2" charset="77"/>
            </a:endParaRPr>
          </a:p>
          <a:p>
            <a:r>
              <a:rPr lang="en-US" dirty="0">
                <a:latin typeface="Monaco" pitchFamily="2" charset="77"/>
              </a:rPr>
              <a:t>        for j in range(i+1, n):</a:t>
            </a:r>
          </a:p>
          <a:p>
            <a:r>
              <a:rPr lang="en-US" dirty="0">
                <a:latin typeface="Monaco" pitchFamily="2" charset="77"/>
              </a:rPr>
              <a:t>            if </a:t>
            </a:r>
            <a:r>
              <a:rPr lang="en-US" dirty="0" err="1">
                <a:latin typeface="Monaco" pitchFamily="2" charset="77"/>
              </a:rPr>
              <a:t>lst</a:t>
            </a:r>
            <a:r>
              <a:rPr lang="en-US" dirty="0">
                <a:latin typeface="Monaco" pitchFamily="2" charset="77"/>
              </a:rPr>
              <a:t>[j]&lt;</a:t>
            </a:r>
            <a:r>
              <a:rPr lang="en-US" dirty="0" err="1">
                <a:latin typeface="Monaco" pitchFamily="2" charset="77"/>
              </a:rPr>
              <a:t>lst</a:t>
            </a:r>
            <a:r>
              <a:rPr lang="en-US" dirty="0">
                <a:latin typeface="Monaco" pitchFamily="2" charset="77"/>
              </a:rPr>
              <a:t>[</a:t>
            </a:r>
            <a:r>
              <a:rPr lang="en-US" dirty="0" err="1">
                <a:latin typeface="Monaco" pitchFamily="2" charset="77"/>
              </a:rPr>
              <a:t>min_index</a:t>
            </a:r>
            <a:r>
              <a:rPr lang="en-US" dirty="0">
                <a:latin typeface="Monaco" pitchFamily="2" charset="77"/>
              </a:rPr>
              <a:t>]:</a:t>
            </a:r>
          </a:p>
          <a:p>
            <a:r>
              <a:rPr lang="en-US" dirty="0">
                <a:latin typeface="Monaco" pitchFamily="2" charset="77"/>
              </a:rPr>
              <a:t>                </a:t>
            </a:r>
            <a:r>
              <a:rPr lang="en-US" dirty="0" err="1">
                <a:latin typeface="Monaco" pitchFamily="2" charset="77"/>
              </a:rPr>
              <a:t>min_index</a:t>
            </a:r>
            <a:r>
              <a:rPr lang="en-US" dirty="0">
                <a:latin typeface="Monaco" pitchFamily="2" charset="77"/>
              </a:rPr>
              <a:t> = j</a:t>
            </a:r>
          </a:p>
          <a:p>
            <a:r>
              <a:rPr lang="en-US" dirty="0">
                <a:latin typeface="Monaco" pitchFamily="2" charset="77"/>
              </a:rPr>
              <a:t>        exchange(</a:t>
            </a:r>
            <a:r>
              <a:rPr lang="en-US" dirty="0" err="1">
                <a:latin typeface="Monaco" pitchFamily="2" charset="77"/>
              </a:rPr>
              <a:t>lst</a:t>
            </a:r>
            <a:r>
              <a:rPr lang="en-US" dirty="0">
                <a:latin typeface="Monaco" pitchFamily="2" charset="77"/>
              </a:rPr>
              <a:t>, </a:t>
            </a:r>
            <a:r>
              <a:rPr lang="en-US" dirty="0" err="1">
                <a:latin typeface="Monaco" pitchFamily="2" charset="77"/>
              </a:rPr>
              <a:t>i</a:t>
            </a:r>
            <a:r>
              <a:rPr lang="en-US" dirty="0">
                <a:latin typeface="Monaco" pitchFamily="2" charset="77"/>
              </a:rPr>
              <a:t>, </a:t>
            </a:r>
            <a:r>
              <a:rPr lang="en-US" dirty="0" err="1">
                <a:latin typeface="Monaco" pitchFamily="2" charset="77"/>
              </a:rPr>
              <a:t>min_index</a:t>
            </a:r>
            <a:r>
              <a:rPr lang="en-US" dirty="0">
                <a:latin typeface="Monaco" pitchFamily="2" charset="77"/>
              </a:rPr>
              <a:t>)</a:t>
            </a:r>
          </a:p>
        </p:txBody>
      </p:sp>
    </p:spTree>
    <p:extLst>
      <p:ext uri="{BB962C8B-B14F-4D97-AF65-F5344CB8AC3E}">
        <p14:creationId xmlns:p14="http://schemas.microsoft.com/office/powerpoint/2010/main" val="6997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EC0F8-9C27-8173-1DB5-3592A195F1C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EC41573-AC62-E50E-7FE2-AE2976227BE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AEF8D29-2F35-F3FB-2D33-0007452E4184}"/>
              </a:ext>
            </a:extLst>
          </p:cNvPr>
          <p:cNvSpPr>
            <a:spLocks noGrp="1"/>
          </p:cNvSpPr>
          <p:nvPr>
            <p:ph type="sldNum" sz="quarter" idx="12"/>
          </p:nvPr>
        </p:nvSpPr>
        <p:spPr/>
        <p:txBody>
          <a:bodyPr/>
          <a:lstStyle/>
          <a:p>
            <a:fld id="{CC057153-B650-4DEB-B370-79DDCFDCE934}" type="slidenum">
              <a:rPr lang="en-US" smtClean="0"/>
              <a:t>13</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2C35D7A5-4830-DF3F-10F9-D2B9CC544902}"/>
                  </a:ext>
                </a:extLst>
              </p:cNvPr>
              <p:cNvSpPr>
                <a:spLocks noGrp="1"/>
              </p:cNvSpPr>
              <p:nvPr>
                <p:ph idx="1"/>
              </p:nvPr>
            </p:nvSpPr>
            <p:spPr>
              <a:xfrm>
                <a:off x="612647" y="1563132"/>
                <a:ext cx="11019515" cy="4593828"/>
              </a:xfrm>
            </p:spPr>
            <p:txBody>
              <a:bodyPr>
                <a:noAutofit/>
              </a:bodyPr>
              <a:lstStyle/>
              <a:p>
                <a:r>
                  <a:rPr lang="en-US" dirty="0"/>
                  <a:t>What is the big O for </a:t>
                </a:r>
                <a:r>
                  <a:rPr lang="en-US" dirty="0" err="1">
                    <a:latin typeface="Monaco" pitchFamily="2" charset="77"/>
                  </a:rPr>
                  <a:t>insertionsort</a:t>
                </a:r>
                <a:r>
                  <a:rPr lang="en-US" dirty="0"/>
                  <a:t> in the worst case?</a:t>
                </a:r>
              </a:p>
              <a:p>
                <a:pPr lvl="1"/>
                <a14:m>
                  <m:oMath xmlns:m="http://schemas.openxmlformats.org/officeDocument/2006/math">
                    <m:r>
                      <a:rPr lang="en-US" sz="2000" i="1" dirty="0">
                        <a:latin typeface="Cambria Math" panose="02040503050406030204" pitchFamily="18" charset="0"/>
                      </a:rPr>
                      <m:t>𝑂</m:t>
                    </m:r>
                    <m:r>
                      <a:rPr lang="en-US" sz="2000" i="1" dirty="0">
                        <a:latin typeface="Cambria Math" panose="02040503050406030204" pitchFamily="18" charset="0"/>
                      </a:rPr>
                      <m:t>(</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𝑛</m:t>
                        </m:r>
                      </m:e>
                      <m:sup>
                        <m:r>
                          <a:rPr lang="en-US" sz="2000" i="1" dirty="0">
                            <a:latin typeface="Cambria Math" panose="02040503050406030204" pitchFamily="18" charset="0"/>
                          </a:rPr>
                          <m:t>2</m:t>
                        </m:r>
                      </m:sup>
                    </m:sSup>
                    <m:r>
                      <a:rPr lang="en-US" sz="2000" i="1" dirty="0">
                        <a:latin typeface="Cambria Math" panose="02040503050406030204" pitchFamily="18" charset="0"/>
                      </a:rPr>
                      <m:t>)</m:t>
                    </m:r>
                  </m:oMath>
                </a14:m>
                <a:r>
                  <a:rPr lang="en-US" sz="2000" dirty="0"/>
                  <a:t>. </a:t>
                </a:r>
              </a:p>
              <a:p>
                <a:pPr lvl="1"/>
                <a:r>
                  <a:rPr lang="en-US" sz="2000" dirty="0"/>
                  <a:t>The list is sorted in reverse order.</a:t>
                </a:r>
              </a:p>
              <a:p>
                <a:r>
                  <a:rPr lang="en-US" dirty="0"/>
                  <a:t>What is the big O for the average case?</a:t>
                </a:r>
              </a:p>
              <a:p>
                <a:pPr lvl="2"/>
                <a:r>
                  <a:rPr lang="en-US" sz="2000" dirty="0"/>
                  <a:t>Still</a:t>
                </a:r>
                <a14:m>
                  <m:oMath xmlns:m="http://schemas.openxmlformats.org/officeDocument/2006/math">
                    <m:r>
                      <a:rPr lang="en-US" sz="2000" i="1" dirty="0">
                        <a:latin typeface="Cambria Math" panose="02040503050406030204" pitchFamily="18" charset="0"/>
                      </a:rPr>
                      <m:t> </m:t>
                    </m:r>
                    <m:r>
                      <a:rPr lang="en-US" sz="2000" i="1" dirty="0">
                        <a:latin typeface="Cambria Math" panose="02040503050406030204" pitchFamily="18" charset="0"/>
                      </a:rPr>
                      <m:t>𝑂</m:t>
                    </m:r>
                    <m:r>
                      <a:rPr lang="en-US" sz="2000" i="1" dirty="0">
                        <a:latin typeface="Cambria Math" panose="02040503050406030204" pitchFamily="18" charset="0"/>
                      </a:rPr>
                      <m:t>(</m:t>
                    </m:r>
                    <m:sSup>
                      <m:sSupPr>
                        <m:ctrlPr>
                          <a:rPr lang="en-US" sz="2000" i="1" dirty="0">
                            <a:latin typeface="Cambria Math" panose="02040503050406030204" pitchFamily="18" charset="0"/>
                          </a:rPr>
                        </m:ctrlPr>
                      </m:sSupPr>
                      <m:e>
                        <m:r>
                          <a:rPr lang="en-US" sz="2000" i="1" dirty="0">
                            <a:latin typeface="Cambria Math" panose="02040503050406030204" pitchFamily="18" charset="0"/>
                          </a:rPr>
                          <m:t>𝑛</m:t>
                        </m:r>
                      </m:e>
                      <m:sup>
                        <m:r>
                          <a:rPr lang="en-US" sz="2000" i="1" dirty="0">
                            <a:latin typeface="Cambria Math" panose="02040503050406030204" pitchFamily="18" charset="0"/>
                          </a:rPr>
                          <m:t>2</m:t>
                        </m:r>
                      </m:sup>
                    </m:sSup>
                    <m:r>
                      <a:rPr lang="en-US" sz="2000" i="1" dirty="0">
                        <a:latin typeface="Cambria Math" panose="02040503050406030204" pitchFamily="18" charset="0"/>
                      </a:rPr>
                      <m:t>). </m:t>
                    </m:r>
                  </m:oMath>
                </a14:m>
                <a:endParaRPr lang="en-US" sz="1800" dirty="0"/>
              </a:p>
              <a:p>
                <a:pPr lvl="2"/>
                <a:r>
                  <a:rPr lang="en-US" sz="1800" dirty="0"/>
                  <a:t>The list elements are randomly allocated.</a:t>
                </a:r>
              </a:p>
              <a:p>
                <a:r>
                  <a:rPr lang="en-US" dirty="0"/>
                  <a:t>What is the big O for the best case?</a:t>
                </a:r>
              </a:p>
              <a:p>
                <a:pPr lvl="2"/>
                <a14:m>
                  <m:oMath xmlns:m="http://schemas.openxmlformats.org/officeDocument/2006/math">
                    <m:r>
                      <a:rPr lang="en-US" sz="2000" i="1" dirty="0">
                        <a:latin typeface="Cambria Math" panose="02040503050406030204" pitchFamily="18" charset="0"/>
                      </a:rPr>
                      <m:t>𝑂</m:t>
                    </m:r>
                    <m:r>
                      <a:rPr lang="en-US" sz="2000" i="1" dirty="0">
                        <a:latin typeface="Cambria Math" panose="02040503050406030204" pitchFamily="18" charset="0"/>
                      </a:rPr>
                      <m:t>(</m:t>
                    </m:r>
                    <m:r>
                      <a:rPr lang="en-US" sz="2000" b="0" i="1" dirty="0" smtClean="0">
                        <a:latin typeface="Cambria Math" panose="02040503050406030204" pitchFamily="18" charset="0"/>
                      </a:rPr>
                      <m:t>𝑛</m:t>
                    </m:r>
                    <m:r>
                      <a:rPr lang="en-US" sz="2000" i="1" dirty="0">
                        <a:latin typeface="Cambria Math" panose="02040503050406030204" pitchFamily="18" charset="0"/>
                      </a:rPr>
                      <m:t>). </m:t>
                    </m:r>
                  </m:oMath>
                </a14:m>
                <a:endParaRPr lang="en-US" sz="1800" dirty="0"/>
              </a:p>
              <a:p>
                <a:pPr lvl="2"/>
                <a:r>
                  <a:rPr lang="en-US" sz="1800" dirty="0"/>
                  <a:t>The list is already sorted and we make one comparison only for each of the</a:t>
                </a:r>
                <a14:m>
                  <m:oMath xmlns:m="http://schemas.openxmlformats.org/officeDocument/2006/math">
                    <m:r>
                      <a:rPr lang="en-US" sz="1800" i="1" dirty="0" smtClean="0">
                        <a:latin typeface="Cambria Math" panose="02040503050406030204" pitchFamily="18" charset="0"/>
                      </a:rPr>
                      <m:t> </m:t>
                    </m:r>
                    <m:r>
                      <a:rPr lang="en-US" sz="1800" i="1" dirty="0" smtClean="0">
                        <a:latin typeface="Cambria Math" panose="02040503050406030204" pitchFamily="18" charset="0"/>
                      </a:rPr>
                      <m:t>𝑛</m:t>
                    </m:r>
                    <m:r>
                      <a:rPr lang="en-US" sz="1800" i="1" dirty="0" smtClean="0">
                        <a:latin typeface="Cambria Math" panose="02040503050406030204" pitchFamily="18" charset="0"/>
                      </a:rPr>
                      <m:t> </m:t>
                    </m:r>
                  </m:oMath>
                </a14:m>
                <a:r>
                  <a:rPr lang="en-US" sz="1800" dirty="0"/>
                  <a:t>runs of the outer loop.</a:t>
                </a:r>
              </a:p>
              <a:p>
                <a:endParaRPr lang="en-US" sz="2200" dirty="0"/>
              </a:p>
            </p:txBody>
          </p:sp>
        </mc:Choice>
        <mc:Fallback xmlns="">
          <p:sp>
            <p:nvSpPr>
              <p:cNvPr id="4" name="Content Placeholder 3">
                <a:extLst>
                  <a:ext uri="{FF2B5EF4-FFF2-40B4-BE49-F238E27FC236}">
                    <a16:creationId xmlns:a16="http://schemas.microsoft.com/office/drawing/2014/main" id="{2C35D7A5-4830-DF3F-10F9-D2B9CC544902}"/>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18C6A62-7574-23AB-B601-87584B239EF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DCF1CA3-5AF6-1ADD-D08B-9F08827515E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Revisiting </a:t>
            </a:r>
            <a:r>
              <a:rPr lang="en-US" dirty="0" err="1">
                <a:latin typeface="Monaco" pitchFamily="2" charset="77"/>
              </a:rPr>
              <a:t>insertionsort</a:t>
            </a:r>
            <a:endParaRPr lang="en-US" dirty="0"/>
          </a:p>
        </p:txBody>
      </p:sp>
      <p:sp>
        <p:nvSpPr>
          <p:cNvPr id="6" name="TextBox 5">
            <a:extLst>
              <a:ext uri="{FF2B5EF4-FFF2-40B4-BE49-F238E27FC236}">
                <a16:creationId xmlns:a16="http://schemas.microsoft.com/office/drawing/2014/main" id="{93A9A77C-A577-AF44-C4E6-AC017509033C}"/>
              </a:ext>
            </a:extLst>
          </p:cNvPr>
          <p:cNvSpPr txBox="1"/>
          <p:nvPr/>
        </p:nvSpPr>
        <p:spPr>
          <a:xfrm>
            <a:off x="6966679" y="0"/>
            <a:ext cx="6108492" cy="2585323"/>
          </a:xfrm>
          <a:prstGeom prst="rect">
            <a:avLst/>
          </a:prstGeom>
          <a:noFill/>
        </p:spPr>
        <p:txBody>
          <a:bodyPr wrap="square">
            <a:spAutoFit/>
          </a:bodyPr>
          <a:lstStyle/>
          <a:p>
            <a:r>
              <a:rPr lang="en-US" dirty="0">
                <a:latin typeface="Monaco" pitchFamily="2" charset="77"/>
              </a:rPr>
              <a:t>def </a:t>
            </a:r>
            <a:r>
              <a:rPr lang="en-US" dirty="0" err="1">
                <a:latin typeface="Monaco" pitchFamily="2" charset="77"/>
              </a:rPr>
              <a:t>insertionsort</a:t>
            </a:r>
            <a:r>
              <a:rPr lang="en-US" dirty="0">
                <a:latin typeface="Monaco" pitchFamily="2" charset="77"/>
              </a:rPr>
              <a:t> (</a:t>
            </a:r>
            <a:r>
              <a:rPr lang="en-US" dirty="0" err="1">
                <a:latin typeface="Monaco" pitchFamily="2" charset="77"/>
              </a:rPr>
              <a:t>lst</a:t>
            </a:r>
            <a:r>
              <a:rPr lang="en-US" dirty="0">
                <a:latin typeface="Monaco" pitchFamily="2" charset="77"/>
              </a:rPr>
              <a:t>):</a:t>
            </a:r>
          </a:p>
          <a:p>
            <a:r>
              <a:rPr lang="en-US" dirty="0">
                <a:latin typeface="Monaco" pitchFamily="2" charset="77"/>
              </a:rPr>
              <a:t>    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r>
              <a:rPr lang="en-US" dirty="0">
                <a:latin typeface="Monaco" pitchFamily="2" charset="77"/>
              </a:rPr>
              <a:t>    for </a:t>
            </a:r>
            <a:r>
              <a:rPr lang="en-US" dirty="0" err="1">
                <a:latin typeface="Monaco" pitchFamily="2" charset="77"/>
              </a:rPr>
              <a:t>i</a:t>
            </a:r>
            <a:r>
              <a:rPr lang="en-US" dirty="0">
                <a:latin typeface="Monaco" pitchFamily="2" charset="77"/>
              </a:rPr>
              <a:t> in range(1, n):</a:t>
            </a:r>
          </a:p>
          <a:p>
            <a:r>
              <a:rPr lang="en-US" dirty="0">
                <a:latin typeface="Monaco" pitchFamily="2" charset="77"/>
              </a:rPr>
              <a:t>        for j in range(</a:t>
            </a:r>
            <a:r>
              <a:rPr lang="en-US" dirty="0" err="1">
                <a:latin typeface="Monaco" pitchFamily="2" charset="77"/>
              </a:rPr>
              <a:t>i</a:t>
            </a:r>
            <a:r>
              <a:rPr lang="en-US" dirty="0">
                <a:latin typeface="Monaco" pitchFamily="2" charset="77"/>
              </a:rPr>
              <a:t>, 0, -1):</a:t>
            </a:r>
          </a:p>
          <a:p>
            <a:r>
              <a:rPr lang="en-US" dirty="0">
                <a:latin typeface="Monaco" pitchFamily="2" charset="77"/>
              </a:rPr>
              <a:t>            if </a:t>
            </a:r>
            <a:r>
              <a:rPr lang="en-US" dirty="0" err="1">
                <a:latin typeface="Monaco" pitchFamily="2" charset="77"/>
              </a:rPr>
              <a:t>lst</a:t>
            </a:r>
            <a:r>
              <a:rPr lang="en-US" dirty="0">
                <a:latin typeface="Monaco" pitchFamily="2" charset="77"/>
              </a:rPr>
              <a:t>[j]&lt;</a:t>
            </a:r>
            <a:r>
              <a:rPr lang="en-US" dirty="0" err="1">
                <a:latin typeface="Monaco" pitchFamily="2" charset="77"/>
              </a:rPr>
              <a:t>lst</a:t>
            </a:r>
            <a:r>
              <a:rPr lang="en-US" dirty="0">
                <a:latin typeface="Monaco" pitchFamily="2" charset="77"/>
              </a:rPr>
              <a:t>[j-1]:</a:t>
            </a:r>
          </a:p>
          <a:p>
            <a:r>
              <a:rPr lang="en-US" dirty="0">
                <a:latin typeface="Monaco" pitchFamily="2" charset="77"/>
              </a:rPr>
              <a:t>                exchange(</a:t>
            </a:r>
            <a:r>
              <a:rPr lang="en-US" dirty="0" err="1">
                <a:latin typeface="Monaco" pitchFamily="2" charset="77"/>
              </a:rPr>
              <a:t>lst</a:t>
            </a:r>
            <a:r>
              <a:rPr lang="en-US" dirty="0">
                <a:latin typeface="Monaco" pitchFamily="2" charset="77"/>
              </a:rPr>
              <a:t>, j, j-1)</a:t>
            </a:r>
          </a:p>
          <a:p>
            <a:r>
              <a:rPr lang="en-US" dirty="0">
                <a:latin typeface="Monaco" pitchFamily="2" charset="77"/>
              </a:rPr>
              <a:t>            else:</a:t>
            </a:r>
          </a:p>
          <a:p>
            <a:r>
              <a:rPr lang="en-US" dirty="0">
                <a:latin typeface="Monaco" pitchFamily="2" charset="77"/>
              </a:rPr>
              <a:t>                break</a:t>
            </a:r>
          </a:p>
          <a:p>
            <a:endParaRPr lang="en-US" dirty="0">
              <a:latin typeface="Monaco" pitchFamily="2" charset="77"/>
            </a:endParaRPr>
          </a:p>
        </p:txBody>
      </p:sp>
    </p:spTree>
    <p:extLst>
      <p:ext uri="{BB962C8B-B14F-4D97-AF65-F5344CB8AC3E}">
        <p14:creationId xmlns:p14="http://schemas.microsoft.com/office/powerpoint/2010/main" val="165891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7EE79-D66F-D9F2-236E-CCD7C9A60C2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D40DF4A-9FB1-2FBF-45CF-2C07F697289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AA7FDDE-B6F8-BDD9-98BB-452DDDEA3ED3}"/>
              </a:ext>
            </a:extLst>
          </p:cNvPr>
          <p:cNvSpPr>
            <a:spLocks noGrp="1"/>
          </p:cNvSpPr>
          <p:nvPr>
            <p:ph type="sldNum" sz="quarter" idx="12"/>
          </p:nvPr>
        </p:nvSpPr>
        <p:spPr/>
        <p:txBody>
          <a:bodyPr/>
          <a:lstStyle/>
          <a:p>
            <a:fld id="{CC057153-B650-4DEB-B370-79DDCFDCE934}" type="slidenum">
              <a:rPr lang="en-US" smtClean="0"/>
              <a:t>14</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F123F32-B923-E1CF-4268-5B00424ADBDB}"/>
                  </a:ext>
                </a:extLst>
              </p:cNvPr>
              <p:cNvSpPr>
                <a:spLocks noGrp="1"/>
              </p:cNvSpPr>
              <p:nvPr>
                <p:ph idx="1"/>
              </p:nvPr>
            </p:nvSpPr>
            <p:spPr>
              <a:xfrm>
                <a:off x="612647" y="1563132"/>
                <a:ext cx="11019515" cy="4593828"/>
              </a:xfrm>
            </p:spPr>
            <p:txBody>
              <a:bodyPr>
                <a:noAutofit/>
              </a:bodyPr>
              <a:lstStyle/>
              <a:p>
                <a:r>
                  <a:rPr lang="en-US" sz="1800" dirty="0"/>
                  <a:t>mergesort and quicksort are two comparison-based sorting algorithms with </a:t>
                </a:r>
                <a14:m>
                  <m:oMath xmlns:m="http://schemas.openxmlformats.org/officeDocument/2006/math">
                    <m:r>
                      <a:rPr lang="en-US" sz="1800" i="1" dirty="0" smtClean="0">
                        <a:latin typeface="Cambria Math" panose="02040503050406030204" pitchFamily="18" charset="0"/>
                      </a:rPr>
                      <m:t>𝑂</m:t>
                    </m:r>
                    <m:r>
                      <a:rPr lang="en-US" sz="1800" i="1" dirty="0" smtClean="0">
                        <a:latin typeface="Cambria Math" panose="02040503050406030204" pitchFamily="18" charset="0"/>
                      </a:rPr>
                      <m:t>(</m:t>
                    </m:r>
                    <m:r>
                      <a:rPr lang="en-US" sz="1800" i="1" dirty="0" err="1" smtClean="0">
                        <a:latin typeface="Cambria Math" panose="02040503050406030204" pitchFamily="18" charset="0"/>
                      </a:rPr>
                      <m:t>𝑛</m:t>
                    </m:r>
                    <m:func>
                      <m:funcPr>
                        <m:ctrlPr>
                          <a:rPr lang="en-US" sz="1800" b="0" i="1" dirty="0" smtClean="0">
                            <a:latin typeface="Cambria Math" panose="02040503050406030204" pitchFamily="18" charset="0"/>
                          </a:rPr>
                        </m:ctrlPr>
                      </m:funcPr>
                      <m:fName>
                        <m:r>
                          <m:rPr>
                            <m:sty m:val="p"/>
                          </m:rPr>
                          <a:rPr lang="en-US" sz="1800" b="0" i="0" dirty="0" smtClean="0">
                            <a:latin typeface="Cambria Math" panose="02040503050406030204" pitchFamily="18" charset="0"/>
                          </a:rPr>
                          <m:t>log</m:t>
                        </m:r>
                      </m:fName>
                      <m:e>
                        <m:r>
                          <a:rPr lang="en-US" sz="1800" b="0" i="1" dirty="0" smtClean="0">
                            <a:latin typeface="Cambria Math" panose="02040503050406030204" pitchFamily="18" charset="0"/>
                          </a:rPr>
                          <m:t>𝑛</m:t>
                        </m:r>
                      </m:e>
                    </m:func>
                    <m:r>
                      <a:rPr lang="en-US" sz="1800" i="1" dirty="0" smtClean="0">
                        <a:latin typeface="Cambria Math" panose="02040503050406030204" pitchFamily="18" charset="0"/>
                      </a:rPr>
                      <m:t>) </m:t>
                    </m:r>
                  </m:oMath>
                </a14:m>
                <a:r>
                  <a:rPr lang="en-US" sz="1800" dirty="0"/>
                  <a:t>average performance. </a:t>
                </a:r>
              </a:p>
              <a:p>
                <a:r>
                  <a:rPr lang="en-US" sz="1800" dirty="0"/>
                  <a:t>This is the lower bound for how well we can expect any comparison-based sorting algorithms.</a:t>
                </a:r>
              </a:p>
              <a:p>
                <a:endParaRPr lang="en-US" sz="1800" dirty="0"/>
              </a:p>
            </p:txBody>
          </p:sp>
        </mc:Choice>
        <mc:Fallback xmlns="">
          <p:sp>
            <p:nvSpPr>
              <p:cNvPr id="4" name="Content Placeholder 3">
                <a:extLst>
                  <a:ext uri="{FF2B5EF4-FFF2-40B4-BE49-F238E27FC236}">
                    <a16:creationId xmlns:a16="http://schemas.microsoft.com/office/drawing/2014/main" id="{3F123F32-B923-E1CF-4268-5B00424ADBDB}"/>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34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7504C584-717B-2BC6-4C47-92C0E6E7148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A353312-AD42-8FEB-8F71-BE46912DF2C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Is this the best we can hope for?</a:t>
            </a:r>
          </a:p>
        </p:txBody>
      </p:sp>
      <p:pic>
        <p:nvPicPr>
          <p:cNvPr id="5" name="Picture 4">
            <a:extLst>
              <a:ext uri="{FF2B5EF4-FFF2-40B4-BE49-F238E27FC236}">
                <a16:creationId xmlns:a16="http://schemas.microsoft.com/office/drawing/2014/main" id="{D5A2D01C-A38D-3C8A-1161-3D93A2189B19}"/>
              </a:ext>
            </a:extLst>
          </p:cNvPr>
          <p:cNvPicPr>
            <a:picLocks noChangeAspect="1"/>
          </p:cNvPicPr>
          <p:nvPr/>
        </p:nvPicPr>
        <p:blipFill>
          <a:blip r:embed="rId4"/>
          <a:stretch>
            <a:fillRect/>
          </a:stretch>
        </p:blipFill>
        <p:spPr>
          <a:xfrm>
            <a:off x="2209800" y="3123419"/>
            <a:ext cx="7772400" cy="3434861"/>
          </a:xfrm>
          <a:prstGeom prst="rect">
            <a:avLst/>
          </a:prstGeom>
        </p:spPr>
      </p:pic>
      <p:sp>
        <p:nvSpPr>
          <p:cNvPr id="8" name="TextBox 7">
            <a:extLst>
              <a:ext uri="{FF2B5EF4-FFF2-40B4-BE49-F238E27FC236}">
                <a16:creationId xmlns:a16="http://schemas.microsoft.com/office/drawing/2014/main" id="{64626D0F-3254-D612-079E-062BCC66B0AB}"/>
              </a:ext>
            </a:extLst>
          </p:cNvPr>
          <p:cNvSpPr txBox="1"/>
          <p:nvPr/>
        </p:nvSpPr>
        <p:spPr>
          <a:xfrm>
            <a:off x="4943006" y="6602683"/>
            <a:ext cx="8128416" cy="215444"/>
          </a:xfrm>
          <a:prstGeom prst="rect">
            <a:avLst/>
          </a:prstGeom>
          <a:noFill/>
        </p:spPr>
        <p:txBody>
          <a:bodyPr wrap="square">
            <a:spAutoFit/>
          </a:bodyPr>
          <a:lstStyle/>
          <a:p>
            <a:r>
              <a:rPr lang="en-US" sz="800" dirty="0">
                <a:solidFill>
                  <a:schemeClr val="bg2">
                    <a:lumMod val="90000"/>
                  </a:schemeClr>
                </a:solidFill>
              </a:rPr>
              <a:t>https://</a:t>
            </a:r>
            <a:r>
              <a:rPr lang="en-US" sz="800" dirty="0" err="1">
                <a:solidFill>
                  <a:schemeClr val="bg2">
                    <a:lumMod val="90000"/>
                  </a:schemeClr>
                </a:solidFill>
              </a:rPr>
              <a:t>titrias.com</a:t>
            </a:r>
            <a:r>
              <a:rPr lang="en-US" sz="800" dirty="0">
                <a:solidFill>
                  <a:schemeClr val="bg2">
                    <a:lumMod val="90000"/>
                  </a:schemeClr>
                </a:solidFill>
              </a:rPr>
              <a:t>/ultimate-sorting-algorithms-comparison/</a:t>
            </a:r>
          </a:p>
        </p:txBody>
      </p:sp>
    </p:spTree>
    <p:extLst>
      <p:ext uri="{BB962C8B-B14F-4D97-AF65-F5344CB8AC3E}">
        <p14:creationId xmlns:p14="http://schemas.microsoft.com/office/powerpoint/2010/main" val="145910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17D3A-2E7C-76A8-7A47-902D5724B60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6FE492E-8323-BDEA-A404-FBC961277AA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6A542E8-C932-855F-3CC6-0BCA9D5434AC}"/>
              </a:ext>
            </a:extLst>
          </p:cNvPr>
          <p:cNvSpPr>
            <a:spLocks noGrp="1"/>
          </p:cNvSpPr>
          <p:nvPr>
            <p:ph type="sldNum" sz="quarter" idx="12"/>
          </p:nvPr>
        </p:nvSpPr>
        <p:spPr/>
        <p:txBody>
          <a:bodyPr/>
          <a:lstStyle/>
          <a:p>
            <a:fld id="{CC057153-B650-4DEB-B370-79DDCFDCE934}" type="slidenum">
              <a:rPr lang="en-US" smtClean="0"/>
              <a:t>15</a:t>
            </a:fld>
            <a:endParaRPr lang="en-US"/>
          </a:p>
        </p:txBody>
      </p:sp>
      <p:pic>
        <p:nvPicPr>
          <p:cNvPr id="6" name="Online Media 5" descr="Barack Obama - Computer Science Question">
            <a:hlinkClick r:id="" action="ppaction://media"/>
            <a:extLst>
              <a:ext uri="{FF2B5EF4-FFF2-40B4-BE49-F238E27FC236}">
                <a16:creationId xmlns:a16="http://schemas.microsoft.com/office/drawing/2014/main" id="{58F9AF76-7ADC-7C28-EAB6-B634BCC2A4B2}"/>
              </a:ext>
            </a:extLst>
          </p:cNvPr>
          <p:cNvPicPr>
            <a:picLocks noGrp="1" noRot="1" noChangeAspect="1"/>
          </p:cNvPicPr>
          <p:nvPr>
            <p:ph idx="1"/>
            <a:videoFile r:link="rId1"/>
          </p:nvPr>
        </p:nvPicPr>
        <p:blipFill>
          <a:blip r:embed="rId4"/>
          <a:stretch>
            <a:fillRect/>
          </a:stretch>
        </p:blipFill>
        <p:spPr>
          <a:xfrm>
            <a:off x="3060700" y="1563688"/>
            <a:ext cx="6122988" cy="4592637"/>
          </a:xfrm>
          <a:prstGeom prst="rect">
            <a:avLst/>
          </a:prstGeom>
        </p:spPr>
      </p:pic>
      <p:sp>
        <p:nvSpPr>
          <p:cNvPr id="2" name="TextBox 1">
            <a:extLst>
              <a:ext uri="{FF2B5EF4-FFF2-40B4-BE49-F238E27FC236}">
                <a16:creationId xmlns:a16="http://schemas.microsoft.com/office/drawing/2014/main" id="{69A7D46B-9FAF-CACA-F0FE-0E8EF9AEF12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F972B55-EED7-F5F7-B9F3-915639DF944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Fun times</a:t>
            </a:r>
          </a:p>
        </p:txBody>
      </p:sp>
      <p:sp>
        <p:nvSpPr>
          <p:cNvPr id="9" name="TextBox 8">
            <a:extLst>
              <a:ext uri="{FF2B5EF4-FFF2-40B4-BE49-F238E27FC236}">
                <a16:creationId xmlns:a16="http://schemas.microsoft.com/office/drawing/2014/main" id="{2E1A3D0C-36D6-6D49-6F9D-F2A517C72963}"/>
              </a:ext>
            </a:extLst>
          </p:cNvPr>
          <p:cNvSpPr txBox="1"/>
          <p:nvPr/>
        </p:nvSpPr>
        <p:spPr>
          <a:xfrm>
            <a:off x="3041073" y="6309360"/>
            <a:ext cx="6109854" cy="369332"/>
          </a:xfrm>
          <a:prstGeom prst="rect">
            <a:avLst/>
          </a:prstGeom>
          <a:noFill/>
        </p:spPr>
        <p:txBody>
          <a:bodyPr wrap="square">
            <a:spAutoFit/>
          </a:bodyPr>
          <a:lstStyle/>
          <a:p>
            <a:r>
              <a:rPr lang="en-US" dirty="0"/>
              <a:t>https://</a:t>
            </a:r>
            <a:r>
              <a:rPr lang="en-US" dirty="0" err="1"/>
              <a:t>youtu.be</a:t>
            </a:r>
            <a:r>
              <a:rPr lang="en-US" dirty="0"/>
              <a:t>/k4RRi_ntQc8?si=Sj6UngM09eCja1FR</a:t>
            </a:r>
          </a:p>
        </p:txBody>
      </p:sp>
    </p:spTree>
    <p:extLst>
      <p:ext uri="{BB962C8B-B14F-4D97-AF65-F5344CB8AC3E}">
        <p14:creationId xmlns:p14="http://schemas.microsoft.com/office/powerpoint/2010/main" val="86678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17D3A-2E7C-76A8-7A47-902D5724B60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6FE492E-8323-BDEA-A404-FBC961277AA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6A542E8-C932-855F-3CC6-0BCA9D5434AC}"/>
              </a:ext>
            </a:extLst>
          </p:cNvPr>
          <p:cNvSpPr>
            <a:spLocks noGrp="1"/>
          </p:cNvSpPr>
          <p:nvPr>
            <p:ph type="sldNum" sz="quarter" idx="12"/>
          </p:nvPr>
        </p:nvSpPr>
        <p:spPr/>
        <p:txBody>
          <a:bodyPr/>
          <a:lstStyle/>
          <a:p>
            <a:fld id="{CC057153-B650-4DEB-B370-79DDCFDCE934}" type="slidenum">
              <a:rPr lang="en-US" smtClean="0"/>
              <a:t>16</a:t>
            </a:fld>
            <a:endParaRPr lang="en-US"/>
          </a:p>
        </p:txBody>
      </p:sp>
      <p:sp>
        <p:nvSpPr>
          <p:cNvPr id="2" name="TextBox 1">
            <a:extLst>
              <a:ext uri="{FF2B5EF4-FFF2-40B4-BE49-F238E27FC236}">
                <a16:creationId xmlns:a16="http://schemas.microsoft.com/office/drawing/2014/main" id="{69A7D46B-9FAF-CACA-F0FE-0E8EF9AEF12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F972B55-EED7-F5F7-B9F3-915639DF9446}"/>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More fun</a:t>
            </a:r>
          </a:p>
        </p:txBody>
      </p:sp>
      <p:pic>
        <p:nvPicPr>
          <p:cNvPr id="9" name="Online Media 8" descr="insertion sort with Romanian folk dance">
            <a:hlinkClick r:id="" action="ppaction://media"/>
            <a:extLst>
              <a:ext uri="{FF2B5EF4-FFF2-40B4-BE49-F238E27FC236}">
                <a16:creationId xmlns:a16="http://schemas.microsoft.com/office/drawing/2014/main" id="{15554A97-414B-8CD7-D9B0-D803B5713C63}"/>
              </a:ext>
            </a:extLst>
          </p:cNvPr>
          <p:cNvPicPr>
            <a:picLocks noGrp="1" noRot="1" noChangeAspect="1"/>
          </p:cNvPicPr>
          <p:nvPr>
            <p:ph idx="1"/>
            <a:videoFile r:link="rId1"/>
          </p:nvPr>
        </p:nvPicPr>
        <p:blipFill>
          <a:blip r:embed="rId4"/>
          <a:stretch>
            <a:fillRect/>
          </a:stretch>
        </p:blipFill>
        <p:spPr>
          <a:xfrm>
            <a:off x="1876425" y="1716088"/>
            <a:ext cx="8128000" cy="4592637"/>
          </a:xfrm>
          <a:prstGeom prst="rect">
            <a:avLst/>
          </a:prstGeom>
        </p:spPr>
      </p:pic>
      <p:sp>
        <p:nvSpPr>
          <p:cNvPr id="13" name="TextBox 12">
            <a:extLst>
              <a:ext uri="{FF2B5EF4-FFF2-40B4-BE49-F238E27FC236}">
                <a16:creationId xmlns:a16="http://schemas.microsoft.com/office/drawing/2014/main" id="{AA7FB3DC-A782-3CBF-1516-A7C19C641042}"/>
              </a:ext>
            </a:extLst>
          </p:cNvPr>
          <p:cNvSpPr txBox="1"/>
          <p:nvPr/>
        </p:nvSpPr>
        <p:spPr>
          <a:xfrm>
            <a:off x="2712451" y="6351050"/>
            <a:ext cx="6767097" cy="369332"/>
          </a:xfrm>
          <a:prstGeom prst="rect">
            <a:avLst/>
          </a:prstGeom>
          <a:noFill/>
        </p:spPr>
        <p:txBody>
          <a:bodyPr wrap="square">
            <a:spAutoFit/>
          </a:bodyPr>
          <a:lstStyle/>
          <a:p>
            <a:r>
              <a:rPr lang="en-US" dirty="0"/>
              <a:t>https://</a:t>
            </a:r>
            <a:r>
              <a:rPr lang="en-US" dirty="0" err="1"/>
              <a:t>youtu.be</a:t>
            </a:r>
            <a:r>
              <a:rPr lang="en-US" dirty="0"/>
              <a:t>/</a:t>
            </a:r>
            <a:r>
              <a:rPr lang="en-US" dirty="0" err="1"/>
              <a:t>QdQmAdyfmDI?si</a:t>
            </a:r>
            <a:r>
              <a:rPr lang="en-US" dirty="0"/>
              <a:t>=GdvEyQ2FO5lDoQks</a:t>
            </a:r>
          </a:p>
        </p:txBody>
      </p:sp>
    </p:spTree>
    <p:extLst>
      <p:ext uri="{BB962C8B-B14F-4D97-AF65-F5344CB8AC3E}">
        <p14:creationId xmlns:p14="http://schemas.microsoft.com/office/powerpoint/2010/main" val="95101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0506B-B725-9EBD-7919-0E3628D39F8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0031ED9-999C-2B66-9E18-BA4A925B6A9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2EF9FF8-24BD-F0DD-7BCC-08EA96947E0B}"/>
              </a:ext>
            </a:extLst>
          </p:cNvPr>
          <p:cNvSpPr>
            <a:spLocks noGrp="1"/>
          </p:cNvSpPr>
          <p:nvPr>
            <p:ph type="sldNum" sz="quarter" idx="12"/>
          </p:nvPr>
        </p:nvSpPr>
        <p:spPr/>
        <p:txBody>
          <a:bodyPr/>
          <a:lstStyle/>
          <a:p>
            <a:fld id="{CC057153-B650-4DEB-B370-79DDCFDCE934}" type="slidenum">
              <a:rPr lang="en-US" smtClean="0"/>
              <a:t>2</a:t>
            </a:fld>
            <a:endParaRPr lang="en-US"/>
          </a:p>
        </p:txBody>
      </p:sp>
      <p:sp>
        <p:nvSpPr>
          <p:cNvPr id="4" name="Content Placeholder 3">
            <a:extLst>
              <a:ext uri="{FF2B5EF4-FFF2-40B4-BE49-F238E27FC236}">
                <a16:creationId xmlns:a16="http://schemas.microsoft.com/office/drawing/2014/main" id="{692EAE53-CCCA-5DA5-C7D8-4FD44BE7AFD6}"/>
              </a:ext>
            </a:extLst>
          </p:cNvPr>
          <p:cNvSpPr>
            <a:spLocks noGrp="1"/>
          </p:cNvSpPr>
          <p:nvPr>
            <p:ph idx="1"/>
          </p:nvPr>
        </p:nvSpPr>
        <p:spPr>
          <a:xfrm>
            <a:off x="612647" y="1563132"/>
            <a:ext cx="11019515" cy="4593828"/>
          </a:xfrm>
        </p:spPr>
        <p:txBody>
          <a:bodyPr>
            <a:noAutofit/>
          </a:bodyPr>
          <a:lstStyle/>
          <a:p>
            <a:r>
              <a:rPr lang="en-US" sz="1800" dirty="0"/>
              <a:t>Does the algorithm work (</a:t>
            </a:r>
            <a:r>
              <a:rPr lang="en-US" sz="1800" b="1" dirty="0"/>
              <a:t>correctness</a:t>
            </a:r>
            <a:r>
              <a:rPr lang="en-US" sz="1800" dirty="0"/>
              <a:t>)?</a:t>
            </a:r>
          </a:p>
          <a:p>
            <a:r>
              <a:rPr lang="en-US" sz="1800" dirty="0"/>
              <a:t>How fast does the algorithm run or how much memory does it need (</a:t>
            </a:r>
            <a:r>
              <a:rPr lang="en-US" sz="1800" b="1" dirty="0"/>
              <a:t>efficiency</a:t>
            </a:r>
            <a:r>
              <a:rPr lang="en-US" sz="1800" dirty="0"/>
              <a:t>)?</a:t>
            </a:r>
          </a:p>
          <a:p>
            <a:r>
              <a:rPr lang="en-US" sz="1800" dirty="0"/>
              <a:t>We will focus on analyzing the runtime of algorithms.</a:t>
            </a:r>
          </a:p>
          <a:p>
            <a:r>
              <a:rPr lang="en-US" sz="1800" dirty="0"/>
              <a:t>Our ultimate goal is to pick the best performing algorithm.</a:t>
            </a:r>
          </a:p>
          <a:p>
            <a:endParaRPr lang="en-US" sz="1800" dirty="0"/>
          </a:p>
        </p:txBody>
      </p:sp>
      <p:sp>
        <p:nvSpPr>
          <p:cNvPr id="2" name="TextBox 1">
            <a:extLst>
              <a:ext uri="{FF2B5EF4-FFF2-40B4-BE49-F238E27FC236}">
                <a16:creationId xmlns:a16="http://schemas.microsoft.com/office/drawing/2014/main" id="{45286AE0-9A73-5913-74D7-0660F07C43C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4BCE05F-884F-035E-9935-700C8351CCCD}"/>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Main parts to analyzing algorithms</a:t>
            </a:r>
          </a:p>
        </p:txBody>
      </p:sp>
    </p:spTree>
    <p:extLst>
      <p:ext uri="{BB962C8B-B14F-4D97-AF65-F5344CB8AC3E}">
        <p14:creationId xmlns:p14="http://schemas.microsoft.com/office/powerpoint/2010/main" val="59558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F7DF2-D3B1-EFB9-6850-62358AF432A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ECDBC93-D1AE-586C-4337-A20BF436319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DADFF92-EFB6-1A5E-A171-63BA16016093}"/>
              </a:ext>
            </a:extLst>
          </p:cNvPr>
          <p:cNvSpPr>
            <a:spLocks noGrp="1"/>
          </p:cNvSpPr>
          <p:nvPr>
            <p:ph type="sldNum" sz="quarter" idx="12"/>
          </p:nvPr>
        </p:nvSpPr>
        <p:spPr/>
        <p:txBody>
          <a:bodyPr/>
          <a:lstStyle/>
          <a:p>
            <a:fld id="{CC057153-B650-4DEB-B370-79DDCFDCE934}" type="slidenum">
              <a:rPr lang="en-US" smtClean="0"/>
              <a:t>3</a:t>
            </a:fld>
            <a:endParaRPr lang="en-US"/>
          </a:p>
        </p:txBody>
      </p:sp>
      <p:sp>
        <p:nvSpPr>
          <p:cNvPr id="4" name="Content Placeholder 3">
            <a:extLst>
              <a:ext uri="{FF2B5EF4-FFF2-40B4-BE49-F238E27FC236}">
                <a16:creationId xmlns:a16="http://schemas.microsoft.com/office/drawing/2014/main" id="{315E7E12-D860-9309-D9AB-E66F40CAD753}"/>
              </a:ext>
            </a:extLst>
          </p:cNvPr>
          <p:cNvSpPr>
            <a:spLocks noGrp="1"/>
          </p:cNvSpPr>
          <p:nvPr>
            <p:ph idx="1"/>
          </p:nvPr>
        </p:nvSpPr>
        <p:spPr>
          <a:xfrm>
            <a:off x="612647" y="1563132"/>
            <a:ext cx="11019515" cy="4593828"/>
          </a:xfrm>
        </p:spPr>
        <p:txBody>
          <a:bodyPr>
            <a:noAutofit/>
          </a:bodyPr>
          <a:lstStyle/>
          <a:p>
            <a:r>
              <a:rPr lang="en-US" sz="1800" dirty="0"/>
              <a:t>How does the runtime of our algorithm grow as we increase the size of the problem?</a:t>
            </a:r>
          </a:p>
          <a:p>
            <a:pPr lvl="1"/>
            <a:r>
              <a:rPr lang="en-US" sz="1600" dirty="0"/>
              <a:t>Size of the problem could be the number of elements in a list we want to sort or number of characters in a string we want to reverse, etc.</a:t>
            </a:r>
            <a:endParaRPr lang="en-US" sz="1400" dirty="0"/>
          </a:p>
          <a:p>
            <a:r>
              <a:rPr lang="en-US" sz="1800" dirty="0"/>
              <a:t>For example, if we double the input, what will happen to the runtime? Will it…</a:t>
            </a:r>
          </a:p>
          <a:p>
            <a:pPr lvl="1"/>
            <a:r>
              <a:rPr lang="en-US" dirty="0"/>
              <a:t>stay unchanged?</a:t>
            </a:r>
          </a:p>
          <a:p>
            <a:pPr lvl="1"/>
            <a:r>
              <a:rPr lang="en-US" dirty="0"/>
              <a:t>double?</a:t>
            </a:r>
          </a:p>
          <a:p>
            <a:pPr lvl="1"/>
            <a:r>
              <a:rPr lang="en-US" dirty="0"/>
              <a:t>triple?</a:t>
            </a:r>
          </a:p>
          <a:p>
            <a:pPr lvl="1"/>
            <a:r>
              <a:rPr lang="en-US" dirty="0"/>
              <a:t>quadruple?</a:t>
            </a:r>
          </a:p>
          <a:p>
            <a:pPr lvl="1"/>
            <a:r>
              <a:rPr lang="en-US" dirty="0"/>
              <a:t>…</a:t>
            </a:r>
          </a:p>
          <a:p>
            <a:r>
              <a:rPr lang="en-US" sz="1800" dirty="0"/>
              <a:t>Asymptotic runtime analysis relies on math to see how the work that the algorithm scales in respect to input size. </a:t>
            </a:r>
          </a:p>
          <a:p>
            <a:r>
              <a:rPr lang="en-US" sz="1800" dirty="0"/>
              <a:t>It does NOT provide an exact running time nor is an experimental approach where we measure how long our code takes to run using a stopwatch.</a:t>
            </a:r>
            <a:endParaRPr lang="en-US" dirty="0"/>
          </a:p>
        </p:txBody>
      </p:sp>
      <p:sp>
        <p:nvSpPr>
          <p:cNvPr id="2" name="TextBox 1">
            <a:extLst>
              <a:ext uri="{FF2B5EF4-FFF2-40B4-BE49-F238E27FC236}">
                <a16:creationId xmlns:a16="http://schemas.microsoft.com/office/drawing/2014/main" id="{D58535DB-4E20-37B7-6529-A0FCB5C47E0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F871D46-C720-B061-43EA-9CD0FB2D94E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Asymptotic runtime analysis</a:t>
            </a:r>
          </a:p>
        </p:txBody>
      </p:sp>
    </p:spTree>
    <p:extLst>
      <p:ext uri="{BB962C8B-B14F-4D97-AF65-F5344CB8AC3E}">
        <p14:creationId xmlns:p14="http://schemas.microsoft.com/office/powerpoint/2010/main" val="20100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C8122-A1A3-5179-B804-C5A87807E66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2570826-4CAB-9189-4A02-B703174D0CD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DF955E9-BF78-FDCD-17E1-E0D56C24A90D}"/>
              </a:ext>
            </a:extLst>
          </p:cNvPr>
          <p:cNvSpPr>
            <a:spLocks noGrp="1"/>
          </p:cNvSpPr>
          <p:nvPr>
            <p:ph type="sldNum" sz="quarter" idx="12"/>
          </p:nvPr>
        </p:nvSpPr>
        <p:spPr/>
        <p:txBody>
          <a:bodyPr/>
          <a:lstStyle/>
          <a:p>
            <a:fld id="{CC057153-B650-4DEB-B370-79DDCFDCE934}" type="slidenum">
              <a:rPr lang="en-US" smtClean="0"/>
              <a:t>4</a:t>
            </a:fld>
            <a:endParaRPr lang="en-US"/>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5FEA1AF1-5BB6-B866-6EF5-C68E0DBC97C1}"/>
                  </a:ext>
                </a:extLst>
              </p:cNvPr>
              <p:cNvSpPr>
                <a:spLocks noGrp="1"/>
              </p:cNvSpPr>
              <p:nvPr>
                <p:ph idx="1"/>
              </p:nvPr>
            </p:nvSpPr>
            <p:spPr>
              <a:xfrm>
                <a:off x="612647" y="1563132"/>
                <a:ext cx="11019515" cy="4593828"/>
              </a:xfrm>
            </p:spPr>
            <p:txBody>
              <a:bodyPr>
                <a:noAutofit/>
              </a:bodyPr>
              <a:lstStyle/>
              <a:p>
                <a:r>
                  <a:rPr lang="en-US" sz="1800" dirty="0"/>
                  <a:t>Big O notation characterizes functions according to their growth rates.</a:t>
                </a:r>
              </a:p>
              <a:p>
                <a:r>
                  <a:rPr lang="en-US" sz="1800" dirty="0"/>
                  <a:t>The </a:t>
                </a:r>
                <a:r>
                  <a:rPr lang="en-US" sz="1800" b="1" dirty="0"/>
                  <a:t>growth rate </a:t>
                </a:r>
                <a:r>
                  <a:rPr lang="en-US" sz="1800" dirty="0"/>
                  <a:t>of a function is also referred to as the </a:t>
                </a:r>
                <a:r>
                  <a:rPr lang="en-US" sz="1800" b="1" dirty="0"/>
                  <a:t>order of the function</a:t>
                </a:r>
                <a:r>
                  <a:rPr lang="en-US" sz="1800" dirty="0"/>
                  <a:t>.</a:t>
                </a:r>
              </a:p>
              <a:p>
                <a:r>
                  <a:rPr lang="en-US" sz="1800" b="0" dirty="0"/>
                  <a:t>Definition: </a:t>
                </a:r>
                <a14:m>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e>
                    </m:d>
                    <m:r>
                      <a:rPr lang="en-US" sz="1800" b="0" i="1" smtClean="0">
                        <a:latin typeface="Cambria Math" panose="02040503050406030204" pitchFamily="18" charset="0"/>
                      </a:rPr>
                      <m:t>= </m:t>
                    </m:r>
                    <m:r>
                      <a:rPr lang="en-US" sz="1800" b="0" i="1" smtClean="0">
                        <a:latin typeface="Cambria Math" panose="02040503050406030204" pitchFamily="18" charset="0"/>
                      </a:rPr>
                      <m:t>𝑂</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𝑔</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e>
                        </m:d>
                      </m:e>
                    </m:d>
                    <m:r>
                      <a:rPr lang="en-US" sz="1800" b="0" i="1" smtClean="0">
                        <a:latin typeface="Cambria Math" panose="02040503050406030204" pitchFamily="18" charset="0"/>
                      </a:rPr>
                      <m:t>  </m:t>
                    </m:r>
                  </m:oMath>
                </a14:m>
                <a:r>
                  <a:rPr lang="en-US" sz="1800" dirty="0"/>
                  <a:t>if </a:t>
                </a:r>
                <a14:m>
                  <m:oMath xmlns:m="http://schemas.openxmlformats.org/officeDocument/2006/math">
                    <m:d>
                      <m:dPr>
                        <m:begChr m:val="|"/>
                        <m:endChr m:val="|"/>
                        <m:ctrlPr>
                          <a:rPr lang="en-US" sz="1800" i="1" smtClean="0">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𝑛</m:t>
                            </m:r>
                          </m:e>
                        </m:d>
                      </m:e>
                    </m:d>
                    <m:r>
                      <a:rPr lang="en-US" sz="1800" b="0" i="0" smtClean="0">
                        <a:latin typeface="Cambria Math" panose="02040503050406030204" pitchFamily="18" charset="0"/>
                      </a:rPr>
                      <m:t>≤</m:t>
                    </m:r>
                    <m:r>
                      <a:rPr lang="en-US" sz="1800" b="0" i="1" smtClean="0">
                        <a:latin typeface="Cambria Math" panose="02040503050406030204" pitchFamily="18" charset="0"/>
                      </a:rPr>
                      <m:t>𝑐</m:t>
                    </m:r>
                    <m:r>
                      <a:rPr lang="en-US" sz="1800" b="0" i="1" smtClean="0">
                        <a:latin typeface="Cambria Math" panose="02040503050406030204" pitchFamily="18" charset="0"/>
                        <a:ea typeface="Cambria Math" panose="02040503050406030204" pitchFamily="18" charset="0"/>
                      </a:rPr>
                      <m:t>×</m:t>
                    </m:r>
                    <m:d>
                      <m:dPr>
                        <m:begChr m:val="|"/>
                        <m:endChr m:val="|"/>
                        <m:ctrlPr>
                          <a:rPr lang="en-US" sz="1800" b="0" i="1" smtClean="0">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rPr>
                          <m:t>𝑔</m:t>
                        </m:r>
                        <m:r>
                          <a:rPr lang="en-US" sz="1800" i="1">
                            <a:latin typeface="Cambria Math" panose="02040503050406030204" pitchFamily="18" charset="0"/>
                          </a:rPr>
                          <m:t>(</m:t>
                        </m:r>
                        <m:r>
                          <a:rPr lang="en-US" sz="1800" i="1">
                            <a:latin typeface="Cambria Math" panose="02040503050406030204" pitchFamily="18" charset="0"/>
                          </a:rPr>
                          <m:t>𝑛</m:t>
                        </m:r>
                        <m:r>
                          <a:rPr lang="en-US" sz="1800" i="1">
                            <a:latin typeface="Cambria Math" panose="02040503050406030204" pitchFamily="18" charset="0"/>
                          </a:rPr>
                          <m:t>)</m:t>
                        </m:r>
                      </m:e>
                    </m:d>
                  </m:oMath>
                </a14:m>
                <a:r>
                  <a:rPr lang="en-US" sz="1800" dirty="0"/>
                  <a:t>, for all </a:t>
                </a:r>
                <a14:m>
                  <m:oMath xmlns:m="http://schemas.openxmlformats.org/officeDocument/2006/math">
                    <m:r>
                      <a:rPr lang="en-US" sz="1800" i="1" dirty="0">
                        <a:latin typeface="Cambria Math" panose="02040503050406030204" pitchFamily="18" charset="0"/>
                      </a:rPr>
                      <m:t>𝑛</m:t>
                    </m:r>
                    <m:r>
                      <a:rPr lang="en-US" sz="1800" b="0" i="1" dirty="0" smtClean="0">
                        <a:latin typeface="Cambria Math" panose="02040503050406030204" pitchFamily="18" charset="0"/>
                      </a:rPr>
                      <m:t>&gt;</m:t>
                    </m:r>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𝑛</m:t>
                        </m:r>
                      </m:e>
                      <m:sub>
                        <m:r>
                          <a:rPr lang="en-US" sz="1800" b="0" i="1" dirty="0" smtClean="0">
                            <a:latin typeface="Cambria Math" panose="02040503050406030204" pitchFamily="18" charset="0"/>
                          </a:rPr>
                          <m:t>0</m:t>
                        </m:r>
                      </m:sub>
                    </m:sSub>
                    <m:r>
                      <a:rPr lang="en-US" sz="1800" b="0" i="1" smtClean="0">
                        <a:latin typeface="Cambria Math" panose="02040503050406030204" pitchFamily="18" charset="0"/>
                      </a:rPr>
                      <m:t>.</m:t>
                    </m:r>
                  </m:oMath>
                </a14:m>
                <a:endParaRPr lang="en-US" sz="1800" i="1" dirty="0"/>
              </a:p>
              <a:p>
                <a:pPr lvl="1"/>
                <a:r>
                  <a:rPr lang="en-US" dirty="0"/>
                  <a:t>￼We read this as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is big O of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 </m:t>
                    </m:r>
                  </m:oMath>
                </a14:m>
                <a:r>
                  <a:rPr lang="en-US" dirty="0"/>
                  <a:t> or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𝑛</m:t>
                        </m:r>
                      </m:e>
                    </m:d>
                  </m:oMath>
                </a14:m>
                <a:r>
                  <a:rPr lang="en-US" dirty="0"/>
                  <a:t> is of the order of </a:t>
                </a:r>
                <a14:m>
                  <m:oMath xmlns:m="http://schemas.openxmlformats.org/officeDocument/2006/math">
                    <m:r>
                      <a:rPr lang="en-US" i="1">
                        <a:latin typeface="Cambria Math" panose="02040503050406030204" pitchFamily="18" charset="0"/>
                      </a:rPr>
                      <m:t>𝑔</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oMath>
                </a14:m>
                <a:endParaRPr lang="en-US" dirty="0"/>
              </a:p>
              <a:p>
                <a:r>
                  <a:rPr lang="en-US" sz="1800" dirty="0"/>
                  <a:t>The analysis is asymptotical because we refer to very large sizes for </a:t>
                </a:r>
                <a14:m>
                  <m:oMath xmlns:m="http://schemas.openxmlformats.org/officeDocument/2006/math">
                    <m:r>
                      <a:rPr lang="en-US" sz="1800" i="1" dirty="0" smtClean="0">
                        <a:latin typeface="Cambria Math" panose="02040503050406030204" pitchFamily="18" charset="0"/>
                      </a:rPr>
                      <m:t>𝑛</m:t>
                    </m:r>
                  </m:oMath>
                </a14:m>
                <a:r>
                  <a:rPr lang="en-US" sz="1800" dirty="0"/>
                  <a:t>. In such settings, if a function consists of multiple terms only the one with the largest growth rate is kept, the others are omitted.</a:t>
                </a:r>
              </a:p>
              <a:p>
                <a:r>
                  <a:rPr lang="en-US" sz="1800" dirty="0"/>
                  <a:t>For example, </a:t>
                </a:r>
                <a14:m>
                  <m:oMath xmlns:m="http://schemas.openxmlformats.org/officeDocument/2006/math">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𝑛</m:t>
                        </m:r>
                      </m:e>
                    </m:d>
                    <m:r>
                      <a:rPr lang="en-US" sz="1800" b="0" i="1" smtClean="0">
                        <a:latin typeface="Cambria Math" panose="02040503050406030204" pitchFamily="18" charset="0"/>
                      </a:rPr>
                      <m:t>=6</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3</m:t>
                        </m:r>
                      </m:sup>
                    </m:sSup>
                    <m:r>
                      <a:rPr lang="en-US" sz="1800" b="0" i="1" smtClean="0">
                        <a:latin typeface="Cambria Math" panose="02040503050406030204" pitchFamily="18" charset="0"/>
                      </a:rPr>
                      <m:t>+2</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+1</m:t>
                    </m:r>
                  </m:oMath>
                </a14:m>
                <a:r>
                  <a:rPr lang="en-US" sz="1800" dirty="0"/>
                  <a:t>. We can say that </a:t>
                </a:r>
                <a14:m>
                  <m:oMath xmlns:m="http://schemas.openxmlformats.org/officeDocument/2006/math">
                    <m:r>
                      <a:rPr lang="en-US" sz="1800" i="1">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𝑛</m:t>
                        </m:r>
                      </m:e>
                    </m:d>
                    <m:r>
                      <a:rPr lang="en-US" sz="1800" i="1">
                        <a:latin typeface="Cambria Math" panose="02040503050406030204" pitchFamily="18" charset="0"/>
                      </a:rPr>
                      <m:t>=</m:t>
                    </m:r>
                    <m:r>
                      <a:rPr lang="en-US" sz="1800" b="0" i="1" smtClean="0">
                        <a:latin typeface="Cambria Math" panose="02040503050406030204" pitchFamily="18" charset="0"/>
                      </a:rPr>
                      <m:t>𝑂</m:t>
                    </m:r>
                    <m:d>
                      <m:dPr>
                        <m:ctrlPr>
                          <a:rPr lang="en-US" sz="1800" b="0" i="1" smtClean="0">
                            <a:latin typeface="Cambria Math" panose="02040503050406030204" pitchFamily="18" charset="0"/>
                          </a:rPr>
                        </m:ctrlPr>
                      </m:dPr>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3</m:t>
                            </m:r>
                          </m:sup>
                        </m:sSup>
                      </m:e>
                    </m:d>
                  </m:oMath>
                </a14:m>
                <a:r>
                  <a:rPr lang="en-US" sz="1800" dirty="0"/>
                  <a:t> as the one with the largest exponent is the one that contributes the highest growth as the problem size increases.</a:t>
                </a:r>
              </a:p>
            </p:txBody>
          </p:sp>
        </mc:Choice>
        <mc:Fallback>
          <p:sp>
            <p:nvSpPr>
              <p:cNvPr id="4" name="Content Placeholder 3">
                <a:extLst>
                  <a:ext uri="{FF2B5EF4-FFF2-40B4-BE49-F238E27FC236}">
                    <a16:creationId xmlns:a16="http://schemas.microsoft.com/office/drawing/2014/main" id="{5FEA1AF1-5BB6-B866-6EF5-C68E0DBC97C1}"/>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346" r="-230"/>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768E679-0B8B-A412-7EAB-94A2C6D56C4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9CBCD87-4915-5F2F-DD9F-4512D5BCF2E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Big O notation</a:t>
            </a:r>
          </a:p>
        </p:txBody>
      </p:sp>
      <p:sp>
        <p:nvSpPr>
          <p:cNvPr id="6" name="TextBox 5">
            <a:extLst>
              <a:ext uri="{FF2B5EF4-FFF2-40B4-BE49-F238E27FC236}">
                <a16:creationId xmlns:a16="http://schemas.microsoft.com/office/drawing/2014/main" id="{C7C06BB3-EC6C-625D-0F5D-F7F6D3A69950}"/>
              </a:ext>
            </a:extLst>
          </p:cNvPr>
          <p:cNvSpPr txBox="1"/>
          <p:nvPr/>
        </p:nvSpPr>
        <p:spPr>
          <a:xfrm>
            <a:off x="3065938" y="6488668"/>
            <a:ext cx="6112932" cy="369332"/>
          </a:xfrm>
          <a:prstGeom prst="rect">
            <a:avLst/>
          </a:prstGeom>
          <a:noFill/>
        </p:spPr>
        <p:txBody>
          <a:bodyPr wrap="square">
            <a:spAutoFit/>
          </a:bodyPr>
          <a:lstStyle/>
          <a:p>
            <a:r>
              <a:rPr lang="en-US" dirty="0">
                <a:solidFill>
                  <a:schemeClr val="bg2">
                    <a:lumMod val="90000"/>
                  </a:schemeClr>
                </a:solidFill>
              </a:rPr>
              <a:t>https://</a:t>
            </a:r>
            <a:r>
              <a:rPr lang="en-US" dirty="0" err="1">
                <a:solidFill>
                  <a:schemeClr val="bg2">
                    <a:lumMod val="90000"/>
                  </a:schemeClr>
                </a:solidFill>
              </a:rPr>
              <a:t>en.wikipedia.org</a:t>
            </a:r>
            <a:r>
              <a:rPr lang="en-US" dirty="0">
                <a:solidFill>
                  <a:schemeClr val="bg2">
                    <a:lumMod val="90000"/>
                  </a:schemeClr>
                </a:solidFill>
              </a:rPr>
              <a:t>/wiki/</a:t>
            </a:r>
            <a:r>
              <a:rPr lang="en-US" dirty="0" err="1">
                <a:solidFill>
                  <a:schemeClr val="bg2">
                    <a:lumMod val="90000"/>
                  </a:schemeClr>
                </a:solidFill>
              </a:rPr>
              <a:t>Big_O_notation</a:t>
            </a:r>
            <a:endParaRPr lang="en-US" dirty="0">
              <a:solidFill>
                <a:schemeClr val="bg2">
                  <a:lumMod val="90000"/>
                </a:schemeClr>
              </a:solidFill>
            </a:endParaRPr>
          </a:p>
        </p:txBody>
      </p:sp>
    </p:spTree>
    <p:extLst>
      <p:ext uri="{BB962C8B-B14F-4D97-AF65-F5344CB8AC3E}">
        <p14:creationId xmlns:p14="http://schemas.microsoft.com/office/powerpoint/2010/main" val="328327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3C974-16C3-092F-1A10-6837E1BD3B2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CCE7466-9454-A3BA-78BE-D3374073EDB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3B157A4-1130-5971-A5F0-E25D73F85C7D}"/>
              </a:ext>
            </a:extLst>
          </p:cNvPr>
          <p:cNvSpPr>
            <a:spLocks noGrp="1"/>
          </p:cNvSpPr>
          <p:nvPr>
            <p:ph type="sldNum" sz="quarter" idx="12"/>
          </p:nvPr>
        </p:nvSpPr>
        <p:spPr/>
        <p:txBody>
          <a:bodyPr/>
          <a:lstStyle/>
          <a:p>
            <a:fld id="{CC057153-B650-4DEB-B370-79DDCFDCE934}" type="slidenum">
              <a:rPr lang="en-US" smtClean="0"/>
              <a:t>5</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719B0551-E200-5505-0FED-D0D8853BB4CF}"/>
                  </a:ext>
                </a:extLst>
              </p:cNvPr>
              <p:cNvSpPr>
                <a:spLocks noGrp="1"/>
              </p:cNvSpPr>
              <p:nvPr>
                <p:ph idx="1"/>
              </p:nvPr>
            </p:nvSpPr>
            <p:spPr>
              <a:xfrm>
                <a:off x="612647" y="1373267"/>
                <a:ext cx="11019515" cy="4593828"/>
              </a:xfrm>
            </p:spPr>
            <p:txBody>
              <a:bodyPr>
                <a:noAutofit/>
              </a:bodyPr>
              <a:lstStyle/>
              <a:p>
                <a:r>
                  <a:rPr lang="en-US" dirty="0"/>
                  <a:t>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 constant</a:t>
                </a:r>
              </a:p>
              <a:p>
                <a:pPr lvl="1"/>
                <a:r>
                  <a:rPr lang="en-US" sz="1600" dirty="0"/>
                  <a:t>Doubling the input size, won’t affect the runtime. Holy-grail but often pretty hard to accomplish.</a:t>
                </a:r>
              </a:p>
              <a:p>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i="1">
                        <a:latin typeface="Cambria Math" panose="02040503050406030204" pitchFamily="18" charset="0"/>
                      </a:rPr>
                      <m:t>)</m:t>
                    </m:r>
                  </m:oMath>
                </a14:m>
                <a:r>
                  <a:rPr lang="en-US" dirty="0"/>
                  <a:t> = logarithmic</a:t>
                </a:r>
              </a:p>
              <a:p>
                <a:pPr lvl="1"/>
                <a:r>
                  <a:rPr lang="en-US" sz="1600" dirty="0"/>
                  <a:t>Doubling the input size, will increase the runtime by a constant.</a:t>
                </a:r>
              </a:p>
              <a:p>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b="0" i="1" smtClean="0">
                        <a:latin typeface="Cambria Math" panose="02040503050406030204" pitchFamily="18" charset="0"/>
                      </a:rPr>
                      <m:t>𝑛</m:t>
                    </m:r>
                    <m:r>
                      <a:rPr lang="en-US" i="1">
                        <a:latin typeface="Cambria Math" panose="02040503050406030204" pitchFamily="18" charset="0"/>
                      </a:rPr>
                      <m:t>)</m:t>
                    </m:r>
                  </m:oMath>
                </a14:m>
                <a:r>
                  <a:rPr lang="en-US" dirty="0"/>
                  <a:t> = linear</a:t>
                </a:r>
              </a:p>
              <a:p>
                <a:pPr lvl="1"/>
                <a:r>
                  <a:rPr lang="en-US" sz="1600" dirty="0"/>
                  <a:t>Doubling the input size, will result to double the runtime.</a:t>
                </a:r>
              </a:p>
              <a:p>
                <a:pPr lvl="1"/>
                <a:r>
                  <a:rPr lang="en-US" sz="1600" dirty="0"/>
                  <a:t>Rule of thumb: try to keep your programs running at or below this range. </a:t>
                </a:r>
              </a:p>
              <a:p>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i="1">
                        <a:latin typeface="Cambria Math" panose="02040503050406030204" pitchFamily="18" charset="0"/>
                      </a:rPr>
                      <m:t>)</m:t>
                    </m:r>
                  </m:oMath>
                </a14:m>
                <a:r>
                  <a:rPr lang="en-US" dirty="0"/>
                  <a:t> = quadratic</a:t>
                </a:r>
              </a:p>
              <a:p>
                <a:pPr lvl="1"/>
                <a:r>
                  <a:rPr lang="en-US" sz="1600" dirty="0"/>
                  <a:t>Doubling the input size, will result to quadrupling the runtime.</a:t>
                </a:r>
              </a:p>
              <a:p>
                <a:r>
                  <a:rPr lang="en-US" dirty="0"/>
                  <a:t>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b="0" i="1" smtClean="0">
                            <a:latin typeface="Cambria Math" panose="02040503050406030204" pitchFamily="18" charset="0"/>
                          </a:rPr>
                          <m:t>3</m:t>
                        </m:r>
                      </m:sup>
                    </m:sSup>
                    <m:r>
                      <a:rPr lang="en-US" i="1">
                        <a:latin typeface="Cambria Math" panose="02040503050406030204" pitchFamily="18" charset="0"/>
                      </a:rPr>
                      <m:t>)</m:t>
                    </m:r>
                  </m:oMath>
                </a14:m>
                <a:r>
                  <a:rPr lang="en-US" dirty="0"/>
                  <a:t> = cubic</a:t>
                </a:r>
              </a:p>
              <a:p>
                <a:pPr lvl="1"/>
                <a:r>
                  <a:rPr lang="en-US" sz="1600" dirty="0"/>
                  <a:t>Doubling the input size, will result to eight times longer runtime.</a:t>
                </a:r>
                <a:endParaRPr lang="en-US" dirty="0"/>
              </a:p>
              <a:p>
                <a:r>
                  <a:rPr lang="en-US" dirty="0"/>
                  <a:t>Even faster growing (slower) algorithms such as exponential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𝑛</m:t>
                        </m:r>
                      </m:sup>
                    </m:sSup>
                    <m:r>
                      <a:rPr lang="en-US" b="0" i="1" smtClean="0">
                        <a:latin typeface="Cambria Math" panose="02040503050406030204" pitchFamily="18" charset="0"/>
                      </a:rPr>
                      <m:t>)</m:t>
                    </m:r>
                    <m:r>
                      <a:rPr lang="en-US" i="1">
                        <a:latin typeface="Cambria Math" panose="02040503050406030204" pitchFamily="18" charset="0"/>
                      </a:rPr>
                      <m:t> </m:t>
                    </m:r>
                  </m:oMath>
                </a14:m>
                <a:r>
                  <a:rPr lang="en-US" dirty="0"/>
                  <a:t>or factorial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a:t>
                </a:r>
              </a:p>
            </p:txBody>
          </p:sp>
        </mc:Choice>
        <mc:Fallback xmlns="">
          <p:sp>
            <p:nvSpPr>
              <p:cNvPr id="4" name="Content Placeholder 3">
                <a:extLst>
                  <a:ext uri="{FF2B5EF4-FFF2-40B4-BE49-F238E27FC236}">
                    <a16:creationId xmlns:a16="http://schemas.microsoft.com/office/drawing/2014/main" id="{719B0551-E200-5505-0FED-D0D8853BB4CF}"/>
                  </a:ext>
                </a:extLst>
              </p:cNvPr>
              <p:cNvSpPr>
                <a:spLocks noGrp="1" noRot="1" noChangeAspect="1" noMove="1" noResize="1" noEditPoints="1" noAdjustHandles="1" noChangeArrowheads="1" noChangeShapeType="1" noTextEdit="1"/>
              </p:cNvSpPr>
              <p:nvPr>
                <p:ph idx="1"/>
              </p:nvPr>
            </p:nvSpPr>
            <p:spPr>
              <a:xfrm>
                <a:off x="612647" y="1373267"/>
                <a:ext cx="11019515" cy="4593828"/>
              </a:xfrm>
              <a:blipFill>
                <a:blip r:embed="rId3"/>
                <a:stretch>
                  <a:fillRect l="-461" b="-12155"/>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2CD5A8F5-635A-FE3E-C354-BCE418643D8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875993D-7E7F-2258-978E-BBE52F6978CC}"/>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Common classes of runtime complexities</a:t>
            </a:r>
          </a:p>
        </p:txBody>
      </p:sp>
    </p:spTree>
    <p:extLst>
      <p:ext uri="{BB962C8B-B14F-4D97-AF65-F5344CB8AC3E}">
        <p14:creationId xmlns:p14="http://schemas.microsoft.com/office/powerpoint/2010/main" val="47706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3DD62-73C2-32F2-9283-FD8FC82CAFF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51A44B0-5F4F-3B43-DADD-11AA1BDD986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5266EFD-2AFA-0940-869E-862018D9B995}"/>
              </a:ext>
            </a:extLst>
          </p:cNvPr>
          <p:cNvSpPr>
            <a:spLocks noGrp="1"/>
          </p:cNvSpPr>
          <p:nvPr>
            <p:ph type="sldNum" sz="quarter" idx="12"/>
          </p:nvPr>
        </p:nvSpPr>
        <p:spPr/>
        <p:txBody>
          <a:bodyPr/>
          <a:lstStyle/>
          <a:p>
            <a:fld id="{CC057153-B650-4DEB-B370-79DDCFDCE934}" type="slidenum">
              <a:rPr lang="en-US" smtClean="0"/>
              <a:t>6</a:t>
            </a:fld>
            <a:endParaRPr lang="en-US"/>
          </a:p>
        </p:txBody>
      </p:sp>
      <p:sp>
        <p:nvSpPr>
          <p:cNvPr id="2" name="TextBox 1">
            <a:extLst>
              <a:ext uri="{FF2B5EF4-FFF2-40B4-BE49-F238E27FC236}">
                <a16:creationId xmlns:a16="http://schemas.microsoft.com/office/drawing/2014/main" id="{1C45941F-9D37-3606-BEA0-5A0B38A0920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2F511FB-C807-F260-942F-8A8910D86B4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Common classes of runtime complexities</a:t>
            </a:r>
          </a:p>
        </p:txBody>
      </p:sp>
      <p:pic>
        <p:nvPicPr>
          <p:cNvPr id="7" name="Picture 6">
            <a:extLst>
              <a:ext uri="{FF2B5EF4-FFF2-40B4-BE49-F238E27FC236}">
                <a16:creationId xmlns:a16="http://schemas.microsoft.com/office/drawing/2014/main" id="{E432368D-DCE7-CBAB-D05B-DBD85E2946E7}"/>
              </a:ext>
            </a:extLst>
          </p:cNvPr>
          <p:cNvPicPr>
            <a:picLocks noChangeAspect="1"/>
          </p:cNvPicPr>
          <p:nvPr/>
        </p:nvPicPr>
        <p:blipFill>
          <a:blip r:embed="rId3"/>
          <a:stretch>
            <a:fillRect/>
          </a:stretch>
        </p:blipFill>
        <p:spPr>
          <a:xfrm>
            <a:off x="2209800" y="1433422"/>
            <a:ext cx="7772400" cy="5158047"/>
          </a:xfrm>
          <a:prstGeom prst="rect">
            <a:avLst/>
          </a:prstGeom>
        </p:spPr>
      </p:pic>
    </p:spTree>
    <p:extLst>
      <p:ext uri="{BB962C8B-B14F-4D97-AF65-F5344CB8AC3E}">
        <p14:creationId xmlns:p14="http://schemas.microsoft.com/office/powerpoint/2010/main" val="327773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7DB37-FAD6-206B-DD0E-39468A8C03A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1B5BBDC-DAF0-94FE-2D23-A08C003D60C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3436E36B-D14C-EC9A-338C-E80B372C81F9}"/>
              </a:ext>
            </a:extLst>
          </p:cNvPr>
          <p:cNvSpPr>
            <a:spLocks noGrp="1"/>
          </p:cNvSpPr>
          <p:nvPr>
            <p:ph type="sldNum" sz="quarter" idx="12"/>
          </p:nvPr>
        </p:nvSpPr>
        <p:spPr/>
        <p:txBody>
          <a:bodyPr/>
          <a:lstStyle/>
          <a:p>
            <a:fld id="{CC057153-B650-4DEB-B370-79DDCFDCE934}" type="slidenum">
              <a:rPr lang="en-US" smtClean="0"/>
              <a:t>7</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8654A04B-D4A0-68FC-32CF-4A196D835FC5}"/>
                  </a:ext>
                </a:extLst>
              </p:cNvPr>
              <p:cNvSpPr>
                <a:spLocks noGrp="1"/>
              </p:cNvSpPr>
              <p:nvPr>
                <p:ph idx="1"/>
              </p:nvPr>
            </p:nvSpPr>
            <p:spPr>
              <a:xfrm>
                <a:off x="612647" y="1471692"/>
                <a:ext cx="11019515" cy="4593828"/>
              </a:xfrm>
            </p:spPr>
            <p:txBody>
              <a:bodyPr>
                <a:noAutofit/>
              </a:bodyPr>
              <a:lstStyle/>
              <a:p>
                <a:pPr marL="0" indent="0">
                  <a:buNone/>
                </a:pPr>
                <a:r>
                  <a:rPr lang="en-US" dirty="0"/>
                  <a:t>Using big O notation, simplify the following functions:</a:t>
                </a:r>
              </a:p>
              <a:p>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+7</m:t>
                    </m:r>
                  </m:oMath>
                </a14:m>
                <a:endParaRPr lang="en-US" b="0" dirty="0"/>
              </a:p>
              <a:p>
                <a14:m>
                  <m:oMath xmlns:m="http://schemas.openxmlformats.org/officeDocument/2006/math">
                    <m:sSup>
                      <m:sSupPr>
                        <m:ctrlPr>
                          <a:rPr lang="en-US" b="0" i="1" smtClean="0">
                            <a:latin typeface="Cambria Math" panose="02040503050406030204" pitchFamily="18" charset="0"/>
                          </a:rPr>
                        </m:ctrlPr>
                      </m:sSupPr>
                      <m:e>
                        <m:r>
                          <a:rPr lang="en-US"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oMath>
                </a14:m>
                <a:endParaRPr lang="en-US" b="0" dirty="0"/>
              </a:p>
              <a:p>
                <a14:m>
                  <m:oMath xmlns:m="http://schemas.openxmlformats.org/officeDocument/2006/math">
                    <m:r>
                      <a:rPr lang="en-US" b="0" i="1" smtClean="0">
                        <a:latin typeface="Cambria Math" panose="02040503050406030204" pitchFamily="18" charset="0"/>
                      </a:rPr>
                      <m:t>1000</m:t>
                    </m:r>
                  </m:oMath>
                </a14:m>
                <a:endParaRPr lang="en-US" b="0" dirty="0"/>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+1000</m:t>
                    </m:r>
                  </m:oMath>
                </a14:m>
                <a:endParaRPr lang="en-US" b="0" dirty="0"/>
              </a:p>
              <a:p>
                <a14:m>
                  <m:oMath xmlns:m="http://schemas.openxmlformats.org/officeDocument/2006/math">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oMath>
                </a14:m>
                <a:endParaRPr lang="en-US" b="0" dirty="0"/>
              </a:p>
              <a:p>
                <a:endParaRPr lang="en-US" b="0" dirty="0"/>
              </a:p>
            </p:txBody>
          </p:sp>
        </mc:Choice>
        <mc:Fallback xmlns="">
          <p:sp>
            <p:nvSpPr>
              <p:cNvPr id="4" name="Content Placeholder 3">
                <a:extLst>
                  <a:ext uri="{FF2B5EF4-FFF2-40B4-BE49-F238E27FC236}">
                    <a16:creationId xmlns:a16="http://schemas.microsoft.com/office/drawing/2014/main" id="{8654A04B-D4A0-68FC-32CF-4A196D835FC5}"/>
                  </a:ext>
                </a:extLst>
              </p:cNvPr>
              <p:cNvSpPr>
                <a:spLocks noGrp="1" noRot="1" noChangeAspect="1" noMove="1" noResize="1" noEditPoints="1" noAdjustHandles="1" noChangeArrowheads="1" noChangeShapeType="1" noTextEdit="1"/>
              </p:cNvSpPr>
              <p:nvPr>
                <p:ph idx="1"/>
              </p:nvPr>
            </p:nvSpPr>
            <p:spPr>
              <a:xfrm>
                <a:off x="612647" y="1471692"/>
                <a:ext cx="11019515" cy="4593828"/>
              </a:xfrm>
              <a:blipFill>
                <a:blip r:embed="rId3"/>
                <a:stretch>
                  <a:fillRect l="-57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6278699-695F-B91B-2EA0-7A925A222BC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469232F-0DDD-BC0F-EBD8-1D6DCECC2CA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Practice time</a:t>
            </a:r>
          </a:p>
        </p:txBody>
      </p:sp>
    </p:spTree>
    <p:extLst>
      <p:ext uri="{BB962C8B-B14F-4D97-AF65-F5344CB8AC3E}">
        <p14:creationId xmlns:p14="http://schemas.microsoft.com/office/powerpoint/2010/main" val="254174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33BD9-6BAE-6B90-1D84-E3194729847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5124816-0CD8-FED4-F790-88D252F3FB6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032B362-0FEE-DC25-BDF3-31F5146F3A98}"/>
              </a:ext>
            </a:extLst>
          </p:cNvPr>
          <p:cNvSpPr>
            <a:spLocks noGrp="1"/>
          </p:cNvSpPr>
          <p:nvPr>
            <p:ph type="sldNum" sz="quarter" idx="12"/>
          </p:nvPr>
        </p:nvSpPr>
        <p:spPr/>
        <p:txBody>
          <a:bodyPr/>
          <a:lstStyle/>
          <a:p>
            <a:fld id="{CC057153-B650-4DEB-B370-79DDCFDCE934}" type="slidenum">
              <a:rPr lang="en-US" smtClean="0"/>
              <a:t>8</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3916345E-AA11-000D-875C-74420F5052FF}"/>
                  </a:ext>
                </a:extLst>
              </p:cNvPr>
              <p:cNvSpPr>
                <a:spLocks noGrp="1"/>
              </p:cNvSpPr>
              <p:nvPr>
                <p:ph idx="1"/>
              </p:nvPr>
            </p:nvSpPr>
            <p:spPr>
              <a:xfrm>
                <a:off x="612647" y="1373267"/>
                <a:ext cx="11019515" cy="4593828"/>
              </a:xfrm>
            </p:spPr>
            <p:txBody>
              <a:bodyPr>
                <a:noAutofit/>
              </a:bodyPr>
              <a:lstStyle/>
              <a:p>
                <a:pPr marL="0" indent="0">
                  <a:buNone/>
                </a:pPr>
                <a:r>
                  <a:rPr lang="en-US" dirty="0"/>
                  <a:t>Using big O notation, simplify the following functions:</a:t>
                </a:r>
              </a:p>
              <a:p>
                <a14:m>
                  <m:oMath xmlns:m="http://schemas.openxmlformats.org/officeDocument/2006/math">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+7=</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3</m:t>
                            </m:r>
                          </m:sup>
                        </m:sSup>
                      </m:e>
                    </m:d>
                  </m:oMath>
                </a14:m>
                <a:endParaRPr lang="en-US" b="0" dirty="0"/>
              </a:p>
              <a:p>
                <a14:m>
                  <m:oMath xmlns:m="http://schemas.openxmlformats.org/officeDocument/2006/math">
                    <m:sSup>
                      <m:sSupPr>
                        <m:ctrlPr>
                          <a:rPr lang="en-US" b="0" i="1" smtClean="0">
                            <a:latin typeface="Cambria Math" panose="02040503050406030204" pitchFamily="18" charset="0"/>
                          </a:rPr>
                        </m:ctrlPr>
                      </m:sSupPr>
                      <m:e>
                        <m:r>
                          <a:rPr lang="en-US"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e>
                    </m:d>
                  </m:oMath>
                </a14:m>
                <a:endParaRPr lang="en-US" b="0" dirty="0"/>
              </a:p>
              <a:p>
                <a14:m>
                  <m:oMath xmlns:m="http://schemas.openxmlformats.org/officeDocument/2006/math">
                    <m:r>
                      <a:rPr lang="en-US" b="0" i="1" smtClean="0">
                        <a:latin typeface="Cambria Math" panose="02040503050406030204" pitchFamily="18" charset="0"/>
                      </a:rPr>
                      <m:t>1000=</m:t>
                    </m:r>
                    <m:r>
                      <a:rPr lang="en-US" b="0" i="1" smtClean="0">
                        <a:latin typeface="Cambria Math" panose="02040503050406030204" pitchFamily="18" charset="0"/>
                      </a:rPr>
                      <m:t>𝑂</m:t>
                    </m:r>
                    <m:r>
                      <a:rPr lang="en-US" b="0" i="1" smtClean="0">
                        <a:latin typeface="Cambria Math" panose="02040503050406030204" pitchFamily="18" charset="0"/>
                      </a:rPr>
                      <m:t>(1)</m:t>
                    </m:r>
                  </m:oMath>
                </a14:m>
                <a:endParaRPr lang="en-US" b="0" dirty="0"/>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+1000=</m:t>
                    </m:r>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b="0" dirty="0"/>
              </a:p>
              <a:p>
                <a14:m>
                  <m:oMath xmlns:m="http://schemas.openxmlformats.org/officeDocument/2006/math">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m:t>
                    </m:r>
                    <m:r>
                      <a:rPr lang="en-US" b="0" i="1" smtClean="0">
                        <a:latin typeface="Cambria Math" panose="02040503050406030204" pitchFamily="18" charset="0"/>
                      </a:rPr>
                      <m:t>𝑂</m:t>
                    </m:r>
                    <m:r>
                      <a:rPr lang="en-US" b="0" i="1" smtClean="0">
                        <a:latin typeface="Cambria Math" panose="02040503050406030204" pitchFamily="18" charset="0"/>
                      </a:rPr>
                      <m:t>(1)</m:t>
                    </m:r>
                  </m:oMath>
                </a14:m>
                <a:endParaRPr lang="en-US" b="0" dirty="0"/>
              </a:p>
              <a:p>
                <a:endParaRPr lang="en-US" b="0" dirty="0"/>
              </a:p>
            </p:txBody>
          </p:sp>
        </mc:Choice>
        <mc:Fallback xmlns="">
          <p:sp>
            <p:nvSpPr>
              <p:cNvPr id="4" name="Content Placeholder 3">
                <a:extLst>
                  <a:ext uri="{FF2B5EF4-FFF2-40B4-BE49-F238E27FC236}">
                    <a16:creationId xmlns:a16="http://schemas.microsoft.com/office/drawing/2014/main" id="{3916345E-AA11-000D-875C-74420F5052FF}"/>
                  </a:ext>
                </a:extLst>
              </p:cNvPr>
              <p:cNvSpPr>
                <a:spLocks noGrp="1" noRot="1" noChangeAspect="1" noMove="1" noResize="1" noEditPoints="1" noAdjustHandles="1" noChangeArrowheads="1" noChangeShapeType="1" noTextEdit="1"/>
              </p:cNvSpPr>
              <p:nvPr>
                <p:ph idx="1"/>
              </p:nvPr>
            </p:nvSpPr>
            <p:spPr>
              <a:xfrm>
                <a:off x="612647" y="1373267"/>
                <a:ext cx="11019515" cy="4593828"/>
              </a:xfrm>
              <a:blipFill>
                <a:blip r:embed="rId3"/>
                <a:stretch>
                  <a:fillRect l="-576"/>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35C8F81-0CE5-1725-8C41-51A54DD8BB5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3572E07-3738-9344-2B2E-935C75B4FA8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Answer</a:t>
            </a:r>
          </a:p>
        </p:txBody>
      </p:sp>
    </p:spTree>
    <p:extLst>
      <p:ext uri="{BB962C8B-B14F-4D97-AF65-F5344CB8AC3E}">
        <p14:creationId xmlns:p14="http://schemas.microsoft.com/office/powerpoint/2010/main" val="354664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8336D-C518-1710-03A0-DE5A1D0B930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4B1059C-6008-7A65-4701-7CC7C7AA18D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C80FE02B-EB6B-72E5-9E99-8732B811B1AC}"/>
              </a:ext>
            </a:extLst>
          </p:cNvPr>
          <p:cNvSpPr>
            <a:spLocks noGrp="1"/>
          </p:cNvSpPr>
          <p:nvPr>
            <p:ph type="sldNum" sz="quarter" idx="12"/>
          </p:nvPr>
        </p:nvSpPr>
        <p:spPr/>
        <p:txBody>
          <a:bodyPr/>
          <a:lstStyle/>
          <a:p>
            <a:fld id="{CC057153-B650-4DEB-B370-79DDCFDCE934}" type="slidenum">
              <a:rPr lang="en-US" smtClean="0"/>
              <a:t>9</a:t>
            </a:fld>
            <a:endParaRPr lang="en-US"/>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4E346257-4DEC-3BDA-E9F9-8F789BE2F2E6}"/>
                  </a:ext>
                </a:extLst>
              </p:cNvPr>
              <p:cNvSpPr>
                <a:spLocks noGrp="1"/>
              </p:cNvSpPr>
              <p:nvPr>
                <p:ph idx="1"/>
              </p:nvPr>
            </p:nvSpPr>
            <p:spPr>
              <a:xfrm>
                <a:off x="612647" y="1563132"/>
                <a:ext cx="11019515" cy="4593828"/>
              </a:xfrm>
            </p:spPr>
            <p:txBody>
              <a:bodyPr>
                <a:noAutofit/>
              </a:bodyPr>
              <a:lstStyle/>
              <a:p>
                <a:pPr marL="0" indent="0" fontAlgn="base">
                  <a:buNone/>
                </a:pPr>
                <a:r>
                  <a:rPr lang="en-US" sz="1800" dirty="0">
                    <a:latin typeface="Monaco" pitchFamily="2" charset="77"/>
                  </a:rPr>
                  <a:t>def </a:t>
                </a:r>
                <a:r>
                  <a:rPr lang="en-US" sz="1800" dirty="0" err="1">
                    <a:latin typeface="Monaco" pitchFamily="2" charset="77"/>
                  </a:rPr>
                  <a:t>linear_search</a:t>
                </a:r>
                <a:r>
                  <a:rPr lang="en-US" sz="1800" dirty="0">
                    <a:latin typeface="Monaco" pitchFamily="2" charset="77"/>
                  </a:rPr>
                  <a:t>(</a:t>
                </a:r>
                <a:r>
                  <a:rPr lang="en-US" sz="1800" dirty="0" err="1">
                    <a:latin typeface="Monaco" pitchFamily="2" charset="77"/>
                  </a:rPr>
                  <a:t>lst</a:t>
                </a:r>
                <a:r>
                  <a:rPr lang="en-US" sz="1800" dirty="0">
                    <a:latin typeface="Monaco" pitchFamily="2" charset="77"/>
                  </a:rPr>
                  <a:t>, element):</a:t>
                </a:r>
              </a:p>
              <a:p>
                <a:pPr marL="228600" lvl="1" indent="0">
                  <a:buNone/>
                </a:pPr>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marL="228600" lvl="1" indent="0">
                  <a:buNone/>
                </a:pPr>
                <a:r>
                  <a:rPr lang="en-US" dirty="0">
                    <a:latin typeface="Monaco" pitchFamily="2" charset="77"/>
                  </a:rPr>
                  <a:t>for </a:t>
                </a:r>
                <a:r>
                  <a:rPr lang="en-US" dirty="0" err="1">
                    <a:latin typeface="Monaco" pitchFamily="2" charset="77"/>
                  </a:rPr>
                  <a:t>i</a:t>
                </a:r>
                <a:r>
                  <a:rPr lang="en-US" dirty="0">
                    <a:latin typeface="Monaco" pitchFamily="2" charset="77"/>
                  </a:rPr>
                  <a:t> in range(n):</a:t>
                </a:r>
              </a:p>
              <a:p>
                <a:pPr marL="457200" lvl="2" indent="0">
                  <a:buNone/>
                </a:pPr>
                <a:r>
                  <a:rPr lang="en-US" sz="1800" dirty="0">
                    <a:latin typeface="Monaco" pitchFamily="2" charset="77"/>
                  </a:rPr>
                  <a:t>if </a:t>
                </a:r>
                <a:r>
                  <a:rPr lang="en-US" sz="1800" dirty="0" err="1">
                    <a:latin typeface="Monaco" pitchFamily="2" charset="77"/>
                  </a:rPr>
                  <a:t>lst</a:t>
                </a:r>
                <a:r>
                  <a:rPr lang="en-US" sz="1800" dirty="0">
                    <a:latin typeface="Monaco" pitchFamily="2" charset="77"/>
                  </a:rPr>
                  <a:t>[</a:t>
                </a:r>
                <a:r>
                  <a:rPr lang="en-US" sz="1800" dirty="0" err="1">
                    <a:latin typeface="Monaco" pitchFamily="2" charset="77"/>
                  </a:rPr>
                  <a:t>i</a:t>
                </a:r>
                <a:r>
                  <a:rPr lang="en-US" sz="1800" dirty="0">
                    <a:latin typeface="Monaco" pitchFamily="2" charset="77"/>
                  </a:rPr>
                  <a:t>]==element:</a:t>
                </a:r>
              </a:p>
              <a:p>
                <a:pPr marL="685800" lvl="3" indent="0">
                  <a:buNone/>
                </a:pPr>
                <a:r>
                  <a:rPr lang="en-US" sz="1800" dirty="0">
                    <a:latin typeface="Monaco" pitchFamily="2" charset="77"/>
                  </a:rPr>
                  <a:t>return </a:t>
                </a:r>
                <a:r>
                  <a:rPr lang="en-US" sz="1800" dirty="0" err="1">
                    <a:latin typeface="Monaco" pitchFamily="2" charset="77"/>
                  </a:rPr>
                  <a:t>i</a:t>
                </a:r>
                <a:endParaRPr lang="en-US" sz="1800" dirty="0">
                  <a:latin typeface="Monaco" pitchFamily="2" charset="77"/>
                </a:endParaRPr>
              </a:p>
              <a:p>
                <a:pPr marL="228600" lvl="1" indent="0">
                  <a:buNone/>
                </a:pPr>
                <a:r>
                  <a:rPr lang="en-US" dirty="0">
                    <a:latin typeface="Monaco" pitchFamily="2" charset="77"/>
                  </a:rPr>
                  <a:t>return -1</a:t>
                </a:r>
              </a:p>
              <a:p>
                <a:r>
                  <a:rPr lang="en-US" sz="1800" dirty="0"/>
                  <a:t>What is the runtime for </a:t>
                </a:r>
                <a:r>
                  <a:rPr lang="en-US" sz="1800" dirty="0" err="1">
                    <a:latin typeface="Monaco" pitchFamily="2" charset="77"/>
                  </a:rPr>
                  <a:t>linear_search</a:t>
                </a:r>
                <a:r>
                  <a:rPr lang="en-US" sz="1800" dirty="0"/>
                  <a:t> counting number of comparisons (==)?</a:t>
                </a:r>
              </a:p>
              <a:p>
                <a:pPr lvl="1"/>
                <a:r>
                  <a:rPr lang="en-US" dirty="0"/>
                  <a:t>In the worst case,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m:t>
                    </m:r>
                    <m:r>
                      <a:rPr lang="en-US" i="1" dirty="0" smtClean="0">
                        <a:latin typeface="Cambria Math" panose="02040503050406030204" pitchFamily="18" charset="0"/>
                      </a:rPr>
                      <m:t>𝑛</m:t>
                    </m:r>
                    <m:r>
                      <a:rPr lang="en-US" i="1" dirty="0" smtClean="0">
                        <a:latin typeface="Cambria Math" panose="02040503050406030204" pitchFamily="18" charset="0"/>
                      </a:rPr>
                      <m:t>)</m:t>
                    </m:r>
                  </m:oMath>
                </a14:m>
                <a:r>
                  <a:rPr lang="en-US" dirty="0"/>
                  <a:t>. We have to go through the entire list to either not find the element at all or find it in the last position.</a:t>
                </a:r>
              </a:p>
              <a:p>
                <a:pPr lvl="1"/>
                <a:r>
                  <a:rPr lang="en-US" dirty="0"/>
                  <a:t>In the average case, the element will be somewhere in the middle and we will have to make about n/2 comparisons </a:t>
                </a:r>
                <a14:m>
                  <m:oMath xmlns:m="http://schemas.openxmlformats.org/officeDocument/2006/math">
                    <m:r>
                      <a:rPr lang="en-US" i="1" dirty="0">
                        <a:latin typeface="Cambria Math" panose="02040503050406030204" pitchFamily="18" charset="0"/>
                      </a:rPr>
                      <m:t>𝑂</m:t>
                    </m:r>
                    <m:d>
                      <m:dPr>
                        <m:ctrlPr>
                          <a:rPr lang="en-US" i="1" dirty="0">
                            <a:latin typeface="Cambria Math" panose="02040503050406030204" pitchFamily="18" charset="0"/>
                          </a:rPr>
                        </m:ctrlPr>
                      </m:dPr>
                      <m:e>
                        <m:f>
                          <m:fPr>
                            <m:ctrlPr>
                              <a:rPr lang="en-US" b="0" i="1" dirty="0" smtClean="0">
                                <a:latin typeface="Cambria Math" panose="02040503050406030204" pitchFamily="18" charset="0"/>
                              </a:rPr>
                            </m:ctrlPr>
                          </m:fPr>
                          <m:num>
                            <m:r>
                              <a:rPr lang="en-US" i="1" dirty="0">
                                <a:latin typeface="Cambria Math" panose="02040503050406030204" pitchFamily="18" charset="0"/>
                              </a:rPr>
                              <m:t>𝑛</m:t>
                            </m:r>
                          </m:num>
                          <m:den>
                            <m:r>
                              <a:rPr lang="en-US" b="0" i="1" dirty="0" smtClean="0">
                                <a:latin typeface="Cambria Math" panose="02040503050406030204" pitchFamily="18" charset="0"/>
                              </a:rPr>
                              <m:t>2</m:t>
                            </m:r>
                          </m:den>
                        </m:f>
                      </m:e>
                    </m:d>
                    <m:r>
                      <a:rPr lang="en-US" b="0" i="0" dirty="0" smtClean="0">
                        <a:latin typeface="Cambria Math" panose="02040503050406030204" pitchFamily="18" charset="0"/>
                      </a:rPr>
                      <m:t>=</m:t>
                    </m:r>
                    <m:r>
                      <m:rPr>
                        <m:sty m:val="p"/>
                      </m:rPr>
                      <a:rPr lang="en-US" b="0" i="0" dirty="0" smtClean="0">
                        <a:latin typeface="Cambria Math" panose="02040503050406030204" pitchFamily="18" charset="0"/>
                      </a:rPr>
                      <m:t>O</m:t>
                    </m:r>
                    <m:r>
                      <a:rPr lang="en-US" b="0" i="0" dirty="0" smtClean="0">
                        <a:latin typeface="Cambria Math" panose="02040503050406030204" pitchFamily="18" charset="0"/>
                      </a:rPr>
                      <m:t>(</m:t>
                    </m:r>
                    <m:r>
                      <m:rPr>
                        <m:sty m:val="p"/>
                      </m:rPr>
                      <a:rPr lang="en-US" b="0" i="0" dirty="0" smtClean="0">
                        <a:latin typeface="Cambria Math" panose="02040503050406030204" pitchFamily="18" charset="0"/>
                      </a:rPr>
                      <m:t>n</m:t>
                    </m:r>
                    <m:r>
                      <a:rPr lang="en-US" b="0" i="0" dirty="0" smtClean="0">
                        <a:latin typeface="Cambria Math" panose="02040503050406030204" pitchFamily="18" charset="0"/>
                      </a:rPr>
                      <m:t>)</m:t>
                    </m:r>
                  </m:oMath>
                </a14:m>
                <a:r>
                  <a:rPr lang="en-US" dirty="0"/>
                  <a:t>.</a:t>
                </a:r>
              </a:p>
              <a:p>
                <a:pPr lvl="1"/>
                <a:r>
                  <a:rPr lang="en-US" dirty="0"/>
                  <a:t>In the best case, the element will be in the first index and we will only need to make one comparison, thus </a:t>
                </a:r>
                <a14:m>
                  <m:oMath xmlns:m="http://schemas.openxmlformats.org/officeDocument/2006/math">
                    <m:r>
                      <a:rPr lang="en-US" i="1" dirty="0" smtClean="0">
                        <a:latin typeface="Cambria Math" panose="02040503050406030204" pitchFamily="18" charset="0"/>
                      </a:rPr>
                      <m:t>𝑂</m:t>
                    </m:r>
                    <m:r>
                      <a:rPr lang="en-US" i="1" dirty="0" smtClean="0">
                        <a:latin typeface="Cambria Math" panose="02040503050406030204" pitchFamily="18" charset="0"/>
                      </a:rPr>
                      <m:t>(1)</m:t>
                    </m:r>
                  </m:oMath>
                </a14:m>
                <a:r>
                  <a:rPr lang="en-US" dirty="0"/>
                  <a:t>.</a:t>
                </a:r>
              </a:p>
              <a:p>
                <a:pPr marL="228600" lvl="1" indent="0">
                  <a:buNone/>
                </a:pPr>
                <a:endParaRPr lang="en-US" dirty="0">
                  <a:latin typeface="Monaco" pitchFamily="2" charset="77"/>
                </a:endParaRPr>
              </a:p>
            </p:txBody>
          </p:sp>
        </mc:Choice>
        <mc:Fallback xmlns="">
          <p:sp>
            <p:nvSpPr>
              <p:cNvPr id="4" name="Content Placeholder 3">
                <a:extLst>
                  <a:ext uri="{FF2B5EF4-FFF2-40B4-BE49-F238E27FC236}">
                    <a16:creationId xmlns:a16="http://schemas.microsoft.com/office/drawing/2014/main" id="{4E346257-4DEC-3BDA-E9F9-8F789BE2F2E6}"/>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r="-576" b="-1377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0A2A0BDC-B31E-EC8E-1AE7-B6A9F812250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10C0F06-1AAA-677A-E6D5-7B038F2B37E8}"/>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Revisiting </a:t>
            </a:r>
            <a:r>
              <a:rPr lang="en-US" dirty="0" err="1">
                <a:latin typeface="Monaco" pitchFamily="2" charset="77"/>
              </a:rPr>
              <a:t>linear_search</a:t>
            </a:r>
            <a:r>
              <a:rPr lang="en-US" dirty="0">
                <a:latin typeface="Monaco" pitchFamily="2" charset="77"/>
              </a:rPr>
              <a:t> </a:t>
            </a:r>
            <a:r>
              <a:rPr lang="en-US" dirty="0"/>
              <a:t>function</a:t>
            </a:r>
          </a:p>
        </p:txBody>
      </p:sp>
    </p:spTree>
    <p:extLst>
      <p:ext uri="{BB962C8B-B14F-4D97-AF65-F5344CB8AC3E}">
        <p14:creationId xmlns:p14="http://schemas.microsoft.com/office/powerpoint/2010/main" val="3021613556"/>
      </p:ext>
    </p:extLst>
  </p:cSld>
  <p:clrMapOvr>
    <a:masterClrMapping/>
  </p:clrMapOvr>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91946</TotalTime>
  <Words>2517</Words>
  <Application>Microsoft Macintosh PowerPoint</Application>
  <PresentationFormat>Widescreen</PresentationFormat>
  <Paragraphs>188</Paragraphs>
  <Slides>16</Slides>
  <Notes>16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Cambria Math</vt:lpstr>
      <vt:lpstr>Monaco</vt:lpstr>
      <vt:lpstr>Neue Haas Grotesk Text Pro</vt:lpstr>
      <vt:lpstr>VanillaVTI</vt:lpstr>
      <vt:lpstr>Asymptotic Runtime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593</cp:revision>
  <cp:lastPrinted>2025-11-06T17:16:51Z</cp:lastPrinted>
  <dcterms:created xsi:type="dcterms:W3CDTF">2025-02-11T22:53:59Z</dcterms:created>
  <dcterms:modified xsi:type="dcterms:W3CDTF">2026-04-09T18:20:40Z</dcterms:modified>
</cp:coreProperties>
</file>