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1"/>
  </p:notesMasterIdLst>
  <p:sldIdLst>
    <p:sldId id="256" r:id="rId2"/>
    <p:sldId id="419" r:id="rId3"/>
    <p:sldId id="474" r:id="rId4"/>
    <p:sldId id="438" r:id="rId5"/>
    <p:sldId id="439" r:id="rId6"/>
    <p:sldId id="414" r:id="rId7"/>
    <p:sldId id="433" r:id="rId8"/>
    <p:sldId id="440" r:id="rId9"/>
    <p:sldId id="441" r:id="rId10"/>
    <p:sldId id="442" r:id="rId11"/>
    <p:sldId id="443" r:id="rId12"/>
    <p:sldId id="451" r:id="rId13"/>
    <p:sldId id="444" r:id="rId14"/>
    <p:sldId id="445" r:id="rId15"/>
    <p:sldId id="446" r:id="rId16"/>
    <p:sldId id="452" r:id="rId17"/>
    <p:sldId id="447" r:id="rId18"/>
    <p:sldId id="448" r:id="rId19"/>
    <p:sldId id="453" r:id="rId20"/>
    <p:sldId id="449" r:id="rId21"/>
    <p:sldId id="454" r:id="rId22"/>
    <p:sldId id="483" r:id="rId23"/>
    <p:sldId id="484" r:id="rId24"/>
    <p:sldId id="486" r:id="rId25"/>
    <p:sldId id="450" r:id="rId26"/>
    <p:sldId id="455" r:id="rId27"/>
    <p:sldId id="493" r:id="rId28"/>
    <p:sldId id="456"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70" r:id="rId42"/>
    <p:sldId id="471" r:id="rId43"/>
    <p:sldId id="487" r:id="rId44"/>
    <p:sldId id="488" r:id="rId45"/>
    <p:sldId id="491" r:id="rId46"/>
    <p:sldId id="472" r:id="rId47"/>
    <p:sldId id="494" r:id="rId48"/>
    <p:sldId id="473" r:id="rId49"/>
    <p:sldId id="475" r:id="rId50"/>
    <p:sldId id="476" r:id="rId51"/>
    <p:sldId id="477" r:id="rId52"/>
    <p:sldId id="478" r:id="rId53"/>
    <p:sldId id="479" r:id="rId54"/>
    <p:sldId id="480" r:id="rId55"/>
    <p:sldId id="481" r:id="rId56"/>
    <p:sldId id="489" r:id="rId57"/>
    <p:sldId id="482" r:id="rId58"/>
    <p:sldId id="492" r:id="rId59"/>
    <p:sldId id="49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9300"/>
    <a:srgbClr val="FF2600"/>
    <a:srgbClr val="00FA00"/>
    <a:srgbClr val="8EFA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806"/>
    <p:restoredTop sz="80415"/>
  </p:normalViewPr>
  <p:slideViewPr>
    <p:cSldViewPr snapToGrid="0">
      <p:cViewPr varScale="1">
        <p:scale>
          <a:sx n="72" d="100"/>
          <a:sy n="72" d="100"/>
        </p:scale>
        <p:origin x="232"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4/7/26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far in this unit we talked about how to store data in different structures, such as sequences and dictionaries. Quite often, we will want the data to follow a certain ordering. This can be imposed by sorting the data. </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CADA4-157D-27B6-576E-69A0A1E6C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EDFBB-1665-AF9C-6E4A-1B77DA60B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94A04-90ED-5B90-BD4C-268285FA6DD3}"/>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E32BECD-B749-5445-1056-2DC551ADE75C}"/>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251545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787B7-BF5D-0323-521D-DA4C7D2BF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8E617-6776-4F8A-F860-3E180D17F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7C08EF-6D18-2DD9-6C68-4ECBF7FDD64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24D1723-EE42-27BD-6A4E-CEB6FDB08E81}"/>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78431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83CEF-D8CF-6DA4-0E76-AB8264CBD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D2F3A-CA78-FDC9-44FC-0254F1FD4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0A8F2-56EE-59D6-9FD5-39E92D16CA50}"/>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12DB686-752C-A80E-BD25-2CC10AD99A5E}"/>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3963304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40E88-7CD0-5C1C-925F-979338908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B6C5B-AADD-3F90-B47A-BE703DA19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5985F-5451-ACBC-40EC-E11DF2967615}"/>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E93814-A26D-52AC-0E80-BEFF26B8ED3E}"/>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592653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E156-2F89-FE45-A371-C58597EE2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ED74A-2222-E109-E455-DFBBA5F69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F1046-241A-3099-F404-B16C868563D0}"/>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DDFD294-E0CA-66D6-3ACA-A625B903B10F}"/>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1686897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FC2E2-981C-6469-B1B0-64770C82A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4A1C1-D633-C9A1-6A38-D550618CE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A0DE7A-6AD6-9F05-B5DB-99808C91E26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9F9A6DC-F0B3-2091-B497-71ECE807C6F9}"/>
              </a:ext>
            </a:extLst>
          </p:cNvPr>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404772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C6BA7-1E05-1A7F-23D2-68266C418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F8D96-028A-2009-93DF-114B5C7A2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DBDFC-CB58-6780-D117-B7AF1A4A3A58}"/>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5116FEA-FD41-131F-C512-FE52E159498F}"/>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3018246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0A3AC-32E5-2352-8EAE-48D3E2DFB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B4469-3978-1451-4844-C576EE1E8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6AE56-D79B-2A2E-C351-C838B7FF5C8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2728414-7177-6D49-5BFC-F2D1A0E8BC48}"/>
              </a:ext>
            </a:extLst>
          </p:cNvPr>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2245201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C6026-DFFA-F2F5-2CB7-F3AED8672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E40C7-E054-6031-F288-3A6C557EB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3EA1C-2BCF-4817-FE16-6D5896B076A2}"/>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DBA2869-F4F5-D3C8-E808-2AF2D9E7863B}"/>
              </a:ext>
            </a:extLst>
          </p:cNvPr>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165653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9BCF9-3AD6-CF83-1769-9B6389B2F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6EA6F-E6BC-AA91-E035-DDCE9789B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C2659-2350-1978-37B4-E08D78D0B52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2C2FB01-9E8B-3ED0-908E-9C9978CB981F}"/>
              </a:ext>
            </a:extLst>
          </p:cNvPr>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309397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8C245-D66B-8B35-BC24-A62098EE7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47035-02EF-3845-394B-BD6BCBEEE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3F771-CBF9-60B0-EFA1-E09202CE3076}"/>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By sorting, I mean the process of arranging, that is ordering, elements in a data structure in non-decreasing order. We say non-decreasing to take care of duplicates. Running the right sorting algorithm on our data is often the first step in solving problems that at first appear a lot more complicated and because of that they are recurring subject of study both theoretically and more practically in our curriculum.</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BCCE74E-6533-F2B6-E61F-8C5415797991}"/>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4159976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2AB8-562D-6CB1-AF9D-031AAF33A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2F47F-208C-87DB-F0A6-A1EEB65CA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D10F9-8D34-3C8B-1C6D-871C095CCF6B}"/>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1A9CA89-23F4-F715-943F-0843250D7ADF}"/>
              </a:ext>
            </a:extLst>
          </p:cNvPr>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2582322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BC9B-D0BA-0B6B-3BC4-8B3053CBF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8A561-7E34-7E5E-113A-B86E398F2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1B66D9-56FF-3682-5AB9-838C17941BE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8C06DBE-3141-5BE7-1E74-7662F3D4A4CB}"/>
              </a:ext>
            </a:extLst>
          </p:cNvPr>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186132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DD9C7-72D6-A2FE-3C0A-294DACD1C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448AA-18B9-6B12-BE69-F2FF13D4D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816CA-B1AA-832E-DF79-AA79A45E5F0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Consider again the code for </a:t>
            </a:r>
            <a:r>
              <a:rPr lang="en-US" sz="1200" kern="1200" dirty="0" err="1">
                <a:solidFill>
                  <a:schemeClr val="tx1"/>
                </a:solidFill>
                <a:effectLst/>
                <a:latin typeface="+mn-lt"/>
                <a:ea typeface="+mn-ea"/>
                <a:cs typeface="+mn-cs"/>
              </a:rPr>
              <a:t>bubblesort</a:t>
            </a:r>
            <a:r>
              <a:rPr lang="en-US" sz="1200" kern="1200" dirty="0">
                <a:solidFill>
                  <a:schemeClr val="tx1"/>
                </a:solidFill>
                <a:effectLst/>
                <a:latin typeface="+mn-lt"/>
                <a:ea typeface="+mn-ea"/>
                <a:cs typeface="+mn-cs"/>
              </a:rPr>
              <a:t>. If we were to think of the outer loop, what would a good loop invariant for it be?</a:t>
            </a:r>
          </a:p>
        </p:txBody>
      </p:sp>
      <p:sp>
        <p:nvSpPr>
          <p:cNvPr id="4" name="Slide Number Placeholder 3">
            <a:extLst>
              <a:ext uri="{FF2B5EF4-FFF2-40B4-BE49-F238E27FC236}">
                <a16:creationId xmlns:a16="http://schemas.microsoft.com/office/drawing/2014/main" id="{A0F70128-F634-CF82-7A63-7D1576A1815D}"/>
              </a:ext>
            </a:extLst>
          </p:cNvPr>
          <p:cNvSpPr>
            <a:spLocks noGrp="1"/>
          </p:cNvSpPr>
          <p:nvPr>
            <p:ph type="sldNum" sz="quarter" idx="5"/>
          </p:nvPr>
        </p:nvSpPr>
        <p:spPr/>
        <p:txBody>
          <a:bodyPr/>
          <a:lstStyle/>
          <a:p>
            <a:fld id="{D1EC9309-185D-B241-857D-6AB647741F6D}" type="slidenum">
              <a:rPr lang="en-US" smtClean="0"/>
              <a:t>22</a:t>
            </a:fld>
            <a:endParaRPr lang="en-US"/>
          </a:p>
        </p:txBody>
      </p:sp>
    </p:spTree>
    <p:extLst>
      <p:ext uri="{BB962C8B-B14F-4D97-AF65-F5344CB8AC3E}">
        <p14:creationId xmlns:p14="http://schemas.microsoft.com/office/powerpoint/2010/main" val="3215445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D662-0A4C-E6FE-03D0-03A362629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103BC-D7AD-EFE6-9A65-9FA623BC0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659AE-39C7-B228-5D9C-6D47EBE6522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For the outer loop, we have to consider that after the first iteration the largest element is in the last index and after the second iteration the second largest element is in the second index from the end and so on. So a good loop invariant would be that </a:t>
            </a:r>
            <a:r>
              <a:rPr lang="en-US" sz="1200" dirty="0"/>
              <a:t>at the start of the </a:t>
            </a:r>
            <a:r>
              <a:rPr lang="en-US" sz="1200" dirty="0" err="1"/>
              <a:t>i-th</a:t>
            </a:r>
            <a:r>
              <a:rPr lang="en-US" sz="1200" dirty="0"/>
              <a:t> iteration, the largest </a:t>
            </a:r>
            <a:r>
              <a:rPr lang="en-US" sz="1200" dirty="0" err="1"/>
              <a:t>i</a:t>
            </a:r>
            <a:r>
              <a:rPr lang="en-US" sz="1200" dirty="0"/>
              <a:t> elements in the list are in the last </a:t>
            </a:r>
            <a:r>
              <a:rPr lang="en-US" sz="1200" dirty="0" err="1"/>
              <a:t>i</a:t>
            </a:r>
            <a:r>
              <a:rPr lang="en-US" sz="1200" dirty="0"/>
              <a:t> indices in sorted order. If we were to prove this, we would actually need the idea of the inner loop invariant which we will see next.</a:t>
            </a:r>
            <a:endParaRPr lang="en-US" sz="1200" dirty="0">
              <a:latin typeface="Monaco" pitchFamily="2" charset="77"/>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8607797-7FD8-72E5-47A9-8B6291F5CD99}"/>
              </a:ext>
            </a:extLst>
          </p:cNvPr>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2802323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B5BAF-0498-6EB0-533A-7B05909E8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3E983-4CF7-6006-7ECB-14B7D0501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7CCA4-794E-D227-710E-989BBECF7A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inner loop, a</a:t>
            </a:r>
            <a:r>
              <a:rPr lang="en-US" sz="1200" dirty="0"/>
              <a:t>t the beginning of the j-</a:t>
            </a:r>
            <a:r>
              <a:rPr lang="en-US" sz="1200" dirty="0" err="1"/>
              <a:t>th</a:t>
            </a:r>
            <a:r>
              <a:rPr lang="en-US" sz="1200" dirty="0"/>
              <a:t> iteration, the largest element in </a:t>
            </a:r>
            <a:r>
              <a:rPr lang="en-US" sz="1200" dirty="0" err="1"/>
              <a:t>lst</a:t>
            </a:r>
            <a:r>
              <a:rPr lang="en-US" sz="1200" dirty="0"/>
              <a:t>[0:j] has found its final place. If we were to prove this, we would have to argue about what's happening in the if statement. If </a:t>
            </a:r>
            <a:r>
              <a:rPr lang="en-US" sz="1200" dirty="0" err="1"/>
              <a:t>lst</a:t>
            </a:r>
            <a:r>
              <a:rPr lang="en-US" sz="1200" dirty="0"/>
              <a:t>[j] is larger than the element at its right, then it would be exchanged with it.</a:t>
            </a:r>
            <a:endParaRPr lang="en-US" sz="1200" dirty="0">
              <a:latin typeface="Monaco" pitchFamily="2" charset="77"/>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52AE962-6BF8-B3A7-49C0-A50F354F02F5}"/>
              </a:ext>
            </a:extLst>
          </p:cNvPr>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3004722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1EA78-44AF-B08F-DDA7-F43DC99E3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80EA6-8056-1D49-CA84-7702DBDDB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39725-F70A-7CCE-EE08-74AA154891C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Finally, you might have noticed that we did some unnecessary work at the fourth pass and we could have stopped earlier since every element was at its final place. A small optimization we could do is to add a bool variable that allows us to check if a pass did not change anything. If that's the case, we can break the for loop and consider our work complete.</a:t>
            </a:r>
          </a:p>
        </p:txBody>
      </p:sp>
      <p:sp>
        <p:nvSpPr>
          <p:cNvPr id="4" name="Slide Number Placeholder 3">
            <a:extLst>
              <a:ext uri="{FF2B5EF4-FFF2-40B4-BE49-F238E27FC236}">
                <a16:creationId xmlns:a16="http://schemas.microsoft.com/office/drawing/2014/main" id="{285A201D-9DC1-FDA7-CF1D-080FC47284D4}"/>
              </a:ext>
            </a:extLst>
          </p:cNvPr>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420937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352C9-9662-D5E9-C47C-E88D5DA7A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C8D1F-A324-4550-ECC7-084A03987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235EA-68BA-8184-C564-D1383C6BD71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B4DA0DC-9B73-CD16-92DA-A5ABCAB23D74}"/>
              </a:ext>
            </a:extLst>
          </p:cNvPr>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3522477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12C0E-1F0F-71BF-B2B8-6F07E90AE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731BF1-1A18-E6AA-FA7C-54F266FE9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331A0-B42C-7327-192B-88381A046F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algorithm that we will see is called selection sort.</a:t>
            </a:r>
            <a:endParaRPr lang="en-US" dirty="0"/>
          </a:p>
        </p:txBody>
      </p:sp>
      <p:sp>
        <p:nvSpPr>
          <p:cNvPr id="4" name="Slide Number Placeholder 3">
            <a:extLst>
              <a:ext uri="{FF2B5EF4-FFF2-40B4-BE49-F238E27FC236}">
                <a16:creationId xmlns:a16="http://schemas.microsoft.com/office/drawing/2014/main" id="{E58B80C8-493F-2B0B-5EC5-901BBB606C19}"/>
              </a:ext>
            </a:extLst>
          </p:cNvPr>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3298594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AE347-FFF1-CFA3-9CE8-8D4E4E250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4C12D-AD0A-97D3-11BB-18105A2A2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115D5-7E43-3098-34D3-73D0B88E803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contrast to </a:t>
            </a:r>
            <a:r>
              <a:rPr lang="en-US" sz="1200" kern="1200" dirty="0" err="1">
                <a:solidFill>
                  <a:schemeClr val="tx1"/>
                </a:solidFill>
                <a:effectLst/>
                <a:latin typeface="+mn-lt"/>
                <a:ea typeface="+mn-ea"/>
                <a:cs typeface="+mn-cs"/>
              </a:rPr>
              <a:t>bubblesort</a:t>
            </a:r>
            <a:r>
              <a:rPr lang="en-US" sz="1200" kern="1200" dirty="0">
                <a:solidFill>
                  <a:schemeClr val="tx1"/>
                </a:solidFill>
                <a:effectLst/>
                <a:latin typeface="+mn-lt"/>
                <a:ea typeface="+mn-ea"/>
                <a:cs typeface="+mn-cs"/>
              </a:rPr>
              <a:t>, selection sort exchanges data far less frequently. It contains again two for loops. The outer for loop identifies the minimum element and moves it to the left. That means that after the first pass, the minimum element will be in the first index, after the second pass, the second smallest element will be in the second index and so on.</a:t>
            </a:r>
          </a:p>
        </p:txBody>
      </p:sp>
      <p:sp>
        <p:nvSpPr>
          <p:cNvPr id="4" name="Slide Number Placeholder 3">
            <a:extLst>
              <a:ext uri="{FF2B5EF4-FFF2-40B4-BE49-F238E27FC236}">
                <a16:creationId xmlns:a16="http://schemas.microsoft.com/office/drawing/2014/main" id="{CC2626C0-C6E2-86F0-76DF-0A101CCA25CE}"/>
              </a:ext>
            </a:extLst>
          </p:cNvPr>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1570196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0278A-8A01-C28C-9D99-370881F6D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F3E26-8EC7-0FC5-2CC9-98A9EBD40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24160-E7AC-41D2-79C1-5DCA9B946F4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Here's an example to see how selection sort works.</a:t>
            </a:r>
          </a:p>
        </p:txBody>
      </p:sp>
      <p:sp>
        <p:nvSpPr>
          <p:cNvPr id="4" name="Slide Number Placeholder 3">
            <a:extLst>
              <a:ext uri="{FF2B5EF4-FFF2-40B4-BE49-F238E27FC236}">
                <a16:creationId xmlns:a16="http://schemas.microsoft.com/office/drawing/2014/main" id="{376B3EB1-466A-2EAF-3454-ADB234CC9731}"/>
              </a:ext>
            </a:extLst>
          </p:cNvPr>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176687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E0520-A909-3804-CEB6-99B752D87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DFD9B-5E4A-0361-5EE6-30653B6DC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8D9538-56EC-DC59-0CC3-692A507766B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Let's establish some rules for sorting. For simplicity, we are assuming that we are working with lists only. We will assume that the list we want to sort contains elements of the same type and that there is a way of comparing elements with each other. Since lists are mutable, we know that we will be able to exchange elements. There are a lot of different sorting algorithms and most use these assumptions.</a:t>
            </a:r>
          </a:p>
        </p:txBody>
      </p:sp>
      <p:sp>
        <p:nvSpPr>
          <p:cNvPr id="4" name="Slide Number Placeholder 3">
            <a:extLst>
              <a:ext uri="{FF2B5EF4-FFF2-40B4-BE49-F238E27FC236}">
                <a16:creationId xmlns:a16="http://schemas.microsoft.com/office/drawing/2014/main" id="{E43E4040-673B-4755-1BF6-EE2DE1AC4B27}"/>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372189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60B54-0447-DB68-3760-FBF16B221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2CC59-C0FA-F345-F449-129A13104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1C6C-BE9B-18C6-B450-BBA7989EC97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ACDBBD0-E6CE-AB1C-A4D2-BB84031A1C74}"/>
              </a:ext>
            </a:extLst>
          </p:cNvPr>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137217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57FD5-6D68-F6B2-ED63-C88EF8CE6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B09A1-409E-9121-4020-1F74B23E1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2B898-8439-2E97-0D30-D708091B384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668408D-0740-E26A-2F9C-762AF3173C16}"/>
              </a:ext>
            </a:extLst>
          </p:cNvPr>
          <p:cNvSpPr>
            <a:spLocks noGrp="1"/>
          </p:cNvSpPr>
          <p:nvPr>
            <p:ph type="sldNum" sz="quarter" idx="5"/>
          </p:nvPr>
        </p:nvSpPr>
        <p:spPr/>
        <p:txBody>
          <a:bodyPr/>
          <a:lstStyle/>
          <a:p>
            <a:fld id="{D1EC9309-185D-B241-857D-6AB647741F6D}" type="slidenum">
              <a:rPr lang="en-US" smtClean="0"/>
              <a:t>31</a:t>
            </a:fld>
            <a:endParaRPr lang="en-US"/>
          </a:p>
        </p:txBody>
      </p:sp>
    </p:spTree>
    <p:extLst>
      <p:ext uri="{BB962C8B-B14F-4D97-AF65-F5344CB8AC3E}">
        <p14:creationId xmlns:p14="http://schemas.microsoft.com/office/powerpoint/2010/main" val="1306559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1C975-92B3-0FAC-B1CF-D316CE314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60337-E9B2-35AF-A7FC-6CE8AD0F0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81C20-3319-5F4B-7446-90FEE975D3F7}"/>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B133583-481F-7B3F-2B14-0EF8BC6A1985}"/>
              </a:ext>
            </a:extLst>
          </p:cNvPr>
          <p:cNvSpPr>
            <a:spLocks noGrp="1"/>
          </p:cNvSpPr>
          <p:nvPr>
            <p:ph type="sldNum" sz="quarter" idx="5"/>
          </p:nvPr>
        </p:nvSpPr>
        <p:spPr/>
        <p:txBody>
          <a:bodyPr/>
          <a:lstStyle/>
          <a:p>
            <a:fld id="{D1EC9309-185D-B241-857D-6AB647741F6D}" type="slidenum">
              <a:rPr lang="en-US" smtClean="0"/>
              <a:t>32</a:t>
            </a:fld>
            <a:endParaRPr lang="en-US"/>
          </a:p>
        </p:txBody>
      </p:sp>
    </p:spTree>
    <p:extLst>
      <p:ext uri="{BB962C8B-B14F-4D97-AF65-F5344CB8AC3E}">
        <p14:creationId xmlns:p14="http://schemas.microsoft.com/office/powerpoint/2010/main" val="637219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EA0F-D77E-A6CE-3EF4-E7E10B422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13AD0-1886-CAE0-1140-BCDA94C0E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EF3DB-FFEF-3073-1E5F-B528840338F9}"/>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466931D-8652-BE37-440F-BDF169C79A5B}"/>
              </a:ext>
            </a:extLst>
          </p:cNvPr>
          <p:cNvSpPr>
            <a:spLocks noGrp="1"/>
          </p:cNvSpPr>
          <p:nvPr>
            <p:ph type="sldNum" sz="quarter" idx="5"/>
          </p:nvPr>
        </p:nvSpPr>
        <p:spPr/>
        <p:txBody>
          <a:bodyPr/>
          <a:lstStyle/>
          <a:p>
            <a:fld id="{D1EC9309-185D-B241-857D-6AB647741F6D}" type="slidenum">
              <a:rPr lang="en-US" smtClean="0"/>
              <a:t>33</a:t>
            </a:fld>
            <a:endParaRPr lang="en-US"/>
          </a:p>
        </p:txBody>
      </p:sp>
    </p:spTree>
    <p:extLst>
      <p:ext uri="{BB962C8B-B14F-4D97-AF65-F5344CB8AC3E}">
        <p14:creationId xmlns:p14="http://schemas.microsoft.com/office/powerpoint/2010/main" val="212231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FEB26-8015-100D-A070-1F1747EFD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ABA40-6DB3-AFEB-69E1-3E5979CCD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E2FED-17A7-95EE-F771-961930318686}"/>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D8CC9BA-1821-9400-D84E-2721DFD95803}"/>
              </a:ext>
            </a:extLst>
          </p:cNvPr>
          <p:cNvSpPr>
            <a:spLocks noGrp="1"/>
          </p:cNvSpPr>
          <p:nvPr>
            <p:ph type="sldNum" sz="quarter" idx="5"/>
          </p:nvPr>
        </p:nvSpPr>
        <p:spPr/>
        <p:txBody>
          <a:bodyPr/>
          <a:lstStyle/>
          <a:p>
            <a:fld id="{D1EC9309-185D-B241-857D-6AB647741F6D}" type="slidenum">
              <a:rPr lang="en-US" smtClean="0"/>
              <a:t>34</a:t>
            </a:fld>
            <a:endParaRPr lang="en-US"/>
          </a:p>
        </p:txBody>
      </p:sp>
    </p:spTree>
    <p:extLst>
      <p:ext uri="{BB962C8B-B14F-4D97-AF65-F5344CB8AC3E}">
        <p14:creationId xmlns:p14="http://schemas.microsoft.com/office/powerpoint/2010/main" val="2926756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248F-66AA-5C7D-8DE6-BE60B8323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88521-DD64-2798-81CE-321CA0AA6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66E6E-7445-99CA-7285-EB05E54BC1D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E0CE888-B8BB-09E0-015A-DEA1AA7E5046}"/>
              </a:ext>
            </a:extLst>
          </p:cNvPr>
          <p:cNvSpPr>
            <a:spLocks noGrp="1"/>
          </p:cNvSpPr>
          <p:nvPr>
            <p:ph type="sldNum" sz="quarter" idx="5"/>
          </p:nvPr>
        </p:nvSpPr>
        <p:spPr/>
        <p:txBody>
          <a:bodyPr/>
          <a:lstStyle/>
          <a:p>
            <a:fld id="{D1EC9309-185D-B241-857D-6AB647741F6D}" type="slidenum">
              <a:rPr lang="en-US" smtClean="0"/>
              <a:t>35</a:t>
            </a:fld>
            <a:endParaRPr lang="en-US"/>
          </a:p>
        </p:txBody>
      </p:sp>
    </p:spTree>
    <p:extLst>
      <p:ext uri="{BB962C8B-B14F-4D97-AF65-F5344CB8AC3E}">
        <p14:creationId xmlns:p14="http://schemas.microsoft.com/office/powerpoint/2010/main" val="3308427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75A8D-7E3C-215B-E5AC-554CEB39F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A503F-7962-DA44-7E3C-AC9305922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1387F-19AF-F4F0-125E-B71FF597A465}"/>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284BB29-4177-3CAF-9472-66F31D0020E2}"/>
              </a:ext>
            </a:extLst>
          </p:cNvPr>
          <p:cNvSpPr>
            <a:spLocks noGrp="1"/>
          </p:cNvSpPr>
          <p:nvPr>
            <p:ph type="sldNum" sz="quarter" idx="5"/>
          </p:nvPr>
        </p:nvSpPr>
        <p:spPr/>
        <p:txBody>
          <a:bodyPr/>
          <a:lstStyle/>
          <a:p>
            <a:fld id="{D1EC9309-185D-B241-857D-6AB647741F6D}" type="slidenum">
              <a:rPr lang="en-US" smtClean="0"/>
              <a:t>36</a:t>
            </a:fld>
            <a:endParaRPr lang="en-US"/>
          </a:p>
        </p:txBody>
      </p:sp>
    </p:spTree>
    <p:extLst>
      <p:ext uri="{BB962C8B-B14F-4D97-AF65-F5344CB8AC3E}">
        <p14:creationId xmlns:p14="http://schemas.microsoft.com/office/powerpoint/2010/main" val="928290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0AB70-E580-08B8-019D-AF53D5798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A241C-3072-8BC9-4CDA-D7F142998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266E3-50C3-47CA-D348-14FB6D144735}"/>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6AF8507-4848-822E-9E24-A8D177D45522}"/>
              </a:ext>
            </a:extLst>
          </p:cNvPr>
          <p:cNvSpPr>
            <a:spLocks noGrp="1"/>
          </p:cNvSpPr>
          <p:nvPr>
            <p:ph type="sldNum" sz="quarter" idx="5"/>
          </p:nvPr>
        </p:nvSpPr>
        <p:spPr/>
        <p:txBody>
          <a:bodyPr/>
          <a:lstStyle/>
          <a:p>
            <a:fld id="{D1EC9309-185D-B241-857D-6AB647741F6D}" type="slidenum">
              <a:rPr lang="en-US" smtClean="0"/>
              <a:t>37</a:t>
            </a:fld>
            <a:endParaRPr lang="en-US"/>
          </a:p>
        </p:txBody>
      </p:sp>
    </p:spTree>
    <p:extLst>
      <p:ext uri="{BB962C8B-B14F-4D97-AF65-F5344CB8AC3E}">
        <p14:creationId xmlns:p14="http://schemas.microsoft.com/office/powerpoint/2010/main" val="2906203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3C40-11DB-ED23-0CAE-61DE3C504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51D36-10BD-71BF-3FB8-D913F4C3C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DAB52-49B6-3065-B5DA-B3300AD37B96}"/>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6C3E1A3-B649-6E75-4570-EFB2CEA9B867}"/>
              </a:ext>
            </a:extLst>
          </p:cNvPr>
          <p:cNvSpPr>
            <a:spLocks noGrp="1"/>
          </p:cNvSpPr>
          <p:nvPr>
            <p:ph type="sldNum" sz="quarter" idx="5"/>
          </p:nvPr>
        </p:nvSpPr>
        <p:spPr/>
        <p:txBody>
          <a:bodyPr/>
          <a:lstStyle/>
          <a:p>
            <a:fld id="{D1EC9309-185D-B241-857D-6AB647741F6D}" type="slidenum">
              <a:rPr lang="en-US" smtClean="0"/>
              <a:t>38</a:t>
            </a:fld>
            <a:endParaRPr lang="en-US"/>
          </a:p>
        </p:txBody>
      </p:sp>
    </p:spTree>
    <p:extLst>
      <p:ext uri="{BB962C8B-B14F-4D97-AF65-F5344CB8AC3E}">
        <p14:creationId xmlns:p14="http://schemas.microsoft.com/office/powerpoint/2010/main" val="3499641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C947-4035-261D-CC1D-C64B4E0DD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44168-8733-5BC5-0066-A6A1BABD6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B8717-7934-50A6-A229-233EAA558F8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8FC3786-285C-04D7-A911-9C7FA6ACB2EA}"/>
              </a:ext>
            </a:extLst>
          </p:cNvPr>
          <p:cNvSpPr>
            <a:spLocks noGrp="1"/>
          </p:cNvSpPr>
          <p:nvPr>
            <p:ph type="sldNum" sz="quarter" idx="5"/>
          </p:nvPr>
        </p:nvSpPr>
        <p:spPr/>
        <p:txBody>
          <a:bodyPr/>
          <a:lstStyle/>
          <a:p>
            <a:fld id="{D1EC9309-185D-B241-857D-6AB647741F6D}" type="slidenum">
              <a:rPr lang="en-US" smtClean="0"/>
              <a:t>39</a:t>
            </a:fld>
            <a:endParaRPr lang="en-US"/>
          </a:p>
        </p:txBody>
      </p:sp>
    </p:spTree>
    <p:extLst>
      <p:ext uri="{BB962C8B-B14F-4D97-AF65-F5344CB8AC3E}">
        <p14:creationId xmlns:p14="http://schemas.microsoft.com/office/powerpoint/2010/main" val="313085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F44B9-145F-CE37-ADAA-CF348B3DD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D948E-FCFD-24A4-D5C3-62A12207D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B8600-5BC6-EB6E-CD48-4D65C5F2E40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Let's start with how we compare two elements. We want to be able to determine whether two elements are equal or which one is smaller so that we can put it first. Smaller can of course mean different things based on what data type we are working with. E.g., for </a:t>
            </a:r>
            <a:r>
              <a:rPr lang="en-US" sz="1200" kern="1200" dirty="0" err="1">
                <a:solidFill>
                  <a:schemeClr val="tx1"/>
                </a:solidFill>
                <a:effectLst/>
                <a:latin typeface="+mn-lt"/>
                <a:ea typeface="+mn-ea"/>
                <a:cs typeface="+mn-cs"/>
              </a:rPr>
              <a:t>ints</a:t>
            </a:r>
            <a:r>
              <a:rPr lang="en-US" sz="1200" kern="1200" dirty="0">
                <a:solidFill>
                  <a:schemeClr val="tx1"/>
                </a:solidFill>
                <a:effectLst/>
                <a:latin typeface="+mn-lt"/>
                <a:ea typeface="+mn-ea"/>
                <a:cs typeface="+mn-cs"/>
              </a:rPr>
              <a:t> we talk about non-decreasing order, for strings about lexicographic order. Regardless of the data type that our list holds, we will assume we can compare two elements with the &lt;, &gt;, and == operators.</a:t>
            </a:r>
          </a:p>
        </p:txBody>
      </p:sp>
      <p:sp>
        <p:nvSpPr>
          <p:cNvPr id="4" name="Slide Number Placeholder 3">
            <a:extLst>
              <a:ext uri="{FF2B5EF4-FFF2-40B4-BE49-F238E27FC236}">
                <a16:creationId xmlns:a16="http://schemas.microsoft.com/office/drawing/2014/main" id="{5F404BDF-FDE3-092B-038B-1542BDDB35AC}"/>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1930511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0DD71-8F04-7089-0FA4-480EF10E6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D635F-F176-19A2-E9BA-45C7390F9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E6029-15F5-D66E-5C5B-A025D6043507}"/>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720C842-CA26-4276-481A-2667B24AE5E8}"/>
              </a:ext>
            </a:extLst>
          </p:cNvPr>
          <p:cNvSpPr>
            <a:spLocks noGrp="1"/>
          </p:cNvSpPr>
          <p:nvPr>
            <p:ph type="sldNum" sz="quarter" idx="5"/>
          </p:nvPr>
        </p:nvSpPr>
        <p:spPr/>
        <p:txBody>
          <a:bodyPr/>
          <a:lstStyle/>
          <a:p>
            <a:fld id="{D1EC9309-185D-B241-857D-6AB647741F6D}" type="slidenum">
              <a:rPr lang="en-US" smtClean="0"/>
              <a:t>40</a:t>
            </a:fld>
            <a:endParaRPr lang="en-US"/>
          </a:p>
        </p:txBody>
      </p:sp>
    </p:spTree>
    <p:extLst>
      <p:ext uri="{BB962C8B-B14F-4D97-AF65-F5344CB8AC3E}">
        <p14:creationId xmlns:p14="http://schemas.microsoft.com/office/powerpoint/2010/main" val="1533712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B778-7E33-0829-3970-88CA19DA6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D1F88-5DF3-6FBF-D9A6-1C26483BA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C803E-339F-3B3C-6D43-118986B96E68}"/>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FD50A1E-01E1-E8A4-5941-64A0A557BD31}"/>
              </a:ext>
            </a:extLst>
          </p:cNvPr>
          <p:cNvSpPr>
            <a:spLocks noGrp="1"/>
          </p:cNvSpPr>
          <p:nvPr>
            <p:ph type="sldNum" sz="quarter" idx="5"/>
          </p:nvPr>
        </p:nvSpPr>
        <p:spPr/>
        <p:txBody>
          <a:bodyPr/>
          <a:lstStyle/>
          <a:p>
            <a:fld id="{D1EC9309-185D-B241-857D-6AB647741F6D}" type="slidenum">
              <a:rPr lang="en-US" smtClean="0"/>
              <a:t>41</a:t>
            </a:fld>
            <a:endParaRPr lang="en-US"/>
          </a:p>
        </p:txBody>
      </p:sp>
    </p:spTree>
    <p:extLst>
      <p:ext uri="{BB962C8B-B14F-4D97-AF65-F5344CB8AC3E}">
        <p14:creationId xmlns:p14="http://schemas.microsoft.com/office/powerpoint/2010/main" val="568761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17D65-4F5A-F568-BC80-E7916DBB7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C2E0F-B221-62C8-0AE0-D4A8E0153D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411DF-7FB5-C747-2D98-86AD636F60E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C43B6DB-8AAA-9726-5F11-7C90A180E559}"/>
              </a:ext>
            </a:extLst>
          </p:cNvPr>
          <p:cNvSpPr>
            <a:spLocks noGrp="1"/>
          </p:cNvSpPr>
          <p:nvPr>
            <p:ph type="sldNum" sz="quarter" idx="5"/>
          </p:nvPr>
        </p:nvSpPr>
        <p:spPr/>
        <p:txBody>
          <a:bodyPr/>
          <a:lstStyle/>
          <a:p>
            <a:fld id="{D1EC9309-185D-B241-857D-6AB647741F6D}" type="slidenum">
              <a:rPr lang="en-US" smtClean="0"/>
              <a:t>42</a:t>
            </a:fld>
            <a:endParaRPr lang="en-US"/>
          </a:p>
        </p:txBody>
      </p:sp>
    </p:spTree>
    <p:extLst>
      <p:ext uri="{BB962C8B-B14F-4D97-AF65-F5344CB8AC3E}">
        <p14:creationId xmlns:p14="http://schemas.microsoft.com/office/powerpoint/2010/main" val="1551442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E6F88-6575-9A29-E1F5-4C2D987A1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6BAB6-3282-6972-E446-DF34D906E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F0B21-BD54-C4CA-07A2-E573F16E210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800986D-5C72-0323-0E0B-DC8C1A2B871F}"/>
              </a:ext>
            </a:extLst>
          </p:cNvPr>
          <p:cNvSpPr>
            <a:spLocks noGrp="1"/>
          </p:cNvSpPr>
          <p:nvPr>
            <p:ph type="sldNum" sz="quarter" idx="5"/>
          </p:nvPr>
        </p:nvSpPr>
        <p:spPr/>
        <p:txBody>
          <a:bodyPr/>
          <a:lstStyle/>
          <a:p>
            <a:fld id="{D1EC9309-185D-B241-857D-6AB647741F6D}" type="slidenum">
              <a:rPr lang="en-US" smtClean="0"/>
              <a:t>43</a:t>
            </a:fld>
            <a:endParaRPr lang="en-US"/>
          </a:p>
        </p:txBody>
      </p:sp>
    </p:spTree>
    <p:extLst>
      <p:ext uri="{BB962C8B-B14F-4D97-AF65-F5344CB8AC3E}">
        <p14:creationId xmlns:p14="http://schemas.microsoft.com/office/powerpoint/2010/main" val="1810832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78377-E5D5-4A8E-542E-7241D5429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21FD0-9787-F68B-FF5A-B646E282E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3F00F-0AD7-B99F-FC07-DA160E01095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415B0C7-E60D-6EBB-EA24-6BDB04DE8576}"/>
              </a:ext>
            </a:extLst>
          </p:cNvPr>
          <p:cNvSpPr>
            <a:spLocks noGrp="1"/>
          </p:cNvSpPr>
          <p:nvPr>
            <p:ph type="sldNum" sz="quarter" idx="5"/>
          </p:nvPr>
        </p:nvSpPr>
        <p:spPr/>
        <p:txBody>
          <a:bodyPr/>
          <a:lstStyle/>
          <a:p>
            <a:fld id="{D1EC9309-185D-B241-857D-6AB647741F6D}" type="slidenum">
              <a:rPr lang="en-US" smtClean="0"/>
              <a:t>44</a:t>
            </a:fld>
            <a:endParaRPr lang="en-US"/>
          </a:p>
        </p:txBody>
      </p:sp>
    </p:spTree>
    <p:extLst>
      <p:ext uri="{BB962C8B-B14F-4D97-AF65-F5344CB8AC3E}">
        <p14:creationId xmlns:p14="http://schemas.microsoft.com/office/powerpoint/2010/main" val="2357006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ECB75-E0A9-7C22-FA25-FECD16768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CA0DC-4745-E64C-7A58-B92EABD66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35F5C-26BE-1A11-F309-60150E9C76A8}"/>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4ED181E-0E44-2851-A367-222D697A1311}"/>
              </a:ext>
            </a:extLst>
          </p:cNvPr>
          <p:cNvSpPr>
            <a:spLocks noGrp="1"/>
          </p:cNvSpPr>
          <p:nvPr>
            <p:ph type="sldNum" sz="quarter" idx="5"/>
          </p:nvPr>
        </p:nvSpPr>
        <p:spPr/>
        <p:txBody>
          <a:bodyPr/>
          <a:lstStyle/>
          <a:p>
            <a:fld id="{D1EC9309-185D-B241-857D-6AB647741F6D}" type="slidenum">
              <a:rPr lang="en-US" smtClean="0"/>
              <a:t>45</a:t>
            </a:fld>
            <a:endParaRPr lang="en-US"/>
          </a:p>
        </p:txBody>
      </p:sp>
    </p:spTree>
    <p:extLst>
      <p:ext uri="{BB962C8B-B14F-4D97-AF65-F5344CB8AC3E}">
        <p14:creationId xmlns:p14="http://schemas.microsoft.com/office/powerpoint/2010/main" val="2894011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A1A61-EFBF-FB82-1690-D5B68F2D2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6D242-0F4E-7B72-AD1E-FB4484927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751AE-A5AD-7FE3-3D10-2D42C5723B2E}"/>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7FB6145-C4FC-D5C3-4BE8-6DE368BE82D4}"/>
              </a:ext>
            </a:extLst>
          </p:cNvPr>
          <p:cNvSpPr>
            <a:spLocks noGrp="1"/>
          </p:cNvSpPr>
          <p:nvPr>
            <p:ph type="sldNum" sz="quarter" idx="5"/>
          </p:nvPr>
        </p:nvSpPr>
        <p:spPr/>
        <p:txBody>
          <a:bodyPr/>
          <a:lstStyle/>
          <a:p>
            <a:fld id="{D1EC9309-185D-B241-857D-6AB647741F6D}" type="slidenum">
              <a:rPr lang="en-US" smtClean="0"/>
              <a:t>46</a:t>
            </a:fld>
            <a:endParaRPr lang="en-US"/>
          </a:p>
        </p:txBody>
      </p:sp>
    </p:spTree>
    <p:extLst>
      <p:ext uri="{BB962C8B-B14F-4D97-AF65-F5344CB8AC3E}">
        <p14:creationId xmlns:p14="http://schemas.microsoft.com/office/powerpoint/2010/main" val="3321533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82960-014C-2534-400C-DB91E9A43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EA221-8E99-8DB0-5F0B-771D5A71B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42494-4DBA-966C-CA1F-AF4669C1EA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sorting algorithm that we will see is called insertion sort.</a:t>
            </a:r>
            <a:endParaRPr lang="en-US" dirty="0"/>
          </a:p>
        </p:txBody>
      </p:sp>
      <p:sp>
        <p:nvSpPr>
          <p:cNvPr id="4" name="Slide Number Placeholder 3">
            <a:extLst>
              <a:ext uri="{FF2B5EF4-FFF2-40B4-BE49-F238E27FC236}">
                <a16:creationId xmlns:a16="http://schemas.microsoft.com/office/drawing/2014/main" id="{EE5F0D7B-D71F-4CF3-F13F-54009FC024A8}"/>
              </a:ext>
            </a:extLst>
          </p:cNvPr>
          <p:cNvSpPr>
            <a:spLocks noGrp="1"/>
          </p:cNvSpPr>
          <p:nvPr>
            <p:ph type="sldNum" sz="quarter" idx="5"/>
          </p:nvPr>
        </p:nvSpPr>
        <p:spPr/>
        <p:txBody>
          <a:bodyPr/>
          <a:lstStyle/>
          <a:p>
            <a:fld id="{D1EC9309-185D-B241-857D-6AB647741F6D}" type="slidenum">
              <a:rPr lang="en-US" smtClean="0"/>
              <a:t>47</a:t>
            </a:fld>
            <a:endParaRPr lang="en-US"/>
          </a:p>
        </p:txBody>
      </p:sp>
    </p:spTree>
    <p:extLst>
      <p:ext uri="{BB962C8B-B14F-4D97-AF65-F5344CB8AC3E}">
        <p14:creationId xmlns:p14="http://schemas.microsoft.com/office/powerpoint/2010/main" val="962763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5762A-77AD-0D3A-C34C-094301BE3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7F929-5AC1-0721-948D-7B1BEE232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DBA35-39C8-31F7-108D-5BEC37FC48B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Insertion </a:t>
            </a:r>
            <a:r>
              <a:rPr lang="en-US" sz="1200" kern="1200">
                <a:solidFill>
                  <a:schemeClr val="tx1"/>
                </a:solidFill>
                <a:effectLst/>
                <a:latin typeface="+mn-lt"/>
                <a:ea typeface="+mn-ea"/>
                <a:cs typeface="+mn-cs"/>
              </a:rPr>
              <a:t>sort is </a:t>
            </a:r>
            <a:r>
              <a:rPr lang="en-US" sz="1200" kern="1200" dirty="0">
                <a:solidFill>
                  <a:schemeClr val="tx1"/>
                </a:solidFill>
                <a:effectLst/>
                <a:latin typeface="+mn-lt"/>
                <a:ea typeface="+mn-ea"/>
                <a:cs typeface="+mn-cs"/>
              </a:rPr>
              <a:t>probably the one algorithm that you are intuitively using if you hold in one hand a small number of cards and try to sort them. Insertion sort splits the elements into two groups, a partially sorted on the left and an unsorted on the right. The it repeatedly takes an element from the unsorted group and finds its right place in the partially sorted one.</a:t>
            </a:r>
          </a:p>
        </p:txBody>
      </p:sp>
      <p:sp>
        <p:nvSpPr>
          <p:cNvPr id="4" name="Slide Number Placeholder 3">
            <a:extLst>
              <a:ext uri="{FF2B5EF4-FFF2-40B4-BE49-F238E27FC236}">
                <a16:creationId xmlns:a16="http://schemas.microsoft.com/office/drawing/2014/main" id="{8AC68775-78F1-82D1-CC71-8349A6878118}"/>
              </a:ext>
            </a:extLst>
          </p:cNvPr>
          <p:cNvSpPr>
            <a:spLocks noGrp="1"/>
          </p:cNvSpPr>
          <p:nvPr>
            <p:ph type="sldNum" sz="quarter" idx="5"/>
          </p:nvPr>
        </p:nvSpPr>
        <p:spPr/>
        <p:txBody>
          <a:bodyPr/>
          <a:lstStyle/>
          <a:p>
            <a:fld id="{D1EC9309-185D-B241-857D-6AB647741F6D}" type="slidenum">
              <a:rPr lang="en-US" smtClean="0"/>
              <a:t>48</a:t>
            </a:fld>
            <a:endParaRPr lang="en-US"/>
          </a:p>
        </p:txBody>
      </p:sp>
    </p:spTree>
    <p:extLst>
      <p:ext uri="{BB962C8B-B14F-4D97-AF65-F5344CB8AC3E}">
        <p14:creationId xmlns:p14="http://schemas.microsoft.com/office/powerpoint/2010/main" val="1066001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7D302-30FC-D522-4EE0-D6FDF12CF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ABC1E-C1CA-0E4D-F2EC-AC654F6F9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89371-D632-866C-27ED-A33BCBB8AC2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Here's an example to see how insertion sort works.</a:t>
            </a:r>
          </a:p>
        </p:txBody>
      </p:sp>
      <p:sp>
        <p:nvSpPr>
          <p:cNvPr id="4" name="Slide Number Placeholder 3">
            <a:extLst>
              <a:ext uri="{FF2B5EF4-FFF2-40B4-BE49-F238E27FC236}">
                <a16:creationId xmlns:a16="http://schemas.microsoft.com/office/drawing/2014/main" id="{D3F37251-C58B-86BB-16BF-1BB381FF617C}"/>
              </a:ext>
            </a:extLst>
          </p:cNvPr>
          <p:cNvSpPr>
            <a:spLocks noGrp="1"/>
          </p:cNvSpPr>
          <p:nvPr>
            <p:ph type="sldNum" sz="quarter" idx="5"/>
          </p:nvPr>
        </p:nvSpPr>
        <p:spPr/>
        <p:txBody>
          <a:bodyPr/>
          <a:lstStyle/>
          <a:p>
            <a:fld id="{D1EC9309-185D-B241-857D-6AB647741F6D}" type="slidenum">
              <a:rPr lang="en-US" smtClean="0"/>
              <a:t>49</a:t>
            </a:fld>
            <a:endParaRPr lang="en-US"/>
          </a:p>
        </p:txBody>
      </p:sp>
    </p:spTree>
    <p:extLst>
      <p:ext uri="{BB962C8B-B14F-4D97-AF65-F5344CB8AC3E}">
        <p14:creationId xmlns:p14="http://schemas.microsoft.com/office/powerpoint/2010/main" val="122770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14099-5D8D-5FC8-62D7-963BA9F6F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315FC-17FC-267D-75DF-FC4476386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E9254-C429-C349-EF63-5D97211D19B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second thing we will need is a way to exchange two elements in the list as our ultimate goal is to bring them to the right position. It's your turn now to define a function called exchange that takes three inputs, a list, and two indices for which it uses to exchange the elements in these positions. We will do so with using a temporary local variable to store the element at one of the indices.</a:t>
            </a:r>
          </a:p>
        </p:txBody>
      </p:sp>
      <p:sp>
        <p:nvSpPr>
          <p:cNvPr id="4" name="Slide Number Placeholder 3">
            <a:extLst>
              <a:ext uri="{FF2B5EF4-FFF2-40B4-BE49-F238E27FC236}">
                <a16:creationId xmlns:a16="http://schemas.microsoft.com/office/drawing/2014/main" id="{40851239-1F00-0A1A-8BFD-FB615E1944B2}"/>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1280746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5254A-0F40-0150-D759-70C19BA62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022D7-49BF-1F50-F82A-6CAB1E94E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EA1F9-7FBB-FF57-A646-2100195FABFC}"/>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FFD31C2-C962-543B-5A0C-56B539A604DB}"/>
              </a:ext>
            </a:extLst>
          </p:cNvPr>
          <p:cNvSpPr>
            <a:spLocks noGrp="1"/>
          </p:cNvSpPr>
          <p:nvPr>
            <p:ph type="sldNum" sz="quarter" idx="5"/>
          </p:nvPr>
        </p:nvSpPr>
        <p:spPr/>
        <p:txBody>
          <a:bodyPr/>
          <a:lstStyle/>
          <a:p>
            <a:fld id="{D1EC9309-185D-B241-857D-6AB647741F6D}" type="slidenum">
              <a:rPr lang="en-US" smtClean="0"/>
              <a:t>50</a:t>
            </a:fld>
            <a:endParaRPr lang="en-US"/>
          </a:p>
        </p:txBody>
      </p:sp>
    </p:spTree>
    <p:extLst>
      <p:ext uri="{BB962C8B-B14F-4D97-AF65-F5344CB8AC3E}">
        <p14:creationId xmlns:p14="http://schemas.microsoft.com/office/powerpoint/2010/main" val="438768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AD81A-A275-CA4E-25F2-41D3FB3B1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4179C-A90E-5CFF-AD23-4EB0F3239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8139E-EA0B-2A7B-A669-05F390084CB3}"/>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4545236-CECC-EA18-9DAE-7C21C9647911}"/>
              </a:ext>
            </a:extLst>
          </p:cNvPr>
          <p:cNvSpPr>
            <a:spLocks noGrp="1"/>
          </p:cNvSpPr>
          <p:nvPr>
            <p:ph type="sldNum" sz="quarter" idx="5"/>
          </p:nvPr>
        </p:nvSpPr>
        <p:spPr/>
        <p:txBody>
          <a:bodyPr/>
          <a:lstStyle/>
          <a:p>
            <a:fld id="{D1EC9309-185D-B241-857D-6AB647741F6D}" type="slidenum">
              <a:rPr lang="en-US" smtClean="0"/>
              <a:t>51</a:t>
            </a:fld>
            <a:endParaRPr lang="en-US"/>
          </a:p>
        </p:txBody>
      </p:sp>
    </p:spTree>
    <p:extLst>
      <p:ext uri="{BB962C8B-B14F-4D97-AF65-F5344CB8AC3E}">
        <p14:creationId xmlns:p14="http://schemas.microsoft.com/office/powerpoint/2010/main" val="400966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A310A-2B28-714B-E5A7-7416E2B0C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BB536-E6FB-B0E4-0E29-D460B4D92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3A2A6-6A22-20A9-DC43-AC5AF63BD5AE}"/>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8FA637B-262E-BD02-0C1A-83733BB232F8}"/>
              </a:ext>
            </a:extLst>
          </p:cNvPr>
          <p:cNvSpPr>
            <a:spLocks noGrp="1"/>
          </p:cNvSpPr>
          <p:nvPr>
            <p:ph type="sldNum" sz="quarter" idx="5"/>
          </p:nvPr>
        </p:nvSpPr>
        <p:spPr/>
        <p:txBody>
          <a:bodyPr/>
          <a:lstStyle/>
          <a:p>
            <a:fld id="{D1EC9309-185D-B241-857D-6AB647741F6D}" type="slidenum">
              <a:rPr lang="en-US" smtClean="0"/>
              <a:t>52</a:t>
            </a:fld>
            <a:endParaRPr lang="en-US"/>
          </a:p>
        </p:txBody>
      </p:sp>
    </p:spTree>
    <p:extLst>
      <p:ext uri="{BB962C8B-B14F-4D97-AF65-F5344CB8AC3E}">
        <p14:creationId xmlns:p14="http://schemas.microsoft.com/office/powerpoint/2010/main" val="2078806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0B694-08EC-5539-5C81-8010E4EFE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25C70-DCF4-1004-DB2B-3FDC340E5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FEE7A-7596-5610-F1A1-3B318BAABEC5}"/>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E8492C0-305C-6ED0-B8C5-7AF2A91205D1}"/>
              </a:ext>
            </a:extLst>
          </p:cNvPr>
          <p:cNvSpPr>
            <a:spLocks noGrp="1"/>
          </p:cNvSpPr>
          <p:nvPr>
            <p:ph type="sldNum" sz="quarter" idx="5"/>
          </p:nvPr>
        </p:nvSpPr>
        <p:spPr/>
        <p:txBody>
          <a:bodyPr/>
          <a:lstStyle/>
          <a:p>
            <a:fld id="{D1EC9309-185D-B241-857D-6AB647741F6D}" type="slidenum">
              <a:rPr lang="en-US" smtClean="0"/>
              <a:t>53</a:t>
            </a:fld>
            <a:endParaRPr lang="en-US"/>
          </a:p>
        </p:txBody>
      </p:sp>
    </p:spTree>
    <p:extLst>
      <p:ext uri="{BB962C8B-B14F-4D97-AF65-F5344CB8AC3E}">
        <p14:creationId xmlns:p14="http://schemas.microsoft.com/office/powerpoint/2010/main" val="3635609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4FD65-7F60-0D3E-FD14-36AB4CEF7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C2D7A-90DE-8A93-6B08-CFB88586D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AA267-53AC-7218-5E11-2B4C448A611A}"/>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D0288EA-71DA-5EC6-0B6B-E2FB8337290C}"/>
              </a:ext>
            </a:extLst>
          </p:cNvPr>
          <p:cNvSpPr>
            <a:spLocks noGrp="1"/>
          </p:cNvSpPr>
          <p:nvPr>
            <p:ph type="sldNum" sz="quarter" idx="5"/>
          </p:nvPr>
        </p:nvSpPr>
        <p:spPr/>
        <p:txBody>
          <a:bodyPr/>
          <a:lstStyle/>
          <a:p>
            <a:fld id="{D1EC9309-185D-B241-857D-6AB647741F6D}" type="slidenum">
              <a:rPr lang="en-US" smtClean="0"/>
              <a:t>54</a:t>
            </a:fld>
            <a:endParaRPr lang="en-US"/>
          </a:p>
        </p:txBody>
      </p:sp>
    </p:spTree>
    <p:extLst>
      <p:ext uri="{BB962C8B-B14F-4D97-AF65-F5344CB8AC3E}">
        <p14:creationId xmlns:p14="http://schemas.microsoft.com/office/powerpoint/2010/main" val="3823139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D1FAD-B234-DF34-5114-0BBA9A1A0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1FA3B-0345-5D7A-821C-A40A68F7C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AA8E5-C162-9F84-210B-60EEAD37176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958AE42-1DDA-5E22-08DF-53676747CA32}"/>
              </a:ext>
            </a:extLst>
          </p:cNvPr>
          <p:cNvSpPr>
            <a:spLocks noGrp="1"/>
          </p:cNvSpPr>
          <p:nvPr>
            <p:ph type="sldNum" sz="quarter" idx="5"/>
          </p:nvPr>
        </p:nvSpPr>
        <p:spPr/>
        <p:txBody>
          <a:bodyPr/>
          <a:lstStyle/>
          <a:p>
            <a:fld id="{D1EC9309-185D-B241-857D-6AB647741F6D}" type="slidenum">
              <a:rPr lang="en-US" smtClean="0"/>
              <a:t>55</a:t>
            </a:fld>
            <a:endParaRPr lang="en-US"/>
          </a:p>
        </p:txBody>
      </p:sp>
    </p:spTree>
    <p:extLst>
      <p:ext uri="{BB962C8B-B14F-4D97-AF65-F5344CB8AC3E}">
        <p14:creationId xmlns:p14="http://schemas.microsoft.com/office/powerpoint/2010/main" val="3651219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CBB46-1F5A-3118-F8DE-27584D6A6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7EF99-2AD7-B72B-CEBB-ED8B25E51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D3F8B-B8D9-30C3-2987-8249635B9AE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loop invariants can we come up with?</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BA02199-2C06-6608-4630-BC1180C0F12D}"/>
              </a:ext>
            </a:extLst>
          </p:cNvPr>
          <p:cNvSpPr>
            <a:spLocks noGrp="1"/>
          </p:cNvSpPr>
          <p:nvPr>
            <p:ph type="sldNum" sz="quarter" idx="5"/>
          </p:nvPr>
        </p:nvSpPr>
        <p:spPr/>
        <p:txBody>
          <a:bodyPr/>
          <a:lstStyle/>
          <a:p>
            <a:fld id="{D1EC9309-185D-B241-857D-6AB647741F6D}" type="slidenum">
              <a:rPr lang="en-US" smtClean="0"/>
              <a:t>56</a:t>
            </a:fld>
            <a:endParaRPr lang="en-US"/>
          </a:p>
        </p:txBody>
      </p:sp>
    </p:spTree>
    <p:extLst>
      <p:ext uri="{BB962C8B-B14F-4D97-AF65-F5344CB8AC3E}">
        <p14:creationId xmlns:p14="http://schemas.microsoft.com/office/powerpoint/2010/main" val="17992499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2B5D1-AE29-4FC7-931D-8A578615C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31740-1F35-A4A5-D38F-03949D5448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31291-782D-E6A0-AA7E-A87FED66C0A6}"/>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B0DA6E9-509E-C627-6D1E-B84AF3CDCA16}"/>
              </a:ext>
            </a:extLst>
          </p:cNvPr>
          <p:cNvSpPr>
            <a:spLocks noGrp="1"/>
          </p:cNvSpPr>
          <p:nvPr>
            <p:ph type="sldNum" sz="quarter" idx="5"/>
          </p:nvPr>
        </p:nvSpPr>
        <p:spPr/>
        <p:txBody>
          <a:bodyPr/>
          <a:lstStyle/>
          <a:p>
            <a:fld id="{D1EC9309-185D-B241-857D-6AB647741F6D}" type="slidenum">
              <a:rPr lang="en-US" smtClean="0"/>
              <a:t>57</a:t>
            </a:fld>
            <a:endParaRPr lang="en-US"/>
          </a:p>
        </p:txBody>
      </p:sp>
    </p:spTree>
    <p:extLst>
      <p:ext uri="{BB962C8B-B14F-4D97-AF65-F5344CB8AC3E}">
        <p14:creationId xmlns:p14="http://schemas.microsoft.com/office/powerpoint/2010/main" val="16349657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DA51-4A8C-5D79-4A95-5A46031B5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4584D-C3E0-758B-3BD0-C6D4FC8A0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5A9CE-0B13-FAED-8452-7E3754CEFEC9}"/>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B6C592A-4F20-A79C-EE00-68EFCDDEEBD6}"/>
              </a:ext>
            </a:extLst>
          </p:cNvPr>
          <p:cNvSpPr>
            <a:spLocks noGrp="1"/>
          </p:cNvSpPr>
          <p:nvPr>
            <p:ph type="sldNum" sz="quarter" idx="5"/>
          </p:nvPr>
        </p:nvSpPr>
        <p:spPr/>
        <p:txBody>
          <a:bodyPr/>
          <a:lstStyle/>
          <a:p>
            <a:fld id="{D1EC9309-185D-B241-857D-6AB647741F6D}" type="slidenum">
              <a:rPr lang="en-US" smtClean="0"/>
              <a:t>58</a:t>
            </a:fld>
            <a:endParaRPr lang="en-US"/>
          </a:p>
        </p:txBody>
      </p:sp>
    </p:spTree>
    <p:extLst>
      <p:ext uri="{BB962C8B-B14F-4D97-AF65-F5344CB8AC3E}">
        <p14:creationId xmlns:p14="http://schemas.microsoft.com/office/powerpoint/2010/main" val="38948710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E43D-3F3A-3F94-ACAD-F2615A6DB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4E8B6-FFF8-2099-DEC3-A1218AD2B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FD932-FACB-6F44-6D47-FFAEA2150BF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3A92305-34B7-FB3D-D25A-64F20DDF2AAF}"/>
              </a:ext>
            </a:extLst>
          </p:cNvPr>
          <p:cNvSpPr>
            <a:spLocks noGrp="1"/>
          </p:cNvSpPr>
          <p:nvPr>
            <p:ph type="sldNum" sz="quarter" idx="5"/>
          </p:nvPr>
        </p:nvSpPr>
        <p:spPr/>
        <p:txBody>
          <a:bodyPr/>
          <a:lstStyle/>
          <a:p>
            <a:fld id="{D1EC9309-185D-B241-857D-6AB647741F6D}" type="slidenum">
              <a:rPr lang="en-US" smtClean="0"/>
              <a:t>59</a:t>
            </a:fld>
            <a:endParaRPr lang="en-US"/>
          </a:p>
        </p:txBody>
      </p:sp>
    </p:spTree>
    <p:extLst>
      <p:ext uri="{BB962C8B-B14F-4D97-AF65-F5344CB8AC3E}">
        <p14:creationId xmlns:p14="http://schemas.microsoft.com/office/powerpoint/2010/main" val="425720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EF44E-5AAE-0326-9C47-6520E4792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F477F-1FBF-3CCB-671F-DE8E49E60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B2A92-4FD7-8EA6-0CD9-0DE2112405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algorithm that we will see is called </a:t>
            </a:r>
            <a:r>
              <a:rPr lang="en-US" sz="1200" kern="1200" dirty="0" err="1">
                <a:solidFill>
                  <a:schemeClr val="tx1"/>
                </a:solidFill>
                <a:effectLst/>
                <a:latin typeface="+mn-lt"/>
                <a:ea typeface="+mn-ea"/>
                <a:cs typeface="+mn-cs"/>
              </a:rPr>
              <a:t>bubblesort</a:t>
            </a:r>
            <a:r>
              <a:rPr lang="en-US" sz="1200" kern="1200" dirty="0">
                <a:solidFill>
                  <a:schemeClr val="tx1"/>
                </a:solidFill>
                <a:effectLst/>
                <a:latin typeface="+mn-lt"/>
                <a:ea typeface="+mn-ea"/>
                <a:cs typeface="+mn-cs"/>
              </a:rPr>
              <a:t>. it's </a:t>
            </a:r>
            <a:endParaRPr lang="en-US" dirty="0"/>
          </a:p>
        </p:txBody>
      </p:sp>
      <p:sp>
        <p:nvSpPr>
          <p:cNvPr id="4" name="Slide Number Placeholder 3">
            <a:extLst>
              <a:ext uri="{FF2B5EF4-FFF2-40B4-BE49-F238E27FC236}">
                <a16:creationId xmlns:a16="http://schemas.microsoft.com/office/drawing/2014/main" id="{FEEA393B-781E-7381-44B7-35848C9DA6DF}"/>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416701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F637-6AA5-1B71-56D5-09D48BBFC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94547-6E5B-2991-63C7-C5F98A6A1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27C7D-7A77-55ED-3B45-A63DBFC2488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Bubble sort is a very simple algorithm: it repeatedly exchanges adjacent elements that are out of order. At the end of the first pass, the maximum element of the list will be at the last index. At the end of the second pass, the second maximum element will be at the penultimate index, and so on</a:t>
            </a:r>
          </a:p>
        </p:txBody>
      </p:sp>
      <p:sp>
        <p:nvSpPr>
          <p:cNvPr id="4" name="Slide Number Placeholder 3">
            <a:extLst>
              <a:ext uri="{FF2B5EF4-FFF2-40B4-BE49-F238E27FC236}">
                <a16:creationId xmlns:a16="http://schemas.microsoft.com/office/drawing/2014/main" id="{50210F58-04DF-431F-8DCC-4FFF762C2CC5}"/>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362299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1A843-1DFF-F260-16FF-C4EFF51F7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8ED95-80A4-D2B1-9B0B-A65365620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1A82B-FDD8-61C0-9510-2022AB9803C4}"/>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EBE658C-5F24-DA9B-C4C2-83A62DC882F8}"/>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59478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3E641-EC3C-2A99-6EEE-A4B7E0444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2CA8F-026B-807F-CC6E-5918F8539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824E-93CD-20A6-58F3-9703FCF72681}"/>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41E3DD0-ECF2-A2BF-F0A0-90AB1D0AAD4D}"/>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240874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4/7/26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4/7/26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4/7/26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4/7/26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4/7/26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4/7/26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4/7/26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4/7/26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4/7/26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4/7/26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4/7/26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4/7/26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Sorting</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sp>
        <p:nvSpPr>
          <p:cNvPr id="6" name="Rectangle 5">
            <a:extLst>
              <a:ext uri="{FF2B5EF4-FFF2-40B4-BE49-F238E27FC236}">
                <a16:creationId xmlns:a16="http://schemas.microsoft.com/office/drawing/2014/main" id="{5CACC570-69D2-F74C-6895-A405A55C4B5A}"/>
              </a:ext>
            </a:extLst>
          </p:cNvPr>
          <p:cNvSpPr/>
          <p:nvPr/>
        </p:nvSpPr>
        <p:spPr>
          <a:xfrm>
            <a:off x="9101138" y="357188"/>
            <a:ext cx="3090862" cy="6943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Structures and Algorithms</a:t>
            </a:r>
          </a:p>
        </p:txBody>
      </p:sp>
      <p:pic>
        <p:nvPicPr>
          <p:cNvPr id="10" name="Picture 9" descr="Falling deck of cards">
            <a:extLst>
              <a:ext uri="{FF2B5EF4-FFF2-40B4-BE49-F238E27FC236}">
                <a16:creationId xmlns:a16="http://schemas.microsoft.com/office/drawing/2014/main" id="{2E324941-EA17-3933-70F4-A64765DD2281}"/>
              </a:ext>
            </a:extLst>
          </p:cNvPr>
          <p:cNvPicPr>
            <a:picLocks noChangeAspect="1"/>
          </p:cNvPicPr>
          <p:nvPr/>
        </p:nvPicPr>
        <p:blipFill>
          <a:blip r:embed="rId3"/>
          <a:srcRect t="17174" b="17174"/>
          <a:stretch/>
        </p:blipFill>
        <p:spPr>
          <a:xfrm>
            <a:off x="0" y="980440"/>
            <a:ext cx="7288306" cy="4897120"/>
          </a:xfrm>
          <a:prstGeom prst="rect">
            <a:avLst/>
          </a:prstGeom>
        </p:spPr>
      </p:pic>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15EA-E2CC-3BD3-B7BA-39DB1A2A997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7D51E62-FCF5-282C-537D-6762B677A31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35E9593-80ED-2F43-DCBD-1983C171AD26}"/>
              </a:ext>
            </a:extLst>
          </p:cNvPr>
          <p:cNvSpPr>
            <a:spLocks noGrp="1"/>
          </p:cNvSpPr>
          <p:nvPr>
            <p:ph type="sldNum" sz="quarter" idx="12"/>
          </p:nvPr>
        </p:nvSpPr>
        <p:spPr/>
        <p:txBody>
          <a:bodyPr/>
          <a:lstStyle/>
          <a:p>
            <a:fld id="{CC057153-B650-4DEB-B370-79DDCFDCE934}" type="slidenum">
              <a:rPr lang="en-US" smtClean="0"/>
              <a:t>10</a:t>
            </a:fld>
            <a:endParaRPr lang="en-US"/>
          </a:p>
        </p:txBody>
      </p:sp>
      <p:sp>
        <p:nvSpPr>
          <p:cNvPr id="2" name="TextBox 1">
            <a:extLst>
              <a:ext uri="{FF2B5EF4-FFF2-40B4-BE49-F238E27FC236}">
                <a16:creationId xmlns:a16="http://schemas.microsoft.com/office/drawing/2014/main" id="{29CA54A8-1752-1268-BCBF-2F804E7CF31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706A732-A6B6-9944-8F3E-AA9B96B1985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1st pass</a:t>
            </a:r>
          </a:p>
        </p:txBody>
      </p:sp>
      <p:sp>
        <p:nvSpPr>
          <p:cNvPr id="6" name="TextBox 5">
            <a:extLst>
              <a:ext uri="{FF2B5EF4-FFF2-40B4-BE49-F238E27FC236}">
                <a16:creationId xmlns:a16="http://schemas.microsoft.com/office/drawing/2014/main" id="{F9A0FD79-761B-3D39-DE5F-78717B77B554}"/>
              </a:ext>
            </a:extLst>
          </p:cNvPr>
          <p:cNvSpPr txBox="1"/>
          <p:nvPr/>
        </p:nvSpPr>
        <p:spPr>
          <a:xfrm>
            <a:off x="6976474" y="99983"/>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B89E7BE7-F6EC-7818-392D-CF346DEC4E66}"/>
              </a:ext>
            </a:extLst>
          </p:cNvPr>
          <p:cNvSpPr txBox="1"/>
          <p:nvPr/>
        </p:nvSpPr>
        <p:spPr>
          <a:xfrm>
            <a:off x="1163782" y="3429000"/>
            <a:ext cx="3311356"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=0</a:t>
            </a:r>
          </a:p>
          <a:p>
            <a:pPr marL="285750" indent="-285750">
              <a:buFont typeface="Arial" panose="020B0604020202020204" pitchFamily="34" charset="0"/>
              <a:buChar char="•"/>
            </a:pPr>
            <a:r>
              <a:rPr lang="en-US" dirty="0"/>
              <a:t>j=2</a:t>
            </a:r>
          </a:p>
          <a:p>
            <a:pPr marL="285750" indent="-285750">
              <a:buFont typeface="Arial" panose="020B0604020202020204" pitchFamily="34" charset="0"/>
              <a:buChar char="•"/>
            </a:pPr>
            <a:r>
              <a:rPr lang="en-US" dirty="0"/>
              <a:t>Is </a:t>
            </a:r>
            <a:r>
              <a:rPr lang="en-US" dirty="0" err="1"/>
              <a:t>lst</a:t>
            </a:r>
            <a:r>
              <a:rPr lang="en-US" dirty="0"/>
              <a:t>[2]&gt;</a:t>
            </a:r>
            <a:r>
              <a:rPr lang="en-US" dirty="0" err="1"/>
              <a:t>lst</a:t>
            </a:r>
            <a:r>
              <a:rPr lang="en-US" dirty="0"/>
              <a:t>[3], that is 5&gt;6?</a:t>
            </a:r>
          </a:p>
          <a:p>
            <a:pPr marL="285750" indent="-285750">
              <a:buFont typeface="Arial" panose="020B0604020202020204" pitchFamily="34" charset="0"/>
              <a:buChar char="•"/>
            </a:pPr>
            <a:r>
              <a:rPr lang="en-US" dirty="0"/>
              <a:t>No, don't do anything</a:t>
            </a:r>
          </a:p>
        </p:txBody>
      </p:sp>
      <p:graphicFrame>
        <p:nvGraphicFramePr>
          <p:cNvPr id="9" name="Content Placeholder 6">
            <a:extLst>
              <a:ext uri="{FF2B5EF4-FFF2-40B4-BE49-F238E27FC236}">
                <a16:creationId xmlns:a16="http://schemas.microsoft.com/office/drawing/2014/main" id="{6191692C-73EE-96EA-C215-419FB4359AFF}"/>
              </a:ext>
            </a:extLst>
          </p:cNvPr>
          <p:cNvGraphicFramePr>
            <a:graphicFrameLocks/>
          </p:cNvGraphicFramePr>
          <p:nvPr>
            <p:extLst>
              <p:ext uri="{D42A27DB-BD31-4B8C-83A1-F6EECF244321}">
                <p14:modId xmlns:p14="http://schemas.microsoft.com/office/powerpoint/2010/main" val="3711736842"/>
              </p:ext>
            </p:extLst>
          </p:nvPr>
        </p:nvGraphicFramePr>
        <p:xfrm>
          <a:off x="925643" y="2386674"/>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solidFill>
                      <a:schemeClr val="accent6"/>
                    </a:solidFill>
                  </a:tcPr>
                </a:tc>
                <a:tc>
                  <a:txBody>
                    <a:bodyPr/>
                    <a:lstStyle/>
                    <a:p>
                      <a:r>
                        <a:rPr lang="en-US" dirty="0"/>
                        <a:t>3</a:t>
                      </a:r>
                    </a:p>
                  </a:txBody>
                  <a:tcPr>
                    <a:solidFill>
                      <a:schemeClr val="accent6"/>
                    </a:solidFill>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dirty="0"/>
                        <a:t>3</a:t>
                      </a:r>
                    </a:p>
                  </a:txBody>
                  <a:tcPr/>
                </a:tc>
                <a:tc>
                  <a:txBody>
                    <a:bodyPr/>
                    <a:lstStyle/>
                    <a:p>
                      <a:r>
                        <a:rPr lang="en-US" dirty="0"/>
                        <a:t>5</a:t>
                      </a:r>
                    </a:p>
                  </a:txBody>
                  <a:tcPr>
                    <a:solidFill>
                      <a:schemeClr val="accent6"/>
                    </a:solidFill>
                  </a:tcPr>
                </a:tc>
                <a:tc>
                  <a:txBody>
                    <a:bodyPr/>
                    <a:lstStyle/>
                    <a:p>
                      <a:r>
                        <a:rPr lang="en-US" dirty="0"/>
                        <a:t>6</a:t>
                      </a:r>
                    </a:p>
                  </a:txBody>
                  <a:tcPr>
                    <a:solidFill>
                      <a:schemeClr val="accent6"/>
                    </a:solidFill>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266449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FCE54-C4B9-932D-F9C8-9921F31A609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0457C5C-33C1-555A-F106-D1CF14FE374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DBC9970-F669-2BEB-8EEF-E5A99B75D50C}"/>
              </a:ext>
            </a:extLst>
          </p:cNvPr>
          <p:cNvSpPr>
            <a:spLocks noGrp="1"/>
          </p:cNvSpPr>
          <p:nvPr>
            <p:ph type="sldNum" sz="quarter" idx="12"/>
          </p:nvPr>
        </p:nvSpPr>
        <p:spPr/>
        <p:txBody>
          <a:bodyPr/>
          <a:lstStyle/>
          <a:p>
            <a:fld id="{CC057153-B650-4DEB-B370-79DDCFDCE934}" type="slidenum">
              <a:rPr lang="en-US" smtClean="0"/>
              <a:t>11</a:t>
            </a:fld>
            <a:endParaRPr lang="en-US"/>
          </a:p>
        </p:txBody>
      </p:sp>
      <p:sp>
        <p:nvSpPr>
          <p:cNvPr id="2" name="TextBox 1">
            <a:extLst>
              <a:ext uri="{FF2B5EF4-FFF2-40B4-BE49-F238E27FC236}">
                <a16:creationId xmlns:a16="http://schemas.microsoft.com/office/drawing/2014/main" id="{B47376AC-4DDE-B811-B7C2-0C6CA0ED189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50BE8E1-B856-81F4-DEB1-96868A16849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1st pass</a:t>
            </a:r>
          </a:p>
        </p:txBody>
      </p:sp>
      <p:sp>
        <p:nvSpPr>
          <p:cNvPr id="6" name="TextBox 5">
            <a:extLst>
              <a:ext uri="{FF2B5EF4-FFF2-40B4-BE49-F238E27FC236}">
                <a16:creationId xmlns:a16="http://schemas.microsoft.com/office/drawing/2014/main" id="{7341D83F-98A5-C1A6-8F12-FBC4C9D12C4C}"/>
              </a:ext>
            </a:extLst>
          </p:cNvPr>
          <p:cNvSpPr txBox="1"/>
          <p:nvPr/>
        </p:nvSpPr>
        <p:spPr>
          <a:xfrm>
            <a:off x="6976474" y="99983"/>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80AA216D-D144-FA8C-6192-DBF6A2A2322A}"/>
              </a:ext>
            </a:extLst>
          </p:cNvPr>
          <p:cNvSpPr txBox="1"/>
          <p:nvPr/>
        </p:nvSpPr>
        <p:spPr>
          <a:xfrm>
            <a:off x="1163782" y="3429000"/>
            <a:ext cx="3308085"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=0</a:t>
            </a:r>
          </a:p>
          <a:p>
            <a:pPr marL="285750" indent="-285750">
              <a:buFont typeface="Arial" panose="020B0604020202020204" pitchFamily="34" charset="0"/>
              <a:buChar char="•"/>
            </a:pPr>
            <a:r>
              <a:rPr lang="en-US" dirty="0"/>
              <a:t>j=3</a:t>
            </a:r>
          </a:p>
          <a:p>
            <a:pPr marL="285750" indent="-285750">
              <a:buFont typeface="Arial" panose="020B0604020202020204" pitchFamily="34" charset="0"/>
              <a:buChar char="•"/>
            </a:pPr>
            <a:r>
              <a:rPr lang="en-US" dirty="0"/>
              <a:t>Is </a:t>
            </a:r>
            <a:r>
              <a:rPr lang="en-US" dirty="0" err="1"/>
              <a:t>lst</a:t>
            </a:r>
            <a:r>
              <a:rPr lang="en-US" dirty="0"/>
              <a:t>[3]&gt;</a:t>
            </a:r>
            <a:r>
              <a:rPr lang="en-US" dirty="0" err="1"/>
              <a:t>lst</a:t>
            </a:r>
            <a:r>
              <a:rPr lang="en-US" dirty="0"/>
              <a:t>[4], that is 6&gt;2?</a:t>
            </a:r>
          </a:p>
          <a:p>
            <a:pPr marL="285750" indent="-285750">
              <a:buFont typeface="Arial" panose="020B0604020202020204" pitchFamily="34" charset="0"/>
              <a:buChar char="•"/>
            </a:pPr>
            <a:r>
              <a:rPr lang="en-US" dirty="0"/>
              <a:t>Yes, then exchange them</a:t>
            </a:r>
          </a:p>
        </p:txBody>
      </p:sp>
      <p:graphicFrame>
        <p:nvGraphicFramePr>
          <p:cNvPr id="9" name="Content Placeholder 6">
            <a:extLst>
              <a:ext uri="{FF2B5EF4-FFF2-40B4-BE49-F238E27FC236}">
                <a16:creationId xmlns:a16="http://schemas.microsoft.com/office/drawing/2014/main" id="{2C7AF05A-0102-F87F-DE26-056088BE98BE}"/>
              </a:ext>
            </a:extLst>
          </p:cNvPr>
          <p:cNvGraphicFramePr>
            <a:graphicFrameLocks/>
          </p:cNvGraphicFramePr>
          <p:nvPr>
            <p:extLst>
              <p:ext uri="{D42A27DB-BD31-4B8C-83A1-F6EECF244321}">
                <p14:modId xmlns:p14="http://schemas.microsoft.com/office/powerpoint/2010/main" val="4232348878"/>
              </p:ext>
            </p:extLst>
          </p:nvPr>
        </p:nvGraphicFramePr>
        <p:xfrm>
          <a:off x="925643" y="2386674"/>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solidFill>
                      <a:schemeClr val="accent6"/>
                    </a:solidFill>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dirty="0"/>
                        <a:t>3</a:t>
                      </a:r>
                    </a:p>
                  </a:txBody>
                  <a:tcPr/>
                </a:tc>
                <a:tc>
                  <a:txBody>
                    <a:bodyPr/>
                    <a:lstStyle/>
                    <a:p>
                      <a:r>
                        <a:rPr lang="en-US" dirty="0"/>
                        <a:t>5</a:t>
                      </a:r>
                    </a:p>
                  </a:txBody>
                  <a:tcPr/>
                </a:tc>
                <a:tc>
                  <a:txBody>
                    <a:bodyPr/>
                    <a:lstStyle/>
                    <a:p>
                      <a:r>
                        <a:rPr lang="en-US" dirty="0"/>
                        <a:t>6</a:t>
                      </a:r>
                    </a:p>
                  </a:txBody>
                  <a:tcPr>
                    <a:solidFill>
                      <a:schemeClr val="accent6"/>
                    </a:solidFill>
                  </a:tcPr>
                </a:tc>
                <a:tc>
                  <a:txBody>
                    <a:bodyPr/>
                    <a:lstStyle/>
                    <a:p>
                      <a:r>
                        <a:rPr lang="en-US" dirty="0"/>
                        <a:t>2</a:t>
                      </a:r>
                    </a:p>
                  </a:txBody>
                  <a:tcPr>
                    <a:solidFill>
                      <a:schemeClr val="accent6"/>
                    </a:solidFill>
                  </a:tcPr>
                </a:tc>
                <a:extLst>
                  <a:ext uri="{0D108BD9-81ED-4DB2-BD59-A6C34878D82A}">
                    <a16:rowId xmlns:a16="http://schemas.microsoft.com/office/drawing/2014/main" val="787454935"/>
                  </a:ext>
                </a:extLst>
              </a:tr>
            </a:tbl>
          </a:graphicData>
        </a:graphic>
      </p:graphicFrame>
      <p:graphicFrame>
        <p:nvGraphicFramePr>
          <p:cNvPr id="4" name="Content Placeholder 6">
            <a:extLst>
              <a:ext uri="{FF2B5EF4-FFF2-40B4-BE49-F238E27FC236}">
                <a16:creationId xmlns:a16="http://schemas.microsoft.com/office/drawing/2014/main" id="{4333323C-E0F3-548C-2FDE-734E09C312D0}"/>
              </a:ext>
            </a:extLst>
          </p:cNvPr>
          <p:cNvGraphicFramePr>
            <a:graphicFrameLocks/>
          </p:cNvGraphicFramePr>
          <p:nvPr>
            <p:extLst>
              <p:ext uri="{D42A27DB-BD31-4B8C-83A1-F6EECF244321}">
                <p14:modId xmlns:p14="http://schemas.microsoft.com/office/powerpoint/2010/main" val="2714827242"/>
              </p:ext>
            </p:extLst>
          </p:nvPr>
        </p:nvGraphicFramePr>
        <p:xfrm>
          <a:off x="925643" y="5143728"/>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solidFill>
                      <a:schemeClr val="accent6"/>
                    </a:solidFill>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dirty="0"/>
                        <a:t>3</a:t>
                      </a:r>
                    </a:p>
                  </a:txBody>
                  <a:tcPr/>
                </a:tc>
                <a:tc>
                  <a:txBody>
                    <a:bodyPr/>
                    <a:lstStyle/>
                    <a:p>
                      <a:r>
                        <a:rPr lang="en-US" dirty="0"/>
                        <a:t>5</a:t>
                      </a:r>
                    </a:p>
                  </a:txBody>
                  <a:tcPr/>
                </a:tc>
                <a:tc>
                  <a:txBody>
                    <a:bodyPr/>
                    <a:lstStyle/>
                    <a:p>
                      <a:r>
                        <a:rPr lang="en-US" b="1" dirty="0"/>
                        <a:t>2</a:t>
                      </a:r>
                    </a:p>
                  </a:txBody>
                  <a:tcPr>
                    <a:solidFill>
                      <a:schemeClr val="accent6"/>
                    </a:solidFill>
                  </a:tcPr>
                </a:tc>
                <a:tc>
                  <a:txBody>
                    <a:bodyPr/>
                    <a:lstStyle/>
                    <a:p>
                      <a:r>
                        <a:rPr lang="en-US" b="1" dirty="0"/>
                        <a:t>6</a:t>
                      </a:r>
                    </a:p>
                  </a:txBody>
                  <a:tcPr>
                    <a:solidFill>
                      <a:schemeClr val="accent6"/>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40981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41B81-1062-8DCA-5EB3-C66120942CE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0BCAC1C-FB1A-69B9-FC94-7C760D6E85B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3BE643B-41A9-964C-37A5-644C62B12D83}"/>
              </a:ext>
            </a:extLst>
          </p:cNvPr>
          <p:cNvSpPr>
            <a:spLocks noGrp="1"/>
          </p:cNvSpPr>
          <p:nvPr>
            <p:ph type="sldNum" sz="quarter" idx="12"/>
          </p:nvPr>
        </p:nvSpPr>
        <p:spPr/>
        <p:txBody>
          <a:bodyPr/>
          <a:lstStyle/>
          <a:p>
            <a:fld id="{CC057153-B650-4DEB-B370-79DDCFDCE934}" type="slidenum">
              <a:rPr lang="en-US" smtClean="0"/>
              <a:t>12</a:t>
            </a:fld>
            <a:endParaRPr lang="en-US"/>
          </a:p>
        </p:txBody>
      </p:sp>
      <p:sp>
        <p:nvSpPr>
          <p:cNvPr id="2" name="TextBox 1">
            <a:extLst>
              <a:ext uri="{FF2B5EF4-FFF2-40B4-BE49-F238E27FC236}">
                <a16:creationId xmlns:a16="http://schemas.microsoft.com/office/drawing/2014/main" id="{FC5ABD87-8DAF-AE63-05BC-8E1C7CF113A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A9553E7-B81B-B70E-55F8-183BEE1BFCE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1st pass</a:t>
            </a:r>
          </a:p>
        </p:txBody>
      </p:sp>
      <p:sp>
        <p:nvSpPr>
          <p:cNvPr id="6" name="TextBox 5">
            <a:extLst>
              <a:ext uri="{FF2B5EF4-FFF2-40B4-BE49-F238E27FC236}">
                <a16:creationId xmlns:a16="http://schemas.microsoft.com/office/drawing/2014/main" id="{B8B4DEC0-0210-6EE4-59F9-A75A289C6EC9}"/>
              </a:ext>
            </a:extLst>
          </p:cNvPr>
          <p:cNvSpPr txBox="1"/>
          <p:nvPr/>
        </p:nvSpPr>
        <p:spPr>
          <a:xfrm>
            <a:off x="6976474" y="99983"/>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graphicFrame>
        <p:nvGraphicFramePr>
          <p:cNvPr id="4" name="Content Placeholder 6">
            <a:extLst>
              <a:ext uri="{FF2B5EF4-FFF2-40B4-BE49-F238E27FC236}">
                <a16:creationId xmlns:a16="http://schemas.microsoft.com/office/drawing/2014/main" id="{13F53C48-D748-7B21-491A-7ECBC948CAE2}"/>
              </a:ext>
            </a:extLst>
          </p:cNvPr>
          <p:cNvGraphicFramePr>
            <a:graphicFrameLocks/>
          </p:cNvGraphicFramePr>
          <p:nvPr>
            <p:extLst>
              <p:ext uri="{D42A27DB-BD31-4B8C-83A1-F6EECF244321}">
                <p14:modId xmlns:p14="http://schemas.microsoft.com/office/powerpoint/2010/main" val="867642727"/>
              </p:ext>
            </p:extLst>
          </p:nvPr>
        </p:nvGraphicFramePr>
        <p:xfrm>
          <a:off x="769145" y="187532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dirty="0"/>
                        <a:t>3</a:t>
                      </a:r>
                    </a:p>
                  </a:txBody>
                  <a:tcPr/>
                </a:tc>
                <a:tc>
                  <a:txBody>
                    <a:bodyPr/>
                    <a:lstStyle/>
                    <a:p>
                      <a:r>
                        <a:rPr lang="en-US" dirty="0"/>
                        <a:t>5</a:t>
                      </a:r>
                    </a:p>
                  </a:txBody>
                  <a:tcPr/>
                </a:tc>
                <a:tc>
                  <a:txBody>
                    <a:bodyPr/>
                    <a:lstStyle/>
                    <a:p>
                      <a:r>
                        <a:rPr lang="en-US" b="0" dirty="0"/>
                        <a:t>2</a:t>
                      </a:r>
                    </a:p>
                  </a:txBody>
                  <a:tcPr/>
                </a:tc>
                <a:tc>
                  <a:txBody>
                    <a:bodyPr/>
                    <a:lstStyle/>
                    <a:p>
                      <a:r>
                        <a:rPr lang="en-US" b="0" dirty="0"/>
                        <a:t>6</a:t>
                      </a:r>
                    </a:p>
                  </a:txBody>
                  <a:tcPr>
                    <a:solidFill>
                      <a:srgbClr val="FF9300"/>
                    </a:solidFill>
                  </a:tcPr>
                </a:tc>
                <a:extLst>
                  <a:ext uri="{0D108BD9-81ED-4DB2-BD59-A6C34878D82A}">
                    <a16:rowId xmlns:a16="http://schemas.microsoft.com/office/drawing/2014/main" val="787454935"/>
                  </a:ext>
                </a:extLst>
              </a:tr>
            </a:tbl>
          </a:graphicData>
        </a:graphic>
      </p:graphicFrame>
      <p:sp>
        <p:nvSpPr>
          <p:cNvPr id="5" name="TextBox 4">
            <a:extLst>
              <a:ext uri="{FF2B5EF4-FFF2-40B4-BE49-F238E27FC236}">
                <a16:creationId xmlns:a16="http://schemas.microsoft.com/office/drawing/2014/main" id="{A40C2ED1-FA81-5A9A-7027-9932742EFAEA}"/>
              </a:ext>
            </a:extLst>
          </p:cNvPr>
          <p:cNvSpPr txBox="1"/>
          <p:nvPr/>
        </p:nvSpPr>
        <p:spPr>
          <a:xfrm>
            <a:off x="765047" y="3244334"/>
            <a:ext cx="7103548" cy="369332"/>
          </a:xfrm>
          <a:prstGeom prst="rect">
            <a:avLst/>
          </a:prstGeom>
          <a:noFill/>
        </p:spPr>
        <p:txBody>
          <a:bodyPr wrap="none" rtlCol="0">
            <a:spAutoFit/>
          </a:bodyPr>
          <a:lstStyle/>
          <a:p>
            <a:pPr marL="285750" indent="-285750">
              <a:buFont typeface="Arial" panose="020B0604020202020204" pitchFamily="34" charset="0"/>
              <a:buChar char="•"/>
            </a:pPr>
            <a:r>
              <a:rPr lang="en-US" dirty="0"/>
              <a:t>End of first pass and the largest element, 6, is at the last index</a:t>
            </a:r>
          </a:p>
        </p:txBody>
      </p:sp>
    </p:spTree>
    <p:extLst>
      <p:ext uri="{BB962C8B-B14F-4D97-AF65-F5344CB8AC3E}">
        <p14:creationId xmlns:p14="http://schemas.microsoft.com/office/powerpoint/2010/main" val="383666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2364F-985F-5E96-D069-99398B6FC87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46B7D63-A2DA-6292-8E6D-DE1849F5ADE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26BF1CF-AC10-CC77-D09F-6497637C4F3B}"/>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2" name="TextBox 1">
            <a:extLst>
              <a:ext uri="{FF2B5EF4-FFF2-40B4-BE49-F238E27FC236}">
                <a16:creationId xmlns:a16="http://schemas.microsoft.com/office/drawing/2014/main" id="{E2B2134F-AA53-1064-2D94-E043361A1BB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DCACC64-33FE-6AF2-079E-03E7380902B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2nd pass</a:t>
            </a:r>
          </a:p>
        </p:txBody>
      </p:sp>
      <p:sp>
        <p:nvSpPr>
          <p:cNvPr id="6" name="TextBox 5">
            <a:extLst>
              <a:ext uri="{FF2B5EF4-FFF2-40B4-BE49-F238E27FC236}">
                <a16:creationId xmlns:a16="http://schemas.microsoft.com/office/drawing/2014/main" id="{046A6E5E-DC74-2605-AB6A-76E1F46F21AB}"/>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C1A3956D-48C0-D7A3-B6C7-8B449DF81914}"/>
              </a:ext>
            </a:extLst>
          </p:cNvPr>
          <p:cNvSpPr txBox="1"/>
          <p:nvPr/>
        </p:nvSpPr>
        <p:spPr>
          <a:xfrm>
            <a:off x="1163782" y="3429000"/>
            <a:ext cx="3267113"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=1</a:t>
            </a:r>
          </a:p>
          <a:p>
            <a:pPr marL="285750" indent="-285750">
              <a:buFont typeface="Arial" panose="020B0604020202020204" pitchFamily="34" charset="0"/>
              <a:buChar char="•"/>
            </a:pPr>
            <a:r>
              <a:rPr lang="en-US" dirty="0"/>
              <a:t>j=0</a:t>
            </a:r>
          </a:p>
          <a:p>
            <a:pPr marL="285750" indent="-285750">
              <a:buFont typeface="Arial" panose="020B0604020202020204" pitchFamily="34" charset="0"/>
              <a:buChar char="•"/>
            </a:pPr>
            <a:r>
              <a:rPr lang="en-US" dirty="0"/>
              <a:t>Is </a:t>
            </a:r>
            <a:r>
              <a:rPr lang="en-US" dirty="0" err="1"/>
              <a:t>lst</a:t>
            </a:r>
            <a:r>
              <a:rPr lang="en-US" dirty="0"/>
              <a:t>[0]&gt;</a:t>
            </a:r>
            <a:r>
              <a:rPr lang="en-US" dirty="0" err="1"/>
              <a:t>lst</a:t>
            </a:r>
            <a:r>
              <a:rPr lang="en-US" dirty="0"/>
              <a:t>[1], that is 1&gt;3?</a:t>
            </a:r>
          </a:p>
          <a:p>
            <a:pPr marL="285750" indent="-285750">
              <a:buFont typeface="Arial" panose="020B0604020202020204" pitchFamily="34" charset="0"/>
              <a:buChar char="•"/>
            </a:pPr>
            <a:r>
              <a:rPr lang="en-US" dirty="0"/>
              <a:t>No, don't do anything</a:t>
            </a:r>
          </a:p>
        </p:txBody>
      </p:sp>
      <p:graphicFrame>
        <p:nvGraphicFramePr>
          <p:cNvPr id="7" name="Content Placeholder 6">
            <a:extLst>
              <a:ext uri="{FF2B5EF4-FFF2-40B4-BE49-F238E27FC236}">
                <a16:creationId xmlns:a16="http://schemas.microsoft.com/office/drawing/2014/main" id="{A13997AA-D04E-8168-DF0A-1B1BB39AB96C}"/>
              </a:ext>
            </a:extLst>
          </p:cNvPr>
          <p:cNvGraphicFramePr>
            <a:graphicFrameLocks/>
          </p:cNvGraphicFramePr>
          <p:nvPr>
            <p:extLst>
              <p:ext uri="{D42A27DB-BD31-4B8C-83A1-F6EECF244321}">
                <p14:modId xmlns:p14="http://schemas.microsoft.com/office/powerpoint/2010/main" val="3009507239"/>
              </p:ext>
            </p:extLst>
          </p:nvPr>
        </p:nvGraphicFramePr>
        <p:xfrm>
          <a:off x="769145" y="1854309"/>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chemeClr val="accent6"/>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370840">
                <a:tc>
                  <a:txBody>
                    <a:bodyPr/>
                    <a:lstStyle/>
                    <a:p>
                      <a:r>
                        <a:rPr lang="en-US" dirty="0"/>
                        <a:t>1</a:t>
                      </a:r>
                    </a:p>
                  </a:txBody>
                  <a:tcPr>
                    <a:solidFill>
                      <a:schemeClr val="accent6"/>
                    </a:solidFill>
                  </a:tcPr>
                </a:tc>
                <a:tc>
                  <a:txBody>
                    <a:bodyPr/>
                    <a:lstStyle/>
                    <a:p>
                      <a:r>
                        <a:rPr lang="en-US" dirty="0"/>
                        <a:t>3</a:t>
                      </a:r>
                    </a:p>
                  </a:txBody>
                  <a:tcPr>
                    <a:solidFill>
                      <a:schemeClr val="accent6"/>
                    </a:solidFill>
                  </a:tcPr>
                </a:tc>
                <a:tc>
                  <a:txBody>
                    <a:bodyPr/>
                    <a:lstStyle/>
                    <a:p>
                      <a:r>
                        <a:rPr lang="en-US" dirty="0"/>
                        <a:t>5</a:t>
                      </a:r>
                    </a:p>
                  </a:txBody>
                  <a:tcPr/>
                </a:tc>
                <a:tc>
                  <a:txBody>
                    <a:bodyPr/>
                    <a:lstStyle/>
                    <a:p>
                      <a:r>
                        <a:rPr lang="en-US" dirty="0"/>
                        <a:t>2</a:t>
                      </a:r>
                    </a:p>
                  </a:txBody>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31225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0F96-36B8-BF0A-3D39-38CEC1AF5F5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8B6C9CF-D4DD-7ABC-C7CC-DBC099989D0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A9BD7C0-BFD4-E112-327B-ED7A0D03C5A1}"/>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2" name="TextBox 1">
            <a:extLst>
              <a:ext uri="{FF2B5EF4-FFF2-40B4-BE49-F238E27FC236}">
                <a16:creationId xmlns:a16="http://schemas.microsoft.com/office/drawing/2014/main" id="{9ABEAB03-8E2E-B69F-837D-A1EAC9E1921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9CAA690-7128-E9F0-FF8B-17CA1EC4234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2nd pass</a:t>
            </a:r>
          </a:p>
        </p:txBody>
      </p:sp>
      <p:sp>
        <p:nvSpPr>
          <p:cNvPr id="6" name="TextBox 5">
            <a:extLst>
              <a:ext uri="{FF2B5EF4-FFF2-40B4-BE49-F238E27FC236}">
                <a16:creationId xmlns:a16="http://schemas.microsoft.com/office/drawing/2014/main" id="{CD223F89-D866-06BC-1BA9-4F2069FD8D8C}"/>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EEE22A24-8B34-D916-A64F-12BCEC8DECB3}"/>
              </a:ext>
            </a:extLst>
          </p:cNvPr>
          <p:cNvSpPr txBox="1"/>
          <p:nvPr/>
        </p:nvSpPr>
        <p:spPr>
          <a:xfrm>
            <a:off x="1163782" y="3429000"/>
            <a:ext cx="3254802"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=1</a:t>
            </a:r>
          </a:p>
          <a:p>
            <a:pPr marL="285750" indent="-285750">
              <a:buFont typeface="Arial" panose="020B0604020202020204" pitchFamily="34" charset="0"/>
              <a:buChar char="•"/>
            </a:pPr>
            <a:r>
              <a:rPr lang="en-US" dirty="0"/>
              <a:t>j=1</a:t>
            </a:r>
          </a:p>
          <a:p>
            <a:pPr marL="285750" indent="-285750">
              <a:buFont typeface="Arial" panose="020B0604020202020204" pitchFamily="34" charset="0"/>
              <a:buChar char="•"/>
            </a:pPr>
            <a:r>
              <a:rPr lang="en-US" dirty="0"/>
              <a:t>Is </a:t>
            </a:r>
            <a:r>
              <a:rPr lang="en-US" dirty="0" err="1"/>
              <a:t>lst</a:t>
            </a:r>
            <a:r>
              <a:rPr lang="en-US" dirty="0"/>
              <a:t>[1]&gt;</a:t>
            </a:r>
            <a:r>
              <a:rPr lang="en-US" dirty="0" err="1"/>
              <a:t>lst</a:t>
            </a:r>
            <a:r>
              <a:rPr lang="en-US" dirty="0"/>
              <a:t>[2], that is 3&gt;5?</a:t>
            </a:r>
          </a:p>
          <a:p>
            <a:pPr marL="285750" indent="-285750">
              <a:buFont typeface="Arial" panose="020B0604020202020204" pitchFamily="34" charset="0"/>
              <a:buChar char="•"/>
            </a:pPr>
            <a:r>
              <a:rPr lang="en-US" dirty="0"/>
              <a:t>No, don't do anything</a:t>
            </a:r>
          </a:p>
        </p:txBody>
      </p:sp>
      <p:graphicFrame>
        <p:nvGraphicFramePr>
          <p:cNvPr id="7" name="Content Placeholder 6">
            <a:extLst>
              <a:ext uri="{FF2B5EF4-FFF2-40B4-BE49-F238E27FC236}">
                <a16:creationId xmlns:a16="http://schemas.microsoft.com/office/drawing/2014/main" id="{D54EE7E3-1F1D-D77D-6E96-4096CCF3B8D6}"/>
              </a:ext>
            </a:extLst>
          </p:cNvPr>
          <p:cNvGraphicFramePr>
            <a:graphicFrameLocks/>
          </p:cNvGraphicFramePr>
          <p:nvPr>
            <p:extLst>
              <p:ext uri="{D42A27DB-BD31-4B8C-83A1-F6EECF244321}">
                <p14:modId xmlns:p14="http://schemas.microsoft.com/office/powerpoint/2010/main" val="2429486932"/>
              </p:ext>
            </p:extLst>
          </p:nvPr>
        </p:nvGraphicFramePr>
        <p:xfrm>
          <a:off x="769145" y="1854309"/>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0">
                <a:tc>
                  <a:txBody>
                    <a:bodyPr/>
                    <a:lstStyle/>
                    <a:p>
                      <a:r>
                        <a:rPr lang="en-US" dirty="0"/>
                        <a:t>1</a:t>
                      </a:r>
                    </a:p>
                  </a:txBody>
                  <a:tcPr/>
                </a:tc>
                <a:tc>
                  <a:txBody>
                    <a:bodyPr/>
                    <a:lstStyle/>
                    <a:p>
                      <a:r>
                        <a:rPr lang="en-US" dirty="0"/>
                        <a:t>3</a:t>
                      </a:r>
                    </a:p>
                  </a:txBody>
                  <a:tcPr>
                    <a:solidFill>
                      <a:schemeClr val="accent6"/>
                    </a:solidFill>
                  </a:tcPr>
                </a:tc>
                <a:tc>
                  <a:txBody>
                    <a:bodyPr/>
                    <a:lstStyle/>
                    <a:p>
                      <a:r>
                        <a:rPr lang="en-US" dirty="0"/>
                        <a:t>5</a:t>
                      </a:r>
                    </a:p>
                  </a:txBody>
                  <a:tcPr>
                    <a:solidFill>
                      <a:schemeClr val="accent6"/>
                    </a:solidFill>
                  </a:tcPr>
                </a:tc>
                <a:tc>
                  <a:txBody>
                    <a:bodyPr/>
                    <a:lstStyle/>
                    <a:p>
                      <a:r>
                        <a:rPr lang="en-US" dirty="0"/>
                        <a:t>2</a:t>
                      </a:r>
                    </a:p>
                  </a:txBody>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23753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31B86-EAB0-222A-85AC-06542112C4A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E4AAEC0-EB72-9ED3-0009-480C4098521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E93BD63-7EAE-325D-E28D-D2AE406DBC1B}"/>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2" name="TextBox 1">
            <a:extLst>
              <a:ext uri="{FF2B5EF4-FFF2-40B4-BE49-F238E27FC236}">
                <a16:creationId xmlns:a16="http://schemas.microsoft.com/office/drawing/2014/main" id="{6FE763F2-203B-DACC-985A-CFAA3471D7E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EAC8B40-15FB-C412-820E-5B2C6438C7A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2nd pass</a:t>
            </a:r>
          </a:p>
        </p:txBody>
      </p:sp>
      <p:sp>
        <p:nvSpPr>
          <p:cNvPr id="6" name="TextBox 5">
            <a:extLst>
              <a:ext uri="{FF2B5EF4-FFF2-40B4-BE49-F238E27FC236}">
                <a16:creationId xmlns:a16="http://schemas.microsoft.com/office/drawing/2014/main" id="{CC2BF412-C61F-8652-847F-B10960513C56}"/>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70E3064D-CC58-F14F-4AC3-70D376BFC92B}"/>
              </a:ext>
            </a:extLst>
          </p:cNvPr>
          <p:cNvSpPr txBox="1"/>
          <p:nvPr/>
        </p:nvSpPr>
        <p:spPr>
          <a:xfrm>
            <a:off x="1163782" y="3429000"/>
            <a:ext cx="3300327"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=1</a:t>
            </a:r>
          </a:p>
          <a:p>
            <a:pPr marL="285750" indent="-285750">
              <a:buFont typeface="Arial" panose="020B0604020202020204" pitchFamily="34" charset="0"/>
              <a:buChar char="•"/>
            </a:pPr>
            <a:r>
              <a:rPr lang="en-US" dirty="0"/>
              <a:t>j=2</a:t>
            </a:r>
          </a:p>
          <a:p>
            <a:pPr marL="285750" indent="-285750">
              <a:buFont typeface="Arial" panose="020B0604020202020204" pitchFamily="34" charset="0"/>
              <a:buChar char="•"/>
            </a:pPr>
            <a:r>
              <a:rPr lang="en-US" dirty="0"/>
              <a:t>Is </a:t>
            </a:r>
            <a:r>
              <a:rPr lang="en-US" dirty="0" err="1"/>
              <a:t>lst</a:t>
            </a:r>
            <a:r>
              <a:rPr lang="en-US" dirty="0"/>
              <a:t>[2]&gt;</a:t>
            </a:r>
            <a:r>
              <a:rPr lang="en-US" dirty="0" err="1"/>
              <a:t>lst</a:t>
            </a:r>
            <a:r>
              <a:rPr lang="en-US" dirty="0"/>
              <a:t>[3], that is 5&gt;2?</a:t>
            </a:r>
          </a:p>
          <a:p>
            <a:pPr marL="285750" indent="-285750">
              <a:buFont typeface="Arial" panose="020B0604020202020204" pitchFamily="34" charset="0"/>
              <a:buChar char="•"/>
            </a:pPr>
            <a:r>
              <a:rPr lang="en-US" dirty="0"/>
              <a:t>Yes, then exchange them</a:t>
            </a:r>
          </a:p>
        </p:txBody>
      </p:sp>
      <p:graphicFrame>
        <p:nvGraphicFramePr>
          <p:cNvPr id="7" name="Content Placeholder 6">
            <a:extLst>
              <a:ext uri="{FF2B5EF4-FFF2-40B4-BE49-F238E27FC236}">
                <a16:creationId xmlns:a16="http://schemas.microsoft.com/office/drawing/2014/main" id="{B2D169D1-8E51-55F9-F0EE-BDAA69DB58A7}"/>
              </a:ext>
            </a:extLst>
          </p:cNvPr>
          <p:cNvGraphicFramePr>
            <a:graphicFrameLocks/>
          </p:cNvGraphicFramePr>
          <p:nvPr>
            <p:extLst>
              <p:ext uri="{D42A27DB-BD31-4B8C-83A1-F6EECF244321}">
                <p14:modId xmlns:p14="http://schemas.microsoft.com/office/powerpoint/2010/main" val="4062066366"/>
              </p:ext>
            </p:extLst>
          </p:nvPr>
        </p:nvGraphicFramePr>
        <p:xfrm>
          <a:off x="769145" y="1854309"/>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solidFill>
                      <a:schemeClr val="accent6"/>
                    </a:solidFill>
                  </a:tcPr>
                </a:tc>
                <a:tc>
                  <a:txBody>
                    <a:bodyPr/>
                    <a:lstStyle/>
                    <a:p>
                      <a:r>
                        <a:rPr lang="en-US" dirty="0"/>
                        <a:t>3</a:t>
                      </a:r>
                    </a:p>
                  </a:txBody>
                  <a:tcPr>
                    <a:solidFill>
                      <a:schemeClr val="accent6"/>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dirty="0"/>
                        <a:t>3</a:t>
                      </a:r>
                    </a:p>
                  </a:txBody>
                  <a:tcPr/>
                </a:tc>
                <a:tc>
                  <a:txBody>
                    <a:bodyPr/>
                    <a:lstStyle/>
                    <a:p>
                      <a:r>
                        <a:rPr lang="en-US" dirty="0"/>
                        <a:t>5</a:t>
                      </a:r>
                    </a:p>
                  </a:txBody>
                  <a:tcPr>
                    <a:solidFill>
                      <a:schemeClr val="accent6"/>
                    </a:solidFill>
                  </a:tcPr>
                </a:tc>
                <a:tc>
                  <a:txBody>
                    <a:bodyPr/>
                    <a:lstStyle/>
                    <a:p>
                      <a:r>
                        <a:rPr lang="en-US" dirty="0"/>
                        <a:t>2</a:t>
                      </a:r>
                    </a:p>
                  </a:txBody>
                  <a:tcPr>
                    <a:solidFill>
                      <a:schemeClr val="accent6"/>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graphicFrame>
        <p:nvGraphicFramePr>
          <p:cNvPr id="4" name="Content Placeholder 6">
            <a:extLst>
              <a:ext uri="{FF2B5EF4-FFF2-40B4-BE49-F238E27FC236}">
                <a16:creationId xmlns:a16="http://schemas.microsoft.com/office/drawing/2014/main" id="{AA524D2F-EEE2-A7F0-EB56-D83FC7C69D48}"/>
              </a:ext>
            </a:extLst>
          </p:cNvPr>
          <p:cNvGraphicFramePr>
            <a:graphicFrameLocks/>
          </p:cNvGraphicFramePr>
          <p:nvPr>
            <p:extLst>
              <p:ext uri="{D42A27DB-BD31-4B8C-83A1-F6EECF244321}">
                <p14:modId xmlns:p14="http://schemas.microsoft.com/office/powerpoint/2010/main" val="2040840671"/>
              </p:ext>
            </p:extLst>
          </p:nvPr>
        </p:nvGraphicFramePr>
        <p:xfrm>
          <a:off x="769145" y="530005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solidFill>
                      <a:schemeClr val="accent6"/>
                    </a:solidFill>
                  </a:tcPr>
                </a:tc>
                <a:tc>
                  <a:txBody>
                    <a:bodyPr/>
                    <a:lstStyle/>
                    <a:p>
                      <a:r>
                        <a:rPr lang="en-US" dirty="0"/>
                        <a:t>3</a:t>
                      </a:r>
                    </a:p>
                  </a:txBody>
                  <a:tcPr>
                    <a:solidFill>
                      <a:schemeClr val="accent6"/>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dirty="0"/>
                        <a:t>3</a:t>
                      </a:r>
                    </a:p>
                  </a:txBody>
                  <a:tcPr/>
                </a:tc>
                <a:tc>
                  <a:txBody>
                    <a:bodyPr/>
                    <a:lstStyle/>
                    <a:p>
                      <a:r>
                        <a:rPr lang="en-US" b="1" dirty="0"/>
                        <a:t>2</a:t>
                      </a:r>
                    </a:p>
                  </a:txBody>
                  <a:tcPr>
                    <a:solidFill>
                      <a:schemeClr val="accent6"/>
                    </a:solidFill>
                  </a:tcPr>
                </a:tc>
                <a:tc>
                  <a:txBody>
                    <a:bodyPr/>
                    <a:lstStyle/>
                    <a:p>
                      <a:r>
                        <a:rPr lang="en-US" b="1" dirty="0"/>
                        <a:t>5</a:t>
                      </a:r>
                    </a:p>
                  </a:txBody>
                  <a:tcPr>
                    <a:solidFill>
                      <a:schemeClr val="accent6"/>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18778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300EC-8338-0D6E-35F3-497C36E4C94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3C4284E-CB37-D9AF-902F-004DF881D4D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345E0BE-8D1E-8589-A982-7A049913041A}"/>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2" name="TextBox 1">
            <a:extLst>
              <a:ext uri="{FF2B5EF4-FFF2-40B4-BE49-F238E27FC236}">
                <a16:creationId xmlns:a16="http://schemas.microsoft.com/office/drawing/2014/main" id="{B7D6B968-C4F1-7A6B-A506-FAEB98AAF3E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A59E41C-0E93-FDC9-F7FB-A02BDEE8FB7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2nd pass</a:t>
            </a:r>
          </a:p>
        </p:txBody>
      </p:sp>
      <p:sp>
        <p:nvSpPr>
          <p:cNvPr id="6" name="TextBox 5">
            <a:extLst>
              <a:ext uri="{FF2B5EF4-FFF2-40B4-BE49-F238E27FC236}">
                <a16:creationId xmlns:a16="http://schemas.microsoft.com/office/drawing/2014/main" id="{3304C768-7346-D461-0B35-94E66A42F6E9}"/>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graphicFrame>
        <p:nvGraphicFramePr>
          <p:cNvPr id="4" name="Content Placeholder 6">
            <a:extLst>
              <a:ext uri="{FF2B5EF4-FFF2-40B4-BE49-F238E27FC236}">
                <a16:creationId xmlns:a16="http://schemas.microsoft.com/office/drawing/2014/main" id="{CBD7AAA9-3827-A8E5-4119-814831914AB6}"/>
              </a:ext>
            </a:extLst>
          </p:cNvPr>
          <p:cNvGraphicFramePr>
            <a:graphicFrameLocks/>
          </p:cNvGraphicFramePr>
          <p:nvPr>
            <p:extLst>
              <p:ext uri="{D42A27DB-BD31-4B8C-83A1-F6EECF244321}">
                <p14:modId xmlns:p14="http://schemas.microsoft.com/office/powerpoint/2010/main" val="2218661772"/>
              </p:ext>
            </p:extLst>
          </p:nvPr>
        </p:nvGraphicFramePr>
        <p:xfrm>
          <a:off x="773243" y="1843188"/>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solidFill>
                      <a:srgbClr val="FF9300"/>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132236">
                <a:tc>
                  <a:txBody>
                    <a:bodyPr/>
                    <a:lstStyle/>
                    <a:p>
                      <a:r>
                        <a:rPr lang="en-US" dirty="0"/>
                        <a:t>1</a:t>
                      </a:r>
                    </a:p>
                  </a:txBody>
                  <a:tcPr/>
                </a:tc>
                <a:tc>
                  <a:txBody>
                    <a:bodyPr/>
                    <a:lstStyle/>
                    <a:p>
                      <a:r>
                        <a:rPr lang="en-US" dirty="0"/>
                        <a:t>3</a:t>
                      </a:r>
                    </a:p>
                  </a:txBody>
                  <a:tcPr/>
                </a:tc>
                <a:tc>
                  <a:txBody>
                    <a:bodyPr/>
                    <a:lstStyle/>
                    <a:p>
                      <a:r>
                        <a:rPr lang="en-US" b="0" dirty="0"/>
                        <a:t>2</a:t>
                      </a:r>
                    </a:p>
                  </a:txBody>
                  <a:tcPr/>
                </a:tc>
                <a:tc>
                  <a:txBody>
                    <a:bodyPr/>
                    <a:lstStyle/>
                    <a:p>
                      <a:r>
                        <a:rPr lang="en-US" b="0" dirty="0"/>
                        <a:t>5</a:t>
                      </a:r>
                    </a:p>
                  </a:txBody>
                  <a:tcPr>
                    <a:solidFill>
                      <a:srgbClr val="FF9300"/>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
        <p:nvSpPr>
          <p:cNvPr id="5" name="TextBox 4">
            <a:extLst>
              <a:ext uri="{FF2B5EF4-FFF2-40B4-BE49-F238E27FC236}">
                <a16:creationId xmlns:a16="http://schemas.microsoft.com/office/drawing/2014/main" id="{12C21270-01F8-9A9B-3E24-124FC64AC416}"/>
              </a:ext>
            </a:extLst>
          </p:cNvPr>
          <p:cNvSpPr txBox="1"/>
          <p:nvPr/>
        </p:nvSpPr>
        <p:spPr>
          <a:xfrm>
            <a:off x="773243" y="3244334"/>
            <a:ext cx="9456756" cy="369332"/>
          </a:xfrm>
          <a:prstGeom prst="rect">
            <a:avLst/>
          </a:prstGeom>
          <a:noFill/>
        </p:spPr>
        <p:txBody>
          <a:bodyPr wrap="none" rtlCol="0">
            <a:spAutoFit/>
          </a:bodyPr>
          <a:lstStyle/>
          <a:p>
            <a:pPr marL="285750" indent="-285750">
              <a:buFont typeface="Arial" panose="020B0604020202020204" pitchFamily="34" charset="0"/>
              <a:buChar char="•"/>
            </a:pPr>
            <a:r>
              <a:rPr lang="en-US" dirty="0"/>
              <a:t>End of second pass and the second largest element, 5, is at the second to last index</a:t>
            </a:r>
          </a:p>
        </p:txBody>
      </p:sp>
    </p:spTree>
    <p:extLst>
      <p:ext uri="{BB962C8B-B14F-4D97-AF65-F5344CB8AC3E}">
        <p14:creationId xmlns:p14="http://schemas.microsoft.com/office/powerpoint/2010/main" val="27036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F311A-D2C9-0DEC-F169-F68418BC7BA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C238B11-09CC-CEA4-4801-FA5C6B61ADE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2AA50AF-699F-BC78-73AF-093E2C5A3E12}"/>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2" name="TextBox 1">
            <a:extLst>
              <a:ext uri="{FF2B5EF4-FFF2-40B4-BE49-F238E27FC236}">
                <a16:creationId xmlns:a16="http://schemas.microsoft.com/office/drawing/2014/main" id="{7A2A2C1C-F90E-3871-CC8D-A9A4608AA13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CAE0898-0CC4-1A33-2CFF-29DFDE27FF4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3rd pass</a:t>
            </a:r>
          </a:p>
        </p:txBody>
      </p:sp>
      <p:sp>
        <p:nvSpPr>
          <p:cNvPr id="6" name="TextBox 5">
            <a:extLst>
              <a:ext uri="{FF2B5EF4-FFF2-40B4-BE49-F238E27FC236}">
                <a16:creationId xmlns:a16="http://schemas.microsoft.com/office/drawing/2014/main" id="{011BDF17-2956-CEC1-A1CA-CEEF2E48FE45}"/>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5D9ACA9A-44D5-4E95-F11B-29740FF59F3E}"/>
              </a:ext>
            </a:extLst>
          </p:cNvPr>
          <p:cNvSpPr txBox="1"/>
          <p:nvPr/>
        </p:nvSpPr>
        <p:spPr>
          <a:xfrm>
            <a:off x="1163782" y="3429000"/>
            <a:ext cx="3262560"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=2</a:t>
            </a:r>
          </a:p>
          <a:p>
            <a:pPr marL="285750" indent="-285750">
              <a:buFont typeface="Arial" panose="020B0604020202020204" pitchFamily="34" charset="0"/>
              <a:buChar char="•"/>
            </a:pPr>
            <a:r>
              <a:rPr lang="en-US" dirty="0"/>
              <a:t>j=0</a:t>
            </a:r>
          </a:p>
          <a:p>
            <a:pPr marL="285750" indent="-285750">
              <a:buFont typeface="Arial" panose="020B0604020202020204" pitchFamily="34" charset="0"/>
              <a:buChar char="•"/>
            </a:pPr>
            <a:r>
              <a:rPr lang="en-US" dirty="0"/>
              <a:t>Is </a:t>
            </a:r>
            <a:r>
              <a:rPr lang="en-US" dirty="0" err="1"/>
              <a:t>lst</a:t>
            </a:r>
            <a:r>
              <a:rPr lang="en-US" dirty="0"/>
              <a:t>[0]&gt;</a:t>
            </a:r>
            <a:r>
              <a:rPr lang="en-US" dirty="0" err="1"/>
              <a:t>lst</a:t>
            </a:r>
            <a:r>
              <a:rPr lang="en-US" dirty="0"/>
              <a:t>[1], that is 1&gt;3?</a:t>
            </a:r>
          </a:p>
          <a:p>
            <a:pPr marL="285750" indent="-285750">
              <a:buFont typeface="Arial" panose="020B0604020202020204" pitchFamily="34" charset="0"/>
              <a:buChar char="•"/>
            </a:pPr>
            <a:r>
              <a:rPr lang="en-US" dirty="0"/>
              <a:t>No don't do anything</a:t>
            </a:r>
          </a:p>
        </p:txBody>
      </p:sp>
      <p:graphicFrame>
        <p:nvGraphicFramePr>
          <p:cNvPr id="7" name="Content Placeholder 6">
            <a:extLst>
              <a:ext uri="{FF2B5EF4-FFF2-40B4-BE49-F238E27FC236}">
                <a16:creationId xmlns:a16="http://schemas.microsoft.com/office/drawing/2014/main" id="{A3507D4F-347F-F03A-EAE9-0360CAE2FC50}"/>
              </a:ext>
            </a:extLst>
          </p:cNvPr>
          <p:cNvGraphicFramePr>
            <a:graphicFrameLocks/>
          </p:cNvGraphicFramePr>
          <p:nvPr>
            <p:extLst>
              <p:ext uri="{D42A27DB-BD31-4B8C-83A1-F6EECF244321}">
                <p14:modId xmlns:p14="http://schemas.microsoft.com/office/powerpoint/2010/main" val="3994285250"/>
              </p:ext>
            </p:extLst>
          </p:nvPr>
        </p:nvGraphicFramePr>
        <p:xfrm>
          <a:off x="769145" y="1854309"/>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chemeClr val="accent6"/>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solidFill>
                      <a:srgbClr val="FF9300"/>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370840">
                <a:tc>
                  <a:txBody>
                    <a:bodyPr/>
                    <a:lstStyle/>
                    <a:p>
                      <a:r>
                        <a:rPr lang="en-US" dirty="0"/>
                        <a:t>1</a:t>
                      </a:r>
                    </a:p>
                  </a:txBody>
                  <a:tcPr>
                    <a:solidFill>
                      <a:schemeClr val="accent6"/>
                    </a:solidFill>
                  </a:tcPr>
                </a:tc>
                <a:tc>
                  <a:txBody>
                    <a:bodyPr/>
                    <a:lstStyle/>
                    <a:p>
                      <a:r>
                        <a:rPr lang="en-US" dirty="0"/>
                        <a:t>3</a:t>
                      </a:r>
                    </a:p>
                  </a:txBody>
                  <a:tcPr>
                    <a:solidFill>
                      <a:schemeClr val="accent6"/>
                    </a:solidFill>
                  </a:tcPr>
                </a:tc>
                <a:tc>
                  <a:txBody>
                    <a:bodyPr/>
                    <a:lstStyle/>
                    <a:p>
                      <a:r>
                        <a:rPr lang="en-US" dirty="0"/>
                        <a:t>2</a:t>
                      </a:r>
                    </a:p>
                  </a:txBody>
                  <a:tcPr/>
                </a:tc>
                <a:tc>
                  <a:txBody>
                    <a:bodyPr/>
                    <a:lstStyle/>
                    <a:p>
                      <a:r>
                        <a:rPr lang="en-US" dirty="0"/>
                        <a:t>5</a:t>
                      </a:r>
                    </a:p>
                  </a:txBody>
                  <a:tcPr>
                    <a:solidFill>
                      <a:srgbClr val="FF9300"/>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233449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781AC-A0B7-8E3B-EA88-869A4A7CE01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424D697-438C-5E4E-E9EA-9D75900FAC9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64966D9-D144-6E4F-EED2-5BD21FAA77C9}"/>
              </a:ext>
            </a:extLst>
          </p:cNvPr>
          <p:cNvSpPr>
            <a:spLocks noGrp="1"/>
          </p:cNvSpPr>
          <p:nvPr>
            <p:ph type="sldNum" sz="quarter" idx="12"/>
          </p:nvPr>
        </p:nvSpPr>
        <p:spPr/>
        <p:txBody>
          <a:bodyPr/>
          <a:lstStyle/>
          <a:p>
            <a:fld id="{CC057153-B650-4DEB-B370-79DDCFDCE934}" type="slidenum">
              <a:rPr lang="en-US" smtClean="0"/>
              <a:t>18</a:t>
            </a:fld>
            <a:endParaRPr lang="en-US"/>
          </a:p>
        </p:txBody>
      </p:sp>
      <p:sp>
        <p:nvSpPr>
          <p:cNvPr id="2" name="TextBox 1">
            <a:extLst>
              <a:ext uri="{FF2B5EF4-FFF2-40B4-BE49-F238E27FC236}">
                <a16:creationId xmlns:a16="http://schemas.microsoft.com/office/drawing/2014/main" id="{DB75E6D3-2EF2-07A9-3AB6-8104654FE43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959A3D8-251C-F892-1E2B-D9ADAFC33BF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3rd pass</a:t>
            </a:r>
          </a:p>
        </p:txBody>
      </p:sp>
      <p:sp>
        <p:nvSpPr>
          <p:cNvPr id="6" name="TextBox 5">
            <a:extLst>
              <a:ext uri="{FF2B5EF4-FFF2-40B4-BE49-F238E27FC236}">
                <a16:creationId xmlns:a16="http://schemas.microsoft.com/office/drawing/2014/main" id="{94AF1815-68BA-F1D2-2A10-15F71A8C0E23}"/>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8DD20D79-A497-0EFE-7733-7E51D31A38C1}"/>
              </a:ext>
            </a:extLst>
          </p:cNvPr>
          <p:cNvSpPr txBox="1"/>
          <p:nvPr/>
        </p:nvSpPr>
        <p:spPr>
          <a:xfrm>
            <a:off x="1163782" y="3429000"/>
            <a:ext cx="3252237"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=2</a:t>
            </a:r>
          </a:p>
          <a:p>
            <a:pPr marL="285750" indent="-285750">
              <a:buFont typeface="Arial" panose="020B0604020202020204" pitchFamily="34" charset="0"/>
              <a:buChar char="•"/>
            </a:pPr>
            <a:r>
              <a:rPr lang="en-US" dirty="0"/>
              <a:t>j=1</a:t>
            </a:r>
          </a:p>
          <a:p>
            <a:pPr marL="285750" indent="-285750">
              <a:buFont typeface="Arial" panose="020B0604020202020204" pitchFamily="34" charset="0"/>
              <a:buChar char="•"/>
            </a:pPr>
            <a:r>
              <a:rPr lang="en-US" dirty="0"/>
              <a:t>Is </a:t>
            </a:r>
            <a:r>
              <a:rPr lang="en-US" dirty="0" err="1"/>
              <a:t>lst</a:t>
            </a:r>
            <a:r>
              <a:rPr lang="en-US" dirty="0"/>
              <a:t>[1]&gt;</a:t>
            </a:r>
            <a:r>
              <a:rPr lang="en-US" dirty="0" err="1"/>
              <a:t>lst</a:t>
            </a:r>
            <a:r>
              <a:rPr lang="en-US" dirty="0"/>
              <a:t>[2], that is 3&gt;2?</a:t>
            </a:r>
          </a:p>
          <a:p>
            <a:pPr marL="285750" indent="-285750">
              <a:buFont typeface="Arial" panose="020B0604020202020204" pitchFamily="34" charset="0"/>
              <a:buChar char="•"/>
            </a:pPr>
            <a:r>
              <a:rPr lang="en-US" dirty="0"/>
              <a:t>Yes, then exchange them</a:t>
            </a:r>
          </a:p>
        </p:txBody>
      </p:sp>
      <p:graphicFrame>
        <p:nvGraphicFramePr>
          <p:cNvPr id="7" name="Content Placeholder 6">
            <a:extLst>
              <a:ext uri="{FF2B5EF4-FFF2-40B4-BE49-F238E27FC236}">
                <a16:creationId xmlns:a16="http://schemas.microsoft.com/office/drawing/2014/main" id="{0B594AFD-0713-1155-8B61-31284DB76217}"/>
              </a:ext>
            </a:extLst>
          </p:cNvPr>
          <p:cNvGraphicFramePr>
            <a:graphicFrameLocks/>
          </p:cNvGraphicFramePr>
          <p:nvPr>
            <p:extLst>
              <p:ext uri="{D42A27DB-BD31-4B8C-83A1-F6EECF244321}">
                <p14:modId xmlns:p14="http://schemas.microsoft.com/office/powerpoint/2010/main" val="2862589481"/>
              </p:ext>
            </p:extLst>
          </p:nvPr>
        </p:nvGraphicFramePr>
        <p:xfrm>
          <a:off x="769145" y="1854309"/>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solidFill>
                      <a:srgbClr val="FF9300"/>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0">
                <a:tc>
                  <a:txBody>
                    <a:bodyPr/>
                    <a:lstStyle/>
                    <a:p>
                      <a:r>
                        <a:rPr lang="en-US" dirty="0"/>
                        <a:t>1</a:t>
                      </a:r>
                    </a:p>
                  </a:txBody>
                  <a:tcPr/>
                </a:tc>
                <a:tc>
                  <a:txBody>
                    <a:bodyPr/>
                    <a:lstStyle/>
                    <a:p>
                      <a:r>
                        <a:rPr lang="en-US" dirty="0"/>
                        <a:t>3</a:t>
                      </a:r>
                    </a:p>
                  </a:txBody>
                  <a:tcPr>
                    <a:solidFill>
                      <a:schemeClr val="accent6"/>
                    </a:solidFill>
                  </a:tcPr>
                </a:tc>
                <a:tc>
                  <a:txBody>
                    <a:bodyPr/>
                    <a:lstStyle/>
                    <a:p>
                      <a:r>
                        <a:rPr lang="en-US" dirty="0"/>
                        <a:t>2</a:t>
                      </a:r>
                    </a:p>
                  </a:txBody>
                  <a:tcPr>
                    <a:solidFill>
                      <a:schemeClr val="accent6"/>
                    </a:solidFill>
                  </a:tcPr>
                </a:tc>
                <a:tc>
                  <a:txBody>
                    <a:bodyPr/>
                    <a:lstStyle/>
                    <a:p>
                      <a:r>
                        <a:rPr lang="en-US" dirty="0"/>
                        <a:t>5</a:t>
                      </a:r>
                    </a:p>
                  </a:txBody>
                  <a:tcPr>
                    <a:solidFill>
                      <a:srgbClr val="FF9300"/>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graphicFrame>
        <p:nvGraphicFramePr>
          <p:cNvPr id="4" name="Content Placeholder 6">
            <a:extLst>
              <a:ext uri="{FF2B5EF4-FFF2-40B4-BE49-F238E27FC236}">
                <a16:creationId xmlns:a16="http://schemas.microsoft.com/office/drawing/2014/main" id="{AF437DA1-05C0-4715-0FFD-ED87906CA413}"/>
              </a:ext>
            </a:extLst>
          </p:cNvPr>
          <p:cNvGraphicFramePr>
            <a:graphicFrameLocks/>
          </p:cNvGraphicFramePr>
          <p:nvPr>
            <p:extLst>
              <p:ext uri="{D42A27DB-BD31-4B8C-83A1-F6EECF244321}">
                <p14:modId xmlns:p14="http://schemas.microsoft.com/office/powerpoint/2010/main" val="3708036258"/>
              </p:ext>
            </p:extLst>
          </p:nvPr>
        </p:nvGraphicFramePr>
        <p:xfrm>
          <a:off x="765047" y="546234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solidFill>
                      <a:srgbClr val="FF9300"/>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b="1" dirty="0"/>
                        <a:t>2</a:t>
                      </a:r>
                    </a:p>
                  </a:txBody>
                  <a:tcPr>
                    <a:solidFill>
                      <a:schemeClr val="accent6"/>
                    </a:solidFill>
                  </a:tcPr>
                </a:tc>
                <a:tc>
                  <a:txBody>
                    <a:bodyPr/>
                    <a:lstStyle/>
                    <a:p>
                      <a:r>
                        <a:rPr lang="en-US" b="1" dirty="0"/>
                        <a:t>3</a:t>
                      </a:r>
                    </a:p>
                  </a:txBody>
                  <a:tcPr>
                    <a:solidFill>
                      <a:schemeClr val="accent6"/>
                    </a:solidFill>
                  </a:tcPr>
                </a:tc>
                <a:tc>
                  <a:txBody>
                    <a:bodyPr/>
                    <a:lstStyle/>
                    <a:p>
                      <a:r>
                        <a:rPr lang="en-US" dirty="0"/>
                        <a:t>5</a:t>
                      </a:r>
                    </a:p>
                  </a:txBody>
                  <a:tcPr>
                    <a:solidFill>
                      <a:srgbClr val="FF9300"/>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338236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99ADD-51EE-9C87-2E98-5072814FB65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02EF6BB-F2CB-84FF-B824-C8A903339F0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712F13C-AFA4-6A21-F882-42ADCAC76E74}"/>
              </a:ext>
            </a:extLst>
          </p:cNvPr>
          <p:cNvSpPr>
            <a:spLocks noGrp="1"/>
          </p:cNvSpPr>
          <p:nvPr>
            <p:ph type="sldNum" sz="quarter" idx="12"/>
          </p:nvPr>
        </p:nvSpPr>
        <p:spPr/>
        <p:txBody>
          <a:bodyPr/>
          <a:lstStyle/>
          <a:p>
            <a:fld id="{CC057153-B650-4DEB-B370-79DDCFDCE934}" type="slidenum">
              <a:rPr lang="en-US" smtClean="0"/>
              <a:t>19</a:t>
            </a:fld>
            <a:endParaRPr lang="en-US"/>
          </a:p>
        </p:txBody>
      </p:sp>
      <p:sp>
        <p:nvSpPr>
          <p:cNvPr id="2" name="TextBox 1">
            <a:extLst>
              <a:ext uri="{FF2B5EF4-FFF2-40B4-BE49-F238E27FC236}">
                <a16:creationId xmlns:a16="http://schemas.microsoft.com/office/drawing/2014/main" id="{FD6B8FED-ACB8-D868-3DD9-5DBD9BB8162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98F7B6A-44E1-984A-3BD3-8D9BADBC2EF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3rd pass</a:t>
            </a:r>
          </a:p>
        </p:txBody>
      </p:sp>
      <p:sp>
        <p:nvSpPr>
          <p:cNvPr id="6" name="TextBox 5">
            <a:extLst>
              <a:ext uri="{FF2B5EF4-FFF2-40B4-BE49-F238E27FC236}">
                <a16:creationId xmlns:a16="http://schemas.microsoft.com/office/drawing/2014/main" id="{6CBD63F7-5BFF-C3DA-5E1B-24138539C52E}"/>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graphicFrame>
        <p:nvGraphicFramePr>
          <p:cNvPr id="4" name="Content Placeholder 6">
            <a:extLst>
              <a:ext uri="{FF2B5EF4-FFF2-40B4-BE49-F238E27FC236}">
                <a16:creationId xmlns:a16="http://schemas.microsoft.com/office/drawing/2014/main" id="{28B2944B-995F-5DE5-EF2A-3D9ADBEE2B2C}"/>
              </a:ext>
            </a:extLst>
          </p:cNvPr>
          <p:cNvGraphicFramePr>
            <a:graphicFrameLocks/>
          </p:cNvGraphicFramePr>
          <p:nvPr>
            <p:extLst>
              <p:ext uri="{D42A27DB-BD31-4B8C-83A1-F6EECF244321}">
                <p14:modId xmlns:p14="http://schemas.microsoft.com/office/powerpoint/2010/main" val="557048613"/>
              </p:ext>
            </p:extLst>
          </p:nvPr>
        </p:nvGraphicFramePr>
        <p:xfrm>
          <a:off x="769145" y="1924738"/>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solidFill>
                      <a:srgbClr val="FF9300"/>
                    </a:solidFill>
                  </a:tcPr>
                </a:tc>
                <a:tc>
                  <a:txBody>
                    <a:bodyPr/>
                    <a:lstStyle/>
                    <a:p>
                      <a:r>
                        <a:rPr lang="en-US" dirty="0"/>
                        <a:t>3</a:t>
                      </a:r>
                    </a:p>
                  </a:txBody>
                  <a:tcPr>
                    <a:solidFill>
                      <a:srgbClr val="FF9300"/>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0">
                <a:tc>
                  <a:txBody>
                    <a:bodyPr/>
                    <a:lstStyle/>
                    <a:p>
                      <a:r>
                        <a:rPr lang="en-US" dirty="0"/>
                        <a:t>1</a:t>
                      </a:r>
                    </a:p>
                  </a:txBody>
                  <a:tcPr/>
                </a:tc>
                <a:tc>
                  <a:txBody>
                    <a:bodyPr/>
                    <a:lstStyle/>
                    <a:p>
                      <a:r>
                        <a:rPr lang="en-US" b="1" dirty="0"/>
                        <a:t>2</a:t>
                      </a:r>
                    </a:p>
                  </a:txBody>
                  <a:tcPr/>
                </a:tc>
                <a:tc>
                  <a:txBody>
                    <a:bodyPr/>
                    <a:lstStyle/>
                    <a:p>
                      <a:r>
                        <a:rPr lang="en-US" b="1" dirty="0"/>
                        <a:t>3</a:t>
                      </a:r>
                    </a:p>
                  </a:txBody>
                  <a:tcPr>
                    <a:solidFill>
                      <a:srgbClr val="FF9300"/>
                    </a:solidFill>
                  </a:tcPr>
                </a:tc>
                <a:tc>
                  <a:txBody>
                    <a:bodyPr/>
                    <a:lstStyle/>
                    <a:p>
                      <a:r>
                        <a:rPr lang="en-US" dirty="0"/>
                        <a:t>5</a:t>
                      </a:r>
                    </a:p>
                  </a:txBody>
                  <a:tcPr>
                    <a:solidFill>
                      <a:srgbClr val="FF9300"/>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
        <p:nvSpPr>
          <p:cNvPr id="5" name="TextBox 4">
            <a:extLst>
              <a:ext uri="{FF2B5EF4-FFF2-40B4-BE49-F238E27FC236}">
                <a16:creationId xmlns:a16="http://schemas.microsoft.com/office/drawing/2014/main" id="{868C7539-9DB3-270F-DB3D-460001D9CC25}"/>
              </a:ext>
            </a:extLst>
          </p:cNvPr>
          <p:cNvSpPr txBox="1"/>
          <p:nvPr/>
        </p:nvSpPr>
        <p:spPr>
          <a:xfrm>
            <a:off x="765047" y="3773818"/>
            <a:ext cx="8542275" cy="369332"/>
          </a:xfrm>
          <a:prstGeom prst="rect">
            <a:avLst/>
          </a:prstGeom>
          <a:noFill/>
        </p:spPr>
        <p:txBody>
          <a:bodyPr wrap="none" rtlCol="0">
            <a:spAutoFit/>
          </a:bodyPr>
          <a:lstStyle/>
          <a:p>
            <a:pPr marL="285750" indent="-285750">
              <a:buFont typeface="Arial" panose="020B0604020202020204" pitchFamily="34" charset="0"/>
              <a:buChar char="•"/>
            </a:pPr>
            <a:r>
              <a:rPr lang="en-US" dirty="0"/>
              <a:t>End of third pass and the third largest element, 3, is at the third to last index</a:t>
            </a:r>
          </a:p>
        </p:txBody>
      </p:sp>
    </p:spTree>
    <p:extLst>
      <p:ext uri="{BB962C8B-B14F-4D97-AF65-F5344CB8AC3E}">
        <p14:creationId xmlns:p14="http://schemas.microsoft.com/office/powerpoint/2010/main" val="18270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0506B-B725-9EBD-7919-0E3628D39F8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0031ED9-999C-2B66-9E18-BA4A925B6A9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2EF9FF8-24BD-F0DD-7BCC-08EA96947E0B}"/>
              </a:ext>
            </a:extLst>
          </p:cNvPr>
          <p:cNvSpPr>
            <a:spLocks noGrp="1"/>
          </p:cNvSpPr>
          <p:nvPr>
            <p:ph type="sldNum" sz="quarter" idx="12"/>
          </p:nvPr>
        </p:nvSpPr>
        <p:spPr/>
        <p:txBody>
          <a:bodyPr/>
          <a:lstStyle/>
          <a:p>
            <a:fld id="{CC057153-B650-4DEB-B370-79DDCFDCE934}" type="slidenum">
              <a:rPr lang="en-US" smtClean="0"/>
              <a:t>2</a:t>
            </a:fld>
            <a:endParaRPr lang="en-US"/>
          </a:p>
        </p:txBody>
      </p:sp>
      <p:sp>
        <p:nvSpPr>
          <p:cNvPr id="4" name="Content Placeholder 3">
            <a:extLst>
              <a:ext uri="{FF2B5EF4-FFF2-40B4-BE49-F238E27FC236}">
                <a16:creationId xmlns:a16="http://schemas.microsoft.com/office/drawing/2014/main" id="{692EAE53-CCCA-5DA5-C7D8-4FD44BE7AFD6}"/>
              </a:ext>
            </a:extLst>
          </p:cNvPr>
          <p:cNvSpPr>
            <a:spLocks noGrp="1"/>
          </p:cNvSpPr>
          <p:nvPr>
            <p:ph idx="1"/>
          </p:nvPr>
        </p:nvSpPr>
        <p:spPr>
          <a:xfrm>
            <a:off x="612647" y="1563132"/>
            <a:ext cx="11019515" cy="4593828"/>
          </a:xfrm>
        </p:spPr>
        <p:txBody>
          <a:bodyPr>
            <a:noAutofit/>
          </a:bodyPr>
          <a:lstStyle/>
          <a:p>
            <a:r>
              <a:rPr lang="en-US" sz="1800" dirty="0"/>
              <a:t>Process of arranging elements in a data structure in non-decreasing order.</a:t>
            </a:r>
          </a:p>
          <a:p>
            <a:r>
              <a:rPr lang="en-US" sz="1800" dirty="0"/>
              <a:t>At the heart of many problems, often good first step.</a:t>
            </a:r>
          </a:p>
          <a:p>
            <a:r>
              <a:rPr lang="en-US" sz="1800" dirty="0"/>
              <a:t>Exemplary algorithms that we study in CS.</a:t>
            </a:r>
          </a:p>
        </p:txBody>
      </p:sp>
      <p:sp>
        <p:nvSpPr>
          <p:cNvPr id="2" name="TextBox 1">
            <a:extLst>
              <a:ext uri="{FF2B5EF4-FFF2-40B4-BE49-F238E27FC236}">
                <a16:creationId xmlns:a16="http://schemas.microsoft.com/office/drawing/2014/main" id="{45286AE0-9A73-5913-74D7-0660F07C43C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4BCE05F-884F-035E-9935-700C8351CCC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Sorting</a:t>
            </a:r>
          </a:p>
        </p:txBody>
      </p:sp>
    </p:spTree>
    <p:extLst>
      <p:ext uri="{BB962C8B-B14F-4D97-AF65-F5344CB8AC3E}">
        <p14:creationId xmlns:p14="http://schemas.microsoft.com/office/powerpoint/2010/main" val="59558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81D00-7A1B-865C-14CE-4D0A755591A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A609BB-96F5-62E8-0466-C0770D0E814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12D2FBB-93EE-525A-22B1-CEE156A2F794}"/>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2" name="TextBox 1">
            <a:extLst>
              <a:ext uri="{FF2B5EF4-FFF2-40B4-BE49-F238E27FC236}">
                <a16:creationId xmlns:a16="http://schemas.microsoft.com/office/drawing/2014/main" id="{9B56FB37-966E-8F6A-E32D-ECF71C4FFD9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6441C02-A73F-F373-1AEC-817A439D440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4th pass</a:t>
            </a:r>
          </a:p>
        </p:txBody>
      </p:sp>
      <p:sp>
        <p:nvSpPr>
          <p:cNvPr id="6" name="TextBox 5">
            <a:extLst>
              <a:ext uri="{FF2B5EF4-FFF2-40B4-BE49-F238E27FC236}">
                <a16:creationId xmlns:a16="http://schemas.microsoft.com/office/drawing/2014/main" id="{973C4A56-59CB-F2A7-72F1-A2A2014A21E0}"/>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967EEDD5-E60A-2AC4-1DFD-A728FB1B2A3B}"/>
              </a:ext>
            </a:extLst>
          </p:cNvPr>
          <p:cNvSpPr txBox="1"/>
          <p:nvPr/>
        </p:nvSpPr>
        <p:spPr>
          <a:xfrm>
            <a:off x="1163782" y="3429000"/>
            <a:ext cx="3267369"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=3</a:t>
            </a:r>
          </a:p>
          <a:p>
            <a:pPr marL="285750" indent="-285750">
              <a:buFont typeface="Arial" panose="020B0604020202020204" pitchFamily="34" charset="0"/>
              <a:buChar char="•"/>
            </a:pPr>
            <a:r>
              <a:rPr lang="en-US" dirty="0"/>
              <a:t>j=0	</a:t>
            </a:r>
          </a:p>
          <a:p>
            <a:pPr marL="285750" indent="-285750">
              <a:buFont typeface="Arial" panose="020B0604020202020204" pitchFamily="34" charset="0"/>
              <a:buChar char="•"/>
            </a:pPr>
            <a:r>
              <a:rPr lang="en-US" dirty="0"/>
              <a:t>Is </a:t>
            </a:r>
            <a:r>
              <a:rPr lang="en-US" dirty="0" err="1"/>
              <a:t>lst</a:t>
            </a:r>
            <a:r>
              <a:rPr lang="en-US" dirty="0"/>
              <a:t>[0]&gt;</a:t>
            </a:r>
            <a:r>
              <a:rPr lang="en-US" dirty="0" err="1"/>
              <a:t>lst</a:t>
            </a:r>
            <a:r>
              <a:rPr lang="en-US" dirty="0"/>
              <a:t>[1], that is 1&gt;2?</a:t>
            </a:r>
          </a:p>
          <a:p>
            <a:pPr marL="285750" indent="-285750">
              <a:buFont typeface="Arial" panose="020B0604020202020204" pitchFamily="34" charset="0"/>
              <a:buChar char="•"/>
            </a:pPr>
            <a:r>
              <a:rPr lang="en-US" dirty="0"/>
              <a:t>No, don't do anything</a:t>
            </a:r>
          </a:p>
        </p:txBody>
      </p:sp>
      <p:graphicFrame>
        <p:nvGraphicFramePr>
          <p:cNvPr id="7" name="Content Placeholder 6">
            <a:extLst>
              <a:ext uri="{FF2B5EF4-FFF2-40B4-BE49-F238E27FC236}">
                <a16:creationId xmlns:a16="http://schemas.microsoft.com/office/drawing/2014/main" id="{190CC627-E449-9FD5-A964-E1A07BE10D11}"/>
              </a:ext>
            </a:extLst>
          </p:cNvPr>
          <p:cNvGraphicFramePr>
            <a:graphicFrameLocks/>
          </p:cNvGraphicFramePr>
          <p:nvPr>
            <p:extLst>
              <p:ext uri="{D42A27DB-BD31-4B8C-83A1-F6EECF244321}">
                <p14:modId xmlns:p14="http://schemas.microsoft.com/office/powerpoint/2010/main" val="3506617228"/>
              </p:ext>
            </p:extLst>
          </p:nvPr>
        </p:nvGraphicFramePr>
        <p:xfrm>
          <a:off x="769145" y="1854309"/>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tc>
                <a:tc>
                  <a:txBody>
                    <a:bodyPr/>
                    <a:lstStyle/>
                    <a:p>
                      <a:r>
                        <a:rPr lang="en-US" dirty="0"/>
                        <a:t>2</a:t>
                      </a:r>
                    </a:p>
                  </a:txBody>
                  <a:tcPr>
                    <a:solidFill>
                      <a:srgbClr val="FF9300"/>
                    </a:solidFill>
                  </a:tcPr>
                </a:tc>
                <a:tc>
                  <a:txBody>
                    <a:bodyPr/>
                    <a:lstStyle/>
                    <a:p>
                      <a:r>
                        <a:rPr lang="en-US" dirty="0"/>
                        <a:t>3</a:t>
                      </a:r>
                    </a:p>
                  </a:txBody>
                  <a:tcPr>
                    <a:solidFill>
                      <a:srgbClr val="FF9300"/>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dirty="0"/>
                        <a:t>2</a:t>
                      </a:r>
                    </a:p>
                  </a:txBody>
                  <a:tcPr/>
                </a:tc>
                <a:tc>
                  <a:txBody>
                    <a:bodyPr/>
                    <a:lstStyle/>
                    <a:p>
                      <a:r>
                        <a:rPr lang="en-US" dirty="0"/>
                        <a:t>3</a:t>
                      </a:r>
                    </a:p>
                  </a:txBody>
                  <a:tcPr>
                    <a:solidFill>
                      <a:srgbClr val="FF9300"/>
                    </a:solidFill>
                  </a:tcPr>
                </a:tc>
                <a:tc>
                  <a:txBody>
                    <a:bodyPr/>
                    <a:lstStyle/>
                    <a:p>
                      <a:r>
                        <a:rPr lang="en-US" dirty="0"/>
                        <a:t>5</a:t>
                      </a:r>
                    </a:p>
                  </a:txBody>
                  <a:tcPr>
                    <a:solidFill>
                      <a:srgbClr val="FF9300"/>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31987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6F2E0-EC8A-1B99-15D1-5D5B6EFCD08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479799C-3498-0672-CD28-AABBAA4050E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E42C1F1-5B9B-03D0-463E-C4A273A3092B}"/>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2" name="TextBox 1">
            <a:extLst>
              <a:ext uri="{FF2B5EF4-FFF2-40B4-BE49-F238E27FC236}">
                <a16:creationId xmlns:a16="http://schemas.microsoft.com/office/drawing/2014/main" id="{308347D0-1E5F-88B2-B1AB-D3EC73487A1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1F53CD9-2000-D10D-8A85-1B27B4F1489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4th pass</a:t>
            </a:r>
          </a:p>
        </p:txBody>
      </p:sp>
      <p:sp>
        <p:nvSpPr>
          <p:cNvPr id="6" name="TextBox 5">
            <a:extLst>
              <a:ext uri="{FF2B5EF4-FFF2-40B4-BE49-F238E27FC236}">
                <a16:creationId xmlns:a16="http://schemas.microsoft.com/office/drawing/2014/main" id="{E563A519-0036-F752-A208-0E49DD3E385D}"/>
              </a:ext>
            </a:extLst>
          </p:cNvPr>
          <p:cNvSpPr txBox="1"/>
          <p:nvPr/>
        </p:nvSpPr>
        <p:spPr>
          <a:xfrm>
            <a:off x="7031894" y="-10857"/>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9" name="TextBox 8">
            <a:extLst>
              <a:ext uri="{FF2B5EF4-FFF2-40B4-BE49-F238E27FC236}">
                <a16:creationId xmlns:a16="http://schemas.microsoft.com/office/drawing/2014/main" id="{7E7A46C1-5013-3D2D-9DD9-B1C3458991C5}"/>
              </a:ext>
            </a:extLst>
          </p:cNvPr>
          <p:cNvSpPr txBox="1"/>
          <p:nvPr/>
        </p:nvSpPr>
        <p:spPr>
          <a:xfrm>
            <a:off x="1163782" y="3429000"/>
            <a:ext cx="9020162" cy="369332"/>
          </a:xfrm>
          <a:prstGeom prst="rect">
            <a:avLst/>
          </a:prstGeom>
          <a:noFill/>
        </p:spPr>
        <p:txBody>
          <a:bodyPr wrap="none" rtlCol="0">
            <a:spAutoFit/>
          </a:bodyPr>
          <a:lstStyle/>
          <a:p>
            <a:pPr marL="285750" indent="-285750">
              <a:buFont typeface="Arial" panose="020B0604020202020204" pitchFamily="34" charset="0"/>
              <a:buChar char="•"/>
            </a:pPr>
            <a:r>
              <a:rPr lang="en-US" dirty="0"/>
              <a:t>End of fourth pass and the fourth largest element, 2, is at the fourth to last index</a:t>
            </a:r>
          </a:p>
        </p:txBody>
      </p:sp>
      <p:graphicFrame>
        <p:nvGraphicFramePr>
          <p:cNvPr id="12" name="Content Placeholder 6">
            <a:extLst>
              <a:ext uri="{FF2B5EF4-FFF2-40B4-BE49-F238E27FC236}">
                <a16:creationId xmlns:a16="http://schemas.microsoft.com/office/drawing/2014/main" id="{2473C9C4-86DD-49FF-C186-DD7F23476185}"/>
              </a:ext>
            </a:extLst>
          </p:cNvPr>
          <p:cNvGraphicFramePr>
            <a:graphicFrameLocks/>
          </p:cNvGraphicFramePr>
          <p:nvPr>
            <p:extLst>
              <p:ext uri="{D42A27DB-BD31-4B8C-83A1-F6EECF244321}">
                <p14:modId xmlns:p14="http://schemas.microsoft.com/office/powerpoint/2010/main" val="3444999042"/>
              </p:ext>
            </p:extLst>
          </p:nvPr>
        </p:nvGraphicFramePr>
        <p:xfrm>
          <a:off x="769145" y="1924738"/>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rgbClr val="FF9300"/>
                    </a:solidFill>
                  </a:tcPr>
                </a:tc>
                <a:tc>
                  <a:txBody>
                    <a:bodyPr/>
                    <a:lstStyle/>
                    <a:p>
                      <a:r>
                        <a:rPr lang="en-US" dirty="0"/>
                        <a:t>2</a:t>
                      </a:r>
                    </a:p>
                  </a:txBody>
                  <a:tcPr>
                    <a:solidFill>
                      <a:srgbClr val="FF9300"/>
                    </a:solidFill>
                  </a:tcPr>
                </a:tc>
                <a:tc>
                  <a:txBody>
                    <a:bodyPr/>
                    <a:lstStyle/>
                    <a:p>
                      <a:r>
                        <a:rPr lang="en-US" dirty="0"/>
                        <a:t>3</a:t>
                      </a:r>
                    </a:p>
                  </a:txBody>
                  <a:tcPr>
                    <a:solidFill>
                      <a:srgbClr val="FF9300"/>
                    </a:solidFill>
                  </a:tcPr>
                </a:tc>
                <a:tc>
                  <a:txBody>
                    <a:bodyPr/>
                    <a:lstStyle/>
                    <a:p>
                      <a:r>
                        <a:rPr lang="en-US" dirty="0"/>
                        <a:t>4</a:t>
                      </a:r>
                    </a:p>
                  </a:txBody>
                  <a:tcPr>
                    <a:solidFill>
                      <a:srgbClr val="FF9300"/>
                    </a:solidFill>
                  </a:tcPr>
                </a:tc>
                <a:extLst>
                  <a:ext uri="{0D108BD9-81ED-4DB2-BD59-A6C34878D82A}">
                    <a16:rowId xmlns:a16="http://schemas.microsoft.com/office/drawing/2014/main" val="2200810670"/>
                  </a:ext>
                </a:extLst>
              </a:tr>
              <a:tr h="0">
                <a:tc>
                  <a:txBody>
                    <a:bodyPr/>
                    <a:lstStyle/>
                    <a:p>
                      <a:r>
                        <a:rPr lang="en-US" dirty="0"/>
                        <a:t>1</a:t>
                      </a:r>
                    </a:p>
                  </a:txBody>
                  <a:tcPr/>
                </a:tc>
                <a:tc>
                  <a:txBody>
                    <a:bodyPr/>
                    <a:lstStyle/>
                    <a:p>
                      <a:r>
                        <a:rPr lang="en-US" dirty="0"/>
                        <a:t>2</a:t>
                      </a:r>
                    </a:p>
                  </a:txBody>
                  <a:tcPr>
                    <a:solidFill>
                      <a:srgbClr val="FF9300"/>
                    </a:solidFill>
                  </a:tcPr>
                </a:tc>
                <a:tc>
                  <a:txBody>
                    <a:bodyPr/>
                    <a:lstStyle/>
                    <a:p>
                      <a:r>
                        <a:rPr lang="en-US" dirty="0"/>
                        <a:t>3</a:t>
                      </a:r>
                    </a:p>
                  </a:txBody>
                  <a:tcPr>
                    <a:solidFill>
                      <a:srgbClr val="FF9300"/>
                    </a:solidFill>
                  </a:tcPr>
                </a:tc>
                <a:tc>
                  <a:txBody>
                    <a:bodyPr/>
                    <a:lstStyle/>
                    <a:p>
                      <a:r>
                        <a:rPr lang="en-US" dirty="0"/>
                        <a:t>5</a:t>
                      </a:r>
                    </a:p>
                  </a:txBody>
                  <a:tcPr>
                    <a:solidFill>
                      <a:srgbClr val="FF9300"/>
                    </a:solidFill>
                  </a:tcPr>
                </a:tc>
                <a:tc>
                  <a:txBody>
                    <a:bodyPr/>
                    <a:lstStyle/>
                    <a:p>
                      <a:r>
                        <a:rPr lang="en-US" dirty="0"/>
                        <a:t>6</a:t>
                      </a:r>
                    </a:p>
                  </a:txBody>
                  <a:tcPr>
                    <a:solidFill>
                      <a:srgbClr val="FF930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2449892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A4FF0-B3D3-5AAF-6241-97AAF95929C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9F5F5CD-7246-18C5-B046-02B88203F5D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0385F10-6E00-7701-8DDB-A3EFDC32844D}"/>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4" name="Content Placeholder 3">
            <a:extLst>
              <a:ext uri="{FF2B5EF4-FFF2-40B4-BE49-F238E27FC236}">
                <a16:creationId xmlns:a16="http://schemas.microsoft.com/office/drawing/2014/main" id="{524A0B44-A202-9283-3196-2C3FC019769D}"/>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r>
              <a:rPr lang="en-US" sz="1800" b="1" dirty="0"/>
              <a:t>Practice time: </a:t>
            </a:r>
            <a:r>
              <a:rPr lang="en-US" sz="1800" dirty="0"/>
              <a:t>What would be good loop invariant for the outer loop? </a:t>
            </a:r>
          </a:p>
          <a:p>
            <a:pPr marL="0" indent="0">
              <a:buNone/>
            </a:pPr>
            <a:endParaRPr lang="en-US" sz="1800" dirty="0">
              <a:latin typeface="Monaco" pitchFamily="2" charset="77"/>
            </a:endParaRP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B7983F43-FE5E-5CF6-E061-5B3C6DA5846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0D3431E-B6B8-EBCA-8B78-3826571A091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loop invariant</a:t>
            </a:r>
          </a:p>
        </p:txBody>
      </p:sp>
    </p:spTree>
    <p:extLst>
      <p:ext uri="{BB962C8B-B14F-4D97-AF65-F5344CB8AC3E}">
        <p14:creationId xmlns:p14="http://schemas.microsoft.com/office/powerpoint/2010/main" val="4283184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09FBD-2A1F-8DEE-1EAA-576EB79761D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0982228-2726-B57D-76FC-1DA7CFD69D3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5FFDF4B-9D2B-ECB9-E76E-6E600238BAD6}"/>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4" name="Content Placeholder 3">
            <a:extLst>
              <a:ext uri="{FF2B5EF4-FFF2-40B4-BE49-F238E27FC236}">
                <a16:creationId xmlns:a16="http://schemas.microsoft.com/office/drawing/2014/main" id="{B8974A13-FDD3-4795-B0C7-1324814718C6}"/>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r>
              <a:rPr lang="en-US" sz="1800" b="1" dirty="0"/>
              <a:t>Outer loop invariant: </a:t>
            </a:r>
            <a:r>
              <a:rPr lang="en-US" sz="1800" dirty="0"/>
              <a:t>At the start of the </a:t>
            </a:r>
            <a:r>
              <a:rPr lang="en-US" sz="1800" dirty="0" err="1"/>
              <a:t>i-th</a:t>
            </a:r>
            <a:r>
              <a:rPr lang="en-US" sz="1800" dirty="0"/>
              <a:t> iteration, the largest </a:t>
            </a:r>
            <a:r>
              <a:rPr lang="en-US" sz="1800" dirty="0" err="1"/>
              <a:t>i</a:t>
            </a:r>
            <a:r>
              <a:rPr lang="en-US" sz="1800" dirty="0"/>
              <a:t> elements in the list are in the last </a:t>
            </a:r>
            <a:r>
              <a:rPr lang="en-US" sz="1800" dirty="0" err="1"/>
              <a:t>i</a:t>
            </a:r>
            <a:r>
              <a:rPr lang="en-US" sz="1800" dirty="0"/>
              <a:t> indices in non-descending order (i.e. in indices </a:t>
            </a:r>
            <a:r>
              <a:rPr lang="en-US" sz="1800" dirty="0" err="1"/>
              <a:t>lst</a:t>
            </a:r>
            <a:r>
              <a:rPr lang="en-US" sz="1800" dirty="0"/>
              <a:t>[n-</a:t>
            </a:r>
            <a:r>
              <a:rPr lang="en-US" sz="1800" dirty="0" err="1"/>
              <a:t>i</a:t>
            </a:r>
            <a:r>
              <a:rPr lang="en-US" sz="1800" dirty="0"/>
              <a:t>:])</a:t>
            </a:r>
            <a:br>
              <a:rPr lang="en-US" sz="1800" dirty="0"/>
            </a:br>
            <a:endParaRPr lang="en-US" sz="1800" dirty="0">
              <a:latin typeface="Monaco" pitchFamily="2" charset="77"/>
            </a:endParaRP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742FE05B-EF8C-4E94-41FF-796B781B728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28AF091-4A08-B778-77D3-6144945E326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loop invariant</a:t>
            </a:r>
          </a:p>
        </p:txBody>
      </p:sp>
    </p:spTree>
    <p:extLst>
      <p:ext uri="{BB962C8B-B14F-4D97-AF65-F5344CB8AC3E}">
        <p14:creationId xmlns:p14="http://schemas.microsoft.com/office/powerpoint/2010/main" val="77205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3AEB5CE-0991-93EC-B3B6-6600DB96F6F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5ABB2EA-D571-2306-9701-79811A9FC5C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78AB1CA-DD24-094F-9885-1A0B232950BD}"/>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4" name="Content Placeholder 3">
            <a:extLst>
              <a:ext uri="{FF2B5EF4-FFF2-40B4-BE49-F238E27FC236}">
                <a16:creationId xmlns:a16="http://schemas.microsoft.com/office/drawing/2014/main" id="{86565566-0ABB-4E1F-1850-82200CDF9AB8}"/>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r>
              <a:rPr lang="en-US" sz="1800" b="1" dirty="0"/>
              <a:t>Inner loop invariant: </a:t>
            </a:r>
            <a:r>
              <a:rPr lang="en-US" sz="1800" dirty="0"/>
              <a:t>At the beginning of the j-</a:t>
            </a:r>
            <a:r>
              <a:rPr lang="en-US" sz="1800" dirty="0" err="1"/>
              <a:t>th</a:t>
            </a:r>
            <a:r>
              <a:rPr lang="en-US" sz="1800" dirty="0"/>
              <a:t> iteration, the largest element in </a:t>
            </a:r>
            <a:r>
              <a:rPr lang="en-US" sz="1800" dirty="0" err="1"/>
              <a:t>lst</a:t>
            </a:r>
            <a:r>
              <a:rPr lang="en-US" sz="1800" dirty="0"/>
              <a:t>[0:j+1] has found its final place in </a:t>
            </a:r>
            <a:r>
              <a:rPr lang="en-US" sz="1800" dirty="0" err="1"/>
              <a:t>lst</a:t>
            </a:r>
            <a:r>
              <a:rPr lang="en-US" sz="1800" dirty="0"/>
              <a:t>[j].</a:t>
            </a:r>
            <a:endParaRPr lang="en-US" sz="1800" dirty="0">
              <a:latin typeface="Monaco" pitchFamily="2" charset="77"/>
            </a:endParaRP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9371F527-7953-7250-EBEE-F78626FCC6F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8239A5E-A5D7-F683-089F-5FE532636E6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loop invariant</a:t>
            </a:r>
          </a:p>
        </p:txBody>
      </p:sp>
    </p:spTree>
    <p:extLst>
      <p:ext uri="{BB962C8B-B14F-4D97-AF65-F5344CB8AC3E}">
        <p14:creationId xmlns:p14="http://schemas.microsoft.com/office/powerpoint/2010/main" val="4285847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B4963-39AA-618C-7783-9D8E30C2769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A561676-062A-4485-6E1A-51D57C40BAE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9AD1C8F-F886-8CA9-51C5-622026A82C3C}"/>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4" name="Content Placeholder 3">
            <a:extLst>
              <a:ext uri="{FF2B5EF4-FFF2-40B4-BE49-F238E27FC236}">
                <a16:creationId xmlns:a16="http://schemas.microsoft.com/office/drawing/2014/main" id="{16E46297-BB85-BE5A-08A3-944FA85A1D51}"/>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b="1" dirty="0">
                <a:latin typeface="Monaco" pitchFamily="2" charset="77"/>
              </a:rPr>
              <a:t>        exchanged = False</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pPr marL="0" indent="0">
              <a:buNone/>
            </a:pPr>
            <a:r>
              <a:rPr lang="en-US" sz="1800" dirty="0">
                <a:latin typeface="Monaco" pitchFamily="2" charset="77"/>
              </a:rPr>
              <a:t>                </a:t>
            </a:r>
            <a:r>
              <a:rPr lang="en-US" sz="1800" b="1" dirty="0">
                <a:latin typeface="Monaco" pitchFamily="2" charset="77"/>
              </a:rPr>
              <a:t>exchanged = True</a:t>
            </a:r>
          </a:p>
          <a:p>
            <a:pPr marL="0" indent="0">
              <a:buNone/>
            </a:pPr>
            <a:r>
              <a:rPr lang="en-US" sz="1800" b="1" dirty="0">
                <a:latin typeface="Monaco" pitchFamily="2" charset="77"/>
              </a:rPr>
              <a:t>        if not exchanged:</a:t>
            </a:r>
          </a:p>
          <a:p>
            <a:pPr marL="0" indent="0">
              <a:buNone/>
            </a:pPr>
            <a:r>
              <a:rPr lang="en-US" sz="1800" b="1" dirty="0">
                <a:latin typeface="Monaco" pitchFamily="2" charset="77"/>
              </a:rPr>
              <a:t>	     break</a:t>
            </a:r>
          </a:p>
          <a:p>
            <a:endParaRPr lang="en-US" sz="1800" dirty="0">
              <a:latin typeface="Monaco" pitchFamily="2" charset="77"/>
            </a:endParaRP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F4786B2A-3374-ACCC-A7D6-731F196A934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2EF9762-CC29-B1BB-2693-8B4B9AC508A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 optimization</a:t>
            </a:r>
          </a:p>
        </p:txBody>
      </p:sp>
    </p:spTree>
    <p:extLst>
      <p:ext uri="{BB962C8B-B14F-4D97-AF65-F5344CB8AC3E}">
        <p14:creationId xmlns:p14="http://schemas.microsoft.com/office/powerpoint/2010/main" val="310261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81465-8BB9-ED68-6AB5-21AC28510D1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0374AFC-6306-23EC-CD30-5736ACAA4EF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B5CDA47-AE3F-830C-B977-77FCBC368109}"/>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2" name="TextBox 1">
            <a:extLst>
              <a:ext uri="{FF2B5EF4-FFF2-40B4-BE49-F238E27FC236}">
                <a16:creationId xmlns:a16="http://schemas.microsoft.com/office/drawing/2014/main" id="{4E5BC74B-85C6-6396-E41D-08F19498F7D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422360E-9720-F1EC-5859-1E345457746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
        <p:nvSpPr>
          <p:cNvPr id="6" name="TextBox 5">
            <a:extLst>
              <a:ext uri="{FF2B5EF4-FFF2-40B4-BE49-F238E27FC236}">
                <a16:creationId xmlns:a16="http://schemas.microsoft.com/office/drawing/2014/main" id="{8B3F0C3B-77EB-25D7-2860-EB18F5111EEC}"/>
              </a:ext>
            </a:extLst>
          </p:cNvPr>
          <p:cNvSpPr txBox="1"/>
          <p:nvPr/>
        </p:nvSpPr>
        <p:spPr>
          <a:xfrm>
            <a:off x="1042574" y="2846315"/>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9" name="TextBox 8">
            <a:extLst>
              <a:ext uri="{FF2B5EF4-FFF2-40B4-BE49-F238E27FC236}">
                <a16:creationId xmlns:a16="http://schemas.microsoft.com/office/drawing/2014/main" id="{E27CCB8B-F333-6160-FB03-F043650A38CD}"/>
              </a:ext>
            </a:extLst>
          </p:cNvPr>
          <p:cNvSpPr txBox="1"/>
          <p:nvPr/>
        </p:nvSpPr>
        <p:spPr>
          <a:xfrm>
            <a:off x="765047" y="1680898"/>
            <a:ext cx="8270982" cy="646331"/>
          </a:xfrm>
          <a:prstGeom prst="rect">
            <a:avLst/>
          </a:prstGeom>
          <a:noFill/>
        </p:spPr>
        <p:txBody>
          <a:bodyPr wrap="none" rtlCol="0">
            <a:spAutoFit/>
          </a:bodyPr>
          <a:lstStyle/>
          <a:p>
            <a:pPr marL="285750" indent="-285750">
              <a:buFont typeface="Arial" panose="020B0604020202020204" pitchFamily="34" charset="0"/>
              <a:buChar char="•"/>
            </a:pPr>
            <a:r>
              <a:rPr lang="en-US" dirty="0"/>
              <a:t>Following the same steps we just did, run Bubble sort on the following list </a:t>
            </a:r>
            <a:br>
              <a:rPr lang="en-US" dirty="0"/>
            </a:br>
            <a:r>
              <a:rPr lang="en-US" dirty="0"/>
              <a:t>[37, 6, 33, 25, 36, 27, 14, 7, 40, 23].</a:t>
            </a:r>
          </a:p>
        </p:txBody>
      </p:sp>
    </p:spTree>
    <p:extLst>
      <p:ext uri="{BB962C8B-B14F-4D97-AF65-F5344CB8AC3E}">
        <p14:creationId xmlns:p14="http://schemas.microsoft.com/office/powerpoint/2010/main" val="113745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B6D26C23-035B-30AF-A0D8-12D0EBFBFA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FB06E5-6A21-EE87-F68E-54BF7A721121}"/>
              </a:ext>
            </a:extLst>
          </p:cNvPr>
          <p:cNvSpPr>
            <a:spLocks noGrp="1"/>
          </p:cNvSpPr>
          <p:nvPr>
            <p:ph idx="1"/>
          </p:nvPr>
        </p:nvSpPr>
        <p:spPr>
          <a:xfrm>
            <a:off x="612647" y="479685"/>
            <a:ext cx="10917366" cy="5829675"/>
          </a:xfrm>
        </p:spPr>
        <p:txBody>
          <a:bodyPr anchor="ctr">
            <a:noAutofit/>
          </a:bodyPr>
          <a:lstStyle/>
          <a:p>
            <a:pPr marL="0" indent="0" algn="ctr">
              <a:buNone/>
            </a:pPr>
            <a:r>
              <a:rPr lang="en-US" sz="14400" dirty="0">
                <a:solidFill>
                  <a:schemeClr val="bg1"/>
                </a:solidFill>
              </a:rPr>
              <a:t>Selection sort</a:t>
            </a:r>
          </a:p>
        </p:txBody>
      </p:sp>
      <p:sp>
        <p:nvSpPr>
          <p:cNvPr id="30" name="Slide Number Placeholder 29">
            <a:extLst>
              <a:ext uri="{FF2B5EF4-FFF2-40B4-BE49-F238E27FC236}">
                <a16:creationId xmlns:a16="http://schemas.microsoft.com/office/drawing/2014/main" id="{3A3C2269-4451-D286-699B-DB283D1CC40B}"/>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31" name="TextBox 30">
            <a:extLst>
              <a:ext uri="{FF2B5EF4-FFF2-40B4-BE49-F238E27FC236}">
                <a16:creationId xmlns:a16="http://schemas.microsoft.com/office/drawing/2014/main" id="{7C840AB6-E7C1-EF0F-C80A-6682194A2C25}"/>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9632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35D8B-238B-F6B3-E299-CE2E73719B2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52BF585-6331-24E5-ACF7-AF76D54EC9A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E82E8E3-1956-4730-693A-1589E2B01383}"/>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4" name="Content Placeholder 3">
            <a:extLst>
              <a:ext uri="{FF2B5EF4-FFF2-40B4-BE49-F238E27FC236}">
                <a16:creationId xmlns:a16="http://schemas.microsoft.com/office/drawing/2014/main" id="{0587A897-A2AF-132A-8193-E2E04AB6914A}"/>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selectionsort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range(n-1):</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a:t>
            </a:r>
            <a:r>
              <a:rPr lang="en-US" sz="1800" dirty="0" err="1">
                <a:latin typeface="Monaco" pitchFamily="2" charset="77"/>
              </a:rPr>
              <a:t>i</a:t>
            </a:r>
            <a:endParaRPr lang="en-US" sz="1800" dirty="0">
              <a:latin typeface="Monaco" pitchFamily="2" charset="77"/>
            </a:endParaRPr>
          </a:p>
          <a:p>
            <a:pPr marL="0" indent="0">
              <a:buNone/>
            </a:pPr>
            <a:r>
              <a:rPr lang="en-US" sz="1800" dirty="0">
                <a:latin typeface="Monaco" pitchFamily="2" charset="77"/>
              </a:rPr>
              <a:t>        for j in range(i+1, n):</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a:t>
            </a:r>
            <a:r>
              <a:rPr lang="en-US" sz="1800" dirty="0" err="1">
                <a:latin typeface="Monaco" pitchFamily="2" charset="77"/>
              </a:rPr>
              <a:t>min_index</a:t>
            </a:r>
            <a:r>
              <a:rPr lang="en-US" sz="1800" dirty="0">
                <a:latin typeface="Monaco" pitchFamily="2" charset="77"/>
              </a:rPr>
              <a:t>]:</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j</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a:t>
            </a:r>
            <a:r>
              <a:rPr lang="en-US" sz="1800" dirty="0" err="1">
                <a:latin typeface="Monaco" pitchFamily="2" charset="77"/>
              </a:rPr>
              <a:t>i</a:t>
            </a:r>
            <a:r>
              <a:rPr lang="en-US" sz="1800" dirty="0">
                <a:latin typeface="Monaco" pitchFamily="2" charset="77"/>
              </a:rPr>
              <a:t>, </a:t>
            </a:r>
            <a:r>
              <a:rPr lang="en-US" sz="1800" dirty="0" err="1">
                <a:latin typeface="Monaco" pitchFamily="2" charset="77"/>
              </a:rPr>
              <a:t>min_index</a:t>
            </a:r>
            <a:r>
              <a:rPr lang="en-US" sz="1800" dirty="0">
                <a:latin typeface="Monaco" pitchFamily="2" charset="77"/>
              </a:rPr>
              <a:t>)</a:t>
            </a:r>
          </a:p>
          <a:p>
            <a:r>
              <a:rPr lang="en-US" sz="1800" dirty="0"/>
              <a:t>Minimizes number of exchanges.</a:t>
            </a:r>
          </a:p>
          <a:p>
            <a:r>
              <a:rPr lang="en-US" sz="1800" dirty="0"/>
              <a:t>At every pass, identifies the minimum element and moves it to the left.</a:t>
            </a:r>
            <a:endParaRPr lang="en-US" sz="1800" dirty="0">
              <a:latin typeface="Monaco" pitchFamily="2" charset="77"/>
            </a:endParaRP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7C2EA1CF-95EA-7C52-9472-D7E473A3D1B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146803D-75D0-64CF-EBF5-F7280CB7592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a:t>
            </a:r>
          </a:p>
        </p:txBody>
      </p:sp>
    </p:spTree>
    <p:extLst>
      <p:ext uri="{BB962C8B-B14F-4D97-AF65-F5344CB8AC3E}">
        <p14:creationId xmlns:p14="http://schemas.microsoft.com/office/powerpoint/2010/main" val="4355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7C07-B603-1670-70A2-8DE407D3D52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FA73449-2E44-382F-D50C-0DFC02DEC2B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8DD8176-ACD1-EEC9-2B6B-608F202113B5}"/>
              </a:ext>
            </a:extLst>
          </p:cNvPr>
          <p:cNvSpPr>
            <a:spLocks noGrp="1"/>
          </p:cNvSpPr>
          <p:nvPr>
            <p:ph type="sldNum" sz="quarter" idx="12"/>
          </p:nvPr>
        </p:nvSpPr>
        <p:spPr/>
        <p:txBody>
          <a:bodyPr/>
          <a:lstStyle/>
          <a:p>
            <a:fld id="{CC057153-B650-4DEB-B370-79DDCFDCE934}" type="slidenum">
              <a:rPr lang="en-US" smtClean="0"/>
              <a:t>29</a:t>
            </a:fld>
            <a:endParaRPr lang="en-US"/>
          </a:p>
        </p:txBody>
      </p:sp>
      <p:graphicFrame>
        <p:nvGraphicFramePr>
          <p:cNvPr id="7" name="Content Placeholder 6">
            <a:extLst>
              <a:ext uri="{FF2B5EF4-FFF2-40B4-BE49-F238E27FC236}">
                <a16:creationId xmlns:a16="http://schemas.microsoft.com/office/drawing/2014/main" id="{D1A1BBC9-B378-8EBD-81EE-E1922024D670}"/>
              </a:ext>
            </a:extLst>
          </p:cNvPr>
          <p:cNvGraphicFramePr>
            <a:graphicFrameLocks noGrp="1"/>
          </p:cNvGraphicFramePr>
          <p:nvPr>
            <p:ph idx="1"/>
            <p:extLst>
              <p:ext uri="{D42A27DB-BD31-4B8C-83A1-F6EECF244321}">
                <p14:modId xmlns:p14="http://schemas.microsoft.com/office/powerpoint/2010/main" val="3184985793"/>
              </p:ext>
            </p:extLst>
          </p:nvPr>
        </p:nvGraphicFramePr>
        <p:xfrm>
          <a:off x="978452" y="263147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chemeClr val="accent6"/>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1" dirty="0"/>
                        <a:t>3</a:t>
                      </a:r>
                    </a:p>
                  </a:txBody>
                  <a:tcPr>
                    <a:solidFill>
                      <a:schemeClr val="accent6"/>
                    </a:solidFill>
                  </a:tcPr>
                </a:tc>
                <a:tc>
                  <a:txBody>
                    <a:bodyPr/>
                    <a:lstStyle/>
                    <a:p>
                      <a:r>
                        <a:rPr lang="en-US" dirty="0"/>
                        <a:t>1</a:t>
                      </a:r>
                    </a:p>
                  </a:txBody>
                  <a:tcPr>
                    <a:solidFill>
                      <a:schemeClr val="accent6"/>
                    </a:solidFill>
                  </a:tcPr>
                </a:tc>
                <a:tc>
                  <a:txBody>
                    <a:bodyPr/>
                    <a:lstStyle/>
                    <a:p>
                      <a:r>
                        <a:rPr lang="en-US" dirty="0"/>
                        <a:t>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E3EFCF1C-9DC5-202D-0F11-6D3FF503206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DF9DE83-BC76-E8FA-E062-BD66FD03A98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1st pass</a:t>
            </a:r>
          </a:p>
        </p:txBody>
      </p:sp>
      <p:sp>
        <p:nvSpPr>
          <p:cNvPr id="8" name="TextBox 7">
            <a:extLst>
              <a:ext uri="{FF2B5EF4-FFF2-40B4-BE49-F238E27FC236}">
                <a16:creationId xmlns:a16="http://schemas.microsoft.com/office/drawing/2014/main" id="{49BBD18D-B9C4-BC03-E8A7-41E2E1BEE643}"/>
              </a:ext>
            </a:extLst>
          </p:cNvPr>
          <p:cNvSpPr txBox="1"/>
          <p:nvPr/>
        </p:nvSpPr>
        <p:spPr>
          <a:xfrm>
            <a:off x="1163782" y="3618673"/>
            <a:ext cx="3225498"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=0</a:t>
            </a:r>
          </a:p>
          <a:p>
            <a:pPr marL="285750" indent="-285750">
              <a:buFont typeface="Arial" panose="020B0604020202020204" pitchFamily="34" charset="0"/>
              <a:buChar char="•"/>
            </a:pPr>
            <a:r>
              <a:rPr lang="en-US" dirty="0"/>
              <a:t>j=1</a:t>
            </a:r>
          </a:p>
          <a:p>
            <a:pPr marL="285750" indent="-285750">
              <a:buFont typeface="Arial" panose="020B0604020202020204" pitchFamily="34" charset="0"/>
              <a:buChar char="•"/>
            </a:pPr>
            <a:r>
              <a:rPr lang="en-US" dirty="0" err="1"/>
              <a:t>min_index</a:t>
            </a:r>
            <a:r>
              <a:rPr lang="en-US" dirty="0"/>
              <a:t> = 0</a:t>
            </a:r>
          </a:p>
          <a:p>
            <a:pPr marL="285750" indent="-285750">
              <a:buFont typeface="Arial" panose="020B0604020202020204" pitchFamily="34" charset="0"/>
              <a:buChar char="•"/>
            </a:pPr>
            <a:r>
              <a:rPr lang="en-US" dirty="0"/>
              <a:t>Is </a:t>
            </a:r>
            <a:r>
              <a:rPr lang="en-US" dirty="0" err="1"/>
              <a:t>lst</a:t>
            </a:r>
            <a:r>
              <a:rPr lang="en-US" dirty="0"/>
              <a:t>[1]&lt;</a:t>
            </a:r>
            <a:r>
              <a:rPr lang="en-US" dirty="0" err="1"/>
              <a:t>lst</a:t>
            </a:r>
            <a:r>
              <a:rPr lang="en-US" dirty="0"/>
              <a:t>[0], that is 1&lt;3?</a:t>
            </a:r>
          </a:p>
          <a:p>
            <a:pPr marL="285750" indent="-285750">
              <a:buFont typeface="Arial" panose="020B0604020202020204" pitchFamily="34" charset="0"/>
              <a:buChar char="•"/>
            </a:pPr>
            <a:r>
              <a:rPr lang="en-US" dirty="0"/>
              <a:t>Yes, </a:t>
            </a:r>
            <a:r>
              <a:rPr lang="en-US" dirty="0" err="1"/>
              <a:t>min_index</a:t>
            </a:r>
            <a:r>
              <a:rPr lang="en-US" dirty="0"/>
              <a:t> = 1</a:t>
            </a:r>
          </a:p>
        </p:txBody>
      </p:sp>
      <p:graphicFrame>
        <p:nvGraphicFramePr>
          <p:cNvPr id="12" name="Content Placeholder 6">
            <a:extLst>
              <a:ext uri="{FF2B5EF4-FFF2-40B4-BE49-F238E27FC236}">
                <a16:creationId xmlns:a16="http://schemas.microsoft.com/office/drawing/2014/main" id="{46D81189-B418-4C2E-B3F3-3301D6D6ABAE}"/>
              </a:ext>
            </a:extLst>
          </p:cNvPr>
          <p:cNvGraphicFramePr>
            <a:graphicFrameLocks/>
          </p:cNvGraphicFramePr>
          <p:nvPr>
            <p:extLst>
              <p:ext uri="{D42A27DB-BD31-4B8C-83A1-F6EECF244321}">
                <p14:modId xmlns:p14="http://schemas.microsoft.com/office/powerpoint/2010/main" val="3983079485"/>
              </p:ext>
            </p:extLst>
          </p:nvPr>
        </p:nvGraphicFramePr>
        <p:xfrm>
          <a:off x="978452" y="5310925"/>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chemeClr val="accent6"/>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0">
                <a:tc>
                  <a:txBody>
                    <a:bodyPr/>
                    <a:lstStyle/>
                    <a:p>
                      <a:r>
                        <a:rPr lang="en-US" b="0" dirty="0"/>
                        <a:t>3</a:t>
                      </a:r>
                    </a:p>
                  </a:txBody>
                  <a:tcPr>
                    <a:solidFill>
                      <a:schemeClr val="accent6"/>
                    </a:solidFill>
                  </a:tcPr>
                </a:tc>
                <a:tc>
                  <a:txBody>
                    <a:bodyPr/>
                    <a:lstStyle/>
                    <a:p>
                      <a:r>
                        <a:rPr lang="en-US" b="1" dirty="0"/>
                        <a:t>1</a:t>
                      </a:r>
                    </a:p>
                  </a:txBody>
                  <a:tcPr>
                    <a:solidFill>
                      <a:schemeClr val="accent6"/>
                    </a:solidFill>
                  </a:tcPr>
                </a:tc>
                <a:tc>
                  <a:txBody>
                    <a:bodyPr/>
                    <a:lstStyle/>
                    <a:p>
                      <a:r>
                        <a:rPr lang="en-US" dirty="0"/>
                        <a:t>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4" name="TextBox 3">
            <a:extLst>
              <a:ext uri="{FF2B5EF4-FFF2-40B4-BE49-F238E27FC236}">
                <a16:creationId xmlns:a16="http://schemas.microsoft.com/office/drawing/2014/main" id="{C76A0481-218F-5A75-4A4C-EF8CCE1883CB}"/>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200568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61099-C3D6-719B-7A54-E591D1D2CF3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2A74166-ADDD-D197-4748-CD1E608AD61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88E296E-C297-0E9F-954D-B29DACFB2917}"/>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4" name="Content Placeholder 3">
            <a:extLst>
              <a:ext uri="{FF2B5EF4-FFF2-40B4-BE49-F238E27FC236}">
                <a16:creationId xmlns:a16="http://schemas.microsoft.com/office/drawing/2014/main" id="{9F8E6201-C079-AEE9-4B33-6A6F6D68557A}"/>
              </a:ext>
            </a:extLst>
          </p:cNvPr>
          <p:cNvSpPr>
            <a:spLocks noGrp="1"/>
          </p:cNvSpPr>
          <p:nvPr>
            <p:ph idx="1"/>
          </p:nvPr>
        </p:nvSpPr>
        <p:spPr>
          <a:xfrm>
            <a:off x="612647" y="1563132"/>
            <a:ext cx="11019515" cy="4593828"/>
          </a:xfrm>
        </p:spPr>
        <p:txBody>
          <a:bodyPr>
            <a:noAutofit/>
          </a:bodyPr>
          <a:lstStyle/>
          <a:p>
            <a:r>
              <a:rPr lang="en-US" sz="1800" dirty="0"/>
              <a:t>We are working with lists of elements of the same type.</a:t>
            </a:r>
          </a:p>
          <a:p>
            <a:r>
              <a:rPr lang="en-US" sz="1800" dirty="0"/>
              <a:t>We have a way of comparing elements with each other.</a:t>
            </a:r>
          </a:p>
          <a:p>
            <a:r>
              <a:rPr lang="en-US" sz="1800" dirty="0"/>
              <a:t>We can exchange elements.</a:t>
            </a:r>
          </a:p>
          <a:p>
            <a:r>
              <a:rPr lang="en-US" sz="1800" dirty="0"/>
              <a:t>Many different sorting algorithms and most use these assumptions.</a:t>
            </a:r>
          </a:p>
        </p:txBody>
      </p:sp>
      <p:sp>
        <p:nvSpPr>
          <p:cNvPr id="2" name="TextBox 1">
            <a:extLst>
              <a:ext uri="{FF2B5EF4-FFF2-40B4-BE49-F238E27FC236}">
                <a16:creationId xmlns:a16="http://schemas.microsoft.com/office/drawing/2014/main" id="{C454D65C-491F-4458-7A91-5B0CE207775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86459D9-F0A7-893B-7AB2-00EF2FDEDB8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Assumptions for sorting data</a:t>
            </a:r>
          </a:p>
        </p:txBody>
      </p:sp>
    </p:spTree>
    <p:extLst>
      <p:ext uri="{BB962C8B-B14F-4D97-AF65-F5344CB8AC3E}">
        <p14:creationId xmlns:p14="http://schemas.microsoft.com/office/powerpoint/2010/main" val="282079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CB54E-A4CE-2CDB-D97D-057653930A9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EF9A687-1F68-519C-CF18-B19C1A3419D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B6AEADC-6ABD-2B05-E863-6D533F0F9038}"/>
              </a:ext>
            </a:extLst>
          </p:cNvPr>
          <p:cNvSpPr>
            <a:spLocks noGrp="1"/>
          </p:cNvSpPr>
          <p:nvPr>
            <p:ph type="sldNum" sz="quarter" idx="12"/>
          </p:nvPr>
        </p:nvSpPr>
        <p:spPr/>
        <p:txBody>
          <a:bodyPr/>
          <a:lstStyle/>
          <a:p>
            <a:fld id="{CC057153-B650-4DEB-B370-79DDCFDCE934}" type="slidenum">
              <a:rPr lang="en-US" smtClean="0"/>
              <a:t>30</a:t>
            </a:fld>
            <a:endParaRPr lang="en-US"/>
          </a:p>
        </p:txBody>
      </p:sp>
      <p:graphicFrame>
        <p:nvGraphicFramePr>
          <p:cNvPr id="7" name="Content Placeholder 6">
            <a:extLst>
              <a:ext uri="{FF2B5EF4-FFF2-40B4-BE49-F238E27FC236}">
                <a16:creationId xmlns:a16="http://schemas.microsoft.com/office/drawing/2014/main" id="{3F82ACBC-202E-E2DB-992F-F461BBD6B45A}"/>
              </a:ext>
            </a:extLst>
          </p:cNvPr>
          <p:cNvGraphicFramePr>
            <a:graphicFrameLocks noGrp="1"/>
          </p:cNvGraphicFramePr>
          <p:nvPr>
            <p:ph idx="1"/>
            <p:extLst>
              <p:ext uri="{D42A27DB-BD31-4B8C-83A1-F6EECF244321}">
                <p14:modId xmlns:p14="http://schemas.microsoft.com/office/powerpoint/2010/main" val="1477678412"/>
              </p:ext>
            </p:extLst>
          </p:nvPr>
        </p:nvGraphicFramePr>
        <p:xfrm>
          <a:off x="978452" y="263147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1" dirty="0"/>
                        <a:t>3</a:t>
                      </a:r>
                    </a:p>
                  </a:txBody>
                  <a:tcPr/>
                </a:tc>
                <a:tc>
                  <a:txBody>
                    <a:bodyPr/>
                    <a:lstStyle/>
                    <a:p>
                      <a:r>
                        <a:rPr lang="en-US" b="1" dirty="0"/>
                        <a:t>1</a:t>
                      </a:r>
                    </a:p>
                  </a:txBody>
                  <a:tcPr>
                    <a:solidFill>
                      <a:schemeClr val="accent6"/>
                    </a:solidFill>
                  </a:tcPr>
                </a:tc>
                <a:tc>
                  <a:txBody>
                    <a:bodyPr/>
                    <a:lstStyle/>
                    <a:p>
                      <a:r>
                        <a:rPr lang="en-US" dirty="0"/>
                        <a:t>5</a:t>
                      </a:r>
                    </a:p>
                  </a:txBody>
                  <a:tcPr>
                    <a:solidFill>
                      <a:schemeClr val="accent6"/>
                    </a:solidFill>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3305FC62-10BD-52EB-D6E2-5F99E0401E6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E683283-BEEE-DFF5-79F6-DCC0063553A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1st pass</a:t>
            </a:r>
          </a:p>
        </p:txBody>
      </p:sp>
      <p:sp>
        <p:nvSpPr>
          <p:cNvPr id="8" name="TextBox 7">
            <a:extLst>
              <a:ext uri="{FF2B5EF4-FFF2-40B4-BE49-F238E27FC236}">
                <a16:creationId xmlns:a16="http://schemas.microsoft.com/office/drawing/2014/main" id="{F06D289B-74BC-570B-8913-BF619DE34289}"/>
              </a:ext>
            </a:extLst>
          </p:cNvPr>
          <p:cNvSpPr txBox="1"/>
          <p:nvPr/>
        </p:nvSpPr>
        <p:spPr>
          <a:xfrm>
            <a:off x="1163782" y="3618673"/>
            <a:ext cx="3198633"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=0</a:t>
            </a:r>
          </a:p>
          <a:p>
            <a:pPr marL="285750" indent="-285750">
              <a:buFont typeface="Arial" panose="020B0604020202020204" pitchFamily="34" charset="0"/>
              <a:buChar char="•"/>
            </a:pPr>
            <a:r>
              <a:rPr lang="en-US" dirty="0"/>
              <a:t>j=2</a:t>
            </a:r>
          </a:p>
          <a:p>
            <a:pPr marL="285750" indent="-285750">
              <a:buFont typeface="Arial" panose="020B0604020202020204" pitchFamily="34" charset="0"/>
              <a:buChar char="•"/>
            </a:pPr>
            <a:r>
              <a:rPr lang="en-US" dirty="0" err="1"/>
              <a:t>min_index</a:t>
            </a:r>
            <a:r>
              <a:rPr lang="en-US" dirty="0"/>
              <a:t> = 1</a:t>
            </a:r>
          </a:p>
          <a:p>
            <a:pPr marL="285750" indent="-285750">
              <a:buFont typeface="Arial" panose="020B0604020202020204" pitchFamily="34" charset="0"/>
              <a:buChar char="•"/>
            </a:pPr>
            <a:r>
              <a:rPr lang="en-US" dirty="0"/>
              <a:t>Is </a:t>
            </a:r>
            <a:r>
              <a:rPr lang="en-US" dirty="0" err="1"/>
              <a:t>lst</a:t>
            </a:r>
            <a:r>
              <a:rPr lang="en-US" dirty="0"/>
              <a:t>[2]&lt;</a:t>
            </a:r>
            <a:r>
              <a:rPr lang="en-US" dirty="0" err="1"/>
              <a:t>lst</a:t>
            </a:r>
            <a:r>
              <a:rPr lang="en-US" dirty="0"/>
              <a:t>[1], that is 5&gt;1?</a:t>
            </a:r>
          </a:p>
          <a:p>
            <a:pPr marL="285750" indent="-285750">
              <a:buFont typeface="Arial" panose="020B0604020202020204" pitchFamily="34" charset="0"/>
              <a:buChar char="•"/>
            </a:pPr>
            <a:r>
              <a:rPr lang="en-US" dirty="0"/>
              <a:t>No, don't do anything</a:t>
            </a:r>
          </a:p>
        </p:txBody>
      </p:sp>
      <p:sp>
        <p:nvSpPr>
          <p:cNvPr id="4" name="TextBox 3">
            <a:extLst>
              <a:ext uri="{FF2B5EF4-FFF2-40B4-BE49-F238E27FC236}">
                <a16:creationId xmlns:a16="http://schemas.microsoft.com/office/drawing/2014/main" id="{4AAF9CFE-5811-EB67-BC5B-830CA41DE8E6}"/>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15850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F0F8-3E7F-AD44-73AB-97DAC2273C4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5F093A9-6CA6-A109-8025-172D7BCA6B3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618E50F-6240-1779-BA6A-F25A2E950E73}"/>
              </a:ext>
            </a:extLst>
          </p:cNvPr>
          <p:cNvSpPr>
            <a:spLocks noGrp="1"/>
          </p:cNvSpPr>
          <p:nvPr>
            <p:ph type="sldNum" sz="quarter" idx="12"/>
          </p:nvPr>
        </p:nvSpPr>
        <p:spPr/>
        <p:txBody>
          <a:bodyPr/>
          <a:lstStyle/>
          <a:p>
            <a:fld id="{CC057153-B650-4DEB-B370-79DDCFDCE934}" type="slidenum">
              <a:rPr lang="en-US" smtClean="0"/>
              <a:t>31</a:t>
            </a:fld>
            <a:endParaRPr lang="en-US"/>
          </a:p>
        </p:txBody>
      </p:sp>
      <p:graphicFrame>
        <p:nvGraphicFramePr>
          <p:cNvPr id="7" name="Content Placeholder 6">
            <a:extLst>
              <a:ext uri="{FF2B5EF4-FFF2-40B4-BE49-F238E27FC236}">
                <a16:creationId xmlns:a16="http://schemas.microsoft.com/office/drawing/2014/main" id="{BD5A27A3-848D-23D5-625B-B023BE29FDD4}"/>
              </a:ext>
            </a:extLst>
          </p:cNvPr>
          <p:cNvGraphicFramePr>
            <a:graphicFrameLocks noGrp="1"/>
          </p:cNvGraphicFramePr>
          <p:nvPr>
            <p:ph idx="1"/>
            <p:extLst>
              <p:ext uri="{D42A27DB-BD31-4B8C-83A1-F6EECF244321}">
                <p14:modId xmlns:p14="http://schemas.microsoft.com/office/powerpoint/2010/main" val="3936568233"/>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solidFill>
                      <a:schemeClr val="accent6"/>
                    </a:solidFill>
                  </a:tcPr>
                </a:tc>
                <a:tc>
                  <a:txBody>
                    <a:bodyPr/>
                    <a:lstStyle/>
                    <a:p>
                      <a:r>
                        <a:rPr lang="en-US" dirty="0"/>
                        <a:t>4</a:t>
                      </a:r>
                    </a:p>
                  </a:txBody>
                  <a:tcPr/>
                </a:tc>
                <a:extLst>
                  <a:ext uri="{0D108BD9-81ED-4DB2-BD59-A6C34878D82A}">
                    <a16:rowId xmlns:a16="http://schemas.microsoft.com/office/drawing/2014/main" val="2200810670"/>
                  </a:ext>
                </a:extLst>
              </a:tr>
              <a:tr h="0">
                <a:tc>
                  <a:txBody>
                    <a:bodyPr/>
                    <a:lstStyle/>
                    <a:p>
                      <a:r>
                        <a:rPr lang="en-US" b="1" dirty="0"/>
                        <a:t>3</a:t>
                      </a:r>
                    </a:p>
                  </a:txBody>
                  <a:tcPr/>
                </a:tc>
                <a:tc>
                  <a:txBody>
                    <a:bodyPr/>
                    <a:lstStyle/>
                    <a:p>
                      <a:r>
                        <a:rPr lang="en-US" b="1" dirty="0"/>
                        <a:t>1</a:t>
                      </a:r>
                    </a:p>
                  </a:txBody>
                  <a:tcPr>
                    <a:solidFill>
                      <a:schemeClr val="accent6"/>
                    </a:solidFill>
                  </a:tcPr>
                </a:tc>
                <a:tc>
                  <a:txBody>
                    <a:bodyPr/>
                    <a:lstStyle/>
                    <a:p>
                      <a:r>
                        <a:rPr lang="en-US" dirty="0"/>
                        <a:t>5</a:t>
                      </a:r>
                    </a:p>
                  </a:txBody>
                  <a:tcPr/>
                </a:tc>
                <a:tc>
                  <a:txBody>
                    <a:bodyPr/>
                    <a:lstStyle/>
                    <a:p>
                      <a:r>
                        <a:rPr lang="en-US" dirty="0"/>
                        <a:t>6</a:t>
                      </a:r>
                    </a:p>
                  </a:txBody>
                  <a:tcPr>
                    <a:solidFill>
                      <a:schemeClr val="accent6"/>
                    </a:solidFill>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4B14DF67-6B2D-0199-83CA-A13893BA0B0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A727F8B-09B8-39E8-A5FC-0C1A44A2BFB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1st pass</a:t>
            </a:r>
          </a:p>
        </p:txBody>
      </p:sp>
      <p:sp>
        <p:nvSpPr>
          <p:cNvPr id="8" name="TextBox 7">
            <a:extLst>
              <a:ext uri="{FF2B5EF4-FFF2-40B4-BE49-F238E27FC236}">
                <a16:creationId xmlns:a16="http://schemas.microsoft.com/office/drawing/2014/main" id="{00D14891-995D-C20A-41C8-BE7CB3E0B56A}"/>
              </a:ext>
            </a:extLst>
          </p:cNvPr>
          <p:cNvSpPr txBox="1"/>
          <p:nvPr/>
        </p:nvSpPr>
        <p:spPr>
          <a:xfrm>
            <a:off x="1163782" y="3618673"/>
            <a:ext cx="3216522"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=0</a:t>
            </a:r>
          </a:p>
          <a:p>
            <a:pPr marL="285750" indent="-285750">
              <a:buFont typeface="Arial" panose="020B0604020202020204" pitchFamily="34" charset="0"/>
              <a:buChar char="•"/>
            </a:pPr>
            <a:r>
              <a:rPr lang="en-US" dirty="0"/>
              <a:t>j=3</a:t>
            </a:r>
          </a:p>
          <a:p>
            <a:pPr marL="285750" indent="-285750">
              <a:buFont typeface="Arial" panose="020B0604020202020204" pitchFamily="34" charset="0"/>
              <a:buChar char="•"/>
            </a:pPr>
            <a:r>
              <a:rPr lang="en-US" dirty="0" err="1"/>
              <a:t>min_index</a:t>
            </a:r>
            <a:r>
              <a:rPr lang="en-US" dirty="0"/>
              <a:t> = 1</a:t>
            </a:r>
          </a:p>
          <a:p>
            <a:pPr marL="285750" indent="-285750">
              <a:buFont typeface="Arial" panose="020B0604020202020204" pitchFamily="34" charset="0"/>
              <a:buChar char="•"/>
            </a:pPr>
            <a:r>
              <a:rPr lang="en-US" dirty="0"/>
              <a:t>Is </a:t>
            </a:r>
            <a:r>
              <a:rPr lang="en-US" dirty="0" err="1"/>
              <a:t>lst</a:t>
            </a:r>
            <a:r>
              <a:rPr lang="en-US" dirty="0"/>
              <a:t>[3]&lt;</a:t>
            </a:r>
            <a:r>
              <a:rPr lang="en-US" dirty="0" err="1"/>
              <a:t>lst</a:t>
            </a:r>
            <a:r>
              <a:rPr lang="en-US" dirty="0"/>
              <a:t>[1], that is 6&lt;1?</a:t>
            </a:r>
          </a:p>
          <a:p>
            <a:pPr marL="285750" indent="-285750">
              <a:buFont typeface="Arial" panose="020B0604020202020204" pitchFamily="34" charset="0"/>
              <a:buChar char="•"/>
            </a:pPr>
            <a:r>
              <a:rPr lang="en-US" dirty="0"/>
              <a:t>No, don't do anything</a:t>
            </a:r>
          </a:p>
        </p:txBody>
      </p:sp>
      <p:sp>
        <p:nvSpPr>
          <p:cNvPr id="4" name="TextBox 3">
            <a:extLst>
              <a:ext uri="{FF2B5EF4-FFF2-40B4-BE49-F238E27FC236}">
                <a16:creationId xmlns:a16="http://schemas.microsoft.com/office/drawing/2014/main" id="{691F7A66-0ABA-7A07-880D-6449B303C05A}"/>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34571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E8DF-072C-64D3-BF1F-D07B982289D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D06D25E-850B-F0D7-986B-712549B9991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7E66640-8503-06DE-4CF8-273689AA03B4}"/>
              </a:ext>
            </a:extLst>
          </p:cNvPr>
          <p:cNvSpPr>
            <a:spLocks noGrp="1"/>
          </p:cNvSpPr>
          <p:nvPr>
            <p:ph type="sldNum" sz="quarter" idx="12"/>
          </p:nvPr>
        </p:nvSpPr>
        <p:spPr/>
        <p:txBody>
          <a:bodyPr/>
          <a:lstStyle/>
          <a:p>
            <a:fld id="{CC057153-B650-4DEB-B370-79DDCFDCE934}" type="slidenum">
              <a:rPr lang="en-US" smtClean="0"/>
              <a:t>32</a:t>
            </a:fld>
            <a:endParaRPr lang="en-US"/>
          </a:p>
        </p:txBody>
      </p:sp>
      <p:graphicFrame>
        <p:nvGraphicFramePr>
          <p:cNvPr id="7" name="Content Placeholder 6">
            <a:extLst>
              <a:ext uri="{FF2B5EF4-FFF2-40B4-BE49-F238E27FC236}">
                <a16:creationId xmlns:a16="http://schemas.microsoft.com/office/drawing/2014/main" id="{B90DCE5F-F275-4550-20FD-17920FD30989}"/>
              </a:ext>
            </a:extLst>
          </p:cNvPr>
          <p:cNvGraphicFramePr>
            <a:graphicFrameLocks noGrp="1"/>
          </p:cNvGraphicFramePr>
          <p:nvPr>
            <p:ph idx="1"/>
            <p:extLst>
              <p:ext uri="{D42A27DB-BD31-4B8C-83A1-F6EECF244321}">
                <p14:modId xmlns:p14="http://schemas.microsoft.com/office/powerpoint/2010/main" val="1633270546"/>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0">
                <a:tc>
                  <a:txBody>
                    <a:bodyPr/>
                    <a:lstStyle/>
                    <a:p>
                      <a:r>
                        <a:rPr lang="en-US" b="1" dirty="0"/>
                        <a:t>3</a:t>
                      </a:r>
                    </a:p>
                  </a:txBody>
                  <a:tcPr/>
                </a:tc>
                <a:tc>
                  <a:txBody>
                    <a:bodyPr/>
                    <a:lstStyle/>
                    <a:p>
                      <a:r>
                        <a:rPr lang="en-US" b="1" dirty="0"/>
                        <a:t>1</a:t>
                      </a:r>
                    </a:p>
                  </a:txBody>
                  <a:tcPr>
                    <a:solidFill>
                      <a:schemeClr val="accent6"/>
                    </a:solidFill>
                  </a:tcPr>
                </a:tc>
                <a:tc>
                  <a:txBody>
                    <a:bodyPr/>
                    <a:lstStyle/>
                    <a:p>
                      <a:r>
                        <a:rPr lang="en-US" dirty="0"/>
                        <a:t>5</a:t>
                      </a:r>
                    </a:p>
                  </a:txBody>
                  <a:tcPr/>
                </a:tc>
                <a:tc>
                  <a:txBody>
                    <a:bodyPr/>
                    <a:lstStyle/>
                    <a:p>
                      <a:r>
                        <a:rPr lang="en-US" dirty="0"/>
                        <a:t>6</a:t>
                      </a:r>
                    </a:p>
                  </a:txBody>
                  <a:tcPr/>
                </a:tc>
                <a:tc>
                  <a:txBody>
                    <a:bodyPr/>
                    <a:lstStyle/>
                    <a:p>
                      <a:r>
                        <a:rPr lang="en-US" dirty="0"/>
                        <a:t>2</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E61DE0FB-C84F-FC1C-2D1E-89D9DAF18FF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FE74E40-5BD7-9300-B922-74F88E51BE2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1st pass</a:t>
            </a:r>
          </a:p>
        </p:txBody>
      </p:sp>
      <p:sp>
        <p:nvSpPr>
          <p:cNvPr id="8" name="TextBox 7">
            <a:extLst>
              <a:ext uri="{FF2B5EF4-FFF2-40B4-BE49-F238E27FC236}">
                <a16:creationId xmlns:a16="http://schemas.microsoft.com/office/drawing/2014/main" id="{6840DEAC-9E4F-5C23-AA45-FB25CAA3B23C}"/>
              </a:ext>
            </a:extLst>
          </p:cNvPr>
          <p:cNvSpPr txBox="1"/>
          <p:nvPr/>
        </p:nvSpPr>
        <p:spPr>
          <a:xfrm>
            <a:off x="1163782" y="3618673"/>
            <a:ext cx="3208058"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=0</a:t>
            </a:r>
          </a:p>
          <a:p>
            <a:pPr marL="285750" indent="-285750">
              <a:buFont typeface="Arial" panose="020B0604020202020204" pitchFamily="34" charset="0"/>
              <a:buChar char="•"/>
            </a:pPr>
            <a:r>
              <a:rPr lang="en-US" dirty="0"/>
              <a:t>j=4</a:t>
            </a:r>
          </a:p>
          <a:p>
            <a:pPr marL="285750" indent="-285750">
              <a:buFont typeface="Arial" panose="020B0604020202020204" pitchFamily="34" charset="0"/>
              <a:buChar char="•"/>
            </a:pPr>
            <a:r>
              <a:rPr lang="en-US" dirty="0" err="1"/>
              <a:t>min_index</a:t>
            </a:r>
            <a:r>
              <a:rPr lang="en-US" dirty="0"/>
              <a:t> = 1</a:t>
            </a:r>
          </a:p>
          <a:p>
            <a:pPr marL="285750" indent="-285750">
              <a:buFont typeface="Arial" panose="020B0604020202020204" pitchFamily="34" charset="0"/>
              <a:buChar char="•"/>
            </a:pPr>
            <a:r>
              <a:rPr lang="en-US" dirty="0"/>
              <a:t>Is </a:t>
            </a:r>
            <a:r>
              <a:rPr lang="en-US" dirty="0" err="1"/>
              <a:t>lst</a:t>
            </a:r>
            <a:r>
              <a:rPr lang="en-US" dirty="0"/>
              <a:t>[4]&lt;</a:t>
            </a:r>
            <a:r>
              <a:rPr lang="en-US" dirty="0" err="1"/>
              <a:t>lst</a:t>
            </a:r>
            <a:r>
              <a:rPr lang="en-US" dirty="0"/>
              <a:t>[1], that is 2&lt;1?</a:t>
            </a:r>
          </a:p>
          <a:p>
            <a:pPr marL="285750" indent="-285750">
              <a:buFont typeface="Arial" panose="020B0604020202020204" pitchFamily="34" charset="0"/>
              <a:buChar char="•"/>
            </a:pPr>
            <a:r>
              <a:rPr lang="en-US" dirty="0"/>
              <a:t>No, don't do anything</a:t>
            </a:r>
          </a:p>
        </p:txBody>
      </p:sp>
      <p:sp>
        <p:nvSpPr>
          <p:cNvPr id="5" name="TextBox 4">
            <a:extLst>
              <a:ext uri="{FF2B5EF4-FFF2-40B4-BE49-F238E27FC236}">
                <a16:creationId xmlns:a16="http://schemas.microsoft.com/office/drawing/2014/main" id="{2A6FDB05-519C-C715-B68A-8096A3D522A6}"/>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329757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B5B91-B9B1-8A20-5972-A3A2BFFE532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5728C31-2984-8446-2E2E-E1AD67D8C8E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2713EC5-4C89-C440-170D-A0B04C9082E4}"/>
              </a:ext>
            </a:extLst>
          </p:cNvPr>
          <p:cNvSpPr>
            <a:spLocks noGrp="1"/>
          </p:cNvSpPr>
          <p:nvPr>
            <p:ph type="sldNum" sz="quarter" idx="12"/>
          </p:nvPr>
        </p:nvSpPr>
        <p:spPr/>
        <p:txBody>
          <a:bodyPr/>
          <a:lstStyle/>
          <a:p>
            <a:fld id="{CC057153-B650-4DEB-B370-79DDCFDCE934}" type="slidenum">
              <a:rPr lang="en-US" smtClean="0"/>
              <a:t>33</a:t>
            </a:fld>
            <a:endParaRPr lang="en-US"/>
          </a:p>
        </p:txBody>
      </p:sp>
      <p:graphicFrame>
        <p:nvGraphicFramePr>
          <p:cNvPr id="7" name="Content Placeholder 6">
            <a:extLst>
              <a:ext uri="{FF2B5EF4-FFF2-40B4-BE49-F238E27FC236}">
                <a16:creationId xmlns:a16="http://schemas.microsoft.com/office/drawing/2014/main" id="{43742092-3BE4-6EC1-FE55-70B6B9A302A6}"/>
              </a:ext>
            </a:extLst>
          </p:cNvPr>
          <p:cNvGraphicFramePr>
            <a:graphicFrameLocks noGrp="1"/>
          </p:cNvGraphicFramePr>
          <p:nvPr>
            <p:ph idx="1"/>
            <p:extLst>
              <p:ext uri="{D42A27DB-BD31-4B8C-83A1-F6EECF244321}">
                <p14:modId xmlns:p14="http://schemas.microsoft.com/office/powerpoint/2010/main" val="3561083342"/>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3</a:t>
                      </a:r>
                    </a:p>
                  </a:txBody>
                  <a:tcPr/>
                </a:tc>
                <a:tc>
                  <a:txBody>
                    <a:bodyPr/>
                    <a:lstStyle/>
                    <a:p>
                      <a:r>
                        <a:rPr lang="en-US" dirty="0"/>
                        <a:t>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5A3B88A4-CE4B-0F9A-50D2-B9BDA894F02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3930E21-878E-FABA-A5EE-F6F240441A7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1st pass</a:t>
            </a:r>
          </a:p>
        </p:txBody>
      </p:sp>
      <p:sp>
        <p:nvSpPr>
          <p:cNvPr id="8" name="TextBox 7">
            <a:extLst>
              <a:ext uri="{FF2B5EF4-FFF2-40B4-BE49-F238E27FC236}">
                <a16:creationId xmlns:a16="http://schemas.microsoft.com/office/drawing/2014/main" id="{BF1B14E6-DEB1-CD95-ECC8-2F410DE37519}"/>
              </a:ext>
            </a:extLst>
          </p:cNvPr>
          <p:cNvSpPr txBox="1"/>
          <p:nvPr/>
        </p:nvSpPr>
        <p:spPr>
          <a:xfrm>
            <a:off x="1163782" y="3618673"/>
            <a:ext cx="7238969" cy="646331"/>
          </a:xfrm>
          <a:prstGeom prst="rect">
            <a:avLst/>
          </a:prstGeom>
          <a:noFill/>
        </p:spPr>
        <p:txBody>
          <a:bodyPr wrap="none" rtlCol="0">
            <a:spAutoFit/>
          </a:bodyPr>
          <a:lstStyle/>
          <a:p>
            <a:pPr marL="285750" indent="-285750">
              <a:buFont typeface="Arial" panose="020B0604020202020204" pitchFamily="34" charset="0"/>
              <a:buChar char="•"/>
            </a:pPr>
            <a:r>
              <a:rPr lang="en-US" dirty="0"/>
              <a:t>Exchange element at index </a:t>
            </a:r>
            <a:r>
              <a:rPr lang="en-US" dirty="0" err="1"/>
              <a:t>i</a:t>
            </a:r>
            <a:r>
              <a:rPr lang="en-US" dirty="0"/>
              <a:t>=0 with element at </a:t>
            </a:r>
            <a:r>
              <a:rPr lang="en-US" dirty="0" err="1"/>
              <a:t>min_index</a:t>
            </a:r>
            <a:r>
              <a:rPr lang="en-US" dirty="0"/>
              <a:t>=1</a:t>
            </a:r>
            <a:endParaRPr lang="el-GR" dirty="0"/>
          </a:p>
          <a:p>
            <a:pPr marL="285750" indent="-285750">
              <a:buFont typeface="Arial" panose="020B0604020202020204" pitchFamily="34" charset="0"/>
              <a:buChar char="•"/>
            </a:pPr>
            <a:r>
              <a:rPr lang="en-US" dirty="0"/>
              <a:t>End of first pass and the smallest element, 1, is at the first index</a:t>
            </a:r>
          </a:p>
        </p:txBody>
      </p:sp>
      <p:sp>
        <p:nvSpPr>
          <p:cNvPr id="4" name="TextBox 3">
            <a:extLst>
              <a:ext uri="{FF2B5EF4-FFF2-40B4-BE49-F238E27FC236}">
                <a16:creationId xmlns:a16="http://schemas.microsoft.com/office/drawing/2014/main" id="{D17B9B62-C394-E203-1C37-980FF8D99197}"/>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687438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A4CE-E33F-F5E3-D826-FBEAA2845B3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B5F9373-ABF5-1655-EB2E-A0BC24C7793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1A19292-1026-3F11-0445-5D8432576908}"/>
              </a:ext>
            </a:extLst>
          </p:cNvPr>
          <p:cNvSpPr>
            <a:spLocks noGrp="1"/>
          </p:cNvSpPr>
          <p:nvPr>
            <p:ph type="sldNum" sz="quarter" idx="12"/>
          </p:nvPr>
        </p:nvSpPr>
        <p:spPr/>
        <p:txBody>
          <a:bodyPr/>
          <a:lstStyle/>
          <a:p>
            <a:fld id="{CC057153-B650-4DEB-B370-79DDCFDCE934}" type="slidenum">
              <a:rPr lang="en-US" smtClean="0"/>
              <a:t>34</a:t>
            </a:fld>
            <a:endParaRPr lang="en-US"/>
          </a:p>
        </p:txBody>
      </p:sp>
      <p:graphicFrame>
        <p:nvGraphicFramePr>
          <p:cNvPr id="7" name="Content Placeholder 6">
            <a:extLst>
              <a:ext uri="{FF2B5EF4-FFF2-40B4-BE49-F238E27FC236}">
                <a16:creationId xmlns:a16="http://schemas.microsoft.com/office/drawing/2014/main" id="{426F0D3F-AC6E-E7FB-DEF2-9F5D35F7815E}"/>
              </a:ext>
            </a:extLst>
          </p:cNvPr>
          <p:cNvGraphicFramePr>
            <a:graphicFrameLocks noGrp="1"/>
          </p:cNvGraphicFramePr>
          <p:nvPr>
            <p:ph idx="1"/>
            <p:extLst>
              <p:ext uri="{D42A27DB-BD31-4B8C-83A1-F6EECF244321}">
                <p14:modId xmlns:p14="http://schemas.microsoft.com/office/powerpoint/2010/main" val="708575510"/>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1" dirty="0"/>
                        <a:t>3</a:t>
                      </a:r>
                    </a:p>
                  </a:txBody>
                  <a:tcPr>
                    <a:solidFill>
                      <a:schemeClr val="accent6"/>
                    </a:solidFill>
                  </a:tcPr>
                </a:tc>
                <a:tc>
                  <a:txBody>
                    <a:bodyPr/>
                    <a:lstStyle/>
                    <a:p>
                      <a:r>
                        <a:rPr lang="en-US" dirty="0"/>
                        <a:t>5</a:t>
                      </a:r>
                    </a:p>
                  </a:txBody>
                  <a:tcPr>
                    <a:solidFill>
                      <a:schemeClr val="accent6"/>
                    </a:solidFill>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69D61246-13D3-656B-C4DC-0FC2A0C9A4E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3DFF74A-C510-A294-A69A-0238D5853C0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2nd pass</a:t>
            </a:r>
          </a:p>
        </p:txBody>
      </p:sp>
      <p:sp>
        <p:nvSpPr>
          <p:cNvPr id="4" name="TextBox 3">
            <a:extLst>
              <a:ext uri="{FF2B5EF4-FFF2-40B4-BE49-F238E27FC236}">
                <a16:creationId xmlns:a16="http://schemas.microsoft.com/office/drawing/2014/main" id="{8BB3D517-8349-BBE5-5B32-267DCB901672}"/>
              </a:ext>
            </a:extLst>
          </p:cNvPr>
          <p:cNvSpPr txBox="1"/>
          <p:nvPr/>
        </p:nvSpPr>
        <p:spPr>
          <a:xfrm>
            <a:off x="1163782" y="3618673"/>
            <a:ext cx="3255250"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=1</a:t>
            </a:r>
          </a:p>
          <a:p>
            <a:pPr marL="285750" indent="-285750">
              <a:buFont typeface="Arial" panose="020B0604020202020204" pitchFamily="34" charset="0"/>
              <a:buChar char="•"/>
            </a:pPr>
            <a:r>
              <a:rPr lang="en-US" dirty="0"/>
              <a:t>j=2</a:t>
            </a:r>
          </a:p>
          <a:p>
            <a:pPr marL="285750" indent="-285750">
              <a:buFont typeface="Arial" panose="020B0604020202020204" pitchFamily="34" charset="0"/>
              <a:buChar char="•"/>
            </a:pPr>
            <a:r>
              <a:rPr lang="en-US" dirty="0" err="1"/>
              <a:t>min_index</a:t>
            </a:r>
            <a:r>
              <a:rPr lang="en-US" dirty="0"/>
              <a:t> = 1</a:t>
            </a:r>
          </a:p>
          <a:p>
            <a:pPr marL="285750" indent="-285750">
              <a:buFont typeface="Arial" panose="020B0604020202020204" pitchFamily="34" charset="0"/>
              <a:buChar char="•"/>
            </a:pPr>
            <a:r>
              <a:rPr lang="en-US" dirty="0"/>
              <a:t>Is </a:t>
            </a:r>
            <a:r>
              <a:rPr lang="en-US" dirty="0" err="1"/>
              <a:t>lst</a:t>
            </a:r>
            <a:r>
              <a:rPr lang="en-US" dirty="0"/>
              <a:t>[2]&lt;</a:t>
            </a:r>
            <a:r>
              <a:rPr lang="en-US" dirty="0" err="1"/>
              <a:t>lst</a:t>
            </a:r>
            <a:r>
              <a:rPr lang="en-US" dirty="0"/>
              <a:t>[1], that is 5&lt;3?</a:t>
            </a:r>
          </a:p>
          <a:p>
            <a:pPr marL="285750" indent="-285750">
              <a:buFont typeface="Arial" panose="020B0604020202020204" pitchFamily="34" charset="0"/>
              <a:buChar char="•"/>
            </a:pPr>
            <a:r>
              <a:rPr lang="en-US" dirty="0"/>
              <a:t>No, don't do anything</a:t>
            </a:r>
          </a:p>
        </p:txBody>
      </p:sp>
      <p:sp>
        <p:nvSpPr>
          <p:cNvPr id="5" name="TextBox 4">
            <a:extLst>
              <a:ext uri="{FF2B5EF4-FFF2-40B4-BE49-F238E27FC236}">
                <a16:creationId xmlns:a16="http://schemas.microsoft.com/office/drawing/2014/main" id="{FF4E4E20-50D9-7E28-8308-169EC1A13C0B}"/>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65073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C6910-AA4D-C275-9E4D-3077BA6D168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508056F-3375-89CC-973E-081B5182AF1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54B5014-C01E-BC3C-6337-2EB1C5051671}"/>
              </a:ext>
            </a:extLst>
          </p:cNvPr>
          <p:cNvSpPr>
            <a:spLocks noGrp="1"/>
          </p:cNvSpPr>
          <p:nvPr>
            <p:ph type="sldNum" sz="quarter" idx="12"/>
          </p:nvPr>
        </p:nvSpPr>
        <p:spPr/>
        <p:txBody>
          <a:bodyPr/>
          <a:lstStyle/>
          <a:p>
            <a:fld id="{CC057153-B650-4DEB-B370-79DDCFDCE934}" type="slidenum">
              <a:rPr lang="en-US" smtClean="0"/>
              <a:t>35</a:t>
            </a:fld>
            <a:endParaRPr lang="en-US"/>
          </a:p>
        </p:txBody>
      </p:sp>
      <p:graphicFrame>
        <p:nvGraphicFramePr>
          <p:cNvPr id="7" name="Content Placeholder 6">
            <a:extLst>
              <a:ext uri="{FF2B5EF4-FFF2-40B4-BE49-F238E27FC236}">
                <a16:creationId xmlns:a16="http://schemas.microsoft.com/office/drawing/2014/main" id="{2361CD83-CD69-9B77-60D1-BE7377B559D8}"/>
              </a:ext>
            </a:extLst>
          </p:cNvPr>
          <p:cNvGraphicFramePr>
            <a:graphicFrameLocks noGrp="1"/>
          </p:cNvGraphicFramePr>
          <p:nvPr>
            <p:ph idx="1"/>
            <p:extLst>
              <p:ext uri="{D42A27DB-BD31-4B8C-83A1-F6EECF244321}">
                <p14:modId xmlns:p14="http://schemas.microsoft.com/office/powerpoint/2010/main" val="3519136620"/>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solidFill>
                      <a:schemeClr val="accent6"/>
                    </a:solidFill>
                  </a:tcPr>
                </a:tc>
                <a:tc>
                  <a:txBody>
                    <a:bodyPr/>
                    <a:lstStyle/>
                    <a:p>
                      <a:r>
                        <a:rPr lang="en-US" dirty="0"/>
                        <a:t>4</a:t>
                      </a:r>
                    </a:p>
                  </a:txBody>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1" dirty="0"/>
                        <a:t>3</a:t>
                      </a:r>
                    </a:p>
                  </a:txBody>
                  <a:tcPr>
                    <a:solidFill>
                      <a:schemeClr val="accent6"/>
                    </a:solidFill>
                  </a:tcPr>
                </a:tc>
                <a:tc>
                  <a:txBody>
                    <a:bodyPr/>
                    <a:lstStyle/>
                    <a:p>
                      <a:r>
                        <a:rPr lang="en-US" dirty="0"/>
                        <a:t>5</a:t>
                      </a:r>
                    </a:p>
                  </a:txBody>
                  <a:tcPr/>
                </a:tc>
                <a:tc>
                  <a:txBody>
                    <a:bodyPr/>
                    <a:lstStyle/>
                    <a:p>
                      <a:r>
                        <a:rPr lang="en-US" dirty="0"/>
                        <a:t>6</a:t>
                      </a:r>
                    </a:p>
                  </a:txBody>
                  <a:tcPr>
                    <a:solidFill>
                      <a:schemeClr val="accent6"/>
                    </a:solidFill>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11BFA668-144E-CBF4-F112-32019BFCE32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6EDE534-C824-FAF0-9F18-74043B7B1D9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2nd pass</a:t>
            </a:r>
          </a:p>
        </p:txBody>
      </p:sp>
      <p:sp>
        <p:nvSpPr>
          <p:cNvPr id="4" name="TextBox 3">
            <a:extLst>
              <a:ext uri="{FF2B5EF4-FFF2-40B4-BE49-F238E27FC236}">
                <a16:creationId xmlns:a16="http://schemas.microsoft.com/office/drawing/2014/main" id="{4BFD686D-A670-30AF-0C14-04239B384157}"/>
              </a:ext>
            </a:extLst>
          </p:cNvPr>
          <p:cNvSpPr txBox="1"/>
          <p:nvPr/>
        </p:nvSpPr>
        <p:spPr>
          <a:xfrm>
            <a:off x="1163782" y="3618673"/>
            <a:ext cx="3266215"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=1</a:t>
            </a:r>
          </a:p>
          <a:p>
            <a:pPr marL="285750" indent="-285750">
              <a:buFont typeface="Arial" panose="020B0604020202020204" pitchFamily="34" charset="0"/>
              <a:buChar char="•"/>
            </a:pPr>
            <a:r>
              <a:rPr lang="en-US" dirty="0"/>
              <a:t>j=3</a:t>
            </a:r>
          </a:p>
          <a:p>
            <a:pPr marL="285750" indent="-285750">
              <a:buFont typeface="Arial" panose="020B0604020202020204" pitchFamily="34" charset="0"/>
              <a:buChar char="•"/>
            </a:pPr>
            <a:r>
              <a:rPr lang="en-US" dirty="0" err="1"/>
              <a:t>min_index</a:t>
            </a:r>
            <a:r>
              <a:rPr lang="en-US" dirty="0"/>
              <a:t> = 1</a:t>
            </a:r>
          </a:p>
          <a:p>
            <a:pPr marL="285750" indent="-285750">
              <a:buFont typeface="Arial" panose="020B0604020202020204" pitchFamily="34" charset="0"/>
              <a:buChar char="•"/>
            </a:pPr>
            <a:r>
              <a:rPr lang="en-US" dirty="0"/>
              <a:t>Is </a:t>
            </a:r>
            <a:r>
              <a:rPr lang="en-US" dirty="0" err="1"/>
              <a:t>lst</a:t>
            </a:r>
            <a:r>
              <a:rPr lang="en-US" dirty="0"/>
              <a:t>[3]&lt;</a:t>
            </a:r>
            <a:r>
              <a:rPr lang="en-US" dirty="0" err="1"/>
              <a:t>lst</a:t>
            </a:r>
            <a:r>
              <a:rPr lang="en-US" dirty="0"/>
              <a:t>[1], that is 6&lt;3?</a:t>
            </a:r>
          </a:p>
          <a:p>
            <a:pPr marL="285750" indent="-285750">
              <a:buFont typeface="Arial" panose="020B0604020202020204" pitchFamily="34" charset="0"/>
              <a:buChar char="•"/>
            </a:pPr>
            <a:r>
              <a:rPr lang="en-US" dirty="0"/>
              <a:t>No, don't do anything</a:t>
            </a:r>
          </a:p>
        </p:txBody>
      </p:sp>
      <p:sp>
        <p:nvSpPr>
          <p:cNvPr id="5" name="TextBox 4">
            <a:extLst>
              <a:ext uri="{FF2B5EF4-FFF2-40B4-BE49-F238E27FC236}">
                <a16:creationId xmlns:a16="http://schemas.microsoft.com/office/drawing/2014/main" id="{B64B4CB1-38A2-4002-6299-645A02855D45}"/>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5257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7F2FA-4C07-03E1-EB4C-C9E2666B9B3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A2726FC-DEBF-260E-5BF0-2A45552B286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CB25BA5-A931-25F2-5840-037CBA272B2B}"/>
              </a:ext>
            </a:extLst>
          </p:cNvPr>
          <p:cNvSpPr>
            <a:spLocks noGrp="1"/>
          </p:cNvSpPr>
          <p:nvPr>
            <p:ph type="sldNum" sz="quarter" idx="12"/>
          </p:nvPr>
        </p:nvSpPr>
        <p:spPr/>
        <p:txBody>
          <a:bodyPr/>
          <a:lstStyle/>
          <a:p>
            <a:fld id="{CC057153-B650-4DEB-B370-79DDCFDCE934}" type="slidenum">
              <a:rPr lang="en-US" smtClean="0"/>
              <a:t>36</a:t>
            </a:fld>
            <a:endParaRPr lang="en-US"/>
          </a:p>
        </p:txBody>
      </p:sp>
      <p:graphicFrame>
        <p:nvGraphicFramePr>
          <p:cNvPr id="7" name="Content Placeholder 6">
            <a:extLst>
              <a:ext uri="{FF2B5EF4-FFF2-40B4-BE49-F238E27FC236}">
                <a16:creationId xmlns:a16="http://schemas.microsoft.com/office/drawing/2014/main" id="{24D0FF12-269B-6679-0AA1-9855AE75F12A}"/>
              </a:ext>
            </a:extLst>
          </p:cNvPr>
          <p:cNvGraphicFramePr>
            <a:graphicFrameLocks noGrp="1"/>
          </p:cNvGraphicFramePr>
          <p:nvPr>
            <p:ph idx="1"/>
            <p:extLst>
              <p:ext uri="{D42A27DB-BD31-4B8C-83A1-F6EECF244321}">
                <p14:modId xmlns:p14="http://schemas.microsoft.com/office/powerpoint/2010/main" val="1792107867"/>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1" dirty="0"/>
                        <a:t>3</a:t>
                      </a:r>
                    </a:p>
                  </a:txBody>
                  <a:tcPr>
                    <a:solidFill>
                      <a:schemeClr val="accent6"/>
                    </a:solidFill>
                  </a:tcPr>
                </a:tc>
                <a:tc>
                  <a:txBody>
                    <a:bodyPr/>
                    <a:lstStyle/>
                    <a:p>
                      <a:r>
                        <a:rPr lang="en-US" dirty="0"/>
                        <a:t>5</a:t>
                      </a:r>
                    </a:p>
                  </a:txBody>
                  <a:tcPr/>
                </a:tc>
                <a:tc>
                  <a:txBody>
                    <a:bodyPr/>
                    <a:lstStyle/>
                    <a:p>
                      <a:r>
                        <a:rPr lang="en-US" dirty="0"/>
                        <a:t>6</a:t>
                      </a:r>
                    </a:p>
                  </a:txBody>
                  <a:tcPr/>
                </a:tc>
                <a:tc>
                  <a:txBody>
                    <a:bodyPr/>
                    <a:lstStyle/>
                    <a:p>
                      <a:r>
                        <a:rPr lang="en-US" dirty="0"/>
                        <a:t>2</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17707B4B-4972-129C-C60A-704E70ADE88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44EC769-8BF3-030D-6224-04C1586AD0E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2nd pass</a:t>
            </a:r>
          </a:p>
        </p:txBody>
      </p:sp>
      <p:sp>
        <p:nvSpPr>
          <p:cNvPr id="4" name="TextBox 3">
            <a:extLst>
              <a:ext uri="{FF2B5EF4-FFF2-40B4-BE49-F238E27FC236}">
                <a16:creationId xmlns:a16="http://schemas.microsoft.com/office/drawing/2014/main" id="{802502A6-917F-71CA-ABC6-0DF2ED067073}"/>
              </a:ext>
            </a:extLst>
          </p:cNvPr>
          <p:cNvSpPr txBox="1"/>
          <p:nvPr/>
        </p:nvSpPr>
        <p:spPr>
          <a:xfrm>
            <a:off x="1163782" y="3618673"/>
            <a:ext cx="3257751"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=1</a:t>
            </a:r>
          </a:p>
          <a:p>
            <a:pPr marL="285750" indent="-285750">
              <a:buFont typeface="Arial" panose="020B0604020202020204" pitchFamily="34" charset="0"/>
              <a:buChar char="•"/>
            </a:pPr>
            <a:r>
              <a:rPr lang="en-US" dirty="0"/>
              <a:t>j=4</a:t>
            </a:r>
          </a:p>
          <a:p>
            <a:pPr marL="285750" indent="-285750">
              <a:buFont typeface="Arial" panose="020B0604020202020204" pitchFamily="34" charset="0"/>
              <a:buChar char="•"/>
            </a:pPr>
            <a:r>
              <a:rPr lang="en-US" dirty="0" err="1"/>
              <a:t>min_index</a:t>
            </a:r>
            <a:r>
              <a:rPr lang="en-US" dirty="0"/>
              <a:t> = 1</a:t>
            </a:r>
          </a:p>
          <a:p>
            <a:pPr marL="285750" indent="-285750">
              <a:buFont typeface="Arial" panose="020B0604020202020204" pitchFamily="34" charset="0"/>
              <a:buChar char="•"/>
            </a:pPr>
            <a:r>
              <a:rPr lang="en-US" dirty="0"/>
              <a:t>Is </a:t>
            </a:r>
            <a:r>
              <a:rPr lang="en-US" dirty="0" err="1"/>
              <a:t>lst</a:t>
            </a:r>
            <a:r>
              <a:rPr lang="en-US" dirty="0"/>
              <a:t>[4]&lt;</a:t>
            </a:r>
            <a:r>
              <a:rPr lang="en-US" dirty="0" err="1"/>
              <a:t>lst</a:t>
            </a:r>
            <a:r>
              <a:rPr lang="en-US" dirty="0"/>
              <a:t>[1], that is 2&lt;3?</a:t>
            </a:r>
          </a:p>
          <a:p>
            <a:pPr marL="285750" indent="-285750">
              <a:buFont typeface="Arial" panose="020B0604020202020204" pitchFamily="34" charset="0"/>
              <a:buChar char="•"/>
            </a:pPr>
            <a:r>
              <a:rPr lang="en-US" dirty="0"/>
              <a:t>Yes, </a:t>
            </a:r>
            <a:r>
              <a:rPr lang="en-US" dirty="0" err="1"/>
              <a:t>min_index</a:t>
            </a:r>
            <a:r>
              <a:rPr lang="en-US" dirty="0"/>
              <a:t> = 4</a:t>
            </a:r>
          </a:p>
        </p:txBody>
      </p:sp>
      <p:graphicFrame>
        <p:nvGraphicFramePr>
          <p:cNvPr id="8" name="Content Placeholder 6">
            <a:extLst>
              <a:ext uri="{FF2B5EF4-FFF2-40B4-BE49-F238E27FC236}">
                <a16:creationId xmlns:a16="http://schemas.microsoft.com/office/drawing/2014/main" id="{3FD6E4F1-DC41-3246-B5BB-C20F608FDD56}"/>
              </a:ext>
            </a:extLst>
          </p:cNvPr>
          <p:cNvGraphicFramePr>
            <a:graphicFrameLocks/>
          </p:cNvGraphicFramePr>
          <p:nvPr>
            <p:extLst>
              <p:ext uri="{D42A27DB-BD31-4B8C-83A1-F6EECF244321}">
                <p14:modId xmlns:p14="http://schemas.microsoft.com/office/powerpoint/2010/main" val="2772430288"/>
              </p:ext>
            </p:extLst>
          </p:nvPr>
        </p:nvGraphicFramePr>
        <p:xfrm>
          <a:off x="978452" y="557276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b="1" dirty="0"/>
                        <a:t>4</a:t>
                      </a:r>
                    </a:p>
                  </a:txBody>
                  <a:tcPr>
                    <a:solidFill>
                      <a:schemeClr val="accent6"/>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3</a:t>
                      </a:r>
                    </a:p>
                  </a:txBody>
                  <a:tcPr>
                    <a:solidFill>
                      <a:schemeClr val="accent6"/>
                    </a:solidFill>
                  </a:tcPr>
                </a:tc>
                <a:tc>
                  <a:txBody>
                    <a:bodyPr/>
                    <a:lstStyle/>
                    <a:p>
                      <a:r>
                        <a:rPr lang="en-US" dirty="0"/>
                        <a:t>5</a:t>
                      </a:r>
                    </a:p>
                  </a:txBody>
                  <a:tcPr/>
                </a:tc>
                <a:tc>
                  <a:txBody>
                    <a:bodyPr/>
                    <a:lstStyle/>
                    <a:p>
                      <a:r>
                        <a:rPr lang="en-US" dirty="0"/>
                        <a:t>6</a:t>
                      </a:r>
                    </a:p>
                  </a:txBody>
                  <a:tcPr/>
                </a:tc>
                <a:tc>
                  <a:txBody>
                    <a:bodyPr/>
                    <a:lstStyle/>
                    <a:p>
                      <a:r>
                        <a:rPr lang="en-US" b="1" dirty="0"/>
                        <a:t>2</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9" name="TextBox 8">
            <a:extLst>
              <a:ext uri="{FF2B5EF4-FFF2-40B4-BE49-F238E27FC236}">
                <a16:creationId xmlns:a16="http://schemas.microsoft.com/office/drawing/2014/main" id="{63092E96-03C2-3025-54C8-9DD24641A80F}"/>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402002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BE7B2-C230-8D0D-CED8-7976707700C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86E8B87-ADA1-0DD7-D4DE-652D3DBD884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78D2DE3-C339-2D94-44AB-1F4ED25B03A1}"/>
              </a:ext>
            </a:extLst>
          </p:cNvPr>
          <p:cNvSpPr>
            <a:spLocks noGrp="1"/>
          </p:cNvSpPr>
          <p:nvPr>
            <p:ph type="sldNum" sz="quarter" idx="12"/>
          </p:nvPr>
        </p:nvSpPr>
        <p:spPr/>
        <p:txBody>
          <a:bodyPr/>
          <a:lstStyle/>
          <a:p>
            <a:fld id="{CC057153-B650-4DEB-B370-79DDCFDCE934}" type="slidenum">
              <a:rPr lang="en-US" smtClean="0"/>
              <a:t>37</a:t>
            </a:fld>
            <a:endParaRPr lang="en-US"/>
          </a:p>
        </p:txBody>
      </p:sp>
      <p:graphicFrame>
        <p:nvGraphicFramePr>
          <p:cNvPr id="7" name="Content Placeholder 6">
            <a:extLst>
              <a:ext uri="{FF2B5EF4-FFF2-40B4-BE49-F238E27FC236}">
                <a16:creationId xmlns:a16="http://schemas.microsoft.com/office/drawing/2014/main" id="{AFCFEA52-E929-3C6A-EF03-2212CDD2C48F}"/>
              </a:ext>
            </a:extLst>
          </p:cNvPr>
          <p:cNvGraphicFramePr>
            <a:graphicFrameLocks noGrp="1"/>
          </p:cNvGraphicFramePr>
          <p:nvPr>
            <p:ph idx="1"/>
            <p:extLst>
              <p:ext uri="{D42A27DB-BD31-4B8C-83A1-F6EECF244321}">
                <p14:modId xmlns:p14="http://schemas.microsoft.com/office/powerpoint/2010/main" val="3772946390"/>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2</a:t>
                      </a:r>
                    </a:p>
                  </a:txBody>
                  <a:tcPr>
                    <a:solidFill>
                      <a:srgbClr val="FF9300"/>
                    </a:solidFill>
                  </a:tcPr>
                </a:tc>
                <a:tc>
                  <a:txBody>
                    <a:bodyPr/>
                    <a:lstStyle/>
                    <a:p>
                      <a:r>
                        <a:rPr lang="en-US" dirty="0"/>
                        <a:t>5</a:t>
                      </a:r>
                    </a:p>
                  </a:txBody>
                  <a:tcPr/>
                </a:tc>
                <a:tc>
                  <a:txBody>
                    <a:bodyPr/>
                    <a:lstStyle/>
                    <a:p>
                      <a:r>
                        <a:rPr lang="en-US" dirty="0"/>
                        <a:t>6</a:t>
                      </a:r>
                    </a:p>
                  </a:txBody>
                  <a:tcPr/>
                </a:tc>
                <a:tc>
                  <a:txBody>
                    <a:bodyPr/>
                    <a:lstStyle/>
                    <a:p>
                      <a:r>
                        <a:rPr lang="en-US" dirty="0"/>
                        <a:t>3</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F079762A-DA0E-3933-4415-D01FD5D1115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0424007-A4F2-8B38-944F-62EADF27419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2nd pass</a:t>
            </a:r>
          </a:p>
        </p:txBody>
      </p:sp>
      <p:sp>
        <p:nvSpPr>
          <p:cNvPr id="5" name="TextBox 4">
            <a:extLst>
              <a:ext uri="{FF2B5EF4-FFF2-40B4-BE49-F238E27FC236}">
                <a16:creationId xmlns:a16="http://schemas.microsoft.com/office/drawing/2014/main" id="{BA2374C8-8ABC-3CDB-9955-B1E499DEEE32}"/>
              </a:ext>
            </a:extLst>
          </p:cNvPr>
          <p:cNvSpPr txBox="1"/>
          <p:nvPr/>
        </p:nvSpPr>
        <p:spPr>
          <a:xfrm>
            <a:off x="1163782" y="3618673"/>
            <a:ext cx="8884292" cy="646331"/>
          </a:xfrm>
          <a:prstGeom prst="rect">
            <a:avLst/>
          </a:prstGeom>
          <a:noFill/>
        </p:spPr>
        <p:txBody>
          <a:bodyPr wrap="none" rtlCol="0">
            <a:spAutoFit/>
          </a:bodyPr>
          <a:lstStyle/>
          <a:p>
            <a:pPr marL="285750" indent="-285750">
              <a:buFont typeface="Arial" panose="020B0604020202020204" pitchFamily="34" charset="0"/>
              <a:buChar char="•"/>
            </a:pPr>
            <a:r>
              <a:rPr lang="en-US" dirty="0"/>
              <a:t>Exchange element at index </a:t>
            </a:r>
            <a:r>
              <a:rPr lang="en-US" dirty="0" err="1"/>
              <a:t>i</a:t>
            </a:r>
            <a:r>
              <a:rPr lang="en-US" dirty="0"/>
              <a:t>=1 with element at </a:t>
            </a:r>
            <a:r>
              <a:rPr lang="en-US" dirty="0" err="1"/>
              <a:t>min_index</a:t>
            </a:r>
            <a:r>
              <a:rPr lang="en-US" dirty="0"/>
              <a:t>=4</a:t>
            </a:r>
            <a:endParaRPr lang="el-GR" dirty="0"/>
          </a:p>
          <a:p>
            <a:pPr marL="285750" indent="-285750">
              <a:buFont typeface="Arial" panose="020B0604020202020204" pitchFamily="34" charset="0"/>
              <a:buChar char="•"/>
            </a:pPr>
            <a:r>
              <a:rPr lang="en-US" dirty="0"/>
              <a:t>End of second pass and the second smallest element, 2, is at the second index</a:t>
            </a:r>
          </a:p>
        </p:txBody>
      </p:sp>
      <p:sp>
        <p:nvSpPr>
          <p:cNvPr id="9" name="TextBox 8">
            <a:extLst>
              <a:ext uri="{FF2B5EF4-FFF2-40B4-BE49-F238E27FC236}">
                <a16:creationId xmlns:a16="http://schemas.microsoft.com/office/drawing/2014/main" id="{7EA55385-8E6C-9477-44CA-A8CCFF1C5957}"/>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3957530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EFDBF-EA65-71FD-0F45-864BF1C8FF2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75D3271-E125-AF97-CAF3-56C6DEE1733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C7E836D-C707-CE58-1CD7-303FD2B49D28}"/>
              </a:ext>
            </a:extLst>
          </p:cNvPr>
          <p:cNvSpPr>
            <a:spLocks noGrp="1"/>
          </p:cNvSpPr>
          <p:nvPr>
            <p:ph type="sldNum" sz="quarter" idx="12"/>
          </p:nvPr>
        </p:nvSpPr>
        <p:spPr/>
        <p:txBody>
          <a:bodyPr/>
          <a:lstStyle/>
          <a:p>
            <a:fld id="{CC057153-B650-4DEB-B370-79DDCFDCE934}" type="slidenum">
              <a:rPr lang="en-US" smtClean="0"/>
              <a:t>38</a:t>
            </a:fld>
            <a:endParaRPr lang="en-US"/>
          </a:p>
        </p:txBody>
      </p:sp>
      <p:graphicFrame>
        <p:nvGraphicFramePr>
          <p:cNvPr id="7" name="Content Placeholder 6">
            <a:extLst>
              <a:ext uri="{FF2B5EF4-FFF2-40B4-BE49-F238E27FC236}">
                <a16:creationId xmlns:a16="http://schemas.microsoft.com/office/drawing/2014/main" id="{6B0EDDC7-3F09-31E5-0426-6A2DAFAE9B52}"/>
              </a:ext>
            </a:extLst>
          </p:cNvPr>
          <p:cNvGraphicFramePr>
            <a:graphicFrameLocks noGrp="1"/>
          </p:cNvGraphicFramePr>
          <p:nvPr>
            <p:ph idx="1"/>
            <p:extLst>
              <p:ext uri="{D42A27DB-BD31-4B8C-83A1-F6EECF244321}">
                <p14:modId xmlns:p14="http://schemas.microsoft.com/office/powerpoint/2010/main" val="4106875254"/>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chemeClr val="accent6"/>
                    </a:solidFill>
                  </a:tcPr>
                </a:tc>
                <a:tc>
                  <a:txBody>
                    <a:bodyPr/>
                    <a:lstStyle/>
                    <a:p>
                      <a:r>
                        <a:rPr lang="en-US" dirty="0"/>
                        <a:t>3</a:t>
                      </a:r>
                    </a:p>
                  </a:txBody>
                  <a:tcPr>
                    <a:solidFill>
                      <a:schemeClr val="accent6"/>
                    </a:solidFill>
                  </a:tcPr>
                </a:tc>
                <a:tc>
                  <a:txBody>
                    <a:bodyPr/>
                    <a:lstStyle/>
                    <a:p>
                      <a:r>
                        <a:rPr lang="en-US" dirty="0"/>
                        <a:t>4</a:t>
                      </a:r>
                    </a:p>
                  </a:txBody>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2</a:t>
                      </a:r>
                    </a:p>
                  </a:txBody>
                  <a:tcPr>
                    <a:solidFill>
                      <a:srgbClr val="FF9300"/>
                    </a:solidFill>
                  </a:tcPr>
                </a:tc>
                <a:tc>
                  <a:txBody>
                    <a:bodyPr/>
                    <a:lstStyle/>
                    <a:p>
                      <a:r>
                        <a:rPr lang="en-US" b="1" dirty="0"/>
                        <a:t>5</a:t>
                      </a:r>
                    </a:p>
                  </a:txBody>
                  <a:tcPr>
                    <a:solidFill>
                      <a:schemeClr val="accent6"/>
                    </a:solidFill>
                  </a:tcPr>
                </a:tc>
                <a:tc>
                  <a:txBody>
                    <a:bodyPr/>
                    <a:lstStyle/>
                    <a:p>
                      <a:r>
                        <a:rPr lang="en-US" dirty="0"/>
                        <a:t>6</a:t>
                      </a:r>
                    </a:p>
                  </a:txBody>
                  <a:tcPr>
                    <a:solidFill>
                      <a:schemeClr val="accent6"/>
                    </a:solidFill>
                  </a:tcPr>
                </a:tc>
                <a:tc>
                  <a:txBody>
                    <a:bodyPr/>
                    <a:lstStyle/>
                    <a:p>
                      <a:r>
                        <a:rPr lang="en-US" dirty="0"/>
                        <a:t>3</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79846931-41AD-653B-912A-51101BF5BD8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B5C7216E-AE99-B69E-FCE3-71F85BC625A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3rd pass</a:t>
            </a:r>
          </a:p>
        </p:txBody>
      </p:sp>
      <p:sp>
        <p:nvSpPr>
          <p:cNvPr id="4" name="TextBox 3">
            <a:extLst>
              <a:ext uri="{FF2B5EF4-FFF2-40B4-BE49-F238E27FC236}">
                <a16:creationId xmlns:a16="http://schemas.microsoft.com/office/drawing/2014/main" id="{A6087780-1221-BDC7-8181-8AAF7581CDA4}"/>
              </a:ext>
            </a:extLst>
          </p:cNvPr>
          <p:cNvSpPr txBox="1"/>
          <p:nvPr/>
        </p:nvSpPr>
        <p:spPr>
          <a:xfrm>
            <a:off x="1163782" y="3618673"/>
            <a:ext cx="3310906"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=2</a:t>
            </a:r>
          </a:p>
          <a:p>
            <a:pPr marL="285750" indent="-285750">
              <a:buFont typeface="Arial" panose="020B0604020202020204" pitchFamily="34" charset="0"/>
              <a:buChar char="•"/>
            </a:pPr>
            <a:r>
              <a:rPr lang="en-US" dirty="0"/>
              <a:t>j=3</a:t>
            </a:r>
          </a:p>
          <a:p>
            <a:pPr marL="285750" indent="-285750">
              <a:buFont typeface="Arial" panose="020B0604020202020204" pitchFamily="34" charset="0"/>
              <a:buChar char="•"/>
            </a:pPr>
            <a:r>
              <a:rPr lang="en-US" dirty="0" err="1"/>
              <a:t>min_index</a:t>
            </a:r>
            <a:r>
              <a:rPr lang="en-US" dirty="0"/>
              <a:t> = 2</a:t>
            </a:r>
          </a:p>
          <a:p>
            <a:pPr marL="285750" indent="-285750">
              <a:buFont typeface="Arial" panose="020B0604020202020204" pitchFamily="34" charset="0"/>
              <a:buChar char="•"/>
            </a:pPr>
            <a:r>
              <a:rPr lang="en-US" dirty="0"/>
              <a:t>Is </a:t>
            </a:r>
            <a:r>
              <a:rPr lang="en-US" dirty="0" err="1"/>
              <a:t>lst</a:t>
            </a:r>
            <a:r>
              <a:rPr lang="en-US" dirty="0"/>
              <a:t>[3]&lt;</a:t>
            </a:r>
            <a:r>
              <a:rPr lang="en-US" dirty="0" err="1"/>
              <a:t>lst</a:t>
            </a:r>
            <a:r>
              <a:rPr lang="en-US" dirty="0"/>
              <a:t>[2], that is 6&lt;5?</a:t>
            </a:r>
          </a:p>
          <a:p>
            <a:pPr marL="285750" indent="-285750">
              <a:buFont typeface="Arial" panose="020B0604020202020204" pitchFamily="34" charset="0"/>
              <a:buChar char="•"/>
            </a:pPr>
            <a:r>
              <a:rPr lang="en-US" dirty="0"/>
              <a:t>No, don't do anything</a:t>
            </a:r>
          </a:p>
        </p:txBody>
      </p:sp>
      <p:sp>
        <p:nvSpPr>
          <p:cNvPr id="8" name="TextBox 7">
            <a:extLst>
              <a:ext uri="{FF2B5EF4-FFF2-40B4-BE49-F238E27FC236}">
                <a16:creationId xmlns:a16="http://schemas.microsoft.com/office/drawing/2014/main" id="{8D8420C7-A023-B3FC-7A83-A2D4679C8C99}"/>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8338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07D8-CB43-FC82-D23B-0F51BEF060A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28D854D-A4E4-8F49-5C53-E63DFB7BD05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80BCB2F-26F5-11B4-9B52-83FE3966D054}"/>
              </a:ext>
            </a:extLst>
          </p:cNvPr>
          <p:cNvSpPr>
            <a:spLocks noGrp="1"/>
          </p:cNvSpPr>
          <p:nvPr>
            <p:ph type="sldNum" sz="quarter" idx="12"/>
          </p:nvPr>
        </p:nvSpPr>
        <p:spPr/>
        <p:txBody>
          <a:bodyPr/>
          <a:lstStyle/>
          <a:p>
            <a:fld id="{CC057153-B650-4DEB-B370-79DDCFDCE934}" type="slidenum">
              <a:rPr lang="en-US" smtClean="0"/>
              <a:t>39</a:t>
            </a:fld>
            <a:endParaRPr lang="en-US"/>
          </a:p>
        </p:txBody>
      </p:sp>
      <p:graphicFrame>
        <p:nvGraphicFramePr>
          <p:cNvPr id="7" name="Content Placeholder 6">
            <a:extLst>
              <a:ext uri="{FF2B5EF4-FFF2-40B4-BE49-F238E27FC236}">
                <a16:creationId xmlns:a16="http://schemas.microsoft.com/office/drawing/2014/main" id="{A897349B-5BD8-3BAE-848D-B088D7A43FB3}"/>
              </a:ext>
            </a:extLst>
          </p:cNvPr>
          <p:cNvGraphicFramePr>
            <a:graphicFrameLocks noGrp="1"/>
          </p:cNvGraphicFramePr>
          <p:nvPr>
            <p:ph idx="1"/>
            <p:extLst>
              <p:ext uri="{D42A27DB-BD31-4B8C-83A1-F6EECF244321}">
                <p14:modId xmlns:p14="http://schemas.microsoft.com/office/powerpoint/2010/main" val="254830827"/>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2</a:t>
                      </a:r>
                    </a:p>
                  </a:txBody>
                  <a:tcPr>
                    <a:solidFill>
                      <a:srgbClr val="FF9300"/>
                    </a:solidFill>
                  </a:tcPr>
                </a:tc>
                <a:tc>
                  <a:txBody>
                    <a:bodyPr/>
                    <a:lstStyle/>
                    <a:p>
                      <a:r>
                        <a:rPr lang="en-US" b="1" dirty="0"/>
                        <a:t>5</a:t>
                      </a:r>
                    </a:p>
                  </a:txBody>
                  <a:tcPr>
                    <a:solidFill>
                      <a:schemeClr val="accent6"/>
                    </a:solidFill>
                  </a:tcPr>
                </a:tc>
                <a:tc>
                  <a:txBody>
                    <a:bodyPr/>
                    <a:lstStyle/>
                    <a:p>
                      <a:r>
                        <a:rPr lang="en-US" dirty="0"/>
                        <a:t>6</a:t>
                      </a:r>
                    </a:p>
                  </a:txBody>
                  <a:tcPr/>
                </a:tc>
                <a:tc>
                  <a:txBody>
                    <a:bodyPr/>
                    <a:lstStyle/>
                    <a:p>
                      <a:r>
                        <a:rPr lang="en-US" dirty="0"/>
                        <a:t>3</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80E3E34B-4E15-A538-5E9D-DD620F64763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D1B4996-6767-D06A-84F4-BFC4F55D4C2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3rd pass</a:t>
            </a:r>
          </a:p>
        </p:txBody>
      </p:sp>
      <p:sp>
        <p:nvSpPr>
          <p:cNvPr id="4" name="TextBox 3">
            <a:extLst>
              <a:ext uri="{FF2B5EF4-FFF2-40B4-BE49-F238E27FC236}">
                <a16:creationId xmlns:a16="http://schemas.microsoft.com/office/drawing/2014/main" id="{F7F0D8D2-1D9F-822E-B895-7DB192A3091C}"/>
              </a:ext>
            </a:extLst>
          </p:cNvPr>
          <p:cNvSpPr txBox="1"/>
          <p:nvPr/>
        </p:nvSpPr>
        <p:spPr>
          <a:xfrm>
            <a:off x="1163782" y="3618673"/>
            <a:ext cx="3307957"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=2</a:t>
            </a:r>
          </a:p>
          <a:p>
            <a:pPr marL="285750" indent="-285750">
              <a:buFont typeface="Arial" panose="020B0604020202020204" pitchFamily="34" charset="0"/>
              <a:buChar char="•"/>
            </a:pPr>
            <a:r>
              <a:rPr lang="en-US" dirty="0"/>
              <a:t>j=4</a:t>
            </a:r>
          </a:p>
          <a:p>
            <a:pPr marL="285750" indent="-285750">
              <a:buFont typeface="Arial" panose="020B0604020202020204" pitchFamily="34" charset="0"/>
              <a:buChar char="•"/>
            </a:pPr>
            <a:r>
              <a:rPr lang="en-US" dirty="0" err="1"/>
              <a:t>min_index</a:t>
            </a:r>
            <a:r>
              <a:rPr lang="en-US" dirty="0"/>
              <a:t> = 2</a:t>
            </a:r>
          </a:p>
          <a:p>
            <a:pPr marL="285750" indent="-285750">
              <a:buFont typeface="Arial" panose="020B0604020202020204" pitchFamily="34" charset="0"/>
              <a:buChar char="•"/>
            </a:pPr>
            <a:r>
              <a:rPr lang="en-US" dirty="0"/>
              <a:t>Is </a:t>
            </a:r>
            <a:r>
              <a:rPr lang="en-US" dirty="0" err="1"/>
              <a:t>lst</a:t>
            </a:r>
            <a:r>
              <a:rPr lang="en-US" dirty="0"/>
              <a:t>[4]&lt;</a:t>
            </a:r>
            <a:r>
              <a:rPr lang="en-US" dirty="0" err="1"/>
              <a:t>lst</a:t>
            </a:r>
            <a:r>
              <a:rPr lang="en-US" dirty="0"/>
              <a:t>[2], that is 3&lt;5?</a:t>
            </a:r>
          </a:p>
          <a:p>
            <a:pPr marL="285750" indent="-285750">
              <a:buFont typeface="Arial" panose="020B0604020202020204" pitchFamily="34" charset="0"/>
              <a:buChar char="•"/>
            </a:pPr>
            <a:r>
              <a:rPr lang="en-US" dirty="0"/>
              <a:t>Yes, </a:t>
            </a:r>
            <a:r>
              <a:rPr lang="en-US" dirty="0" err="1"/>
              <a:t>min_index</a:t>
            </a:r>
            <a:r>
              <a:rPr lang="en-US" dirty="0"/>
              <a:t> = 4</a:t>
            </a:r>
          </a:p>
        </p:txBody>
      </p:sp>
      <p:graphicFrame>
        <p:nvGraphicFramePr>
          <p:cNvPr id="5" name="Content Placeholder 6">
            <a:extLst>
              <a:ext uri="{FF2B5EF4-FFF2-40B4-BE49-F238E27FC236}">
                <a16:creationId xmlns:a16="http://schemas.microsoft.com/office/drawing/2014/main" id="{78168959-D5F3-95F2-8B32-0D8E31746D69}"/>
              </a:ext>
            </a:extLst>
          </p:cNvPr>
          <p:cNvGraphicFramePr>
            <a:graphicFrameLocks/>
          </p:cNvGraphicFramePr>
          <p:nvPr>
            <p:extLst>
              <p:ext uri="{D42A27DB-BD31-4B8C-83A1-F6EECF244321}">
                <p14:modId xmlns:p14="http://schemas.microsoft.com/office/powerpoint/2010/main" val="3862273565"/>
              </p:ext>
            </p:extLst>
          </p:nvPr>
        </p:nvGraphicFramePr>
        <p:xfrm>
          <a:off x="1010152" y="5448459"/>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2</a:t>
                      </a:r>
                    </a:p>
                  </a:txBody>
                  <a:tcPr>
                    <a:solidFill>
                      <a:srgbClr val="FF9300"/>
                    </a:solidFill>
                  </a:tcPr>
                </a:tc>
                <a:tc>
                  <a:txBody>
                    <a:bodyPr/>
                    <a:lstStyle/>
                    <a:p>
                      <a:r>
                        <a:rPr lang="en-US" b="0" dirty="0"/>
                        <a:t>5</a:t>
                      </a:r>
                    </a:p>
                  </a:txBody>
                  <a:tcPr>
                    <a:solidFill>
                      <a:schemeClr val="accent6"/>
                    </a:solidFill>
                  </a:tcPr>
                </a:tc>
                <a:tc>
                  <a:txBody>
                    <a:bodyPr/>
                    <a:lstStyle/>
                    <a:p>
                      <a:r>
                        <a:rPr lang="en-US" b="1" dirty="0"/>
                        <a:t>6</a:t>
                      </a:r>
                    </a:p>
                  </a:txBody>
                  <a:tcPr/>
                </a:tc>
                <a:tc>
                  <a:txBody>
                    <a:bodyPr/>
                    <a:lstStyle/>
                    <a:p>
                      <a:r>
                        <a:rPr lang="en-US" b="1" dirty="0"/>
                        <a:t>3</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8" name="TextBox 7">
            <a:extLst>
              <a:ext uri="{FF2B5EF4-FFF2-40B4-BE49-F238E27FC236}">
                <a16:creationId xmlns:a16="http://schemas.microsoft.com/office/drawing/2014/main" id="{EAFECC79-0F31-EEF2-6317-8A8910A64A64}"/>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372562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3E7AC-A2E3-46EC-39D2-B80DA54FCFF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25FF830-94BC-6E31-2E46-294AF0AE12F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FC5D7A5-F3FB-0B50-48CD-4BA79E28D925}"/>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4" name="Content Placeholder 3">
            <a:extLst>
              <a:ext uri="{FF2B5EF4-FFF2-40B4-BE49-F238E27FC236}">
                <a16:creationId xmlns:a16="http://schemas.microsoft.com/office/drawing/2014/main" id="{DB84632A-480C-9D46-C6A6-0D5995D5C7DE}"/>
              </a:ext>
            </a:extLst>
          </p:cNvPr>
          <p:cNvSpPr>
            <a:spLocks noGrp="1"/>
          </p:cNvSpPr>
          <p:nvPr>
            <p:ph idx="1"/>
          </p:nvPr>
        </p:nvSpPr>
        <p:spPr>
          <a:xfrm>
            <a:off x="612647" y="1563132"/>
            <a:ext cx="11019515" cy="4593828"/>
          </a:xfrm>
        </p:spPr>
        <p:txBody>
          <a:bodyPr>
            <a:noAutofit/>
          </a:bodyPr>
          <a:lstStyle/>
          <a:p>
            <a:r>
              <a:rPr lang="en-US" sz="1800" dirty="0"/>
              <a:t>We want to be able to determine whether two elements are equal or which one is "smaller".</a:t>
            </a:r>
          </a:p>
          <a:p>
            <a:r>
              <a:rPr lang="en-US" sz="1800" dirty="0"/>
              <a:t>Smaller can mean different things based on the type of data. </a:t>
            </a:r>
          </a:p>
          <a:p>
            <a:pPr lvl="1"/>
            <a:r>
              <a:rPr lang="en-US" dirty="0"/>
              <a:t>For example, numbers are sorted in non-decreasing order and strings are sorted in lexicographic order.</a:t>
            </a:r>
          </a:p>
          <a:p>
            <a:r>
              <a:rPr lang="en-US" sz="1800" dirty="0"/>
              <a:t>We will assume we work with elements we can compare using the &lt;, &gt;, and == operators.</a:t>
            </a:r>
          </a:p>
        </p:txBody>
      </p:sp>
      <p:sp>
        <p:nvSpPr>
          <p:cNvPr id="2" name="TextBox 1">
            <a:extLst>
              <a:ext uri="{FF2B5EF4-FFF2-40B4-BE49-F238E27FC236}">
                <a16:creationId xmlns:a16="http://schemas.microsoft.com/office/drawing/2014/main" id="{E47B8CDF-184E-457D-3008-6D54E467C35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2A6F8DD-E653-F978-5ADD-FD1A1370273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Ingredient 1: Compare two elements</a:t>
            </a:r>
          </a:p>
        </p:txBody>
      </p:sp>
    </p:spTree>
    <p:extLst>
      <p:ext uri="{BB962C8B-B14F-4D97-AF65-F5344CB8AC3E}">
        <p14:creationId xmlns:p14="http://schemas.microsoft.com/office/powerpoint/2010/main" val="25316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774F9-A8F9-4591-B11E-A450974F4B0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E756EA1-DFEF-E640-87C5-9268A42A203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91CEA32-8199-0E8B-3923-8E96B554EDB3}"/>
              </a:ext>
            </a:extLst>
          </p:cNvPr>
          <p:cNvSpPr>
            <a:spLocks noGrp="1"/>
          </p:cNvSpPr>
          <p:nvPr>
            <p:ph type="sldNum" sz="quarter" idx="12"/>
          </p:nvPr>
        </p:nvSpPr>
        <p:spPr/>
        <p:txBody>
          <a:bodyPr/>
          <a:lstStyle/>
          <a:p>
            <a:fld id="{CC057153-B650-4DEB-B370-79DDCFDCE934}" type="slidenum">
              <a:rPr lang="en-US" smtClean="0"/>
              <a:t>40</a:t>
            </a:fld>
            <a:endParaRPr lang="en-US"/>
          </a:p>
        </p:txBody>
      </p:sp>
      <p:sp>
        <p:nvSpPr>
          <p:cNvPr id="2" name="TextBox 1">
            <a:extLst>
              <a:ext uri="{FF2B5EF4-FFF2-40B4-BE49-F238E27FC236}">
                <a16:creationId xmlns:a16="http://schemas.microsoft.com/office/drawing/2014/main" id="{19EE9D65-4A36-BF98-A24B-F55ECC02925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B1F6D9A-8604-29BF-B6E2-3047F65BCBE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3rd pass</a:t>
            </a:r>
          </a:p>
        </p:txBody>
      </p:sp>
      <p:graphicFrame>
        <p:nvGraphicFramePr>
          <p:cNvPr id="12" name="Content Placeholder 6">
            <a:extLst>
              <a:ext uri="{FF2B5EF4-FFF2-40B4-BE49-F238E27FC236}">
                <a16:creationId xmlns:a16="http://schemas.microsoft.com/office/drawing/2014/main" id="{95946F6D-6DCD-39C5-C62D-4898F6D7E9E0}"/>
              </a:ext>
            </a:extLst>
          </p:cNvPr>
          <p:cNvGraphicFramePr>
            <a:graphicFrameLocks noGrp="1"/>
          </p:cNvGraphicFramePr>
          <p:nvPr>
            <p:ph idx="1"/>
            <p:extLst>
              <p:ext uri="{D42A27DB-BD31-4B8C-83A1-F6EECF244321}">
                <p14:modId xmlns:p14="http://schemas.microsoft.com/office/powerpoint/2010/main" val="1707093642"/>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rgbClr val="FF9300"/>
                    </a:solidFill>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2</a:t>
                      </a:r>
                    </a:p>
                  </a:txBody>
                  <a:tcPr>
                    <a:solidFill>
                      <a:srgbClr val="FF9300"/>
                    </a:solidFill>
                  </a:tcPr>
                </a:tc>
                <a:tc>
                  <a:txBody>
                    <a:bodyPr/>
                    <a:lstStyle/>
                    <a:p>
                      <a:r>
                        <a:rPr lang="en-US" b="0" dirty="0"/>
                        <a:t>3</a:t>
                      </a:r>
                    </a:p>
                  </a:txBody>
                  <a:tcPr>
                    <a:solidFill>
                      <a:srgbClr val="FF9300"/>
                    </a:solidFill>
                  </a:tcPr>
                </a:tc>
                <a:tc>
                  <a:txBody>
                    <a:bodyPr/>
                    <a:lstStyle/>
                    <a:p>
                      <a:r>
                        <a:rPr lang="en-US" dirty="0"/>
                        <a:t>6</a:t>
                      </a:r>
                    </a:p>
                  </a:txBody>
                  <a:tcPr/>
                </a:tc>
                <a:tc>
                  <a:txBody>
                    <a:bodyPr/>
                    <a:lstStyle/>
                    <a:p>
                      <a:r>
                        <a:rPr lang="en-US" b="1" dirty="0"/>
                        <a:t>5</a:t>
                      </a:r>
                    </a:p>
                  </a:txBody>
                  <a:tcPr/>
                </a:tc>
                <a:extLst>
                  <a:ext uri="{0D108BD9-81ED-4DB2-BD59-A6C34878D82A}">
                    <a16:rowId xmlns:a16="http://schemas.microsoft.com/office/drawing/2014/main" val="787454935"/>
                  </a:ext>
                </a:extLst>
              </a:tr>
            </a:tbl>
          </a:graphicData>
        </a:graphic>
      </p:graphicFrame>
      <p:sp>
        <p:nvSpPr>
          <p:cNvPr id="13" name="TextBox 12">
            <a:extLst>
              <a:ext uri="{FF2B5EF4-FFF2-40B4-BE49-F238E27FC236}">
                <a16:creationId xmlns:a16="http://schemas.microsoft.com/office/drawing/2014/main" id="{589AB195-635A-C3EF-1261-0D4EA95822C1}"/>
              </a:ext>
            </a:extLst>
          </p:cNvPr>
          <p:cNvSpPr txBox="1"/>
          <p:nvPr/>
        </p:nvSpPr>
        <p:spPr>
          <a:xfrm>
            <a:off x="1163782" y="3618673"/>
            <a:ext cx="7968207" cy="646331"/>
          </a:xfrm>
          <a:prstGeom prst="rect">
            <a:avLst/>
          </a:prstGeom>
          <a:noFill/>
        </p:spPr>
        <p:txBody>
          <a:bodyPr wrap="none" rtlCol="0">
            <a:spAutoFit/>
          </a:bodyPr>
          <a:lstStyle/>
          <a:p>
            <a:pPr marL="285750" indent="-285750">
              <a:buFont typeface="Arial" panose="020B0604020202020204" pitchFamily="34" charset="0"/>
              <a:buChar char="•"/>
            </a:pPr>
            <a:r>
              <a:rPr lang="en-US" dirty="0"/>
              <a:t>Exchange element at index </a:t>
            </a:r>
            <a:r>
              <a:rPr lang="en-US" dirty="0" err="1"/>
              <a:t>i</a:t>
            </a:r>
            <a:r>
              <a:rPr lang="en-US" dirty="0"/>
              <a:t>=2 with element at </a:t>
            </a:r>
            <a:r>
              <a:rPr lang="en-US" dirty="0" err="1"/>
              <a:t>min_index</a:t>
            </a:r>
            <a:r>
              <a:rPr lang="en-US" dirty="0"/>
              <a:t>=4</a:t>
            </a:r>
            <a:endParaRPr lang="el-GR" dirty="0"/>
          </a:p>
          <a:p>
            <a:pPr marL="285750" indent="-285750">
              <a:buFont typeface="Arial" panose="020B0604020202020204" pitchFamily="34" charset="0"/>
              <a:buChar char="•"/>
            </a:pPr>
            <a:r>
              <a:rPr lang="en-US" dirty="0"/>
              <a:t>End of third pass and the third smallest element, 3, is at the third index</a:t>
            </a:r>
          </a:p>
        </p:txBody>
      </p:sp>
      <p:sp>
        <p:nvSpPr>
          <p:cNvPr id="14" name="TextBox 13">
            <a:extLst>
              <a:ext uri="{FF2B5EF4-FFF2-40B4-BE49-F238E27FC236}">
                <a16:creationId xmlns:a16="http://schemas.microsoft.com/office/drawing/2014/main" id="{2B098359-B83D-D007-9574-69AEB832F8B1}"/>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4280711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6BDB-96EC-CAEE-9796-9FE28B5687E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9C02A71-980A-A33F-F5E2-823590925AD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A04E5BB-7FE4-CE36-62FD-68CAF00A97AD}"/>
              </a:ext>
            </a:extLst>
          </p:cNvPr>
          <p:cNvSpPr>
            <a:spLocks noGrp="1"/>
          </p:cNvSpPr>
          <p:nvPr>
            <p:ph type="sldNum" sz="quarter" idx="12"/>
          </p:nvPr>
        </p:nvSpPr>
        <p:spPr/>
        <p:txBody>
          <a:bodyPr/>
          <a:lstStyle/>
          <a:p>
            <a:fld id="{CC057153-B650-4DEB-B370-79DDCFDCE934}" type="slidenum">
              <a:rPr lang="en-US" smtClean="0"/>
              <a:t>41</a:t>
            </a:fld>
            <a:endParaRPr lang="en-US"/>
          </a:p>
        </p:txBody>
      </p:sp>
      <p:sp>
        <p:nvSpPr>
          <p:cNvPr id="2" name="TextBox 1">
            <a:extLst>
              <a:ext uri="{FF2B5EF4-FFF2-40B4-BE49-F238E27FC236}">
                <a16:creationId xmlns:a16="http://schemas.microsoft.com/office/drawing/2014/main" id="{5C9CDD3A-EA30-64D0-D1C9-39D2A484878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43E610D-0515-80A5-26B4-0D86A98018D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4th pass</a:t>
            </a:r>
          </a:p>
        </p:txBody>
      </p:sp>
      <p:graphicFrame>
        <p:nvGraphicFramePr>
          <p:cNvPr id="12" name="Content Placeholder 6">
            <a:extLst>
              <a:ext uri="{FF2B5EF4-FFF2-40B4-BE49-F238E27FC236}">
                <a16:creationId xmlns:a16="http://schemas.microsoft.com/office/drawing/2014/main" id="{AE46DCD0-1AC5-075F-0016-D57B1092BEAF}"/>
              </a:ext>
            </a:extLst>
          </p:cNvPr>
          <p:cNvGraphicFramePr>
            <a:graphicFrameLocks noGrp="1"/>
          </p:cNvGraphicFramePr>
          <p:nvPr>
            <p:ph idx="1"/>
            <p:extLst>
              <p:ext uri="{D42A27DB-BD31-4B8C-83A1-F6EECF244321}">
                <p14:modId xmlns:p14="http://schemas.microsoft.com/office/powerpoint/2010/main" val="1971653915"/>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rgbClr val="FF9300"/>
                    </a:solidFill>
                  </a:tcPr>
                </a:tc>
                <a:tc>
                  <a:txBody>
                    <a:bodyPr/>
                    <a:lstStyle/>
                    <a:p>
                      <a:r>
                        <a:rPr lang="en-US" dirty="0"/>
                        <a:t>3</a:t>
                      </a:r>
                    </a:p>
                  </a:txBody>
                  <a:tcPr>
                    <a:solidFill>
                      <a:schemeClr val="accent6"/>
                    </a:solidFill>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2</a:t>
                      </a:r>
                    </a:p>
                  </a:txBody>
                  <a:tcPr>
                    <a:solidFill>
                      <a:srgbClr val="FF9300"/>
                    </a:solidFill>
                  </a:tcPr>
                </a:tc>
                <a:tc>
                  <a:txBody>
                    <a:bodyPr/>
                    <a:lstStyle/>
                    <a:p>
                      <a:r>
                        <a:rPr lang="en-US" b="0" dirty="0"/>
                        <a:t>3</a:t>
                      </a:r>
                    </a:p>
                  </a:txBody>
                  <a:tcPr>
                    <a:solidFill>
                      <a:srgbClr val="FF9300"/>
                    </a:solidFill>
                  </a:tcPr>
                </a:tc>
                <a:tc>
                  <a:txBody>
                    <a:bodyPr/>
                    <a:lstStyle/>
                    <a:p>
                      <a:r>
                        <a:rPr lang="en-US" b="1" dirty="0"/>
                        <a:t>6</a:t>
                      </a:r>
                    </a:p>
                  </a:txBody>
                  <a:tcPr>
                    <a:solidFill>
                      <a:schemeClr val="accent6"/>
                    </a:solidFill>
                  </a:tcPr>
                </a:tc>
                <a:tc>
                  <a:txBody>
                    <a:bodyPr/>
                    <a:lstStyle/>
                    <a:p>
                      <a:r>
                        <a:rPr lang="en-US" b="0" dirty="0"/>
                        <a:t>5</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4" name="TextBox 3">
            <a:extLst>
              <a:ext uri="{FF2B5EF4-FFF2-40B4-BE49-F238E27FC236}">
                <a16:creationId xmlns:a16="http://schemas.microsoft.com/office/drawing/2014/main" id="{8C45214D-83BD-DED6-FEEF-30F3C7DED6C4}"/>
              </a:ext>
            </a:extLst>
          </p:cNvPr>
          <p:cNvSpPr txBox="1"/>
          <p:nvPr/>
        </p:nvSpPr>
        <p:spPr>
          <a:xfrm>
            <a:off x="1163782" y="3618673"/>
            <a:ext cx="3314562"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=3</a:t>
            </a:r>
          </a:p>
          <a:p>
            <a:pPr marL="285750" indent="-285750">
              <a:buFont typeface="Arial" panose="020B0604020202020204" pitchFamily="34" charset="0"/>
              <a:buChar char="•"/>
            </a:pPr>
            <a:r>
              <a:rPr lang="en-US" dirty="0"/>
              <a:t>j=4</a:t>
            </a:r>
          </a:p>
          <a:p>
            <a:pPr marL="285750" indent="-285750">
              <a:buFont typeface="Arial" panose="020B0604020202020204" pitchFamily="34" charset="0"/>
              <a:buChar char="•"/>
            </a:pPr>
            <a:r>
              <a:rPr lang="en-US" dirty="0" err="1"/>
              <a:t>min_index</a:t>
            </a:r>
            <a:r>
              <a:rPr lang="en-US" dirty="0"/>
              <a:t> = 3</a:t>
            </a:r>
          </a:p>
          <a:p>
            <a:pPr marL="285750" indent="-285750">
              <a:buFont typeface="Arial" panose="020B0604020202020204" pitchFamily="34" charset="0"/>
              <a:buChar char="•"/>
            </a:pPr>
            <a:r>
              <a:rPr lang="en-US" dirty="0"/>
              <a:t>Is </a:t>
            </a:r>
            <a:r>
              <a:rPr lang="en-US" dirty="0" err="1"/>
              <a:t>lst</a:t>
            </a:r>
            <a:r>
              <a:rPr lang="en-US" dirty="0"/>
              <a:t>[4]&lt;</a:t>
            </a:r>
            <a:r>
              <a:rPr lang="en-US" dirty="0" err="1"/>
              <a:t>lst</a:t>
            </a:r>
            <a:r>
              <a:rPr lang="en-US" dirty="0"/>
              <a:t>[3], that is 5&lt;6?</a:t>
            </a:r>
          </a:p>
          <a:p>
            <a:pPr marL="285750" indent="-285750">
              <a:buFont typeface="Arial" panose="020B0604020202020204" pitchFamily="34" charset="0"/>
              <a:buChar char="•"/>
            </a:pPr>
            <a:r>
              <a:rPr lang="en-US" dirty="0"/>
              <a:t>Yes, </a:t>
            </a:r>
            <a:r>
              <a:rPr lang="en-US" dirty="0" err="1"/>
              <a:t>min_index</a:t>
            </a:r>
            <a:r>
              <a:rPr lang="en-US" dirty="0"/>
              <a:t> = 4</a:t>
            </a:r>
          </a:p>
        </p:txBody>
      </p:sp>
      <p:graphicFrame>
        <p:nvGraphicFramePr>
          <p:cNvPr id="7" name="Content Placeholder 6">
            <a:extLst>
              <a:ext uri="{FF2B5EF4-FFF2-40B4-BE49-F238E27FC236}">
                <a16:creationId xmlns:a16="http://schemas.microsoft.com/office/drawing/2014/main" id="{1D048FF1-72C0-5ADE-34B8-B8E7F0794F0A}"/>
              </a:ext>
            </a:extLst>
          </p:cNvPr>
          <p:cNvGraphicFramePr>
            <a:graphicFrameLocks/>
          </p:cNvGraphicFramePr>
          <p:nvPr>
            <p:extLst>
              <p:ext uri="{D42A27DB-BD31-4B8C-83A1-F6EECF244321}">
                <p14:modId xmlns:p14="http://schemas.microsoft.com/office/powerpoint/2010/main" val="5221625"/>
              </p:ext>
            </p:extLst>
          </p:nvPr>
        </p:nvGraphicFramePr>
        <p:xfrm>
          <a:off x="978452" y="578866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rgbClr val="FF9300"/>
                    </a:solidFill>
                  </a:tcPr>
                </a:tc>
                <a:tc>
                  <a:txBody>
                    <a:bodyPr/>
                    <a:lstStyle/>
                    <a:p>
                      <a:r>
                        <a:rPr lang="en-US" dirty="0"/>
                        <a:t>3</a:t>
                      </a:r>
                    </a:p>
                  </a:txBody>
                  <a:tcPr>
                    <a:solidFill>
                      <a:schemeClr val="accent6"/>
                    </a:solidFill>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2</a:t>
                      </a:r>
                    </a:p>
                  </a:txBody>
                  <a:tcPr>
                    <a:solidFill>
                      <a:srgbClr val="FF9300"/>
                    </a:solidFill>
                  </a:tcPr>
                </a:tc>
                <a:tc>
                  <a:txBody>
                    <a:bodyPr/>
                    <a:lstStyle/>
                    <a:p>
                      <a:r>
                        <a:rPr lang="en-US" b="0" dirty="0"/>
                        <a:t>3</a:t>
                      </a:r>
                    </a:p>
                  </a:txBody>
                  <a:tcPr>
                    <a:solidFill>
                      <a:srgbClr val="FF9300"/>
                    </a:solidFill>
                  </a:tcPr>
                </a:tc>
                <a:tc>
                  <a:txBody>
                    <a:bodyPr/>
                    <a:lstStyle/>
                    <a:p>
                      <a:r>
                        <a:rPr lang="en-US" b="0" dirty="0"/>
                        <a:t>6</a:t>
                      </a:r>
                    </a:p>
                  </a:txBody>
                  <a:tcPr>
                    <a:solidFill>
                      <a:schemeClr val="accent6"/>
                    </a:solidFill>
                  </a:tcPr>
                </a:tc>
                <a:tc>
                  <a:txBody>
                    <a:bodyPr/>
                    <a:lstStyle/>
                    <a:p>
                      <a:r>
                        <a:rPr lang="en-US" b="1" dirty="0"/>
                        <a:t>5</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8" name="TextBox 7">
            <a:extLst>
              <a:ext uri="{FF2B5EF4-FFF2-40B4-BE49-F238E27FC236}">
                <a16:creationId xmlns:a16="http://schemas.microsoft.com/office/drawing/2014/main" id="{F7D3613C-A47E-91EE-FF83-E630B177F740}"/>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6040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2D7C-19D7-7899-4708-8C0632DEB72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48F360C-8344-5F89-C9EC-648750954CC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70A50BE-034B-4BA4-C58E-A0F7BEB673E0}"/>
              </a:ext>
            </a:extLst>
          </p:cNvPr>
          <p:cNvSpPr>
            <a:spLocks noGrp="1"/>
          </p:cNvSpPr>
          <p:nvPr>
            <p:ph type="sldNum" sz="quarter" idx="12"/>
          </p:nvPr>
        </p:nvSpPr>
        <p:spPr/>
        <p:txBody>
          <a:bodyPr/>
          <a:lstStyle/>
          <a:p>
            <a:fld id="{CC057153-B650-4DEB-B370-79DDCFDCE934}" type="slidenum">
              <a:rPr lang="en-US" smtClean="0"/>
              <a:t>42</a:t>
            </a:fld>
            <a:endParaRPr lang="en-US"/>
          </a:p>
        </p:txBody>
      </p:sp>
      <p:sp>
        <p:nvSpPr>
          <p:cNvPr id="2" name="TextBox 1">
            <a:extLst>
              <a:ext uri="{FF2B5EF4-FFF2-40B4-BE49-F238E27FC236}">
                <a16:creationId xmlns:a16="http://schemas.microsoft.com/office/drawing/2014/main" id="{9CA1C5AB-25EB-D456-5CFB-7C00CE4339E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764B3A3-A1B2-7D71-0F09-4B34DBB65E6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example – 4th pass</a:t>
            </a:r>
          </a:p>
        </p:txBody>
      </p:sp>
      <p:graphicFrame>
        <p:nvGraphicFramePr>
          <p:cNvPr id="12" name="Content Placeholder 6">
            <a:extLst>
              <a:ext uri="{FF2B5EF4-FFF2-40B4-BE49-F238E27FC236}">
                <a16:creationId xmlns:a16="http://schemas.microsoft.com/office/drawing/2014/main" id="{9BECD865-5227-5C11-154A-01567603EFF3}"/>
              </a:ext>
            </a:extLst>
          </p:cNvPr>
          <p:cNvGraphicFramePr>
            <a:graphicFrameLocks noGrp="1"/>
          </p:cNvGraphicFramePr>
          <p:nvPr>
            <p:ph idx="1"/>
            <p:extLst>
              <p:ext uri="{D42A27DB-BD31-4B8C-83A1-F6EECF244321}">
                <p14:modId xmlns:p14="http://schemas.microsoft.com/office/powerpoint/2010/main" val="3050725063"/>
              </p:ext>
            </p:extLst>
          </p:nvPr>
        </p:nvGraphicFramePr>
        <p:xfrm>
          <a:off x="978452" y="2631470"/>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rgbClr val="FF9300"/>
                    </a:solidFill>
                  </a:tcPr>
                </a:tc>
                <a:tc>
                  <a:txBody>
                    <a:bodyPr/>
                    <a:lstStyle/>
                    <a:p>
                      <a:r>
                        <a:rPr lang="en-US" dirty="0"/>
                        <a:t>3</a:t>
                      </a:r>
                    </a:p>
                  </a:txBody>
                  <a:tcPr>
                    <a:solidFill>
                      <a:srgbClr val="FF9300"/>
                    </a:solidFill>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2</a:t>
                      </a:r>
                    </a:p>
                  </a:txBody>
                  <a:tcPr>
                    <a:solidFill>
                      <a:srgbClr val="FF9300"/>
                    </a:solidFill>
                  </a:tcPr>
                </a:tc>
                <a:tc>
                  <a:txBody>
                    <a:bodyPr/>
                    <a:lstStyle/>
                    <a:p>
                      <a:r>
                        <a:rPr lang="en-US" b="0" dirty="0"/>
                        <a:t>3</a:t>
                      </a:r>
                    </a:p>
                  </a:txBody>
                  <a:tcPr>
                    <a:solidFill>
                      <a:srgbClr val="FF9300"/>
                    </a:solidFill>
                  </a:tcPr>
                </a:tc>
                <a:tc>
                  <a:txBody>
                    <a:bodyPr/>
                    <a:lstStyle/>
                    <a:p>
                      <a:r>
                        <a:rPr lang="en-US" b="0" dirty="0"/>
                        <a:t>5</a:t>
                      </a:r>
                    </a:p>
                  </a:txBody>
                  <a:tcPr>
                    <a:solidFill>
                      <a:srgbClr val="FF9300"/>
                    </a:solidFill>
                  </a:tcPr>
                </a:tc>
                <a:tc>
                  <a:txBody>
                    <a:bodyPr/>
                    <a:lstStyle/>
                    <a:p>
                      <a:r>
                        <a:rPr lang="en-US" b="0" dirty="0"/>
                        <a:t>6</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5" name="TextBox 4">
            <a:extLst>
              <a:ext uri="{FF2B5EF4-FFF2-40B4-BE49-F238E27FC236}">
                <a16:creationId xmlns:a16="http://schemas.microsoft.com/office/drawing/2014/main" id="{ABF0D3BC-6B28-34C6-6EEE-3A3E022C74F0}"/>
              </a:ext>
            </a:extLst>
          </p:cNvPr>
          <p:cNvSpPr txBox="1"/>
          <p:nvPr/>
        </p:nvSpPr>
        <p:spPr>
          <a:xfrm>
            <a:off x="1163782" y="3618673"/>
            <a:ext cx="8444491" cy="646331"/>
          </a:xfrm>
          <a:prstGeom prst="rect">
            <a:avLst/>
          </a:prstGeom>
          <a:noFill/>
        </p:spPr>
        <p:txBody>
          <a:bodyPr wrap="none" rtlCol="0">
            <a:spAutoFit/>
          </a:bodyPr>
          <a:lstStyle/>
          <a:p>
            <a:pPr marL="285750" indent="-285750">
              <a:buFont typeface="Arial" panose="020B0604020202020204" pitchFamily="34" charset="0"/>
              <a:buChar char="•"/>
            </a:pPr>
            <a:r>
              <a:rPr lang="en-US" dirty="0"/>
              <a:t>Exchange element at index </a:t>
            </a:r>
            <a:r>
              <a:rPr lang="en-US" dirty="0" err="1"/>
              <a:t>i</a:t>
            </a:r>
            <a:r>
              <a:rPr lang="en-US" dirty="0"/>
              <a:t>=3 with element at </a:t>
            </a:r>
            <a:r>
              <a:rPr lang="en-US" dirty="0" err="1"/>
              <a:t>min_index</a:t>
            </a:r>
            <a:r>
              <a:rPr lang="en-US" dirty="0"/>
              <a:t>=4</a:t>
            </a:r>
            <a:endParaRPr lang="el-GR" dirty="0"/>
          </a:p>
          <a:p>
            <a:pPr marL="285750" indent="-285750">
              <a:buFont typeface="Arial" panose="020B0604020202020204" pitchFamily="34" charset="0"/>
              <a:buChar char="•"/>
            </a:pPr>
            <a:r>
              <a:rPr lang="en-US" dirty="0"/>
              <a:t>End of fourth pass and the fourth smallest element, 5, is at the fourth index</a:t>
            </a:r>
          </a:p>
        </p:txBody>
      </p:sp>
      <p:sp>
        <p:nvSpPr>
          <p:cNvPr id="8" name="TextBox 7">
            <a:extLst>
              <a:ext uri="{FF2B5EF4-FFF2-40B4-BE49-F238E27FC236}">
                <a16:creationId xmlns:a16="http://schemas.microsoft.com/office/drawing/2014/main" id="{1D584353-A3E0-EF2B-E086-36B4457A9977}"/>
              </a:ext>
            </a:extLst>
          </p:cNvPr>
          <p:cNvSpPr txBox="1"/>
          <p:nvPr/>
        </p:nvSpPr>
        <p:spPr>
          <a:xfrm>
            <a:off x="8576141" y="284649"/>
            <a:ext cx="6112042" cy="1754326"/>
          </a:xfrm>
          <a:prstGeom prst="rect">
            <a:avLst/>
          </a:prstGeom>
          <a:noFill/>
        </p:spPr>
        <p:txBody>
          <a:bodyPr wrap="square">
            <a:spAutoFit/>
          </a:bodyPr>
          <a:lstStyle/>
          <a:p>
            <a:pPr marL="0" indent="0">
              <a:buNone/>
            </a:pPr>
            <a:r>
              <a:rPr lang="en-US" sz="1200" dirty="0">
                <a:latin typeface="Monaco" pitchFamily="2" charset="77"/>
              </a:rPr>
              <a:t>def </a:t>
            </a:r>
            <a:r>
              <a:rPr lang="en-US" sz="1200" dirty="0" err="1">
                <a:latin typeface="Monaco" pitchFamily="2" charset="77"/>
              </a:rPr>
              <a:t>selectionsort</a:t>
            </a:r>
            <a:r>
              <a:rPr lang="en-US" sz="1200" dirty="0">
                <a:latin typeface="Monaco" pitchFamily="2" charset="77"/>
              </a:rPr>
              <a:t> (</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n = </a:t>
            </a:r>
            <a:r>
              <a:rPr lang="en-US" sz="1200" dirty="0" err="1">
                <a:latin typeface="Monaco" pitchFamily="2" charset="77"/>
              </a:rPr>
              <a:t>len</a:t>
            </a:r>
            <a:r>
              <a:rPr lang="en-US" sz="1200" dirty="0">
                <a:latin typeface="Monaco" pitchFamily="2" charset="77"/>
              </a:rPr>
              <a:t>(</a:t>
            </a:r>
            <a:r>
              <a:rPr lang="en-US" sz="1200" dirty="0" err="1">
                <a:latin typeface="Monaco" pitchFamily="2" charset="77"/>
              </a:rPr>
              <a:t>lst</a:t>
            </a:r>
            <a:r>
              <a:rPr lang="en-US" sz="1200" dirty="0">
                <a:latin typeface="Monaco" pitchFamily="2" charset="77"/>
              </a:rPr>
              <a:t>)</a:t>
            </a:r>
          </a:p>
          <a:p>
            <a:pPr marL="0" indent="0">
              <a:buNone/>
            </a:pPr>
            <a:r>
              <a:rPr lang="en-US" sz="1200" dirty="0">
                <a:latin typeface="Monaco" pitchFamily="2" charset="77"/>
              </a:rPr>
              <a:t>    for </a:t>
            </a:r>
            <a:r>
              <a:rPr lang="en-US" sz="1200" dirty="0" err="1">
                <a:latin typeface="Monaco" pitchFamily="2" charset="77"/>
              </a:rPr>
              <a:t>i</a:t>
            </a:r>
            <a:r>
              <a:rPr lang="en-US" sz="1200" dirty="0">
                <a:latin typeface="Monaco" pitchFamily="2" charset="77"/>
              </a:rPr>
              <a:t> in range(n-1):</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a:t>
            </a:r>
            <a:r>
              <a:rPr lang="en-US" sz="1200" dirty="0" err="1">
                <a:latin typeface="Monaco" pitchFamily="2" charset="77"/>
              </a:rPr>
              <a:t>i</a:t>
            </a:r>
            <a:endParaRPr lang="en-US" sz="1200" dirty="0">
              <a:latin typeface="Monaco" pitchFamily="2" charset="77"/>
            </a:endParaRPr>
          </a:p>
          <a:p>
            <a:pPr marL="0" indent="0">
              <a:buNone/>
            </a:pPr>
            <a:r>
              <a:rPr lang="en-US" sz="1200" dirty="0">
                <a:latin typeface="Monaco" pitchFamily="2" charset="77"/>
              </a:rPr>
              <a:t>        for j in range(i+1, n):</a:t>
            </a:r>
          </a:p>
          <a:p>
            <a:pPr marL="0" indent="0">
              <a:buNone/>
            </a:pPr>
            <a:r>
              <a:rPr lang="en-US" sz="1200" dirty="0">
                <a:latin typeface="Monaco" pitchFamily="2" charset="77"/>
              </a:rPr>
              <a:t>            if </a:t>
            </a:r>
            <a:r>
              <a:rPr lang="en-US" sz="1200" dirty="0" err="1">
                <a:latin typeface="Monaco" pitchFamily="2" charset="77"/>
              </a:rPr>
              <a:t>lst</a:t>
            </a:r>
            <a:r>
              <a:rPr lang="en-US" sz="1200" dirty="0">
                <a:latin typeface="Monaco" pitchFamily="2" charset="77"/>
              </a:rPr>
              <a:t>[j]&lt;</a:t>
            </a:r>
            <a:r>
              <a:rPr lang="en-US" sz="1200" dirty="0" err="1">
                <a:latin typeface="Monaco" pitchFamily="2" charset="77"/>
              </a:rPr>
              <a:t>lst</a:t>
            </a:r>
            <a:r>
              <a:rPr lang="en-US" sz="1200" dirty="0">
                <a:latin typeface="Monaco" pitchFamily="2" charset="77"/>
              </a:rPr>
              <a:t>[</a:t>
            </a:r>
            <a:r>
              <a:rPr lang="en-US" sz="1200" dirty="0" err="1">
                <a:latin typeface="Monaco" pitchFamily="2" charset="77"/>
              </a:rPr>
              <a:t>min_index</a:t>
            </a:r>
            <a:r>
              <a:rPr lang="en-US" sz="1200" dirty="0">
                <a:latin typeface="Monaco" pitchFamily="2" charset="77"/>
              </a:rPr>
              <a:t>]:</a:t>
            </a:r>
          </a:p>
          <a:p>
            <a:pPr marL="0" indent="0">
              <a:buNone/>
            </a:pPr>
            <a:r>
              <a:rPr lang="en-US" sz="1200" dirty="0">
                <a:latin typeface="Monaco" pitchFamily="2" charset="77"/>
              </a:rPr>
              <a:t>                </a:t>
            </a:r>
            <a:r>
              <a:rPr lang="en-US" sz="1200" dirty="0" err="1">
                <a:latin typeface="Monaco" pitchFamily="2" charset="77"/>
              </a:rPr>
              <a:t>min_index</a:t>
            </a:r>
            <a:r>
              <a:rPr lang="en-US" sz="1200" dirty="0">
                <a:latin typeface="Monaco" pitchFamily="2" charset="77"/>
              </a:rPr>
              <a:t> = j</a:t>
            </a:r>
          </a:p>
          <a:p>
            <a:pPr marL="0" indent="0">
              <a:buNone/>
            </a:pPr>
            <a:r>
              <a:rPr lang="en-US" sz="1200" dirty="0">
                <a:latin typeface="Monaco" pitchFamily="2" charset="77"/>
              </a:rPr>
              <a:t>        exchange(</a:t>
            </a:r>
            <a:r>
              <a:rPr lang="en-US" sz="1200" dirty="0" err="1">
                <a:latin typeface="Monaco" pitchFamily="2" charset="77"/>
              </a:rPr>
              <a:t>lst</a:t>
            </a:r>
            <a:r>
              <a:rPr lang="en-US" sz="1200" dirty="0">
                <a:latin typeface="Monaco" pitchFamily="2" charset="77"/>
              </a:rPr>
              <a:t>, </a:t>
            </a:r>
            <a:r>
              <a:rPr lang="en-US" sz="1200" dirty="0" err="1">
                <a:latin typeface="Monaco" pitchFamily="2" charset="77"/>
              </a:rPr>
              <a:t>i</a:t>
            </a:r>
            <a:r>
              <a:rPr lang="en-US" sz="1200" dirty="0">
                <a:latin typeface="Monaco" pitchFamily="2" charset="77"/>
              </a:rPr>
              <a:t>, </a:t>
            </a:r>
            <a:r>
              <a:rPr lang="en-US" sz="1200" dirty="0" err="1">
                <a:latin typeface="Monaco" pitchFamily="2" charset="77"/>
              </a:rPr>
              <a:t>min_index</a:t>
            </a:r>
            <a:r>
              <a:rPr lang="en-US" sz="1200" dirty="0">
                <a:latin typeface="Monaco" pitchFamily="2" charset="77"/>
              </a:rPr>
              <a:t>)</a:t>
            </a:r>
          </a:p>
          <a:p>
            <a:pPr marL="0" indent="0">
              <a:buNone/>
            </a:pPr>
            <a:endParaRPr lang="en-US" sz="1200" dirty="0">
              <a:latin typeface="Monaco" pitchFamily="2" charset="77"/>
            </a:endParaRPr>
          </a:p>
        </p:txBody>
      </p:sp>
    </p:spTree>
    <p:extLst>
      <p:ext uri="{BB962C8B-B14F-4D97-AF65-F5344CB8AC3E}">
        <p14:creationId xmlns:p14="http://schemas.microsoft.com/office/powerpoint/2010/main" val="296729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A1009-0C4C-0092-D9B3-810FD0344E0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71D0318-9DED-7C71-1B64-9465B4CEF16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87323A5-06F9-716A-E894-CEBD3FB0DC48}"/>
              </a:ext>
            </a:extLst>
          </p:cNvPr>
          <p:cNvSpPr>
            <a:spLocks noGrp="1"/>
          </p:cNvSpPr>
          <p:nvPr>
            <p:ph type="sldNum" sz="quarter" idx="12"/>
          </p:nvPr>
        </p:nvSpPr>
        <p:spPr/>
        <p:txBody>
          <a:bodyPr/>
          <a:lstStyle/>
          <a:p>
            <a:fld id="{CC057153-B650-4DEB-B370-79DDCFDCE934}" type="slidenum">
              <a:rPr lang="en-US" smtClean="0"/>
              <a:t>43</a:t>
            </a:fld>
            <a:endParaRPr lang="en-US"/>
          </a:p>
        </p:txBody>
      </p:sp>
      <p:sp>
        <p:nvSpPr>
          <p:cNvPr id="4" name="Content Placeholder 3">
            <a:extLst>
              <a:ext uri="{FF2B5EF4-FFF2-40B4-BE49-F238E27FC236}">
                <a16:creationId xmlns:a16="http://schemas.microsoft.com/office/drawing/2014/main" id="{E3F8D212-E4E6-E50A-0AFA-6E535E94C00B}"/>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selectionsort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range(n-1):</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a:t>
            </a:r>
            <a:r>
              <a:rPr lang="en-US" sz="1800" dirty="0" err="1">
                <a:latin typeface="Monaco" pitchFamily="2" charset="77"/>
              </a:rPr>
              <a:t>i</a:t>
            </a:r>
            <a:endParaRPr lang="en-US" sz="1800" dirty="0">
              <a:latin typeface="Monaco" pitchFamily="2" charset="77"/>
            </a:endParaRPr>
          </a:p>
          <a:p>
            <a:pPr marL="0" indent="0">
              <a:buNone/>
            </a:pPr>
            <a:r>
              <a:rPr lang="en-US" sz="1800" dirty="0">
                <a:latin typeface="Monaco" pitchFamily="2" charset="77"/>
              </a:rPr>
              <a:t>        for j in range(i+1, n):</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a:t>
            </a:r>
            <a:r>
              <a:rPr lang="en-US" sz="1800" dirty="0" err="1">
                <a:latin typeface="Monaco" pitchFamily="2" charset="77"/>
              </a:rPr>
              <a:t>min_index</a:t>
            </a:r>
            <a:r>
              <a:rPr lang="en-US" sz="1800" dirty="0">
                <a:latin typeface="Monaco" pitchFamily="2" charset="77"/>
              </a:rPr>
              <a:t>]:</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j</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a:t>
            </a:r>
            <a:r>
              <a:rPr lang="en-US" sz="1800" dirty="0" err="1">
                <a:latin typeface="Monaco" pitchFamily="2" charset="77"/>
              </a:rPr>
              <a:t>i</a:t>
            </a:r>
            <a:r>
              <a:rPr lang="en-US" sz="1800" dirty="0">
                <a:latin typeface="Monaco" pitchFamily="2" charset="77"/>
              </a:rPr>
              <a:t>, </a:t>
            </a:r>
            <a:r>
              <a:rPr lang="en-US" sz="1800" dirty="0" err="1">
                <a:latin typeface="Monaco" pitchFamily="2" charset="77"/>
              </a:rPr>
              <a:t>min_index</a:t>
            </a:r>
            <a:r>
              <a:rPr lang="en-US" sz="1800" dirty="0">
                <a:latin typeface="Monaco" pitchFamily="2" charset="77"/>
              </a:rPr>
              <a:t>)</a:t>
            </a:r>
          </a:p>
          <a:p>
            <a:r>
              <a:rPr lang="en-US" sz="1800" b="1" dirty="0"/>
              <a:t>Practice time: </a:t>
            </a:r>
            <a:r>
              <a:rPr lang="en-US" sz="1800" dirty="0"/>
              <a:t>Loop invariant for outer loop?</a:t>
            </a: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C85D013A-789E-7B67-611E-20E12B0C566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6C253C8-36CE-3BD3-51E4-070B5FF1624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loop invariant</a:t>
            </a:r>
          </a:p>
        </p:txBody>
      </p:sp>
    </p:spTree>
    <p:extLst>
      <p:ext uri="{BB962C8B-B14F-4D97-AF65-F5344CB8AC3E}">
        <p14:creationId xmlns:p14="http://schemas.microsoft.com/office/powerpoint/2010/main" val="3671273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67E1B3-1655-49FA-21B4-80A7545B98A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BAFDDA9-E9C3-BB13-F777-D0A51CBBB10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0B044BF-A62F-6C67-ECA8-4B0A1CE77723}"/>
              </a:ext>
            </a:extLst>
          </p:cNvPr>
          <p:cNvSpPr>
            <a:spLocks noGrp="1"/>
          </p:cNvSpPr>
          <p:nvPr>
            <p:ph type="sldNum" sz="quarter" idx="12"/>
          </p:nvPr>
        </p:nvSpPr>
        <p:spPr/>
        <p:txBody>
          <a:bodyPr/>
          <a:lstStyle/>
          <a:p>
            <a:fld id="{CC057153-B650-4DEB-B370-79DDCFDCE934}" type="slidenum">
              <a:rPr lang="en-US" smtClean="0"/>
              <a:t>44</a:t>
            </a:fld>
            <a:endParaRPr lang="en-US"/>
          </a:p>
        </p:txBody>
      </p:sp>
      <p:sp>
        <p:nvSpPr>
          <p:cNvPr id="4" name="Content Placeholder 3">
            <a:extLst>
              <a:ext uri="{FF2B5EF4-FFF2-40B4-BE49-F238E27FC236}">
                <a16:creationId xmlns:a16="http://schemas.microsoft.com/office/drawing/2014/main" id="{F65A1CE8-EE97-FB74-5CE6-BEAFC2980BE6}"/>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selectionsort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range(n-1):</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a:t>
            </a:r>
            <a:r>
              <a:rPr lang="en-US" sz="1800" dirty="0" err="1">
                <a:latin typeface="Monaco" pitchFamily="2" charset="77"/>
              </a:rPr>
              <a:t>i</a:t>
            </a:r>
            <a:endParaRPr lang="en-US" sz="1800" dirty="0">
              <a:latin typeface="Monaco" pitchFamily="2" charset="77"/>
            </a:endParaRPr>
          </a:p>
          <a:p>
            <a:pPr marL="0" indent="0">
              <a:buNone/>
            </a:pPr>
            <a:r>
              <a:rPr lang="en-US" sz="1800" dirty="0">
                <a:latin typeface="Monaco" pitchFamily="2" charset="77"/>
              </a:rPr>
              <a:t>        for j in range(i+1, n):</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a:t>
            </a:r>
            <a:r>
              <a:rPr lang="en-US" sz="1800" dirty="0" err="1">
                <a:latin typeface="Monaco" pitchFamily="2" charset="77"/>
              </a:rPr>
              <a:t>min_index</a:t>
            </a:r>
            <a:r>
              <a:rPr lang="en-US" sz="1800" dirty="0">
                <a:latin typeface="Monaco" pitchFamily="2" charset="77"/>
              </a:rPr>
              <a:t>]:</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j</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a:t>
            </a:r>
            <a:r>
              <a:rPr lang="en-US" sz="1800" dirty="0" err="1">
                <a:latin typeface="Monaco" pitchFamily="2" charset="77"/>
              </a:rPr>
              <a:t>i</a:t>
            </a:r>
            <a:r>
              <a:rPr lang="en-US" sz="1800" dirty="0">
                <a:latin typeface="Monaco" pitchFamily="2" charset="77"/>
              </a:rPr>
              <a:t>, </a:t>
            </a:r>
            <a:r>
              <a:rPr lang="en-US" sz="1800" dirty="0" err="1">
                <a:latin typeface="Monaco" pitchFamily="2" charset="77"/>
              </a:rPr>
              <a:t>min_index</a:t>
            </a:r>
            <a:r>
              <a:rPr lang="en-US" sz="1800" dirty="0">
                <a:latin typeface="Monaco" pitchFamily="2" charset="77"/>
              </a:rPr>
              <a:t>)</a:t>
            </a:r>
          </a:p>
          <a:p>
            <a:r>
              <a:rPr lang="en-US" sz="1800" b="1" dirty="0"/>
              <a:t>Inner loop: </a:t>
            </a:r>
            <a:r>
              <a:rPr lang="en-US" sz="1800" dirty="0"/>
              <a:t>At the start of the j-</a:t>
            </a:r>
            <a:r>
              <a:rPr lang="en-US" sz="1800" dirty="0" err="1"/>
              <a:t>th</a:t>
            </a:r>
            <a:r>
              <a:rPr lang="en-US" sz="1800" dirty="0"/>
              <a:t> loop, </a:t>
            </a:r>
            <a:r>
              <a:rPr lang="en-US" sz="1800" dirty="0" err="1"/>
              <a:t>lst</a:t>
            </a:r>
            <a:r>
              <a:rPr lang="en-US" sz="1800" dirty="0"/>
              <a:t>[</a:t>
            </a:r>
            <a:r>
              <a:rPr lang="en-US" sz="1800" dirty="0" err="1"/>
              <a:t>min_index</a:t>
            </a:r>
            <a:r>
              <a:rPr lang="en-US" sz="1800" dirty="0"/>
              <a:t>] is the smallest element in </a:t>
            </a:r>
            <a:r>
              <a:rPr lang="en-US" sz="1800" dirty="0" err="1"/>
              <a:t>lst</a:t>
            </a:r>
            <a:r>
              <a:rPr lang="en-US" sz="1800" dirty="0"/>
              <a:t>[</a:t>
            </a:r>
            <a:r>
              <a:rPr lang="en-US" sz="1800" dirty="0" err="1"/>
              <a:t>i:j</a:t>
            </a:r>
            <a:r>
              <a:rPr lang="en-US" sz="1800" dirty="0"/>
              <a:t>]</a:t>
            </a:r>
          </a:p>
          <a:p>
            <a:r>
              <a:rPr lang="en-US" sz="1800" b="1" dirty="0"/>
              <a:t>Outer loop: </a:t>
            </a:r>
            <a:r>
              <a:rPr lang="en-US" sz="1800" dirty="0"/>
              <a:t>At the start of the </a:t>
            </a:r>
            <a:r>
              <a:rPr lang="en-US" sz="1800" dirty="0" err="1"/>
              <a:t>i-th</a:t>
            </a:r>
            <a:r>
              <a:rPr lang="en-US" sz="1800" dirty="0"/>
              <a:t> loop, the smallest </a:t>
            </a:r>
            <a:r>
              <a:rPr lang="en-US" sz="1800" dirty="0" err="1"/>
              <a:t>i</a:t>
            </a:r>
            <a:r>
              <a:rPr lang="en-US" sz="1800" dirty="0"/>
              <a:t> elements are in non-descending order in </a:t>
            </a:r>
            <a:r>
              <a:rPr lang="en-US" sz="1800" dirty="0" err="1"/>
              <a:t>lst</a:t>
            </a:r>
            <a:r>
              <a:rPr lang="en-US" sz="1800" dirty="0"/>
              <a:t>[0:i]</a:t>
            </a:r>
            <a:endParaRPr lang="en-US" sz="1600" dirty="0">
              <a:latin typeface="Monaco" pitchFamily="2" charset="77"/>
            </a:endParaRPr>
          </a:p>
        </p:txBody>
      </p:sp>
      <p:sp>
        <p:nvSpPr>
          <p:cNvPr id="2" name="TextBox 1">
            <a:extLst>
              <a:ext uri="{FF2B5EF4-FFF2-40B4-BE49-F238E27FC236}">
                <a16:creationId xmlns:a16="http://schemas.microsoft.com/office/drawing/2014/main" id="{B975B70E-CBFD-C9A0-F337-AB23C8E160A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1B5E908-A2B7-DF80-0EDE-A2F13EDFEAB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loop invariant</a:t>
            </a:r>
          </a:p>
        </p:txBody>
      </p:sp>
    </p:spTree>
    <p:extLst>
      <p:ext uri="{BB962C8B-B14F-4D97-AF65-F5344CB8AC3E}">
        <p14:creationId xmlns:p14="http://schemas.microsoft.com/office/powerpoint/2010/main" val="4064105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555F7-F451-3CD3-2098-7AABD1BEC27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D11F559-349F-E21D-C7D5-FCA970F9531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0855423-39A8-8F7D-026D-1AEDB10F8FF8}"/>
              </a:ext>
            </a:extLst>
          </p:cNvPr>
          <p:cNvSpPr>
            <a:spLocks noGrp="1"/>
          </p:cNvSpPr>
          <p:nvPr>
            <p:ph type="sldNum" sz="quarter" idx="12"/>
          </p:nvPr>
        </p:nvSpPr>
        <p:spPr/>
        <p:txBody>
          <a:bodyPr/>
          <a:lstStyle/>
          <a:p>
            <a:fld id="{CC057153-B650-4DEB-B370-79DDCFDCE934}" type="slidenum">
              <a:rPr lang="en-US" smtClean="0"/>
              <a:t>45</a:t>
            </a:fld>
            <a:endParaRPr lang="en-US"/>
          </a:p>
        </p:txBody>
      </p:sp>
      <p:sp>
        <p:nvSpPr>
          <p:cNvPr id="4" name="Content Placeholder 3">
            <a:extLst>
              <a:ext uri="{FF2B5EF4-FFF2-40B4-BE49-F238E27FC236}">
                <a16:creationId xmlns:a16="http://schemas.microsoft.com/office/drawing/2014/main" id="{9F7130E0-76BE-9D9A-21A0-ACC4F57B2CBA}"/>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selectionsort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range(n-1):</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a:t>
            </a:r>
            <a:r>
              <a:rPr lang="en-US" sz="1800" dirty="0" err="1">
                <a:latin typeface="Monaco" pitchFamily="2" charset="77"/>
              </a:rPr>
              <a:t>i</a:t>
            </a:r>
            <a:endParaRPr lang="en-US" sz="1800" dirty="0">
              <a:latin typeface="Monaco" pitchFamily="2" charset="77"/>
            </a:endParaRPr>
          </a:p>
          <a:p>
            <a:pPr marL="0" indent="0">
              <a:buNone/>
            </a:pPr>
            <a:r>
              <a:rPr lang="en-US" sz="1800" dirty="0">
                <a:latin typeface="Monaco" pitchFamily="2" charset="77"/>
              </a:rPr>
              <a:t>        for j in range(i+1, n):</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a:t>
            </a:r>
            <a:r>
              <a:rPr lang="en-US" sz="1800" dirty="0" err="1">
                <a:latin typeface="Monaco" pitchFamily="2" charset="77"/>
              </a:rPr>
              <a:t>min_index</a:t>
            </a:r>
            <a:r>
              <a:rPr lang="en-US" sz="1800" dirty="0">
                <a:latin typeface="Monaco" pitchFamily="2" charset="77"/>
              </a:rPr>
              <a:t>]:</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j</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a:t>
            </a:r>
            <a:r>
              <a:rPr lang="en-US" sz="1800" dirty="0" err="1">
                <a:latin typeface="Monaco" pitchFamily="2" charset="77"/>
              </a:rPr>
              <a:t>i</a:t>
            </a:r>
            <a:r>
              <a:rPr lang="en-US" sz="1800" dirty="0">
                <a:latin typeface="Monaco" pitchFamily="2" charset="77"/>
              </a:rPr>
              <a:t>, </a:t>
            </a:r>
            <a:r>
              <a:rPr lang="en-US" sz="1800" dirty="0" err="1">
                <a:latin typeface="Monaco" pitchFamily="2" charset="77"/>
              </a:rPr>
              <a:t>min_index</a:t>
            </a:r>
            <a:r>
              <a:rPr lang="en-US" sz="1800" dirty="0">
                <a:latin typeface="Monaco" pitchFamily="2" charset="77"/>
              </a:rPr>
              <a:t>)</a:t>
            </a:r>
          </a:p>
          <a:p>
            <a:r>
              <a:rPr lang="en-US" sz="1800" b="1" dirty="0"/>
              <a:t>Outer loop: </a:t>
            </a:r>
            <a:r>
              <a:rPr lang="en-US" sz="1800" dirty="0"/>
              <a:t>At the start of the </a:t>
            </a:r>
            <a:r>
              <a:rPr lang="en-US" sz="1800" dirty="0" err="1"/>
              <a:t>i-th</a:t>
            </a:r>
            <a:r>
              <a:rPr lang="en-US" sz="1800" dirty="0"/>
              <a:t> loop, the smallest </a:t>
            </a:r>
            <a:r>
              <a:rPr lang="en-US" sz="1800" dirty="0" err="1"/>
              <a:t>i</a:t>
            </a:r>
            <a:r>
              <a:rPr lang="en-US" sz="1800" dirty="0"/>
              <a:t> elements are in non-descending order in </a:t>
            </a:r>
            <a:r>
              <a:rPr lang="en-US" sz="1800" dirty="0" err="1"/>
              <a:t>lst</a:t>
            </a:r>
            <a:r>
              <a:rPr lang="en-US" sz="1800" dirty="0"/>
              <a:t>[0:i]</a:t>
            </a:r>
            <a:endParaRPr lang="en-US" sz="1600" dirty="0">
              <a:latin typeface="Monaco" pitchFamily="2" charset="77"/>
            </a:endParaRPr>
          </a:p>
        </p:txBody>
      </p:sp>
      <p:sp>
        <p:nvSpPr>
          <p:cNvPr id="2" name="TextBox 1">
            <a:extLst>
              <a:ext uri="{FF2B5EF4-FFF2-40B4-BE49-F238E27FC236}">
                <a16:creationId xmlns:a16="http://schemas.microsoft.com/office/drawing/2014/main" id="{26B2D441-5CDA-2504-6F14-2DC09D3A0D9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BD4C0B3-ECC1-7B70-E58B-F0CF9FE7BFF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Selection sort loop invariant</a:t>
            </a:r>
          </a:p>
        </p:txBody>
      </p:sp>
    </p:spTree>
    <p:extLst>
      <p:ext uri="{BB962C8B-B14F-4D97-AF65-F5344CB8AC3E}">
        <p14:creationId xmlns:p14="http://schemas.microsoft.com/office/powerpoint/2010/main" val="4276523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7CD6-1F77-5620-8689-BBD6F0FDD16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A6BEF5F-6CCF-0C3D-B180-5FFFF2122D9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F3E7221-D655-3CA5-E4E4-49F65D9509F2}"/>
              </a:ext>
            </a:extLst>
          </p:cNvPr>
          <p:cNvSpPr>
            <a:spLocks noGrp="1"/>
          </p:cNvSpPr>
          <p:nvPr>
            <p:ph type="sldNum" sz="quarter" idx="12"/>
          </p:nvPr>
        </p:nvSpPr>
        <p:spPr/>
        <p:txBody>
          <a:bodyPr/>
          <a:lstStyle/>
          <a:p>
            <a:fld id="{CC057153-B650-4DEB-B370-79DDCFDCE934}" type="slidenum">
              <a:rPr lang="en-US" smtClean="0"/>
              <a:t>46</a:t>
            </a:fld>
            <a:endParaRPr lang="en-US"/>
          </a:p>
        </p:txBody>
      </p:sp>
      <p:sp>
        <p:nvSpPr>
          <p:cNvPr id="2" name="TextBox 1">
            <a:extLst>
              <a:ext uri="{FF2B5EF4-FFF2-40B4-BE49-F238E27FC236}">
                <a16:creationId xmlns:a16="http://schemas.microsoft.com/office/drawing/2014/main" id="{2AB47A51-456F-268D-5FF9-8ADB3EE2314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82916B7-0611-BFE2-C0A7-62EF485BCD5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
        <p:nvSpPr>
          <p:cNvPr id="6" name="TextBox 5">
            <a:extLst>
              <a:ext uri="{FF2B5EF4-FFF2-40B4-BE49-F238E27FC236}">
                <a16:creationId xmlns:a16="http://schemas.microsoft.com/office/drawing/2014/main" id="{2C37C5C5-4551-70FE-A45B-E015E6D7A0B2}"/>
              </a:ext>
            </a:extLst>
          </p:cNvPr>
          <p:cNvSpPr txBox="1"/>
          <p:nvPr/>
        </p:nvSpPr>
        <p:spPr>
          <a:xfrm>
            <a:off x="1042574" y="2846315"/>
            <a:ext cx="6109854" cy="2585323"/>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selectionsort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range(n-1):</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a:t>
            </a:r>
            <a:r>
              <a:rPr lang="en-US" sz="1800" dirty="0" err="1">
                <a:latin typeface="Monaco" pitchFamily="2" charset="77"/>
              </a:rPr>
              <a:t>i</a:t>
            </a:r>
            <a:endParaRPr lang="en-US" sz="1800" dirty="0">
              <a:latin typeface="Monaco" pitchFamily="2" charset="77"/>
            </a:endParaRPr>
          </a:p>
          <a:p>
            <a:pPr marL="0" indent="0">
              <a:buNone/>
            </a:pPr>
            <a:r>
              <a:rPr lang="en-US" sz="1800" dirty="0">
                <a:latin typeface="Monaco" pitchFamily="2" charset="77"/>
              </a:rPr>
              <a:t>        for j in range(i+1, n):</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a:t>
            </a:r>
            <a:r>
              <a:rPr lang="en-US" sz="1800" dirty="0" err="1">
                <a:latin typeface="Monaco" pitchFamily="2" charset="77"/>
              </a:rPr>
              <a:t>min_index</a:t>
            </a:r>
            <a:r>
              <a:rPr lang="en-US" sz="1800" dirty="0">
                <a:latin typeface="Monaco" pitchFamily="2" charset="77"/>
              </a:rPr>
              <a:t>]:</a:t>
            </a:r>
          </a:p>
          <a:p>
            <a:pPr marL="0" indent="0">
              <a:buNone/>
            </a:pPr>
            <a:r>
              <a:rPr lang="en-US" sz="1800" dirty="0">
                <a:latin typeface="Monaco" pitchFamily="2" charset="77"/>
              </a:rPr>
              <a:t>                </a:t>
            </a:r>
            <a:r>
              <a:rPr lang="en-US" sz="1800" dirty="0" err="1">
                <a:latin typeface="Monaco" pitchFamily="2" charset="77"/>
              </a:rPr>
              <a:t>min_index</a:t>
            </a:r>
            <a:r>
              <a:rPr lang="en-US" sz="1800" dirty="0">
                <a:latin typeface="Monaco" pitchFamily="2" charset="77"/>
              </a:rPr>
              <a:t> = j</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a:t>
            </a:r>
            <a:r>
              <a:rPr lang="en-US" sz="1800" dirty="0" err="1">
                <a:latin typeface="Monaco" pitchFamily="2" charset="77"/>
              </a:rPr>
              <a:t>i</a:t>
            </a:r>
            <a:r>
              <a:rPr lang="en-US" sz="1800" dirty="0">
                <a:latin typeface="Monaco" pitchFamily="2" charset="77"/>
              </a:rPr>
              <a:t>, </a:t>
            </a:r>
            <a:r>
              <a:rPr lang="en-US" sz="1800" dirty="0" err="1">
                <a:latin typeface="Monaco" pitchFamily="2" charset="77"/>
              </a:rPr>
              <a:t>min_index</a:t>
            </a:r>
            <a:r>
              <a:rPr lang="en-US" sz="1800" dirty="0">
                <a:latin typeface="Monaco" pitchFamily="2" charset="77"/>
              </a:rPr>
              <a:t>)</a:t>
            </a:r>
          </a:p>
          <a:p>
            <a:pPr marL="0" indent="0">
              <a:buNone/>
            </a:pPr>
            <a:endParaRPr lang="en-US" sz="1800" dirty="0">
              <a:latin typeface="Monaco" pitchFamily="2" charset="77"/>
            </a:endParaRPr>
          </a:p>
        </p:txBody>
      </p:sp>
      <p:sp>
        <p:nvSpPr>
          <p:cNvPr id="9" name="TextBox 8">
            <a:extLst>
              <a:ext uri="{FF2B5EF4-FFF2-40B4-BE49-F238E27FC236}">
                <a16:creationId xmlns:a16="http://schemas.microsoft.com/office/drawing/2014/main" id="{6FE69E85-7D36-0F9E-B01A-60EDF636ED90}"/>
              </a:ext>
            </a:extLst>
          </p:cNvPr>
          <p:cNvSpPr txBox="1"/>
          <p:nvPr/>
        </p:nvSpPr>
        <p:spPr>
          <a:xfrm>
            <a:off x="765047" y="1680898"/>
            <a:ext cx="8471550" cy="646331"/>
          </a:xfrm>
          <a:prstGeom prst="rect">
            <a:avLst/>
          </a:prstGeom>
          <a:noFill/>
        </p:spPr>
        <p:txBody>
          <a:bodyPr wrap="none" rtlCol="0">
            <a:spAutoFit/>
          </a:bodyPr>
          <a:lstStyle/>
          <a:p>
            <a:pPr marL="285750" indent="-285750">
              <a:buFont typeface="Arial" panose="020B0604020202020204" pitchFamily="34" charset="0"/>
              <a:buChar char="•"/>
            </a:pPr>
            <a:r>
              <a:rPr lang="en-US" dirty="0"/>
              <a:t>Following the same steps we just did, run selection sort on the following list </a:t>
            </a:r>
            <a:br>
              <a:rPr lang="en-US" dirty="0"/>
            </a:br>
            <a:r>
              <a:rPr lang="en-US" dirty="0"/>
              <a:t>[37, 6, 33, 25, 36, 27, 14, 7, 40, 23].</a:t>
            </a:r>
          </a:p>
        </p:txBody>
      </p:sp>
    </p:spTree>
    <p:extLst>
      <p:ext uri="{BB962C8B-B14F-4D97-AF65-F5344CB8AC3E}">
        <p14:creationId xmlns:p14="http://schemas.microsoft.com/office/powerpoint/2010/main" val="1686565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18B5D7ED-1D87-A51C-F873-874E74E824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4BF54-5324-0BD7-542B-593A884490E4}"/>
              </a:ext>
            </a:extLst>
          </p:cNvPr>
          <p:cNvSpPr>
            <a:spLocks noGrp="1"/>
          </p:cNvSpPr>
          <p:nvPr>
            <p:ph idx="1"/>
          </p:nvPr>
        </p:nvSpPr>
        <p:spPr>
          <a:xfrm>
            <a:off x="612647" y="479685"/>
            <a:ext cx="10917366" cy="5829675"/>
          </a:xfrm>
        </p:spPr>
        <p:txBody>
          <a:bodyPr anchor="ctr">
            <a:noAutofit/>
          </a:bodyPr>
          <a:lstStyle/>
          <a:p>
            <a:pPr marL="0" indent="0" algn="ctr">
              <a:buNone/>
            </a:pPr>
            <a:r>
              <a:rPr lang="en-US" sz="14400" dirty="0">
                <a:solidFill>
                  <a:schemeClr val="bg1"/>
                </a:solidFill>
              </a:rPr>
              <a:t>Insertion sort</a:t>
            </a:r>
          </a:p>
        </p:txBody>
      </p:sp>
      <p:sp>
        <p:nvSpPr>
          <p:cNvPr id="30" name="Slide Number Placeholder 29">
            <a:extLst>
              <a:ext uri="{FF2B5EF4-FFF2-40B4-BE49-F238E27FC236}">
                <a16:creationId xmlns:a16="http://schemas.microsoft.com/office/drawing/2014/main" id="{9C25FC98-42E8-A76E-E68C-29F7B7F250EE}"/>
              </a:ext>
            </a:extLst>
          </p:cNvPr>
          <p:cNvSpPr>
            <a:spLocks noGrp="1"/>
          </p:cNvSpPr>
          <p:nvPr>
            <p:ph type="sldNum" sz="quarter" idx="12"/>
          </p:nvPr>
        </p:nvSpPr>
        <p:spPr/>
        <p:txBody>
          <a:bodyPr/>
          <a:lstStyle/>
          <a:p>
            <a:fld id="{CC057153-B650-4DEB-B370-79DDCFDCE934}" type="slidenum">
              <a:rPr lang="en-US" smtClean="0"/>
              <a:t>47</a:t>
            </a:fld>
            <a:endParaRPr lang="en-US"/>
          </a:p>
        </p:txBody>
      </p:sp>
      <p:sp>
        <p:nvSpPr>
          <p:cNvPr id="31" name="TextBox 30">
            <a:extLst>
              <a:ext uri="{FF2B5EF4-FFF2-40B4-BE49-F238E27FC236}">
                <a16:creationId xmlns:a16="http://schemas.microsoft.com/office/drawing/2014/main" id="{FFD752BB-E168-0CA7-1E93-D373CE8DCCDC}"/>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1062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8578-2756-589D-818C-BDA690CDA27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27A917E-F21B-01C7-6FE7-31779A191B2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EBE7546-5D58-7004-F3B3-A2AD4F158E02}"/>
              </a:ext>
            </a:extLst>
          </p:cNvPr>
          <p:cNvSpPr>
            <a:spLocks noGrp="1"/>
          </p:cNvSpPr>
          <p:nvPr>
            <p:ph type="sldNum" sz="quarter" idx="12"/>
          </p:nvPr>
        </p:nvSpPr>
        <p:spPr/>
        <p:txBody>
          <a:bodyPr/>
          <a:lstStyle/>
          <a:p>
            <a:fld id="{CC057153-B650-4DEB-B370-79DDCFDCE934}" type="slidenum">
              <a:rPr lang="en-US" smtClean="0"/>
              <a:t>48</a:t>
            </a:fld>
            <a:endParaRPr lang="en-US"/>
          </a:p>
        </p:txBody>
      </p:sp>
      <p:sp>
        <p:nvSpPr>
          <p:cNvPr id="4" name="Content Placeholder 3">
            <a:extLst>
              <a:ext uri="{FF2B5EF4-FFF2-40B4-BE49-F238E27FC236}">
                <a16:creationId xmlns:a16="http://schemas.microsoft.com/office/drawing/2014/main" id="{18188D3C-126F-F7EC-1021-DF73557CA8E0}"/>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insertionsort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range(1, n):</a:t>
            </a:r>
          </a:p>
          <a:p>
            <a:pPr marL="0" indent="0">
              <a:buNone/>
            </a:pPr>
            <a:r>
              <a:rPr lang="en-US" sz="1800" dirty="0">
                <a:latin typeface="Monaco" pitchFamily="2" charset="77"/>
              </a:rPr>
              <a:t>        for j in range(</a:t>
            </a:r>
            <a:r>
              <a:rPr lang="en-US" sz="1800" dirty="0" err="1">
                <a:latin typeface="Monaco" pitchFamily="2" charset="77"/>
              </a:rPr>
              <a:t>i</a:t>
            </a:r>
            <a:r>
              <a:rPr lang="en-US" sz="1800" dirty="0">
                <a:latin typeface="Monaco" pitchFamily="2" charset="77"/>
              </a:rPr>
              <a:t>, 0, -1):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pPr marL="0" indent="0">
              <a:buNone/>
            </a:pPr>
            <a:r>
              <a:rPr lang="en-US" sz="1800" dirty="0">
                <a:latin typeface="Monaco" pitchFamily="2" charset="77"/>
              </a:rPr>
              <a:t>            else:</a:t>
            </a:r>
          </a:p>
          <a:p>
            <a:pPr marL="0" indent="0">
              <a:buNone/>
            </a:pPr>
            <a:r>
              <a:rPr lang="en-US" sz="1800" dirty="0">
                <a:latin typeface="Monaco" pitchFamily="2" charset="77"/>
              </a:rPr>
              <a:t>                break</a:t>
            </a:r>
          </a:p>
          <a:p>
            <a:r>
              <a:rPr lang="en-US" sz="1800" dirty="0"/>
              <a:t>Intuitive algorithm that is often the first one that people think of.</a:t>
            </a:r>
          </a:p>
          <a:p>
            <a:r>
              <a:rPr lang="en-US" sz="1800" dirty="0"/>
              <a:t>Splits the elements into two groups, a partially sorted on the left and an unsorted on the right. Then it takes an element from the unsorted group and finds its right place in the sorted group. </a:t>
            </a:r>
            <a:endParaRPr lang="en-US" sz="1800" dirty="0">
              <a:latin typeface="Monaco" pitchFamily="2" charset="77"/>
            </a:endParaRP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EC2E403B-C62E-37ED-F738-E4AC884D30D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80B0C57-E58E-D21A-D0FD-00A22597862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a:t>
            </a:r>
          </a:p>
        </p:txBody>
      </p:sp>
    </p:spTree>
    <p:extLst>
      <p:ext uri="{BB962C8B-B14F-4D97-AF65-F5344CB8AC3E}">
        <p14:creationId xmlns:p14="http://schemas.microsoft.com/office/powerpoint/2010/main" val="234962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421F5-FDCD-BEBD-66C1-70FE223E919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328A3A7-AC51-4CF3-ED67-A0E93515331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694879B-A180-120B-DAFB-5D93AA2D7DA4}"/>
              </a:ext>
            </a:extLst>
          </p:cNvPr>
          <p:cNvSpPr>
            <a:spLocks noGrp="1"/>
          </p:cNvSpPr>
          <p:nvPr>
            <p:ph type="sldNum" sz="quarter" idx="12"/>
          </p:nvPr>
        </p:nvSpPr>
        <p:spPr/>
        <p:txBody>
          <a:bodyPr/>
          <a:lstStyle/>
          <a:p>
            <a:fld id="{CC057153-B650-4DEB-B370-79DDCFDCE934}" type="slidenum">
              <a:rPr lang="en-US" smtClean="0"/>
              <a:t>49</a:t>
            </a:fld>
            <a:endParaRPr lang="en-US"/>
          </a:p>
        </p:txBody>
      </p:sp>
      <p:graphicFrame>
        <p:nvGraphicFramePr>
          <p:cNvPr id="7" name="Content Placeholder 6">
            <a:extLst>
              <a:ext uri="{FF2B5EF4-FFF2-40B4-BE49-F238E27FC236}">
                <a16:creationId xmlns:a16="http://schemas.microsoft.com/office/drawing/2014/main" id="{6A48FD10-9AF8-B2A5-FE54-144AE2CFDB0C}"/>
              </a:ext>
            </a:extLst>
          </p:cNvPr>
          <p:cNvGraphicFramePr>
            <a:graphicFrameLocks noGrp="1"/>
          </p:cNvGraphicFramePr>
          <p:nvPr>
            <p:ph idx="1"/>
            <p:extLst>
              <p:ext uri="{D42A27DB-BD31-4B8C-83A1-F6EECF244321}">
                <p14:modId xmlns:p14="http://schemas.microsoft.com/office/powerpoint/2010/main" val="487859719"/>
              </p:ext>
            </p:extLst>
          </p:nvPr>
        </p:nvGraphicFramePr>
        <p:xfrm>
          <a:off x="978452" y="263147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chemeClr val="accent6"/>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0" dirty="0"/>
                        <a:t>3</a:t>
                      </a:r>
                    </a:p>
                  </a:txBody>
                  <a:tcPr>
                    <a:solidFill>
                      <a:schemeClr val="accent6"/>
                    </a:solidFill>
                  </a:tcPr>
                </a:tc>
                <a:tc>
                  <a:txBody>
                    <a:bodyPr/>
                    <a:lstStyle/>
                    <a:p>
                      <a:r>
                        <a:rPr lang="en-US" dirty="0"/>
                        <a:t>1</a:t>
                      </a:r>
                    </a:p>
                  </a:txBody>
                  <a:tcPr>
                    <a:solidFill>
                      <a:schemeClr val="accent6"/>
                    </a:solidFill>
                  </a:tcPr>
                </a:tc>
                <a:tc>
                  <a:txBody>
                    <a:bodyPr/>
                    <a:lstStyle/>
                    <a:p>
                      <a:r>
                        <a:rPr lang="en-US" dirty="0"/>
                        <a:t>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CF343C7A-6A48-AB78-6069-9E13C9073E5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E8E6340-6F35-F783-1473-6B87C67DBA2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example – 1st pass</a:t>
            </a:r>
          </a:p>
        </p:txBody>
      </p:sp>
      <p:sp>
        <p:nvSpPr>
          <p:cNvPr id="6" name="TextBox 5">
            <a:extLst>
              <a:ext uri="{FF2B5EF4-FFF2-40B4-BE49-F238E27FC236}">
                <a16:creationId xmlns:a16="http://schemas.microsoft.com/office/drawing/2014/main" id="{F84E7A44-3371-0C4C-5C04-A1280773E85D}"/>
              </a:ext>
            </a:extLst>
          </p:cNvPr>
          <p:cNvSpPr txBox="1"/>
          <p:nvPr/>
        </p:nvSpPr>
        <p:spPr>
          <a:xfrm>
            <a:off x="8791838" y="143163"/>
            <a:ext cx="6109854" cy="1446550"/>
          </a:xfrm>
          <a:prstGeom prst="rect">
            <a:avLst/>
          </a:prstGeom>
          <a:noFill/>
        </p:spPr>
        <p:txBody>
          <a:bodyPr wrap="square">
            <a:spAutoFit/>
          </a:bodyPr>
          <a:lstStyle/>
          <a:p>
            <a:r>
              <a:rPr lang="en-US" sz="1100" dirty="0">
                <a:latin typeface="Monaco" pitchFamily="2" charset="77"/>
              </a:rPr>
              <a:t>def </a:t>
            </a:r>
            <a:r>
              <a:rPr lang="en-US" sz="1100" dirty="0" err="1">
                <a:latin typeface="Monaco" pitchFamily="2" charset="77"/>
              </a:rPr>
              <a:t>insertionsort</a:t>
            </a:r>
            <a:r>
              <a:rPr lang="en-US" sz="1100" dirty="0">
                <a:latin typeface="Monaco" pitchFamily="2" charset="77"/>
              </a:rPr>
              <a:t> (</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n = </a:t>
            </a:r>
            <a:r>
              <a:rPr lang="en-US" sz="1100" dirty="0" err="1">
                <a:latin typeface="Monaco" pitchFamily="2" charset="77"/>
              </a:rPr>
              <a:t>len</a:t>
            </a:r>
            <a:r>
              <a:rPr lang="en-US" sz="1100" dirty="0">
                <a:latin typeface="Monaco" pitchFamily="2" charset="77"/>
              </a:rPr>
              <a:t>(</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for </a:t>
            </a:r>
            <a:r>
              <a:rPr lang="en-US" sz="1100" dirty="0" err="1">
                <a:latin typeface="Monaco" pitchFamily="2" charset="77"/>
              </a:rPr>
              <a:t>i</a:t>
            </a:r>
            <a:r>
              <a:rPr lang="en-US" sz="1100" dirty="0">
                <a:latin typeface="Monaco" pitchFamily="2" charset="77"/>
              </a:rPr>
              <a:t> in range(1, n):</a:t>
            </a:r>
          </a:p>
          <a:p>
            <a:r>
              <a:rPr lang="en-US" sz="1100" dirty="0">
                <a:latin typeface="Monaco" pitchFamily="2" charset="77"/>
              </a:rPr>
              <a:t>        for j in range(</a:t>
            </a:r>
            <a:r>
              <a:rPr lang="en-US" sz="1100" dirty="0" err="1">
                <a:latin typeface="Monaco" pitchFamily="2" charset="77"/>
              </a:rPr>
              <a:t>i</a:t>
            </a:r>
            <a:r>
              <a:rPr lang="en-US" sz="1100" dirty="0">
                <a:latin typeface="Monaco" pitchFamily="2" charset="77"/>
              </a:rPr>
              <a:t>, 0, -1):</a:t>
            </a:r>
          </a:p>
          <a:p>
            <a:r>
              <a:rPr lang="en-US" sz="1100" dirty="0">
                <a:latin typeface="Monaco" pitchFamily="2" charset="77"/>
              </a:rPr>
              <a:t>            if </a:t>
            </a:r>
            <a:r>
              <a:rPr lang="en-US" sz="1100" dirty="0" err="1">
                <a:latin typeface="Monaco" pitchFamily="2" charset="77"/>
              </a:rPr>
              <a:t>lst</a:t>
            </a:r>
            <a:r>
              <a:rPr lang="en-US" sz="1100" dirty="0">
                <a:latin typeface="Monaco" pitchFamily="2" charset="77"/>
              </a:rPr>
              <a:t>[j]&lt;</a:t>
            </a:r>
            <a:r>
              <a:rPr lang="en-US" sz="1100" dirty="0" err="1">
                <a:latin typeface="Monaco" pitchFamily="2" charset="77"/>
              </a:rPr>
              <a:t>lst</a:t>
            </a:r>
            <a:r>
              <a:rPr lang="en-US" sz="1100" dirty="0">
                <a:latin typeface="Monaco" pitchFamily="2" charset="77"/>
              </a:rPr>
              <a:t>[j-1]:</a:t>
            </a:r>
          </a:p>
          <a:p>
            <a:r>
              <a:rPr lang="en-US" sz="1100" dirty="0">
                <a:latin typeface="Monaco" pitchFamily="2" charset="77"/>
              </a:rPr>
              <a:t>                exchange(</a:t>
            </a:r>
            <a:r>
              <a:rPr lang="en-US" sz="1100" dirty="0" err="1">
                <a:latin typeface="Monaco" pitchFamily="2" charset="77"/>
              </a:rPr>
              <a:t>lst</a:t>
            </a:r>
            <a:r>
              <a:rPr lang="en-US" sz="1100" dirty="0">
                <a:latin typeface="Monaco" pitchFamily="2" charset="77"/>
              </a:rPr>
              <a:t>, j, j-1)</a:t>
            </a:r>
          </a:p>
          <a:p>
            <a:r>
              <a:rPr lang="en-US" sz="1100" dirty="0">
                <a:latin typeface="Monaco" pitchFamily="2" charset="77"/>
              </a:rPr>
              <a:t>            else:</a:t>
            </a:r>
          </a:p>
          <a:p>
            <a:r>
              <a:rPr lang="en-US" sz="1100" dirty="0">
                <a:latin typeface="Monaco" pitchFamily="2" charset="77"/>
              </a:rPr>
              <a:t>                break</a:t>
            </a:r>
          </a:p>
        </p:txBody>
      </p:sp>
      <p:sp>
        <p:nvSpPr>
          <p:cNvPr id="8" name="TextBox 7">
            <a:extLst>
              <a:ext uri="{FF2B5EF4-FFF2-40B4-BE49-F238E27FC236}">
                <a16:creationId xmlns:a16="http://schemas.microsoft.com/office/drawing/2014/main" id="{8086B9B6-8B57-18C1-9E94-410080B12ED4}"/>
              </a:ext>
            </a:extLst>
          </p:cNvPr>
          <p:cNvSpPr txBox="1"/>
          <p:nvPr/>
        </p:nvSpPr>
        <p:spPr>
          <a:xfrm>
            <a:off x="1163782" y="3618673"/>
            <a:ext cx="3225498"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=1</a:t>
            </a:r>
          </a:p>
          <a:p>
            <a:pPr marL="285750" indent="-285750">
              <a:buFont typeface="Arial" panose="020B0604020202020204" pitchFamily="34" charset="0"/>
              <a:buChar char="•"/>
            </a:pPr>
            <a:r>
              <a:rPr lang="en-US" dirty="0"/>
              <a:t>j=1</a:t>
            </a:r>
          </a:p>
          <a:p>
            <a:pPr marL="285750" indent="-285750">
              <a:buFont typeface="Arial" panose="020B0604020202020204" pitchFamily="34" charset="0"/>
              <a:buChar char="•"/>
            </a:pPr>
            <a:r>
              <a:rPr lang="en-US" dirty="0"/>
              <a:t>Is </a:t>
            </a:r>
            <a:r>
              <a:rPr lang="en-US" dirty="0" err="1"/>
              <a:t>lst</a:t>
            </a:r>
            <a:r>
              <a:rPr lang="en-US" dirty="0"/>
              <a:t>[1]&lt;</a:t>
            </a:r>
            <a:r>
              <a:rPr lang="en-US" dirty="0" err="1"/>
              <a:t>lst</a:t>
            </a:r>
            <a:r>
              <a:rPr lang="en-US" dirty="0"/>
              <a:t>[0], that is 1&lt;3?</a:t>
            </a:r>
          </a:p>
          <a:p>
            <a:pPr marL="285750" indent="-285750">
              <a:buFont typeface="Arial" panose="020B0604020202020204" pitchFamily="34" charset="0"/>
              <a:buChar char="•"/>
            </a:pPr>
            <a:r>
              <a:rPr lang="en-US" dirty="0"/>
              <a:t>Yes, exchange them</a:t>
            </a:r>
          </a:p>
        </p:txBody>
      </p:sp>
      <p:graphicFrame>
        <p:nvGraphicFramePr>
          <p:cNvPr id="12" name="Content Placeholder 6">
            <a:extLst>
              <a:ext uri="{FF2B5EF4-FFF2-40B4-BE49-F238E27FC236}">
                <a16:creationId xmlns:a16="http://schemas.microsoft.com/office/drawing/2014/main" id="{4F315927-8F9C-EB2A-3730-B86EFF10180E}"/>
              </a:ext>
            </a:extLst>
          </p:cNvPr>
          <p:cNvGraphicFramePr>
            <a:graphicFrameLocks/>
          </p:cNvGraphicFramePr>
          <p:nvPr>
            <p:extLst>
              <p:ext uri="{D42A27DB-BD31-4B8C-83A1-F6EECF244321}">
                <p14:modId xmlns:p14="http://schemas.microsoft.com/office/powerpoint/2010/main" val="4230962140"/>
              </p:ext>
            </p:extLst>
          </p:nvPr>
        </p:nvGraphicFramePr>
        <p:xfrm>
          <a:off x="978452" y="5310925"/>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00B0F0"/>
                    </a:solidFill>
                  </a:tcPr>
                </a:tc>
                <a:tc>
                  <a:txBody>
                    <a:bodyPr/>
                    <a:lstStyle/>
                    <a:p>
                      <a:r>
                        <a:rPr lang="en-US" dirty="0"/>
                        <a:t>2</a:t>
                      </a:r>
                    </a:p>
                  </a:txBody>
                  <a:tcPr>
                    <a:solidFill>
                      <a:srgbClr val="00B0F0"/>
                    </a:solidFill>
                  </a:tcPr>
                </a:tc>
                <a:tc>
                  <a:txBody>
                    <a:bodyPr/>
                    <a:lstStyle/>
                    <a:p>
                      <a:r>
                        <a:rPr lang="en-US" dirty="0"/>
                        <a:t>3</a:t>
                      </a:r>
                    </a:p>
                  </a:txBody>
                  <a:tcPr>
                    <a:solidFill>
                      <a:srgbClr val="00B0F0"/>
                    </a:solidFill>
                  </a:tcPr>
                </a:tc>
                <a:tc>
                  <a:txBody>
                    <a:bodyPr/>
                    <a:lstStyle/>
                    <a:p>
                      <a:r>
                        <a:rPr lang="en-US" dirty="0"/>
                        <a:t>4</a:t>
                      </a:r>
                    </a:p>
                  </a:txBody>
                  <a:tcPr>
                    <a:solidFill>
                      <a:srgbClr val="00B0F0"/>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b="0" dirty="0"/>
                        <a:t>3</a:t>
                      </a:r>
                    </a:p>
                  </a:txBody>
                  <a:tcPr>
                    <a:solidFill>
                      <a:srgbClr val="00B0F0"/>
                    </a:solidFill>
                  </a:tcPr>
                </a:tc>
                <a:tc>
                  <a:txBody>
                    <a:bodyPr/>
                    <a:lstStyle/>
                    <a:p>
                      <a:r>
                        <a:rPr lang="en-US" dirty="0"/>
                        <a:t>5</a:t>
                      </a:r>
                    </a:p>
                  </a:txBody>
                  <a:tcPr>
                    <a:solidFill>
                      <a:srgbClr val="00B0F0"/>
                    </a:solidFill>
                  </a:tcPr>
                </a:tc>
                <a:tc>
                  <a:txBody>
                    <a:bodyPr/>
                    <a:lstStyle/>
                    <a:p>
                      <a:r>
                        <a:rPr lang="en-US" dirty="0"/>
                        <a:t>6</a:t>
                      </a:r>
                    </a:p>
                  </a:txBody>
                  <a:tcPr>
                    <a:solidFill>
                      <a:srgbClr val="00B0F0"/>
                    </a:solidFill>
                  </a:tcPr>
                </a:tc>
                <a:tc>
                  <a:txBody>
                    <a:bodyPr/>
                    <a:lstStyle/>
                    <a:p>
                      <a:r>
                        <a:rPr lang="en-US" dirty="0"/>
                        <a:t>2</a:t>
                      </a:r>
                    </a:p>
                  </a:txBody>
                  <a:tcPr>
                    <a:solidFill>
                      <a:srgbClr val="00B0F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42271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1171-B6B7-4816-CFD2-8BE9588DA69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3B8DBB6-D391-9FCF-969F-E77B99CB557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744D1E8-87B7-0A6A-CDAF-642015674130}"/>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4" name="Content Placeholder 3">
            <a:extLst>
              <a:ext uri="{FF2B5EF4-FFF2-40B4-BE49-F238E27FC236}">
                <a16:creationId xmlns:a16="http://schemas.microsoft.com/office/drawing/2014/main" id="{3008DE80-51B3-6A4A-6A1F-545FA1980537}"/>
              </a:ext>
            </a:extLst>
          </p:cNvPr>
          <p:cNvSpPr>
            <a:spLocks noGrp="1"/>
          </p:cNvSpPr>
          <p:nvPr>
            <p:ph idx="1"/>
          </p:nvPr>
        </p:nvSpPr>
        <p:spPr>
          <a:xfrm>
            <a:off x="612647" y="1563132"/>
            <a:ext cx="11019515" cy="4593828"/>
          </a:xfrm>
        </p:spPr>
        <p:txBody>
          <a:bodyPr>
            <a:noAutofit/>
          </a:bodyPr>
          <a:lstStyle/>
          <a:p>
            <a:r>
              <a:rPr lang="en-US" sz="1800" dirty="0"/>
              <a:t>We want to be able to exchange two elements in the list.</a:t>
            </a:r>
          </a:p>
          <a:p>
            <a:r>
              <a:rPr lang="en-US" sz="1800" dirty="0"/>
              <a:t>Define a function </a:t>
            </a:r>
            <a:r>
              <a:rPr lang="en-US" sz="1800" dirty="0">
                <a:latin typeface="Monaco" pitchFamily="2" charset="77"/>
              </a:rPr>
              <a:t>exchange</a:t>
            </a:r>
            <a:r>
              <a:rPr lang="en-US" sz="1800" dirty="0"/>
              <a:t> that takes three parameters, a list and two indices which it uses to exchange the elements in these positions.</a:t>
            </a:r>
          </a:p>
          <a:p>
            <a:r>
              <a:rPr lang="en-US" sz="1800" dirty="0"/>
              <a:t>For example, if </a:t>
            </a:r>
            <a:r>
              <a:rPr lang="en-US" sz="1800" dirty="0" err="1">
                <a:latin typeface="Monaco" pitchFamily="2" charset="77"/>
              </a:rPr>
              <a:t>lst</a:t>
            </a:r>
            <a:r>
              <a:rPr lang="en-US" sz="1800" dirty="0">
                <a:latin typeface="Monaco" pitchFamily="2" charset="77"/>
              </a:rPr>
              <a:t> = [-12, 3, 7, -1] </a:t>
            </a:r>
            <a:r>
              <a:rPr lang="en-US" sz="1800" dirty="0"/>
              <a:t>calling </a:t>
            </a:r>
            <a:r>
              <a:rPr lang="en-US" sz="1800" dirty="0">
                <a:latin typeface="Monaco" pitchFamily="2" charset="77"/>
              </a:rPr>
              <a:t>exchange(</a:t>
            </a:r>
            <a:r>
              <a:rPr lang="en-US" sz="1800" dirty="0" err="1">
                <a:latin typeface="Monaco" pitchFamily="2" charset="77"/>
              </a:rPr>
              <a:t>lst</a:t>
            </a:r>
            <a:r>
              <a:rPr lang="en-US" sz="1800" dirty="0">
                <a:latin typeface="Monaco" pitchFamily="2" charset="77"/>
              </a:rPr>
              <a:t>, 0, 3)</a:t>
            </a:r>
            <a:r>
              <a:rPr lang="en-US" sz="1800" dirty="0"/>
              <a:t> would result in </a:t>
            </a:r>
            <a:br>
              <a:rPr lang="en-US" sz="1800" dirty="0"/>
            </a:br>
            <a:r>
              <a:rPr lang="en-US" sz="1800" dirty="0" err="1">
                <a:latin typeface="Monaco" pitchFamily="2" charset="77"/>
              </a:rPr>
              <a:t>lst</a:t>
            </a:r>
            <a:r>
              <a:rPr lang="en-US" sz="1800" dirty="0">
                <a:latin typeface="Monaco" pitchFamily="2" charset="77"/>
              </a:rPr>
              <a:t> = [-1, 3, 7, -12]</a:t>
            </a:r>
          </a:p>
          <a:p>
            <a:r>
              <a:rPr lang="en-US" sz="1800" dirty="0">
                <a:latin typeface="Monaco" pitchFamily="2" charset="77"/>
              </a:rPr>
              <a:t>def exchange(</a:t>
            </a:r>
            <a:r>
              <a:rPr lang="en-US" sz="1800" dirty="0" err="1">
                <a:latin typeface="Monaco" pitchFamily="2" charset="77"/>
              </a:rPr>
              <a:t>lst</a:t>
            </a:r>
            <a:r>
              <a:rPr lang="en-US" sz="1800" dirty="0">
                <a:latin typeface="Monaco" pitchFamily="2" charset="77"/>
              </a:rPr>
              <a:t>, </a:t>
            </a:r>
            <a:r>
              <a:rPr lang="en-US" sz="1800" dirty="0" err="1">
                <a:latin typeface="Monaco" pitchFamily="2" charset="77"/>
              </a:rPr>
              <a:t>i</a:t>
            </a:r>
            <a:r>
              <a:rPr lang="en-US" sz="1800" dirty="0">
                <a:latin typeface="Monaco" pitchFamily="2" charset="77"/>
              </a:rPr>
              <a:t>, j):</a:t>
            </a:r>
            <a:br>
              <a:rPr lang="en-US" sz="1800" dirty="0">
                <a:latin typeface="Monaco" pitchFamily="2" charset="77"/>
              </a:rPr>
            </a:br>
            <a:r>
              <a:rPr lang="en-US" sz="1800" dirty="0">
                <a:latin typeface="Monaco" pitchFamily="2" charset="77"/>
              </a:rPr>
              <a:t>    temp = </a:t>
            </a:r>
            <a:r>
              <a:rPr lang="en-US" sz="1800" dirty="0" err="1">
                <a:latin typeface="Monaco" pitchFamily="2" charset="77"/>
              </a:rPr>
              <a:t>lst</a:t>
            </a:r>
            <a:r>
              <a:rPr lang="en-US" sz="1800" dirty="0">
                <a:latin typeface="Monaco" pitchFamily="2" charset="77"/>
              </a:rPr>
              <a:t>[</a:t>
            </a:r>
            <a:r>
              <a:rPr lang="en-US" sz="1800" dirty="0" err="1">
                <a:latin typeface="Monaco" pitchFamily="2" charset="77"/>
              </a:rPr>
              <a:t>i</a:t>
            </a:r>
            <a:r>
              <a:rPr lang="en-US" sz="1800" dirty="0">
                <a:latin typeface="Monaco" pitchFamily="2" charset="77"/>
              </a:rPr>
              <a:t>]</a:t>
            </a:r>
            <a:br>
              <a:rPr lang="en-US" sz="1800" dirty="0">
                <a:latin typeface="Monaco" pitchFamily="2" charset="77"/>
              </a:rPr>
            </a:br>
            <a:r>
              <a:rPr lang="en-US" sz="1800" dirty="0">
                <a:latin typeface="Monaco" pitchFamily="2" charset="77"/>
              </a:rPr>
              <a:t>    </a:t>
            </a:r>
            <a:r>
              <a:rPr lang="en-US" sz="1800" dirty="0" err="1">
                <a:latin typeface="Monaco" pitchFamily="2" charset="77"/>
              </a:rPr>
              <a:t>lst</a:t>
            </a:r>
            <a:r>
              <a:rPr lang="en-US" sz="1800" dirty="0">
                <a:latin typeface="Monaco" pitchFamily="2" charset="77"/>
              </a:rPr>
              <a:t>[</a:t>
            </a:r>
            <a:r>
              <a:rPr lang="en-US" sz="1800" dirty="0" err="1">
                <a:latin typeface="Monaco" pitchFamily="2" charset="77"/>
              </a:rPr>
              <a:t>i</a:t>
            </a:r>
            <a:r>
              <a:rPr lang="en-US" sz="1800" dirty="0">
                <a:latin typeface="Monaco" pitchFamily="2" charset="77"/>
              </a:rPr>
              <a:t>] = </a:t>
            </a:r>
            <a:r>
              <a:rPr lang="en-US" sz="1800" dirty="0" err="1">
                <a:latin typeface="Monaco" pitchFamily="2" charset="77"/>
              </a:rPr>
              <a:t>lst</a:t>
            </a:r>
            <a:r>
              <a:rPr lang="en-US" sz="1800" dirty="0">
                <a:latin typeface="Monaco" pitchFamily="2" charset="77"/>
              </a:rPr>
              <a:t>[j]</a:t>
            </a:r>
            <a:br>
              <a:rPr lang="en-US" sz="1800" dirty="0">
                <a:latin typeface="Monaco" pitchFamily="2" charset="77"/>
              </a:rPr>
            </a:br>
            <a:r>
              <a:rPr lang="en-US" sz="1800" dirty="0">
                <a:latin typeface="Monaco" pitchFamily="2" charset="77"/>
              </a:rPr>
              <a:t>    </a:t>
            </a:r>
            <a:r>
              <a:rPr lang="en-US" sz="1800" dirty="0" err="1">
                <a:latin typeface="Monaco" pitchFamily="2" charset="77"/>
              </a:rPr>
              <a:t>lst</a:t>
            </a:r>
            <a:r>
              <a:rPr lang="en-US" sz="1800" dirty="0">
                <a:latin typeface="Monaco" pitchFamily="2" charset="77"/>
              </a:rPr>
              <a:t>[j] = temp</a:t>
            </a:r>
          </a:p>
        </p:txBody>
      </p:sp>
      <p:sp>
        <p:nvSpPr>
          <p:cNvPr id="2" name="TextBox 1">
            <a:extLst>
              <a:ext uri="{FF2B5EF4-FFF2-40B4-BE49-F238E27FC236}">
                <a16:creationId xmlns:a16="http://schemas.microsoft.com/office/drawing/2014/main" id="{0C574270-253D-5E46-E8BB-3761275EF09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5638B8C-A549-9F28-870B-0221AF13548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Ingredient 2: Exchange two elements</a:t>
            </a:r>
          </a:p>
        </p:txBody>
      </p:sp>
    </p:spTree>
    <p:extLst>
      <p:ext uri="{BB962C8B-B14F-4D97-AF65-F5344CB8AC3E}">
        <p14:creationId xmlns:p14="http://schemas.microsoft.com/office/powerpoint/2010/main" val="99701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285C6-1549-78DD-F436-402ABA15ED6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E6E83C5-4F40-B352-16FC-AC7B07E1C24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EDDF23A-ECC6-F0E8-C169-73E67A8B0DC5}"/>
              </a:ext>
            </a:extLst>
          </p:cNvPr>
          <p:cNvSpPr>
            <a:spLocks noGrp="1"/>
          </p:cNvSpPr>
          <p:nvPr>
            <p:ph type="sldNum" sz="quarter" idx="12"/>
          </p:nvPr>
        </p:nvSpPr>
        <p:spPr/>
        <p:txBody>
          <a:bodyPr/>
          <a:lstStyle/>
          <a:p>
            <a:fld id="{CC057153-B650-4DEB-B370-79DDCFDCE934}" type="slidenum">
              <a:rPr lang="en-US" smtClean="0"/>
              <a:t>50</a:t>
            </a:fld>
            <a:endParaRPr lang="en-US"/>
          </a:p>
        </p:txBody>
      </p:sp>
      <p:graphicFrame>
        <p:nvGraphicFramePr>
          <p:cNvPr id="7" name="Content Placeholder 6">
            <a:extLst>
              <a:ext uri="{FF2B5EF4-FFF2-40B4-BE49-F238E27FC236}">
                <a16:creationId xmlns:a16="http://schemas.microsoft.com/office/drawing/2014/main" id="{9AC0A7D5-8F8B-FE61-13E0-DF32070BC32B}"/>
              </a:ext>
            </a:extLst>
          </p:cNvPr>
          <p:cNvGraphicFramePr>
            <a:graphicFrameLocks noGrp="1"/>
          </p:cNvGraphicFramePr>
          <p:nvPr>
            <p:ph idx="1"/>
            <p:extLst>
              <p:ext uri="{D42A27DB-BD31-4B8C-83A1-F6EECF244321}">
                <p14:modId xmlns:p14="http://schemas.microsoft.com/office/powerpoint/2010/main" val="953270492"/>
              </p:ext>
            </p:extLst>
          </p:nvPr>
        </p:nvGraphicFramePr>
        <p:xfrm>
          <a:off x="978452" y="263147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0" dirty="0"/>
                        <a:t>1</a:t>
                      </a:r>
                    </a:p>
                  </a:txBody>
                  <a:tcPr/>
                </a:tc>
                <a:tc>
                  <a:txBody>
                    <a:bodyPr/>
                    <a:lstStyle/>
                    <a:p>
                      <a:r>
                        <a:rPr lang="en-US" dirty="0"/>
                        <a:t>3</a:t>
                      </a:r>
                    </a:p>
                  </a:txBody>
                  <a:tcPr>
                    <a:solidFill>
                      <a:schemeClr val="accent6"/>
                    </a:solidFill>
                  </a:tcPr>
                </a:tc>
                <a:tc>
                  <a:txBody>
                    <a:bodyPr/>
                    <a:lstStyle/>
                    <a:p>
                      <a:r>
                        <a:rPr lang="en-US" dirty="0"/>
                        <a:t>5</a:t>
                      </a:r>
                    </a:p>
                  </a:txBody>
                  <a:tcPr>
                    <a:solidFill>
                      <a:schemeClr val="accent6"/>
                    </a:solidFill>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18D6CE74-39E7-5614-3FC5-51EAE6FC5FD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0CF9922-BDF8-8135-575E-BABDA423FD6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example – 2nd pass</a:t>
            </a:r>
          </a:p>
        </p:txBody>
      </p:sp>
      <p:sp>
        <p:nvSpPr>
          <p:cNvPr id="6" name="TextBox 5">
            <a:extLst>
              <a:ext uri="{FF2B5EF4-FFF2-40B4-BE49-F238E27FC236}">
                <a16:creationId xmlns:a16="http://schemas.microsoft.com/office/drawing/2014/main" id="{82700DE6-671E-4FA3-0C97-D985AE4C05BA}"/>
              </a:ext>
            </a:extLst>
          </p:cNvPr>
          <p:cNvSpPr txBox="1"/>
          <p:nvPr/>
        </p:nvSpPr>
        <p:spPr>
          <a:xfrm>
            <a:off x="8791838" y="143163"/>
            <a:ext cx="6109854" cy="1446550"/>
          </a:xfrm>
          <a:prstGeom prst="rect">
            <a:avLst/>
          </a:prstGeom>
          <a:noFill/>
        </p:spPr>
        <p:txBody>
          <a:bodyPr wrap="square">
            <a:spAutoFit/>
          </a:bodyPr>
          <a:lstStyle/>
          <a:p>
            <a:r>
              <a:rPr lang="en-US" sz="1100" dirty="0">
                <a:latin typeface="Monaco" pitchFamily="2" charset="77"/>
              </a:rPr>
              <a:t>def </a:t>
            </a:r>
            <a:r>
              <a:rPr lang="en-US" sz="1100" dirty="0" err="1">
                <a:latin typeface="Monaco" pitchFamily="2" charset="77"/>
              </a:rPr>
              <a:t>insertionsort</a:t>
            </a:r>
            <a:r>
              <a:rPr lang="en-US" sz="1100" dirty="0">
                <a:latin typeface="Monaco" pitchFamily="2" charset="77"/>
              </a:rPr>
              <a:t> (</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n = </a:t>
            </a:r>
            <a:r>
              <a:rPr lang="en-US" sz="1100" dirty="0" err="1">
                <a:latin typeface="Monaco" pitchFamily="2" charset="77"/>
              </a:rPr>
              <a:t>len</a:t>
            </a:r>
            <a:r>
              <a:rPr lang="en-US" sz="1100" dirty="0">
                <a:latin typeface="Monaco" pitchFamily="2" charset="77"/>
              </a:rPr>
              <a:t>(</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for </a:t>
            </a:r>
            <a:r>
              <a:rPr lang="en-US" sz="1100" dirty="0" err="1">
                <a:latin typeface="Monaco" pitchFamily="2" charset="77"/>
              </a:rPr>
              <a:t>i</a:t>
            </a:r>
            <a:r>
              <a:rPr lang="en-US" sz="1100" dirty="0">
                <a:latin typeface="Monaco" pitchFamily="2" charset="77"/>
              </a:rPr>
              <a:t> in range(1, n):</a:t>
            </a:r>
          </a:p>
          <a:p>
            <a:r>
              <a:rPr lang="en-US" sz="1100" dirty="0">
                <a:latin typeface="Monaco" pitchFamily="2" charset="77"/>
              </a:rPr>
              <a:t>        for j in range(</a:t>
            </a:r>
            <a:r>
              <a:rPr lang="en-US" sz="1100" dirty="0" err="1">
                <a:latin typeface="Monaco" pitchFamily="2" charset="77"/>
              </a:rPr>
              <a:t>i</a:t>
            </a:r>
            <a:r>
              <a:rPr lang="en-US" sz="1100" dirty="0">
                <a:latin typeface="Monaco" pitchFamily="2" charset="77"/>
              </a:rPr>
              <a:t>, 0, -1):</a:t>
            </a:r>
          </a:p>
          <a:p>
            <a:r>
              <a:rPr lang="en-US" sz="1100" dirty="0">
                <a:latin typeface="Monaco" pitchFamily="2" charset="77"/>
              </a:rPr>
              <a:t>            if </a:t>
            </a:r>
            <a:r>
              <a:rPr lang="en-US" sz="1100" dirty="0" err="1">
                <a:latin typeface="Monaco" pitchFamily="2" charset="77"/>
              </a:rPr>
              <a:t>lst</a:t>
            </a:r>
            <a:r>
              <a:rPr lang="en-US" sz="1100" dirty="0">
                <a:latin typeface="Monaco" pitchFamily="2" charset="77"/>
              </a:rPr>
              <a:t>[j]&lt;</a:t>
            </a:r>
            <a:r>
              <a:rPr lang="en-US" sz="1100" dirty="0" err="1">
                <a:latin typeface="Monaco" pitchFamily="2" charset="77"/>
              </a:rPr>
              <a:t>lst</a:t>
            </a:r>
            <a:r>
              <a:rPr lang="en-US" sz="1100" dirty="0">
                <a:latin typeface="Monaco" pitchFamily="2" charset="77"/>
              </a:rPr>
              <a:t>[j-1]:</a:t>
            </a:r>
          </a:p>
          <a:p>
            <a:r>
              <a:rPr lang="en-US" sz="1100" dirty="0">
                <a:latin typeface="Monaco" pitchFamily="2" charset="77"/>
              </a:rPr>
              <a:t>                exchange(</a:t>
            </a:r>
            <a:r>
              <a:rPr lang="en-US" sz="1100" dirty="0" err="1">
                <a:latin typeface="Monaco" pitchFamily="2" charset="77"/>
              </a:rPr>
              <a:t>lst</a:t>
            </a:r>
            <a:r>
              <a:rPr lang="en-US" sz="1100" dirty="0">
                <a:latin typeface="Monaco" pitchFamily="2" charset="77"/>
              </a:rPr>
              <a:t>, j, j-1)</a:t>
            </a:r>
          </a:p>
          <a:p>
            <a:r>
              <a:rPr lang="en-US" sz="1100" dirty="0">
                <a:latin typeface="Monaco" pitchFamily="2" charset="77"/>
              </a:rPr>
              <a:t>            else:</a:t>
            </a:r>
          </a:p>
          <a:p>
            <a:r>
              <a:rPr lang="en-US" sz="1100" dirty="0">
                <a:latin typeface="Monaco" pitchFamily="2" charset="77"/>
              </a:rPr>
              <a:t>                break</a:t>
            </a:r>
          </a:p>
        </p:txBody>
      </p:sp>
      <p:sp>
        <p:nvSpPr>
          <p:cNvPr id="8" name="TextBox 7">
            <a:extLst>
              <a:ext uri="{FF2B5EF4-FFF2-40B4-BE49-F238E27FC236}">
                <a16:creationId xmlns:a16="http://schemas.microsoft.com/office/drawing/2014/main" id="{9FF4605C-59E0-07C4-7358-15AE0491DEF7}"/>
              </a:ext>
            </a:extLst>
          </p:cNvPr>
          <p:cNvSpPr txBox="1"/>
          <p:nvPr/>
        </p:nvSpPr>
        <p:spPr>
          <a:xfrm>
            <a:off x="1163782" y="3618673"/>
            <a:ext cx="3255250"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=2</a:t>
            </a:r>
          </a:p>
          <a:p>
            <a:pPr marL="285750" indent="-285750">
              <a:buFont typeface="Arial" panose="020B0604020202020204" pitchFamily="34" charset="0"/>
              <a:buChar char="•"/>
            </a:pPr>
            <a:r>
              <a:rPr lang="en-US" dirty="0"/>
              <a:t>j=2</a:t>
            </a:r>
          </a:p>
          <a:p>
            <a:pPr marL="285750" indent="-285750">
              <a:buFont typeface="Arial" panose="020B0604020202020204" pitchFamily="34" charset="0"/>
              <a:buChar char="•"/>
            </a:pPr>
            <a:r>
              <a:rPr lang="en-US" dirty="0"/>
              <a:t>Is </a:t>
            </a:r>
            <a:r>
              <a:rPr lang="en-US" dirty="0" err="1"/>
              <a:t>lst</a:t>
            </a:r>
            <a:r>
              <a:rPr lang="en-US" dirty="0"/>
              <a:t>[2]&lt;</a:t>
            </a:r>
            <a:r>
              <a:rPr lang="en-US" dirty="0" err="1"/>
              <a:t>lst</a:t>
            </a:r>
            <a:r>
              <a:rPr lang="en-US" dirty="0"/>
              <a:t>[1], that is 5&lt;3?</a:t>
            </a:r>
          </a:p>
          <a:p>
            <a:pPr marL="285750" indent="-285750">
              <a:buFont typeface="Arial" panose="020B0604020202020204" pitchFamily="34" charset="0"/>
              <a:buChar char="•"/>
            </a:pPr>
            <a:r>
              <a:rPr lang="en-US" dirty="0"/>
              <a:t>No, break inner for loop</a:t>
            </a:r>
          </a:p>
        </p:txBody>
      </p:sp>
      <p:graphicFrame>
        <p:nvGraphicFramePr>
          <p:cNvPr id="4" name="Content Placeholder 6">
            <a:extLst>
              <a:ext uri="{FF2B5EF4-FFF2-40B4-BE49-F238E27FC236}">
                <a16:creationId xmlns:a16="http://schemas.microsoft.com/office/drawing/2014/main" id="{E3A715F2-4D77-4BDD-D27F-2AFA1AFCFB61}"/>
              </a:ext>
            </a:extLst>
          </p:cNvPr>
          <p:cNvGraphicFramePr>
            <a:graphicFrameLocks/>
          </p:cNvGraphicFramePr>
          <p:nvPr>
            <p:extLst>
              <p:ext uri="{D42A27DB-BD31-4B8C-83A1-F6EECF244321}">
                <p14:modId xmlns:p14="http://schemas.microsoft.com/office/powerpoint/2010/main" val="1992017622"/>
              </p:ext>
            </p:extLst>
          </p:nvPr>
        </p:nvGraphicFramePr>
        <p:xfrm>
          <a:off x="978452" y="5488648"/>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rgbClr val="00B0F0"/>
                    </a:solidFill>
                  </a:tcPr>
                </a:tc>
                <a:tc>
                  <a:txBody>
                    <a:bodyPr/>
                    <a:lstStyle/>
                    <a:p>
                      <a:r>
                        <a:rPr lang="en-US" dirty="0"/>
                        <a:t>3</a:t>
                      </a:r>
                    </a:p>
                  </a:txBody>
                  <a:tcPr>
                    <a:solidFill>
                      <a:srgbClr val="00B0F0"/>
                    </a:solidFill>
                  </a:tcPr>
                </a:tc>
                <a:tc>
                  <a:txBody>
                    <a:bodyPr/>
                    <a:lstStyle/>
                    <a:p>
                      <a:r>
                        <a:rPr lang="en-US" dirty="0"/>
                        <a:t>4</a:t>
                      </a:r>
                    </a:p>
                  </a:txBody>
                  <a:tcPr>
                    <a:solidFill>
                      <a:srgbClr val="00B0F0"/>
                    </a:solidFill>
                  </a:tcPr>
                </a:tc>
                <a:extLst>
                  <a:ext uri="{0D108BD9-81ED-4DB2-BD59-A6C34878D82A}">
                    <a16:rowId xmlns:a16="http://schemas.microsoft.com/office/drawing/2014/main" val="2200810670"/>
                  </a:ext>
                </a:extLst>
              </a:tr>
              <a:tr h="370840">
                <a:tc>
                  <a:txBody>
                    <a:bodyPr/>
                    <a:lstStyle/>
                    <a:p>
                      <a:r>
                        <a:rPr lang="en-US" b="0" dirty="0"/>
                        <a:t>1</a:t>
                      </a:r>
                    </a:p>
                  </a:txBody>
                  <a:tcPr>
                    <a:solidFill>
                      <a:srgbClr val="FF9300"/>
                    </a:solidFill>
                  </a:tcPr>
                </a:tc>
                <a:tc>
                  <a:txBody>
                    <a:bodyPr/>
                    <a:lstStyle/>
                    <a:p>
                      <a:r>
                        <a:rPr lang="en-US" dirty="0"/>
                        <a:t>3</a:t>
                      </a:r>
                    </a:p>
                  </a:txBody>
                  <a:tcPr>
                    <a:solidFill>
                      <a:srgbClr val="FF9300"/>
                    </a:solidFill>
                  </a:tcPr>
                </a:tc>
                <a:tc>
                  <a:txBody>
                    <a:bodyPr/>
                    <a:lstStyle/>
                    <a:p>
                      <a:r>
                        <a:rPr lang="en-US" dirty="0"/>
                        <a:t>5</a:t>
                      </a:r>
                    </a:p>
                  </a:txBody>
                  <a:tcPr>
                    <a:solidFill>
                      <a:srgbClr val="00B0F0"/>
                    </a:solidFill>
                  </a:tcPr>
                </a:tc>
                <a:tc>
                  <a:txBody>
                    <a:bodyPr/>
                    <a:lstStyle/>
                    <a:p>
                      <a:r>
                        <a:rPr lang="en-US" dirty="0"/>
                        <a:t>6</a:t>
                      </a:r>
                    </a:p>
                  </a:txBody>
                  <a:tcPr>
                    <a:solidFill>
                      <a:srgbClr val="00B0F0"/>
                    </a:solidFill>
                  </a:tcPr>
                </a:tc>
                <a:tc>
                  <a:txBody>
                    <a:bodyPr/>
                    <a:lstStyle/>
                    <a:p>
                      <a:r>
                        <a:rPr lang="en-US" dirty="0"/>
                        <a:t>2</a:t>
                      </a:r>
                    </a:p>
                  </a:txBody>
                  <a:tcPr>
                    <a:solidFill>
                      <a:srgbClr val="00B0F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279785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90870-5998-2FC4-E0BC-CC18387FD36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8DEC1C8-11FA-A613-7499-27004E03E9C1}"/>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0A63246-A213-5932-C581-710AC110A230}"/>
              </a:ext>
            </a:extLst>
          </p:cNvPr>
          <p:cNvSpPr>
            <a:spLocks noGrp="1"/>
          </p:cNvSpPr>
          <p:nvPr>
            <p:ph type="sldNum" sz="quarter" idx="12"/>
          </p:nvPr>
        </p:nvSpPr>
        <p:spPr/>
        <p:txBody>
          <a:bodyPr/>
          <a:lstStyle/>
          <a:p>
            <a:fld id="{CC057153-B650-4DEB-B370-79DDCFDCE934}" type="slidenum">
              <a:rPr lang="en-US" smtClean="0"/>
              <a:t>51</a:t>
            </a:fld>
            <a:endParaRPr lang="en-US"/>
          </a:p>
        </p:txBody>
      </p:sp>
      <p:graphicFrame>
        <p:nvGraphicFramePr>
          <p:cNvPr id="7" name="Content Placeholder 6">
            <a:extLst>
              <a:ext uri="{FF2B5EF4-FFF2-40B4-BE49-F238E27FC236}">
                <a16:creationId xmlns:a16="http://schemas.microsoft.com/office/drawing/2014/main" id="{6C06A871-8008-AEAB-ADFC-EE8FAF8AE154}"/>
              </a:ext>
            </a:extLst>
          </p:cNvPr>
          <p:cNvGraphicFramePr>
            <a:graphicFrameLocks noGrp="1"/>
          </p:cNvGraphicFramePr>
          <p:nvPr>
            <p:ph idx="1"/>
            <p:extLst>
              <p:ext uri="{D42A27DB-BD31-4B8C-83A1-F6EECF244321}">
                <p14:modId xmlns:p14="http://schemas.microsoft.com/office/powerpoint/2010/main" val="1624997912"/>
              </p:ext>
            </p:extLst>
          </p:nvPr>
        </p:nvGraphicFramePr>
        <p:xfrm>
          <a:off x="978452" y="263147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 </a:t>
                      </a:r>
                    </a:p>
                  </a:txBody>
                  <a:tcPr/>
                </a:tc>
                <a:tc>
                  <a:txBody>
                    <a:bodyPr/>
                    <a:lstStyle/>
                    <a:p>
                      <a:r>
                        <a:rPr lang="en-US" dirty="0"/>
                        <a:t>1</a:t>
                      </a:r>
                    </a:p>
                  </a:txBody>
                  <a:tcPr/>
                </a:tc>
                <a:tc>
                  <a:txBody>
                    <a:bodyPr/>
                    <a:lstStyle/>
                    <a:p>
                      <a:r>
                        <a:rPr lang="en-US" dirty="0"/>
                        <a:t>2</a:t>
                      </a:r>
                    </a:p>
                  </a:txBody>
                  <a:tcPr>
                    <a:solidFill>
                      <a:schemeClr val="accent6"/>
                    </a:solidFill>
                  </a:tcPr>
                </a:tc>
                <a:tc>
                  <a:txBody>
                    <a:bodyPr/>
                    <a:lstStyle/>
                    <a:p>
                      <a:r>
                        <a:rPr lang="en-US" dirty="0"/>
                        <a:t>3</a:t>
                      </a:r>
                    </a:p>
                  </a:txBody>
                  <a:tcPr>
                    <a:solidFill>
                      <a:schemeClr val="accent6"/>
                    </a:solidFill>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0" dirty="0"/>
                        <a:t>1</a:t>
                      </a:r>
                    </a:p>
                  </a:txBody>
                  <a:tcPr/>
                </a:tc>
                <a:tc>
                  <a:txBody>
                    <a:bodyPr/>
                    <a:lstStyle/>
                    <a:p>
                      <a:r>
                        <a:rPr lang="en-US" dirty="0"/>
                        <a:t>3</a:t>
                      </a:r>
                    </a:p>
                  </a:txBody>
                  <a:tcPr/>
                </a:tc>
                <a:tc>
                  <a:txBody>
                    <a:bodyPr/>
                    <a:lstStyle/>
                    <a:p>
                      <a:r>
                        <a:rPr lang="en-US" dirty="0"/>
                        <a:t>5</a:t>
                      </a:r>
                    </a:p>
                  </a:txBody>
                  <a:tcPr>
                    <a:solidFill>
                      <a:schemeClr val="accent6"/>
                    </a:solidFill>
                  </a:tcPr>
                </a:tc>
                <a:tc>
                  <a:txBody>
                    <a:bodyPr/>
                    <a:lstStyle/>
                    <a:p>
                      <a:r>
                        <a:rPr lang="en-US" dirty="0"/>
                        <a:t>6</a:t>
                      </a:r>
                    </a:p>
                  </a:txBody>
                  <a:tcPr>
                    <a:solidFill>
                      <a:schemeClr val="accent6"/>
                    </a:solidFill>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A1167C6E-21F8-24E1-DB5F-15CF9A293CF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F6F1563-2E96-4245-610A-53C9208ADC5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example – 3rd pass</a:t>
            </a:r>
          </a:p>
        </p:txBody>
      </p:sp>
      <p:sp>
        <p:nvSpPr>
          <p:cNvPr id="6" name="TextBox 5">
            <a:extLst>
              <a:ext uri="{FF2B5EF4-FFF2-40B4-BE49-F238E27FC236}">
                <a16:creationId xmlns:a16="http://schemas.microsoft.com/office/drawing/2014/main" id="{C02B498A-7B12-5E26-AF62-D127E03DC200}"/>
              </a:ext>
            </a:extLst>
          </p:cNvPr>
          <p:cNvSpPr txBox="1"/>
          <p:nvPr/>
        </p:nvSpPr>
        <p:spPr>
          <a:xfrm>
            <a:off x="8791838" y="143163"/>
            <a:ext cx="6109854" cy="1446550"/>
          </a:xfrm>
          <a:prstGeom prst="rect">
            <a:avLst/>
          </a:prstGeom>
          <a:noFill/>
        </p:spPr>
        <p:txBody>
          <a:bodyPr wrap="square">
            <a:spAutoFit/>
          </a:bodyPr>
          <a:lstStyle/>
          <a:p>
            <a:r>
              <a:rPr lang="en-US" sz="1100" dirty="0">
                <a:latin typeface="Monaco" pitchFamily="2" charset="77"/>
              </a:rPr>
              <a:t>def </a:t>
            </a:r>
            <a:r>
              <a:rPr lang="en-US" sz="1100" dirty="0" err="1">
                <a:latin typeface="Monaco" pitchFamily="2" charset="77"/>
              </a:rPr>
              <a:t>insertionsort</a:t>
            </a:r>
            <a:r>
              <a:rPr lang="en-US" sz="1100" dirty="0">
                <a:latin typeface="Monaco" pitchFamily="2" charset="77"/>
              </a:rPr>
              <a:t> (</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n = </a:t>
            </a:r>
            <a:r>
              <a:rPr lang="en-US" sz="1100" dirty="0" err="1">
                <a:latin typeface="Monaco" pitchFamily="2" charset="77"/>
              </a:rPr>
              <a:t>len</a:t>
            </a:r>
            <a:r>
              <a:rPr lang="en-US" sz="1100" dirty="0">
                <a:latin typeface="Monaco" pitchFamily="2" charset="77"/>
              </a:rPr>
              <a:t>(</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for </a:t>
            </a:r>
            <a:r>
              <a:rPr lang="en-US" sz="1100" dirty="0" err="1">
                <a:latin typeface="Monaco" pitchFamily="2" charset="77"/>
              </a:rPr>
              <a:t>i</a:t>
            </a:r>
            <a:r>
              <a:rPr lang="en-US" sz="1100" dirty="0">
                <a:latin typeface="Monaco" pitchFamily="2" charset="77"/>
              </a:rPr>
              <a:t> in range(1, n):</a:t>
            </a:r>
          </a:p>
          <a:p>
            <a:r>
              <a:rPr lang="en-US" sz="1100" dirty="0">
                <a:latin typeface="Monaco" pitchFamily="2" charset="77"/>
              </a:rPr>
              <a:t>        for j in range(</a:t>
            </a:r>
            <a:r>
              <a:rPr lang="en-US" sz="1100" dirty="0" err="1">
                <a:latin typeface="Monaco" pitchFamily="2" charset="77"/>
              </a:rPr>
              <a:t>i</a:t>
            </a:r>
            <a:r>
              <a:rPr lang="en-US" sz="1100" dirty="0">
                <a:latin typeface="Monaco" pitchFamily="2" charset="77"/>
              </a:rPr>
              <a:t>, 0, -1):</a:t>
            </a:r>
          </a:p>
          <a:p>
            <a:r>
              <a:rPr lang="en-US" sz="1100" dirty="0">
                <a:latin typeface="Monaco" pitchFamily="2" charset="77"/>
              </a:rPr>
              <a:t>            if </a:t>
            </a:r>
            <a:r>
              <a:rPr lang="en-US" sz="1100" dirty="0" err="1">
                <a:latin typeface="Monaco" pitchFamily="2" charset="77"/>
              </a:rPr>
              <a:t>lst</a:t>
            </a:r>
            <a:r>
              <a:rPr lang="en-US" sz="1100" dirty="0">
                <a:latin typeface="Monaco" pitchFamily="2" charset="77"/>
              </a:rPr>
              <a:t>[j]&lt;</a:t>
            </a:r>
            <a:r>
              <a:rPr lang="en-US" sz="1100" dirty="0" err="1">
                <a:latin typeface="Monaco" pitchFamily="2" charset="77"/>
              </a:rPr>
              <a:t>lst</a:t>
            </a:r>
            <a:r>
              <a:rPr lang="en-US" sz="1100" dirty="0">
                <a:latin typeface="Monaco" pitchFamily="2" charset="77"/>
              </a:rPr>
              <a:t>[j-1]:</a:t>
            </a:r>
          </a:p>
          <a:p>
            <a:r>
              <a:rPr lang="en-US" sz="1100" dirty="0">
                <a:latin typeface="Monaco" pitchFamily="2" charset="77"/>
              </a:rPr>
              <a:t>                exchange(</a:t>
            </a:r>
            <a:r>
              <a:rPr lang="en-US" sz="1100" dirty="0" err="1">
                <a:latin typeface="Monaco" pitchFamily="2" charset="77"/>
              </a:rPr>
              <a:t>lst</a:t>
            </a:r>
            <a:r>
              <a:rPr lang="en-US" sz="1100" dirty="0">
                <a:latin typeface="Monaco" pitchFamily="2" charset="77"/>
              </a:rPr>
              <a:t>, j, j-1)</a:t>
            </a:r>
          </a:p>
          <a:p>
            <a:r>
              <a:rPr lang="en-US" sz="1100" dirty="0">
                <a:latin typeface="Monaco" pitchFamily="2" charset="77"/>
              </a:rPr>
              <a:t>            else:</a:t>
            </a:r>
          </a:p>
          <a:p>
            <a:r>
              <a:rPr lang="en-US" sz="1100" dirty="0">
                <a:latin typeface="Monaco" pitchFamily="2" charset="77"/>
              </a:rPr>
              <a:t>                break</a:t>
            </a:r>
          </a:p>
        </p:txBody>
      </p:sp>
      <p:sp>
        <p:nvSpPr>
          <p:cNvPr id="8" name="TextBox 7">
            <a:extLst>
              <a:ext uri="{FF2B5EF4-FFF2-40B4-BE49-F238E27FC236}">
                <a16:creationId xmlns:a16="http://schemas.microsoft.com/office/drawing/2014/main" id="{50F2B66A-ED2E-46CE-DB44-9F8EACDE3CA4}"/>
              </a:ext>
            </a:extLst>
          </p:cNvPr>
          <p:cNvSpPr txBox="1"/>
          <p:nvPr/>
        </p:nvSpPr>
        <p:spPr>
          <a:xfrm>
            <a:off x="1163782" y="3618673"/>
            <a:ext cx="3310906"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=3</a:t>
            </a:r>
          </a:p>
          <a:p>
            <a:pPr marL="285750" indent="-285750">
              <a:buFont typeface="Arial" panose="020B0604020202020204" pitchFamily="34" charset="0"/>
              <a:buChar char="•"/>
            </a:pPr>
            <a:r>
              <a:rPr lang="en-US" dirty="0"/>
              <a:t>j=3</a:t>
            </a:r>
          </a:p>
          <a:p>
            <a:pPr marL="285750" indent="-285750">
              <a:buFont typeface="Arial" panose="020B0604020202020204" pitchFamily="34" charset="0"/>
              <a:buChar char="•"/>
            </a:pPr>
            <a:r>
              <a:rPr lang="en-US" dirty="0"/>
              <a:t>Is </a:t>
            </a:r>
            <a:r>
              <a:rPr lang="en-US" dirty="0" err="1"/>
              <a:t>lst</a:t>
            </a:r>
            <a:r>
              <a:rPr lang="en-US" dirty="0"/>
              <a:t>[3]&lt;</a:t>
            </a:r>
            <a:r>
              <a:rPr lang="en-US" dirty="0" err="1"/>
              <a:t>lst</a:t>
            </a:r>
            <a:r>
              <a:rPr lang="en-US" dirty="0"/>
              <a:t>[2], that is 6&lt;5?</a:t>
            </a:r>
          </a:p>
          <a:p>
            <a:pPr marL="285750" indent="-285750">
              <a:buFont typeface="Arial" panose="020B0604020202020204" pitchFamily="34" charset="0"/>
              <a:buChar char="•"/>
            </a:pPr>
            <a:r>
              <a:rPr lang="en-US" dirty="0"/>
              <a:t>No, break inner for loop</a:t>
            </a:r>
          </a:p>
        </p:txBody>
      </p:sp>
      <p:graphicFrame>
        <p:nvGraphicFramePr>
          <p:cNvPr id="4" name="Content Placeholder 6">
            <a:extLst>
              <a:ext uri="{FF2B5EF4-FFF2-40B4-BE49-F238E27FC236}">
                <a16:creationId xmlns:a16="http://schemas.microsoft.com/office/drawing/2014/main" id="{3CFEBCCF-085F-D209-B871-6B5595E0DACA}"/>
              </a:ext>
            </a:extLst>
          </p:cNvPr>
          <p:cNvGraphicFramePr>
            <a:graphicFrameLocks/>
          </p:cNvGraphicFramePr>
          <p:nvPr>
            <p:extLst>
              <p:ext uri="{D42A27DB-BD31-4B8C-83A1-F6EECF244321}">
                <p14:modId xmlns:p14="http://schemas.microsoft.com/office/powerpoint/2010/main" val="379259289"/>
              </p:ext>
            </p:extLst>
          </p:nvPr>
        </p:nvGraphicFramePr>
        <p:xfrm>
          <a:off x="978452" y="5488648"/>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rgbClr val="FF9300"/>
                    </a:solidFill>
                  </a:tcPr>
                </a:tc>
                <a:tc>
                  <a:txBody>
                    <a:bodyPr/>
                    <a:lstStyle/>
                    <a:p>
                      <a:r>
                        <a:rPr lang="en-US" dirty="0"/>
                        <a:t>3</a:t>
                      </a:r>
                    </a:p>
                  </a:txBody>
                  <a:tcPr>
                    <a:solidFill>
                      <a:srgbClr val="00B0F0"/>
                    </a:solidFill>
                  </a:tcPr>
                </a:tc>
                <a:tc>
                  <a:txBody>
                    <a:bodyPr/>
                    <a:lstStyle/>
                    <a:p>
                      <a:r>
                        <a:rPr lang="en-US" dirty="0"/>
                        <a:t>4</a:t>
                      </a:r>
                    </a:p>
                  </a:txBody>
                  <a:tcPr>
                    <a:solidFill>
                      <a:srgbClr val="00B0F0"/>
                    </a:solidFill>
                  </a:tcPr>
                </a:tc>
                <a:extLst>
                  <a:ext uri="{0D108BD9-81ED-4DB2-BD59-A6C34878D82A}">
                    <a16:rowId xmlns:a16="http://schemas.microsoft.com/office/drawing/2014/main" val="2200810670"/>
                  </a:ext>
                </a:extLst>
              </a:tr>
              <a:tr h="370840">
                <a:tc>
                  <a:txBody>
                    <a:bodyPr/>
                    <a:lstStyle/>
                    <a:p>
                      <a:r>
                        <a:rPr lang="en-US" b="0" dirty="0"/>
                        <a:t>1</a:t>
                      </a:r>
                    </a:p>
                  </a:txBody>
                  <a:tcPr>
                    <a:solidFill>
                      <a:srgbClr val="FF9300"/>
                    </a:solidFill>
                  </a:tcPr>
                </a:tc>
                <a:tc>
                  <a:txBody>
                    <a:bodyPr/>
                    <a:lstStyle/>
                    <a:p>
                      <a:r>
                        <a:rPr lang="en-US" dirty="0"/>
                        <a:t>3</a:t>
                      </a:r>
                    </a:p>
                  </a:txBody>
                  <a:tcPr>
                    <a:solidFill>
                      <a:srgbClr val="FF9300"/>
                    </a:solidFill>
                  </a:tcPr>
                </a:tc>
                <a:tc>
                  <a:txBody>
                    <a:bodyPr/>
                    <a:lstStyle/>
                    <a:p>
                      <a:r>
                        <a:rPr lang="en-US" dirty="0"/>
                        <a:t>5</a:t>
                      </a:r>
                    </a:p>
                  </a:txBody>
                  <a:tcPr>
                    <a:solidFill>
                      <a:srgbClr val="FF9300"/>
                    </a:solidFill>
                  </a:tcPr>
                </a:tc>
                <a:tc>
                  <a:txBody>
                    <a:bodyPr/>
                    <a:lstStyle/>
                    <a:p>
                      <a:r>
                        <a:rPr lang="en-US" dirty="0"/>
                        <a:t>6</a:t>
                      </a:r>
                    </a:p>
                  </a:txBody>
                  <a:tcPr>
                    <a:solidFill>
                      <a:srgbClr val="00B0F0"/>
                    </a:solidFill>
                  </a:tcPr>
                </a:tc>
                <a:tc>
                  <a:txBody>
                    <a:bodyPr/>
                    <a:lstStyle/>
                    <a:p>
                      <a:r>
                        <a:rPr lang="en-US" dirty="0"/>
                        <a:t>2</a:t>
                      </a:r>
                    </a:p>
                  </a:txBody>
                  <a:tcPr>
                    <a:solidFill>
                      <a:srgbClr val="00B0F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295263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D7EED-8C1D-5315-5867-8630446A961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6D3B3D0-F936-0CF1-DE52-B61DC807C0F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7B97B64-92BF-D0F1-99D3-8C94A14072E0}"/>
              </a:ext>
            </a:extLst>
          </p:cNvPr>
          <p:cNvSpPr>
            <a:spLocks noGrp="1"/>
          </p:cNvSpPr>
          <p:nvPr>
            <p:ph type="sldNum" sz="quarter" idx="12"/>
          </p:nvPr>
        </p:nvSpPr>
        <p:spPr/>
        <p:txBody>
          <a:bodyPr/>
          <a:lstStyle/>
          <a:p>
            <a:fld id="{CC057153-B650-4DEB-B370-79DDCFDCE934}" type="slidenum">
              <a:rPr lang="en-US" smtClean="0"/>
              <a:t>52</a:t>
            </a:fld>
            <a:endParaRPr lang="en-US"/>
          </a:p>
        </p:txBody>
      </p:sp>
      <p:graphicFrame>
        <p:nvGraphicFramePr>
          <p:cNvPr id="7" name="Content Placeholder 6">
            <a:extLst>
              <a:ext uri="{FF2B5EF4-FFF2-40B4-BE49-F238E27FC236}">
                <a16:creationId xmlns:a16="http://schemas.microsoft.com/office/drawing/2014/main" id="{5D332201-E7C5-1B10-06F0-B445AB7CD92F}"/>
              </a:ext>
            </a:extLst>
          </p:cNvPr>
          <p:cNvGraphicFramePr>
            <a:graphicFrameLocks noGrp="1"/>
          </p:cNvGraphicFramePr>
          <p:nvPr>
            <p:ph idx="1"/>
            <p:extLst>
              <p:ext uri="{D42A27DB-BD31-4B8C-83A1-F6EECF244321}">
                <p14:modId xmlns:p14="http://schemas.microsoft.com/office/powerpoint/2010/main" val="3356232302"/>
              </p:ext>
            </p:extLst>
          </p:nvPr>
        </p:nvGraphicFramePr>
        <p:xfrm>
          <a:off x="978452" y="263147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 </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solidFill>
                      <a:schemeClr val="accent6"/>
                    </a:solidFill>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370840">
                <a:tc>
                  <a:txBody>
                    <a:bodyPr/>
                    <a:lstStyle/>
                    <a:p>
                      <a:r>
                        <a:rPr lang="en-US" b="0" dirty="0"/>
                        <a:t>1</a:t>
                      </a:r>
                    </a:p>
                  </a:txBody>
                  <a:tcPr/>
                </a:tc>
                <a:tc>
                  <a:txBody>
                    <a:bodyPr/>
                    <a:lstStyle/>
                    <a:p>
                      <a:r>
                        <a:rPr lang="en-US" dirty="0"/>
                        <a:t>3</a:t>
                      </a:r>
                    </a:p>
                  </a:txBody>
                  <a:tcPr/>
                </a:tc>
                <a:tc>
                  <a:txBody>
                    <a:bodyPr/>
                    <a:lstStyle/>
                    <a:p>
                      <a:r>
                        <a:rPr lang="en-US" dirty="0"/>
                        <a:t>5</a:t>
                      </a:r>
                    </a:p>
                  </a:txBody>
                  <a:tcPr/>
                </a:tc>
                <a:tc>
                  <a:txBody>
                    <a:bodyPr/>
                    <a:lstStyle/>
                    <a:p>
                      <a:r>
                        <a:rPr lang="en-US" dirty="0"/>
                        <a:t>6</a:t>
                      </a:r>
                    </a:p>
                  </a:txBody>
                  <a:tcPr>
                    <a:solidFill>
                      <a:schemeClr val="accent6"/>
                    </a:solidFill>
                  </a:tcPr>
                </a:tc>
                <a:tc>
                  <a:txBody>
                    <a:bodyPr/>
                    <a:lstStyle/>
                    <a:p>
                      <a:r>
                        <a:rPr lang="en-US" dirty="0"/>
                        <a:t>2</a:t>
                      </a:r>
                    </a:p>
                  </a:txBody>
                  <a:tcPr>
                    <a:solidFill>
                      <a:schemeClr val="accent6"/>
                    </a:solidFill>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812F1FE0-E8A3-F37C-6876-05B17682E9C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8F40818-6778-A9EB-B1AF-8049BEE61F4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example – 4th pass</a:t>
            </a:r>
          </a:p>
        </p:txBody>
      </p:sp>
      <p:sp>
        <p:nvSpPr>
          <p:cNvPr id="6" name="TextBox 5">
            <a:extLst>
              <a:ext uri="{FF2B5EF4-FFF2-40B4-BE49-F238E27FC236}">
                <a16:creationId xmlns:a16="http://schemas.microsoft.com/office/drawing/2014/main" id="{B4DA30FC-E0F4-1E68-EC34-126E6884CAEA}"/>
              </a:ext>
            </a:extLst>
          </p:cNvPr>
          <p:cNvSpPr txBox="1"/>
          <p:nvPr/>
        </p:nvSpPr>
        <p:spPr>
          <a:xfrm>
            <a:off x="8791838" y="143163"/>
            <a:ext cx="6109854" cy="1446550"/>
          </a:xfrm>
          <a:prstGeom prst="rect">
            <a:avLst/>
          </a:prstGeom>
          <a:noFill/>
        </p:spPr>
        <p:txBody>
          <a:bodyPr wrap="square">
            <a:spAutoFit/>
          </a:bodyPr>
          <a:lstStyle/>
          <a:p>
            <a:r>
              <a:rPr lang="en-US" sz="1100" dirty="0">
                <a:latin typeface="Monaco" pitchFamily="2" charset="77"/>
              </a:rPr>
              <a:t>def </a:t>
            </a:r>
            <a:r>
              <a:rPr lang="en-US" sz="1100" dirty="0" err="1">
                <a:latin typeface="Monaco" pitchFamily="2" charset="77"/>
              </a:rPr>
              <a:t>insertionsort</a:t>
            </a:r>
            <a:r>
              <a:rPr lang="en-US" sz="1100" dirty="0">
                <a:latin typeface="Monaco" pitchFamily="2" charset="77"/>
              </a:rPr>
              <a:t> (</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n = </a:t>
            </a:r>
            <a:r>
              <a:rPr lang="en-US" sz="1100" dirty="0" err="1">
                <a:latin typeface="Monaco" pitchFamily="2" charset="77"/>
              </a:rPr>
              <a:t>len</a:t>
            </a:r>
            <a:r>
              <a:rPr lang="en-US" sz="1100" dirty="0">
                <a:latin typeface="Monaco" pitchFamily="2" charset="77"/>
              </a:rPr>
              <a:t>(</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for </a:t>
            </a:r>
            <a:r>
              <a:rPr lang="en-US" sz="1100" dirty="0" err="1">
                <a:latin typeface="Monaco" pitchFamily="2" charset="77"/>
              </a:rPr>
              <a:t>i</a:t>
            </a:r>
            <a:r>
              <a:rPr lang="en-US" sz="1100" dirty="0">
                <a:latin typeface="Monaco" pitchFamily="2" charset="77"/>
              </a:rPr>
              <a:t> in range(1, n):</a:t>
            </a:r>
          </a:p>
          <a:p>
            <a:r>
              <a:rPr lang="en-US" sz="1100" dirty="0">
                <a:latin typeface="Monaco" pitchFamily="2" charset="77"/>
              </a:rPr>
              <a:t>        for j in range(</a:t>
            </a:r>
            <a:r>
              <a:rPr lang="en-US" sz="1100" dirty="0" err="1">
                <a:latin typeface="Monaco" pitchFamily="2" charset="77"/>
              </a:rPr>
              <a:t>i</a:t>
            </a:r>
            <a:r>
              <a:rPr lang="en-US" sz="1100" dirty="0">
                <a:latin typeface="Monaco" pitchFamily="2" charset="77"/>
              </a:rPr>
              <a:t>, 0, -1):</a:t>
            </a:r>
          </a:p>
          <a:p>
            <a:r>
              <a:rPr lang="en-US" sz="1100" dirty="0">
                <a:latin typeface="Monaco" pitchFamily="2" charset="77"/>
              </a:rPr>
              <a:t>            if </a:t>
            </a:r>
            <a:r>
              <a:rPr lang="en-US" sz="1100" dirty="0" err="1">
                <a:latin typeface="Monaco" pitchFamily="2" charset="77"/>
              </a:rPr>
              <a:t>lst</a:t>
            </a:r>
            <a:r>
              <a:rPr lang="en-US" sz="1100" dirty="0">
                <a:latin typeface="Monaco" pitchFamily="2" charset="77"/>
              </a:rPr>
              <a:t>[j]&lt;</a:t>
            </a:r>
            <a:r>
              <a:rPr lang="en-US" sz="1100" dirty="0" err="1">
                <a:latin typeface="Monaco" pitchFamily="2" charset="77"/>
              </a:rPr>
              <a:t>lst</a:t>
            </a:r>
            <a:r>
              <a:rPr lang="en-US" sz="1100" dirty="0">
                <a:latin typeface="Monaco" pitchFamily="2" charset="77"/>
              </a:rPr>
              <a:t>[j-1]:</a:t>
            </a:r>
          </a:p>
          <a:p>
            <a:r>
              <a:rPr lang="en-US" sz="1100" dirty="0">
                <a:latin typeface="Monaco" pitchFamily="2" charset="77"/>
              </a:rPr>
              <a:t>                exchange(</a:t>
            </a:r>
            <a:r>
              <a:rPr lang="en-US" sz="1100" dirty="0" err="1">
                <a:latin typeface="Monaco" pitchFamily="2" charset="77"/>
              </a:rPr>
              <a:t>lst</a:t>
            </a:r>
            <a:r>
              <a:rPr lang="en-US" sz="1100" dirty="0">
                <a:latin typeface="Monaco" pitchFamily="2" charset="77"/>
              </a:rPr>
              <a:t>, j, j-1)</a:t>
            </a:r>
          </a:p>
          <a:p>
            <a:r>
              <a:rPr lang="en-US" sz="1100" dirty="0">
                <a:latin typeface="Monaco" pitchFamily="2" charset="77"/>
              </a:rPr>
              <a:t>            else:</a:t>
            </a:r>
          </a:p>
          <a:p>
            <a:r>
              <a:rPr lang="en-US" sz="1100" dirty="0">
                <a:latin typeface="Monaco" pitchFamily="2" charset="77"/>
              </a:rPr>
              <a:t>                break</a:t>
            </a:r>
          </a:p>
        </p:txBody>
      </p:sp>
      <p:sp>
        <p:nvSpPr>
          <p:cNvPr id="8" name="TextBox 7">
            <a:extLst>
              <a:ext uri="{FF2B5EF4-FFF2-40B4-BE49-F238E27FC236}">
                <a16:creationId xmlns:a16="http://schemas.microsoft.com/office/drawing/2014/main" id="{3CEAC12D-777A-7F4A-6C75-30C41B117432}"/>
              </a:ext>
            </a:extLst>
          </p:cNvPr>
          <p:cNvSpPr txBox="1"/>
          <p:nvPr/>
        </p:nvSpPr>
        <p:spPr>
          <a:xfrm>
            <a:off x="1163782" y="3618673"/>
            <a:ext cx="3313856"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=4</a:t>
            </a:r>
          </a:p>
          <a:p>
            <a:pPr marL="285750" indent="-285750">
              <a:buFont typeface="Arial" panose="020B0604020202020204" pitchFamily="34" charset="0"/>
              <a:buChar char="•"/>
            </a:pPr>
            <a:r>
              <a:rPr lang="en-US" dirty="0"/>
              <a:t>j=4</a:t>
            </a:r>
          </a:p>
          <a:p>
            <a:pPr marL="285750" indent="-285750">
              <a:buFont typeface="Arial" panose="020B0604020202020204" pitchFamily="34" charset="0"/>
              <a:buChar char="•"/>
            </a:pPr>
            <a:r>
              <a:rPr lang="en-US" dirty="0"/>
              <a:t>Is </a:t>
            </a:r>
            <a:r>
              <a:rPr lang="en-US" dirty="0" err="1"/>
              <a:t>lst</a:t>
            </a:r>
            <a:r>
              <a:rPr lang="en-US" dirty="0"/>
              <a:t>[4]&lt;</a:t>
            </a:r>
            <a:r>
              <a:rPr lang="en-US" dirty="0" err="1"/>
              <a:t>lst</a:t>
            </a:r>
            <a:r>
              <a:rPr lang="en-US" dirty="0"/>
              <a:t>[3], that is 2&lt;6?</a:t>
            </a:r>
          </a:p>
          <a:p>
            <a:pPr marL="285750" indent="-285750">
              <a:buFont typeface="Arial" panose="020B0604020202020204" pitchFamily="34" charset="0"/>
              <a:buChar char="•"/>
            </a:pPr>
            <a:r>
              <a:rPr lang="en-US" dirty="0"/>
              <a:t>Yes, exchange them</a:t>
            </a:r>
          </a:p>
        </p:txBody>
      </p:sp>
      <p:graphicFrame>
        <p:nvGraphicFramePr>
          <p:cNvPr id="5" name="Content Placeholder 6">
            <a:extLst>
              <a:ext uri="{FF2B5EF4-FFF2-40B4-BE49-F238E27FC236}">
                <a16:creationId xmlns:a16="http://schemas.microsoft.com/office/drawing/2014/main" id="{A5ACD888-9EC3-27A1-6B4D-1B9DA6DB648E}"/>
              </a:ext>
            </a:extLst>
          </p:cNvPr>
          <p:cNvGraphicFramePr>
            <a:graphicFrameLocks/>
          </p:cNvGraphicFramePr>
          <p:nvPr>
            <p:extLst>
              <p:ext uri="{D42A27DB-BD31-4B8C-83A1-F6EECF244321}">
                <p14:modId xmlns:p14="http://schemas.microsoft.com/office/powerpoint/2010/main" val="3992292175"/>
              </p:ext>
            </p:extLst>
          </p:nvPr>
        </p:nvGraphicFramePr>
        <p:xfrm>
          <a:off x="978452" y="5541105"/>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 </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solidFill>
                      <a:schemeClr val="accent6"/>
                    </a:solidFill>
                  </a:tcPr>
                </a:tc>
                <a:tc>
                  <a:txBody>
                    <a:bodyPr/>
                    <a:lstStyle/>
                    <a:p>
                      <a:r>
                        <a:rPr lang="en-US" dirty="0"/>
                        <a:t>4</a:t>
                      </a:r>
                    </a:p>
                  </a:txBody>
                  <a:tcPr>
                    <a:solidFill>
                      <a:schemeClr val="accent6"/>
                    </a:solidFill>
                  </a:tcPr>
                </a:tc>
                <a:extLst>
                  <a:ext uri="{0D108BD9-81ED-4DB2-BD59-A6C34878D82A}">
                    <a16:rowId xmlns:a16="http://schemas.microsoft.com/office/drawing/2014/main" val="2200810670"/>
                  </a:ext>
                </a:extLst>
              </a:tr>
              <a:tr h="370840">
                <a:tc>
                  <a:txBody>
                    <a:bodyPr/>
                    <a:lstStyle/>
                    <a:p>
                      <a:r>
                        <a:rPr lang="en-US" b="0" dirty="0"/>
                        <a:t>1</a:t>
                      </a:r>
                    </a:p>
                  </a:txBody>
                  <a:tcPr/>
                </a:tc>
                <a:tc>
                  <a:txBody>
                    <a:bodyPr/>
                    <a:lstStyle/>
                    <a:p>
                      <a:r>
                        <a:rPr lang="en-US" dirty="0"/>
                        <a:t>3</a:t>
                      </a:r>
                    </a:p>
                  </a:txBody>
                  <a:tcPr/>
                </a:tc>
                <a:tc>
                  <a:txBody>
                    <a:bodyPr/>
                    <a:lstStyle/>
                    <a:p>
                      <a:r>
                        <a:rPr lang="en-US" dirty="0"/>
                        <a:t>5</a:t>
                      </a:r>
                    </a:p>
                  </a:txBody>
                  <a:tcPr/>
                </a:tc>
                <a:tc>
                  <a:txBody>
                    <a:bodyPr/>
                    <a:lstStyle/>
                    <a:p>
                      <a:r>
                        <a:rPr lang="en-US" dirty="0"/>
                        <a:t>2</a:t>
                      </a:r>
                    </a:p>
                  </a:txBody>
                  <a:tcPr>
                    <a:solidFill>
                      <a:schemeClr val="accent6"/>
                    </a:solidFill>
                  </a:tcPr>
                </a:tc>
                <a:tc>
                  <a:txBody>
                    <a:bodyPr/>
                    <a:lstStyle/>
                    <a:p>
                      <a:r>
                        <a:rPr lang="en-US" dirty="0"/>
                        <a:t>6</a:t>
                      </a:r>
                    </a:p>
                  </a:txBody>
                  <a:tcPr>
                    <a:solidFill>
                      <a:schemeClr val="accent6"/>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6233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3F1C-D41E-A95A-938B-D781F6E0A4B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42C2D4C-BCF1-EF2E-7741-84403C897B5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52738D4-0034-4DA9-6768-610CABFF6CFF}"/>
              </a:ext>
            </a:extLst>
          </p:cNvPr>
          <p:cNvSpPr>
            <a:spLocks noGrp="1"/>
          </p:cNvSpPr>
          <p:nvPr>
            <p:ph type="sldNum" sz="quarter" idx="12"/>
          </p:nvPr>
        </p:nvSpPr>
        <p:spPr/>
        <p:txBody>
          <a:bodyPr/>
          <a:lstStyle/>
          <a:p>
            <a:fld id="{CC057153-B650-4DEB-B370-79DDCFDCE934}" type="slidenum">
              <a:rPr lang="en-US" smtClean="0"/>
              <a:t>53</a:t>
            </a:fld>
            <a:endParaRPr lang="en-US"/>
          </a:p>
        </p:txBody>
      </p:sp>
      <p:sp>
        <p:nvSpPr>
          <p:cNvPr id="2" name="TextBox 1">
            <a:extLst>
              <a:ext uri="{FF2B5EF4-FFF2-40B4-BE49-F238E27FC236}">
                <a16:creationId xmlns:a16="http://schemas.microsoft.com/office/drawing/2014/main" id="{59698B69-4E17-4821-421F-39F9F1B2A99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D5C932C-EFC6-D003-EA50-BF623018FF4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example – 4th pass</a:t>
            </a:r>
          </a:p>
        </p:txBody>
      </p:sp>
      <p:sp>
        <p:nvSpPr>
          <p:cNvPr id="6" name="TextBox 5">
            <a:extLst>
              <a:ext uri="{FF2B5EF4-FFF2-40B4-BE49-F238E27FC236}">
                <a16:creationId xmlns:a16="http://schemas.microsoft.com/office/drawing/2014/main" id="{5F6C90F8-E34E-742D-4D90-CD756E2D2875}"/>
              </a:ext>
            </a:extLst>
          </p:cNvPr>
          <p:cNvSpPr txBox="1"/>
          <p:nvPr/>
        </p:nvSpPr>
        <p:spPr>
          <a:xfrm>
            <a:off x="8791838" y="143163"/>
            <a:ext cx="6109854" cy="1446550"/>
          </a:xfrm>
          <a:prstGeom prst="rect">
            <a:avLst/>
          </a:prstGeom>
          <a:noFill/>
        </p:spPr>
        <p:txBody>
          <a:bodyPr wrap="square">
            <a:spAutoFit/>
          </a:bodyPr>
          <a:lstStyle/>
          <a:p>
            <a:r>
              <a:rPr lang="en-US" sz="1100" dirty="0">
                <a:latin typeface="Monaco" pitchFamily="2" charset="77"/>
              </a:rPr>
              <a:t>def </a:t>
            </a:r>
            <a:r>
              <a:rPr lang="en-US" sz="1100" dirty="0" err="1">
                <a:latin typeface="Monaco" pitchFamily="2" charset="77"/>
              </a:rPr>
              <a:t>insertionsort</a:t>
            </a:r>
            <a:r>
              <a:rPr lang="en-US" sz="1100" dirty="0">
                <a:latin typeface="Monaco" pitchFamily="2" charset="77"/>
              </a:rPr>
              <a:t> (</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n = </a:t>
            </a:r>
            <a:r>
              <a:rPr lang="en-US" sz="1100" dirty="0" err="1">
                <a:latin typeface="Monaco" pitchFamily="2" charset="77"/>
              </a:rPr>
              <a:t>len</a:t>
            </a:r>
            <a:r>
              <a:rPr lang="en-US" sz="1100" dirty="0">
                <a:latin typeface="Monaco" pitchFamily="2" charset="77"/>
              </a:rPr>
              <a:t>(</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for </a:t>
            </a:r>
            <a:r>
              <a:rPr lang="en-US" sz="1100" dirty="0" err="1">
                <a:latin typeface="Monaco" pitchFamily="2" charset="77"/>
              </a:rPr>
              <a:t>i</a:t>
            </a:r>
            <a:r>
              <a:rPr lang="en-US" sz="1100" dirty="0">
                <a:latin typeface="Monaco" pitchFamily="2" charset="77"/>
              </a:rPr>
              <a:t> in range(1, n):</a:t>
            </a:r>
          </a:p>
          <a:p>
            <a:r>
              <a:rPr lang="en-US" sz="1100" dirty="0">
                <a:latin typeface="Monaco" pitchFamily="2" charset="77"/>
              </a:rPr>
              <a:t>        for j in range(</a:t>
            </a:r>
            <a:r>
              <a:rPr lang="en-US" sz="1100" dirty="0" err="1">
                <a:latin typeface="Monaco" pitchFamily="2" charset="77"/>
              </a:rPr>
              <a:t>i</a:t>
            </a:r>
            <a:r>
              <a:rPr lang="en-US" sz="1100" dirty="0">
                <a:latin typeface="Monaco" pitchFamily="2" charset="77"/>
              </a:rPr>
              <a:t>, 0, -1):</a:t>
            </a:r>
          </a:p>
          <a:p>
            <a:r>
              <a:rPr lang="en-US" sz="1100" dirty="0">
                <a:latin typeface="Monaco" pitchFamily="2" charset="77"/>
              </a:rPr>
              <a:t>            if </a:t>
            </a:r>
            <a:r>
              <a:rPr lang="en-US" sz="1100" dirty="0" err="1">
                <a:latin typeface="Monaco" pitchFamily="2" charset="77"/>
              </a:rPr>
              <a:t>lst</a:t>
            </a:r>
            <a:r>
              <a:rPr lang="en-US" sz="1100" dirty="0">
                <a:latin typeface="Monaco" pitchFamily="2" charset="77"/>
              </a:rPr>
              <a:t>[j]&lt;</a:t>
            </a:r>
            <a:r>
              <a:rPr lang="en-US" sz="1100" dirty="0" err="1">
                <a:latin typeface="Monaco" pitchFamily="2" charset="77"/>
              </a:rPr>
              <a:t>lst</a:t>
            </a:r>
            <a:r>
              <a:rPr lang="en-US" sz="1100" dirty="0">
                <a:latin typeface="Monaco" pitchFamily="2" charset="77"/>
              </a:rPr>
              <a:t>[j-1]:</a:t>
            </a:r>
          </a:p>
          <a:p>
            <a:r>
              <a:rPr lang="en-US" sz="1100" dirty="0">
                <a:latin typeface="Monaco" pitchFamily="2" charset="77"/>
              </a:rPr>
              <a:t>                exchange(</a:t>
            </a:r>
            <a:r>
              <a:rPr lang="en-US" sz="1100" dirty="0" err="1">
                <a:latin typeface="Monaco" pitchFamily="2" charset="77"/>
              </a:rPr>
              <a:t>lst</a:t>
            </a:r>
            <a:r>
              <a:rPr lang="en-US" sz="1100" dirty="0">
                <a:latin typeface="Monaco" pitchFamily="2" charset="77"/>
              </a:rPr>
              <a:t>, j, j-1)</a:t>
            </a:r>
          </a:p>
          <a:p>
            <a:r>
              <a:rPr lang="en-US" sz="1100" dirty="0">
                <a:latin typeface="Monaco" pitchFamily="2" charset="77"/>
              </a:rPr>
              <a:t>            else:</a:t>
            </a:r>
          </a:p>
          <a:p>
            <a:r>
              <a:rPr lang="en-US" sz="1100" dirty="0">
                <a:latin typeface="Monaco" pitchFamily="2" charset="77"/>
              </a:rPr>
              <a:t>                break</a:t>
            </a:r>
          </a:p>
        </p:txBody>
      </p:sp>
      <p:sp>
        <p:nvSpPr>
          <p:cNvPr id="8" name="TextBox 7">
            <a:extLst>
              <a:ext uri="{FF2B5EF4-FFF2-40B4-BE49-F238E27FC236}">
                <a16:creationId xmlns:a16="http://schemas.microsoft.com/office/drawing/2014/main" id="{02121E1D-DF29-D0C1-4075-4427D0755715}"/>
              </a:ext>
            </a:extLst>
          </p:cNvPr>
          <p:cNvSpPr txBox="1"/>
          <p:nvPr/>
        </p:nvSpPr>
        <p:spPr>
          <a:xfrm>
            <a:off x="1163782" y="3618673"/>
            <a:ext cx="3302186"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=4</a:t>
            </a:r>
          </a:p>
          <a:p>
            <a:pPr marL="285750" indent="-285750">
              <a:buFont typeface="Arial" panose="020B0604020202020204" pitchFamily="34" charset="0"/>
              <a:buChar char="•"/>
            </a:pPr>
            <a:r>
              <a:rPr lang="en-US" dirty="0"/>
              <a:t>j=3</a:t>
            </a:r>
          </a:p>
          <a:p>
            <a:pPr marL="285750" indent="-285750">
              <a:buFont typeface="Arial" panose="020B0604020202020204" pitchFamily="34" charset="0"/>
              <a:buChar char="•"/>
            </a:pPr>
            <a:r>
              <a:rPr lang="en-US" dirty="0"/>
              <a:t>Is </a:t>
            </a:r>
            <a:r>
              <a:rPr lang="en-US" dirty="0" err="1"/>
              <a:t>lst</a:t>
            </a:r>
            <a:r>
              <a:rPr lang="en-US" dirty="0"/>
              <a:t>[3]&lt;</a:t>
            </a:r>
            <a:r>
              <a:rPr lang="en-US" dirty="0" err="1"/>
              <a:t>lst</a:t>
            </a:r>
            <a:r>
              <a:rPr lang="en-US" dirty="0"/>
              <a:t>[2], that is 2&lt;5?</a:t>
            </a:r>
          </a:p>
          <a:p>
            <a:pPr marL="285750" indent="-285750">
              <a:buFont typeface="Arial" panose="020B0604020202020204" pitchFamily="34" charset="0"/>
              <a:buChar char="•"/>
            </a:pPr>
            <a:r>
              <a:rPr lang="en-US" dirty="0"/>
              <a:t>Yes, exchange them</a:t>
            </a:r>
          </a:p>
        </p:txBody>
      </p:sp>
      <p:graphicFrame>
        <p:nvGraphicFramePr>
          <p:cNvPr id="13" name="Content Placeholder 6">
            <a:extLst>
              <a:ext uri="{FF2B5EF4-FFF2-40B4-BE49-F238E27FC236}">
                <a16:creationId xmlns:a16="http://schemas.microsoft.com/office/drawing/2014/main" id="{371FA2F1-D717-5B87-EA26-4FD9F16F16BF}"/>
              </a:ext>
            </a:extLst>
          </p:cNvPr>
          <p:cNvGraphicFramePr>
            <a:graphicFrameLocks/>
          </p:cNvGraphicFramePr>
          <p:nvPr>
            <p:extLst>
              <p:ext uri="{D42A27DB-BD31-4B8C-83A1-F6EECF244321}">
                <p14:modId xmlns:p14="http://schemas.microsoft.com/office/powerpoint/2010/main" val="781250710"/>
              </p:ext>
            </p:extLst>
          </p:nvPr>
        </p:nvGraphicFramePr>
        <p:xfrm>
          <a:off x="765047" y="1985698"/>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 </a:t>
                      </a:r>
                    </a:p>
                  </a:txBody>
                  <a:tcPr/>
                </a:tc>
                <a:tc>
                  <a:txBody>
                    <a:bodyPr/>
                    <a:lstStyle/>
                    <a:p>
                      <a:r>
                        <a:rPr lang="en-US" dirty="0"/>
                        <a:t>1</a:t>
                      </a:r>
                    </a:p>
                  </a:txBody>
                  <a:tcPr/>
                </a:tc>
                <a:tc>
                  <a:txBody>
                    <a:bodyPr/>
                    <a:lstStyle/>
                    <a:p>
                      <a:r>
                        <a:rPr lang="en-US" dirty="0"/>
                        <a:t>2</a:t>
                      </a:r>
                    </a:p>
                  </a:txBody>
                  <a:tcPr>
                    <a:solidFill>
                      <a:schemeClr val="accent6"/>
                    </a:solidFill>
                  </a:tcPr>
                </a:tc>
                <a:tc>
                  <a:txBody>
                    <a:bodyPr/>
                    <a:lstStyle/>
                    <a:p>
                      <a:r>
                        <a:rPr lang="en-US" dirty="0"/>
                        <a:t>3</a:t>
                      </a:r>
                    </a:p>
                  </a:txBody>
                  <a:tcPr>
                    <a:solidFill>
                      <a:schemeClr val="accent6"/>
                    </a:solidFill>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0" dirty="0"/>
                        <a:t>1</a:t>
                      </a:r>
                    </a:p>
                  </a:txBody>
                  <a:tcPr/>
                </a:tc>
                <a:tc>
                  <a:txBody>
                    <a:bodyPr/>
                    <a:lstStyle/>
                    <a:p>
                      <a:r>
                        <a:rPr lang="en-US" dirty="0"/>
                        <a:t>3</a:t>
                      </a:r>
                    </a:p>
                  </a:txBody>
                  <a:tcPr/>
                </a:tc>
                <a:tc>
                  <a:txBody>
                    <a:bodyPr/>
                    <a:lstStyle/>
                    <a:p>
                      <a:r>
                        <a:rPr lang="en-US" dirty="0"/>
                        <a:t>5</a:t>
                      </a:r>
                    </a:p>
                  </a:txBody>
                  <a:tcPr>
                    <a:solidFill>
                      <a:schemeClr val="accent6"/>
                    </a:solidFill>
                  </a:tcPr>
                </a:tc>
                <a:tc>
                  <a:txBody>
                    <a:bodyPr/>
                    <a:lstStyle/>
                    <a:p>
                      <a:r>
                        <a:rPr lang="en-US" dirty="0"/>
                        <a:t>2</a:t>
                      </a:r>
                    </a:p>
                  </a:txBody>
                  <a:tcPr>
                    <a:solidFill>
                      <a:schemeClr val="accent6"/>
                    </a:solidFill>
                  </a:tcPr>
                </a:tc>
                <a:tc>
                  <a:txBody>
                    <a:bodyPr/>
                    <a:lstStyle/>
                    <a:p>
                      <a:r>
                        <a:rPr lang="en-US" dirty="0"/>
                        <a:t>6</a:t>
                      </a:r>
                    </a:p>
                  </a:txBody>
                  <a:tcPr/>
                </a:tc>
                <a:extLst>
                  <a:ext uri="{0D108BD9-81ED-4DB2-BD59-A6C34878D82A}">
                    <a16:rowId xmlns:a16="http://schemas.microsoft.com/office/drawing/2014/main" val="787454935"/>
                  </a:ext>
                </a:extLst>
              </a:tr>
            </a:tbl>
          </a:graphicData>
        </a:graphic>
      </p:graphicFrame>
      <p:graphicFrame>
        <p:nvGraphicFramePr>
          <p:cNvPr id="14" name="Content Placeholder 6">
            <a:extLst>
              <a:ext uri="{FF2B5EF4-FFF2-40B4-BE49-F238E27FC236}">
                <a16:creationId xmlns:a16="http://schemas.microsoft.com/office/drawing/2014/main" id="{D2AC8F3B-EC8E-51D7-2129-01DF780D8DEA}"/>
              </a:ext>
            </a:extLst>
          </p:cNvPr>
          <p:cNvGraphicFramePr>
            <a:graphicFrameLocks/>
          </p:cNvGraphicFramePr>
          <p:nvPr>
            <p:extLst>
              <p:ext uri="{D42A27DB-BD31-4B8C-83A1-F6EECF244321}">
                <p14:modId xmlns:p14="http://schemas.microsoft.com/office/powerpoint/2010/main" val="3467374560"/>
              </p:ext>
            </p:extLst>
          </p:nvPr>
        </p:nvGraphicFramePr>
        <p:xfrm>
          <a:off x="765047" y="556768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 </a:t>
                      </a:r>
                    </a:p>
                  </a:txBody>
                  <a:tcPr/>
                </a:tc>
                <a:tc>
                  <a:txBody>
                    <a:bodyPr/>
                    <a:lstStyle/>
                    <a:p>
                      <a:r>
                        <a:rPr lang="en-US" dirty="0"/>
                        <a:t>1</a:t>
                      </a:r>
                    </a:p>
                  </a:txBody>
                  <a:tcPr/>
                </a:tc>
                <a:tc>
                  <a:txBody>
                    <a:bodyPr/>
                    <a:lstStyle/>
                    <a:p>
                      <a:r>
                        <a:rPr lang="en-US" dirty="0"/>
                        <a:t>2</a:t>
                      </a:r>
                    </a:p>
                  </a:txBody>
                  <a:tcPr>
                    <a:solidFill>
                      <a:schemeClr val="accent6"/>
                    </a:solidFill>
                  </a:tcPr>
                </a:tc>
                <a:tc>
                  <a:txBody>
                    <a:bodyPr/>
                    <a:lstStyle/>
                    <a:p>
                      <a:r>
                        <a:rPr lang="en-US" dirty="0"/>
                        <a:t>3</a:t>
                      </a:r>
                    </a:p>
                  </a:txBody>
                  <a:tcPr>
                    <a:solidFill>
                      <a:schemeClr val="accent6"/>
                    </a:solidFill>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0" dirty="0"/>
                        <a:t>1</a:t>
                      </a:r>
                    </a:p>
                  </a:txBody>
                  <a:tcPr/>
                </a:tc>
                <a:tc>
                  <a:txBody>
                    <a:bodyPr/>
                    <a:lstStyle/>
                    <a:p>
                      <a:r>
                        <a:rPr lang="en-US" dirty="0"/>
                        <a:t>3</a:t>
                      </a:r>
                    </a:p>
                  </a:txBody>
                  <a:tcPr/>
                </a:tc>
                <a:tc>
                  <a:txBody>
                    <a:bodyPr/>
                    <a:lstStyle/>
                    <a:p>
                      <a:r>
                        <a:rPr lang="en-US" dirty="0"/>
                        <a:t>2</a:t>
                      </a:r>
                    </a:p>
                  </a:txBody>
                  <a:tcPr>
                    <a:solidFill>
                      <a:schemeClr val="accent6"/>
                    </a:solidFill>
                  </a:tcPr>
                </a:tc>
                <a:tc>
                  <a:txBody>
                    <a:bodyPr/>
                    <a:lstStyle/>
                    <a:p>
                      <a:r>
                        <a:rPr lang="en-US" dirty="0"/>
                        <a:t>5</a:t>
                      </a:r>
                    </a:p>
                  </a:txBody>
                  <a:tcPr>
                    <a:solidFill>
                      <a:schemeClr val="accent6"/>
                    </a:solidFill>
                  </a:tcPr>
                </a:tc>
                <a:tc>
                  <a:txBody>
                    <a:bodyPr/>
                    <a:lstStyle/>
                    <a:p>
                      <a:r>
                        <a:rPr lang="en-US" dirty="0"/>
                        <a:t>6</a:t>
                      </a:r>
                    </a:p>
                  </a:txBody>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11900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61DBC-3179-F345-81B5-5ADB4203A65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2CE8FA1-BC83-52BB-F01B-13ECFB89441A}"/>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DAC72EF-DAA9-7E06-2BA6-D11114FF39B2}"/>
              </a:ext>
            </a:extLst>
          </p:cNvPr>
          <p:cNvSpPr>
            <a:spLocks noGrp="1"/>
          </p:cNvSpPr>
          <p:nvPr>
            <p:ph type="sldNum" sz="quarter" idx="12"/>
          </p:nvPr>
        </p:nvSpPr>
        <p:spPr/>
        <p:txBody>
          <a:bodyPr/>
          <a:lstStyle/>
          <a:p>
            <a:fld id="{CC057153-B650-4DEB-B370-79DDCFDCE934}" type="slidenum">
              <a:rPr lang="en-US" smtClean="0"/>
              <a:t>54</a:t>
            </a:fld>
            <a:endParaRPr lang="en-US"/>
          </a:p>
        </p:txBody>
      </p:sp>
      <p:sp>
        <p:nvSpPr>
          <p:cNvPr id="2" name="TextBox 1">
            <a:extLst>
              <a:ext uri="{FF2B5EF4-FFF2-40B4-BE49-F238E27FC236}">
                <a16:creationId xmlns:a16="http://schemas.microsoft.com/office/drawing/2014/main" id="{30931C64-0B54-83EE-8150-A960AC653E0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6261C74-81A9-F26B-0F03-5F19041E3D6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example – 4th pass</a:t>
            </a:r>
          </a:p>
        </p:txBody>
      </p:sp>
      <p:sp>
        <p:nvSpPr>
          <p:cNvPr id="6" name="TextBox 5">
            <a:extLst>
              <a:ext uri="{FF2B5EF4-FFF2-40B4-BE49-F238E27FC236}">
                <a16:creationId xmlns:a16="http://schemas.microsoft.com/office/drawing/2014/main" id="{C0F38DF0-1841-1508-226B-B02911D43A05}"/>
              </a:ext>
            </a:extLst>
          </p:cNvPr>
          <p:cNvSpPr txBox="1"/>
          <p:nvPr/>
        </p:nvSpPr>
        <p:spPr>
          <a:xfrm>
            <a:off x="8791838" y="143163"/>
            <a:ext cx="6109854" cy="1446550"/>
          </a:xfrm>
          <a:prstGeom prst="rect">
            <a:avLst/>
          </a:prstGeom>
          <a:noFill/>
        </p:spPr>
        <p:txBody>
          <a:bodyPr wrap="square">
            <a:spAutoFit/>
          </a:bodyPr>
          <a:lstStyle/>
          <a:p>
            <a:r>
              <a:rPr lang="en-US" sz="1100" dirty="0">
                <a:latin typeface="Monaco" pitchFamily="2" charset="77"/>
              </a:rPr>
              <a:t>def </a:t>
            </a:r>
            <a:r>
              <a:rPr lang="en-US" sz="1100" dirty="0" err="1">
                <a:latin typeface="Monaco" pitchFamily="2" charset="77"/>
              </a:rPr>
              <a:t>insertionsort</a:t>
            </a:r>
            <a:r>
              <a:rPr lang="en-US" sz="1100" dirty="0">
                <a:latin typeface="Monaco" pitchFamily="2" charset="77"/>
              </a:rPr>
              <a:t> (</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n = </a:t>
            </a:r>
            <a:r>
              <a:rPr lang="en-US" sz="1100" dirty="0" err="1">
                <a:latin typeface="Monaco" pitchFamily="2" charset="77"/>
              </a:rPr>
              <a:t>len</a:t>
            </a:r>
            <a:r>
              <a:rPr lang="en-US" sz="1100" dirty="0">
                <a:latin typeface="Monaco" pitchFamily="2" charset="77"/>
              </a:rPr>
              <a:t>(</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for </a:t>
            </a:r>
            <a:r>
              <a:rPr lang="en-US" sz="1100" dirty="0" err="1">
                <a:latin typeface="Monaco" pitchFamily="2" charset="77"/>
              </a:rPr>
              <a:t>i</a:t>
            </a:r>
            <a:r>
              <a:rPr lang="en-US" sz="1100" dirty="0">
                <a:latin typeface="Monaco" pitchFamily="2" charset="77"/>
              </a:rPr>
              <a:t> in range(1, n):</a:t>
            </a:r>
          </a:p>
          <a:p>
            <a:r>
              <a:rPr lang="en-US" sz="1100" dirty="0">
                <a:latin typeface="Monaco" pitchFamily="2" charset="77"/>
              </a:rPr>
              <a:t>        for j in range(</a:t>
            </a:r>
            <a:r>
              <a:rPr lang="en-US" sz="1100" dirty="0" err="1">
                <a:latin typeface="Monaco" pitchFamily="2" charset="77"/>
              </a:rPr>
              <a:t>i</a:t>
            </a:r>
            <a:r>
              <a:rPr lang="en-US" sz="1100" dirty="0">
                <a:latin typeface="Monaco" pitchFamily="2" charset="77"/>
              </a:rPr>
              <a:t>, 0, -1):</a:t>
            </a:r>
          </a:p>
          <a:p>
            <a:r>
              <a:rPr lang="en-US" sz="1100" dirty="0">
                <a:latin typeface="Monaco" pitchFamily="2" charset="77"/>
              </a:rPr>
              <a:t>            if </a:t>
            </a:r>
            <a:r>
              <a:rPr lang="en-US" sz="1100" dirty="0" err="1">
                <a:latin typeface="Monaco" pitchFamily="2" charset="77"/>
              </a:rPr>
              <a:t>lst</a:t>
            </a:r>
            <a:r>
              <a:rPr lang="en-US" sz="1100" dirty="0">
                <a:latin typeface="Monaco" pitchFamily="2" charset="77"/>
              </a:rPr>
              <a:t>[j]&lt;</a:t>
            </a:r>
            <a:r>
              <a:rPr lang="en-US" sz="1100" dirty="0" err="1">
                <a:latin typeface="Monaco" pitchFamily="2" charset="77"/>
              </a:rPr>
              <a:t>lst</a:t>
            </a:r>
            <a:r>
              <a:rPr lang="en-US" sz="1100" dirty="0">
                <a:latin typeface="Monaco" pitchFamily="2" charset="77"/>
              </a:rPr>
              <a:t>[j-1]:</a:t>
            </a:r>
          </a:p>
          <a:p>
            <a:r>
              <a:rPr lang="en-US" sz="1100" dirty="0">
                <a:latin typeface="Monaco" pitchFamily="2" charset="77"/>
              </a:rPr>
              <a:t>                exchange(</a:t>
            </a:r>
            <a:r>
              <a:rPr lang="en-US" sz="1100" dirty="0" err="1">
                <a:latin typeface="Monaco" pitchFamily="2" charset="77"/>
              </a:rPr>
              <a:t>lst</a:t>
            </a:r>
            <a:r>
              <a:rPr lang="en-US" sz="1100" dirty="0">
                <a:latin typeface="Monaco" pitchFamily="2" charset="77"/>
              </a:rPr>
              <a:t>, j, j-1)</a:t>
            </a:r>
          </a:p>
          <a:p>
            <a:r>
              <a:rPr lang="en-US" sz="1100" dirty="0">
                <a:latin typeface="Monaco" pitchFamily="2" charset="77"/>
              </a:rPr>
              <a:t>            else:</a:t>
            </a:r>
          </a:p>
          <a:p>
            <a:r>
              <a:rPr lang="en-US" sz="1100" dirty="0">
                <a:latin typeface="Monaco" pitchFamily="2" charset="77"/>
              </a:rPr>
              <a:t>                break</a:t>
            </a:r>
          </a:p>
        </p:txBody>
      </p:sp>
      <p:sp>
        <p:nvSpPr>
          <p:cNvPr id="8" name="TextBox 7">
            <a:extLst>
              <a:ext uri="{FF2B5EF4-FFF2-40B4-BE49-F238E27FC236}">
                <a16:creationId xmlns:a16="http://schemas.microsoft.com/office/drawing/2014/main" id="{616C9E21-8674-6A4E-FA41-72B4884BD94F}"/>
              </a:ext>
            </a:extLst>
          </p:cNvPr>
          <p:cNvSpPr txBox="1"/>
          <p:nvPr/>
        </p:nvSpPr>
        <p:spPr>
          <a:xfrm>
            <a:off x="1163782" y="3618673"/>
            <a:ext cx="3254545"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=4</a:t>
            </a:r>
          </a:p>
          <a:p>
            <a:pPr marL="285750" indent="-285750">
              <a:buFont typeface="Arial" panose="020B0604020202020204" pitchFamily="34" charset="0"/>
              <a:buChar char="•"/>
            </a:pPr>
            <a:r>
              <a:rPr lang="en-US" dirty="0"/>
              <a:t>j=2</a:t>
            </a:r>
          </a:p>
          <a:p>
            <a:pPr marL="285750" indent="-285750">
              <a:buFont typeface="Arial" panose="020B0604020202020204" pitchFamily="34" charset="0"/>
              <a:buChar char="•"/>
            </a:pPr>
            <a:r>
              <a:rPr lang="en-US" dirty="0"/>
              <a:t>Is </a:t>
            </a:r>
            <a:r>
              <a:rPr lang="en-US" dirty="0" err="1"/>
              <a:t>lst</a:t>
            </a:r>
            <a:r>
              <a:rPr lang="en-US" dirty="0"/>
              <a:t>[2]&lt;</a:t>
            </a:r>
            <a:r>
              <a:rPr lang="en-US" dirty="0" err="1"/>
              <a:t>lst</a:t>
            </a:r>
            <a:r>
              <a:rPr lang="en-US" dirty="0"/>
              <a:t>[1], that is 2&lt;3?</a:t>
            </a:r>
          </a:p>
          <a:p>
            <a:pPr marL="285750" indent="-285750">
              <a:buFont typeface="Arial" panose="020B0604020202020204" pitchFamily="34" charset="0"/>
              <a:buChar char="•"/>
            </a:pPr>
            <a:r>
              <a:rPr lang="en-US" dirty="0"/>
              <a:t>Yes, exchange them</a:t>
            </a:r>
          </a:p>
        </p:txBody>
      </p:sp>
      <p:graphicFrame>
        <p:nvGraphicFramePr>
          <p:cNvPr id="13" name="Content Placeholder 6">
            <a:extLst>
              <a:ext uri="{FF2B5EF4-FFF2-40B4-BE49-F238E27FC236}">
                <a16:creationId xmlns:a16="http://schemas.microsoft.com/office/drawing/2014/main" id="{D9007D5C-F7AE-5458-442D-FAADB4B94820}"/>
              </a:ext>
            </a:extLst>
          </p:cNvPr>
          <p:cNvGraphicFramePr>
            <a:graphicFrameLocks/>
          </p:cNvGraphicFramePr>
          <p:nvPr>
            <p:extLst>
              <p:ext uri="{D42A27DB-BD31-4B8C-83A1-F6EECF244321}">
                <p14:modId xmlns:p14="http://schemas.microsoft.com/office/powerpoint/2010/main" val="878782740"/>
              </p:ext>
            </p:extLst>
          </p:nvPr>
        </p:nvGraphicFramePr>
        <p:xfrm>
          <a:off x="765047" y="1985698"/>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 </a:t>
                      </a:r>
                    </a:p>
                  </a:txBody>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0" dirty="0"/>
                        <a:t>1</a:t>
                      </a:r>
                    </a:p>
                  </a:txBody>
                  <a:tcPr/>
                </a:tc>
                <a:tc>
                  <a:txBody>
                    <a:bodyPr/>
                    <a:lstStyle/>
                    <a:p>
                      <a:r>
                        <a:rPr lang="en-US" dirty="0"/>
                        <a:t>3</a:t>
                      </a:r>
                    </a:p>
                  </a:txBody>
                  <a:tcPr>
                    <a:solidFill>
                      <a:schemeClr val="accent6"/>
                    </a:solidFill>
                  </a:tcPr>
                </a:tc>
                <a:tc>
                  <a:txBody>
                    <a:bodyPr/>
                    <a:lstStyle/>
                    <a:p>
                      <a:r>
                        <a:rPr lang="en-US" dirty="0"/>
                        <a:t>2</a:t>
                      </a:r>
                    </a:p>
                  </a:txBody>
                  <a:tcPr>
                    <a:solidFill>
                      <a:schemeClr val="accent6"/>
                    </a:solidFill>
                  </a:tcPr>
                </a:tc>
                <a:tc>
                  <a:txBody>
                    <a:bodyPr/>
                    <a:lstStyle/>
                    <a:p>
                      <a:r>
                        <a:rPr lang="en-US" dirty="0"/>
                        <a:t>5</a:t>
                      </a:r>
                    </a:p>
                  </a:txBody>
                  <a:tcPr/>
                </a:tc>
                <a:tc>
                  <a:txBody>
                    <a:bodyPr/>
                    <a:lstStyle/>
                    <a:p>
                      <a:r>
                        <a:rPr lang="en-US" dirty="0"/>
                        <a:t>6</a:t>
                      </a:r>
                    </a:p>
                  </a:txBody>
                  <a:tcPr/>
                </a:tc>
                <a:extLst>
                  <a:ext uri="{0D108BD9-81ED-4DB2-BD59-A6C34878D82A}">
                    <a16:rowId xmlns:a16="http://schemas.microsoft.com/office/drawing/2014/main" val="787454935"/>
                  </a:ext>
                </a:extLst>
              </a:tr>
            </a:tbl>
          </a:graphicData>
        </a:graphic>
      </p:graphicFrame>
      <p:graphicFrame>
        <p:nvGraphicFramePr>
          <p:cNvPr id="4" name="Content Placeholder 6">
            <a:extLst>
              <a:ext uri="{FF2B5EF4-FFF2-40B4-BE49-F238E27FC236}">
                <a16:creationId xmlns:a16="http://schemas.microsoft.com/office/drawing/2014/main" id="{614B9994-4FBD-2900-B92E-A319ADC9F83C}"/>
              </a:ext>
            </a:extLst>
          </p:cNvPr>
          <p:cNvGraphicFramePr>
            <a:graphicFrameLocks/>
          </p:cNvGraphicFramePr>
          <p:nvPr>
            <p:extLst>
              <p:ext uri="{D42A27DB-BD31-4B8C-83A1-F6EECF244321}">
                <p14:modId xmlns:p14="http://schemas.microsoft.com/office/powerpoint/2010/main" val="4039159849"/>
              </p:ext>
            </p:extLst>
          </p:nvPr>
        </p:nvGraphicFramePr>
        <p:xfrm>
          <a:off x="765047" y="5567680"/>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 </a:t>
                      </a:r>
                    </a:p>
                  </a:txBody>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0" dirty="0"/>
                        <a:t>1</a:t>
                      </a:r>
                    </a:p>
                  </a:txBody>
                  <a:tcPr/>
                </a:tc>
                <a:tc>
                  <a:txBody>
                    <a:bodyPr/>
                    <a:lstStyle/>
                    <a:p>
                      <a:r>
                        <a:rPr lang="en-US" dirty="0"/>
                        <a:t>2</a:t>
                      </a:r>
                    </a:p>
                  </a:txBody>
                  <a:tcPr>
                    <a:solidFill>
                      <a:schemeClr val="accent6"/>
                    </a:solidFill>
                  </a:tcPr>
                </a:tc>
                <a:tc>
                  <a:txBody>
                    <a:bodyPr/>
                    <a:lstStyle/>
                    <a:p>
                      <a:r>
                        <a:rPr lang="en-US" dirty="0"/>
                        <a:t>3</a:t>
                      </a:r>
                    </a:p>
                  </a:txBody>
                  <a:tcPr>
                    <a:solidFill>
                      <a:schemeClr val="accent6"/>
                    </a:solidFill>
                  </a:tcPr>
                </a:tc>
                <a:tc>
                  <a:txBody>
                    <a:bodyPr/>
                    <a:lstStyle/>
                    <a:p>
                      <a:r>
                        <a:rPr lang="en-US" dirty="0"/>
                        <a:t>5</a:t>
                      </a:r>
                    </a:p>
                  </a:txBody>
                  <a:tcPr/>
                </a:tc>
                <a:tc>
                  <a:txBody>
                    <a:bodyPr/>
                    <a:lstStyle/>
                    <a:p>
                      <a:r>
                        <a:rPr lang="en-US" dirty="0"/>
                        <a:t>6</a:t>
                      </a:r>
                    </a:p>
                  </a:txBody>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213450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62B3F-6D1A-A96B-3E7C-18C95BDE6F5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50A5F17-D62D-1238-308F-3A36AE8CFDC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3B1B7F2-72FA-033A-8EBB-79D2858492C5}"/>
              </a:ext>
            </a:extLst>
          </p:cNvPr>
          <p:cNvSpPr>
            <a:spLocks noGrp="1"/>
          </p:cNvSpPr>
          <p:nvPr>
            <p:ph type="sldNum" sz="quarter" idx="12"/>
          </p:nvPr>
        </p:nvSpPr>
        <p:spPr/>
        <p:txBody>
          <a:bodyPr/>
          <a:lstStyle/>
          <a:p>
            <a:fld id="{CC057153-B650-4DEB-B370-79DDCFDCE934}" type="slidenum">
              <a:rPr lang="en-US" smtClean="0"/>
              <a:t>55</a:t>
            </a:fld>
            <a:endParaRPr lang="en-US"/>
          </a:p>
        </p:txBody>
      </p:sp>
      <p:sp>
        <p:nvSpPr>
          <p:cNvPr id="2" name="TextBox 1">
            <a:extLst>
              <a:ext uri="{FF2B5EF4-FFF2-40B4-BE49-F238E27FC236}">
                <a16:creationId xmlns:a16="http://schemas.microsoft.com/office/drawing/2014/main" id="{C1AA30B7-2DB4-B1C1-014E-A31F64412E0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7B455B3-4299-BC20-E080-33D395880DC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example – 4th pass</a:t>
            </a:r>
          </a:p>
        </p:txBody>
      </p:sp>
      <p:sp>
        <p:nvSpPr>
          <p:cNvPr id="6" name="TextBox 5">
            <a:extLst>
              <a:ext uri="{FF2B5EF4-FFF2-40B4-BE49-F238E27FC236}">
                <a16:creationId xmlns:a16="http://schemas.microsoft.com/office/drawing/2014/main" id="{60CDBB87-B5D3-B0EF-C359-0F7DAA2F5034}"/>
              </a:ext>
            </a:extLst>
          </p:cNvPr>
          <p:cNvSpPr txBox="1"/>
          <p:nvPr/>
        </p:nvSpPr>
        <p:spPr>
          <a:xfrm>
            <a:off x="8791838" y="143163"/>
            <a:ext cx="6109854" cy="1446550"/>
          </a:xfrm>
          <a:prstGeom prst="rect">
            <a:avLst/>
          </a:prstGeom>
          <a:noFill/>
        </p:spPr>
        <p:txBody>
          <a:bodyPr wrap="square">
            <a:spAutoFit/>
          </a:bodyPr>
          <a:lstStyle/>
          <a:p>
            <a:r>
              <a:rPr lang="en-US" sz="1100" dirty="0">
                <a:latin typeface="Monaco" pitchFamily="2" charset="77"/>
              </a:rPr>
              <a:t>def </a:t>
            </a:r>
            <a:r>
              <a:rPr lang="en-US" sz="1100" dirty="0" err="1">
                <a:latin typeface="Monaco" pitchFamily="2" charset="77"/>
              </a:rPr>
              <a:t>insertionsort</a:t>
            </a:r>
            <a:r>
              <a:rPr lang="en-US" sz="1100" dirty="0">
                <a:latin typeface="Monaco" pitchFamily="2" charset="77"/>
              </a:rPr>
              <a:t> (</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n = </a:t>
            </a:r>
            <a:r>
              <a:rPr lang="en-US" sz="1100" dirty="0" err="1">
                <a:latin typeface="Monaco" pitchFamily="2" charset="77"/>
              </a:rPr>
              <a:t>len</a:t>
            </a:r>
            <a:r>
              <a:rPr lang="en-US" sz="1100" dirty="0">
                <a:latin typeface="Monaco" pitchFamily="2" charset="77"/>
              </a:rPr>
              <a:t>(</a:t>
            </a:r>
            <a:r>
              <a:rPr lang="en-US" sz="1100" dirty="0" err="1">
                <a:latin typeface="Monaco" pitchFamily="2" charset="77"/>
              </a:rPr>
              <a:t>lst</a:t>
            </a:r>
            <a:r>
              <a:rPr lang="en-US" sz="1100" dirty="0">
                <a:latin typeface="Monaco" pitchFamily="2" charset="77"/>
              </a:rPr>
              <a:t>)</a:t>
            </a:r>
          </a:p>
          <a:p>
            <a:r>
              <a:rPr lang="en-US" sz="1100" dirty="0">
                <a:latin typeface="Monaco" pitchFamily="2" charset="77"/>
              </a:rPr>
              <a:t>    for </a:t>
            </a:r>
            <a:r>
              <a:rPr lang="en-US" sz="1100" dirty="0" err="1">
                <a:latin typeface="Monaco" pitchFamily="2" charset="77"/>
              </a:rPr>
              <a:t>i</a:t>
            </a:r>
            <a:r>
              <a:rPr lang="en-US" sz="1100" dirty="0">
                <a:latin typeface="Monaco" pitchFamily="2" charset="77"/>
              </a:rPr>
              <a:t> in range(1, n):</a:t>
            </a:r>
          </a:p>
          <a:p>
            <a:r>
              <a:rPr lang="en-US" sz="1100" dirty="0">
                <a:latin typeface="Monaco" pitchFamily="2" charset="77"/>
              </a:rPr>
              <a:t>        for j in range(</a:t>
            </a:r>
            <a:r>
              <a:rPr lang="en-US" sz="1100" dirty="0" err="1">
                <a:latin typeface="Monaco" pitchFamily="2" charset="77"/>
              </a:rPr>
              <a:t>i</a:t>
            </a:r>
            <a:r>
              <a:rPr lang="en-US" sz="1100" dirty="0">
                <a:latin typeface="Monaco" pitchFamily="2" charset="77"/>
              </a:rPr>
              <a:t>, 0, -1):</a:t>
            </a:r>
          </a:p>
          <a:p>
            <a:r>
              <a:rPr lang="en-US" sz="1100" dirty="0">
                <a:latin typeface="Monaco" pitchFamily="2" charset="77"/>
              </a:rPr>
              <a:t>            if </a:t>
            </a:r>
            <a:r>
              <a:rPr lang="en-US" sz="1100" dirty="0" err="1">
                <a:latin typeface="Monaco" pitchFamily="2" charset="77"/>
              </a:rPr>
              <a:t>lst</a:t>
            </a:r>
            <a:r>
              <a:rPr lang="en-US" sz="1100" dirty="0">
                <a:latin typeface="Monaco" pitchFamily="2" charset="77"/>
              </a:rPr>
              <a:t>[j]&lt;</a:t>
            </a:r>
            <a:r>
              <a:rPr lang="en-US" sz="1100" dirty="0" err="1">
                <a:latin typeface="Monaco" pitchFamily="2" charset="77"/>
              </a:rPr>
              <a:t>lst</a:t>
            </a:r>
            <a:r>
              <a:rPr lang="en-US" sz="1100" dirty="0">
                <a:latin typeface="Monaco" pitchFamily="2" charset="77"/>
              </a:rPr>
              <a:t>[j-1]:</a:t>
            </a:r>
          </a:p>
          <a:p>
            <a:r>
              <a:rPr lang="en-US" sz="1100" dirty="0">
                <a:latin typeface="Monaco" pitchFamily="2" charset="77"/>
              </a:rPr>
              <a:t>                exchange(</a:t>
            </a:r>
            <a:r>
              <a:rPr lang="en-US" sz="1100" dirty="0" err="1">
                <a:latin typeface="Monaco" pitchFamily="2" charset="77"/>
              </a:rPr>
              <a:t>lst</a:t>
            </a:r>
            <a:r>
              <a:rPr lang="en-US" sz="1100" dirty="0">
                <a:latin typeface="Monaco" pitchFamily="2" charset="77"/>
              </a:rPr>
              <a:t>, j, j-1)</a:t>
            </a:r>
          </a:p>
          <a:p>
            <a:r>
              <a:rPr lang="en-US" sz="1100" dirty="0">
                <a:latin typeface="Monaco" pitchFamily="2" charset="77"/>
              </a:rPr>
              <a:t>            else:</a:t>
            </a:r>
          </a:p>
          <a:p>
            <a:r>
              <a:rPr lang="en-US" sz="1100" dirty="0">
                <a:latin typeface="Monaco" pitchFamily="2" charset="77"/>
              </a:rPr>
              <a:t>                break</a:t>
            </a:r>
          </a:p>
        </p:txBody>
      </p:sp>
      <p:sp>
        <p:nvSpPr>
          <p:cNvPr id="8" name="TextBox 7">
            <a:extLst>
              <a:ext uri="{FF2B5EF4-FFF2-40B4-BE49-F238E27FC236}">
                <a16:creationId xmlns:a16="http://schemas.microsoft.com/office/drawing/2014/main" id="{A8DF5E73-BFE5-3128-A653-455D34F77B8B}"/>
              </a:ext>
            </a:extLst>
          </p:cNvPr>
          <p:cNvSpPr txBox="1"/>
          <p:nvPr/>
        </p:nvSpPr>
        <p:spPr>
          <a:xfrm>
            <a:off x="1163782" y="3618673"/>
            <a:ext cx="3269678"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=4</a:t>
            </a:r>
          </a:p>
          <a:p>
            <a:pPr marL="285750" indent="-285750">
              <a:buFont typeface="Arial" panose="020B0604020202020204" pitchFamily="34" charset="0"/>
              <a:buChar char="•"/>
            </a:pPr>
            <a:r>
              <a:rPr lang="en-US" dirty="0"/>
              <a:t>j=1</a:t>
            </a:r>
          </a:p>
          <a:p>
            <a:pPr marL="285750" indent="-285750">
              <a:buFont typeface="Arial" panose="020B0604020202020204" pitchFamily="34" charset="0"/>
              <a:buChar char="•"/>
            </a:pPr>
            <a:r>
              <a:rPr lang="en-US" dirty="0"/>
              <a:t>Is </a:t>
            </a:r>
            <a:r>
              <a:rPr lang="en-US" dirty="0" err="1"/>
              <a:t>lst</a:t>
            </a:r>
            <a:r>
              <a:rPr lang="en-US" dirty="0"/>
              <a:t>[1]&lt;</a:t>
            </a:r>
            <a:r>
              <a:rPr lang="en-US" dirty="0" err="1"/>
              <a:t>lst</a:t>
            </a:r>
            <a:r>
              <a:rPr lang="en-US" dirty="0"/>
              <a:t>[0], that is 2&lt;3?</a:t>
            </a:r>
          </a:p>
          <a:p>
            <a:pPr marL="285750" indent="-285750">
              <a:buFont typeface="Arial" panose="020B0604020202020204" pitchFamily="34" charset="0"/>
              <a:buChar char="•"/>
            </a:pPr>
            <a:r>
              <a:rPr lang="en-US" dirty="0"/>
              <a:t>No, break inner for loop</a:t>
            </a:r>
          </a:p>
        </p:txBody>
      </p:sp>
      <p:graphicFrame>
        <p:nvGraphicFramePr>
          <p:cNvPr id="13" name="Content Placeholder 6">
            <a:extLst>
              <a:ext uri="{FF2B5EF4-FFF2-40B4-BE49-F238E27FC236}">
                <a16:creationId xmlns:a16="http://schemas.microsoft.com/office/drawing/2014/main" id="{C0DEC7A4-E998-7905-9EE0-ABA93EF554E4}"/>
              </a:ext>
            </a:extLst>
          </p:cNvPr>
          <p:cNvGraphicFramePr>
            <a:graphicFrameLocks/>
          </p:cNvGraphicFramePr>
          <p:nvPr>
            <p:extLst>
              <p:ext uri="{D42A27DB-BD31-4B8C-83A1-F6EECF244321}">
                <p14:modId xmlns:p14="http://schemas.microsoft.com/office/powerpoint/2010/main" val="1076199992"/>
              </p:ext>
            </p:extLst>
          </p:nvPr>
        </p:nvGraphicFramePr>
        <p:xfrm>
          <a:off x="765047" y="1985698"/>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 </a:t>
                      </a:r>
                    </a:p>
                  </a:txBody>
                  <a:tcPr>
                    <a:solidFill>
                      <a:schemeClr val="accent6"/>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0"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5</a:t>
                      </a:r>
                    </a:p>
                  </a:txBody>
                  <a:tcPr/>
                </a:tc>
                <a:tc>
                  <a:txBody>
                    <a:bodyPr/>
                    <a:lstStyle/>
                    <a:p>
                      <a:r>
                        <a:rPr lang="en-US" dirty="0"/>
                        <a:t>6</a:t>
                      </a:r>
                    </a:p>
                  </a:txBody>
                  <a:tcPr/>
                </a:tc>
                <a:extLst>
                  <a:ext uri="{0D108BD9-81ED-4DB2-BD59-A6C34878D82A}">
                    <a16:rowId xmlns:a16="http://schemas.microsoft.com/office/drawing/2014/main" val="787454935"/>
                  </a:ext>
                </a:extLst>
              </a:tr>
            </a:tbl>
          </a:graphicData>
        </a:graphic>
      </p:graphicFrame>
      <p:graphicFrame>
        <p:nvGraphicFramePr>
          <p:cNvPr id="7" name="Content Placeholder 6">
            <a:extLst>
              <a:ext uri="{FF2B5EF4-FFF2-40B4-BE49-F238E27FC236}">
                <a16:creationId xmlns:a16="http://schemas.microsoft.com/office/drawing/2014/main" id="{E68A40DB-912B-5B11-7DB1-6E7C8637DDE2}"/>
              </a:ext>
            </a:extLst>
          </p:cNvPr>
          <p:cNvGraphicFramePr>
            <a:graphicFrameLocks/>
          </p:cNvGraphicFramePr>
          <p:nvPr>
            <p:extLst>
              <p:ext uri="{D42A27DB-BD31-4B8C-83A1-F6EECF244321}">
                <p14:modId xmlns:p14="http://schemas.microsoft.com/office/powerpoint/2010/main" val="1450920233"/>
              </p:ext>
            </p:extLst>
          </p:nvPr>
        </p:nvGraphicFramePr>
        <p:xfrm>
          <a:off x="978452" y="5488648"/>
          <a:ext cx="10653710" cy="73660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rgbClr val="FF9300"/>
                    </a:solidFill>
                  </a:tcPr>
                </a:tc>
                <a:tc>
                  <a:txBody>
                    <a:bodyPr/>
                    <a:lstStyle/>
                    <a:p>
                      <a:r>
                        <a:rPr lang="en-US" dirty="0"/>
                        <a:t>1</a:t>
                      </a:r>
                    </a:p>
                  </a:txBody>
                  <a:tcPr>
                    <a:solidFill>
                      <a:srgbClr val="FF9300"/>
                    </a:solidFill>
                  </a:tcPr>
                </a:tc>
                <a:tc>
                  <a:txBody>
                    <a:bodyPr/>
                    <a:lstStyle/>
                    <a:p>
                      <a:r>
                        <a:rPr lang="en-US" dirty="0"/>
                        <a:t>2</a:t>
                      </a:r>
                    </a:p>
                  </a:txBody>
                  <a:tcPr>
                    <a:solidFill>
                      <a:srgbClr val="FF9300"/>
                    </a:solidFill>
                  </a:tcPr>
                </a:tc>
                <a:tc>
                  <a:txBody>
                    <a:bodyPr/>
                    <a:lstStyle/>
                    <a:p>
                      <a:r>
                        <a:rPr lang="en-US" dirty="0"/>
                        <a:t>3</a:t>
                      </a:r>
                    </a:p>
                  </a:txBody>
                  <a:tcPr>
                    <a:solidFill>
                      <a:srgbClr val="FF9300"/>
                    </a:solidFill>
                  </a:tcPr>
                </a:tc>
                <a:tc>
                  <a:txBody>
                    <a:bodyPr/>
                    <a:lstStyle/>
                    <a:p>
                      <a:r>
                        <a:rPr lang="en-US" dirty="0"/>
                        <a:t>4</a:t>
                      </a:r>
                    </a:p>
                  </a:txBody>
                  <a:tcPr>
                    <a:solidFill>
                      <a:srgbClr val="00B0F0"/>
                    </a:solidFill>
                  </a:tcPr>
                </a:tc>
                <a:extLst>
                  <a:ext uri="{0D108BD9-81ED-4DB2-BD59-A6C34878D82A}">
                    <a16:rowId xmlns:a16="http://schemas.microsoft.com/office/drawing/2014/main" val="2200810670"/>
                  </a:ext>
                </a:extLst>
              </a:tr>
              <a:tr h="0">
                <a:tc>
                  <a:txBody>
                    <a:bodyPr/>
                    <a:lstStyle/>
                    <a:p>
                      <a:r>
                        <a:rPr lang="en-US" b="0" dirty="0"/>
                        <a:t>1</a:t>
                      </a:r>
                    </a:p>
                  </a:txBody>
                  <a:tcPr>
                    <a:solidFill>
                      <a:srgbClr val="FF9300"/>
                    </a:solidFill>
                  </a:tcPr>
                </a:tc>
                <a:tc>
                  <a:txBody>
                    <a:bodyPr/>
                    <a:lstStyle/>
                    <a:p>
                      <a:r>
                        <a:rPr lang="en-US" dirty="0"/>
                        <a:t>2</a:t>
                      </a:r>
                    </a:p>
                  </a:txBody>
                  <a:tcPr>
                    <a:solidFill>
                      <a:srgbClr val="FF9300"/>
                    </a:solidFill>
                  </a:tcPr>
                </a:tc>
                <a:tc>
                  <a:txBody>
                    <a:bodyPr/>
                    <a:lstStyle/>
                    <a:p>
                      <a:r>
                        <a:rPr lang="en-US" dirty="0"/>
                        <a:t>3</a:t>
                      </a:r>
                    </a:p>
                  </a:txBody>
                  <a:tcPr>
                    <a:solidFill>
                      <a:srgbClr val="FF9300"/>
                    </a:solidFill>
                  </a:tcPr>
                </a:tc>
                <a:tc>
                  <a:txBody>
                    <a:bodyPr/>
                    <a:lstStyle/>
                    <a:p>
                      <a:r>
                        <a:rPr lang="en-US" dirty="0"/>
                        <a:t>5</a:t>
                      </a:r>
                    </a:p>
                  </a:txBody>
                  <a:tcPr>
                    <a:solidFill>
                      <a:srgbClr val="FF9300"/>
                    </a:solidFill>
                  </a:tcPr>
                </a:tc>
                <a:tc>
                  <a:txBody>
                    <a:bodyPr/>
                    <a:lstStyle/>
                    <a:p>
                      <a:r>
                        <a:rPr lang="en-US" dirty="0"/>
                        <a:t>6</a:t>
                      </a:r>
                    </a:p>
                  </a:txBody>
                  <a:tcPr>
                    <a:solidFill>
                      <a:srgbClr val="00B0F0"/>
                    </a:solidFill>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38478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9579F-681C-6EF0-866B-0BA0083A117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B7D3C63-789B-F4B1-8F7C-74AF3CEF531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799FE8E-1CED-D393-5709-73D3A837DCCC}"/>
              </a:ext>
            </a:extLst>
          </p:cNvPr>
          <p:cNvSpPr>
            <a:spLocks noGrp="1"/>
          </p:cNvSpPr>
          <p:nvPr>
            <p:ph type="sldNum" sz="quarter" idx="12"/>
          </p:nvPr>
        </p:nvSpPr>
        <p:spPr/>
        <p:txBody>
          <a:bodyPr/>
          <a:lstStyle/>
          <a:p>
            <a:fld id="{CC057153-B650-4DEB-B370-79DDCFDCE934}" type="slidenum">
              <a:rPr lang="en-US" smtClean="0"/>
              <a:t>56</a:t>
            </a:fld>
            <a:endParaRPr lang="en-US"/>
          </a:p>
        </p:txBody>
      </p:sp>
      <p:sp>
        <p:nvSpPr>
          <p:cNvPr id="4" name="Content Placeholder 3">
            <a:extLst>
              <a:ext uri="{FF2B5EF4-FFF2-40B4-BE49-F238E27FC236}">
                <a16:creationId xmlns:a16="http://schemas.microsoft.com/office/drawing/2014/main" id="{48923848-525F-28EA-360F-6500877525AB}"/>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insertionsort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range(1, n):</a:t>
            </a:r>
          </a:p>
          <a:p>
            <a:pPr marL="0" indent="0">
              <a:buNone/>
            </a:pPr>
            <a:r>
              <a:rPr lang="en-US" sz="1800" dirty="0">
                <a:latin typeface="Monaco" pitchFamily="2" charset="77"/>
              </a:rPr>
              <a:t>        for j in range(</a:t>
            </a:r>
            <a:r>
              <a:rPr lang="en-US" sz="1800" dirty="0" err="1">
                <a:latin typeface="Monaco" pitchFamily="2" charset="77"/>
              </a:rPr>
              <a:t>i</a:t>
            </a:r>
            <a:r>
              <a:rPr lang="en-US" sz="1800" dirty="0">
                <a:latin typeface="Monaco" pitchFamily="2" charset="77"/>
              </a:rPr>
              <a:t>, 0, -1):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pPr marL="0" indent="0">
              <a:buNone/>
            </a:pPr>
            <a:r>
              <a:rPr lang="en-US" sz="1800" dirty="0">
                <a:latin typeface="Monaco" pitchFamily="2" charset="77"/>
              </a:rPr>
              <a:t>            else:</a:t>
            </a:r>
          </a:p>
          <a:p>
            <a:pPr marL="0" indent="0">
              <a:buNone/>
            </a:pPr>
            <a:r>
              <a:rPr lang="en-US" sz="1800" dirty="0">
                <a:latin typeface="Monaco" pitchFamily="2" charset="77"/>
              </a:rPr>
              <a:t>                break</a:t>
            </a:r>
          </a:p>
          <a:p>
            <a:r>
              <a:rPr lang="en-US" sz="1800" b="1" dirty="0"/>
              <a:t>Practice time: </a:t>
            </a:r>
            <a:r>
              <a:rPr lang="en-US" sz="1800" dirty="0"/>
              <a:t>Loop invariant for outer loop?</a:t>
            </a: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5EE842AB-0898-1505-EA90-B79592BD093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D405896-4002-D50F-A951-CDA619D4715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loop invariant</a:t>
            </a:r>
          </a:p>
        </p:txBody>
      </p:sp>
    </p:spTree>
    <p:extLst>
      <p:ext uri="{BB962C8B-B14F-4D97-AF65-F5344CB8AC3E}">
        <p14:creationId xmlns:p14="http://schemas.microsoft.com/office/powerpoint/2010/main" val="656365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E4CD0D-6EB4-7150-D45E-141F536FA98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DD6F2BC-D028-896A-1002-8B8C2FEC430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FDE7713-7511-CC38-EFEB-F445E363193D}"/>
              </a:ext>
            </a:extLst>
          </p:cNvPr>
          <p:cNvSpPr>
            <a:spLocks noGrp="1"/>
          </p:cNvSpPr>
          <p:nvPr>
            <p:ph type="sldNum" sz="quarter" idx="12"/>
          </p:nvPr>
        </p:nvSpPr>
        <p:spPr/>
        <p:txBody>
          <a:bodyPr/>
          <a:lstStyle/>
          <a:p>
            <a:fld id="{CC057153-B650-4DEB-B370-79DDCFDCE934}" type="slidenum">
              <a:rPr lang="en-US" smtClean="0"/>
              <a:t>57</a:t>
            </a:fld>
            <a:endParaRPr lang="en-US"/>
          </a:p>
        </p:txBody>
      </p:sp>
      <p:sp>
        <p:nvSpPr>
          <p:cNvPr id="2" name="TextBox 1">
            <a:extLst>
              <a:ext uri="{FF2B5EF4-FFF2-40B4-BE49-F238E27FC236}">
                <a16:creationId xmlns:a16="http://schemas.microsoft.com/office/drawing/2014/main" id="{BB542FC2-B122-D483-DA78-A026E09E65A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84264D5-FB1D-BE99-720B-815B4AE6C86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loop invariants</a:t>
            </a:r>
          </a:p>
        </p:txBody>
      </p:sp>
      <p:sp>
        <p:nvSpPr>
          <p:cNvPr id="6" name="TextBox 5">
            <a:extLst>
              <a:ext uri="{FF2B5EF4-FFF2-40B4-BE49-F238E27FC236}">
                <a16:creationId xmlns:a16="http://schemas.microsoft.com/office/drawing/2014/main" id="{9DC29256-5E09-D16A-CEEC-6FC0FF7D3A3E}"/>
              </a:ext>
            </a:extLst>
          </p:cNvPr>
          <p:cNvSpPr txBox="1"/>
          <p:nvPr/>
        </p:nvSpPr>
        <p:spPr>
          <a:xfrm>
            <a:off x="1058340" y="2187406"/>
            <a:ext cx="6109854" cy="2585323"/>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insertionsort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range(1, n):</a:t>
            </a:r>
          </a:p>
          <a:p>
            <a:pPr marL="0" indent="0">
              <a:buNone/>
            </a:pPr>
            <a:r>
              <a:rPr lang="en-US" sz="1800" dirty="0">
                <a:latin typeface="Monaco" pitchFamily="2" charset="77"/>
              </a:rPr>
              <a:t>        for j in range(</a:t>
            </a:r>
            <a:r>
              <a:rPr lang="en-US" sz="1800" dirty="0" err="1">
                <a:latin typeface="Monaco" pitchFamily="2" charset="77"/>
              </a:rPr>
              <a:t>i</a:t>
            </a:r>
            <a:r>
              <a:rPr lang="en-US" sz="1800" dirty="0">
                <a:latin typeface="Monaco" pitchFamily="2" charset="77"/>
              </a:rPr>
              <a:t>, 0, -1):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pPr marL="0" indent="0">
              <a:buNone/>
            </a:pPr>
            <a:r>
              <a:rPr lang="en-US" sz="1800" dirty="0">
                <a:latin typeface="Monaco" pitchFamily="2" charset="77"/>
              </a:rPr>
              <a:t>            else:</a:t>
            </a:r>
          </a:p>
          <a:p>
            <a:pPr marL="0" indent="0">
              <a:buNone/>
            </a:pPr>
            <a:r>
              <a:rPr lang="en-US" sz="1800" dirty="0">
                <a:latin typeface="Monaco" pitchFamily="2" charset="77"/>
              </a:rPr>
              <a:t>                break</a:t>
            </a:r>
          </a:p>
          <a:p>
            <a:pPr marL="0" indent="0">
              <a:buNone/>
            </a:pPr>
            <a:endParaRPr lang="en-US" sz="1800" dirty="0">
              <a:latin typeface="Monaco" pitchFamily="2" charset="77"/>
            </a:endParaRPr>
          </a:p>
        </p:txBody>
      </p:sp>
      <p:sp>
        <p:nvSpPr>
          <p:cNvPr id="5" name="TextBox 4">
            <a:extLst>
              <a:ext uri="{FF2B5EF4-FFF2-40B4-BE49-F238E27FC236}">
                <a16:creationId xmlns:a16="http://schemas.microsoft.com/office/drawing/2014/main" id="{348637EB-C93D-14CA-ED9E-E62DCF6E758D}"/>
              </a:ext>
            </a:extLst>
          </p:cNvPr>
          <p:cNvSpPr txBox="1"/>
          <p:nvPr/>
        </p:nvSpPr>
        <p:spPr>
          <a:xfrm>
            <a:off x="765046" y="5431638"/>
            <a:ext cx="10664953" cy="1200329"/>
          </a:xfrm>
          <a:prstGeom prst="rect">
            <a:avLst/>
          </a:prstGeom>
          <a:noFill/>
        </p:spPr>
        <p:txBody>
          <a:bodyPr wrap="square">
            <a:spAutoFit/>
          </a:bodyPr>
          <a:lstStyle/>
          <a:p>
            <a:r>
              <a:rPr lang="en-US" sz="1800" b="1" dirty="0"/>
              <a:t>Outer loop: </a:t>
            </a:r>
            <a:r>
              <a:rPr lang="en-US" sz="1800" dirty="0"/>
              <a:t>At the start of the </a:t>
            </a:r>
            <a:r>
              <a:rPr lang="en-US" sz="1800" dirty="0" err="1"/>
              <a:t>i-th</a:t>
            </a:r>
            <a:r>
              <a:rPr lang="en-US" sz="1800" dirty="0"/>
              <a:t> iteration the </a:t>
            </a:r>
            <a:r>
              <a:rPr lang="en-US" sz="1800" dirty="0" err="1"/>
              <a:t>lst</a:t>
            </a:r>
            <a:r>
              <a:rPr lang="en-US" sz="1800" dirty="0"/>
              <a:t>[0:i] slice </a:t>
            </a:r>
            <a:r>
              <a:rPr lang="en-US" dirty="0"/>
              <a:t>consists of the elements originally in </a:t>
            </a:r>
            <a:r>
              <a:rPr lang="en-US" dirty="0" err="1"/>
              <a:t>lst</a:t>
            </a:r>
            <a:r>
              <a:rPr lang="en-US" dirty="0"/>
              <a:t>[0:i] </a:t>
            </a:r>
            <a:r>
              <a:rPr lang="en-US" sz="1800" dirty="0"/>
              <a:t>but in </a:t>
            </a:r>
            <a:r>
              <a:rPr lang="en-US" dirty="0"/>
              <a:t>sorted order (but not necessarily in final position)</a:t>
            </a:r>
          </a:p>
          <a:p>
            <a:r>
              <a:rPr lang="en-US" b="1" dirty="0"/>
              <a:t>Inner loop</a:t>
            </a:r>
            <a:r>
              <a:rPr lang="en-US" dirty="0"/>
              <a:t>:  At the start of the j-</a:t>
            </a:r>
            <a:r>
              <a:rPr lang="en-US" dirty="0" err="1"/>
              <a:t>th</a:t>
            </a:r>
            <a:r>
              <a:rPr lang="en-US" dirty="0"/>
              <a:t> iteration, </a:t>
            </a:r>
            <a:r>
              <a:rPr lang="en-US" dirty="0" err="1"/>
              <a:t>lst</a:t>
            </a:r>
            <a:r>
              <a:rPr lang="en-US" dirty="0"/>
              <a:t>[0:j] is in sorted order and every element in </a:t>
            </a:r>
            <a:r>
              <a:rPr lang="en-US" dirty="0" err="1"/>
              <a:t>lst</a:t>
            </a:r>
            <a:r>
              <a:rPr lang="en-US" dirty="0"/>
              <a:t>[</a:t>
            </a:r>
            <a:r>
              <a:rPr lang="en-US" dirty="0" err="1"/>
              <a:t>j:i</a:t>
            </a:r>
            <a:r>
              <a:rPr lang="en-US" dirty="0"/>
              <a:t>] is larger than </a:t>
            </a:r>
            <a:r>
              <a:rPr lang="en-US" dirty="0" err="1"/>
              <a:t>lst</a:t>
            </a:r>
            <a:r>
              <a:rPr lang="en-US" dirty="0"/>
              <a:t>[j-1]</a:t>
            </a:r>
            <a:endParaRPr lang="en-US" sz="1800" dirty="0"/>
          </a:p>
        </p:txBody>
      </p:sp>
    </p:spTree>
    <p:extLst>
      <p:ext uri="{BB962C8B-B14F-4D97-AF65-F5344CB8AC3E}">
        <p14:creationId xmlns:p14="http://schemas.microsoft.com/office/powerpoint/2010/main" val="3607415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44867-F682-94B4-8D04-877ECBCEE5E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4E382F2-FA61-EE7E-563C-A5BB875B811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98FE6B4-50C6-A3A9-8DCE-7F56788EF53F}"/>
              </a:ext>
            </a:extLst>
          </p:cNvPr>
          <p:cNvSpPr>
            <a:spLocks noGrp="1"/>
          </p:cNvSpPr>
          <p:nvPr>
            <p:ph type="sldNum" sz="quarter" idx="12"/>
          </p:nvPr>
        </p:nvSpPr>
        <p:spPr/>
        <p:txBody>
          <a:bodyPr/>
          <a:lstStyle/>
          <a:p>
            <a:fld id="{CC057153-B650-4DEB-B370-79DDCFDCE934}" type="slidenum">
              <a:rPr lang="en-US" smtClean="0"/>
              <a:t>58</a:t>
            </a:fld>
            <a:endParaRPr lang="en-US"/>
          </a:p>
        </p:txBody>
      </p:sp>
      <p:sp>
        <p:nvSpPr>
          <p:cNvPr id="2" name="TextBox 1">
            <a:extLst>
              <a:ext uri="{FF2B5EF4-FFF2-40B4-BE49-F238E27FC236}">
                <a16:creationId xmlns:a16="http://schemas.microsoft.com/office/drawing/2014/main" id="{60C2EA3D-D61C-F9B2-A0FC-85269B5DE9C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EDF1E66-F5A0-E73C-5849-AC7C2065BC3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Insertion sort loop invariant</a:t>
            </a:r>
          </a:p>
        </p:txBody>
      </p:sp>
      <p:sp>
        <p:nvSpPr>
          <p:cNvPr id="6" name="TextBox 5">
            <a:extLst>
              <a:ext uri="{FF2B5EF4-FFF2-40B4-BE49-F238E27FC236}">
                <a16:creationId xmlns:a16="http://schemas.microsoft.com/office/drawing/2014/main" id="{D28D3B48-A76F-842A-8C27-81F61D398C9C}"/>
              </a:ext>
            </a:extLst>
          </p:cNvPr>
          <p:cNvSpPr txBox="1"/>
          <p:nvPr/>
        </p:nvSpPr>
        <p:spPr>
          <a:xfrm>
            <a:off x="1058340" y="2187406"/>
            <a:ext cx="6109854" cy="2585323"/>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insertionsort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range(1, n):</a:t>
            </a:r>
          </a:p>
          <a:p>
            <a:pPr marL="0" indent="0">
              <a:buNone/>
            </a:pPr>
            <a:r>
              <a:rPr lang="en-US" sz="1800" dirty="0">
                <a:latin typeface="Monaco" pitchFamily="2" charset="77"/>
              </a:rPr>
              <a:t>        for j in range(</a:t>
            </a:r>
            <a:r>
              <a:rPr lang="en-US" sz="1800" dirty="0" err="1">
                <a:latin typeface="Monaco" pitchFamily="2" charset="77"/>
              </a:rPr>
              <a:t>i</a:t>
            </a:r>
            <a:r>
              <a:rPr lang="en-US" sz="1800" dirty="0">
                <a:latin typeface="Monaco" pitchFamily="2" charset="77"/>
              </a:rPr>
              <a:t>, 0, -1):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pPr marL="0" indent="0">
              <a:buNone/>
            </a:pPr>
            <a:r>
              <a:rPr lang="en-US" sz="1800" dirty="0">
                <a:latin typeface="Monaco" pitchFamily="2" charset="77"/>
              </a:rPr>
              <a:t>            else:</a:t>
            </a:r>
          </a:p>
          <a:p>
            <a:pPr marL="0" indent="0">
              <a:buNone/>
            </a:pPr>
            <a:r>
              <a:rPr lang="en-US" sz="1800" dirty="0">
                <a:latin typeface="Monaco" pitchFamily="2" charset="77"/>
              </a:rPr>
              <a:t>                break</a:t>
            </a:r>
          </a:p>
          <a:p>
            <a:pPr marL="0" indent="0">
              <a:buNone/>
            </a:pPr>
            <a:endParaRPr lang="en-US" sz="1800" dirty="0">
              <a:latin typeface="Monaco" pitchFamily="2" charset="77"/>
            </a:endParaRPr>
          </a:p>
        </p:txBody>
      </p:sp>
      <p:sp>
        <p:nvSpPr>
          <p:cNvPr id="5" name="TextBox 4">
            <a:extLst>
              <a:ext uri="{FF2B5EF4-FFF2-40B4-BE49-F238E27FC236}">
                <a16:creationId xmlns:a16="http://schemas.microsoft.com/office/drawing/2014/main" id="{BC762325-BCF3-55B2-75CC-CC344C83E3A6}"/>
              </a:ext>
            </a:extLst>
          </p:cNvPr>
          <p:cNvSpPr txBox="1"/>
          <p:nvPr/>
        </p:nvSpPr>
        <p:spPr>
          <a:xfrm>
            <a:off x="765046" y="5431638"/>
            <a:ext cx="10664953" cy="646331"/>
          </a:xfrm>
          <a:prstGeom prst="rect">
            <a:avLst/>
          </a:prstGeom>
          <a:noFill/>
        </p:spPr>
        <p:txBody>
          <a:bodyPr wrap="square">
            <a:spAutoFit/>
          </a:bodyPr>
          <a:lstStyle/>
          <a:p>
            <a:r>
              <a:rPr lang="en-US" sz="1800" b="1" dirty="0"/>
              <a:t>Outer loop: </a:t>
            </a:r>
            <a:r>
              <a:rPr lang="en-US" sz="1800" dirty="0"/>
              <a:t>At the start of the </a:t>
            </a:r>
            <a:r>
              <a:rPr lang="en-US" sz="1800" dirty="0" err="1"/>
              <a:t>i-th</a:t>
            </a:r>
            <a:r>
              <a:rPr lang="en-US" sz="1800" dirty="0"/>
              <a:t> iteration the </a:t>
            </a:r>
            <a:r>
              <a:rPr lang="en-US" sz="1800" dirty="0" err="1"/>
              <a:t>lst</a:t>
            </a:r>
            <a:r>
              <a:rPr lang="en-US" sz="1800" dirty="0"/>
              <a:t>[0:i] slice </a:t>
            </a:r>
            <a:r>
              <a:rPr lang="en-US" dirty="0"/>
              <a:t>consists of the elements originally in </a:t>
            </a:r>
            <a:r>
              <a:rPr lang="en-US" dirty="0" err="1"/>
              <a:t>lst</a:t>
            </a:r>
            <a:r>
              <a:rPr lang="en-US" dirty="0"/>
              <a:t>[0:i] </a:t>
            </a:r>
            <a:r>
              <a:rPr lang="en-US" sz="1800" dirty="0"/>
              <a:t>but in </a:t>
            </a:r>
            <a:r>
              <a:rPr lang="en-US" dirty="0"/>
              <a:t>sorted order (but not necessarily in final position)</a:t>
            </a:r>
          </a:p>
        </p:txBody>
      </p:sp>
    </p:spTree>
    <p:extLst>
      <p:ext uri="{BB962C8B-B14F-4D97-AF65-F5344CB8AC3E}">
        <p14:creationId xmlns:p14="http://schemas.microsoft.com/office/powerpoint/2010/main" val="1368012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B3E9F-6B91-42E2-182A-DB323E39DE1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AB894CA-9FBC-A1A4-7562-099F54AE1CF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D452F8B-5433-3205-8A5C-3E64EC488887}"/>
              </a:ext>
            </a:extLst>
          </p:cNvPr>
          <p:cNvSpPr>
            <a:spLocks noGrp="1"/>
          </p:cNvSpPr>
          <p:nvPr>
            <p:ph type="sldNum" sz="quarter" idx="12"/>
          </p:nvPr>
        </p:nvSpPr>
        <p:spPr/>
        <p:txBody>
          <a:bodyPr/>
          <a:lstStyle/>
          <a:p>
            <a:fld id="{CC057153-B650-4DEB-B370-79DDCFDCE934}" type="slidenum">
              <a:rPr lang="en-US" smtClean="0"/>
              <a:t>59</a:t>
            </a:fld>
            <a:endParaRPr lang="en-US"/>
          </a:p>
        </p:txBody>
      </p:sp>
      <p:sp>
        <p:nvSpPr>
          <p:cNvPr id="2" name="TextBox 1">
            <a:extLst>
              <a:ext uri="{FF2B5EF4-FFF2-40B4-BE49-F238E27FC236}">
                <a16:creationId xmlns:a16="http://schemas.microsoft.com/office/drawing/2014/main" id="{16B5AC39-5ACC-39B0-5960-AEAE5B6B76B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9AAE660-306B-4744-A9CC-44D27BC510A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
        <p:nvSpPr>
          <p:cNvPr id="9" name="TextBox 8">
            <a:extLst>
              <a:ext uri="{FF2B5EF4-FFF2-40B4-BE49-F238E27FC236}">
                <a16:creationId xmlns:a16="http://schemas.microsoft.com/office/drawing/2014/main" id="{C072FE87-3D97-49C4-7706-40ECE578B201}"/>
              </a:ext>
            </a:extLst>
          </p:cNvPr>
          <p:cNvSpPr txBox="1"/>
          <p:nvPr/>
        </p:nvSpPr>
        <p:spPr>
          <a:xfrm>
            <a:off x="765047" y="1680898"/>
            <a:ext cx="8508932" cy="646331"/>
          </a:xfrm>
          <a:prstGeom prst="rect">
            <a:avLst/>
          </a:prstGeom>
          <a:noFill/>
        </p:spPr>
        <p:txBody>
          <a:bodyPr wrap="none" rtlCol="0">
            <a:spAutoFit/>
          </a:bodyPr>
          <a:lstStyle/>
          <a:p>
            <a:pPr marL="285750" indent="-285750">
              <a:buFont typeface="Arial" panose="020B0604020202020204" pitchFamily="34" charset="0"/>
              <a:buChar char="•"/>
            </a:pPr>
            <a:r>
              <a:rPr lang="en-US" dirty="0"/>
              <a:t>Following the same steps we just did, run insertion sort on the following list </a:t>
            </a:r>
            <a:br>
              <a:rPr lang="en-US" dirty="0"/>
            </a:br>
            <a:r>
              <a:rPr lang="en-US" dirty="0"/>
              <a:t>[37, 6, 33, 25, 36, 27, 14, 7, 40, 23].</a:t>
            </a:r>
          </a:p>
        </p:txBody>
      </p:sp>
      <p:sp>
        <p:nvSpPr>
          <p:cNvPr id="4" name="TextBox 3">
            <a:extLst>
              <a:ext uri="{FF2B5EF4-FFF2-40B4-BE49-F238E27FC236}">
                <a16:creationId xmlns:a16="http://schemas.microsoft.com/office/drawing/2014/main" id="{8D214D3A-AD1A-1551-6AD2-3E7F08480300}"/>
              </a:ext>
            </a:extLst>
          </p:cNvPr>
          <p:cNvSpPr txBox="1"/>
          <p:nvPr/>
        </p:nvSpPr>
        <p:spPr>
          <a:xfrm>
            <a:off x="1058340" y="2813156"/>
            <a:ext cx="6109854" cy="2585323"/>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insertionsort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range(1, n):</a:t>
            </a:r>
          </a:p>
          <a:p>
            <a:pPr marL="0" indent="0">
              <a:buNone/>
            </a:pPr>
            <a:r>
              <a:rPr lang="en-US" sz="1800" dirty="0">
                <a:latin typeface="Monaco" pitchFamily="2" charset="77"/>
              </a:rPr>
              <a:t>        for j in range(</a:t>
            </a:r>
            <a:r>
              <a:rPr lang="en-US" sz="1800" dirty="0" err="1">
                <a:latin typeface="Monaco" pitchFamily="2" charset="77"/>
              </a:rPr>
              <a:t>i</a:t>
            </a:r>
            <a:r>
              <a:rPr lang="en-US" sz="1800" dirty="0">
                <a:latin typeface="Monaco" pitchFamily="2" charset="77"/>
              </a:rPr>
              <a:t>, 0, -1):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[j]&lt;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pPr marL="0" indent="0">
              <a:buNone/>
            </a:pPr>
            <a:r>
              <a:rPr lang="en-US" sz="1800" dirty="0">
                <a:latin typeface="Monaco" pitchFamily="2" charset="77"/>
              </a:rPr>
              <a:t>            else:</a:t>
            </a:r>
          </a:p>
          <a:p>
            <a:pPr marL="0" indent="0">
              <a:buNone/>
            </a:pPr>
            <a:r>
              <a:rPr lang="en-US" sz="1800" dirty="0">
                <a:latin typeface="Monaco" pitchFamily="2" charset="77"/>
              </a:rPr>
              <a:t>                break</a:t>
            </a:r>
          </a:p>
          <a:p>
            <a:pPr marL="0" indent="0">
              <a:buNone/>
            </a:pPr>
            <a:endParaRPr lang="en-US" sz="1800" dirty="0">
              <a:latin typeface="Monaco" pitchFamily="2" charset="77"/>
            </a:endParaRPr>
          </a:p>
        </p:txBody>
      </p:sp>
    </p:spTree>
    <p:extLst>
      <p:ext uri="{BB962C8B-B14F-4D97-AF65-F5344CB8AC3E}">
        <p14:creationId xmlns:p14="http://schemas.microsoft.com/office/powerpoint/2010/main" val="94631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a:extLst>
            <a:ext uri="{FF2B5EF4-FFF2-40B4-BE49-F238E27FC236}">
              <a16:creationId xmlns:a16="http://schemas.microsoft.com/office/drawing/2014/main" id="{11152A49-7C8F-D75D-F7DE-84B35DAD3E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70B188-2996-4BEF-03B4-9612D5F32286}"/>
              </a:ext>
            </a:extLst>
          </p:cNvPr>
          <p:cNvSpPr>
            <a:spLocks noGrp="1"/>
          </p:cNvSpPr>
          <p:nvPr>
            <p:ph idx="1"/>
          </p:nvPr>
        </p:nvSpPr>
        <p:spPr>
          <a:xfrm>
            <a:off x="612647" y="479685"/>
            <a:ext cx="10917366" cy="5829675"/>
          </a:xfrm>
        </p:spPr>
        <p:txBody>
          <a:bodyPr anchor="ctr">
            <a:noAutofit/>
          </a:bodyPr>
          <a:lstStyle/>
          <a:p>
            <a:pPr marL="0" indent="0" algn="ctr">
              <a:buNone/>
            </a:pPr>
            <a:r>
              <a:rPr lang="en-US" sz="14400" dirty="0">
                <a:solidFill>
                  <a:schemeClr val="bg1"/>
                </a:solidFill>
              </a:rPr>
              <a:t>Bubble sort</a:t>
            </a:r>
          </a:p>
        </p:txBody>
      </p:sp>
      <p:sp>
        <p:nvSpPr>
          <p:cNvPr id="30" name="Slide Number Placeholder 29">
            <a:extLst>
              <a:ext uri="{FF2B5EF4-FFF2-40B4-BE49-F238E27FC236}">
                <a16:creationId xmlns:a16="http://schemas.microsoft.com/office/drawing/2014/main" id="{312675DA-579A-810D-3AB0-A17AD559815D}"/>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31" name="TextBox 30">
            <a:extLst>
              <a:ext uri="{FF2B5EF4-FFF2-40B4-BE49-F238E27FC236}">
                <a16:creationId xmlns:a16="http://schemas.microsoft.com/office/drawing/2014/main" id="{886A0012-DB2D-FFD5-D7B3-C32EE8EF04C5}"/>
              </a:ext>
            </a:extLst>
          </p:cNvPr>
          <p:cNvSpPr txBox="1"/>
          <p:nvPr/>
        </p:nvSpPr>
        <p:spPr>
          <a:xfrm>
            <a:off x="1997612" y="10972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549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99EC-E0C8-5597-0632-6BC4A373AA8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DE25A04-275D-B8A8-F7BD-D469848C9E8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AF4DDDF-42CC-1A60-E0BA-924387BBC0D4}"/>
              </a:ext>
            </a:extLst>
          </p:cNvPr>
          <p:cNvSpPr>
            <a:spLocks noGrp="1"/>
          </p:cNvSpPr>
          <p:nvPr>
            <p:ph type="sldNum" sz="quarter" idx="12"/>
          </p:nvPr>
        </p:nvSpPr>
        <p:spPr/>
        <p:txBody>
          <a:bodyPr/>
          <a:lstStyle/>
          <a:p>
            <a:fld id="{CC057153-B650-4DEB-B370-79DDCFDCE934}" type="slidenum">
              <a:rPr lang="en-US" smtClean="0"/>
              <a:t>7</a:t>
            </a:fld>
            <a:endParaRPr lang="en-US"/>
          </a:p>
        </p:txBody>
      </p:sp>
      <p:sp>
        <p:nvSpPr>
          <p:cNvPr id="4" name="Content Placeholder 3">
            <a:extLst>
              <a:ext uri="{FF2B5EF4-FFF2-40B4-BE49-F238E27FC236}">
                <a16:creationId xmlns:a16="http://schemas.microsoft.com/office/drawing/2014/main" id="{0D04B5C8-5969-8F6E-22CF-7855801DB28B}"/>
              </a:ext>
            </a:extLst>
          </p:cNvPr>
          <p:cNvSpPr>
            <a:spLocks noGrp="1"/>
          </p:cNvSpPr>
          <p:nvPr>
            <p:ph idx="1"/>
          </p:nvPr>
        </p:nvSpPr>
        <p:spPr>
          <a:xfrm>
            <a:off x="612647" y="1563132"/>
            <a:ext cx="11019515" cy="4593828"/>
          </a:xfrm>
        </p:spPr>
        <p:txBody>
          <a:bodyPr>
            <a:no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r>
              <a:rPr lang="en-US" sz="1800" dirty="0"/>
              <a:t>Repeatedly exchange adjacent elements that are out of order.</a:t>
            </a:r>
          </a:p>
          <a:p>
            <a:r>
              <a:rPr lang="en-US" sz="1800" dirty="0"/>
              <a:t>At the end of first pass of the external loop, the maximum element goes to the last index.</a:t>
            </a:r>
          </a:p>
          <a:p>
            <a:r>
              <a:rPr lang="en-US" sz="1800" dirty="0"/>
              <a:t>At the end of the second pass, the second maximum element goes to the second to last index, and so on.</a:t>
            </a:r>
            <a:endParaRPr lang="en-US" sz="1800" dirty="0">
              <a:latin typeface="Monaco" pitchFamily="2" charset="77"/>
            </a:endParaRPr>
          </a:p>
          <a:p>
            <a:pPr marL="0" indent="0">
              <a:buNone/>
            </a:pPr>
            <a:endParaRPr lang="en-US" sz="1600" dirty="0">
              <a:latin typeface="Monaco" pitchFamily="2" charset="77"/>
            </a:endParaRPr>
          </a:p>
        </p:txBody>
      </p:sp>
      <p:sp>
        <p:nvSpPr>
          <p:cNvPr id="2" name="TextBox 1">
            <a:extLst>
              <a:ext uri="{FF2B5EF4-FFF2-40B4-BE49-F238E27FC236}">
                <a16:creationId xmlns:a16="http://schemas.microsoft.com/office/drawing/2014/main" id="{B8B6583C-DC6F-8AD9-BA6C-29407FE2E0D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0AFCAB04-626D-BE66-9D47-F019C5FE686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a:t>
            </a:r>
          </a:p>
        </p:txBody>
      </p:sp>
    </p:spTree>
    <p:extLst>
      <p:ext uri="{BB962C8B-B14F-4D97-AF65-F5344CB8AC3E}">
        <p14:creationId xmlns:p14="http://schemas.microsoft.com/office/powerpoint/2010/main" val="365403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3BE38-6191-AFBC-3E22-6A0671A9A71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695C28E-ED09-96A2-29C8-E97534DC631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81F299B-6C91-C747-6823-F95A76609BCC}"/>
              </a:ext>
            </a:extLst>
          </p:cNvPr>
          <p:cNvSpPr>
            <a:spLocks noGrp="1"/>
          </p:cNvSpPr>
          <p:nvPr>
            <p:ph type="sldNum" sz="quarter" idx="12"/>
          </p:nvPr>
        </p:nvSpPr>
        <p:spPr/>
        <p:txBody>
          <a:bodyPr/>
          <a:lstStyle/>
          <a:p>
            <a:fld id="{CC057153-B650-4DEB-B370-79DDCFDCE934}" type="slidenum">
              <a:rPr lang="en-US" smtClean="0"/>
              <a:t>8</a:t>
            </a:fld>
            <a:endParaRPr lang="en-US"/>
          </a:p>
        </p:txBody>
      </p:sp>
      <p:graphicFrame>
        <p:nvGraphicFramePr>
          <p:cNvPr id="7" name="Content Placeholder 6">
            <a:extLst>
              <a:ext uri="{FF2B5EF4-FFF2-40B4-BE49-F238E27FC236}">
                <a16:creationId xmlns:a16="http://schemas.microsoft.com/office/drawing/2014/main" id="{C962506F-9F94-0E60-B845-9E900A3AF114}"/>
              </a:ext>
            </a:extLst>
          </p:cNvPr>
          <p:cNvGraphicFramePr>
            <a:graphicFrameLocks noGrp="1"/>
          </p:cNvGraphicFramePr>
          <p:nvPr>
            <p:ph idx="1"/>
            <p:extLst>
              <p:ext uri="{D42A27DB-BD31-4B8C-83A1-F6EECF244321}">
                <p14:modId xmlns:p14="http://schemas.microsoft.com/office/powerpoint/2010/main" val="513938992"/>
              </p:ext>
            </p:extLst>
          </p:nvPr>
        </p:nvGraphicFramePr>
        <p:xfrm>
          <a:off x="978452" y="2455366"/>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chemeClr val="accent6"/>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dirty="0"/>
                        <a:t>3</a:t>
                      </a:r>
                    </a:p>
                  </a:txBody>
                  <a:tcPr>
                    <a:solidFill>
                      <a:schemeClr val="accent6"/>
                    </a:solidFill>
                  </a:tcPr>
                </a:tc>
                <a:tc>
                  <a:txBody>
                    <a:bodyPr/>
                    <a:lstStyle/>
                    <a:p>
                      <a:r>
                        <a:rPr lang="en-US" dirty="0"/>
                        <a:t>1</a:t>
                      </a:r>
                    </a:p>
                  </a:txBody>
                  <a:tcPr>
                    <a:solidFill>
                      <a:schemeClr val="accent6"/>
                    </a:solidFill>
                  </a:tcPr>
                </a:tc>
                <a:tc>
                  <a:txBody>
                    <a:bodyPr/>
                    <a:lstStyle/>
                    <a:p>
                      <a:r>
                        <a:rPr lang="en-US" dirty="0"/>
                        <a:t>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
        <p:nvSpPr>
          <p:cNvPr id="2" name="TextBox 1">
            <a:extLst>
              <a:ext uri="{FF2B5EF4-FFF2-40B4-BE49-F238E27FC236}">
                <a16:creationId xmlns:a16="http://schemas.microsoft.com/office/drawing/2014/main" id="{17E09B62-E27F-A86B-812E-D0EC64DB5A3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1E80FA9-376A-4EFC-8CFD-B226FA63875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1st pass</a:t>
            </a:r>
          </a:p>
        </p:txBody>
      </p:sp>
      <p:sp>
        <p:nvSpPr>
          <p:cNvPr id="6" name="TextBox 5">
            <a:extLst>
              <a:ext uri="{FF2B5EF4-FFF2-40B4-BE49-F238E27FC236}">
                <a16:creationId xmlns:a16="http://schemas.microsoft.com/office/drawing/2014/main" id="{2BCA61EA-2500-8FA7-9D68-2EF9BEAAB861}"/>
              </a:ext>
            </a:extLst>
          </p:cNvPr>
          <p:cNvSpPr txBox="1"/>
          <p:nvPr/>
        </p:nvSpPr>
        <p:spPr>
          <a:xfrm>
            <a:off x="6976474" y="99983"/>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641D1EC4-F468-5F17-5A6F-D47A7868B778}"/>
              </a:ext>
            </a:extLst>
          </p:cNvPr>
          <p:cNvSpPr txBox="1"/>
          <p:nvPr/>
        </p:nvSpPr>
        <p:spPr>
          <a:xfrm>
            <a:off x="1163782" y="3429000"/>
            <a:ext cx="3218573"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=0</a:t>
            </a:r>
          </a:p>
          <a:p>
            <a:pPr marL="285750" indent="-285750">
              <a:buFont typeface="Arial" panose="020B0604020202020204" pitchFamily="34" charset="0"/>
              <a:buChar char="•"/>
            </a:pPr>
            <a:r>
              <a:rPr lang="en-US" dirty="0"/>
              <a:t>j=0</a:t>
            </a:r>
          </a:p>
          <a:p>
            <a:pPr marL="285750" indent="-285750">
              <a:buFont typeface="Arial" panose="020B0604020202020204" pitchFamily="34" charset="0"/>
              <a:buChar char="•"/>
            </a:pPr>
            <a:r>
              <a:rPr lang="en-US" dirty="0"/>
              <a:t>Is </a:t>
            </a:r>
            <a:r>
              <a:rPr lang="en-US" dirty="0" err="1"/>
              <a:t>lst</a:t>
            </a:r>
            <a:r>
              <a:rPr lang="en-US" dirty="0"/>
              <a:t>[0]&gt;</a:t>
            </a:r>
            <a:r>
              <a:rPr lang="en-US" dirty="0" err="1"/>
              <a:t>lst</a:t>
            </a:r>
            <a:r>
              <a:rPr lang="en-US" dirty="0"/>
              <a:t>[1], that is 3&gt;1?</a:t>
            </a:r>
          </a:p>
          <a:p>
            <a:pPr marL="285750" indent="-285750">
              <a:buFont typeface="Arial" panose="020B0604020202020204" pitchFamily="34" charset="0"/>
              <a:buChar char="•"/>
            </a:pPr>
            <a:r>
              <a:rPr lang="en-US" dirty="0"/>
              <a:t>Yes, then exchange them</a:t>
            </a:r>
          </a:p>
        </p:txBody>
      </p:sp>
      <p:graphicFrame>
        <p:nvGraphicFramePr>
          <p:cNvPr id="12" name="Content Placeholder 6">
            <a:extLst>
              <a:ext uri="{FF2B5EF4-FFF2-40B4-BE49-F238E27FC236}">
                <a16:creationId xmlns:a16="http://schemas.microsoft.com/office/drawing/2014/main" id="{B524FC44-E90B-C3DD-099D-3DFF1668B598}"/>
              </a:ext>
            </a:extLst>
          </p:cNvPr>
          <p:cNvGraphicFramePr>
            <a:graphicFrameLocks/>
          </p:cNvGraphicFramePr>
          <p:nvPr>
            <p:extLst>
              <p:ext uri="{D42A27DB-BD31-4B8C-83A1-F6EECF244321}">
                <p14:modId xmlns:p14="http://schemas.microsoft.com/office/powerpoint/2010/main" val="2879773398"/>
              </p:ext>
            </p:extLst>
          </p:nvPr>
        </p:nvGraphicFramePr>
        <p:xfrm>
          <a:off x="978452" y="5310925"/>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solidFill>
                      <a:schemeClr val="accent6"/>
                    </a:solidFill>
                  </a:tcPr>
                </a:tc>
                <a:tc>
                  <a:txBody>
                    <a:bodyPr/>
                    <a:lstStyle/>
                    <a:p>
                      <a:r>
                        <a:rPr lang="en-US" dirty="0"/>
                        <a:t>1</a:t>
                      </a:r>
                    </a:p>
                  </a:txBody>
                  <a:tcPr>
                    <a:solidFill>
                      <a:schemeClr val="accent6"/>
                    </a:solidFill>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b="1" dirty="0"/>
                        <a:t>1</a:t>
                      </a:r>
                    </a:p>
                  </a:txBody>
                  <a:tcPr>
                    <a:solidFill>
                      <a:schemeClr val="accent6"/>
                    </a:solidFill>
                  </a:tcPr>
                </a:tc>
                <a:tc>
                  <a:txBody>
                    <a:bodyPr/>
                    <a:lstStyle/>
                    <a:p>
                      <a:r>
                        <a:rPr lang="en-US" b="1" dirty="0"/>
                        <a:t>3</a:t>
                      </a:r>
                    </a:p>
                  </a:txBody>
                  <a:tcPr>
                    <a:solidFill>
                      <a:schemeClr val="accent6"/>
                    </a:solidFill>
                  </a:tcPr>
                </a:tc>
                <a:tc>
                  <a:txBody>
                    <a:bodyPr/>
                    <a:lstStyle/>
                    <a:p>
                      <a:r>
                        <a:rPr lang="en-US" dirty="0"/>
                        <a:t>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111093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38D58-FBD6-944C-A5AE-2EC4F599B5F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F0B88A9-1A2A-3C24-A80D-8977BC6D3C1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926B556-BFCA-C589-1048-0A43448C7D18}"/>
              </a:ext>
            </a:extLst>
          </p:cNvPr>
          <p:cNvSpPr>
            <a:spLocks noGrp="1"/>
          </p:cNvSpPr>
          <p:nvPr>
            <p:ph type="sldNum" sz="quarter" idx="12"/>
          </p:nvPr>
        </p:nvSpPr>
        <p:spPr/>
        <p:txBody>
          <a:bodyPr/>
          <a:lstStyle/>
          <a:p>
            <a:fld id="{CC057153-B650-4DEB-B370-79DDCFDCE934}" type="slidenum">
              <a:rPr lang="en-US" smtClean="0"/>
              <a:t>9</a:t>
            </a:fld>
            <a:endParaRPr lang="en-US"/>
          </a:p>
        </p:txBody>
      </p:sp>
      <p:sp>
        <p:nvSpPr>
          <p:cNvPr id="2" name="TextBox 1">
            <a:extLst>
              <a:ext uri="{FF2B5EF4-FFF2-40B4-BE49-F238E27FC236}">
                <a16:creationId xmlns:a16="http://schemas.microsoft.com/office/drawing/2014/main" id="{3028F53F-A24E-9BAC-493D-BC4681BD8B9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025DD44-04C9-C844-D782-E1881CB6825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Bubble sort example – 1st pass</a:t>
            </a:r>
          </a:p>
        </p:txBody>
      </p:sp>
      <p:sp>
        <p:nvSpPr>
          <p:cNvPr id="6" name="TextBox 5">
            <a:extLst>
              <a:ext uri="{FF2B5EF4-FFF2-40B4-BE49-F238E27FC236}">
                <a16:creationId xmlns:a16="http://schemas.microsoft.com/office/drawing/2014/main" id="{097C2ED2-08F9-1A47-E62E-A00654F47161}"/>
              </a:ext>
            </a:extLst>
          </p:cNvPr>
          <p:cNvSpPr txBox="1"/>
          <p:nvPr/>
        </p:nvSpPr>
        <p:spPr>
          <a:xfrm>
            <a:off x="6976474" y="99983"/>
            <a:ext cx="6109854"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endParaRPr lang="en-US" dirty="0"/>
          </a:p>
        </p:txBody>
      </p:sp>
      <p:sp>
        <p:nvSpPr>
          <p:cNvPr id="8" name="TextBox 7">
            <a:extLst>
              <a:ext uri="{FF2B5EF4-FFF2-40B4-BE49-F238E27FC236}">
                <a16:creationId xmlns:a16="http://schemas.microsoft.com/office/drawing/2014/main" id="{D9254133-850C-3CF2-B212-2A682D6B5031}"/>
              </a:ext>
            </a:extLst>
          </p:cNvPr>
          <p:cNvSpPr txBox="1"/>
          <p:nvPr/>
        </p:nvSpPr>
        <p:spPr>
          <a:xfrm>
            <a:off x="1163782" y="3429000"/>
            <a:ext cx="3254802" cy="1200329"/>
          </a:xfrm>
          <a:prstGeom prst="rect">
            <a:avLst/>
          </a:prstGeom>
          <a:noFill/>
        </p:spPr>
        <p:txBody>
          <a:bodyPr wrap="none" rtlCol="0">
            <a:spAutoFit/>
          </a:bodyPr>
          <a:lstStyle/>
          <a:p>
            <a:pPr marL="285750" indent="-285750">
              <a:buFont typeface="Arial" panose="020B0604020202020204" pitchFamily="34" charset="0"/>
              <a:buChar char="•"/>
            </a:pPr>
            <a:r>
              <a:rPr lang="en-US" dirty="0" err="1"/>
              <a:t>i</a:t>
            </a:r>
            <a:r>
              <a:rPr lang="en-US" dirty="0"/>
              <a:t>=0</a:t>
            </a:r>
          </a:p>
          <a:p>
            <a:pPr marL="285750" indent="-285750">
              <a:buFont typeface="Arial" panose="020B0604020202020204" pitchFamily="34" charset="0"/>
              <a:buChar char="•"/>
            </a:pPr>
            <a:r>
              <a:rPr lang="en-US" dirty="0"/>
              <a:t>j=1</a:t>
            </a:r>
          </a:p>
          <a:p>
            <a:pPr marL="285750" indent="-285750">
              <a:buFont typeface="Arial" panose="020B0604020202020204" pitchFamily="34" charset="0"/>
              <a:buChar char="•"/>
            </a:pPr>
            <a:r>
              <a:rPr lang="en-US" dirty="0"/>
              <a:t>Is </a:t>
            </a:r>
            <a:r>
              <a:rPr lang="en-US" dirty="0" err="1"/>
              <a:t>lst</a:t>
            </a:r>
            <a:r>
              <a:rPr lang="en-US" dirty="0"/>
              <a:t>[1]&gt;</a:t>
            </a:r>
            <a:r>
              <a:rPr lang="en-US" dirty="0" err="1"/>
              <a:t>lst</a:t>
            </a:r>
            <a:r>
              <a:rPr lang="en-US" dirty="0"/>
              <a:t>[2], that is 3&gt;5?</a:t>
            </a:r>
          </a:p>
          <a:p>
            <a:pPr marL="285750" indent="-285750">
              <a:buFont typeface="Arial" panose="020B0604020202020204" pitchFamily="34" charset="0"/>
              <a:buChar char="•"/>
            </a:pPr>
            <a:r>
              <a:rPr lang="en-US" dirty="0"/>
              <a:t>No, don't do anything</a:t>
            </a:r>
          </a:p>
        </p:txBody>
      </p:sp>
      <p:graphicFrame>
        <p:nvGraphicFramePr>
          <p:cNvPr id="9" name="Content Placeholder 6">
            <a:extLst>
              <a:ext uri="{FF2B5EF4-FFF2-40B4-BE49-F238E27FC236}">
                <a16:creationId xmlns:a16="http://schemas.microsoft.com/office/drawing/2014/main" id="{46286BA9-6A4E-405D-C6A7-8E57F67F1105}"/>
              </a:ext>
            </a:extLst>
          </p:cNvPr>
          <p:cNvGraphicFramePr>
            <a:graphicFrameLocks/>
          </p:cNvGraphicFramePr>
          <p:nvPr>
            <p:extLst>
              <p:ext uri="{D42A27DB-BD31-4B8C-83A1-F6EECF244321}">
                <p14:modId xmlns:p14="http://schemas.microsoft.com/office/powerpoint/2010/main" val="1382666010"/>
              </p:ext>
            </p:extLst>
          </p:nvPr>
        </p:nvGraphicFramePr>
        <p:xfrm>
          <a:off x="925643" y="2386674"/>
          <a:ext cx="10653710" cy="741680"/>
        </p:xfrm>
        <a:graphic>
          <a:graphicData uri="http://schemas.openxmlformats.org/drawingml/2006/table">
            <a:tbl>
              <a:tblPr firstRow="1" bandRow="1">
                <a:tableStyleId>{F5AB1C69-6EDB-4FF4-983F-18BD219EF322}</a:tableStyleId>
              </a:tblPr>
              <a:tblGrid>
                <a:gridCol w="2130742">
                  <a:extLst>
                    <a:ext uri="{9D8B030D-6E8A-4147-A177-3AD203B41FA5}">
                      <a16:colId xmlns:a16="http://schemas.microsoft.com/office/drawing/2014/main" val="3514787540"/>
                    </a:ext>
                  </a:extLst>
                </a:gridCol>
                <a:gridCol w="2130742">
                  <a:extLst>
                    <a:ext uri="{9D8B030D-6E8A-4147-A177-3AD203B41FA5}">
                      <a16:colId xmlns:a16="http://schemas.microsoft.com/office/drawing/2014/main" val="1506444129"/>
                    </a:ext>
                  </a:extLst>
                </a:gridCol>
                <a:gridCol w="2130742">
                  <a:extLst>
                    <a:ext uri="{9D8B030D-6E8A-4147-A177-3AD203B41FA5}">
                      <a16:colId xmlns:a16="http://schemas.microsoft.com/office/drawing/2014/main" val="1965326620"/>
                    </a:ext>
                  </a:extLst>
                </a:gridCol>
                <a:gridCol w="2130742">
                  <a:extLst>
                    <a:ext uri="{9D8B030D-6E8A-4147-A177-3AD203B41FA5}">
                      <a16:colId xmlns:a16="http://schemas.microsoft.com/office/drawing/2014/main" val="2373676906"/>
                    </a:ext>
                  </a:extLst>
                </a:gridCol>
                <a:gridCol w="2130742">
                  <a:extLst>
                    <a:ext uri="{9D8B030D-6E8A-4147-A177-3AD203B41FA5}">
                      <a16:colId xmlns:a16="http://schemas.microsoft.com/office/drawing/2014/main" val="3769918294"/>
                    </a:ext>
                  </a:extLst>
                </a:gridCol>
              </a:tblGrid>
              <a:tr h="370840">
                <a:tc>
                  <a:txBody>
                    <a:bodyPr/>
                    <a:lstStyle/>
                    <a:p>
                      <a:r>
                        <a:rPr lang="en-US" dirty="0"/>
                        <a:t>0</a:t>
                      </a:r>
                    </a:p>
                  </a:txBody>
                  <a:tcPr/>
                </a:tc>
                <a:tc>
                  <a:txBody>
                    <a:bodyPr/>
                    <a:lstStyle/>
                    <a:p>
                      <a:r>
                        <a:rPr lang="en-US" dirty="0"/>
                        <a:t>1</a:t>
                      </a:r>
                    </a:p>
                  </a:txBody>
                  <a:tcPr>
                    <a:solidFill>
                      <a:schemeClr val="accent6"/>
                    </a:solidFill>
                  </a:tcPr>
                </a:tc>
                <a:tc>
                  <a:txBody>
                    <a:bodyPr/>
                    <a:lstStyle/>
                    <a:p>
                      <a:r>
                        <a:rPr lang="en-US" dirty="0"/>
                        <a:t>2</a:t>
                      </a:r>
                    </a:p>
                  </a:txBody>
                  <a:tcPr>
                    <a:solidFill>
                      <a:schemeClr val="accent6"/>
                    </a:solidFill>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2200810670"/>
                  </a:ext>
                </a:extLst>
              </a:tr>
              <a:tr h="370840">
                <a:tc>
                  <a:txBody>
                    <a:bodyPr/>
                    <a:lstStyle/>
                    <a:p>
                      <a:r>
                        <a:rPr lang="en-US" dirty="0"/>
                        <a:t>1</a:t>
                      </a:r>
                    </a:p>
                  </a:txBody>
                  <a:tcPr/>
                </a:tc>
                <a:tc>
                  <a:txBody>
                    <a:bodyPr/>
                    <a:lstStyle/>
                    <a:p>
                      <a:r>
                        <a:rPr lang="en-US" dirty="0"/>
                        <a:t>3</a:t>
                      </a:r>
                    </a:p>
                  </a:txBody>
                  <a:tcPr>
                    <a:solidFill>
                      <a:schemeClr val="accent6"/>
                    </a:solidFill>
                  </a:tcPr>
                </a:tc>
                <a:tc>
                  <a:txBody>
                    <a:bodyPr/>
                    <a:lstStyle/>
                    <a:p>
                      <a:r>
                        <a:rPr lang="en-US" dirty="0"/>
                        <a:t>5</a:t>
                      </a:r>
                    </a:p>
                  </a:txBody>
                  <a:tcPr>
                    <a:solidFill>
                      <a:schemeClr val="accent6"/>
                    </a:solidFill>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787454935"/>
                  </a:ext>
                </a:extLst>
              </a:tr>
            </a:tbl>
          </a:graphicData>
        </a:graphic>
      </p:graphicFrame>
    </p:spTree>
    <p:extLst>
      <p:ext uri="{BB962C8B-B14F-4D97-AF65-F5344CB8AC3E}">
        <p14:creationId xmlns:p14="http://schemas.microsoft.com/office/powerpoint/2010/main" val="37674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93443</TotalTime>
  <Words>6549</Words>
  <Application>Microsoft Macintosh PowerPoint</Application>
  <PresentationFormat>Widescreen</PresentationFormat>
  <Paragraphs>1234</Paragraphs>
  <Slides>59</Slides>
  <Notes>59</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Aptos</vt:lpstr>
      <vt:lpstr>Arial</vt:lpstr>
      <vt:lpstr>Monaco</vt:lpstr>
      <vt:lpstr>Neue Haas Grotesk Text Pro</vt:lpstr>
      <vt:lpstr>VanillaVTI</vt:lpstr>
      <vt:lpstr>Sorting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563</cp:revision>
  <cp:lastPrinted>2025-11-04T17:13:48Z</cp:lastPrinted>
  <dcterms:created xsi:type="dcterms:W3CDTF">2025-02-11T22:53:59Z</dcterms:created>
  <dcterms:modified xsi:type="dcterms:W3CDTF">2026-04-08T16:56:40Z</dcterms:modified>
</cp:coreProperties>
</file>