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8"/>
  </p:notesMasterIdLst>
  <p:sldIdLst>
    <p:sldId id="256" r:id="rId2"/>
    <p:sldId id="271" r:id="rId3"/>
    <p:sldId id="338" r:id="rId4"/>
    <p:sldId id="393" r:id="rId5"/>
    <p:sldId id="340" r:id="rId6"/>
    <p:sldId id="342" r:id="rId7"/>
    <p:sldId id="395" r:id="rId8"/>
    <p:sldId id="394" r:id="rId9"/>
    <p:sldId id="341" r:id="rId10"/>
    <p:sldId id="343" r:id="rId11"/>
    <p:sldId id="344" r:id="rId12"/>
    <p:sldId id="390" r:id="rId13"/>
    <p:sldId id="339" r:id="rId14"/>
    <p:sldId id="347" r:id="rId15"/>
    <p:sldId id="337" r:id="rId16"/>
    <p:sldId id="302" r:id="rId17"/>
    <p:sldId id="272" r:id="rId18"/>
    <p:sldId id="273" r:id="rId19"/>
    <p:sldId id="332" r:id="rId20"/>
    <p:sldId id="333" r:id="rId21"/>
    <p:sldId id="274" r:id="rId22"/>
    <p:sldId id="304" r:id="rId23"/>
    <p:sldId id="303"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45" r:id="rId37"/>
    <p:sldId id="396" r:id="rId38"/>
    <p:sldId id="317" r:id="rId39"/>
    <p:sldId id="349" r:id="rId40"/>
    <p:sldId id="346" r:id="rId41"/>
    <p:sldId id="319" r:id="rId42"/>
    <p:sldId id="320" r:id="rId43"/>
    <p:sldId id="321" r:id="rId44"/>
    <p:sldId id="322" r:id="rId45"/>
    <p:sldId id="334" r:id="rId46"/>
    <p:sldId id="323" r:id="rId47"/>
    <p:sldId id="335" r:id="rId48"/>
    <p:sldId id="324" r:id="rId49"/>
    <p:sldId id="325" r:id="rId50"/>
    <p:sldId id="326" r:id="rId51"/>
    <p:sldId id="327" r:id="rId52"/>
    <p:sldId id="328" r:id="rId53"/>
    <p:sldId id="330" r:id="rId54"/>
    <p:sldId id="331" r:id="rId55"/>
    <p:sldId id="336" r:id="rId56"/>
    <p:sldId id="37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9E5"/>
    <a:srgbClr val="FF88AC"/>
    <a:srgbClr val="02AA9D"/>
    <a:srgbClr val="FE951C"/>
    <a:srgbClr val="FF2600"/>
    <a:srgbClr val="FF9300"/>
    <a:srgbClr val="0432FF"/>
    <a:srgbClr val="8EFA00"/>
    <a:srgbClr val="009051"/>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80000"/>
  </p:normalViewPr>
  <p:slideViewPr>
    <p:cSldViewPr snapToGrid="0">
      <p:cViewPr>
        <p:scale>
          <a:sx n="80" d="100"/>
          <a:sy n="80" d="100"/>
        </p:scale>
        <p:origin x="128"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CDBA23-DB00-314B-A470-A362519CA314}" type="datetimeFigureOut">
              <a:rPr lang="en-US" smtClean="0"/>
              <a:t>1/14/26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C9309-185D-B241-857D-6AB647741F6D}" type="slidenum">
              <a:rPr lang="en-US" smtClean="0"/>
              <a:t>‹#›</a:t>
            </a:fld>
            <a:endParaRPr lang="en-US"/>
          </a:p>
        </p:txBody>
      </p:sp>
    </p:spTree>
    <p:extLst>
      <p:ext uri="{BB962C8B-B14F-4D97-AF65-F5344CB8AC3E}">
        <p14:creationId xmlns:p14="http://schemas.microsoft.com/office/powerpoint/2010/main" val="1507590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youtube.com/watch?v=yJDv-zdhzMY"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theatlantic.com/magazine/archive/1945/07/as-we-may-think/303881/"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start, here is a link to the course website where you can find the schedule, syllabus, and the lecture slides posted if you want to follow along.</a:t>
            </a:r>
          </a:p>
        </p:txBody>
      </p:sp>
      <p:sp>
        <p:nvSpPr>
          <p:cNvPr id="4" name="Slide Number Placeholder 3"/>
          <p:cNvSpPr>
            <a:spLocks noGrp="1"/>
          </p:cNvSpPr>
          <p:nvPr>
            <p:ph type="sldNum" sz="quarter" idx="5"/>
          </p:nvPr>
        </p:nvSpPr>
        <p:spPr/>
        <p:txBody>
          <a:bodyPr/>
          <a:lstStyle/>
          <a:p>
            <a:fld id="{D1EC9309-185D-B241-857D-6AB647741F6D}" type="slidenum">
              <a:rPr lang="en-US" smtClean="0"/>
              <a:t>1</a:t>
            </a:fld>
            <a:endParaRPr lang="en-US"/>
          </a:p>
        </p:txBody>
      </p:sp>
    </p:spTree>
    <p:extLst>
      <p:ext uri="{BB962C8B-B14F-4D97-AF65-F5344CB8AC3E}">
        <p14:creationId xmlns:p14="http://schemas.microsoft.com/office/powerpoint/2010/main" val="446043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956C8-324A-CE56-52D7-F178471C4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99C0FA-41D9-0835-F0D8-6CCB29CB1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7DBAF-5DF9-736C-533A-F596E9DE220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How can you do well in this course (and in College in general)? I always tell students to not underestimate the importance of a good night’s sleep and eating well. We expect you to be here and in lab on time to avoid disruptions and make the most of the time we have together. The slides are available online along with notes, but feel free to add your own notes on them. We want you to participate, ask questions, and not stay confused. It’s always a good idea to review what we covered in class right after since it will be fresh in your mind. The class will have 10 weekly assignments. I can’t stretch enough how important it is to start early. The entire course staff is here with office hours and mentor sessions to help you. But we are asking you to try the problem first before you come to us. This is a full-credit course; please budget at least 8 hours outside class time. And don’t forget to keep an eye on email and Slack for announcements as well as regularly check the website for the slides and assignments.</a:t>
            </a:r>
          </a:p>
        </p:txBody>
      </p:sp>
      <p:sp>
        <p:nvSpPr>
          <p:cNvPr id="4" name="Slide Number Placeholder 3">
            <a:extLst>
              <a:ext uri="{FF2B5EF4-FFF2-40B4-BE49-F238E27FC236}">
                <a16:creationId xmlns:a16="http://schemas.microsoft.com/office/drawing/2014/main" id="{949F503D-3E98-3A82-6C88-2C6B4D64FD82}"/>
              </a:ext>
            </a:extLst>
          </p:cNvPr>
          <p:cNvSpPr>
            <a:spLocks noGrp="1"/>
          </p:cNvSpPr>
          <p:nvPr>
            <p:ph type="sldNum" sz="quarter" idx="5"/>
          </p:nvPr>
        </p:nvSpPr>
        <p:spPr/>
        <p:txBody>
          <a:bodyPr/>
          <a:lstStyle/>
          <a:p>
            <a:fld id="{D1EC9309-185D-B241-857D-6AB647741F6D}" type="slidenum">
              <a:rPr lang="en-US" smtClean="0"/>
              <a:t>10</a:t>
            </a:fld>
            <a:endParaRPr lang="en-US"/>
          </a:p>
        </p:txBody>
      </p:sp>
    </p:spTree>
    <p:extLst>
      <p:ext uri="{BB962C8B-B14F-4D97-AF65-F5344CB8AC3E}">
        <p14:creationId xmlns:p14="http://schemas.microsoft.com/office/powerpoint/2010/main" val="2676685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33F26-98EE-83B4-E7F8-0105C89A4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861C3F-5C62-08F5-F486-439F2F5D9D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52C53-790A-5CB0-2171-39770CE657D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If you choose to use electronics, please do so only for note taking and live coding. When coming to office hours and mentor sessions, please come with specific questions and respect that TAs are students, too, that are working a job with specific hours. Although I am happy to see students talking about assignments, I expect that the work you submit is your own. This means that you cannot use tools like copilot or </a:t>
            </a:r>
            <a:r>
              <a:rPr lang="en-US" sz="1200" kern="1200" dirty="0" err="1">
                <a:solidFill>
                  <a:schemeClr val="tx1"/>
                </a:solidFill>
                <a:effectLst/>
                <a:latin typeface="+mn-lt"/>
                <a:ea typeface="+mn-ea"/>
                <a:cs typeface="+mn-cs"/>
              </a:rPr>
              <a:t>chatgpt</a:t>
            </a:r>
            <a:r>
              <a:rPr lang="en-US" sz="1200" kern="1200" dirty="0">
                <a:solidFill>
                  <a:schemeClr val="tx1"/>
                </a:solidFill>
                <a:effectLst/>
                <a:latin typeface="+mn-lt"/>
                <a:ea typeface="+mn-ea"/>
                <a:cs typeface="+mn-cs"/>
              </a:rPr>
              <a:t>. This is an intentional policy for an introductory course in cs. Such tools can make you more efficient but they both take away from the necessary part of struggling to fully own knowledge, and circumvent crucial skills you will need both as a potential computer scientists and college student in general. Please take this seriously. Academic honesty violations are a serious matter and they get reported to the Dean of Students with consequences both for this class and future employment. If you are unsure, please come and talk to us.</a:t>
            </a:r>
          </a:p>
        </p:txBody>
      </p:sp>
      <p:sp>
        <p:nvSpPr>
          <p:cNvPr id="4" name="Slide Number Placeholder 3">
            <a:extLst>
              <a:ext uri="{FF2B5EF4-FFF2-40B4-BE49-F238E27FC236}">
                <a16:creationId xmlns:a16="http://schemas.microsoft.com/office/drawing/2014/main" id="{B9768009-760E-181C-5DA9-36C5DDF4F930}"/>
              </a:ext>
            </a:extLst>
          </p:cNvPr>
          <p:cNvSpPr>
            <a:spLocks noGrp="1"/>
          </p:cNvSpPr>
          <p:nvPr>
            <p:ph type="sldNum" sz="quarter" idx="5"/>
          </p:nvPr>
        </p:nvSpPr>
        <p:spPr/>
        <p:txBody>
          <a:bodyPr/>
          <a:lstStyle/>
          <a:p>
            <a:fld id="{D1EC9309-185D-B241-857D-6AB647741F6D}" type="slidenum">
              <a:rPr lang="en-US" smtClean="0"/>
              <a:t>11</a:t>
            </a:fld>
            <a:endParaRPr lang="en-US"/>
          </a:p>
        </p:txBody>
      </p:sp>
    </p:spTree>
    <p:extLst>
      <p:ext uri="{BB962C8B-B14F-4D97-AF65-F5344CB8AC3E}">
        <p14:creationId xmlns:p14="http://schemas.microsoft.com/office/powerpoint/2010/main" val="3425989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0375-3007-AE16-C463-7C949C9FB6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7CEA2C-8768-4F12-0CAB-D17744B80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26324-1F61-7D04-8796-79087ADBE23F}"/>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Here is a breakdown of what to expect for grading. </a:t>
            </a:r>
            <a:r>
              <a:rPr lang="en-US" dirty="0"/>
              <a:t>There are ten weekly assignments: 35%. You get four free days which you can use on one assignment or across different assignments. Let me know </a:t>
            </a:r>
            <a:r>
              <a:rPr lang="en-US" b="1" dirty="0"/>
              <a:t>before</a:t>
            </a:r>
            <a:r>
              <a:rPr lang="en-US" dirty="0"/>
              <a:t> the deadline if you will take a late day pass. If it is a group assignment, both partners have to use a free day</a:t>
            </a:r>
          </a:p>
          <a:p>
            <a:r>
              <a:rPr lang="en-US" dirty="0"/>
              <a:t>Two checkpoints, each 15% and a Final Exam: 30%</a:t>
            </a:r>
          </a:p>
          <a:p>
            <a:r>
              <a:rPr lang="en-US" dirty="0"/>
              <a:t>Labs Attendance: 5%. You have to attend lab in person to receive credit. You can skip *one* lab, no questions asked</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0DCB91D-2EDE-D4C8-4A10-CB998801120B}"/>
              </a:ext>
            </a:extLst>
          </p:cNvPr>
          <p:cNvSpPr>
            <a:spLocks noGrp="1"/>
          </p:cNvSpPr>
          <p:nvPr>
            <p:ph type="sldNum" sz="quarter" idx="5"/>
          </p:nvPr>
        </p:nvSpPr>
        <p:spPr/>
        <p:txBody>
          <a:bodyPr/>
          <a:lstStyle/>
          <a:p>
            <a:fld id="{D1EC9309-185D-B241-857D-6AB647741F6D}" type="slidenum">
              <a:rPr lang="en-US" smtClean="0"/>
              <a:t>12</a:t>
            </a:fld>
            <a:endParaRPr lang="en-US"/>
          </a:p>
        </p:txBody>
      </p:sp>
    </p:spTree>
    <p:extLst>
      <p:ext uri="{BB962C8B-B14F-4D97-AF65-F5344CB8AC3E}">
        <p14:creationId xmlns:p14="http://schemas.microsoft.com/office/powerpoint/2010/main" val="4079487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8652-14EE-7AF5-84B4-81A9E9F71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AB373-D289-F0EA-ED01-E873A92A4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BF803-7071-0A7B-DA03-FDA02ABC23F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For the class, we will use the </a:t>
            </a:r>
            <a:r>
              <a:rPr lang="en-US" dirty="0"/>
              <a:t>cs51-spring2026 </a:t>
            </a:r>
            <a:r>
              <a:rPr lang="en-US" sz="1200" kern="1200" dirty="0">
                <a:solidFill>
                  <a:schemeClr val="tx1"/>
                </a:solidFill>
                <a:effectLst/>
                <a:latin typeface="+mn-lt"/>
                <a:ea typeface="+mn-ea"/>
                <a:cs typeface="+mn-cs"/>
              </a:rPr>
              <a:t>slack channel to answer questions off-class and to send announcements, e.g. when assignments have been graded, reminders for mentor sessions, impromptu changes to office hours or mentor sessions. If you are registered in CS51, I have already invited you to this channel. Please let me know if you are facing any issues with it after class. You can post questions with your name known to everyone or anonymously. Please make sure that the notifications are on.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There’s also a departmental slack workspace with multiple channels that can help you socialize with other people in the department.</a:t>
            </a:r>
          </a:p>
        </p:txBody>
      </p:sp>
      <p:sp>
        <p:nvSpPr>
          <p:cNvPr id="4" name="Slide Number Placeholder 3">
            <a:extLst>
              <a:ext uri="{FF2B5EF4-FFF2-40B4-BE49-F238E27FC236}">
                <a16:creationId xmlns:a16="http://schemas.microsoft.com/office/drawing/2014/main" id="{648C14FF-88FD-1AC4-65BF-A93135BB2E7F}"/>
              </a:ext>
            </a:extLst>
          </p:cNvPr>
          <p:cNvSpPr>
            <a:spLocks noGrp="1"/>
          </p:cNvSpPr>
          <p:nvPr>
            <p:ph type="sldNum" sz="quarter" idx="5"/>
          </p:nvPr>
        </p:nvSpPr>
        <p:spPr/>
        <p:txBody>
          <a:bodyPr/>
          <a:lstStyle/>
          <a:p>
            <a:fld id="{D1EC9309-185D-B241-857D-6AB647741F6D}" type="slidenum">
              <a:rPr lang="en-US" smtClean="0"/>
              <a:t>13</a:t>
            </a:fld>
            <a:endParaRPr lang="en-US"/>
          </a:p>
        </p:txBody>
      </p:sp>
    </p:spTree>
    <p:extLst>
      <p:ext uri="{BB962C8B-B14F-4D97-AF65-F5344CB8AC3E}">
        <p14:creationId xmlns:p14="http://schemas.microsoft.com/office/powerpoint/2010/main" val="3530181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045B8-43C5-478E-7B1C-4B9C9A37C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D749C-34E1-CC63-94C7-E5A34B6EB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1C3A9-38D5-2DDE-17EC-E2021D1A70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Unless there are any more questions on course logistics, we are ready to move to actual content material where we will start talking about the History of Computer Science as a field.</a:t>
            </a:r>
            <a:endParaRPr lang="en-US" dirty="0"/>
          </a:p>
        </p:txBody>
      </p:sp>
      <p:sp>
        <p:nvSpPr>
          <p:cNvPr id="4" name="Slide Number Placeholder 3">
            <a:extLst>
              <a:ext uri="{FF2B5EF4-FFF2-40B4-BE49-F238E27FC236}">
                <a16:creationId xmlns:a16="http://schemas.microsoft.com/office/drawing/2014/main" id="{AA7A7804-EC63-A728-0305-C2227420AA7D}"/>
              </a:ext>
            </a:extLst>
          </p:cNvPr>
          <p:cNvSpPr>
            <a:spLocks noGrp="1"/>
          </p:cNvSpPr>
          <p:nvPr>
            <p:ph type="sldNum" sz="quarter" idx="5"/>
          </p:nvPr>
        </p:nvSpPr>
        <p:spPr/>
        <p:txBody>
          <a:bodyPr/>
          <a:lstStyle/>
          <a:p>
            <a:fld id="{D1EC9309-185D-B241-857D-6AB647741F6D}" type="slidenum">
              <a:rPr lang="en-US" smtClean="0"/>
              <a:t>14</a:t>
            </a:fld>
            <a:endParaRPr lang="en-US"/>
          </a:p>
        </p:txBody>
      </p:sp>
    </p:spTree>
    <p:extLst>
      <p:ext uri="{BB962C8B-B14F-4D97-AF65-F5344CB8AC3E}">
        <p14:creationId xmlns:p14="http://schemas.microsoft.com/office/powerpoint/2010/main" val="4230301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4008-FCFF-A557-E5F6-16DFE62D3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EB7D3-95C7-EC64-3E89-DE1FCD3DED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7E9D7-4A81-C05A-87CD-640B587F95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Computers are an integral part of modern society and new technology has transformed the world into an interconnected and highly interdependent global community. One example of how much computers have turned the world into a global village is that of communication: messages, phones, calls, video conferencing, email, social media, are all examples of how computers and networks bring us together. We will see a lot of the negative aspects of this proliferation of computers during the next class meeting. But it is indisputable that computers are behind most aspects of commerce, communication, transportation, health, education, entertainment and management of public and private infrastructure.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want us to establish some facts about the history of computers starting with what is a computer?</a:t>
            </a:r>
          </a:p>
          <a:p>
            <a:r>
              <a:rPr lang="en-US" dirty="0"/>
              <a:t>When we talk about computers, we understand them as electronic devices that we can program and which can process, store, and retrieve data. A computer processes data according to a set of instructions or a program. </a:t>
            </a:r>
          </a:p>
          <a:p>
            <a:endParaRPr lang="en-US" dirty="0"/>
          </a:p>
          <a:p>
            <a:r>
              <a:rPr lang="en-US" dirty="0"/>
              <a:t>Computers consist of two parts: hardware (including peripheral devices) and software. Hardware is the physical parts of the computer. If you ever have seen the “guts” of a desktop computer tower that would be its hardware; think of its CPU, RAM, motherboard, graphics card, etc. Peripherals are auxiliary devices that provide input, output, storage, and networking capabilities, like the mouse, keyboard, webcam, monitor, etc. Software is all the programs that instruct the computer what to do. Largely speaking that is either the operating system, which sits between the hardware and applications, and application software which performs specific tasks for the user. What operating system does your computer run on? It’s likely Windows, macOS, or some variation of Linux. What are your favorite examples of application software that you use? Mine has to be PowerPoint these days.</a:t>
            </a:r>
          </a:p>
        </p:txBody>
      </p:sp>
      <p:sp>
        <p:nvSpPr>
          <p:cNvPr id="4" name="Slide Number Placeholder 3">
            <a:extLst>
              <a:ext uri="{FF2B5EF4-FFF2-40B4-BE49-F238E27FC236}">
                <a16:creationId xmlns:a16="http://schemas.microsoft.com/office/drawing/2014/main" id="{B04803D9-D67A-EC33-C7E1-CDD9E9FAD4C4}"/>
              </a:ext>
            </a:extLst>
          </p:cNvPr>
          <p:cNvSpPr>
            <a:spLocks noGrp="1"/>
          </p:cNvSpPr>
          <p:nvPr>
            <p:ph type="sldNum" sz="quarter" idx="5"/>
          </p:nvPr>
        </p:nvSpPr>
        <p:spPr/>
        <p:txBody>
          <a:bodyPr/>
          <a:lstStyle/>
          <a:p>
            <a:fld id="{D1EC9309-185D-B241-857D-6AB647741F6D}" type="slidenum">
              <a:rPr lang="en-US" smtClean="0"/>
              <a:t>15</a:t>
            </a:fld>
            <a:endParaRPr lang="en-US"/>
          </a:p>
        </p:txBody>
      </p:sp>
    </p:spTree>
    <p:extLst>
      <p:ext uri="{BB962C8B-B14F-4D97-AF65-F5344CB8AC3E}">
        <p14:creationId xmlns:p14="http://schemas.microsoft.com/office/powerpoint/2010/main" val="1472368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2E939-1E54-30BF-677F-5EA646F5E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9C207D-64B1-475B-5EC4-70503F344C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173788-2170-5F11-A523-9D4E52365D86}"/>
              </a:ext>
            </a:extLst>
          </p:cNvPr>
          <p:cNvSpPr>
            <a:spLocks noGrp="1"/>
          </p:cNvSpPr>
          <p:nvPr>
            <p:ph type="body" idx="1"/>
          </p:nvPr>
        </p:nvSpPr>
        <p:spPr/>
        <p:txBody>
          <a:bodyPr/>
          <a:lstStyle/>
          <a:p>
            <a:r>
              <a:rPr lang="en-US" dirty="0"/>
              <a:t>A simplified view of a modern computer would show that it comprises mostly of two components. A central processing unit, i.e. the CPU, and memory (also known as primary or main memory). You can think of the CPU as the brains of your computer that communicate with the memory and auxiliary devices. The memory stores </a:t>
            </a:r>
            <a:r>
              <a:rPr lang="en-US" b="0" i="0" dirty="0">
                <a:solidFill>
                  <a:srgbClr val="273239"/>
                </a:solidFill>
                <a:effectLst/>
                <a:latin typeface="Nunito" panose="020F0502020204030204" pitchFamily="34" charset="0"/>
              </a:rPr>
              <a:t>current data, programs, and instructions that can be accessed directly by the CPU. Any data that should not be changed is stored in a special type of main memory called ROM (read-only memory). For example, the programs that your operating system needs when it boots are stored in ROM. In contrast, RAM (random-access memory) is like our computer’s short-term memory for data and programs that need to be read and written but is volatile, that is its information is wiped if power is removed. </a:t>
            </a:r>
            <a:r>
              <a:rPr lang="en-US" dirty="0"/>
              <a:t>Secondary memory stores programs and data permanently, without having to worry about what happens when we power off our computer. Secondary memory </a:t>
            </a:r>
            <a:r>
              <a:rPr lang="en-US" b="0" i="0" dirty="0">
                <a:solidFill>
                  <a:srgbClr val="1E1E1E"/>
                </a:solidFill>
                <a:effectLst/>
                <a:latin typeface="Segoe UI" panose="020B0502040204020203" pitchFamily="34" charset="0"/>
              </a:rPr>
              <a:t>comes mostly in the form of solid-state drives (SSDs) these days. They are smaller, faster, and less noisy than the older hard-disk drives (HDDs). Other examples of secondary memory are </a:t>
            </a:r>
            <a:r>
              <a:rPr lang="en-US" b="0" i="0" dirty="0" err="1">
                <a:solidFill>
                  <a:srgbClr val="1E1E1E"/>
                </a:solidFill>
                <a:effectLst/>
                <a:latin typeface="Segoe UI" panose="020B0502040204020203" pitchFamily="34" charset="0"/>
              </a:rPr>
              <a:t>usb</a:t>
            </a:r>
            <a:r>
              <a:rPr lang="en-US" b="0" i="0" dirty="0">
                <a:solidFill>
                  <a:srgbClr val="1E1E1E"/>
                </a:solidFill>
                <a:effectLst/>
                <a:latin typeface="Segoe UI" panose="020B0502040204020203" pitchFamily="34" charset="0"/>
              </a:rPr>
              <a:t> drives, memory cards, CDs/DVDs. All this exchange of information can be supplemented by input that the user provides through their keyboard, mouse, </a:t>
            </a:r>
            <a:r>
              <a:rPr lang="en-US" b="0" i="0" dirty="0" err="1">
                <a:solidFill>
                  <a:srgbClr val="1E1E1E"/>
                </a:solidFill>
                <a:effectLst/>
                <a:latin typeface="Segoe UI" panose="020B0502040204020203" pitchFamily="34" charset="0"/>
              </a:rPr>
              <a:t>etc</a:t>
            </a:r>
            <a:r>
              <a:rPr lang="en-US" b="0" i="0" dirty="0">
                <a:solidFill>
                  <a:srgbClr val="1E1E1E"/>
                </a:solidFill>
                <a:effectLst/>
                <a:latin typeface="Segoe UI" panose="020B0502040204020203" pitchFamily="34" charset="0"/>
              </a:rPr>
              <a:t>, and it can be directed to output devices such as the monitor, printers, speakers, etc.</a:t>
            </a:r>
            <a:endParaRPr lang="en-US" dirty="0"/>
          </a:p>
        </p:txBody>
      </p:sp>
      <p:sp>
        <p:nvSpPr>
          <p:cNvPr id="4" name="Slide Number Placeholder 3">
            <a:extLst>
              <a:ext uri="{FF2B5EF4-FFF2-40B4-BE49-F238E27FC236}">
                <a16:creationId xmlns:a16="http://schemas.microsoft.com/office/drawing/2014/main" id="{1BA03C18-7B12-BCB3-9395-84EA9D2BE38C}"/>
              </a:ext>
            </a:extLst>
          </p:cNvPr>
          <p:cNvSpPr>
            <a:spLocks noGrp="1"/>
          </p:cNvSpPr>
          <p:nvPr>
            <p:ph type="sldNum" sz="quarter" idx="5"/>
          </p:nvPr>
        </p:nvSpPr>
        <p:spPr/>
        <p:txBody>
          <a:bodyPr/>
          <a:lstStyle/>
          <a:p>
            <a:fld id="{D1EC9309-185D-B241-857D-6AB647741F6D}" type="slidenum">
              <a:rPr lang="en-US" smtClean="0"/>
              <a:t>16</a:t>
            </a:fld>
            <a:endParaRPr lang="en-US"/>
          </a:p>
        </p:txBody>
      </p:sp>
    </p:spTree>
    <p:extLst>
      <p:ext uri="{BB962C8B-B14F-4D97-AF65-F5344CB8AC3E}">
        <p14:creationId xmlns:p14="http://schemas.microsoft.com/office/powerpoint/2010/main" val="2465949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8D7A5-DE42-BE7E-9DD2-26EF7D61F7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83556-F067-BAF3-4811-FC563B069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1E511-6FE2-F0D5-89B4-33007FD53C7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Long before the advent of the modern computer and before computer science was an academic field, especially one worth studying, the ideas in computing were subtly woven through human civilization in the form of </a:t>
            </a:r>
            <a:r>
              <a:rPr lang="en-US" sz="1200" b="1" i="0" kern="1200" dirty="0">
                <a:solidFill>
                  <a:schemeClr val="tx1"/>
                </a:solidFill>
                <a:effectLst/>
                <a:latin typeface="+mn-lt"/>
                <a:ea typeface="+mn-ea"/>
                <a:cs typeface="+mn-cs"/>
              </a:rPr>
              <a:t>calculation</a:t>
            </a:r>
            <a:r>
              <a:rPr lang="en-US" sz="1200" b="0" i="0" kern="1200" dirty="0">
                <a:solidFill>
                  <a:schemeClr val="tx1"/>
                </a:solidFill>
                <a:effectLst/>
                <a:latin typeface="+mn-lt"/>
                <a:ea typeface="+mn-ea"/>
                <a:cs typeface="+mn-cs"/>
              </a:rPr>
              <a:t>. </a:t>
            </a:r>
            <a:r>
              <a:rPr lang="en-US" sz="1700" dirty="0"/>
              <a:t>Early societies had a limited vocabulary for counting, often employing the fingers of one hand, of two hands, or counting all fingers and toes to count in </a:t>
            </a:r>
            <a:r>
              <a:rPr lang="en-US" sz="1700" b="1" dirty="0"/>
              <a:t>bases</a:t>
            </a:r>
            <a:r>
              <a:rPr lang="en-US" sz="1700" dirty="0"/>
              <a:t> of 5, 10, or 20, respectively. Western societies today use the decimal system (base 10): we count as 0, 1, 2, 3, …9, and so on.  </a:t>
            </a:r>
            <a:r>
              <a:rPr lang="en-US" sz="1600" dirty="0"/>
              <a:t>But languages like English and French still carry remnants of the base 20 system, e.g., The Gettysburg Address starts: "Four </a:t>
            </a:r>
            <a:r>
              <a:rPr lang="en-US" sz="1600" i="1" dirty="0"/>
              <a:t>score </a:t>
            </a:r>
            <a:r>
              <a:rPr lang="en-US" sz="1600" i="0" dirty="0"/>
              <a:t>(i.e. twenty)</a:t>
            </a:r>
            <a:r>
              <a:rPr lang="en-US" sz="1600" dirty="0"/>
              <a:t> and seven years ago” or quatre </a:t>
            </a:r>
            <a:r>
              <a:rPr lang="en-US" sz="1600" i="1" dirty="0" err="1"/>
              <a:t>vingt</a:t>
            </a:r>
            <a:r>
              <a:rPr lang="en-US" sz="1600" dirty="0"/>
              <a:t> for eighty (4x20), respectively.</a:t>
            </a:r>
          </a:p>
          <a:p>
            <a:r>
              <a:rPr lang="en-US" sz="1700" dirty="0"/>
              <a:t>The next numeric system that arose about 5000 years ago was base 60 (</a:t>
            </a:r>
            <a:r>
              <a:rPr lang="en-US" sz="1700" dirty="0" err="1"/>
              <a:t>sexagecimal</a:t>
            </a:r>
            <a:r>
              <a:rPr lang="en-US" sz="1700" dirty="0"/>
              <a:t>) and passed from ancient Sumerians to Babylonians in Mesopotamia (ancient Iraq). Base 60 is still used today in the subdivision of one hour into 60 minutes, and of one minute into 60 seconds.</a:t>
            </a:r>
          </a:p>
          <a:p>
            <a:r>
              <a:rPr lang="en-US" sz="1700" dirty="0"/>
              <a:t>The Babylonians did basic calculations for agricultural purposes, such as adding and subtracting crops and livestock, on the </a:t>
            </a:r>
            <a:r>
              <a:rPr lang="en-US" sz="1700" b="1" dirty="0"/>
              <a:t>abacus</a:t>
            </a:r>
            <a:r>
              <a:rPr lang="en-US" sz="1700" b="0" dirty="0"/>
              <a:t>, the earliest recognized device for computing. You might have encountered it in your early years of education, when sliding colorful beams on rods to learn how to add numbers.</a:t>
            </a:r>
            <a:endParaRPr lang="en-US" sz="1700" dirty="0"/>
          </a:p>
          <a:p>
            <a:endParaRPr lang="en-US" dirty="0"/>
          </a:p>
        </p:txBody>
      </p:sp>
      <p:sp>
        <p:nvSpPr>
          <p:cNvPr id="4" name="Slide Number Placeholder 3">
            <a:extLst>
              <a:ext uri="{FF2B5EF4-FFF2-40B4-BE49-F238E27FC236}">
                <a16:creationId xmlns:a16="http://schemas.microsoft.com/office/drawing/2014/main" id="{DA12853D-79F6-FFCD-22CA-C10FCDA5DF36}"/>
              </a:ext>
            </a:extLst>
          </p:cNvPr>
          <p:cNvSpPr>
            <a:spLocks noGrp="1"/>
          </p:cNvSpPr>
          <p:nvPr>
            <p:ph type="sldNum" sz="quarter" idx="5"/>
          </p:nvPr>
        </p:nvSpPr>
        <p:spPr/>
        <p:txBody>
          <a:bodyPr/>
          <a:lstStyle/>
          <a:p>
            <a:fld id="{D1EC9309-185D-B241-857D-6AB647741F6D}" type="slidenum">
              <a:rPr lang="en-US" smtClean="0"/>
              <a:t>17</a:t>
            </a:fld>
            <a:endParaRPr lang="en-US"/>
          </a:p>
        </p:txBody>
      </p:sp>
    </p:spTree>
    <p:extLst>
      <p:ext uri="{BB962C8B-B14F-4D97-AF65-F5344CB8AC3E}">
        <p14:creationId xmlns:p14="http://schemas.microsoft.com/office/powerpoint/2010/main" val="1795582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585F4-50FE-7B7E-4547-7F8C907F4E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85946-B290-341C-CFF8-A4F2F8239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C9F733-1765-7683-952A-95D2FB4274A1}"/>
              </a:ext>
            </a:extLst>
          </p:cNvPr>
          <p:cNvSpPr>
            <a:spLocks noGrp="1"/>
          </p:cNvSpPr>
          <p:nvPr>
            <p:ph type="body" idx="1"/>
          </p:nvPr>
        </p:nvSpPr>
        <p:spPr/>
        <p:txBody>
          <a:bodyPr/>
          <a:lstStyle/>
          <a:p>
            <a:r>
              <a:rPr lang="en-US" dirty="0"/>
              <a:t>In the four millennia that followed, tremendous progress was done in mathematics, including geometry, algebra, and systems of proofs. The creation of numeral systems allowed humans to encode numbers and other symbols using consistent mathematical notation. By 9</a:t>
            </a:r>
            <a:r>
              <a:rPr lang="en-US" baseline="30000" dirty="0"/>
              <a:t>th</a:t>
            </a:r>
            <a:r>
              <a:rPr lang="en-US" dirty="0"/>
              <a:t> century, Islamic mathematicians extended arithmetic contributions made by Indian mathematicians and popularized the Hindu-Arabic numeral system we use today. </a:t>
            </a:r>
            <a:r>
              <a:rPr lang="en-US" sz="2000" dirty="0"/>
              <a:t>We owe the origin of words like algebra and algorithm to the Persian mathematician Al-Khwarizmi pictured above.</a:t>
            </a:r>
          </a:p>
        </p:txBody>
      </p:sp>
      <p:sp>
        <p:nvSpPr>
          <p:cNvPr id="4" name="Slide Number Placeholder 3">
            <a:extLst>
              <a:ext uri="{FF2B5EF4-FFF2-40B4-BE49-F238E27FC236}">
                <a16:creationId xmlns:a16="http://schemas.microsoft.com/office/drawing/2014/main" id="{9EBEFF20-3DFB-4C7C-8182-08B3802F1DDA}"/>
              </a:ext>
            </a:extLst>
          </p:cNvPr>
          <p:cNvSpPr>
            <a:spLocks noGrp="1"/>
          </p:cNvSpPr>
          <p:nvPr>
            <p:ph type="sldNum" sz="quarter" idx="5"/>
          </p:nvPr>
        </p:nvSpPr>
        <p:spPr/>
        <p:txBody>
          <a:bodyPr/>
          <a:lstStyle/>
          <a:p>
            <a:fld id="{D1EC9309-185D-B241-857D-6AB647741F6D}" type="slidenum">
              <a:rPr lang="en-US" smtClean="0"/>
              <a:t>18</a:t>
            </a:fld>
            <a:endParaRPr lang="en-US"/>
          </a:p>
        </p:txBody>
      </p:sp>
    </p:spTree>
    <p:extLst>
      <p:ext uri="{BB962C8B-B14F-4D97-AF65-F5344CB8AC3E}">
        <p14:creationId xmlns:p14="http://schemas.microsoft.com/office/powerpoint/2010/main" val="11064541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BCA0-6CBF-644D-56BA-ADB8E892F2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1DD73-DB60-F341-E18C-4A4AB32F9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C7720-7735-24C2-D925-5C62439382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same time, humans continued making contributions in mathematics and devised computing devices, such as analog machines built to do specific calculations or automata built to accomplish certain tasks to assist in commerce, navigation, military, and science. Each improvement made computations and tasks faster and easier than it was previously possible, augmenting our mental abilities. Note that this is a common theme in computer science. In the 19</a:t>
            </a:r>
            <a:r>
              <a:rPr lang="en-US" baseline="30000" dirty="0"/>
              <a:t>th</a:t>
            </a:r>
            <a:r>
              <a:rPr lang="en-US" dirty="0"/>
              <a:t> century, early computer pioneer Charles Babbage (we’ll see more of him soon) famously said, “At each increase of knowledge, as well as of the contrivance of a new tool, human labor becomes abridged”.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C09596BA-322F-0D27-9954-F50C0DD8EA0F}"/>
              </a:ext>
            </a:extLst>
          </p:cNvPr>
          <p:cNvSpPr>
            <a:spLocks noGrp="1"/>
          </p:cNvSpPr>
          <p:nvPr>
            <p:ph type="sldNum" sz="quarter" idx="5"/>
          </p:nvPr>
        </p:nvSpPr>
        <p:spPr/>
        <p:txBody>
          <a:bodyPr/>
          <a:lstStyle/>
          <a:p>
            <a:fld id="{D1EC9309-185D-B241-857D-6AB647741F6D}" type="slidenum">
              <a:rPr lang="en-US" smtClean="0"/>
              <a:t>19</a:t>
            </a:fld>
            <a:endParaRPr lang="en-US"/>
          </a:p>
        </p:txBody>
      </p:sp>
    </p:spTree>
    <p:extLst>
      <p:ext uri="{BB962C8B-B14F-4D97-AF65-F5344CB8AC3E}">
        <p14:creationId xmlns:p14="http://schemas.microsoft.com/office/powerpoint/2010/main" val="4237935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76F38-1EDC-BC62-774F-5199915403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6BF22-9E25-258C-BDCC-6F327626D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DA5EC7-10BF-8CCF-A73D-E0D1E09B96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Welcome to CSCI051 or CS51 for short. </a:t>
            </a:r>
            <a:endParaRPr lang="en-US" dirty="0"/>
          </a:p>
        </p:txBody>
      </p:sp>
      <p:sp>
        <p:nvSpPr>
          <p:cNvPr id="4" name="Slide Number Placeholder 3">
            <a:extLst>
              <a:ext uri="{FF2B5EF4-FFF2-40B4-BE49-F238E27FC236}">
                <a16:creationId xmlns:a16="http://schemas.microsoft.com/office/drawing/2014/main" id="{D3A47B5E-6BB5-03F6-E93D-DAC46E2AD7D6}"/>
              </a:ext>
            </a:extLst>
          </p:cNvPr>
          <p:cNvSpPr>
            <a:spLocks noGrp="1"/>
          </p:cNvSpPr>
          <p:nvPr>
            <p:ph type="sldNum" sz="quarter" idx="5"/>
          </p:nvPr>
        </p:nvSpPr>
        <p:spPr/>
        <p:txBody>
          <a:bodyPr/>
          <a:lstStyle/>
          <a:p>
            <a:fld id="{D1EC9309-185D-B241-857D-6AB647741F6D}" type="slidenum">
              <a:rPr lang="en-US" smtClean="0"/>
              <a:t>2</a:t>
            </a:fld>
            <a:endParaRPr lang="en-US"/>
          </a:p>
        </p:txBody>
      </p:sp>
    </p:spTree>
    <p:extLst>
      <p:ext uri="{BB962C8B-B14F-4D97-AF65-F5344CB8AC3E}">
        <p14:creationId xmlns:p14="http://schemas.microsoft.com/office/powerpoint/2010/main" val="3126356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1BF7-D5A6-EB75-4361-CF682591CB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CACEF-4525-79D4-A99C-06D8D5324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A87E83-2579-8CD8-BE7C-C7881D1F51B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Nevertheless, none of these computing devices were called computers. </a:t>
            </a:r>
            <a:r>
              <a:rPr lang="en-US" sz="1200" dirty="0"/>
              <a:t>The earliest documented use of the word “computer” is from 1613 in the book ”</a:t>
            </a:r>
            <a:r>
              <a:rPr lang="en-US" sz="1200" b="0" i="1" kern="1200" dirty="0">
                <a:solidFill>
                  <a:schemeClr val="tx1"/>
                </a:solidFill>
                <a:effectLst/>
                <a:latin typeface="+mn-lt"/>
                <a:ea typeface="+mn-ea"/>
                <a:cs typeface="+mn-cs"/>
              </a:rPr>
              <a:t>The Yong Mans Gleanings”</a:t>
            </a:r>
            <a:r>
              <a:rPr lang="en-US" sz="1200" dirty="0"/>
              <a:t> by English poet Richard Braithwai</a:t>
            </a:r>
            <a:r>
              <a:rPr lang="en-US" dirty="0"/>
              <a:t>t, where he describes the profession of a person as</a:t>
            </a:r>
            <a:r>
              <a:rPr lang="en-US" i="1" dirty="0"/>
              <a:t> "the truest computer of all times, and the best arithmetician that ever breathed and he reduced thy </a:t>
            </a:r>
            <a:r>
              <a:rPr lang="en-US" i="1" dirty="0" err="1"/>
              <a:t>dayes</a:t>
            </a:r>
            <a:r>
              <a:rPr lang="en-US" i="1" dirty="0"/>
              <a:t> into a short number". </a:t>
            </a:r>
            <a:r>
              <a:rPr lang="en-US" sz="1200" dirty="0"/>
              <a:t>In those days, computer was a person who carried calculations swiftly and accurately, sometimes with machines but often not. </a:t>
            </a:r>
            <a:r>
              <a:rPr lang="en-US" dirty="0"/>
              <a:t>The job title persisted till mid 20</a:t>
            </a:r>
            <a:r>
              <a:rPr lang="en-US" baseline="30000" dirty="0"/>
              <a:t>th</a:t>
            </a:r>
            <a:r>
              <a:rPr lang="en-US" dirty="0"/>
              <a:t> century where it had now shifted to describe devices instead of people. Interestingly, most computers were women because they could be paid less than their male counterparts. </a:t>
            </a:r>
            <a:r>
              <a:rPr lang="en-US" sz="1200" dirty="0"/>
              <a:t>This trend continued with the first programmers who were often Black women since they could be paid less than their white counterparts. </a:t>
            </a:r>
          </a:p>
          <a:p>
            <a:r>
              <a:rPr lang="en-US" dirty="0"/>
              <a:t> </a:t>
            </a:r>
            <a:endParaRPr lang="en-US" sz="1200" dirty="0"/>
          </a:p>
        </p:txBody>
      </p:sp>
      <p:sp>
        <p:nvSpPr>
          <p:cNvPr id="4" name="Slide Number Placeholder 3">
            <a:extLst>
              <a:ext uri="{FF2B5EF4-FFF2-40B4-BE49-F238E27FC236}">
                <a16:creationId xmlns:a16="http://schemas.microsoft.com/office/drawing/2014/main" id="{0D91A2D0-9BA3-359B-AFA1-41CD3A6A241F}"/>
              </a:ext>
            </a:extLst>
          </p:cNvPr>
          <p:cNvSpPr>
            <a:spLocks noGrp="1"/>
          </p:cNvSpPr>
          <p:nvPr>
            <p:ph type="sldNum" sz="quarter" idx="5"/>
          </p:nvPr>
        </p:nvSpPr>
        <p:spPr/>
        <p:txBody>
          <a:bodyPr/>
          <a:lstStyle/>
          <a:p>
            <a:fld id="{D1EC9309-185D-B241-857D-6AB647741F6D}" type="slidenum">
              <a:rPr lang="en-US" smtClean="0"/>
              <a:t>20</a:t>
            </a:fld>
            <a:endParaRPr lang="en-US"/>
          </a:p>
        </p:txBody>
      </p:sp>
    </p:spTree>
    <p:extLst>
      <p:ext uri="{BB962C8B-B14F-4D97-AF65-F5344CB8AC3E}">
        <p14:creationId xmlns:p14="http://schemas.microsoft.com/office/powerpoint/2010/main" val="1095934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99282-7915-7184-C2A1-8E2C619C8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343F7-8D60-FAB0-4B81-5F84A9B78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C17D5B-254D-E712-AC9B-35924646924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Going back to computing devices, here are two notable examples. in 1642, aged only 18, French scientist and philosopher Blaise Pascal (1623–1666) invented the first practical mechanical calculator, the Pascaline, to help his tax-collector father do his sums. The machine had a series of interlocking cogs (</a:t>
            </a:r>
            <a:r>
              <a:rPr lang="en-US" sz="1200" b="0" i="0" u="none" strike="noStrike" kern="1200" dirty="0">
                <a:solidFill>
                  <a:schemeClr val="tx1"/>
                </a:solidFill>
                <a:effectLst/>
                <a:latin typeface="+mn-lt"/>
                <a:ea typeface="+mn-ea"/>
                <a:cs typeface="+mn-cs"/>
              </a:rPr>
              <a:t>gear </a:t>
            </a:r>
            <a:r>
              <a:rPr lang="en-US" sz="1200" b="0" i="0" kern="1200" dirty="0">
                <a:solidFill>
                  <a:schemeClr val="tx1"/>
                </a:solidFill>
                <a:effectLst/>
                <a:latin typeface="+mn-lt"/>
                <a:ea typeface="+mn-ea"/>
                <a:cs typeface="+mn-cs"/>
              </a:rPr>
              <a:t>wheels with teeth around their outer edges) that could add and subtract decimal numbers. Several decades later, in 1671, German mathematician and philosopher Gottfried Wilhelm Leibniz (1646–1716) came up with a similar but more advanced machine, </a:t>
            </a:r>
            <a:r>
              <a:rPr lang="en-US" dirty="0"/>
              <a:t>the Stepped Reckoner</a:t>
            </a:r>
            <a:r>
              <a:rPr lang="en-US" sz="1200" b="0" i="0" kern="1200" dirty="0">
                <a:solidFill>
                  <a:schemeClr val="tx1"/>
                </a:solidFill>
                <a:effectLst/>
                <a:latin typeface="+mn-lt"/>
                <a:ea typeface="+mn-ea"/>
                <a:cs typeface="+mn-cs"/>
              </a:rPr>
              <a:t>. Instead of using cogs, it had a "stepped drum" (a cylinder with teeth of increasing length around its edge). The Leibniz machine could do much more than Pascal's: as well as adding and subtracting, it could multiply, divide, and work out square roots. Another pioneering feature was the first memory store or "register.” The design was so successful that c</a:t>
            </a:r>
            <a:r>
              <a:rPr lang="en-US" dirty="0"/>
              <a:t>alculators used it for the next three centuries.</a:t>
            </a:r>
          </a:p>
        </p:txBody>
      </p:sp>
      <p:sp>
        <p:nvSpPr>
          <p:cNvPr id="4" name="Slide Number Placeholder 3">
            <a:extLst>
              <a:ext uri="{FF2B5EF4-FFF2-40B4-BE49-F238E27FC236}">
                <a16:creationId xmlns:a16="http://schemas.microsoft.com/office/drawing/2014/main" id="{C22C28CF-F7DB-9EDD-B7C8-D0DB7FC29A43}"/>
              </a:ext>
            </a:extLst>
          </p:cNvPr>
          <p:cNvSpPr>
            <a:spLocks noGrp="1"/>
          </p:cNvSpPr>
          <p:nvPr>
            <p:ph type="sldNum" sz="quarter" idx="5"/>
          </p:nvPr>
        </p:nvSpPr>
        <p:spPr/>
        <p:txBody>
          <a:bodyPr/>
          <a:lstStyle/>
          <a:p>
            <a:fld id="{D1EC9309-185D-B241-857D-6AB647741F6D}" type="slidenum">
              <a:rPr lang="en-US" smtClean="0"/>
              <a:t>21</a:t>
            </a:fld>
            <a:endParaRPr lang="en-US"/>
          </a:p>
        </p:txBody>
      </p:sp>
    </p:spTree>
    <p:extLst>
      <p:ext uri="{BB962C8B-B14F-4D97-AF65-F5344CB8AC3E}">
        <p14:creationId xmlns:p14="http://schemas.microsoft.com/office/powerpoint/2010/main" val="2065906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4199-B890-478E-847D-B9CE16069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99741-088C-75FC-ADDF-2B4F38F1C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53333-0583-78ED-4C1F-ECA7A100073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Apart from developing one of the world's earliest mechanical calculators, Leibniz is remembered for another important contribution to computing: he was the man who invented binary code, a way of representing any decimal number using only the two digits zero and one. He also described how to use binary numbers to do basic arithmetic such as addition and subtraction. Although Leibniz made no use of binary in his own calculator, it set others thinking. In 1854, a little over a century after Leibniz had died, Englishman George Boole (1815–1864) used the idea to invent a new branch of mathematics called Boolean algebra. In modern computers, binary code and Boolean algebra allow computers to make simple decisions by comparing long sequences of zeros and ones. But, in the 19th century, these ideas were still far ahead of their time. It would take another 50–100 years for mathematicians and computer scientists to figure out how to use them.</a:t>
            </a:r>
            <a:br>
              <a:rPr lang="en-US" dirty="0"/>
            </a:br>
            <a:endParaRPr lang="en-US" dirty="0"/>
          </a:p>
        </p:txBody>
      </p:sp>
      <p:sp>
        <p:nvSpPr>
          <p:cNvPr id="4" name="Slide Number Placeholder 3">
            <a:extLst>
              <a:ext uri="{FF2B5EF4-FFF2-40B4-BE49-F238E27FC236}">
                <a16:creationId xmlns:a16="http://schemas.microsoft.com/office/drawing/2014/main" id="{38266672-FD20-4169-A293-06B926DD0AF6}"/>
              </a:ext>
            </a:extLst>
          </p:cNvPr>
          <p:cNvSpPr>
            <a:spLocks noGrp="1"/>
          </p:cNvSpPr>
          <p:nvPr>
            <p:ph type="sldNum" sz="quarter" idx="5"/>
          </p:nvPr>
        </p:nvSpPr>
        <p:spPr/>
        <p:txBody>
          <a:bodyPr/>
          <a:lstStyle/>
          <a:p>
            <a:fld id="{D1EC9309-185D-B241-857D-6AB647741F6D}" type="slidenum">
              <a:rPr lang="en-US" smtClean="0"/>
              <a:t>22</a:t>
            </a:fld>
            <a:endParaRPr lang="en-US"/>
          </a:p>
        </p:txBody>
      </p:sp>
    </p:spTree>
    <p:extLst>
      <p:ext uri="{BB962C8B-B14F-4D97-AF65-F5344CB8AC3E}">
        <p14:creationId xmlns:p14="http://schemas.microsoft.com/office/powerpoint/2010/main" val="3497948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AF745-5D21-85DD-5F00-9220A6B68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B41BE-3E79-20D9-0383-BD4A71AFE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358E4-7747-9EB1-B2CD-BEDA79962A42}"/>
              </a:ext>
            </a:extLst>
          </p:cNvPr>
          <p:cNvSpPr>
            <a:spLocks noGrp="1"/>
          </p:cNvSpPr>
          <p:nvPr>
            <p:ph type="body" idx="1"/>
          </p:nvPr>
        </p:nvSpPr>
        <p:spPr/>
        <p:txBody>
          <a:bodyPr/>
          <a:lstStyle/>
          <a:p>
            <a:r>
              <a:rPr lang="en-US" dirty="0"/>
              <a:t>Pascal’s and Leibniz’s calculators sped up calculations but required a human operator. Instead, computers are machines that operate automatically, without needing human aid, by following instructions written in a program. In 1834-36, Charles Babbage designed the </a:t>
            </a:r>
            <a:r>
              <a:rPr lang="en-US" b="0" dirty="0"/>
              <a:t>Analytical Engine</a:t>
            </a:r>
            <a:r>
              <a:rPr lang="en-US" dirty="0"/>
              <a:t>, the first design for a general computing device that could perform any mathematical calculation. Babbage's design could be used for more than one particular computation, could be given data and run operations in sequence, had memory, branches, looping, and even a primitive printer! Babbage’s design of the  Analytical Engine influenced the first generation of computer scientists. He is considered the “father of the computer.”</a:t>
            </a:r>
          </a:p>
        </p:txBody>
      </p:sp>
      <p:sp>
        <p:nvSpPr>
          <p:cNvPr id="4" name="Slide Number Placeholder 3">
            <a:extLst>
              <a:ext uri="{FF2B5EF4-FFF2-40B4-BE49-F238E27FC236}">
                <a16:creationId xmlns:a16="http://schemas.microsoft.com/office/drawing/2014/main" id="{C50AA0F1-8B7D-D01D-A142-FB978CBCA96B}"/>
              </a:ext>
            </a:extLst>
          </p:cNvPr>
          <p:cNvSpPr>
            <a:spLocks noGrp="1"/>
          </p:cNvSpPr>
          <p:nvPr>
            <p:ph type="sldNum" sz="quarter" idx="5"/>
          </p:nvPr>
        </p:nvSpPr>
        <p:spPr/>
        <p:txBody>
          <a:bodyPr/>
          <a:lstStyle/>
          <a:p>
            <a:fld id="{D1EC9309-185D-B241-857D-6AB647741F6D}" type="slidenum">
              <a:rPr lang="en-US" smtClean="0"/>
              <a:t>23</a:t>
            </a:fld>
            <a:endParaRPr lang="en-US"/>
          </a:p>
        </p:txBody>
      </p:sp>
    </p:spTree>
    <p:extLst>
      <p:ext uri="{BB962C8B-B14F-4D97-AF65-F5344CB8AC3E}">
        <p14:creationId xmlns:p14="http://schemas.microsoft.com/office/powerpoint/2010/main" val="378892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86F79-ACA7-447C-252C-AB2E930A1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0F61B-1D63-3C69-74C1-6D4E1C6B1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BC74C-F3C0-34A2-0335-25569C3F3A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Analytical Engine could be programmed using 'punched cards’, paper-based cards with a grid of locations that can be punched out to represent data and which been developed to provide instructions for weaving on a mechanical loom in 1805 by French weaver and merchant Joseph-Marie Jacquard (1752-1834). These cards could provide input for different weave patterns, to easily produce complex results. Babbage envisioned using them to provide instructions for a program. None of Babbage’s programmable “engines” were completed during his lifetime due to the scale and cost they required but eventually in the 1990s am earlier version, the difference engine, was built.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547AF52D-1391-7893-FD74-47CD65DEE492}"/>
              </a:ext>
            </a:extLst>
          </p:cNvPr>
          <p:cNvSpPr>
            <a:spLocks noGrp="1"/>
          </p:cNvSpPr>
          <p:nvPr>
            <p:ph type="sldNum" sz="quarter" idx="5"/>
          </p:nvPr>
        </p:nvSpPr>
        <p:spPr/>
        <p:txBody>
          <a:bodyPr/>
          <a:lstStyle/>
          <a:p>
            <a:fld id="{D1EC9309-185D-B241-857D-6AB647741F6D}" type="slidenum">
              <a:rPr lang="en-US" smtClean="0"/>
              <a:t>24</a:t>
            </a:fld>
            <a:endParaRPr lang="en-US"/>
          </a:p>
        </p:txBody>
      </p:sp>
    </p:spTree>
    <p:extLst>
      <p:ext uri="{BB962C8B-B14F-4D97-AF65-F5344CB8AC3E}">
        <p14:creationId xmlns:p14="http://schemas.microsoft.com/office/powerpoint/2010/main" val="774985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678C8-1EE8-DE11-8728-4600466C9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71484-C664-459A-2D8A-97DD4006A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AB0A80-068F-3D4F-0D28-25BA3513CD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Babbage was more fortunate in receiving help from Augusta Ada Byron (1815–1852), Countess of Lovelace, daughter of the poet Lord Byron. An enthusiastic mathematician, Ada Lovelace </a:t>
            </a:r>
            <a:r>
              <a:rPr lang="en-US" dirty="0"/>
              <a:t>added extensive notes to her translation of a French manual of the mechanics of the Analytical Engine. One of these notes contained an example that showed how the Analytical Engine could be used to calculate Bernoulli numbers. This is considered the first program to be written for a computer and Lovelace is </a:t>
            </a:r>
            <a:r>
              <a:rPr lang="en-US" sz="1200" b="0" i="0" kern="1200" dirty="0">
                <a:solidFill>
                  <a:schemeClr val="tx1"/>
                </a:solidFill>
                <a:effectLst/>
                <a:latin typeface="+mn-lt"/>
                <a:ea typeface="+mn-ea"/>
                <a:cs typeface="+mn-cs"/>
              </a:rPr>
              <a:t>referred to as the world's first computer programmer.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C3BB3A8-4050-579A-462D-452270AF5123}"/>
              </a:ext>
            </a:extLst>
          </p:cNvPr>
          <p:cNvSpPr>
            <a:spLocks noGrp="1"/>
          </p:cNvSpPr>
          <p:nvPr>
            <p:ph type="sldNum" sz="quarter" idx="5"/>
          </p:nvPr>
        </p:nvSpPr>
        <p:spPr/>
        <p:txBody>
          <a:bodyPr/>
          <a:lstStyle/>
          <a:p>
            <a:fld id="{D1EC9309-185D-B241-857D-6AB647741F6D}" type="slidenum">
              <a:rPr lang="en-US" smtClean="0"/>
              <a:t>25</a:t>
            </a:fld>
            <a:endParaRPr lang="en-US"/>
          </a:p>
        </p:txBody>
      </p:sp>
    </p:spTree>
    <p:extLst>
      <p:ext uri="{BB962C8B-B14F-4D97-AF65-F5344CB8AC3E}">
        <p14:creationId xmlns:p14="http://schemas.microsoft.com/office/powerpoint/2010/main" val="3253876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8AADC-5F69-A15A-F45A-ACF3FE1D5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406E0-8D81-D124-F231-609FFFB0C0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35FBC-5ADF-A563-A4ED-C3F97F657A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Ada Lovelace is also credited as being the first person to realize that computers could be used for more than just doing mathematic calculations. One of her notes read: "[The Analytical Engine] might act upon other things besides number, were objects found whose mutual fundamental relations could be expressed by those of the abstract science of operations, and which should be also susceptible of adaptations to the action of the operating notation and mechanism of the engine... Supposing, for instance, that the fundamental relations of pitched sounds in the science of harmony and of musical composition were susceptible of such expression and adaptations, the engine might compose elaborate and scientific pieces of music of any degree of complexity or extent."</a:t>
            </a:r>
          </a:p>
        </p:txBody>
      </p:sp>
      <p:sp>
        <p:nvSpPr>
          <p:cNvPr id="4" name="Slide Number Placeholder 3">
            <a:extLst>
              <a:ext uri="{FF2B5EF4-FFF2-40B4-BE49-F238E27FC236}">
                <a16:creationId xmlns:a16="http://schemas.microsoft.com/office/drawing/2014/main" id="{A5159CBD-B926-D425-ACD6-1DE6AC3D456E}"/>
              </a:ext>
            </a:extLst>
          </p:cNvPr>
          <p:cNvSpPr>
            <a:spLocks noGrp="1"/>
          </p:cNvSpPr>
          <p:nvPr>
            <p:ph type="sldNum" sz="quarter" idx="5"/>
          </p:nvPr>
        </p:nvSpPr>
        <p:spPr/>
        <p:txBody>
          <a:bodyPr/>
          <a:lstStyle/>
          <a:p>
            <a:fld id="{D1EC9309-185D-B241-857D-6AB647741F6D}" type="slidenum">
              <a:rPr lang="en-US" smtClean="0"/>
              <a:t>26</a:t>
            </a:fld>
            <a:endParaRPr lang="en-US"/>
          </a:p>
        </p:txBody>
      </p:sp>
    </p:spTree>
    <p:extLst>
      <p:ext uri="{BB962C8B-B14F-4D97-AF65-F5344CB8AC3E}">
        <p14:creationId xmlns:p14="http://schemas.microsoft.com/office/powerpoint/2010/main" val="1686266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3A6E5-74A5-9FC1-1384-39ED0EB23A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3208FF-5E30-1B40-488D-E0AEE3529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955EAD-7176-3342-7658-6754CDF687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the end of 19</a:t>
            </a:r>
            <a:r>
              <a:rPr lang="en-US" baseline="30000" dirty="0"/>
              <a:t>th</a:t>
            </a:r>
            <a:r>
              <a:rPr lang="en-US" dirty="0"/>
              <a:t> century, engines of calculation as these devices were often known made their way into government and the public sector. This was motivated by the problem of conducting a US census every 10 years. The manual process was so arduous that it took 7.5 years to tally people by hand. Soon it would take more than 10 years to calculate the tally. American statistician Herman Hollerith (1860-1929) solved this problem by building the world’s first practical machines, the tabulator, to tally census data in a matter of weeks and complete the full analysis in 2.5 years, saving the US government millions of dollars. Hollerith was so successful he went commercial. His company changed names and by 1924 it became what we now know as IBM, the International Business Machines company.</a:t>
            </a:r>
          </a:p>
        </p:txBody>
      </p:sp>
      <p:sp>
        <p:nvSpPr>
          <p:cNvPr id="4" name="Slide Number Placeholder 3">
            <a:extLst>
              <a:ext uri="{FF2B5EF4-FFF2-40B4-BE49-F238E27FC236}">
                <a16:creationId xmlns:a16="http://schemas.microsoft.com/office/drawing/2014/main" id="{2E0AAB0A-908D-434D-DAEC-EBBF46559C66}"/>
              </a:ext>
            </a:extLst>
          </p:cNvPr>
          <p:cNvSpPr>
            <a:spLocks noGrp="1"/>
          </p:cNvSpPr>
          <p:nvPr>
            <p:ph type="sldNum" sz="quarter" idx="5"/>
          </p:nvPr>
        </p:nvSpPr>
        <p:spPr/>
        <p:txBody>
          <a:bodyPr/>
          <a:lstStyle/>
          <a:p>
            <a:fld id="{D1EC9309-185D-B241-857D-6AB647741F6D}" type="slidenum">
              <a:rPr lang="en-US" smtClean="0"/>
              <a:t>27</a:t>
            </a:fld>
            <a:endParaRPr lang="en-US"/>
          </a:p>
        </p:txBody>
      </p:sp>
    </p:spTree>
    <p:extLst>
      <p:ext uri="{BB962C8B-B14F-4D97-AF65-F5344CB8AC3E}">
        <p14:creationId xmlns:p14="http://schemas.microsoft.com/office/powerpoint/2010/main" val="985678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222F2-7C78-CADD-BE0F-F658F1DD96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BAA81-2ECF-602C-CE78-9466DC2C6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C5845-44B5-AAEF-7503-0450F66743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As we will see, actual physical general-purpose computers would not be developed until mid-20</a:t>
            </a:r>
            <a:r>
              <a:rPr lang="en-US" sz="1800" baseline="30000" dirty="0"/>
              <a:t>th</a:t>
            </a:r>
            <a:r>
              <a:rPr lang="en-US" sz="1800" dirty="0"/>
              <a:t> century. But just before the first computers were built, in 1936, American mathematician Alonzo Church (1903-1995) and English mathematician Alan Turing (1912-1954) developed a general model of what can be computed (by today's computers). </a:t>
            </a:r>
            <a:r>
              <a:rPr lang="en-US" dirty="0"/>
              <a:t>This is now referred to as the Church-Turing Thesis. </a:t>
            </a:r>
            <a:r>
              <a:rPr lang="en-US" sz="1600" dirty="0"/>
              <a:t> </a:t>
            </a:r>
            <a:r>
              <a:rPr lang="en-US" sz="1800" dirty="0"/>
              <a:t>Turing invented the concept of a 'Turing Machine', a simple abstract machine that has wide-ranging capabilities. It is widely acknowledged today that all general-purpose computers can be reduced to the idea of a Turing Machine. This is why toward the end of this course we will learn about Turing machines. If a computer is as powerful as a Turing machine, it’s Turing complete. Your laptop, phone, microwave, thermostat, are all Turing complete. Alan Turing is one of the most important figures in computer science. </a:t>
            </a:r>
            <a:endParaRPr lang="en-US" dirty="0"/>
          </a:p>
        </p:txBody>
      </p:sp>
      <p:sp>
        <p:nvSpPr>
          <p:cNvPr id="4" name="Slide Number Placeholder 3">
            <a:extLst>
              <a:ext uri="{FF2B5EF4-FFF2-40B4-BE49-F238E27FC236}">
                <a16:creationId xmlns:a16="http://schemas.microsoft.com/office/drawing/2014/main" id="{79A798F9-61DD-7B1C-0CD5-6A82771EBE95}"/>
              </a:ext>
            </a:extLst>
          </p:cNvPr>
          <p:cNvSpPr>
            <a:spLocks noGrp="1"/>
          </p:cNvSpPr>
          <p:nvPr>
            <p:ph type="sldNum" sz="quarter" idx="5"/>
          </p:nvPr>
        </p:nvSpPr>
        <p:spPr/>
        <p:txBody>
          <a:bodyPr/>
          <a:lstStyle/>
          <a:p>
            <a:fld id="{D1EC9309-185D-B241-857D-6AB647741F6D}" type="slidenum">
              <a:rPr lang="en-US" smtClean="0"/>
              <a:t>28</a:t>
            </a:fld>
            <a:endParaRPr lang="en-US"/>
          </a:p>
        </p:txBody>
      </p:sp>
    </p:spTree>
    <p:extLst>
      <p:ext uri="{BB962C8B-B14F-4D97-AF65-F5344CB8AC3E}">
        <p14:creationId xmlns:p14="http://schemas.microsoft.com/office/powerpoint/2010/main" val="2440873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5A887-8981-14D9-A453-C349956ABC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0090AC-BB07-6F91-A1BD-F549782381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4209CB-CB9C-EC38-F6D1-753AD0D13EAF}"/>
              </a:ext>
            </a:extLst>
          </p:cNvPr>
          <p:cNvSpPr>
            <a:spLocks noGrp="1"/>
          </p:cNvSpPr>
          <p:nvPr>
            <p:ph type="body" idx="1"/>
          </p:nvPr>
        </p:nvSpPr>
        <p:spPr/>
        <p:txBody>
          <a:bodyPr/>
          <a:lstStyle/>
          <a:p>
            <a:r>
              <a:rPr lang="en-US" sz="1200" dirty="0"/>
              <a:t>The first half of the 20</a:t>
            </a:r>
            <a:r>
              <a:rPr lang="en-US" sz="1200" baseline="30000" dirty="0"/>
              <a:t>th</a:t>
            </a:r>
            <a:r>
              <a:rPr lang="en-US" sz="1200" dirty="0"/>
              <a:t> century saw a lot of progress in establishing that computation has its limits. Earlier (in 1931), one of the most famous logicians to ever live, Kurt Gödel (1906-1978), proved the Incompleteness Theorems, which showed that every formal system whose theorems can be listed by an algorithm will have some statements that are unprovable within the system. Church proved that Hilbert’s (German mathematician, 1862-1943) </a:t>
            </a:r>
            <a:r>
              <a:rPr lang="en-US" sz="1200" dirty="0" err="1"/>
              <a:t>Entscheidungsproblem</a:t>
            </a:r>
            <a:r>
              <a:rPr lang="en-US" sz="1200" dirty="0"/>
              <a:t> (which asks for an algorithm considers an inputted statement and answers "yes" or "no" according to whether it is universally valid, i.e., valid in every structure) is unsolvable. Turing demonstrated that not everything is computable by formulating the Halting problem. He used a proof by contradiction to show that it's impossible to write a program that can </a:t>
            </a:r>
            <a:r>
              <a:rPr lang="en-US" sz="1200" i="1" dirty="0"/>
              <a:t>always</a:t>
            </a:r>
            <a:r>
              <a:rPr lang="en-US" sz="1200" dirty="0"/>
              <a:t> determine whether another program with a given input will ever halt (stop). This proves that not all problems can be solved by computation! The general definition of what can be computed can be stated using the Church-Turing Thesis through the concept of a Turing Machine, which can compute anything a digital computer can compute.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will learn more about those problems in CS101. </a:t>
            </a:r>
          </a:p>
        </p:txBody>
      </p:sp>
      <p:sp>
        <p:nvSpPr>
          <p:cNvPr id="4" name="Slide Number Placeholder 3">
            <a:extLst>
              <a:ext uri="{FF2B5EF4-FFF2-40B4-BE49-F238E27FC236}">
                <a16:creationId xmlns:a16="http://schemas.microsoft.com/office/drawing/2014/main" id="{CAD87440-2364-23EF-1DA0-36A09E24D472}"/>
              </a:ext>
            </a:extLst>
          </p:cNvPr>
          <p:cNvSpPr>
            <a:spLocks noGrp="1"/>
          </p:cNvSpPr>
          <p:nvPr>
            <p:ph type="sldNum" sz="quarter" idx="5"/>
          </p:nvPr>
        </p:nvSpPr>
        <p:spPr/>
        <p:txBody>
          <a:bodyPr/>
          <a:lstStyle/>
          <a:p>
            <a:fld id="{D1EC9309-185D-B241-857D-6AB647741F6D}" type="slidenum">
              <a:rPr lang="en-US" smtClean="0"/>
              <a:t>29</a:t>
            </a:fld>
            <a:endParaRPr lang="en-US"/>
          </a:p>
        </p:txBody>
      </p:sp>
    </p:spTree>
    <p:extLst>
      <p:ext uri="{BB962C8B-B14F-4D97-AF65-F5344CB8AC3E}">
        <p14:creationId xmlns:p14="http://schemas.microsoft.com/office/powerpoint/2010/main" val="2973278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1746-FEED-0616-CA4D-904A3BA96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20F33-E120-413E-9903-F758725F9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837E0-5F07-D289-B9D3-6CBE410748D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two instructors for the class are Prof Kauchak, who goes by Dr. Dave, and Professor Papoutsaki (Pa-poo-TSA-</a:t>
            </a:r>
            <a:r>
              <a:rPr lang="en-US" sz="1200" kern="1200" dirty="0" err="1">
                <a:solidFill>
                  <a:schemeClr val="tx1"/>
                </a:solidFill>
                <a:effectLst/>
                <a:latin typeface="+mn-lt"/>
                <a:ea typeface="+mn-ea"/>
                <a:cs typeface="+mn-cs"/>
              </a:rPr>
              <a:t>kee</a:t>
            </a:r>
            <a:r>
              <a:rPr lang="en-US" sz="1200" kern="1200" dirty="0">
                <a:solidFill>
                  <a:schemeClr val="tx1"/>
                </a:solidFill>
                <a:effectLst/>
                <a:latin typeface="+mn-lt"/>
                <a:ea typeface="+mn-ea"/>
                <a:cs typeface="+mn-cs"/>
              </a:rPr>
              <a:t>). Together, we will be covering the Tuesday/Thursday lectures and Friday labs. If you have been registered for the class, you need to also register for one of the two Friday lab for which attendance is mandatory. Here are our office hours for the semester although they might change so always keep an eye for announcements. We want you to come to our office hours with questions about the course material, assignments, College, post-graduate advice, and anything else that is going on.</a:t>
            </a:r>
          </a:p>
        </p:txBody>
      </p:sp>
      <p:sp>
        <p:nvSpPr>
          <p:cNvPr id="4" name="Slide Number Placeholder 3">
            <a:extLst>
              <a:ext uri="{FF2B5EF4-FFF2-40B4-BE49-F238E27FC236}">
                <a16:creationId xmlns:a16="http://schemas.microsoft.com/office/drawing/2014/main" id="{9BD702A2-4866-1EEF-9D37-50BA996A14F5}"/>
              </a:ext>
            </a:extLst>
          </p:cNvPr>
          <p:cNvSpPr>
            <a:spLocks noGrp="1"/>
          </p:cNvSpPr>
          <p:nvPr>
            <p:ph type="sldNum" sz="quarter" idx="5"/>
          </p:nvPr>
        </p:nvSpPr>
        <p:spPr/>
        <p:txBody>
          <a:bodyPr/>
          <a:lstStyle/>
          <a:p>
            <a:fld id="{D1EC9309-185D-B241-857D-6AB647741F6D}" type="slidenum">
              <a:rPr lang="en-US" smtClean="0"/>
              <a:t>3</a:t>
            </a:fld>
            <a:endParaRPr lang="en-US"/>
          </a:p>
        </p:txBody>
      </p:sp>
    </p:spTree>
    <p:extLst>
      <p:ext uri="{BB962C8B-B14F-4D97-AF65-F5344CB8AC3E}">
        <p14:creationId xmlns:p14="http://schemas.microsoft.com/office/powerpoint/2010/main" val="18479535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B46F4-7BD2-7331-E92E-7BE97478C0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70787-AFE7-E358-7E70-1064F9CD9B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52B6CA-B21C-6441-C1C9-EAE3133BE171}"/>
              </a:ext>
            </a:extLst>
          </p:cNvPr>
          <p:cNvSpPr>
            <a:spLocks noGrp="1"/>
          </p:cNvSpPr>
          <p:nvPr>
            <p:ph type="body" idx="1"/>
          </p:nvPr>
        </p:nvSpPr>
        <p:spPr/>
        <p:txBody>
          <a:bodyPr/>
          <a:lstStyle/>
          <a:p>
            <a:r>
              <a:rPr lang="en-US" sz="1200" dirty="0"/>
              <a:t>In 1937, Claude Shannon (1916-2001) published his famous Master's Thesis, "A Symbolic Analysis of Relay and Switching Circuits". This was the first time Boolean logic was translated into a physical format with electronics.  This work became the foundation of circuit design and made it possible to design the computers we know today (we will see examples of such circuits in a few weeks). Shannon also introduced many of the core ideas of abstraction, encoding, and compression we use today and he is considered the father of information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94D45E7-AB2F-EF7A-5180-A1CA104E737B}"/>
              </a:ext>
            </a:extLst>
          </p:cNvPr>
          <p:cNvSpPr>
            <a:spLocks noGrp="1"/>
          </p:cNvSpPr>
          <p:nvPr>
            <p:ph type="sldNum" sz="quarter" idx="5"/>
          </p:nvPr>
        </p:nvSpPr>
        <p:spPr/>
        <p:txBody>
          <a:bodyPr/>
          <a:lstStyle/>
          <a:p>
            <a:fld id="{D1EC9309-185D-B241-857D-6AB647741F6D}" type="slidenum">
              <a:rPr lang="en-US" smtClean="0"/>
              <a:t>30</a:t>
            </a:fld>
            <a:endParaRPr lang="en-US"/>
          </a:p>
        </p:txBody>
      </p:sp>
    </p:spTree>
    <p:extLst>
      <p:ext uri="{BB962C8B-B14F-4D97-AF65-F5344CB8AC3E}">
        <p14:creationId xmlns:p14="http://schemas.microsoft.com/office/powerpoint/2010/main" val="31892820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7A160-5854-5552-4A15-71033BDA3D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F8E38C-B0F2-3435-3BC2-78DBD4612C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B1995-5AC3-08DE-59DF-4A2E385AB7A8}"/>
              </a:ext>
            </a:extLst>
          </p:cNvPr>
          <p:cNvSpPr>
            <a:spLocks noGrp="1"/>
          </p:cNvSpPr>
          <p:nvPr>
            <p:ph type="body" idx="1"/>
          </p:nvPr>
        </p:nvSpPr>
        <p:spPr/>
        <p:txBody>
          <a:bodyPr/>
          <a:lstStyle/>
          <a:p>
            <a:r>
              <a:rPr lang="en-US" sz="1200" dirty="0"/>
              <a:t>Shortly after this electronic breakthrough, World War II began. Computing was used to gain advantages in wartime efforts. </a:t>
            </a:r>
          </a:p>
          <a:p>
            <a:r>
              <a:rPr lang="en-US" sz="1200" dirty="0"/>
              <a:t>Computing played the most powerful role in code-breaking, as Allied forces attempted to decipher German messages (and vice versa). </a:t>
            </a:r>
          </a:p>
          <a:p>
            <a:r>
              <a:rPr lang="en-US" sz="1200" dirty="0"/>
              <a:t>The German forces used a device called the Enigma Machine to encrypt communications. This encryption used a type of substitution cipher with a shared key. German officers were given key lists ahead of time and would set a new key every day. </a:t>
            </a:r>
          </a:p>
          <a:p>
            <a:r>
              <a:rPr lang="en-US" sz="1200" dirty="0"/>
              <a:t>The Allied forces were able to reconstruct the physical device. However, they had to check all possible keys by hand every day, which took too long to be useful. This lasted until someone noticed a pattern in German messages – they always sent a weather report at 6am each day. The common words in this report made it easier to check possible keys computationally.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E68D93B-AC22-05EB-082E-CE7D982F1785}"/>
              </a:ext>
            </a:extLst>
          </p:cNvPr>
          <p:cNvSpPr>
            <a:spLocks noGrp="1"/>
          </p:cNvSpPr>
          <p:nvPr>
            <p:ph type="sldNum" sz="quarter" idx="5"/>
          </p:nvPr>
        </p:nvSpPr>
        <p:spPr/>
        <p:txBody>
          <a:bodyPr/>
          <a:lstStyle/>
          <a:p>
            <a:fld id="{D1EC9309-185D-B241-857D-6AB647741F6D}" type="slidenum">
              <a:rPr lang="en-US" smtClean="0"/>
              <a:t>31</a:t>
            </a:fld>
            <a:endParaRPr lang="en-US"/>
          </a:p>
        </p:txBody>
      </p:sp>
    </p:spTree>
    <p:extLst>
      <p:ext uri="{BB962C8B-B14F-4D97-AF65-F5344CB8AC3E}">
        <p14:creationId xmlns:p14="http://schemas.microsoft.com/office/powerpoint/2010/main" val="2792076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F464A-7A91-41D2-6093-52C5D71F0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ECCD09-053B-6D03-F397-9B8F76BE2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0E4CCD-74F0-196E-DAE8-30EEBD499A47}"/>
              </a:ext>
            </a:extLst>
          </p:cNvPr>
          <p:cNvSpPr>
            <a:spLocks noGrp="1"/>
          </p:cNvSpPr>
          <p:nvPr>
            <p:ph type="body" idx="1"/>
          </p:nvPr>
        </p:nvSpPr>
        <p:spPr/>
        <p:txBody>
          <a:bodyPr/>
          <a:lstStyle/>
          <a:p>
            <a:r>
              <a:rPr lang="en-US" sz="1200" dirty="0"/>
              <a:t>The original deciphering machine, the Bomba, was designed by Marian Rejewski in Poland in 1938. Due to improvements in the Enigma and a lack of funds, the idea was passed to Britain. </a:t>
            </a:r>
          </a:p>
          <a:p>
            <a:r>
              <a:rPr lang="en-US" sz="1200" dirty="0"/>
              <a:t>In 1939, Alan Turing worked with a team to develop </a:t>
            </a:r>
            <a:r>
              <a:rPr lang="en-US" sz="1200" i="1" dirty="0"/>
              <a:t>the Bombe</a:t>
            </a:r>
            <a:r>
              <a:rPr lang="en-US" sz="1200" dirty="0"/>
              <a:t>, which checked all possible settings to see if they could find one that matched the expected words.  This process was dramatized in the movie “The Imitation Game” with Benedict Cumberbatch and Keira Knightley. Turing later on was convicted because he was gay and given the choice between imprisonment or probation with hormonal treatment to suppress his sexuality. He chose the latter but took his own life in 1954.</a:t>
            </a:r>
          </a:p>
          <a:p>
            <a:r>
              <a:rPr lang="en-US" sz="1200" dirty="0"/>
              <a:t>The highest distinction bestowed on a computer scientist is the Turing award, in honor of Alan Turing.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8BBA2F8-82BB-3836-A87F-2BCE9524584E}"/>
              </a:ext>
            </a:extLst>
          </p:cNvPr>
          <p:cNvSpPr>
            <a:spLocks noGrp="1"/>
          </p:cNvSpPr>
          <p:nvPr>
            <p:ph type="sldNum" sz="quarter" idx="5"/>
          </p:nvPr>
        </p:nvSpPr>
        <p:spPr/>
        <p:txBody>
          <a:bodyPr/>
          <a:lstStyle/>
          <a:p>
            <a:fld id="{D1EC9309-185D-B241-857D-6AB647741F6D}" type="slidenum">
              <a:rPr lang="en-US" smtClean="0"/>
              <a:t>32</a:t>
            </a:fld>
            <a:endParaRPr lang="en-US"/>
          </a:p>
        </p:txBody>
      </p:sp>
    </p:spTree>
    <p:extLst>
      <p:ext uri="{BB962C8B-B14F-4D97-AF65-F5344CB8AC3E}">
        <p14:creationId xmlns:p14="http://schemas.microsoft.com/office/powerpoint/2010/main" val="1811953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9C165-DE14-0D30-C0A6-097BC66ED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B663FA-8886-5643-7E6E-E46D48CEE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70F17-6604-924E-C493-0150C677F2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Later in the war, German forces started using a new encryption system for high-security messages. The Lorenz cipher proved much harder to crack, as the Allied forces had no information about the machine used to produce them. From 1943-1945, English engineer Tommy Flowers (1905-1998) led a team to design the Colossus, which was used to break Lorenz ciphers. Colossus is widely considered to be the first electronic programmable computer. However, it could only be programmed for cipher-breaking, not general tasks. As with many war-time inventions, the existence of the Colossus machines was kept secret until the mid-1970s.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5A8DE49-F09A-53CF-45BB-29079BD8005A}"/>
              </a:ext>
            </a:extLst>
          </p:cNvPr>
          <p:cNvSpPr>
            <a:spLocks noGrp="1"/>
          </p:cNvSpPr>
          <p:nvPr>
            <p:ph type="sldNum" sz="quarter" idx="5"/>
          </p:nvPr>
        </p:nvSpPr>
        <p:spPr/>
        <p:txBody>
          <a:bodyPr/>
          <a:lstStyle/>
          <a:p>
            <a:fld id="{D1EC9309-185D-B241-857D-6AB647741F6D}" type="slidenum">
              <a:rPr lang="en-US" smtClean="0"/>
              <a:t>33</a:t>
            </a:fld>
            <a:endParaRPr lang="en-US"/>
          </a:p>
        </p:txBody>
      </p:sp>
    </p:spTree>
    <p:extLst>
      <p:ext uri="{BB962C8B-B14F-4D97-AF65-F5344CB8AC3E}">
        <p14:creationId xmlns:p14="http://schemas.microsoft.com/office/powerpoint/2010/main" val="439978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961FB-B8E0-B70F-377A-5782B1D77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E2F35A-44F0-BD10-1DCB-01D8B64D8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A0347-0DE4-CA1F-DB13-B6A7E9FBDDC7}"/>
              </a:ext>
            </a:extLst>
          </p:cNvPr>
          <p:cNvSpPr>
            <a:spLocks noGrp="1"/>
          </p:cNvSpPr>
          <p:nvPr>
            <p:ph type="body" idx="1"/>
          </p:nvPr>
        </p:nvSpPr>
        <p:spPr/>
        <p:txBody>
          <a:bodyPr/>
          <a:lstStyle/>
          <a:p>
            <a:r>
              <a:rPr lang="en-US" sz="1200" dirty="0"/>
              <a:t>In 1945, after the war ended, companies and research groups started work on designing computers for corporate and military use. </a:t>
            </a:r>
          </a:p>
          <a:p>
            <a:r>
              <a:rPr lang="en-US" sz="1200" dirty="0"/>
              <a:t>At University of Pennsylvania, John Mauchly (1907-1980) and J. Presper Eckert (1919-1995) designed the ENIAC (Electronic Numerical Integrator and Computer), the world’s first electronic truly general-purpose computer. It influenced many machines that came after it. </a:t>
            </a:r>
          </a:p>
          <a:p>
            <a:r>
              <a:rPr lang="en-US" sz="1200" dirty="0"/>
              <a:t>This machine was programmable (by moving wires) and had input and output in the form of punch cards. It could only hold up to 200 decimal digits in memory at first. That’s only 80 bytes! It was operational for half a day at a time due to mechanical failures but led to more computations in 10 years than the entire human race before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B042F09-2297-B2EE-20ED-9AF0BCDB42F8}"/>
              </a:ext>
            </a:extLst>
          </p:cNvPr>
          <p:cNvSpPr>
            <a:spLocks noGrp="1"/>
          </p:cNvSpPr>
          <p:nvPr>
            <p:ph type="sldNum" sz="quarter" idx="5"/>
          </p:nvPr>
        </p:nvSpPr>
        <p:spPr/>
        <p:txBody>
          <a:bodyPr/>
          <a:lstStyle/>
          <a:p>
            <a:fld id="{D1EC9309-185D-B241-857D-6AB647741F6D}" type="slidenum">
              <a:rPr lang="en-US" smtClean="0"/>
              <a:t>34</a:t>
            </a:fld>
            <a:endParaRPr lang="en-US"/>
          </a:p>
        </p:txBody>
      </p:sp>
    </p:spTree>
    <p:extLst>
      <p:ext uri="{BB962C8B-B14F-4D97-AF65-F5344CB8AC3E}">
        <p14:creationId xmlns:p14="http://schemas.microsoft.com/office/powerpoint/2010/main" val="35857273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B9C75-6D8F-516A-88EE-F43E9A3E6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C33B3-EF60-53D9-FBF2-97443494B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14D9F-46CC-8C30-37C0-69CFE097B7B9}"/>
              </a:ext>
            </a:extLst>
          </p:cNvPr>
          <p:cNvSpPr>
            <a:spLocks noGrp="1"/>
          </p:cNvSpPr>
          <p:nvPr>
            <p:ph type="body" idx="1"/>
          </p:nvPr>
        </p:nvSpPr>
        <p:spPr/>
        <p:txBody>
          <a:bodyPr/>
          <a:lstStyle/>
          <a:p>
            <a:r>
              <a:rPr lang="en-US" sz="1200" dirty="0"/>
              <a:t>With the introduction of general-purpose computers came the need for software systems to support programming. Still in 1945, the software architecture of computers that we use today was designed.  Hungarian-American mathematician, physicist, and computer scientists/engineer, John von Neumann introduced the von Neumann architecture, which organized the CPU, memory, and input/output. </a:t>
            </a:r>
          </a:p>
          <a:p>
            <a:r>
              <a:rPr lang="en-US" sz="1200" dirty="0"/>
              <a:t>This also introduced the idea of representing machine code by running instructions sequentially until a conditional jump is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77A28DA-B1A1-7FEC-CE7F-439CF21BB32B}"/>
              </a:ext>
            </a:extLst>
          </p:cNvPr>
          <p:cNvSpPr>
            <a:spLocks noGrp="1"/>
          </p:cNvSpPr>
          <p:nvPr>
            <p:ph type="sldNum" sz="quarter" idx="5"/>
          </p:nvPr>
        </p:nvSpPr>
        <p:spPr/>
        <p:txBody>
          <a:bodyPr/>
          <a:lstStyle/>
          <a:p>
            <a:fld id="{D1EC9309-185D-B241-857D-6AB647741F6D}" type="slidenum">
              <a:rPr lang="en-US" smtClean="0"/>
              <a:t>35</a:t>
            </a:fld>
            <a:endParaRPr lang="en-US"/>
          </a:p>
        </p:txBody>
      </p:sp>
    </p:spTree>
    <p:extLst>
      <p:ext uri="{BB962C8B-B14F-4D97-AF65-F5344CB8AC3E}">
        <p14:creationId xmlns:p14="http://schemas.microsoft.com/office/powerpoint/2010/main" val="2635473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89758-4A6D-470E-93AA-5307B294E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5DF2F-154A-991F-7CB0-99E2A3F8DA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0693B6-C28F-AB75-EC7B-F6C28357EAE1}"/>
              </a:ext>
            </a:extLst>
          </p:cNvPr>
          <p:cNvSpPr>
            <a:spLocks noGrp="1"/>
          </p:cNvSpPr>
          <p:nvPr>
            <p:ph type="body" idx="1"/>
          </p:nvPr>
        </p:nvSpPr>
        <p:spPr/>
        <p:txBody>
          <a:bodyPr/>
          <a:lstStyle/>
          <a:p>
            <a:r>
              <a:rPr lang="en-US" sz="1800" dirty="0"/>
              <a:t>Computers can only understand </a:t>
            </a:r>
            <a:r>
              <a:rPr lang="en-US" sz="1800" b="1" dirty="0"/>
              <a:t>machine language/code </a:t>
            </a:r>
            <a:r>
              <a:rPr lang="en-US" sz="1800" dirty="0"/>
              <a:t>which is sequences of 0s and 1s. </a:t>
            </a:r>
          </a:p>
          <a:p>
            <a:r>
              <a:rPr lang="en-US" sz="1800" dirty="0"/>
              <a:t>In early days, people had to write entire programs in machine code. They often started writing a high-level sketch of what the program should do on paper in English what we call a </a:t>
            </a:r>
            <a:r>
              <a:rPr lang="en-US" sz="1800" b="1" dirty="0"/>
              <a:t>pseudo-code</a:t>
            </a:r>
            <a:r>
              <a:rPr lang="en-US" sz="1800" dirty="0"/>
              <a:t>. Then they would expand it little by little to machine code.</a:t>
            </a:r>
          </a:p>
          <a:p>
            <a:r>
              <a:rPr lang="en-US" sz="1800" dirty="0"/>
              <a:t>By mid-20</a:t>
            </a:r>
            <a:r>
              <a:rPr lang="en-US" sz="1800" baseline="30000" dirty="0"/>
              <a:t>th</a:t>
            </a:r>
            <a:r>
              <a:rPr lang="en-US" sz="1800" dirty="0"/>
              <a:t> century, programmers had developed slightly higher-level languages that were more human-readable and easier for programmers to remember and write correctly.</a:t>
            </a:r>
          </a:p>
          <a:p>
            <a:pPr lvl="1"/>
            <a:r>
              <a:rPr lang="en-US" sz="1600" dirty="0"/>
              <a:t>To do so, they created reusable helper programs in machine code that read text-based instructions and assemble them into corresponding machine code. These programs are called </a:t>
            </a:r>
            <a:r>
              <a:rPr lang="en-US" sz="1600" b="1" dirty="0"/>
              <a:t>assemblers</a:t>
            </a:r>
            <a:r>
              <a:rPr lang="en-US" sz="1600" dirty="0"/>
              <a:t> and they read programs written in </a:t>
            </a:r>
            <a:r>
              <a:rPr lang="en-US" sz="1600" b="1" dirty="0"/>
              <a:t>assembly language </a:t>
            </a:r>
            <a:r>
              <a:rPr lang="en-US" sz="1600" dirty="0"/>
              <a:t>and converts into native machine code.</a:t>
            </a:r>
          </a:p>
          <a:p>
            <a:r>
              <a:rPr lang="en-US" sz="1800" dirty="0"/>
              <a:t>Assembly language is still not versatile enough and higher programming languages slowly developed but their instructions still needed to be converted to assembly or machine code.</a:t>
            </a:r>
          </a:p>
          <a:p>
            <a:r>
              <a:rPr lang="en-US" sz="1800" dirty="0"/>
              <a:t>Hopper (1906-1992), American computer scientist, mathematician, and United States Navy rear admiral, developed the first </a:t>
            </a:r>
            <a:r>
              <a:rPr lang="en-US" sz="1800" b="1" dirty="0"/>
              <a:t>compiler</a:t>
            </a:r>
            <a:r>
              <a:rPr lang="en-US" sz="1800" dirty="0"/>
              <a:t>, a program that reads </a:t>
            </a:r>
            <a:r>
              <a:rPr lang="en-US" sz="1800" b="1" dirty="0"/>
              <a:t>source code </a:t>
            </a:r>
            <a:r>
              <a:rPr lang="en-US" sz="1800" dirty="0"/>
              <a:t>in a high-level language and translates it into a low-level language like assembly or machine code.</a:t>
            </a:r>
          </a:p>
          <a:p>
            <a:r>
              <a:rPr lang="en-US" sz="1800" dirty="0"/>
              <a:t>FORTRAN (Formula Translation) was released by IBM in 1957 and dominated early programming.</a:t>
            </a:r>
          </a:p>
          <a:p>
            <a:r>
              <a:rPr lang="en-US" sz="1600" dirty="0"/>
              <a:t>Computers can only understand </a:t>
            </a:r>
            <a:r>
              <a:rPr lang="en-US" sz="1600" b="1" dirty="0"/>
              <a:t>machine language/code </a:t>
            </a:r>
            <a:r>
              <a:rPr lang="en-US" sz="1600" dirty="0"/>
              <a:t>which is sequences of 0s and 1s specific to their machine. </a:t>
            </a:r>
          </a:p>
          <a:p>
            <a:r>
              <a:rPr lang="en-US" sz="1600" dirty="0"/>
              <a:t>In early days, programmers started writing a high-level sketch of the program on paper in English in what we call </a:t>
            </a:r>
            <a:r>
              <a:rPr lang="en-US" sz="1600" b="1" dirty="0"/>
              <a:t>pseudo-code</a:t>
            </a:r>
            <a:r>
              <a:rPr lang="en-US" sz="1600" dirty="0"/>
              <a:t>. Then they would expand it little by little to machine code.</a:t>
            </a:r>
          </a:p>
          <a:p>
            <a:r>
              <a:rPr lang="en-US" sz="1600" dirty="0"/>
              <a:t>By mid-20</a:t>
            </a:r>
            <a:r>
              <a:rPr lang="en-US" sz="1600" baseline="30000" dirty="0"/>
              <a:t>th</a:t>
            </a:r>
            <a:r>
              <a:rPr lang="en-US" sz="1600" dirty="0"/>
              <a:t> century, programmers created reusable helper programs in machine code that read text-based instructions and assemble them into corresponding machine code. These programs are called </a:t>
            </a:r>
            <a:r>
              <a:rPr lang="en-US" sz="1600" b="1" dirty="0"/>
              <a:t>assemblers</a:t>
            </a:r>
            <a:r>
              <a:rPr lang="en-US" sz="1600" dirty="0"/>
              <a:t> and they read programs written in </a:t>
            </a:r>
            <a:r>
              <a:rPr lang="en-US" sz="1600" b="1" dirty="0"/>
              <a:t>assembly language </a:t>
            </a:r>
            <a:r>
              <a:rPr lang="en-US" sz="1600" dirty="0"/>
              <a:t>and convert them into native machine code.</a:t>
            </a:r>
          </a:p>
          <a:p>
            <a:r>
              <a:rPr lang="en-US" sz="1600" dirty="0"/>
              <a:t>Assembly language is still not versatile enough and higher-level programming languages slowly developed but their instructions still needed to be converted to assembly or machine code.</a:t>
            </a:r>
          </a:p>
          <a:p>
            <a:r>
              <a:rPr lang="en-US" sz="1600" dirty="0"/>
              <a:t>Grace Hopper developed the first </a:t>
            </a:r>
            <a:r>
              <a:rPr lang="en-US" sz="1600" b="1" dirty="0"/>
              <a:t>compiler</a:t>
            </a:r>
            <a:r>
              <a:rPr lang="en-US" sz="1600" dirty="0"/>
              <a:t>, a program that reads </a:t>
            </a:r>
            <a:r>
              <a:rPr lang="en-US" sz="1600" b="1" dirty="0"/>
              <a:t>source code </a:t>
            </a:r>
            <a:r>
              <a:rPr lang="en-US" sz="1600" dirty="0"/>
              <a:t>in a high-level language and translates it into a low-level language like assembly or machine code.</a:t>
            </a:r>
            <a:endParaRPr lang="en-US" sz="1800" dirty="0"/>
          </a:p>
        </p:txBody>
      </p:sp>
      <p:sp>
        <p:nvSpPr>
          <p:cNvPr id="4" name="Slide Number Placeholder 3">
            <a:extLst>
              <a:ext uri="{FF2B5EF4-FFF2-40B4-BE49-F238E27FC236}">
                <a16:creationId xmlns:a16="http://schemas.microsoft.com/office/drawing/2014/main" id="{FAB3DB65-B1D2-29FD-BF1C-83AFFCC06A31}"/>
              </a:ext>
            </a:extLst>
          </p:cNvPr>
          <p:cNvSpPr>
            <a:spLocks noGrp="1"/>
          </p:cNvSpPr>
          <p:nvPr>
            <p:ph type="sldNum" sz="quarter" idx="5"/>
          </p:nvPr>
        </p:nvSpPr>
        <p:spPr/>
        <p:txBody>
          <a:bodyPr/>
          <a:lstStyle/>
          <a:p>
            <a:fld id="{D1EC9309-185D-B241-857D-6AB647741F6D}" type="slidenum">
              <a:rPr lang="en-US" smtClean="0"/>
              <a:t>36</a:t>
            </a:fld>
            <a:endParaRPr lang="en-US"/>
          </a:p>
        </p:txBody>
      </p:sp>
    </p:spTree>
    <p:extLst>
      <p:ext uri="{BB962C8B-B14F-4D97-AF65-F5344CB8AC3E}">
        <p14:creationId xmlns:p14="http://schemas.microsoft.com/office/powerpoint/2010/main" val="4188835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7F00E-E90D-C8EB-CA66-CEC51A354C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1C6B4-573B-FFDE-1AD0-AFF7317A2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AB9A45-473D-B69C-B2EB-55DAFCFAD721}"/>
              </a:ext>
            </a:extLst>
          </p:cNvPr>
          <p:cNvSpPr>
            <a:spLocks noGrp="1"/>
          </p:cNvSpPr>
          <p:nvPr>
            <p:ph type="body" idx="1"/>
          </p:nvPr>
        </p:nvSpPr>
        <p:spPr/>
        <p:txBody>
          <a:bodyPr/>
          <a:lstStyle/>
          <a:p>
            <a:r>
              <a:rPr lang="en-US" sz="1600" dirty="0"/>
              <a:t>In 1959, IBM released </a:t>
            </a:r>
            <a:r>
              <a:rPr lang="en-US" sz="1600" b="1" dirty="0"/>
              <a:t>FORTRAN</a:t>
            </a:r>
            <a:r>
              <a:rPr lang="en-US" sz="1600" dirty="0"/>
              <a:t> (Formula Translation) which dominated early programming but could only be compiled on IBM machines. </a:t>
            </a:r>
          </a:p>
          <a:p>
            <a:r>
              <a:rPr lang="en-US" sz="1600" dirty="0"/>
              <a:t>In 1959, Grace Hopper led the Committee on Data Systems &amp; Languages, that created </a:t>
            </a:r>
            <a:r>
              <a:rPr lang="en-US" sz="1600" b="1" dirty="0"/>
              <a:t>COBOL </a:t>
            </a:r>
            <a:r>
              <a:rPr lang="en-US" sz="1600" dirty="0"/>
              <a:t>(Common Business-Oriented Language), the first programming language that could be used across different types of machines. </a:t>
            </a:r>
          </a:p>
          <a:p>
            <a:pPr lvl="1"/>
            <a:r>
              <a:rPr lang="en-US" sz="1400" dirty="0"/>
              <a:t>This paradigm is known as “Write Once, Run Everywhere”.  </a:t>
            </a:r>
          </a:p>
          <a:p>
            <a:r>
              <a:rPr lang="en-US" sz="1600" dirty="0"/>
              <a:t>This led to an evolution of higher-level programming languages, e.g., 60s saw ALGOL, LISP, BASIC, 70s had Pascal, C, Smalltalk, 80s brought C++, Objective C, Perl, 90s: Python, Ruby, Java, JavaScript, 2000s, Swift, C#, Go, and so on. Each new language uses new abstractions and technology to make programming faster and easier. Maybe eventually we will program in English?</a:t>
            </a:r>
          </a:p>
          <a:p>
            <a:pPr lvl="1"/>
            <a:endParaRPr lang="en-US" sz="1400" dirty="0"/>
          </a:p>
          <a:p>
            <a:endParaRPr lang="en-US" sz="1800" dirty="0"/>
          </a:p>
        </p:txBody>
      </p:sp>
      <p:sp>
        <p:nvSpPr>
          <p:cNvPr id="4" name="Slide Number Placeholder 3">
            <a:extLst>
              <a:ext uri="{FF2B5EF4-FFF2-40B4-BE49-F238E27FC236}">
                <a16:creationId xmlns:a16="http://schemas.microsoft.com/office/drawing/2014/main" id="{881F5D65-01F6-B510-A8B1-835DDAE7AE6D}"/>
              </a:ext>
            </a:extLst>
          </p:cNvPr>
          <p:cNvSpPr>
            <a:spLocks noGrp="1"/>
          </p:cNvSpPr>
          <p:nvPr>
            <p:ph type="sldNum" sz="quarter" idx="5"/>
          </p:nvPr>
        </p:nvSpPr>
        <p:spPr/>
        <p:txBody>
          <a:bodyPr/>
          <a:lstStyle/>
          <a:p>
            <a:fld id="{D1EC9309-185D-B241-857D-6AB647741F6D}" type="slidenum">
              <a:rPr lang="en-US" smtClean="0"/>
              <a:t>37</a:t>
            </a:fld>
            <a:endParaRPr lang="en-US"/>
          </a:p>
        </p:txBody>
      </p:sp>
    </p:spTree>
    <p:extLst>
      <p:ext uri="{BB962C8B-B14F-4D97-AF65-F5344CB8AC3E}">
        <p14:creationId xmlns:p14="http://schemas.microsoft.com/office/powerpoint/2010/main" val="1539900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7EFD3-41C3-8EB1-E13F-A03B658199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F9701-56D1-7C21-59B5-DBD02B5049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0953B9-0C04-B1AA-AC07-5BD36D3C1F3D}"/>
              </a:ext>
            </a:extLst>
          </p:cNvPr>
          <p:cNvSpPr>
            <a:spLocks noGrp="1"/>
          </p:cNvSpPr>
          <p:nvPr>
            <p:ph type="body" idx="1"/>
          </p:nvPr>
        </p:nvSpPr>
        <p:spPr/>
        <p:txBody>
          <a:bodyPr/>
          <a:lstStyle/>
          <a:p>
            <a:r>
              <a:rPr lang="en-US" sz="1200" dirty="0"/>
              <a:t>Grace Hopper</a:t>
            </a:r>
            <a:r>
              <a:rPr lang="en-US" sz="1200" b="0" i="0" kern="1200" dirty="0">
                <a:solidFill>
                  <a:schemeClr val="tx1"/>
                </a:solidFill>
                <a:effectLst/>
                <a:latin typeface="+mn-lt"/>
                <a:ea typeface="+mn-ea"/>
                <a:cs typeface="+mn-cs"/>
              </a:rPr>
              <a:t> (1906 –1992), an American computer scientist, mathematician, and United States Navy rear admiral,</a:t>
            </a:r>
            <a:r>
              <a:rPr lang="en-US" sz="1200" dirty="0"/>
              <a:t> also worked on Harvard Mark II, an early electromechanical computer that used relays,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electrically operated switches</a:t>
            </a:r>
            <a:r>
              <a:rPr lang="en-US" sz="1200" dirty="0"/>
              <a:t>. In 1947, operators pulled out a dead moth from a malfunctioning relay and the term bug was since established to refer to errors in computer code.</a:t>
            </a:r>
          </a:p>
        </p:txBody>
      </p:sp>
      <p:sp>
        <p:nvSpPr>
          <p:cNvPr id="4" name="Slide Number Placeholder 3">
            <a:extLst>
              <a:ext uri="{FF2B5EF4-FFF2-40B4-BE49-F238E27FC236}">
                <a16:creationId xmlns:a16="http://schemas.microsoft.com/office/drawing/2014/main" id="{FA196299-18AA-6D50-BEA8-B1F07A4E8D74}"/>
              </a:ext>
            </a:extLst>
          </p:cNvPr>
          <p:cNvSpPr>
            <a:spLocks noGrp="1"/>
          </p:cNvSpPr>
          <p:nvPr>
            <p:ph type="sldNum" sz="quarter" idx="5"/>
          </p:nvPr>
        </p:nvSpPr>
        <p:spPr/>
        <p:txBody>
          <a:bodyPr/>
          <a:lstStyle/>
          <a:p>
            <a:fld id="{D1EC9309-185D-B241-857D-6AB647741F6D}" type="slidenum">
              <a:rPr lang="en-US" smtClean="0"/>
              <a:t>38</a:t>
            </a:fld>
            <a:endParaRPr lang="en-US"/>
          </a:p>
        </p:txBody>
      </p:sp>
    </p:spTree>
    <p:extLst>
      <p:ext uri="{BB962C8B-B14F-4D97-AF65-F5344CB8AC3E}">
        <p14:creationId xmlns:p14="http://schemas.microsoft.com/office/powerpoint/2010/main" val="2324997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5DF2E-AA34-1EC5-8906-489771F1B8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8B545-C6EA-22DE-7A72-3090714CF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6D6B5-1978-3D7D-5054-683F182B85E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computers became more widespread, a new international society called Association of Computing Machinery, or ACM, was formed mid century. ACM still exists and has more than 100k members throughout the world. One of the main characteristics is that it has local chapters and special interest groups (SIGs) that oversee the publication of journals, sponsorship of conferences, and distribution of awards like the Turing award. As a 5C student you have access to articles published in the ACM DL through the Claremont Colleges Library. If you ever work on cs research or major in cs, you will get to use the ACM DL. There are other famous computing societies, including </a:t>
            </a:r>
            <a:r>
              <a:rPr lang="en-US" dirty="0"/>
              <a:t>IEEE-CS, AAAI (Association for the Advancement of Artificial Intelligence), International Association for Cryptologic Research (IACR), Association for Computational Linguistics, American Academy of Arts &amp; Sciences (AAA&amp;S), and American Association for the Advancement of Science (AAAS). </a:t>
            </a:r>
            <a:endParaRPr lang="en-US" b="1" dirty="0"/>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6C3828A-3DE9-EAEF-75C2-93021DDA0BFE}"/>
              </a:ext>
            </a:extLst>
          </p:cNvPr>
          <p:cNvSpPr>
            <a:spLocks noGrp="1"/>
          </p:cNvSpPr>
          <p:nvPr>
            <p:ph type="sldNum" sz="quarter" idx="5"/>
          </p:nvPr>
        </p:nvSpPr>
        <p:spPr/>
        <p:txBody>
          <a:bodyPr/>
          <a:lstStyle/>
          <a:p>
            <a:fld id="{D1EC9309-185D-B241-857D-6AB647741F6D}" type="slidenum">
              <a:rPr lang="en-US" smtClean="0"/>
              <a:t>39</a:t>
            </a:fld>
            <a:endParaRPr lang="en-US"/>
          </a:p>
        </p:txBody>
      </p:sp>
    </p:spTree>
    <p:extLst>
      <p:ext uri="{BB962C8B-B14F-4D97-AF65-F5344CB8AC3E}">
        <p14:creationId xmlns:p14="http://schemas.microsoft.com/office/powerpoint/2010/main" val="1890094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1B374-5F72-4CD1-9C69-49C0C223E0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18A1AF-6FA6-27D9-EE93-DBB1AD7F2B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F72EC-5B3A-FC0B-DE92-7F71F4059E6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 also have an incredible team of TAs that will be assisting with the grading of the assignments, the Friday labs, and mentor sessions. TAs are one of the most valuable resources to the learning environment our department offers. Mentor sessions are a place that you can go not only for help with assignments but also to meet other classmates and hear advice from more experienced peers. Half of our TAs have Taed CS51 before and half took it last semester so we have a good mix of people that know how to help you and can really empathize with you. The schedule for mentor sessions will be announced at the end of this week.</a:t>
            </a:r>
          </a:p>
        </p:txBody>
      </p:sp>
      <p:sp>
        <p:nvSpPr>
          <p:cNvPr id="4" name="Slide Number Placeholder 3">
            <a:extLst>
              <a:ext uri="{FF2B5EF4-FFF2-40B4-BE49-F238E27FC236}">
                <a16:creationId xmlns:a16="http://schemas.microsoft.com/office/drawing/2014/main" id="{DAFFE123-5C25-47EF-DCAD-F3478A67389A}"/>
              </a:ext>
            </a:extLst>
          </p:cNvPr>
          <p:cNvSpPr>
            <a:spLocks noGrp="1"/>
          </p:cNvSpPr>
          <p:nvPr>
            <p:ph type="sldNum" sz="quarter" idx="5"/>
          </p:nvPr>
        </p:nvSpPr>
        <p:spPr/>
        <p:txBody>
          <a:bodyPr/>
          <a:lstStyle/>
          <a:p>
            <a:fld id="{D1EC9309-185D-B241-857D-6AB647741F6D}" type="slidenum">
              <a:rPr lang="en-US" smtClean="0"/>
              <a:t>4</a:t>
            </a:fld>
            <a:endParaRPr lang="en-US"/>
          </a:p>
        </p:txBody>
      </p:sp>
    </p:spTree>
    <p:extLst>
      <p:ext uri="{BB962C8B-B14F-4D97-AF65-F5344CB8AC3E}">
        <p14:creationId xmlns:p14="http://schemas.microsoft.com/office/powerpoint/2010/main" val="4013176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16CF9-E8F1-BD7F-8B78-2CEF2B8337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52356E-586B-D770-0EFA-97C70D5834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3C8CD-0863-7D24-5BFC-86BC05E0C974}"/>
              </a:ext>
            </a:extLst>
          </p:cNvPr>
          <p:cNvSpPr>
            <a:spLocks noGrp="1"/>
          </p:cNvSpPr>
          <p:nvPr>
            <p:ph type="body" idx="1"/>
          </p:nvPr>
        </p:nvSpPr>
        <p:spPr/>
        <p:txBody>
          <a:bodyPr/>
          <a:lstStyle/>
          <a:p>
            <a:r>
              <a:rPr lang="en-US" sz="1200" dirty="0"/>
              <a:t>Mid-century also saw the rise of interest in AI with the question of can we create a thinking machine that is intelligent, has consciousness, can learn, has free will and is ethical? fascinating computer scientists.  The philosophical roots of AI go back centuries with Rene Descartes arguing that a powerful evil demon or mad scientist could exist who sets out to manipulate and deceive subjects, thereby preventing from knowing the true nature of reality. Alan Turing in the 1950s devised the “Turing Test” to judge whether a machine was conscious and intelligent raising the possibility of programming a computer to behave intelligently. </a:t>
            </a:r>
          </a:p>
          <a:p>
            <a:r>
              <a:rPr lang="en-US" sz="1200" dirty="0"/>
              <a:t>The term AI was coined in 1956 by John McCarthy in the Dartmouth Summer Research Project on Artificial Intelligence. </a:t>
            </a:r>
          </a:p>
          <a:p>
            <a:r>
              <a:rPr lang="en-US" sz="1200" dirty="0"/>
              <a:t>Artificial Intelligence research has also given birth to related fields like Machine Learning, Natural Language Processing, Computer Vision, Robotics, </a:t>
            </a:r>
            <a:r>
              <a:rPr lang="en-US" sz="1200" dirty="0" err="1"/>
              <a:t>etc</a:t>
            </a:r>
            <a:r>
              <a:rPr lang="en-US" sz="1200" dirty="0"/>
              <a:t> that tackle different aspects of human intelligence and capabilities. Across the past century, AI cycles between periods of decreased interest and disillusionment on AI’s capabilities known as AI winters, followed by new booms due to new developments. We are currently amidst a boom brought by neural networks and deep learning that has resulted into ChatGPT and the rest of the large language models. </a:t>
            </a:r>
          </a:p>
        </p:txBody>
      </p:sp>
      <p:sp>
        <p:nvSpPr>
          <p:cNvPr id="4" name="Slide Number Placeholder 3">
            <a:extLst>
              <a:ext uri="{FF2B5EF4-FFF2-40B4-BE49-F238E27FC236}">
                <a16:creationId xmlns:a16="http://schemas.microsoft.com/office/drawing/2014/main" id="{23FCE919-6145-62A9-5144-430DC0BC48A1}"/>
              </a:ext>
            </a:extLst>
          </p:cNvPr>
          <p:cNvSpPr>
            <a:spLocks noGrp="1"/>
          </p:cNvSpPr>
          <p:nvPr>
            <p:ph type="sldNum" sz="quarter" idx="5"/>
          </p:nvPr>
        </p:nvSpPr>
        <p:spPr/>
        <p:txBody>
          <a:bodyPr/>
          <a:lstStyle/>
          <a:p>
            <a:fld id="{D1EC9309-185D-B241-857D-6AB647741F6D}" type="slidenum">
              <a:rPr lang="en-US" smtClean="0"/>
              <a:t>40</a:t>
            </a:fld>
            <a:endParaRPr lang="en-US"/>
          </a:p>
        </p:txBody>
      </p:sp>
    </p:spTree>
    <p:extLst>
      <p:ext uri="{BB962C8B-B14F-4D97-AF65-F5344CB8AC3E}">
        <p14:creationId xmlns:p14="http://schemas.microsoft.com/office/powerpoint/2010/main" val="3683288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6AA63-DF6F-041A-C5FE-8619BF8905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EF4AE3-9579-8AB4-3669-DCB97A0F2A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469195-98A0-81C5-EDD1-F26AD10BDFFC}"/>
              </a:ext>
            </a:extLst>
          </p:cNvPr>
          <p:cNvSpPr>
            <a:spLocks noGrp="1"/>
          </p:cNvSpPr>
          <p:nvPr>
            <p:ph type="body" idx="1"/>
          </p:nvPr>
        </p:nvSpPr>
        <p:spPr/>
        <p:txBody>
          <a:bodyPr/>
          <a:lstStyle/>
          <a:p>
            <a:r>
              <a:rPr lang="en-US" sz="1200" dirty="0"/>
              <a:t>Originally, computers were only used for corporate or government purposes. Individuals did not own computers, because they were far too large and difficult to interact with. </a:t>
            </a:r>
          </a:p>
          <a:p>
            <a:r>
              <a:rPr lang="en-US" sz="1200" dirty="0"/>
              <a:t>This changed due to two events: invention of technology that made computers smaller, and invention of interaction modalities that made computers easier to work with.</a:t>
            </a:r>
          </a:p>
          <a:p>
            <a:r>
              <a:rPr lang="en-US" sz="1200" dirty="0"/>
              <a:t>In 1947, John Bardeen (1908-1991), William Shockley (1910-1989) and Walter Brattain (1902-1987) at AT&amp;T Bell Labs designed the transistor. This device could be used to switch electric signals. </a:t>
            </a:r>
          </a:p>
          <a:p>
            <a:r>
              <a:rPr lang="en-US" sz="1200" dirty="0"/>
              <a:t>Previously, computers had to use vacuum tubes, which were very large. The invention of the transistor made it possible to make computers smaller.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FCFC00C-7D3E-6778-2CF6-E4E233365961}"/>
              </a:ext>
            </a:extLst>
          </p:cNvPr>
          <p:cNvSpPr>
            <a:spLocks noGrp="1"/>
          </p:cNvSpPr>
          <p:nvPr>
            <p:ph type="sldNum" sz="quarter" idx="5"/>
          </p:nvPr>
        </p:nvSpPr>
        <p:spPr/>
        <p:txBody>
          <a:bodyPr/>
          <a:lstStyle/>
          <a:p>
            <a:fld id="{D1EC9309-185D-B241-857D-6AB647741F6D}" type="slidenum">
              <a:rPr lang="en-US" smtClean="0"/>
              <a:t>41</a:t>
            </a:fld>
            <a:endParaRPr lang="en-US"/>
          </a:p>
        </p:txBody>
      </p:sp>
    </p:spTree>
    <p:extLst>
      <p:ext uri="{BB962C8B-B14F-4D97-AF65-F5344CB8AC3E}">
        <p14:creationId xmlns:p14="http://schemas.microsoft.com/office/powerpoint/2010/main" val="3039464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2AF16-B73F-AEBE-FE0C-571969450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85EF82-2DCF-61CE-5310-9C236EFA95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943C1-C735-743B-F651-39FC1434A8CB}"/>
              </a:ext>
            </a:extLst>
          </p:cNvPr>
          <p:cNvSpPr>
            <a:spLocks noGrp="1"/>
          </p:cNvSpPr>
          <p:nvPr>
            <p:ph type="body" idx="1"/>
          </p:nvPr>
        </p:nvSpPr>
        <p:spPr/>
        <p:txBody>
          <a:bodyPr/>
          <a:lstStyle/>
          <a:p>
            <a:r>
              <a:rPr lang="en-US" sz="1200" dirty="0"/>
              <a:t>In 1958, American electrical engineer Jack Kilby (1923-2005) invented the Integrated Circuit (IC). This is a small electronic device (or 'chip') that can contain a large number of circuits and is easy to produce. It was possible to make ICs because of the invention of the transistor. </a:t>
            </a:r>
            <a:r>
              <a:rPr lang="en-US" sz="1800" dirty="0"/>
              <a:t>A few months later, Robert Noyce (1927-1990) made ICs practical by building them out of the abundant silicon instead of the rare and unstable germanium.  </a:t>
            </a:r>
            <a:r>
              <a:rPr lang="en-US" sz="1600" dirty="0"/>
              <a:t>Noyce was nicknamed “the Mayor of Silicon Valley”</a:t>
            </a:r>
          </a:p>
          <a:p>
            <a:r>
              <a:rPr lang="en-US" sz="1200" dirty="0"/>
              <a:t>The IC again made it possible to make computers much smaller, as more electronics could be fit onto a smaller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ABE0F57-058F-08BF-17C7-C880866A1ED4}"/>
              </a:ext>
            </a:extLst>
          </p:cNvPr>
          <p:cNvSpPr>
            <a:spLocks noGrp="1"/>
          </p:cNvSpPr>
          <p:nvPr>
            <p:ph type="sldNum" sz="quarter" idx="5"/>
          </p:nvPr>
        </p:nvSpPr>
        <p:spPr/>
        <p:txBody>
          <a:bodyPr/>
          <a:lstStyle/>
          <a:p>
            <a:fld id="{D1EC9309-185D-B241-857D-6AB647741F6D}" type="slidenum">
              <a:rPr lang="en-US" smtClean="0"/>
              <a:t>42</a:t>
            </a:fld>
            <a:endParaRPr lang="en-US"/>
          </a:p>
        </p:txBody>
      </p:sp>
    </p:spTree>
    <p:extLst>
      <p:ext uri="{BB962C8B-B14F-4D97-AF65-F5344CB8AC3E}">
        <p14:creationId xmlns:p14="http://schemas.microsoft.com/office/powerpoint/2010/main" val="29260429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35739-4946-CE59-1995-DDC7AC39A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B1AC5-26CD-8C70-9E79-50C422B45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01B75-9D3B-A85F-6FDD-59BEFC2DDD9A}"/>
              </a:ext>
            </a:extLst>
          </p:cNvPr>
          <p:cNvSpPr>
            <a:spLocks noGrp="1"/>
          </p:cNvSpPr>
          <p:nvPr>
            <p:ph type="body" idx="1"/>
          </p:nvPr>
        </p:nvSpPr>
        <p:spPr/>
        <p:txBody>
          <a:bodyPr/>
          <a:lstStyle/>
          <a:p>
            <a:r>
              <a:rPr lang="en-US" sz="1200" dirty="0"/>
              <a:t>In 1965, American businessman, engineer, and co-founder of Intel,  Gordon Moore (1929-2023) introduced the business model known as Moore's Law, which states that the number of transistors on an IC will double every two years.  By 1971, this led to the invention of the microprocessor at Intel. A microprocessor is a whole processor that can fit onto a single chip.  This breakthrough made it possible to put chips in many new devices, like calculators and clocks.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6A3BBB4-4980-6F31-9DC7-960E2FE29501}"/>
              </a:ext>
            </a:extLst>
          </p:cNvPr>
          <p:cNvSpPr>
            <a:spLocks noGrp="1"/>
          </p:cNvSpPr>
          <p:nvPr>
            <p:ph type="sldNum" sz="quarter" idx="5"/>
          </p:nvPr>
        </p:nvSpPr>
        <p:spPr/>
        <p:txBody>
          <a:bodyPr/>
          <a:lstStyle/>
          <a:p>
            <a:fld id="{D1EC9309-185D-B241-857D-6AB647741F6D}" type="slidenum">
              <a:rPr lang="en-US" smtClean="0"/>
              <a:t>43</a:t>
            </a:fld>
            <a:endParaRPr lang="en-US"/>
          </a:p>
        </p:txBody>
      </p:sp>
    </p:spTree>
    <p:extLst>
      <p:ext uri="{BB962C8B-B14F-4D97-AF65-F5344CB8AC3E}">
        <p14:creationId xmlns:p14="http://schemas.microsoft.com/office/powerpoint/2010/main" val="37325399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61D68-26C1-4363-6F2A-17530D625B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8F660-E21B-3E2E-C78D-DAAB5C951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D17E46-27B0-5569-D9F6-221B19462733}"/>
              </a:ext>
            </a:extLst>
          </p:cNvPr>
          <p:cNvSpPr>
            <a:spLocks noGrp="1"/>
          </p:cNvSpPr>
          <p:nvPr>
            <p:ph type="body" idx="1"/>
          </p:nvPr>
        </p:nvSpPr>
        <p:spPr/>
        <p:txBody>
          <a:bodyPr/>
          <a:lstStyle/>
          <a:p>
            <a:r>
              <a:rPr lang="en-US" sz="1800" dirty="0"/>
              <a:t>In 1968, Douglas Engelbart (1925-2013) presented work he had done at the Augmentation Research Center at Stanford to a group of engineers at a computer conference. This 1.5 hour presentation later became known as the Mother of All Demos because it introduced an astounding number of technologies that we use to this day.:</a:t>
            </a:r>
          </a:p>
          <a:p>
            <a:pPr lvl="1"/>
            <a:r>
              <a:rPr lang="en-US" sz="1600" dirty="0"/>
              <a:t>The computer mouse</a:t>
            </a:r>
          </a:p>
          <a:p>
            <a:pPr lvl="1"/>
            <a:r>
              <a:rPr lang="en-US" sz="1600" dirty="0"/>
              <a:t>The GUI (Graphical User Interface)</a:t>
            </a:r>
          </a:p>
          <a:p>
            <a:pPr lvl="1"/>
            <a:r>
              <a:rPr lang="en-US" sz="1600" dirty="0"/>
              <a:t>The WYSIWIG (What You See Is What You Get) text editor</a:t>
            </a:r>
          </a:p>
          <a:p>
            <a:pPr lvl="1"/>
            <a:r>
              <a:rPr lang="en-US" sz="1600" dirty="0"/>
              <a:t>The concept of multiple windows</a:t>
            </a:r>
          </a:p>
          <a:p>
            <a:pPr lvl="1"/>
            <a:r>
              <a:rPr lang="en-US" sz="1600" dirty="0"/>
              <a:t>Revision control</a:t>
            </a:r>
          </a:p>
          <a:p>
            <a:pPr lvl="1"/>
            <a:r>
              <a:rPr lang="en-US" sz="1600" dirty="0"/>
              <a:t>Video conferencing</a:t>
            </a:r>
          </a:p>
          <a:p>
            <a:pPr lvl="1"/>
            <a:r>
              <a:rPr lang="en-US" sz="1600" dirty="0"/>
              <a:t>Real-time collaborative editing</a:t>
            </a:r>
            <a:endParaRPr lang="en-US" sz="1400" dirty="0"/>
          </a:p>
          <a:p>
            <a:r>
              <a:rPr lang="en-US" sz="1800" dirty="0"/>
              <a:t>I HIGHLY recommend you watch for yourself online: </a:t>
            </a:r>
            <a:br>
              <a:rPr lang="en-US" sz="1800" dirty="0"/>
            </a:br>
            <a:r>
              <a:rPr lang="en-US" sz="1800" dirty="0">
                <a:hlinkClick r:id="rId3"/>
              </a:rPr>
              <a:t>https://www.youtube.com/watch?v=yJDv-zdhzMY</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211625C-106C-93DA-F29F-EDB0E54D3DBB}"/>
              </a:ext>
            </a:extLst>
          </p:cNvPr>
          <p:cNvSpPr>
            <a:spLocks noGrp="1"/>
          </p:cNvSpPr>
          <p:nvPr>
            <p:ph type="sldNum" sz="quarter" idx="5"/>
          </p:nvPr>
        </p:nvSpPr>
        <p:spPr/>
        <p:txBody>
          <a:bodyPr/>
          <a:lstStyle/>
          <a:p>
            <a:fld id="{D1EC9309-185D-B241-857D-6AB647741F6D}" type="slidenum">
              <a:rPr lang="en-US" smtClean="0"/>
              <a:t>44</a:t>
            </a:fld>
            <a:endParaRPr lang="en-US"/>
          </a:p>
        </p:txBody>
      </p:sp>
    </p:spTree>
    <p:extLst>
      <p:ext uri="{BB962C8B-B14F-4D97-AF65-F5344CB8AC3E}">
        <p14:creationId xmlns:p14="http://schemas.microsoft.com/office/powerpoint/2010/main" val="34418693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8489-546F-1588-D030-B056A43892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B7D0E-189C-91CA-7E55-37356CF1F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4FFF6-F3AF-45EF-2D58-E6A87C2322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It is hard to pinpoint the exact time that personal computers made an appearance since there are multiple contenders. But in 1975, the first commercially successful personal computer, </a:t>
            </a:r>
            <a:r>
              <a:rPr lang="en-US" sz="1200" b="1" dirty="0"/>
              <a:t>Altair 8800 </a:t>
            </a:r>
            <a:r>
              <a:rPr lang="en-US" sz="1200" dirty="0"/>
              <a:t>was released. Priced about $2000 today’s dollars (that was considered cheap for computers), it came as a built-it-yourself kit. Tens of thousands of kits were sold to computer hobbyists and soon accessories were sold, leading to a rise of a movement of computer enthusiasts. The most famous one is the </a:t>
            </a:r>
            <a:r>
              <a:rPr lang="en-US" sz="1200" b="1" dirty="0"/>
              <a:t>Homebrew Computer Club </a:t>
            </a:r>
            <a:r>
              <a:rPr lang="en-US" sz="1200" dirty="0"/>
              <a:t>which first met in 1975. We will come back to that in a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p:txBody>
      </p:sp>
      <p:sp>
        <p:nvSpPr>
          <p:cNvPr id="4" name="Slide Number Placeholder 3">
            <a:extLst>
              <a:ext uri="{FF2B5EF4-FFF2-40B4-BE49-F238E27FC236}">
                <a16:creationId xmlns:a16="http://schemas.microsoft.com/office/drawing/2014/main" id="{35F1A74F-937B-EEA9-1A38-BA211E924E29}"/>
              </a:ext>
            </a:extLst>
          </p:cNvPr>
          <p:cNvSpPr>
            <a:spLocks noGrp="1"/>
          </p:cNvSpPr>
          <p:nvPr>
            <p:ph type="sldNum" sz="quarter" idx="5"/>
          </p:nvPr>
        </p:nvSpPr>
        <p:spPr/>
        <p:txBody>
          <a:bodyPr/>
          <a:lstStyle/>
          <a:p>
            <a:fld id="{D1EC9309-185D-B241-857D-6AB647741F6D}" type="slidenum">
              <a:rPr lang="en-US" smtClean="0"/>
              <a:t>45</a:t>
            </a:fld>
            <a:endParaRPr lang="en-US"/>
          </a:p>
        </p:txBody>
      </p:sp>
    </p:spTree>
    <p:extLst>
      <p:ext uri="{BB962C8B-B14F-4D97-AF65-F5344CB8AC3E}">
        <p14:creationId xmlns:p14="http://schemas.microsoft.com/office/powerpoint/2010/main" val="15680060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C4DF7-478C-530A-9CA4-C191FADDB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2E19B-ED94-8F1A-A215-B74EB13DF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4F410-73D4-56DC-1B56-EEDF48F449D5}"/>
              </a:ext>
            </a:extLst>
          </p:cNvPr>
          <p:cNvSpPr>
            <a:spLocks noGrp="1"/>
          </p:cNvSpPr>
          <p:nvPr>
            <p:ph type="body" idx="1"/>
          </p:nvPr>
        </p:nvSpPr>
        <p:spPr/>
        <p:txBody>
          <a:bodyPr/>
          <a:lstStyle/>
          <a:p>
            <a:r>
              <a:rPr lang="en-US" sz="1800" b="0" dirty="0"/>
              <a:t>In 1975, Bill Gates (1955-) and Paul Allen (1953-2018) founded Microsoft.  They convinced MITS, the maker of Altair 8800, that it would be better if the computer could run programs written in the programming language BASIC. To do so, they created an interpreter, a program that translated code written in BASIC to low-level machine code. </a:t>
            </a:r>
            <a:r>
              <a:rPr lang="en-US" sz="1600" b="0" dirty="0"/>
              <a:t>Interpreters do the translation as the program runs instead of beforehand, as compilers do.</a:t>
            </a:r>
          </a:p>
          <a:p>
            <a:r>
              <a:rPr lang="en-US" sz="1800" b="0" dirty="0"/>
              <a:t>At the first meeting of the Homebrew Computer Club, Steve Wozniak (1950-) was so inspired by Altair 8800 that he set to create his own personal computer. In 1976, he demonstrated his prototype to the Club. It could connect with a TV and included a text interface.  Interest was high. Fellow Club member Steve Jobs (1955-2011) convinced Wozniak to sell an assembled motherboard (you still needed to add a keyboard and monitor) instead of sharing the designs for free. It was sold as Apple I and Steve Jobs and Steve Wozniak founded Apple.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B6B931ED-575D-4D08-853C-F666B685FFF6}"/>
              </a:ext>
            </a:extLst>
          </p:cNvPr>
          <p:cNvSpPr>
            <a:spLocks noGrp="1"/>
          </p:cNvSpPr>
          <p:nvPr>
            <p:ph type="sldNum" sz="quarter" idx="5"/>
          </p:nvPr>
        </p:nvSpPr>
        <p:spPr/>
        <p:txBody>
          <a:bodyPr/>
          <a:lstStyle/>
          <a:p>
            <a:fld id="{D1EC9309-185D-B241-857D-6AB647741F6D}" type="slidenum">
              <a:rPr lang="en-US" smtClean="0"/>
              <a:t>46</a:t>
            </a:fld>
            <a:endParaRPr lang="en-US"/>
          </a:p>
        </p:txBody>
      </p:sp>
    </p:spTree>
    <p:extLst>
      <p:ext uri="{BB962C8B-B14F-4D97-AF65-F5344CB8AC3E}">
        <p14:creationId xmlns:p14="http://schemas.microsoft.com/office/powerpoint/2010/main" val="3929541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A1E10-486C-914D-594C-1916016DBB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F88114-0433-F3DC-E90B-5960593D9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CC389D-30B3-EA3C-8B2B-35593AA29198}"/>
              </a:ext>
            </a:extLst>
          </p:cNvPr>
          <p:cNvSpPr>
            <a:spLocks noGrp="1"/>
          </p:cNvSpPr>
          <p:nvPr>
            <p:ph type="body" idx="1"/>
          </p:nvPr>
        </p:nvSpPr>
        <p:spPr/>
        <p:txBody>
          <a:bodyPr/>
          <a:lstStyle/>
          <a:p>
            <a:r>
              <a:rPr lang="en-US" sz="1800" dirty="0"/>
              <a:t>Apple I was also sold like a kit which appealed to hobbyists and tinkerers but not to the masses. This changed with three computers known as the </a:t>
            </a:r>
            <a:r>
              <a:rPr lang="en-US" sz="1800" b="0" dirty="0"/>
              <a:t>1977 trinity</a:t>
            </a:r>
            <a:r>
              <a:rPr lang="en-US" sz="1800" dirty="0"/>
              <a:t>. </a:t>
            </a:r>
            <a:r>
              <a:rPr lang="en-US" sz="1600" dirty="0"/>
              <a:t>The first, </a:t>
            </a:r>
            <a:r>
              <a:rPr lang="en-US" sz="1600" b="0" dirty="0"/>
              <a:t>Apple II</a:t>
            </a:r>
            <a:r>
              <a:rPr lang="en-US" sz="1600" dirty="0"/>
              <a:t>, was professionally designed and manufactured, offering color graphics and sound. Millions of computers were sold, propelling Apple at the forefront of the personal computer industry.  The second, </a:t>
            </a:r>
            <a:r>
              <a:rPr lang="en-US" sz="1600" b="0" dirty="0"/>
              <a:t>TRS-80 model I, </a:t>
            </a:r>
            <a:r>
              <a:rPr lang="en-US" sz="1600" dirty="0"/>
              <a:t>was less sophisticated but sold at half-price of Apple II and sold very well. The third, </a:t>
            </a:r>
            <a:r>
              <a:rPr lang="en-US" sz="1600" b="0" dirty="0"/>
              <a:t>Commodore PET 2001</a:t>
            </a:r>
            <a:r>
              <a:rPr lang="en-US" sz="1600" dirty="0"/>
              <a:t>, combined computer, monitor, keyboard, and tape drive into one device making it look like an appliance.  All three came with BASIC interpreters which allowed less technical audience to create programs and targeted households, small businesses, and schools.  </a:t>
            </a:r>
            <a:r>
              <a:rPr lang="en-US" sz="1800" dirty="0"/>
              <a:t>IBM who was falling behind in the personal computer battles as its computers aimed governments and businesses and were massive and expensive took notice and designed the IBM PC which used Microsoft’s operating system MS-DOS and offered an </a:t>
            </a:r>
            <a:r>
              <a:rPr lang="en-US" sz="1800" b="0" dirty="0"/>
              <a:t>open architecture </a:t>
            </a:r>
            <a:r>
              <a:rPr lang="en-US" sz="1800" dirty="0"/>
              <a:t>with expansion slots, allowing third parties to create hardware and peripherals like graphics and sound cards, joysticks, external hard drives, etc.  </a:t>
            </a:r>
            <a:r>
              <a:rPr lang="en-US" sz="1600" b="0" dirty="0"/>
              <a:t>IBM compatible </a:t>
            </a:r>
            <a:r>
              <a:rPr lang="en-US" sz="1600" dirty="0"/>
              <a:t>computers took over most of the market as people liked the flexibility of being able to expand their PC’s capabilities. IBM’s approach was in contrast with Apple’s </a:t>
            </a:r>
            <a:r>
              <a:rPr lang="en-US" sz="1600" b="0" dirty="0"/>
              <a:t>closed architecture which did everything in-house</a:t>
            </a:r>
            <a:r>
              <a:rPr lang="en-US" sz="1600" dirty="0"/>
              <a:t>.  This led to the rise of the “</a:t>
            </a:r>
            <a:r>
              <a:rPr lang="en-US" sz="1400" b="0" dirty="0"/>
              <a:t>MAC vs PC</a:t>
            </a:r>
            <a:r>
              <a:rPr lang="en-US" sz="1400" dirty="0"/>
              <a:t>” debate, although all are personal computers.</a:t>
            </a:r>
          </a:p>
        </p:txBody>
      </p:sp>
      <p:sp>
        <p:nvSpPr>
          <p:cNvPr id="4" name="Slide Number Placeholder 3">
            <a:extLst>
              <a:ext uri="{FF2B5EF4-FFF2-40B4-BE49-F238E27FC236}">
                <a16:creationId xmlns:a16="http://schemas.microsoft.com/office/drawing/2014/main" id="{075127D9-B5D5-63BC-DC7A-14BC11DC524A}"/>
              </a:ext>
            </a:extLst>
          </p:cNvPr>
          <p:cNvSpPr>
            <a:spLocks noGrp="1"/>
          </p:cNvSpPr>
          <p:nvPr>
            <p:ph type="sldNum" sz="quarter" idx="5"/>
          </p:nvPr>
        </p:nvSpPr>
        <p:spPr/>
        <p:txBody>
          <a:bodyPr/>
          <a:lstStyle/>
          <a:p>
            <a:fld id="{D1EC9309-185D-B241-857D-6AB647741F6D}" type="slidenum">
              <a:rPr lang="en-US" smtClean="0"/>
              <a:t>47</a:t>
            </a:fld>
            <a:endParaRPr lang="en-US"/>
          </a:p>
        </p:txBody>
      </p:sp>
    </p:spTree>
    <p:extLst>
      <p:ext uri="{BB962C8B-B14F-4D97-AF65-F5344CB8AC3E}">
        <p14:creationId xmlns:p14="http://schemas.microsoft.com/office/powerpoint/2010/main" val="519696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79A89-9834-7121-F532-19D82E3CA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5FBBF-5EDF-5073-2666-35EC0B6F0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EDAADD-4501-CAEE-618C-AC0C45F32E8E}"/>
              </a:ext>
            </a:extLst>
          </p:cNvPr>
          <p:cNvSpPr>
            <a:spLocks noGrp="1"/>
          </p:cNvSpPr>
          <p:nvPr>
            <p:ph type="body" idx="1"/>
          </p:nvPr>
        </p:nvSpPr>
        <p:spPr/>
        <p:txBody>
          <a:bodyPr/>
          <a:lstStyle/>
          <a:p>
            <a:r>
              <a:rPr lang="en-US" sz="1800" b="0" dirty="0"/>
              <a:t>After the Mother of All Demos, several people on Engelbart's team went to work at Xerox PARC, to further develop the concepts into the first GUI computer, the Xerox Alto.</a:t>
            </a:r>
          </a:p>
          <a:p>
            <a:r>
              <a:rPr lang="en-US" sz="1800" b="0" dirty="0"/>
              <a:t>Xerox established the desktop metaphor that emulated one’s desk on a 2D screen and the WIMP interface (windows, icons, menus, pointer) along with buttons.</a:t>
            </a:r>
          </a:p>
          <a:p>
            <a:r>
              <a:rPr lang="en-US" sz="1800" b="0" dirty="0"/>
              <a:t>In 1979, Apple employees were invited to PARC and were shown their GUI implementation. Steve Jobs said:</a:t>
            </a:r>
          </a:p>
          <a:p>
            <a:pPr lvl="1"/>
            <a:r>
              <a:rPr lang="en-US" sz="1600" b="0" i="1" dirty="0"/>
              <a:t>“It was like a veil being lifted from my eyes. I could see the future of what computing was destined to be.”</a:t>
            </a:r>
          </a:p>
          <a:p>
            <a:r>
              <a:rPr lang="en-US" sz="1800" b="0" dirty="0"/>
              <a:t>They implemented similar ideas into the Apple Lisa (1983, commercial flop) and ultimately into the Apple Macintosh (released in 1984) to great acclaim. </a:t>
            </a:r>
          </a:p>
          <a:p>
            <a:r>
              <a:rPr lang="en-US" sz="1800" b="0" dirty="0"/>
              <a:t>In 1981, Microsoft visited Apple and helped them develop some apps. They took the GUI idea from Apple and used it in their first operating system, MS-DOS, released in 1985. </a:t>
            </a:r>
          </a:p>
          <a:p>
            <a:pPr lvl="1"/>
            <a:r>
              <a:rPr lang="en-US" sz="1600" b="0" dirty="0"/>
              <a:t>A rivalry between Microsoft and Apple would start then, with Microsoft dominating 95% of personal computers.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EF0B6016-5DD3-F40D-FF55-84DCD0E6C1A8}"/>
              </a:ext>
            </a:extLst>
          </p:cNvPr>
          <p:cNvSpPr>
            <a:spLocks noGrp="1"/>
          </p:cNvSpPr>
          <p:nvPr>
            <p:ph type="sldNum" sz="quarter" idx="5"/>
          </p:nvPr>
        </p:nvSpPr>
        <p:spPr/>
        <p:txBody>
          <a:bodyPr/>
          <a:lstStyle/>
          <a:p>
            <a:fld id="{D1EC9309-185D-B241-857D-6AB647741F6D}" type="slidenum">
              <a:rPr lang="en-US" smtClean="0"/>
              <a:t>48</a:t>
            </a:fld>
            <a:endParaRPr lang="en-US"/>
          </a:p>
        </p:txBody>
      </p:sp>
    </p:spTree>
    <p:extLst>
      <p:ext uri="{BB962C8B-B14F-4D97-AF65-F5344CB8AC3E}">
        <p14:creationId xmlns:p14="http://schemas.microsoft.com/office/powerpoint/2010/main" val="35268589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3E343-BF57-7E14-44D9-152791B11F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697321-FFF1-BDFB-05A6-71C7C53F98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33A542-734A-5576-08EF-8252F23832D2}"/>
              </a:ext>
            </a:extLst>
          </p:cNvPr>
          <p:cNvSpPr>
            <a:spLocks noGrp="1"/>
          </p:cNvSpPr>
          <p:nvPr>
            <p:ph type="body" idx="1"/>
          </p:nvPr>
        </p:nvSpPr>
        <p:spPr/>
        <p:txBody>
          <a:bodyPr/>
          <a:lstStyle/>
          <a:p>
            <a:r>
              <a:rPr lang="en-US" sz="1800" dirty="0"/>
              <a:t>Some of the core concepts of how the Internet would work were introduced well before it was implemented.  In 1945, American engineer and inventor Vannevar Bush (1890-1974) published the influential essay </a:t>
            </a:r>
            <a:r>
              <a:rPr lang="en-US" sz="1800" dirty="0">
                <a:hlinkClick r:id="rId3"/>
              </a:rPr>
              <a:t>As We May Think on the Atlantic</a:t>
            </a:r>
            <a:r>
              <a:rPr lang="en-US" sz="1800" dirty="0"/>
              <a:t>, which envisioned a system (</a:t>
            </a:r>
            <a:r>
              <a:rPr lang="en-US" sz="1800" dirty="0" err="1"/>
              <a:t>Memex</a:t>
            </a:r>
            <a:r>
              <a:rPr lang="en-US" sz="1800" dirty="0"/>
              <a:t>) to aid in research work. Bush invented the concept of hypertext (or link)! Here’s an interesting excerpt about </a:t>
            </a:r>
            <a:r>
              <a:rPr lang="en-US" sz="1800" dirty="0" err="1"/>
              <a:t>Meex</a:t>
            </a:r>
            <a:r>
              <a:rPr lang="en-US" sz="1800" dirty="0"/>
              <a:t>: </a:t>
            </a:r>
            <a:r>
              <a:rPr lang="en-US" i="1" dirty="0"/>
              <a:t>"Consider a future device... in which an individual stores all his books, records, and communications, and which is mechanized so that it may be consulted with exceeding speed and flexibility. It is an enlarged intimate supplement to his memory."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9CFCF69-47EB-A20F-AEE1-0720B7532423}"/>
              </a:ext>
            </a:extLst>
          </p:cNvPr>
          <p:cNvSpPr>
            <a:spLocks noGrp="1"/>
          </p:cNvSpPr>
          <p:nvPr>
            <p:ph type="sldNum" sz="quarter" idx="5"/>
          </p:nvPr>
        </p:nvSpPr>
        <p:spPr/>
        <p:txBody>
          <a:bodyPr/>
          <a:lstStyle/>
          <a:p>
            <a:fld id="{D1EC9309-185D-B241-857D-6AB647741F6D}" type="slidenum">
              <a:rPr lang="en-US" smtClean="0"/>
              <a:t>49</a:t>
            </a:fld>
            <a:endParaRPr lang="en-US"/>
          </a:p>
        </p:txBody>
      </p:sp>
    </p:spTree>
    <p:extLst>
      <p:ext uri="{BB962C8B-B14F-4D97-AF65-F5344CB8AC3E}">
        <p14:creationId xmlns:p14="http://schemas.microsoft.com/office/powerpoint/2010/main" val="334091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4CF2C-5BA3-4C7D-8C23-1ECBE0CF3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D9384-C18A-36F7-DE99-47583DB7DC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F69DE-B6C0-6ACD-CBBC-1ADF270E48E2}"/>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Now I would like us all to get a better sense of who’s in the room. Can you please state your name and pronouns, if you prefer, and whether you are currently enrolled in CSCI050 or if you have placed out of it and if yes what is your programming experience?</a:t>
            </a:r>
          </a:p>
        </p:txBody>
      </p:sp>
      <p:sp>
        <p:nvSpPr>
          <p:cNvPr id="4" name="Slide Number Placeholder 3">
            <a:extLst>
              <a:ext uri="{FF2B5EF4-FFF2-40B4-BE49-F238E27FC236}">
                <a16:creationId xmlns:a16="http://schemas.microsoft.com/office/drawing/2014/main" id="{658C65C4-F2A2-BD01-A605-53769E037D9D}"/>
              </a:ext>
            </a:extLst>
          </p:cNvPr>
          <p:cNvSpPr>
            <a:spLocks noGrp="1"/>
          </p:cNvSpPr>
          <p:nvPr>
            <p:ph type="sldNum" sz="quarter" idx="5"/>
          </p:nvPr>
        </p:nvSpPr>
        <p:spPr/>
        <p:txBody>
          <a:bodyPr/>
          <a:lstStyle/>
          <a:p>
            <a:fld id="{D1EC9309-185D-B241-857D-6AB647741F6D}" type="slidenum">
              <a:rPr lang="en-US" smtClean="0"/>
              <a:t>5</a:t>
            </a:fld>
            <a:endParaRPr lang="en-US"/>
          </a:p>
        </p:txBody>
      </p:sp>
    </p:spTree>
    <p:extLst>
      <p:ext uri="{BB962C8B-B14F-4D97-AF65-F5344CB8AC3E}">
        <p14:creationId xmlns:p14="http://schemas.microsoft.com/office/powerpoint/2010/main" val="39373344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0F21E-4156-4F87-0DDA-4402B63141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DF4B72-CB08-1E19-05AD-D20905092F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6EA23-94CD-1AF6-C439-00DB9DDAD6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origins of the Internet can be traced back to ARPANET. </a:t>
            </a:r>
            <a:r>
              <a:rPr lang="en-US" sz="1200" dirty="0"/>
              <a:t>In 1969,  the US military wanted to create a decentralized communication system so that communications could not be knocked out entirely by a nuclear attack. DARPA (Defense Advanced Research Projects Agency, back then it was known as the Advanced Research Projects Agency) collaborated with several universities to build the </a:t>
            </a:r>
            <a:r>
              <a:rPr lang="en-US" sz="1200" b="1" dirty="0"/>
              <a:t>ARPANET</a:t>
            </a:r>
            <a:r>
              <a:rPr lang="en-US" sz="1200" dirty="0"/>
              <a:t>, the Advanced Research Projects Agency Network. The first connection at the end of 1969 was between UCLA and Stanford and by the end of the year four campuses had connected. Cool fact about ARPANET. The first email was sent over it in 1971 and a lot of the ARPANET traffic eventually ended up being emails.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a:extLst>
              <a:ext uri="{FF2B5EF4-FFF2-40B4-BE49-F238E27FC236}">
                <a16:creationId xmlns:a16="http://schemas.microsoft.com/office/drawing/2014/main" id="{C4583A41-3C5F-560C-23A8-11C02CED109C}"/>
              </a:ext>
            </a:extLst>
          </p:cNvPr>
          <p:cNvSpPr>
            <a:spLocks noGrp="1"/>
          </p:cNvSpPr>
          <p:nvPr>
            <p:ph type="sldNum" sz="quarter" idx="5"/>
          </p:nvPr>
        </p:nvSpPr>
        <p:spPr/>
        <p:txBody>
          <a:bodyPr/>
          <a:lstStyle/>
          <a:p>
            <a:fld id="{D1EC9309-185D-B241-857D-6AB647741F6D}" type="slidenum">
              <a:rPr lang="en-US" smtClean="0"/>
              <a:t>50</a:t>
            </a:fld>
            <a:endParaRPr lang="en-US"/>
          </a:p>
        </p:txBody>
      </p:sp>
    </p:spTree>
    <p:extLst>
      <p:ext uri="{BB962C8B-B14F-4D97-AF65-F5344CB8AC3E}">
        <p14:creationId xmlns:p14="http://schemas.microsoft.com/office/powerpoint/2010/main" val="20905982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627D-663B-BC75-7110-D1B21067A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09CEA-93BB-1494-CECC-6556448D8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A93A2-7AAC-82C4-BB2E-549EC5F0B368}"/>
              </a:ext>
            </a:extLst>
          </p:cNvPr>
          <p:cNvSpPr>
            <a:spLocks noGrp="1"/>
          </p:cNvSpPr>
          <p:nvPr>
            <p:ph type="body" idx="1"/>
          </p:nvPr>
        </p:nvSpPr>
        <p:spPr/>
        <p:txBody>
          <a:bodyPr/>
          <a:lstStyle/>
          <a:p>
            <a:r>
              <a:rPr lang="en-US" sz="1200" dirty="0"/>
              <a:t>As computers started getting connected with each other, there was a need for the establishment of communication protocols. In 1982, Vinton Cerf (1943-)  and Robert Kahn (1938-) designed and advocated for the TCP/IP protocol. </a:t>
            </a:r>
          </a:p>
          <a:p>
            <a:r>
              <a:rPr lang="en-US" sz="1200" dirty="0"/>
              <a:t>TCP organizes data that is being sent between computers; IP delivers that data to the correct destination (based on IP addresses!). The invention of TCP/IP made it much easier to connect computers together, which helped ARPANET expand its reach. </a:t>
            </a:r>
          </a:p>
          <a:p>
            <a:r>
              <a:rPr lang="en-US" sz="1200" dirty="0"/>
              <a:t>Because of this, Vint Cerf and Bob Kahn are known as the fathers of the Internet.  By 1984, the US military broke off from ARPANET to form their own private network (MILNET). More organizations and companies started to join the public network, forming the Internet as we know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1DE4145-1AC1-C825-0582-0B5407A656E6}"/>
              </a:ext>
            </a:extLst>
          </p:cNvPr>
          <p:cNvSpPr>
            <a:spLocks noGrp="1"/>
          </p:cNvSpPr>
          <p:nvPr>
            <p:ph type="sldNum" sz="quarter" idx="5"/>
          </p:nvPr>
        </p:nvSpPr>
        <p:spPr/>
        <p:txBody>
          <a:bodyPr/>
          <a:lstStyle/>
          <a:p>
            <a:fld id="{D1EC9309-185D-B241-857D-6AB647741F6D}" type="slidenum">
              <a:rPr lang="en-US" smtClean="0"/>
              <a:t>51</a:t>
            </a:fld>
            <a:endParaRPr lang="en-US"/>
          </a:p>
        </p:txBody>
      </p:sp>
    </p:spTree>
    <p:extLst>
      <p:ext uri="{BB962C8B-B14F-4D97-AF65-F5344CB8AC3E}">
        <p14:creationId xmlns:p14="http://schemas.microsoft.com/office/powerpoint/2010/main" val="28711587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7BDD6-BEDA-9067-99C9-DB1831A8E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A955F-1C85-2BCF-DC3D-F46FE423D6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14817B-5A32-99F1-CA7E-77CE7AE62EFA}"/>
              </a:ext>
            </a:extLst>
          </p:cNvPr>
          <p:cNvSpPr>
            <a:spLocks noGrp="1"/>
          </p:cNvSpPr>
          <p:nvPr>
            <p:ph type="body" idx="1"/>
          </p:nvPr>
        </p:nvSpPr>
        <p:spPr/>
        <p:txBody>
          <a:bodyPr/>
          <a:lstStyle/>
          <a:p>
            <a:r>
              <a:rPr lang="en-US" sz="1200" b="0" dirty="0"/>
              <a:t>In 1989, (now Sir) Tim Berners-Lee (1955-) invented a new language, HTML (</a:t>
            </a:r>
            <a:r>
              <a:rPr lang="en-US" b="0" dirty="0" err="1"/>
              <a:t>HyperText</a:t>
            </a:r>
            <a:r>
              <a:rPr lang="en-US" b="0" dirty="0"/>
              <a:t> Markup Language)</a:t>
            </a:r>
            <a:r>
              <a:rPr lang="en-US" sz="1200" b="0" dirty="0"/>
              <a:t>, and a new notation, URL, that would revolutionize how people communicated over the Internet.  Berners-Lee who then worked at CERN also created the first web browser and web server. This led to the beginning of websites as we know them and the creation of the World-Wide Web, an information system that enables content sharing over the Internet.  For this contribution, he is known as “the father of the World-Wide Web.” The first browser that allowed graphics to be embedded along text was Mosaic. Others, like Netscape Navigator, Internet Explorer, Opera, Mozilla, followed, but fundamentally web browsers haven’t changed much.  New websites popped up continuously with the most famous one being Yahoo!. Search engines also started popping up in the 1990s. Google wasn't founded until 1998, and Wikipedia wasn't created until 2001!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094E9092-4314-AE4D-8650-282311F58C85}"/>
              </a:ext>
            </a:extLst>
          </p:cNvPr>
          <p:cNvSpPr>
            <a:spLocks noGrp="1"/>
          </p:cNvSpPr>
          <p:nvPr>
            <p:ph type="sldNum" sz="quarter" idx="5"/>
          </p:nvPr>
        </p:nvSpPr>
        <p:spPr/>
        <p:txBody>
          <a:bodyPr/>
          <a:lstStyle/>
          <a:p>
            <a:fld id="{D1EC9309-185D-B241-857D-6AB647741F6D}" type="slidenum">
              <a:rPr lang="en-US" smtClean="0"/>
              <a:t>52</a:t>
            </a:fld>
            <a:endParaRPr lang="en-US"/>
          </a:p>
        </p:txBody>
      </p:sp>
    </p:spTree>
    <p:extLst>
      <p:ext uri="{BB962C8B-B14F-4D97-AF65-F5344CB8AC3E}">
        <p14:creationId xmlns:p14="http://schemas.microsoft.com/office/powerpoint/2010/main" val="837566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061C-8E4A-FF1B-CB90-F2D2058AF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EEAD8-3027-09C0-047C-CE2F24D541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20C84-B091-FD7E-F017-73C39B64A2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2000s saw the introduction of social media as more and more people got on the Internet. </a:t>
            </a:r>
            <a:r>
              <a:rPr lang="en-US" dirty="0" err="1"/>
              <a:t>MySpace</a:t>
            </a:r>
            <a:r>
              <a:rPr lang="en-US" dirty="0"/>
              <a:t> was the one with a truly global outreach. </a:t>
            </a:r>
            <a:r>
              <a:rPr lang="en-US" sz="1200" dirty="0"/>
              <a:t>Of the current big networks, LinkedIn started in 2003, Facebook in 2004, and Twitter in 2006.  Cloud computing, where computing services are accomplished over the Internet, also took off in the 2000s.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4ED2BEE-FCF1-A6F8-4842-1C07E8C9A31A}"/>
              </a:ext>
            </a:extLst>
          </p:cNvPr>
          <p:cNvSpPr>
            <a:spLocks noGrp="1"/>
          </p:cNvSpPr>
          <p:nvPr>
            <p:ph type="sldNum" sz="quarter" idx="5"/>
          </p:nvPr>
        </p:nvSpPr>
        <p:spPr/>
        <p:txBody>
          <a:bodyPr/>
          <a:lstStyle/>
          <a:p>
            <a:fld id="{D1EC9309-185D-B241-857D-6AB647741F6D}" type="slidenum">
              <a:rPr lang="en-US" smtClean="0"/>
              <a:t>53</a:t>
            </a:fld>
            <a:endParaRPr lang="en-US"/>
          </a:p>
        </p:txBody>
      </p:sp>
    </p:spTree>
    <p:extLst>
      <p:ext uri="{BB962C8B-B14F-4D97-AF65-F5344CB8AC3E}">
        <p14:creationId xmlns:p14="http://schemas.microsoft.com/office/powerpoint/2010/main" val="5543345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DBE7D-3943-5663-7388-12A6D6611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3C9498-FBA9-1D6D-DD1C-4723C6F823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C43D3-DB59-CAA8-882A-4EF7808402C0}"/>
              </a:ext>
            </a:extLst>
          </p:cNvPr>
          <p:cNvSpPr>
            <a:spLocks noGrp="1"/>
          </p:cNvSpPr>
          <p:nvPr>
            <p:ph type="body" idx="1"/>
          </p:nvPr>
        </p:nvSpPr>
        <p:spPr/>
        <p:txBody>
          <a:bodyPr/>
          <a:lstStyle/>
          <a:p>
            <a:r>
              <a:rPr lang="en-US" sz="1200" dirty="0"/>
              <a:t>The 2010s brought new devices and technologies into mass production. The growth of the Internet and the desire to remain connected led to portable computing devices. Smartphones first appeared in 2007 with the release of the iPhone and gained widespread popularity in the 2010s. Tablets also became popular in this timeframe. Autonomous robots and self-driving vehicles with intelligent sensors became more mainstream.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68C1930-2668-D9B5-67DE-7F4053606C44}"/>
              </a:ext>
            </a:extLst>
          </p:cNvPr>
          <p:cNvSpPr>
            <a:spLocks noGrp="1"/>
          </p:cNvSpPr>
          <p:nvPr>
            <p:ph type="sldNum" sz="quarter" idx="5"/>
          </p:nvPr>
        </p:nvSpPr>
        <p:spPr/>
        <p:txBody>
          <a:bodyPr/>
          <a:lstStyle/>
          <a:p>
            <a:fld id="{D1EC9309-185D-B241-857D-6AB647741F6D}" type="slidenum">
              <a:rPr lang="en-US" smtClean="0"/>
              <a:t>54</a:t>
            </a:fld>
            <a:endParaRPr lang="en-US"/>
          </a:p>
        </p:txBody>
      </p:sp>
    </p:spTree>
    <p:extLst>
      <p:ext uri="{BB962C8B-B14F-4D97-AF65-F5344CB8AC3E}">
        <p14:creationId xmlns:p14="http://schemas.microsoft.com/office/powerpoint/2010/main" val="39296320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F04A3-90E1-DB80-E4EA-A773545E3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647FC-E91D-9606-6E90-3BE9BB6B5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EDF3FF-64FA-CB88-5771-E0D6D393BDF8}"/>
              </a:ext>
            </a:extLst>
          </p:cNvPr>
          <p:cNvSpPr>
            <a:spLocks noGrp="1"/>
          </p:cNvSpPr>
          <p:nvPr>
            <p:ph type="body" idx="1"/>
          </p:nvPr>
        </p:nvSpPr>
        <p:spPr/>
        <p:txBody>
          <a:bodyPr/>
          <a:lstStyle/>
          <a:p>
            <a:r>
              <a:rPr lang="en-US" sz="1200" b="0" dirty="0"/>
              <a:t>Although, still mid-way, 2020s already have left their mark on the history of computing. Big companies are pushing for XR which encompasses, augmented reality (e.g., </a:t>
            </a:r>
            <a:r>
              <a:rPr lang="en-US" sz="1200" b="0" dirty="0" err="1"/>
              <a:t>Pokemon</a:t>
            </a:r>
            <a:r>
              <a:rPr lang="en-US" sz="1200" b="0" dirty="0"/>
              <a:t> Go) and virtual reality (e.g., Meta Quest and Apple Vision Pro) to become the new computing paradigm. Companies like Google, Open AI, Anthropic are advancing and commercializing artificial intelligence at a frantic pace (e.g., </a:t>
            </a:r>
            <a:r>
              <a:rPr lang="en-US" sz="1200" dirty="0"/>
              <a:t>ChatGPT, Claude, Gemini</a:t>
            </a:r>
            <a:r>
              <a:rPr lang="en-US" sz="1200" b="0" dirty="0"/>
              <a:t>).</a:t>
            </a:r>
          </a:p>
          <a:p>
            <a:r>
              <a:rPr lang="en-US" sz="1200" b="0" dirty="0"/>
              <a:t>What do you think the next five years will bring?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a:extLst>
              <a:ext uri="{FF2B5EF4-FFF2-40B4-BE49-F238E27FC236}">
                <a16:creationId xmlns:a16="http://schemas.microsoft.com/office/drawing/2014/main" id="{606D65B5-6366-096F-5E97-B78D184FA1CE}"/>
              </a:ext>
            </a:extLst>
          </p:cNvPr>
          <p:cNvSpPr>
            <a:spLocks noGrp="1"/>
          </p:cNvSpPr>
          <p:nvPr>
            <p:ph type="sldNum" sz="quarter" idx="5"/>
          </p:nvPr>
        </p:nvSpPr>
        <p:spPr/>
        <p:txBody>
          <a:bodyPr/>
          <a:lstStyle/>
          <a:p>
            <a:fld id="{D1EC9309-185D-B241-857D-6AB647741F6D}" type="slidenum">
              <a:rPr lang="en-US" smtClean="0"/>
              <a:t>55</a:t>
            </a:fld>
            <a:endParaRPr lang="en-US"/>
          </a:p>
        </p:txBody>
      </p:sp>
    </p:spTree>
    <p:extLst>
      <p:ext uri="{BB962C8B-B14F-4D97-AF65-F5344CB8AC3E}">
        <p14:creationId xmlns:p14="http://schemas.microsoft.com/office/powerpoint/2010/main" val="211017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84988-8982-B580-0006-3A4B245D0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920B6-9317-06F5-FD89-0A41A4D9A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FD522-F8DC-901C-3361-247B2E6024C6}"/>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If you want to read more about the history of cs, here’s a few more resources.</a:t>
            </a:r>
          </a:p>
        </p:txBody>
      </p:sp>
      <p:sp>
        <p:nvSpPr>
          <p:cNvPr id="4" name="Slide Number Placeholder 3">
            <a:extLst>
              <a:ext uri="{FF2B5EF4-FFF2-40B4-BE49-F238E27FC236}">
                <a16:creationId xmlns:a16="http://schemas.microsoft.com/office/drawing/2014/main" id="{9CFBE702-612C-8A50-D375-272D77FD361E}"/>
              </a:ext>
            </a:extLst>
          </p:cNvPr>
          <p:cNvSpPr>
            <a:spLocks noGrp="1"/>
          </p:cNvSpPr>
          <p:nvPr>
            <p:ph type="sldNum" sz="quarter" idx="5"/>
          </p:nvPr>
        </p:nvSpPr>
        <p:spPr/>
        <p:txBody>
          <a:bodyPr/>
          <a:lstStyle/>
          <a:p>
            <a:fld id="{D1EC9309-185D-B241-857D-6AB647741F6D}" type="slidenum">
              <a:rPr lang="en-US" smtClean="0"/>
              <a:t>56</a:t>
            </a:fld>
            <a:endParaRPr lang="en-US"/>
          </a:p>
        </p:txBody>
      </p:sp>
    </p:spTree>
    <p:extLst>
      <p:ext uri="{BB962C8B-B14F-4D97-AF65-F5344CB8AC3E}">
        <p14:creationId xmlns:p14="http://schemas.microsoft.com/office/powerpoint/2010/main" val="2322707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F2A69-02C2-9F0C-416C-E4B025429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1DE97-49E8-854C-2017-95F070A01C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B62A35-7A4D-63F3-6EBA-FD417692FF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Nice to meet you all! We are very excited to partner with you through this learning journey</a:t>
            </a:r>
            <a:endParaRPr lang="en-US" dirty="0"/>
          </a:p>
        </p:txBody>
      </p:sp>
      <p:sp>
        <p:nvSpPr>
          <p:cNvPr id="4" name="Slide Number Placeholder 3">
            <a:extLst>
              <a:ext uri="{FF2B5EF4-FFF2-40B4-BE49-F238E27FC236}">
                <a16:creationId xmlns:a16="http://schemas.microsoft.com/office/drawing/2014/main" id="{00879464-C4BC-6778-7E49-38A8FA7E20EF}"/>
              </a:ext>
            </a:extLst>
          </p:cNvPr>
          <p:cNvSpPr>
            <a:spLocks noGrp="1"/>
          </p:cNvSpPr>
          <p:nvPr>
            <p:ph type="sldNum" sz="quarter" idx="5"/>
          </p:nvPr>
        </p:nvSpPr>
        <p:spPr/>
        <p:txBody>
          <a:bodyPr/>
          <a:lstStyle/>
          <a:p>
            <a:fld id="{D1EC9309-185D-B241-857D-6AB647741F6D}" type="slidenum">
              <a:rPr lang="en-US" smtClean="0"/>
              <a:t>6</a:t>
            </a:fld>
            <a:endParaRPr lang="en-US"/>
          </a:p>
        </p:txBody>
      </p:sp>
    </p:spTree>
    <p:extLst>
      <p:ext uri="{BB962C8B-B14F-4D97-AF65-F5344CB8AC3E}">
        <p14:creationId xmlns:p14="http://schemas.microsoft.com/office/powerpoint/2010/main" val="3961874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3D627-EC1D-2CD8-A12E-9AB763D692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41D51-5D3E-BB2C-BBE0-17F03F483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3F54B-67C4-B452-30CB-7F6B16A4492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Now turn to your neighbor, make sure you know each other's name and discuss the following two prompts.</a:t>
            </a:r>
          </a:p>
          <a:p>
            <a:r>
              <a:rPr lang="en-US" sz="1200" kern="1200" dirty="0">
                <a:solidFill>
                  <a:schemeClr val="tx1"/>
                </a:solidFill>
                <a:effectLst/>
                <a:latin typeface="+mn-lt"/>
                <a:ea typeface="+mn-ea"/>
                <a:cs typeface="+mn-cs"/>
              </a:rPr>
              <a:t>When do you think the first computer was invented and which people come to mind when thinking of influential figures, both historic and modern, when thinking of technology?</a:t>
            </a:r>
          </a:p>
          <a:p>
            <a:r>
              <a:rPr lang="en-US" sz="1200" kern="1200" dirty="0">
                <a:solidFill>
                  <a:schemeClr val="tx1"/>
                </a:solidFill>
                <a:effectLst/>
                <a:latin typeface="+mn-lt"/>
                <a:ea typeface="+mn-ea"/>
                <a:cs typeface="+mn-cs"/>
              </a:rPr>
              <a:t>Great, these are going to be two topics we will tackle today.</a:t>
            </a:r>
          </a:p>
        </p:txBody>
      </p:sp>
      <p:sp>
        <p:nvSpPr>
          <p:cNvPr id="4" name="Slide Number Placeholder 3">
            <a:extLst>
              <a:ext uri="{FF2B5EF4-FFF2-40B4-BE49-F238E27FC236}">
                <a16:creationId xmlns:a16="http://schemas.microsoft.com/office/drawing/2014/main" id="{40AC4D0D-9DAF-214A-D781-C123BE8B2578}"/>
              </a:ext>
            </a:extLst>
          </p:cNvPr>
          <p:cNvSpPr>
            <a:spLocks noGrp="1"/>
          </p:cNvSpPr>
          <p:nvPr>
            <p:ph type="sldNum" sz="quarter" idx="5"/>
          </p:nvPr>
        </p:nvSpPr>
        <p:spPr/>
        <p:txBody>
          <a:bodyPr/>
          <a:lstStyle/>
          <a:p>
            <a:fld id="{D1EC9309-185D-B241-857D-6AB647741F6D}" type="slidenum">
              <a:rPr lang="en-US" smtClean="0"/>
              <a:t>7</a:t>
            </a:fld>
            <a:endParaRPr lang="en-US"/>
          </a:p>
        </p:txBody>
      </p:sp>
    </p:spTree>
    <p:extLst>
      <p:ext uri="{BB962C8B-B14F-4D97-AF65-F5344CB8AC3E}">
        <p14:creationId xmlns:p14="http://schemas.microsoft.com/office/powerpoint/2010/main" val="102575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1B62-1277-A8D2-7E39-9FD0526D6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D6031-44C7-17A1-B7E9-6CC43D2DA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091A8-35EC-DC50-1284-1B94AD506E7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CS51 has been designed as an introduction to the field of computer science at large, where programming is just one component and not the whole focus. Together, we will survey some of the biggest areas of computer science. This will also help you get a glimpse of what to expect in our intro sequence and upper division courses, if you choose to continue taking classes in our department. Today, we will start with an introduction to the history of cs. Here is what to expect for the rest of the semester. </a:t>
            </a:r>
          </a:p>
        </p:txBody>
      </p:sp>
      <p:sp>
        <p:nvSpPr>
          <p:cNvPr id="4" name="Slide Number Placeholder 3">
            <a:extLst>
              <a:ext uri="{FF2B5EF4-FFF2-40B4-BE49-F238E27FC236}">
                <a16:creationId xmlns:a16="http://schemas.microsoft.com/office/drawing/2014/main" id="{6DF75EEC-45C9-011E-4324-DC6F35B07FD6}"/>
              </a:ext>
            </a:extLst>
          </p:cNvPr>
          <p:cNvSpPr>
            <a:spLocks noGrp="1"/>
          </p:cNvSpPr>
          <p:nvPr>
            <p:ph type="sldNum" sz="quarter" idx="5"/>
          </p:nvPr>
        </p:nvSpPr>
        <p:spPr/>
        <p:txBody>
          <a:bodyPr/>
          <a:lstStyle/>
          <a:p>
            <a:fld id="{D1EC9309-185D-B241-857D-6AB647741F6D}" type="slidenum">
              <a:rPr lang="en-US" smtClean="0"/>
              <a:t>8</a:t>
            </a:fld>
            <a:endParaRPr lang="en-US"/>
          </a:p>
        </p:txBody>
      </p:sp>
    </p:spTree>
    <p:extLst>
      <p:ext uri="{BB962C8B-B14F-4D97-AF65-F5344CB8AC3E}">
        <p14:creationId xmlns:p14="http://schemas.microsoft.com/office/powerpoint/2010/main" val="383142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1B62-1277-A8D2-7E39-9FD0526D6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D6031-44C7-17A1-B7E9-6CC43D2DAB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091A8-35EC-DC50-1284-1B94AD506E7E}"/>
              </a:ext>
            </a:extLst>
          </p:cNvPr>
          <p:cNvSpPr>
            <a:spLocks noGrp="1"/>
          </p:cNvSpPr>
          <p:nvPr>
            <p:ph type="body" idx="1"/>
          </p:nvPr>
        </p:nvSpPr>
        <p:spPr/>
        <p:txBody>
          <a:bodyPr/>
          <a:lstStyle/>
          <a:p>
            <a:pPr rtl="0" fontAlgn="base"/>
            <a:r>
              <a:rPr lang="en-US" sz="1200" kern="1200" dirty="0">
                <a:solidFill>
                  <a:schemeClr val="tx1"/>
                </a:solidFill>
                <a:effectLst/>
                <a:latin typeface="+mn-lt"/>
                <a:ea typeface="+mn-ea"/>
                <a:cs typeface="+mn-cs"/>
              </a:rPr>
              <a:t>Here are some examples of what we will learn this semester. </a:t>
            </a:r>
            <a:r>
              <a:rPr lang="en-US" sz="1200" b="0" i="0" u="none" strike="noStrike" kern="1200" dirty="0">
                <a:solidFill>
                  <a:schemeClr val="tx1"/>
                </a:solidFill>
                <a:effectLst/>
                <a:latin typeface="+mn-lt"/>
                <a:ea typeface="+mn-ea"/>
                <a:cs typeface="+mn-cs"/>
              </a:rPr>
              <a:t>You will exposed to the origins of computation and learn about important historical figures that have shaped the field of computer science and what technology looks like today</a:t>
            </a:r>
          </a:p>
          <a:p>
            <a:pPr rtl="0" fontAlgn="base"/>
            <a:r>
              <a:rPr lang="en-US" sz="1200" b="0" i="0" u="none" strike="noStrike" kern="1200" dirty="0">
                <a:solidFill>
                  <a:schemeClr val="tx1"/>
                </a:solidFill>
                <a:effectLst/>
                <a:latin typeface="+mn-lt"/>
                <a:ea typeface="+mn-ea"/>
                <a:cs typeface="+mn-cs"/>
              </a:rPr>
              <a:t>You will understand that everything we do as computer scientists has the potential to impact society and become more comfortable with thinking of the ethics of technology</a:t>
            </a:r>
          </a:p>
          <a:p>
            <a:pPr rtl="0" fontAlgn="base"/>
            <a:r>
              <a:rPr lang="en-US" sz="1200" b="0" i="0" u="none" strike="noStrike" kern="1200" dirty="0">
                <a:solidFill>
                  <a:schemeClr val="tx1"/>
                </a:solidFill>
                <a:effectLst/>
                <a:latin typeface="+mn-lt"/>
                <a:ea typeface="+mn-ea"/>
                <a:cs typeface="+mn-cs"/>
              </a:rPr>
              <a:t>You will become familiar with how computers process and store information, what the main components of your computer are and how they work together</a:t>
            </a:r>
          </a:p>
          <a:p>
            <a:pPr rtl="0" fontAlgn="base"/>
            <a:r>
              <a:rPr lang="en-US" sz="1200" b="0" i="0" u="none" strike="noStrike" kern="1200" dirty="0">
                <a:solidFill>
                  <a:schemeClr val="tx1"/>
                </a:solidFill>
                <a:effectLst/>
                <a:latin typeface="+mn-lt"/>
                <a:ea typeface="+mn-ea"/>
                <a:cs typeface="+mn-cs"/>
              </a:rPr>
              <a:t>You will see how computer scientists not only write programs but can prove their correctness</a:t>
            </a:r>
          </a:p>
          <a:p>
            <a:pPr rtl="0" fontAlgn="base"/>
            <a:r>
              <a:rPr lang="en-US" sz="1200" b="0" i="0" u="none" strike="noStrike" kern="1200" dirty="0">
                <a:solidFill>
                  <a:schemeClr val="tx1"/>
                </a:solidFill>
                <a:effectLst/>
                <a:latin typeface="+mn-lt"/>
                <a:ea typeface="+mn-ea"/>
                <a:cs typeface="+mn-cs"/>
              </a:rPr>
              <a:t>You will learn fundamental data structures to organize data</a:t>
            </a:r>
          </a:p>
          <a:p>
            <a:pPr rtl="0" fontAlgn="base"/>
            <a:r>
              <a:rPr lang="en-US" sz="1200" b="0" i="0" u="none" strike="noStrike" kern="1200" dirty="0">
                <a:solidFill>
                  <a:schemeClr val="tx1"/>
                </a:solidFill>
                <a:effectLst/>
                <a:latin typeface="+mn-lt"/>
                <a:ea typeface="+mn-ea"/>
                <a:cs typeface="+mn-cs"/>
              </a:rPr>
              <a:t>You will be exposed to the idea that the algorithms we design should not only be correct but efficient and that depending on the situation we might choose different algorithms</a:t>
            </a:r>
          </a:p>
          <a:p>
            <a:pPr rtl="0" fontAlgn="base"/>
            <a:r>
              <a:rPr lang="en-US" sz="1200" b="0" i="0" u="none" strike="noStrike" kern="1200" dirty="0">
                <a:solidFill>
                  <a:schemeClr val="tx1"/>
                </a:solidFill>
                <a:effectLst/>
                <a:latin typeface="+mn-lt"/>
                <a:ea typeface="+mn-ea"/>
                <a:cs typeface="+mn-cs"/>
              </a:rPr>
              <a:t>You will see that the idea of computation can be reduced to seemingly simple machines that have the same capabilities with today’s computers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DF75EEC-45C9-011E-4324-DC6F35B07FD6}"/>
              </a:ext>
            </a:extLst>
          </p:cNvPr>
          <p:cNvSpPr>
            <a:spLocks noGrp="1"/>
          </p:cNvSpPr>
          <p:nvPr>
            <p:ph type="sldNum" sz="quarter" idx="5"/>
          </p:nvPr>
        </p:nvSpPr>
        <p:spPr/>
        <p:txBody>
          <a:bodyPr/>
          <a:lstStyle/>
          <a:p>
            <a:fld id="{D1EC9309-185D-B241-857D-6AB647741F6D}" type="slidenum">
              <a:rPr lang="en-US" smtClean="0"/>
              <a:t>9</a:t>
            </a:fld>
            <a:endParaRPr lang="en-US"/>
          </a:p>
        </p:txBody>
      </p:sp>
    </p:spTree>
    <p:extLst>
      <p:ext uri="{BB962C8B-B14F-4D97-AF65-F5344CB8AC3E}">
        <p14:creationId xmlns:p14="http://schemas.microsoft.com/office/powerpoint/2010/main" val="383142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844443D-EB41-0E4B-9199-7070F6E90ED2}" type="datetime1">
              <a:rPr lang="en-US" smtClean="0"/>
              <a:t>1/14/26</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39303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B31EFA83-F244-5343-BB18-993A36B4F493}" type="datetime1">
              <a:rPr lang="en-US" smtClean="0"/>
              <a:t>1/14/26</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721739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D9932B89-1C08-124C-A818-4A226C9F6271}" type="datetime1">
              <a:rPr lang="en-US" smtClean="0"/>
              <a:t>1/14/26</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42506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77F5C59-1998-9841-AEAE-EAACED0CEF34}" type="datetime1">
              <a:rPr lang="en-US" smtClean="0"/>
              <a:t>1/14/26</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08187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FA9BFD55-DE59-EA44-B02F-6DE9BFFB3E31}" type="datetime1">
              <a:rPr lang="en-US" smtClean="0"/>
              <a:t>1/14/26</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6148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4741594-637E-8D48-9FDF-668DFC83BD98}" type="datetime1">
              <a:rPr lang="en-US" smtClean="0"/>
              <a:t>1/14/26</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52669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770B3330-7ECC-7045-AE22-C708889960F4}" type="datetime1">
              <a:rPr lang="en-US" smtClean="0"/>
              <a:t>1/14/26</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0824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62010638-B5CB-F74F-93C4-B73DD9CD1A25}" type="datetime1">
              <a:rPr lang="en-US" smtClean="0"/>
              <a:t>1/14/26</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04063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19A173C5-0D32-4446-97DB-44F61BE88692}" type="datetime1">
              <a:rPr lang="en-US" smtClean="0"/>
              <a:t>1/14/26</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837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47CA7D7E-3769-3D4C-A8F3-5C7A88FE5F2C}" type="datetime1">
              <a:rPr lang="en-US" smtClean="0"/>
              <a:t>1/14/26</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513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7748DF-A835-9F46-A06F-C97E0D4C5357}" type="datetime1">
              <a:rPr lang="en-US" smtClean="0"/>
              <a:t>1/14/26</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515846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ED21E448-AF3A-0844-8572-89C25B065DCC}" type="datetime1">
              <a:rPr lang="en-US" smtClean="0"/>
              <a:t>1/14/26</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843159155"/>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s.pomona.edu/classes/cs51/"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7.gif"/><Relationship Id="rId5" Type="http://schemas.openxmlformats.org/officeDocument/2006/relationships/image" Target="../media/image1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hyperlink" Target="https://www.acm.org/" TargetMode="External"/><Relationship Id="rId7" Type="http://schemas.openxmlformats.org/officeDocument/2006/relationships/image" Target="../media/image36.sv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hyperlink" Target="https://library.claremont.edu/" TargetMode="External"/><Relationship Id="rId4" Type="http://schemas.openxmlformats.org/officeDocument/2006/relationships/hyperlink" Target="https://ccl.idm.oclc.org/login?url=https://www.acm.org/d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e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yJDv-zdhzMY"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theatlantic.com/magazine/archive/1945/07/as-we-may-think/303881/"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6.svg"/><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hyperlink" Target="https://criticallyconsciouscomputing.org/history"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cs.cmu.edu/~110/" TargetMode="External"/><Relationship Id="rId5" Type="http://schemas.openxmlformats.org/officeDocument/2006/relationships/hyperlink" Target="https://www.computerhistory.org/timeline/" TargetMode="External"/><Relationship Id="rId4" Type="http://schemas.openxmlformats.org/officeDocument/2006/relationships/hyperlink" Target="https://www.explainthatstuff.com/historyofcomputer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448DB1-4196-18A6-15DA-C72635C1B1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20" name="Rectangle 19">
            <a:extLst>
              <a:ext uri="{FF2B5EF4-FFF2-40B4-BE49-F238E27FC236}">
                <a16:creationId xmlns:a16="http://schemas.microsoft.com/office/drawing/2014/main" id="{4C9BE195-C8FE-8C88-CE12-BD45674DC10F}"/>
              </a:ext>
            </a:extLst>
          </p:cNvPr>
          <p:cNvSpPr/>
          <p:nvPr/>
        </p:nvSpPr>
        <p:spPr>
          <a:xfrm>
            <a:off x="0" y="0"/>
            <a:ext cx="12192000" cy="6858000"/>
          </a:xfrm>
          <a:prstGeom prst="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7D064F0-6D2A-219C-C000-14ABD99EC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88306" y="0"/>
            <a:ext cx="4903694" cy="6858001"/>
          </a:xfrm>
          <a:prstGeom prst="rect">
            <a:avLst/>
          </a:prstGeom>
          <a:solidFill>
            <a:schemeClr val="bg1">
              <a:alpha val="2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7D07FA-19A2-9519-3A07-2572285E7C63}"/>
              </a:ext>
            </a:extLst>
          </p:cNvPr>
          <p:cNvSpPr>
            <a:spLocks noGrp="1"/>
          </p:cNvSpPr>
          <p:nvPr>
            <p:ph type="ctrTitle"/>
          </p:nvPr>
        </p:nvSpPr>
        <p:spPr>
          <a:xfrm>
            <a:off x="7620001" y="1288733"/>
            <a:ext cx="4286054" cy="3474720"/>
          </a:xfrm>
        </p:spPr>
        <p:txBody>
          <a:bodyPr anchor="b">
            <a:normAutofit/>
          </a:bodyPr>
          <a:lstStyle/>
          <a:p>
            <a:pPr algn="l"/>
            <a:r>
              <a:rPr lang="en-US" sz="5200" dirty="0">
                <a:solidFill>
                  <a:schemeClr val="bg1"/>
                </a:solidFill>
              </a:rPr>
              <a:t>Introduction and History of Computer Science</a:t>
            </a:r>
          </a:p>
        </p:txBody>
      </p:sp>
      <p:sp>
        <p:nvSpPr>
          <p:cNvPr id="3" name="Subtitle 2">
            <a:extLst>
              <a:ext uri="{FF2B5EF4-FFF2-40B4-BE49-F238E27FC236}">
                <a16:creationId xmlns:a16="http://schemas.microsoft.com/office/drawing/2014/main" id="{4DC3AA49-8991-E970-8924-4D274A1997A3}"/>
              </a:ext>
            </a:extLst>
          </p:cNvPr>
          <p:cNvSpPr>
            <a:spLocks noGrp="1"/>
          </p:cNvSpPr>
          <p:nvPr>
            <p:ph type="subTitle" idx="1"/>
          </p:nvPr>
        </p:nvSpPr>
        <p:spPr>
          <a:xfrm>
            <a:off x="7620001" y="5113972"/>
            <a:ext cx="3931920" cy="1386840"/>
          </a:xfrm>
        </p:spPr>
        <p:txBody>
          <a:bodyPr anchor="t">
            <a:normAutofit/>
          </a:bodyPr>
          <a:lstStyle/>
          <a:p>
            <a:pPr algn="l"/>
            <a:r>
              <a:rPr lang="en-US" sz="2200" dirty="0">
                <a:solidFill>
                  <a:schemeClr val="bg1"/>
                </a:solidFill>
              </a:rPr>
              <a:t>CS51 – Spring 2026</a:t>
            </a:r>
          </a:p>
        </p:txBody>
      </p:sp>
      <p:sp>
        <p:nvSpPr>
          <p:cNvPr id="6" name="Rectangle 5">
            <a:extLst>
              <a:ext uri="{FF2B5EF4-FFF2-40B4-BE49-F238E27FC236}">
                <a16:creationId xmlns:a16="http://schemas.microsoft.com/office/drawing/2014/main" id="{3B2E945B-A883-5661-632E-E6BA6EAA4BD9}"/>
              </a:ext>
            </a:extLst>
          </p:cNvPr>
          <p:cNvSpPr/>
          <p:nvPr/>
        </p:nvSpPr>
        <p:spPr>
          <a:xfrm>
            <a:off x="9101138" y="357188"/>
            <a:ext cx="3090862" cy="465772"/>
          </a:xfrm>
          <a:prstGeom prst="rect">
            <a:avLst/>
          </a:prstGeom>
          <a:solidFill>
            <a:srgbClr val="FE95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History &amp; Ethics</a:t>
            </a:r>
          </a:p>
        </p:txBody>
      </p:sp>
      <p:pic>
        <p:nvPicPr>
          <p:cNvPr id="4" name="Picture 3">
            <a:extLst>
              <a:ext uri="{FF2B5EF4-FFF2-40B4-BE49-F238E27FC236}">
                <a16:creationId xmlns:a16="http://schemas.microsoft.com/office/drawing/2014/main" id="{77AD3759-4084-F4A9-B22A-926A3EE7B1A3}"/>
              </a:ext>
            </a:extLst>
          </p:cNvPr>
          <p:cNvPicPr>
            <a:picLocks noChangeAspect="1"/>
          </p:cNvPicPr>
          <p:nvPr/>
        </p:nvPicPr>
        <p:blipFill>
          <a:blip r:embed="rId3"/>
          <a:stretch>
            <a:fillRect/>
          </a:stretch>
        </p:blipFill>
        <p:spPr>
          <a:xfrm>
            <a:off x="933227" y="571500"/>
            <a:ext cx="5715000" cy="5715000"/>
          </a:xfrm>
          <a:prstGeom prst="rect">
            <a:avLst/>
          </a:prstGeom>
        </p:spPr>
      </p:pic>
    </p:spTree>
    <p:extLst>
      <p:ext uri="{BB962C8B-B14F-4D97-AF65-F5344CB8AC3E}">
        <p14:creationId xmlns:p14="http://schemas.microsoft.com/office/powerpoint/2010/main" val="2765529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4DA36-8B5B-D7F1-7FCB-227BB19EEB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D1BAD6-F035-ACF2-6C30-185F1AFE41CC}"/>
              </a:ext>
            </a:extLst>
          </p:cNvPr>
          <p:cNvSpPr>
            <a:spLocks noGrp="1"/>
          </p:cNvSpPr>
          <p:nvPr>
            <p:ph type="title"/>
          </p:nvPr>
        </p:nvSpPr>
        <p:spPr/>
        <p:txBody>
          <a:bodyPr/>
          <a:lstStyle/>
          <a:p>
            <a:r>
              <a:rPr lang="en-US" dirty="0"/>
              <a:t>How can I succeed in CS51?</a:t>
            </a:r>
          </a:p>
        </p:txBody>
      </p:sp>
      <p:sp>
        <p:nvSpPr>
          <p:cNvPr id="3" name="Content Placeholder 2">
            <a:extLst>
              <a:ext uri="{FF2B5EF4-FFF2-40B4-BE49-F238E27FC236}">
                <a16:creationId xmlns:a16="http://schemas.microsoft.com/office/drawing/2014/main" id="{A5C99786-5F86-F6C9-4535-BCF5BC0B0186}"/>
              </a:ext>
            </a:extLst>
          </p:cNvPr>
          <p:cNvSpPr>
            <a:spLocks noGrp="1"/>
          </p:cNvSpPr>
          <p:nvPr>
            <p:ph idx="1"/>
          </p:nvPr>
        </p:nvSpPr>
        <p:spPr>
          <a:xfrm>
            <a:off x="612647" y="1715532"/>
            <a:ext cx="10917366" cy="4593828"/>
          </a:xfrm>
        </p:spPr>
        <p:txBody>
          <a:bodyPr>
            <a:noAutofit/>
          </a:bodyPr>
          <a:lstStyle/>
          <a:p>
            <a:r>
              <a:rPr lang="en-US" sz="2400" dirty="0"/>
              <a:t>Sleep well the night before, eat, attend class, be on time for class and lab</a:t>
            </a:r>
          </a:p>
          <a:p>
            <a:r>
              <a:rPr lang="en-US" sz="2400" dirty="0"/>
              <a:t>Take notes, participate, ask questions, don’t stay confused</a:t>
            </a:r>
          </a:p>
          <a:p>
            <a:r>
              <a:rPr lang="en-US" sz="2400" dirty="0"/>
              <a:t>Review slides and do practice problems after each lecture</a:t>
            </a:r>
          </a:p>
          <a:p>
            <a:r>
              <a:rPr lang="en-US" sz="2400" dirty="0"/>
              <a:t>Start the assignments </a:t>
            </a:r>
            <a:r>
              <a:rPr lang="en-US" sz="2400" b="1" dirty="0"/>
              <a:t>early</a:t>
            </a:r>
          </a:p>
          <a:p>
            <a:r>
              <a:rPr lang="en-US" sz="2400" dirty="0"/>
              <a:t>Come to office hours/mentor sessions</a:t>
            </a:r>
          </a:p>
          <a:p>
            <a:r>
              <a:rPr lang="en-US" sz="2400" dirty="0"/>
              <a:t>Budget at least 8 hours outside class time</a:t>
            </a:r>
          </a:p>
          <a:p>
            <a:r>
              <a:rPr lang="en-US" sz="2400" dirty="0"/>
              <a:t>Read email/Slack for announcements and bookmark course website:</a:t>
            </a:r>
          </a:p>
          <a:p>
            <a:pPr lvl="1"/>
            <a:r>
              <a:rPr lang="en-US" sz="2400" dirty="0">
                <a:solidFill>
                  <a:srgbClr val="0089E5"/>
                </a:solidFill>
                <a:hlinkClick r:id="rId3">
                  <a:extLst>
                    <a:ext uri="{A12FA001-AC4F-418D-AE19-62706E023703}">
                      <ahyp:hlinkClr xmlns:ahyp="http://schemas.microsoft.com/office/drawing/2018/hyperlinkcolor" val="tx"/>
                    </a:ext>
                  </a:extLst>
                </a:hlinkClick>
              </a:rPr>
              <a:t>https://cs.pomona.edu/classes/cs51/</a:t>
            </a:r>
            <a:r>
              <a:rPr lang="en-US" sz="2400" dirty="0">
                <a:solidFill>
                  <a:srgbClr val="0089E5"/>
                </a:solidFill>
              </a:rPr>
              <a:t> </a:t>
            </a:r>
          </a:p>
        </p:txBody>
      </p:sp>
      <p:sp>
        <p:nvSpPr>
          <p:cNvPr id="30" name="Slide Number Placeholder 29">
            <a:extLst>
              <a:ext uri="{FF2B5EF4-FFF2-40B4-BE49-F238E27FC236}">
                <a16:creationId xmlns:a16="http://schemas.microsoft.com/office/drawing/2014/main" id="{C911BB11-19F4-8DB2-B7E5-01A0C6546EE8}"/>
              </a:ext>
            </a:extLst>
          </p:cNvPr>
          <p:cNvSpPr>
            <a:spLocks noGrp="1"/>
          </p:cNvSpPr>
          <p:nvPr>
            <p:ph type="sldNum" sz="quarter" idx="12"/>
          </p:nvPr>
        </p:nvSpPr>
        <p:spPr/>
        <p:txBody>
          <a:bodyPr/>
          <a:lstStyle/>
          <a:p>
            <a:fld id="{CC057153-B650-4DEB-B370-79DDCFDCE934}" type="slidenum">
              <a:rPr lang="en-US" smtClean="0"/>
              <a:t>10</a:t>
            </a:fld>
            <a:endParaRPr lang="en-US"/>
          </a:p>
        </p:txBody>
      </p:sp>
      <p:sp>
        <p:nvSpPr>
          <p:cNvPr id="31" name="TextBox 30">
            <a:extLst>
              <a:ext uri="{FF2B5EF4-FFF2-40B4-BE49-F238E27FC236}">
                <a16:creationId xmlns:a16="http://schemas.microsoft.com/office/drawing/2014/main" id="{42E3F9A3-3FD5-0A1F-73A8-92C4CE9CE761}"/>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4251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57E3E-D171-988C-5375-F919951D3A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D8F595-6923-5FE1-9C95-45A86D6D0436}"/>
              </a:ext>
            </a:extLst>
          </p:cNvPr>
          <p:cNvSpPr>
            <a:spLocks noGrp="1"/>
          </p:cNvSpPr>
          <p:nvPr>
            <p:ph type="title"/>
          </p:nvPr>
        </p:nvSpPr>
        <p:spPr/>
        <p:txBody>
          <a:bodyPr/>
          <a:lstStyle/>
          <a:p>
            <a:r>
              <a:rPr lang="en-US" dirty="0"/>
              <a:t>How can I be a good citizen in CS51?</a:t>
            </a:r>
          </a:p>
        </p:txBody>
      </p:sp>
      <p:sp>
        <p:nvSpPr>
          <p:cNvPr id="3" name="Content Placeholder 2">
            <a:extLst>
              <a:ext uri="{FF2B5EF4-FFF2-40B4-BE49-F238E27FC236}">
                <a16:creationId xmlns:a16="http://schemas.microsoft.com/office/drawing/2014/main" id="{FB87AC5C-2BDA-42C5-F2E0-C4626CC03DE9}"/>
              </a:ext>
            </a:extLst>
          </p:cNvPr>
          <p:cNvSpPr>
            <a:spLocks noGrp="1"/>
          </p:cNvSpPr>
          <p:nvPr>
            <p:ph idx="1"/>
          </p:nvPr>
        </p:nvSpPr>
        <p:spPr>
          <a:xfrm>
            <a:off x="612647" y="1715532"/>
            <a:ext cx="10917366" cy="4593828"/>
          </a:xfrm>
        </p:spPr>
        <p:txBody>
          <a:bodyPr>
            <a:noAutofit/>
          </a:bodyPr>
          <a:lstStyle/>
          <a:p>
            <a:r>
              <a:rPr lang="en-US" dirty="0"/>
              <a:t>Use laptops/tablets/phones/other fancy electronics only for note taking/live coding.</a:t>
            </a:r>
          </a:p>
          <a:p>
            <a:r>
              <a:rPr lang="en-US" dirty="0"/>
              <a:t>Be mindful when in office hours/mentor sessions of other students waiting for help. </a:t>
            </a:r>
          </a:p>
          <a:p>
            <a:pPr lvl="1"/>
            <a:r>
              <a:rPr lang="en-US" sz="2000" dirty="0"/>
              <a:t>Come with specific questions after you tried the problem!</a:t>
            </a:r>
          </a:p>
          <a:p>
            <a:r>
              <a:rPr lang="en-US" dirty="0"/>
              <a:t>TAs are students, too. Respect their time outside mentor sessions.</a:t>
            </a:r>
          </a:p>
          <a:p>
            <a:r>
              <a:rPr lang="en-US" dirty="0"/>
              <a:t>We encourage collaboration but we want you to submit your own assignments.</a:t>
            </a:r>
          </a:p>
          <a:p>
            <a:r>
              <a:rPr lang="en-US" dirty="0"/>
              <a:t>We monitor assignments for plagiarism. This includes using code from other students, websites, or tools like </a:t>
            </a:r>
            <a:r>
              <a:rPr lang="en-US" dirty="0" err="1"/>
              <a:t>coPilot</a:t>
            </a:r>
            <a:r>
              <a:rPr lang="en-US" dirty="0"/>
              <a:t> or </a:t>
            </a:r>
            <a:r>
              <a:rPr lang="en-US" dirty="0" err="1"/>
              <a:t>chatGPT</a:t>
            </a:r>
            <a:r>
              <a:rPr lang="en-US" dirty="0"/>
              <a:t>.</a:t>
            </a:r>
          </a:p>
          <a:p>
            <a:pPr lvl="1"/>
            <a:r>
              <a:rPr lang="en-US" sz="2000" dirty="0"/>
              <a:t>Academic honesty violations are reported to the Dean of Students. Assignments/grades will receive a zero and half a letter grade is reduced. Second infraction leads to failure of the course.</a:t>
            </a:r>
          </a:p>
          <a:p>
            <a:pPr lvl="1"/>
            <a:r>
              <a:rPr lang="en-US" sz="2000" dirty="0"/>
              <a:t>If unsure about what’s allowed, talk to us!</a:t>
            </a:r>
            <a:endParaRPr lang="en-US" dirty="0"/>
          </a:p>
        </p:txBody>
      </p:sp>
      <p:sp>
        <p:nvSpPr>
          <p:cNvPr id="30" name="Slide Number Placeholder 29">
            <a:extLst>
              <a:ext uri="{FF2B5EF4-FFF2-40B4-BE49-F238E27FC236}">
                <a16:creationId xmlns:a16="http://schemas.microsoft.com/office/drawing/2014/main" id="{D053B9AB-A23E-E04F-BF4E-1E865526E2A2}"/>
              </a:ext>
            </a:extLst>
          </p:cNvPr>
          <p:cNvSpPr>
            <a:spLocks noGrp="1"/>
          </p:cNvSpPr>
          <p:nvPr>
            <p:ph type="sldNum" sz="quarter" idx="12"/>
          </p:nvPr>
        </p:nvSpPr>
        <p:spPr/>
        <p:txBody>
          <a:bodyPr/>
          <a:lstStyle/>
          <a:p>
            <a:fld id="{CC057153-B650-4DEB-B370-79DDCFDCE934}" type="slidenum">
              <a:rPr lang="en-US" smtClean="0"/>
              <a:t>11</a:t>
            </a:fld>
            <a:endParaRPr lang="en-US"/>
          </a:p>
        </p:txBody>
      </p:sp>
      <p:sp>
        <p:nvSpPr>
          <p:cNvPr id="31" name="TextBox 30">
            <a:extLst>
              <a:ext uri="{FF2B5EF4-FFF2-40B4-BE49-F238E27FC236}">
                <a16:creationId xmlns:a16="http://schemas.microsoft.com/office/drawing/2014/main" id="{E2CB4B8E-CA20-BD41-1718-73D728BF58BF}"/>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7889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8A317-04E5-A98B-03EB-6E37F325AA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844327-167A-94C3-1625-B85747A090D2}"/>
              </a:ext>
            </a:extLst>
          </p:cNvPr>
          <p:cNvSpPr>
            <a:spLocks noGrp="1"/>
          </p:cNvSpPr>
          <p:nvPr>
            <p:ph type="title"/>
          </p:nvPr>
        </p:nvSpPr>
        <p:spPr/>
        <p:txBody>
          <a:bodyPr/>
          <a:lstStyle/>
          <a:p>
            <a:r>
              <a:rPr lang="en-US" dirty="0"/>
              <a:t>Grading summary</a:t>
            </a:r>
          </a:p>
        </p:txBody>
      </p:sp>
      <p:sp>
        <p:nvSpPr>
          <p:cNvPr id="3" name="Content Placeholder 2">
            <a:extLst>
              <a:ext uri="{FF2B5EF4-FFF2-40B4-BE49-F238E27FC236}">
                <a16:creationId xmlns:a16="http://schemas.microsoft.com/office/drawing/2014/main" id="{9A70EEF2-E8C7-9389-7410-336273232FC3}"/>
              </a:ext>
            </a:extLst>
          </p:cNvPr>
          <p:cNvSpPr>
            <a:spLocks noGrp="1"/>
          </p:cNvSpPr>
          <p:nvPr>
            <p:ph idx="1"/>
          </p:nvPr>
        </p:nvSpPr>
        <p:spPr>
          <a:xfrm>
            <a:off x="612647" y="1715532"/>
            <a:ext cx="10917366" cy="4593828"/>
          </a:xfrm>
        </p:spPr>
        <p:txBody>
          <a:bodyPr>
            <a:noAutofit/>
          </a:bodyPr>
          <a:lstStyle/>
          <a:p>
            <a:r>
              <a:rPr lang="en-US" dirty="0"/>
              <a:t>Weekly Assignments: 35%</a:t>
            </a:r>
          </a:p>
          <a:p>
            <a:pPr lvl="1"/>
            <a:r>
              <a:rPr lang="en-US" dirty="0"/>
              <a:t>Four free days - can stack on one assignment or use across different assignments. </a:t>
            </a:r>
          </a:p>
          <a:p>
            <a:pPr lvl="1"/>
            <a:r>
              <a:rPr lang="en-US" dirty="0"/>
              <a:t>If group assignment, both partners have to use a free day.</a:t>
            </a:r>
          </a:p>
          <a:p>
            <a:pPr lvl="1"/>
            <a:r>
              <a:rPr lang="en-US" dirty="0"/>
              <a:t>Let us know </a:t>
            </a:r>
            <a:r>
              <a:rPr lang="en-US" b="1" dirty="0"/>
              <a:t>before</a:t>
            </a:r>
            <a:r>
              <a:rPr lang="en-US" dirty="0"/>
              <a:t> the deadline if you will take a late day pass.</a:t>
            </a:r>
          </a:p>
          <a:p>
            <a:r>
              <a:rPr lang="en-US" dirty="0"/>
              <a:t>Checkpoint I: 15% (February 14</a:t>
            </a:r>
            <a:r>
              <a:rPr lang="en-US" baseline="30000" dirty="0"/>
              <a:t>th</a:t>
            </a:r>
            <a:r>
              <a:rPr lang="en-US" dirty="0"/>
              <a:t>)</a:t>
            </a:r>
          </a:p>
          <a:p>
            <a:r>
              <a:rPr lang="en-US" dirty="0"/>
              <a:t>Checkpoint II: 15% (April 14</a:t>
            </a:r>
            <a:r>
              <a:rPr lang="en-US" baseline="30000" dirty="0"/>
              <a:t>th</a:t>
            </a:r>
            <a:r>
              <a:rPr lang="en-US" dirty="0"/>
              <a:t>)</a:t>
            </a:r>
          </a:p>
          <a:p>
            <a:r>
              <a:rPr lang="en-US" dirty="0"/>
              <a:t>Final Exam: 30% (Section I: May 13</a:t>
            </a:r>
            <a:r>
              <a:rPr lang="en-US" baseline="30000" dirty="0"/>
              <a:t>th</a:t>
            </a:r>
            <a:r>
              <a:rPr lang="en-US" dirty="0"/>
              <a:t> at 2-5pm. Section II: May 15</a:t>
            </a:r>
            <a:r>
              <a:rPr lang="en-US" baseline="30000" dirty="0"/>
              <a:t>th</a:t>
            </a:r>
            <a:r>
              <a:rPr lang="en-US" dirty="0"/>
              <a:t> at 2-5pm)</a:t>
            </a:r>
          </a:p>
          <a:p>
            <a:pPr lvl="1"/>
            <a:r>
              <a:rPr lang="en-US" dirty="0"/>
              <a:t>If traveling, please book your tickets accordingly to avoid conflicts.</a:t>
            </a:r>
          </a:p>
          <a:p>
            <a:r>
              <a:rPr lang="en-US" dirty="0"/>
              <a:t>Lab Attendance: 5%</a:t>
            </a:r>
          </a:p>
          <a:p>
            <a:pPr lvl="1"/>
            <a:r>
              <a:rPr lang="en-US" dirty="0"/>
              <a:t>You have to attend lab in person to receive credit. Can skip one lab, no questions asked.</a:t>
            </a:r>
          </a:p>
          <a:p>
            <a:pPr lvl="1"/>
            <a:r>
              <a:rPr lang="en-US" dirty="0"/>
              <a:t>Assignments will start with deliverables due </a:t>
            </a:r>
            <a:r>
              <a:rPr lang="en-US" b="1" dirty="0"/>
              <a:t>at the beginning of each lab.</a:t>
            </a:r>
            <a:endParaRPr lang="en-US" dirty="0"/>
          </a:p>
        </p:txBody>
      </p:sp>
      <p:sp>
        <p:nvSpPr>
          <p:cNvPr id="30" name="Slide Number Placeholder 29">
            <a:extLst>
              <a:ext uri="{FF2B5EF4-FFF2-40B4-BE49-F238E27FC236}">
                <a16:creationId xmlns:a16="http://schemas.microsoft.com/office/drawing/2014/main" id="{12E0F549-1477-3B6A-0F88-1ABBFE21ACCE}"/>
              </a:ext>
            </a:extLst>
          </p:cNvPr>
          <p:cNvSpPr>
            <a:spLocks noGrp="1"/>
          </p:cNvSpPr>
          <p:nvPr>
            <p:ph type="sldNum" sz="quarter" idx="12"/>
          </p:nvPr>
        </p:nvSpPr>
        <p:spPr/>
        <p:txBody>
          <a:bodyPr/>
          <a:lstStyle/>
          <a:p>
            <a:fld id="{CC057153-B650-4DEB-B370-79DDCFDCE934}" type="slidenum">
              <a:rPr lang="en-US" smtClean="0"/>
              <a:t>12</a:t>
            </a:fld>
            <a:endParaRPr lang="en-US"/>
          </a:p>
        </p:txBody>
      </p:sp>
      <p:sp>
        <p:nvSpPr>
          <p:cNvPr id="31" name="TextBox 30">
            <a:extLst>
              <a:ext uri="{FF2B5EF4-FFF2-40B4-BE49-F238E27FC236}">
                <a16:creationId xmlns:a16="http://schemas.microsoft.com/office/drawing/2014/main" id="{7526DCDD-3468-3D30-EBED-6FE8A84126D2}"/>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9475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88D4C-0D37-71D1-D69C-F08E047458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5C880F-F326-3B82-9A15-9E841ABAD1D2}"/>
              </a:ext>
            </a:extLst>
          </p:cNvPr>
          <p:cNvSpPr>
            <a:spLocks noGrp="1"/>
          </p:cNvSpPr>
          <p:nvPr>
            <p:ph type="title"/>
          </p:nvPr>
        </p:nvSpPr>
        <p:spPr/>
        <p:txBody>
          <a:bodyPr/>
          <a:lstStyle/>
          <a:p>
            <a:r>
              <a:rPr lang="en-US" dirty="0"/>
              <a:t>Slack channels</a:t>
            </a:r>
          </a:p>
        </p:txBody>
      </p:sp>
      <p:sp>
        <p:nvSpPr>
          <p:cNvPr id="3" name="Content Placeholder 2">
            <a:extLst>
              <a:ext uri="{FF2B5EF4-FFF2-40B4-BE49-F238E27FC236}">
                <a16:creationId xmlns:a16="http://schemas.microsoft.com/office/drawing/2014/main" id="{7DE448BF-0339-6896-DD7C-6F5F550F824B}"/>
              </a:ext>
            </a:extLst>
          </p:cNvPr>
          <p:cNvSpPr>
            <a:spLocks noGrp="1"/>
          </p:cNvSpPr>
          <p:nvPr>
            <p:ph idx="1"/>
          </p:nvPr>
        </p:nvSpPr>
        <p:spPr>
          <a:xfrm>
            <a:off x="612647" y="1715532"/>
            <a:ext cx="3301627" cy="4593828"/>
          </a:xfrm>
        </p:spPr>
        <p:txBody>
          <a:bodyPr>
            <a:noAutofit/>
          </a:bodyPr>
          <a:lstStyle/>
          <a:p>
            <a:r>
              <a:rPr lang="en-US" dirty="0"/>
              <a:t>If registered, you have been invited to cs51-spring2026 channel in </a:t>
            </a:r>
            <a:r>
              <a:rPr lang="en-US" sz="2000" dirty="0"/>
              <a:t>http://</a:t>
            </a:r>
            <a:r>
              <a:rPr lang="en-US" sz="2000" dirty="0" err="1"/>
              <a:t>slack.pomona.edu</a:t>
            </a:r>
            <a:r>
              <a:rPr lang="en-US" sz="2000" dirty="0"/>
              <a:t> </a:t>
            </a:r>
          </a:p>
          <a:p>
            <a:r>
              <a:rPr lang="en-US" dirty="0"/>
              <a:t>Department-wide Slack workspace</a:t>
            </a:r>
            <a:br>
              <a:rPr lang="en-US" dirty="0"/>
            </a:br>
            <a:r>
              <a:rPr lang="en-US" dirty="0"/>
              <a:t>https://</a:t>
            </a:r>
            <a:r>
              <a:rPr lang="en-US" dirty="0" err="1"/>
              <a:t>tinyurl.com</a:t>
            </a:r>
            <a:r>
              <a:rPr lang="en-US" dirty="0"/>
              <a:t>/PomonaCSSlack</a:t>
            </a:r>
          </a:p>
        </p:txBody>
      </p:sp>
      <p:sp>
        <p:nvSpPr>
          <p:cNvPr id="30" name="Slide Number Placeholder 29">
            <a:extLst>
              <a:ext uri="{FF2B5EF4-FFF2-40B4-BE49-F238E27FC236}">
                <a16:creationId xmlns:a16="http://schemas.microsoft.com/office/drawing/2014/main" id="{9B5FC84D-EBEE-D8C2-1FC6-C2E25A0B7D0C}"/>
              </a:ext>
            </a:extLst>
          </p:cNvPr>
          <p:cNvSpPr>
            <a:spLocks noGrp="1"/>
          </p:cNvSpPr>
          <p:nvPr>
            <p:ph type="sldNum" sz="quarter" idx="12"/>
          </p:nvPr>
        </p:nvSpPr>
        <p:spPr/>
        <p:txBody>
          <a:bodyPr/>
          <a:lstStyle/>
          <a:p>
            <a:fld id="{CC057153-B650-4DEB-B370-79DDCFDCE934}" type="slidenum">
              <a:rPr lang="en-US" smtClean="0"/>
              <a:t>13</a:t>
            </a:fld>
            <a:endParaRPr lang="en-US"/>
          </a:p>
        </p:txBody>
      </p:sp>
      <p:sp>
        <p:nvSpPr>
          <p:cNvPr id="31" name="TextBox 30">
            <a:extLst>
              <a:ext uri="{FF2B5EF4-FFF2-40B4-BE49-F238E27FC236}">
                <a16:creationId xmlns:a16="http://schemas.microsoft.com/office/drawing/2014/main" id="{33B5EC85-6DED-9EF8-5EF0-DDAAF96DFB28}"/>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5" name="Picture 4" descr="A screenshot of a computer&#10;&#10;AI-generated content may be incorrect.">
            <a:extLst>
              <a:ext uri="{FF2B5EF4-FFF2-40B4-BE49-F238E27FC236}">
                <a16:creationId xmlns:a16="http://schemas.microsoft.com/office/drawing/2014/main" id="{9E07831E-5726-9F20-B774-7918E7417251}"/>
              </a:ext>
            </a:extLst>
          </p:cNvPr>
          <p:cNvPicPr>
            <a:picLocks noChangeAspect="1"/>
          </p:cNvPicPr>
          <p:nvPr/>
        </p:nvPicPr>
        <p:blipFill>
          <a:blip r:embed="rId3"/>
          <a:stretch>
            <a:fillRect/>
          </a:stretch>
        </p:blipFill>
        <p:spPr>
          <a:xfrm>
            <a:off x="4413354" y="1147339"/>
            <a:ext cx="7772400" cy="5670788"/>
          </a:xfrm>
          <a:prstGeom prst="rect">
            <a:avLst/>
          </a:prstGeom>
        </p:spPr>
      </p:pic>
    </p:spTree>
    <p:extLst>
      <p:ext uri="{BB962C8B-B14F-4D97-AF65-F5344CB8AC3E}">
        <p14:creationId xmlns:p14="http://schemas.microsoft.com/office/powerpoint/2010/main" val="182809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89E5"/>
        </a:solidFill>
        <a:effectLst/>
      </p:bgPr>
    </p:bg>
    <p:spTree>
      <p:nvGrpSpPr>
        <p:cNvPr id="1" name="">
          <a:extLst>
            <a:ext uri="{FF2B5EF4-FFF2-40B4-BE49-F238E27FC236}">
              <a16:creationId xmlns:a16="http://schemas.microsoft.com/office/drawing/2014/main" id="{4D575355-4961-A644-0C7F-8DFCFC7A6A6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66EAB6-F8E8-4C28-B887-212B74D7BE57}"/>
              </a:ext>
            </a:extLst>
          </p:cNvPr>
          <p:cNvSpPr>
            <a:spLocks noGrp="1"/>
          </p:cNvSpPr>
          <p:nvPr>
            <p:ph idx="1"/>
          </p:nvPr>
        </p:nvSpPr>
        <p:spPr>
          <a:xfrm>
            <a:off x="612647" y="479685"/>
            <a:ext cx="10917366" cy="5829675"/>
          </a:xfrm>
        </p:spPr>
        <p:txBody>
          <a:bodyPr anchor="ctr">
            <a:noAutofit/>
          </a:bodyPr>
          <a:lstStyle/>
          <a:p>
            <a:pPr marL="0" indent="0" algn="ctr">
              <a:buNone/>
            </a:pPr>
            <a:r>
              <a:rPr lang="en-US" sz="9600" dirty="0">
                <a:solidFill>
                  <a:schemeClr val="bg1"/>
                </a:solidFill>
              </a:rPr>
              <a:t>Computer Science History</a:t>
            </a:r>
          </a:p>
        </p:txBody>
      </p:sp>
      <p:sp>
        <p:nvSpPr>
          <p:cNvPr id="30" name="Slide Number Placeholder 29">
            <a:extLst>
              <a:ext uri="{FF2B5EF4-FFF2-40B4-BE49-F238E27FC236}">
                <a16:creationId xmlns:a16="http://schemas.microsoft.com/office/drawing/2014/main" id="{784132D8-7288-27B8-0813-E8FD9BFC348C}"/>
              </a:ext>
            </a:extLst>
          </p:cNvPr>
          <p:cNvSpPr>
            <a:spLocks noGrp="1"/>
          </p:cNvSpPr>
          <p:nvPr>
            <p:ph type="sldNum" sz="quarter" idx="12"/>
          </p:nvPr>
        </p:nvSpPr>
        <p:spPr/>
        <p:txBody>
          <a:bodyPr/>
          <a:lstStyle/>
          <a:p>
            <a:fld id="{CC057153-B650-4DEB-B370-79DDCFDCE934}" type="slidenum">
              <a:rPr lang="en-US" smtClean="0"/>
              <a:t>14</a:t>
            </a:fld>
            <a:endParaRPr lang="en-US"/>
          </a:p>
        </p:txBody>
      </p:sp>
      <p:sp>
        <p:nvSpPr>
          <p:cNvPr id="31" name="TextBox 30">
            <a:extLst>
              <a:ext uri="{FF2B5EF4-FFF2-40B4-BE49-F238E27FC236}">
                <a16:creationId xmlns:a16="http://schemas.microsoft.com/office/drawing/2014/main" id="{83118A59-772F-AE80-E21B-6794888406F3}"/>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596252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CB432-E5A4-9D31-D216-6DD85B872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8DB4C-B50C-704B-732F-2B6D3A462C34}"/>
              </a:ext>
            </a:extLst>
          </p:cNvPr>
          <p:cNvSpPr>
            <a:spLocks noGrp="1"/>
          </p:cNvSpPr>
          <p:nvPr>
            <p:ph type="title"/>
          </p:nvPr>
        </p:nvSpPr>
        <p:spPr/>
        <p:txBody>
          <a:bodyPr/>
          <a:lstStyle/>
          <a:p>
            <a:r>
              <a:rPr lang="en-US" dirty="0"/>
              <a:t>What is a computer?</a:t>
            </a:r>
          </a:p>
        </p:txBody>
      </p:sp>
      <p:sp>
        <p:nvSpPr>
          <p:cNvPr id="3" name="Content Placeholder 2">
            <a:extLst>
              <a:ext uri="{FF2B5EF4-FFF2-40B4-BE49-F238E27FC236}">
                <a16:creationId xmlns:a16="http://schemas.microsoft.com/office/drawing/2014/main" id="{0DEB0225-8C9A-298D-9353-B68A04812595}"/>
              </a:ext>
            </a:extLst>
          </p:cNvPr>
          <p:cNvSpPr>
            <a:spLocks noGrp="1"/>
          </p:cNvSpPr>
          <p:nvPr>
            <p:ph idx="1"/>
          </p:nvPr>
        </p:nvSpPr>
        <p:spPr>
          <a:xfrm>
            <a:off x="612647" y="1715532"/>
            <a:ext cx="10917366" cy="4593828"/>
          </a:xfrm>
        </p:spPr>
        <p:txBody>
          <a:bodyPr>
            <a:noAutofit/>
          </a:bodyPr>
          <a:lstStyle/>
          <a:p>
            <a:r>
              <a:rPr lang="en-US" sz="1800" dirty="0"/>
              <a:t>A </a:t>
            </a:r>
            <a:r>
              <a:rPr lang="en-US" sz="1800" b="1" dirty="0"/>
              <a:t>programmable</a:t>
            </a:r>
            <a:r>
              <a:rPr lang="en-US" sz="1800" dirty="0"/>
              <a:t> electronic device that can process, store, and retrieve data.</a:t>
            </a:r>
          </a:p>
          <a:p>
            <a:r>
              <a:rPr lang="en-US" sz="1800" dirty="0"/>
              <a:t>A computer processes data according to a set of instructions or a </a:t>
            </a:r>
            <a:r>
              <a:rPr lang="en-US" sz="1800" b="1" dirty="0"/>
              <a:t>program</a:t>
            </a:r>
            <a:r>
              <a:rPr lang="en-US" sz="1800" dirty="0"/>
              <a:t>.</a:t>
            </a:r>
          </a:p>
          <a:p>
            <a:r>
              <a:rPr lang="en-US" sz="1800" b="1" dirty="0"/>
              <a:t>Hardware</a:t>
            </a:r>
            <a:r>
              <a:rPr lang="en-US" sz="1800" dirty="0"/>
              <a:t>: physical parts of the computer (e.g., CPU, RAM, motherboard, graphics card).</a:t>
            </a:r>
          </a:p>
          <a:p>
            <a:pPr lvl="1"/>
            <a:r>
              <a:rPr lang="en-US" b="1" dirty="0"/>
              <a:t>Peripherals</a:t>
            </a:r>
            <a:r>
              <a:rPr lang="en-US" dirty="0"/>
              <a:t>: auxiliary devices that can provide </a:t>
            </a:r>
            <a:r>
              <a:rPr lang="en-US" b="1" dirty="0"/>
              <a:t>input</a:t>
            </a:r>
            <a:r>
              <a:rPr lang="en-US" dirty="0"/>
              <a:t> (e.g., mouse, keyboard, microphone, webcam, game controller), receive </a:t>
            </a:r>
            <a:r>
              <a:rPr lang="en-US" b="1" dirty="0"/>
              <a:t>output</a:t>
            </a:r>
            <a:r>
              <a:rPr lang="en-US" dirty="0"/>
              <a:t> (e.g., monitor, printer, speaker), provide </a:t>
            </a:r>
            <a:r>
              <a:rPr lang="en-US" b="1" dirty="0"/>
              <a:t>storage</a:t>
            </a:r>
            <a:r>
              <a:rPr lang="en-US" dirty="0"/>
              <a:t> (e.g., external drives), and facilitate transmission of data across </a:t>
            </a:r>
            <a:r>
              <a:rPr lang="en-US" b="1" dirty="0"/>
              <a:t>networks</a:t>
            </a:r>
            <a:r>
              <a:rPr lang="en-US" dirty="0"/>
              <a:t> (e.g., routers and modems).</a:t>
            </a:r>
          </a:p>
          <a:p>
            <a:r>
              <a:rPr lang="en-US" sz="1800" b="1" dirty="0"/>
              <a:t>Software: </a:t>
            </a:r>
            <a:r>
              <a:rPr lang="en-US" sz="1800" dirty="0"/>
              <a:t>programs that instruct the computer what to do.</a:t>
            </a:r>
          </a:p>
          <a:p>
            <a:pPr lvl="1"/>
            <a:r>
              <a:rPr lang="en-US" b="1" dirty="0"/>
              <a:t>Operating system (OS)</a:t>
            </a:r>
            <a:r>
              <a:rPr lang="en-US" dirty="0"/>
              <a:t>: intermediary programs managing resources between hardware and applications (e.g., Windows/macOS/Linux for desktops). </a:t>
            </a:r>
          </a:p>
          <a:p>
            <a:pPr lvl="1"/>
            <a:r>
              <a:rPr lang="en-US" b="1" dirty="0"/>
              <a:t>Application software</a:t>
            </a:r>
            <a:r>
              <a:rPr lang="en-US" dirty="0"/>
              <a:t>: programs that perform specific tasks for users. (e.g., word processor, media player, Web browser etc.).</a:t>
            </a:r>
          </a:p>
        </p:txBody>
      </p:sp>
      <p:sp>
        <p:nvSpPr>
          <p:cNvPr id="30" name="Slide Number Placeholder 29">
            <a:extLst>
              <a:ext uri="{FF2B5EF4-FFF2-40B4-BE49-F238E27FC236}">
                <a16:creationId xmlns:a16="http://schemas.microsoft.com/office/drawing/2014/main" id="{4CBDD2E2-E0B7-B7D4-319B-04276A78A36C}"/>
              </a:ext>
            </a:extLst>
          </p:cNvPr>
          <p:cNvSpPr>
            <a:spLocks noGrp="1"/>
          </p:cNvSpPr>
          <p:nvPr>
            <p:ph type="sldNum" sz="quarter" idx="12"/>
          </p:nvPr>
        </p:nvSpPr>
        <p:spPr/>
        <p:txBody>
          <a:bodyPr/>
          <a:lstStyle/>
          <a:p>
            <a:fld id="{CC057153-B650-4DEB-B370-79DDCFDCE934}" type="slidenum">
              <a:rPr lang="en-US" smtClean="0"/>
              <a:t>15</a:t>
            </a:fld>
            <a:endParaRPr lang="en-US"/>
          </a:p>
        </p:txBody>
      </p:sp>
      <p:sp>
        <p:nvSpPr>
          <p:cNvPr id="31" name="TextBox 30">
            <a:extLst>
              <a:ext uri="{FF2B5EF4-FFF2-40B4-BE49-F238E27FC236}">
                <a16:creationId xmlns:a16="http://schemas.microsoft.com/office/drawing/2014/main" id="{E41861DC-5534-1B64-CDFE-42974F26FFDC}"/>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121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6E2A8-95A2-95A3-8AC3-2B9F685654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DD91D-0E02-3B45-FD6C-E3E33C473F1F}"/>
              </a:ext>
            </a:extLst>
          </p:cNvPr>
          <p:cNvSpPr>
            <a:spLocks noGrp="1"/>
          </p:cNvSpPr>
          <p:nvPr>
            <p:ph type="title"/>
          </p:nvPr>
        </p:nvSpPr>
        <p:spPr/>
        <p:txBody>
          <a:bodyPr/>
          <a:lstStyle/>
          <a:p>
            <a:r>
              <a:rPr lang="en-US" dirty="0"/>
              <a:t>A simplified view of a computer</a:t>
            </a:r>
          </a:p>
        </p:txBody>
      </p:sp>
      <p:sp>
        <p:nvSpPr>
          <p:cNvPr id="30" name="Slide Number Placeholder 29">
            <a:extLst>
              <a:ext uri="{FF2B5EF4-FFF2-40B4-BE49-F238E27FC236}">
                <a16:creationId xmlns:a16="http://schemas.microsoft.com/office/drawing/2014/main" id="{8720D5EC-03A1-74C7-7FC0-6CA86168DA03}"/>
              </a:ext>
            </a:extLst>
          </p:cNvPr>
          <p:cNvSpPr>
            <a:spLocks noGrp="1"/>
          </p:cNvSpPr>
          <p:nvPr>
            <p:ph type="sldNum" sz="quarter" idx="12"/>
          </p:nvPr>
        </p:nvSpPr>
        <p:spPr/>
        <p:txBody>
          <a:bodyPr/>
          <a:lstStyle/>
          <a:p>
            <a:fld id="{CC057153-B650-4DEB-B370-79DDCFDCE934}" type="slidenum">
              <a:rPr lang="en-US" smtClean="0"/>
              <a:t>16</a:t>
            </a:fld>
            <a:endParaRPr lang="en-US"/>
          </a:p>
        </p:txBody>
      </p:sp>
      <p:sp>
        <p:nvSpPr>
          <p:cNvPr id="31" name="TextBox 30">
            <a:extLst>
              <a:ext uri="{FF2B5EF4-FFF2-40B4-BE49-F238E27FC236}">
                <a16:creationId xmlns:a16="http://schemas.microsoft.com/office/drawing/2014/main" id="{164F7566-F2EB-5A7A-3934-E707038661A8}"/>
              </a:ext>
            </a:extLst>
          </p:cNvPr>
          <p:cNvSpPr txBox="1"/>
          <p:nvPr/>
        </p:nvSpPr>
        <p:spPr>
          <a:xfrm>
            <a:off x="1997612" y="1097280"/>
            <a:ext cx="184731" cy="369332"/>
          </a:xfrm>
          <a:prstGeom prst="rect">
            <a:avLst/>
          </a:prstGeom>
          <a:noFill/>
        </p:spPr>
        <p:txBody>
          <a:bodyPr wrap="none" rtlCol="0">
            <a:spAutoFit/>
          </a:bodyPr>
          <a:lstStyle/>
          <a:p>
            <a:endParaRPr lang="en-US" dirty="0"/>
          </a:p>
        </p:txBody>
      </p:sp>
      <p:grpSp>
        <p:nvGrpSpPr>
          <p:cNvPr id="40" name="Group 39">
            <a:extLst>
              <a:ext uri="{FF2B5EF4-FFF2-40B4-BE49-F238E27FC236}">
                <a16:creationId xmlns:a16="http://schemas.microsoft.com/office/drawing/2014/main" id="{6C22A9BF-DD1A-D7F2-02E1-0DFD7BB15ADD}"/>
              </a:ext>
            </a:extLst>
          </p:cNvPr>
          <p:cNvGrpSpPr/>
          <p:nvPr/>
        </p:nvGrpSpPr>
        <p:grpSpPr>
          <a:xfrm>
            <a:off x="687114" y="2015252"/>
            <a:ext cx="10849492" cy="4107764"/>
            <a:chOff x="1039476" y="2602525"/>
            <a:chExt cx="10849492" cy="4107764"/>
          </a:xfrm>
        </p:grpSpPr>
        <p:sp>
          <p:nvSpPr>
            <p:cNvPr id="11" name="Rounded Rectangle 10">
              <a:extLst>
                <a:ext uri="{FF2B5EF4-FFF2-40B4-BE49-F238E27FC236}">
                  <a16:creationId xmlns:a16="http://schemas.microsoft.com/office/drawing/2014/main" id="{9CFB6DB7-3FE3-219D-693A-EEA4FCCEBE3C}"/>
                </a:ext>
              </a:extLst>
            </p:cNvPr>
            <p:cNvSpPr/>
            <p:nvPr/>
          </p:nvSpPr>
          <p:spPr>
            <a:xfrm>
              <a:off x="4093698" y="2602525"/>
              <a:ext cx="4515730" cy="4107764"/>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4EA35EE1-6E87-3CD4-43F3-94664F1EC37D}"/>
                </a:ext>
              </a:extLst>
            </p:cNvPr>
            <p:cNvGrpSpPr/>
            <p:nvPr/>
          </p:nvGrpSpPr>
          <p:grpSpPr>
            <a:xfrm>
              <a:off x="1039476" y="3569855"/>
              <a:ext cx="10849492" cy="2482982"/>
              <a:chOff x="1039476" y="3569855"/>
              <a:chExt cx="10849492" cy="2482982"/>
            </a:xfrm>
          </p:grpSpPr>
          <p:sp>
            <p:nvSpPr>
              <p:cNvPr id="17" name="Rounded Rectangle 16">
                <a:extLst>
                  <a:ext uri="{FF2B5EF4-FFF2-40B4-BE49-F238E27FC236}">
                    <a16:creationId xmlns:a16="http://schemas.microsoft.com/office/drawing/2014/main" id="{378254D4-6888-27F2-B8E3-EF8AA28A8ED9}"/>
                  </a:ext>
                </a:extLst>
              </p:cNvPr>
              <p:cNvSpPr/>
              <p:nvPr/>
            </p:nvSpPr>
            <p:spPr>
              <a:xfrm>
                <a:off x="4356307" y="5199634"/>
                <a:ext cx="3938953" cy="7580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Memory (e.g., RAM)</a:t>
                </a:r>
              </a:p>
            </p:txBody>
          </p:sp>
          <p:sp>
            <p:nvSpPr>
              <p:cNvPr id="13" name="Rounded Rectangle 12">
                <a:extLst>
                  <a:ext uri="{FF2B5EF4-FFF2-40B4-BE49-F238E27FC236}">
                    <a16:creationId xmlns:a16="http://schemas.microsoft.com/office/drawing/2014/main" id="{F378DC76-1FAE-F1EB-4889-1168C1DEFB7D}"/>
                  </a:ext>
                </a:extLst>
              </p:cNvPr>
              <p:cNvSpPr/>
              <p:nvPr/>
            </p:nvSpPr>
            <p:spPr>
              <a:xfrm>
                <a:off x="4356308" y="3569855"/>
                <a:ext cx="3938952" cy="89283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Central Processing Unit (CPU)</a:t>
                </a:r>
              </a:p>
            </p:txBody>
          </p:sp>
          <p:sp>
            <p:nvSpPr>
              <p:cNvPr id="19" name="Rounded Rectangle 18">
                <a:extLst>
                  <a:ext uri="{FF2B5EF4-FFF2-40B4-BE49-F238E27FC236}">
                    <a16:creationId xmlns:a16="http://schemas.microsoft.com/office/drawing/2014/main" id="{3822DCE0-A7FE-D478-F290-C40B13085392}"/>
                  </a:ext>
                </a:extLst>
              </p:cNvPr>
              <p:cNvSpPr/>
              <p:nvPr/>
            </p:nvSpPr>
            <p:spPr>
              <a:xfrm>
                <a:off x="1039476" y="3569855"/>
                <a:ext cx="2574388" cy="853203"/>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Input (e.g., keyboard, mouse)</a:t>
                </a:r>
              </a:p>
            </p:txBody>
          </p:sp>
          <p:sp>
            <p:nvSpPr>
              <p:cNvPr id="20" name="Rounded Rectangle 19">
                <a:extLst>
                  <a:ext uri="{FF2B5EF4-FFF2-40B4-BE49-F238E27FC236}">
                    <a16:creationId xmlns:a16="http://schemas.microsoft.com/office/drawing/2014/main" id="{8B855805-468E-BD96-D9DC-7C076BA2CAD2}"/>
                  </a:ext>
                </a:extLst>
              </p:cNvPr>
              <p:cNvSpPr/>
              <p:nvPr/>
            </p:nvSpPr>
            <p:spPr>
              <a:xfrm>
                <a:off x="9314580" y="3569861"/>
                <a:ext cx="2574388" cy="853197"/>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 (e.g., monitor, printer, speaker)</a:t>
                </a:r>
              </a:p>
            </p:txBody>
          </p:sp>
          <p:sp>
            <p:nvSpPr>
              <p:cNvPr id="21" name="Rounded Rectangle 20">
                <a:extLst>
                  <a:ext uri="{FF2B5EF4-FFF2-40B4-BE49-F238E27FC236}">
                    <a16:creationId xmlns:a16="http://schemas.microsoft.com/office/drawing/2014/main" id="{8ED66B4E-84DD-8062-1821-9A017D3E621B}"/>
                  </a:ext>
                </a:extLst>
              </p:cNvPr>
              <p:cNvSpPr/>
              <p:nvPr/>
            </p:nvSpPr>
            <p:spPr>
              <a:xfrm>
                <a:off x="9314580" y="5199634"/>
                <a:ext cx="2574388" cy="853203"/>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Secondary Memory (e.g., SSD, USB stick)</a:t>
                </a:r>
              </a:p>
            </p:txBody>
          </p:sp>
          <p:cxnSp>
            <p:nvCxnSpPr>
              <p:cNvPr id="23" name="Straight Arrow Connector 22">
                <a:extLst>
                  <a:ext uri="{FF2B5EF4-FFF2-40B4-BE49-F238E27FC236}">
                    <a16:creationId xmlns:a16="http://schemas.microsoft.com/office/drawing/2014/main" id="{DDAEEFC5-AC54-C531-BA34-A91F139C8175}"/>
                  </a:ext>
                </a:extLst>
              </p:cNvPr>
              <p:cNvCxnSpPr>
                <a:cxnSpLocks/>
              </p:cNvCxnSpPr>
              <p:nvPr/>
            </p:nvCxnSpPr>
            <p:spPr>
              <a:xfrm>
                <a:off x="8295260" y="5626235"/>
                <a:ext cx="1019320" cy="0"/>
              </a:xfrm>
              <a:prstGeom prst="straightConnector1">
                <a:avLst/>
              </a:prstGeom>
              <a:ln w="317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3449F9C-8239-4085-45DA-17A6929085BB}"/>
                  </a:ext>
                </a:extLst>
              </p:cNvPr>
              <p:cNvCxnSpPr>
                <a:cxnSpLocks/>
              </p:cNvCxnSpPr>
              <p:nvPr/>
            </p:nvCxnSpPr>
            <p:spPr>
              <a:xfrm>
                <a:off x="6348243" y="4462691"/>
                <a:ext cx="3320" cy="742371"/>
              </a:xfrm>
              <a:prstGeom prst="straightConnector1">
                <a:avLst/>
              </a:prstGeom>
              <a:ln w="317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2277505-B060-8A00-D68F-EC300CFCFFCB}"/>
                  </a:ext>
                </a:extLst>
              </p:cNvPr>
              <p:cNvCxnSpPr>
                <a:cxnSpLocks/>
                <a:stCxn id="19" idx="3"/>
              </p:cNvCxnSpPr>
              <p:nvPr/>
            </p:nvCxnSpPr>
            <p:spPr>
              <a:xfrm>
                <a:off x="3613864" y="3996457"/>
                <a:ext cx="767500" cy="0"/>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cxnSp>
        <p:nvCxnSpPr>
          <p:cNvPr id="9" name="Straight Arrow Connector 8">
            <a:extLst>
              <a:ext uri="{FF2B5EF4-FFF2-40B4-BE49-F238E27FC236}">
                <a16:creationId xmlns:a16="http://schemas.microsoft.com/office/drawing/2014/main" id="{1CBDF43D-54DB-0EB7-2389-27D46312075D}"/>
              </a:ext>
            </a:extLst>
          </p:cNvPr>
          <p:cNvCxnSpPr>
            <a:cxnSpLocks/>
            <a:stCxn id="13" idx="3"/>
            <a:endCxn id="20" idx="1"/>
          </p:cNvCxnSpPr>
          <p:nvPr/>
        </p:nvCxnSpPr>
        <p:spPr>
          <a:xfrm flipV="1">
            <a:off x="7942898" y="3409187"/>
            <a:ext cx="1019320" cy="19813"/>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8195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C94D7-D328-208A-5ECE-BB292F1BA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E4DEC-A9BB-953B-6511-F7584C09CDAB}"/>
              </a:ext>
            </a:extLst>
          </p:cNvPr>
          <p:cNvSpPr>
            <a:spLocks noGrp="1"/>
          </p:cNvSpPr>
          <p:nvPr>
            <p:ph type="title"/>
          </p:nvPr>
        </p:nvSpPr>
        <p:spPr/>
        <p:txBody>
          <a:bodyPr/>
          <a:lstStyle/>
          <a:p>
            <a:r>
              <a:rPr lang="en-US" dirty="0"/>
              <a:t>In the beginning was the calculation</a:t>
            </a:r>
          </a:p>
        </p:txBody>
      </p:sp>
      <p:sp>
        <p:nvSpPr>
          <p:cNvPr id="3" name="Content Placeholder 2">
            <a:extLst>
              <a:ext uri="{FF2B5EF4-FFF2-40B4-BE49-F238E27FC236}">
                <a16:creationId xmlns:a16="http://schemas.microsoft.com/office/drawing/2014/main" id="{3196D06B-913D-32C3-8B5D-58CAC092006C}"/>
              </a:ext>
            </a:extLst>
          </p:cNvPr>
          <p:cNvSpPr>
            <a:spLocks noGrp="1"/>
          </p:cNvSpPr>
          <p:nvPr>
            <p:ph idx="1"/>
          </p:nvPr>
        </p:nvSpPr>
        <p:spPr>
          <a:xfrm>
            <a:off x="612647" y="1715532"/>
            <a:ext cx="10530841" cy="4593828"/>
          </a:xfrm>
        </p:spPr>
        <p:txBody>
          <a:bodyPr>
            <a:noAutofit/>
          </a:bodyPr>
          <a:lstStyle/>
          <a:p>
            <a:r>
              <a:rPr lang="en-US" sz="1700" dirty="0"/>
              <a:t>Before computer science was an academic discipline, key ideas in computing existed in the form of </a:t>
            </a:r>
            <a:r>
              <a:rPr lang="en-US" sz="1700" b="1" dirty="0"/>
              <a:t>calculation</a:t>
            </a:r>
            <a:r>
              <a:rPr lang="en-US" sz="1700" dirty="0"/>
              <a:t>.</a:t>
            </a:r>
          </a:p>
          <a:p>
            <a:r>
              <a:rPr lang="en-US" sz="1700" dirty="0"/>
              <a:t>Early societies had a limited vocabulary for counting, often employing the fingers of one hand, of two hands, or counting all fingers and toes to count in </a:t>
            </a:r>
            <a:r>
              <a:rPr lang="en-US" sz="1700" b="1" dirty="0"/>
              <a:t>bases</a:t>
            </a:r>
            <a:r>
              <a:rPr lang="en-US" sz="1700" dirty="0"/>
              <a:t> of 5, 10, or 20, respectively. </a:t>
            </a:r>
          </a:p>
          <a:p>
            <a:pPr lvl="1"/>
            <a:r>
              <a:rPr lang="en-US" sz="1700" dirty="0"/>
              <a:t>Western societies today use the decimal system (base 10).  </a:t>
            </a:r>
          </a:p>
          <a:p>
            <a:pPr lvl="1"/>
            <a:r>
              <a:rPr lang="en-US" sz="1700" dirty="0"/>
              <a:t>But languages like English and French still carry remnants of the base 20 system, For example, </a:t>
            </a:r>
            <a:br>
              <a:rPr lang="en-US" sz="1700" dirty="0"/>
            </a:br>
            <a:r>
              <a:rPr lang="en-US" sz="1700" dirty="0"/>
              <a:t>the Gettysburg Address starts: "Four </a:t>
            </a:r>
            <a:r>
              <a:rPr lang="en-US" sz="1700" i="1" dirty="0"/>
              <a:t>score </a:t>
            </a:r>
            <a:r>
              <a:rPr lang="en-US" sz="1700" dirty="0"/>
              <a:t>(i.e. twenty) and seven years ago”</a:t>
            </a:r>
          </a:p>
          <a:p>
            <a:r>
              <a:rPr lang="en-US" sz="1700" dirty="0"/>
              <a:t>The next numeric system that arose about 5000 years ago was base 60 (</a:t>
            </a:r>
            <a:r>
              <a:rPr lang="en-US" sz="1700" dirty="0" err="1"/>
              <a:t>sexagecimal</a:t>
            </a:r>
            <a:r>
              <a:rPr lang="en-US" sz="1700" dirty="0"/>
              <a:t>) and passed from ancient Sumerians to Babylonians in Mesopotamia.</a:t>
            </a:r>
          </a:p>
          <a:p>
            <a:pPr lvl="1"/>
            <a:r>
              <a:rPr lang="en-US" sz="1700" dirty="0"/>
              <a:t>Base 60 is used today in the subdivision of 1 hour into 60 minutes, and of 1 minute into 60 seconds.</a:t>
            </a:r>
          </a:p>
          <a:p>
            <a:r>
              <a:rPr lang="en-US" sz="1700" dirty="0"/>
              <a:t>Babylonians did basic calculations for agricultural purposes on the </a:t>
            </a:r>
            <a:r>
              <a:rPr lang="en-US" sz="1700" b="1" dirty="0"/>
              <a:t>abacus</a:t>
            </a:r>
            <a:r>
              <a:rPr lang="en-US" sz="1700" dirty="0"/>
              <a:t>. </a:t>
            </a:r>
          </a:p>
        </p:txBody>
      </p:sp>
      <p:sp>
        <p:nvSpPr>
          <p:cNvPr id="30" name="Slide Number Placeholder 29">
            <a:extLst>
              <a:ext uri="{FF2B5EF4-FFF2-40B4-BE49-F238E27FC236}">
                <a16:creationId xmlns:a16="http://schemas.microsoft.com/office/drawing/2014/main" id="{A78D46D6-A902-9097-B4DF-966EFBAD532F}"/>
              </a:ext>
            </a:extLst>
          </p:cNvPr>
          <p:cNvSpPr>
            <a:spLocks noGrp="1"/>
          </p:cNvSpPr>
          <p:nvPr>
            <p:ph type="sldNum" sz="quarter" idx="12"/>
          </p:nvPr>
        </p:nvSpPr>
        <p:spPr/>
        <p:txBody>
          <a:bodyPr/>
          <a:lstStyle/>
          <a:p>
            <a:fld id="{CC057153-B650-4DEB-B370-79DDCFDCE934}" type="slidenum">
              <a:rPr lang="en-US" smtClean="0"/>
              <a:t>17</a:t>
            </a:fld>
            <a:endParaRPr lang="en-US"/>
          </a:p>
        </p:txBody>
      </p:sp>
      <p:sp>
        <p:nvSpPr>
          <p:cNvPr id="31" name="TextBox 30">
            <a:extLst>
              <a:ext uri="{FF2B5EF4-FFF2-40B4-BE49-F238E27FC236}">
                <a16:creationId xmlns:a16="http://schemas.microsoft.com/office/drawing/2014/main" id="{FA481285-CC21-AAF7-0034-293AC5A1817A}"/>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5" name="Picture 4" descr="A photo of a wooden abacus with colorful beads. Photo by &lt;a href=&quot;https://unsplash.com/@crissyjarvis?utm_content=creditCopyText&amp;utm_medium=referral&amp;utm_source=unsplash&quot;&gt;Crissy Jarvis&lt;/a&gt; on &lt;a href=&quot;https://unsplash.com/photos/multicolored-abacus-cHhbULJbPwM?utm_content=creditCopyText&amp;utm_medium=referral&amp;utm_source=unsplash&quot;&gt;Unsplash&lt;/a&gt;&#10;      ">
            <a:extLst>
              <a:ext uri="{FF2B5EF4-FFF2-40B4-BE49-F238E27FC236}">
                <a16:creationId xmlns:a16="http://schemas.microsoft.com/office/drawing/2014/main" id="{E89A9B6B-1691-E30A-E901-35DD31576CE9}"/>
              </a:ext>
            </a:extLst>
          </p:cNvPr>
          <p:cNvPicPr>
            <a:picLocks noChangeAspect="1"/>
          </p:cNvPicPr>
          <p:nvPr/>
        </p:nvPicPr>
        <p:blipFill>
          <a:blip r:embed="rId3"/>
          <a:srcRect l="30107" t="21256" r="30336" b="3476"/>
          <a:stretch>
            <a:fillRect/>
          </a:stretch>
        </p:blipFill>
        <p:spPr>
          <a:xfrm>
            <a:off x="10896866" y="5291451"/>
            <a:ext cx="1364974" cy="1725045"/>
          </a:xfrm>
          <a:prstGeom prst="rect">
            <a:avLst/>
          </a:prstGeom>
        </p:spPr>
      </p:pic>
      <p:pic>
        <p:nvPicPr>
          <p:cNvPr id="7" name="Picture 6" descr="A pair of hands on a black background. Photo by &lt;a href=&quot;https://unsplash.com/@jibarox?utm_content=creditCopyText&amp;utm_medium=referral&amp;utm_source=unsplash&quot;&gt;Luis Quintero&lt;/a&gt; on &lt;a href=&quot;https://unsplash.com/photos/human-hand-qKspdY9XUzs?utm_content=creditCopyText&amp;utm_medium=referral&amp;utm_source=unsplash&quot;&gt;Unsplash&lt;/a&gt;&#10;      ">
            <a:extLst>
              <a:ext uri="{FF2B5EF4-FFF2-40B4-BE49-F238E27FC236}">
                <a16:creationId xmlns:a16="http://schemas.microsoft.com/office/drawing/2014/main" id="{47501A24-0092-576A-4508-FD1FE7A8195E}"/>
              </a:ext>
            </a:extLst>
          </p:cNvPr>
          <p:cNvPicPr>
            <a:picLocks noChangeAspect="1"/>
          </p:cNvPicPr>
          <p:nvPr/>
        </p:nvPicPr>
        <p:blipFill>
          <a:blip r:embed="rId4"/>
          <a:srcRect l="10740" t="17914" r="14038"/>
          <a:stretch>
            <a:fillRect/>
          </a:stretch>
        </p:blipFill>
        <p:spPr>
          <a:xfrm>
            <a:off x="9898891" y="0"/>
            <a:ext cx="2303349" cy="1675659"/>
          </a:xfrm>
          <a:prstGeom prst="rect">
            <a:avLst/>
          </a:prstGeom>
        </p:spPr>
      </p:pic>
    </p:spTree>
    <p:extLst>
      <p:ext uri="{BB962C8B-B14F-4D97-AF65-F5344CB8AC3E}">
        <p14:creationId xmlns:p14="http://schemas.microsoft.com/office/powerpoint/2010/main" val="5102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D6650-0340-73B1-5044-7CDE8DF197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838A1D-7B5F-84E5-E9F4-438586789631}"/>
              </a:ext>
            </a:extLst>
          </p:cNvPr>
          <p:cNvSpPr>
            <a:spLocks noGrp="1"/>
          </p:cNvSpPr>
          <p:nvPr>
            <p:ph type="title"/>
          </p:nvPr>
        </p:nvSpPr>
        <p:spPr/>
        <p:txBody>
          <a:bodyPr/>
          <a:lstStyle/>
          <a:p>
            <a:r>
              <a:rPr lang="en-US" dirty="0"/>
              <a:t>Numeral systems</a:t>
            </a:r>
          </a:p>
        </p:txBody>
      </p:sp>
      <p:sp>
        <p:nvSpPr>
          <p:cNvPr id="3" name="Content Placeholder 2">
            <a:extLst>
              <a:ext uri="{FF2B5EF4-FFF2-40B4-BE49-F238E27FC236}">
                <a16:creationId xmlns:a16="http://schemas.microsoft.com/office/drawing/2014/main" id="{8079DB67-19FA-8A7E-8668-02E0BFB42BC6}"/>
              </a:ext>
            </a:extLst>
          </p:cNvPr>
          <p:cNvSpPr>
            <a:spLocks noGrp="1"/>
          </p:cNvSpPr>
          <p:nvPr>
            <p:ph idx="1"/>
          </p:nvPr>
        </p:nvSpPr>
        <p:spPr>
          <a:xfrm>
            <a:off x="612647" y="1715532"/>
            <a:ext cx="10124386" cy="4593828"/>
          </a:xfrm>
        </p:spPr>
        <p:txBody>
          <a:bodyPr>
            <a:normAutofit/>
          </a:bodyPr>
          <a:lstStyle/>
          <a:p>
            <a:r>
              <a:rPr lang="en-US" sz="2400" dirty="0"/>
              <a:t>In the four millennia that followed, tremendous progress was done in mathematics.</a:t>
            </a:r>
          </a:p>
          <a:p>
            <a:r>
              <a:rPr lang="en-US" sz="2400" b="1" dirty="0"/>
              <a:t>Numeral systems </a:t>
            </a:r>
            <a:r>
              <a:rPr lang="en-US" sz="2400" dirty="0"/>
              <a:t>allowed to encode numbers and other symbols using consistent mathematical notation.</a:t>
            </a:r>
          </a:p>
          <a:p>
            <a:r>
              <a:rPr lang="en-US" sz="2400" dirty="0"/>
              <a:t>By 9</a:t>
            </a:r>
            <a:r>
              <a:rPr lang="en-US" sz="2400" baseline="30000" dirty="0"/>
              <a:t>th</a:t>
            </a:r>
            <a:r>
              <a:rPr lang="en-US" sz="2400" dirty="0"/>
              <a:t> century, Islamic mathematicians extended arithmetic contributions made by Indian mathematicians and popularized the </a:t>
            </a:r>
            <a:r>
              <a:rPr lang="en-US" sz="2400" b="1" dirty="0"/>
              <a:t>Hindu-Arabic numeral system </a:t>
            </a:r>
            <a:r>
              <a:rPr lang="en-US" sz="2400" dirty="0"/>
              <a:t>we use today.</a:t>
            </a:r>
          </a:p>
          <a:p>
            <a:pPr lvl="1"/>
            <a:r>
              <a:rPr lang="en-US" sz="2400" dirty="0"/>
              <a:t>We owe the origin of words like algebra and algorithm to the Persian mathematician </a:t>
            </a:r>
            <a:r>
              <a:rPr lang="en-US" sz="2400" b="1" dirty="0"/>
              <a:t>Al-Khwarizmi</a:t>
            </a:r>
            <a:r>
              <a:rPr lang="en-US" sz="2400" dirty="0"/>
              <a:t>.</a:t>
            </a:r>
          </a:p>
        </p:txBody>
      </p:sp>
      <p:sp>
        <p:nvSpPr>
          <p:cNvPr id="30" name="Slide Number Placeholder 29">
            <a:extLst>
              <a:ext uri="{FF2B5EF4-FFF2-40B4-BE49-F238E27FC236}">
                <a16:creationId xmlns:a16="http://schemas.microsoft.com/office/drawing/2014/main" id="{8A996773-3466-321B-3442-FF84A5BAE0D9}"/>
              </a:ext>
            </a:extLst>
          </p:cNvPr>
          <p:cNvSpPr>
            <a:spLocks noGrp="1"/>
          </p:cNvSpPr>
          <p:nvPr>
            <p:ph type="sldNum" sz="quarter" idx="12"/>
          </p:nvPr>
        </p:nvSpPr>
        <p:spPr/>
        <p:txBody>
          <a:bodyPr/>
          <a:lstStyle/>
          <a:p>
            <a:fld id="{CC057153-B650-4DEB-B370-79DDCFDCE934}" type="slidenum">
              <a:rPr lang="en-US" smtClean="0"/>
              <a:t>18</a:t>
            </a:fld>
            <a:endParaRPr lang="en-US"/>
          </a:p>
        </p:txBody>
      </p:sp>
      <p:sp>
        <p:nvSpPr>
          <p:cNvPr id="31" name="TextBox 30">
            <a:extLst>
              <a:ext uri="{FF2B5EF4-FFF2-40B4-BE49-F238E27FC236}">
                <a16:creationId xmlns:a16="http://schemas.microsoft.com/office/drawing/2014/main" id="{7743D31B-4CF0-8149-2129-0228237D0B6F}"/>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5" name="Picture 4" descr="A close-up of a USSR stamp with a drawing of Al-Khwarizmi">
            <a:extLst>
              <a:ext uri="{FF2B5EF4-FFF2-40B4-BE49-F238E27FC236}">
                <a16:creationId xmlns:a16="http://schemas.microsoft.com/office/drawing/2014/main" id="{338A2DA1-8A73-E6C2-00B8-1117E3EA20AC}"/>
              </a:ext>
            </a:extLst>
          </p:cNvPr>
          <p:cNvPicPr>
            <a:picLocks noChangeAspect="1"/>
          </p:cNvPicPr>
          <p:nvPr/>
        </p:nvPicPr>
        <p:blipFill>
          <a:blip r:embed="rId3"/>
          <a:srcRect l="28147" t="15025" r="20379" b="34319"/>
          <a:stretch>
            <a:fillRect/>
          </a:stretch>
        </p:blipFill>
        <p:spPr>
          <a:xfrm>
            <a:off x="10737033" y="45370"/>
            <a:ext cx="1354111" cy="1788743"/>
          </a:xfrm>
          <a:prstGeom prst="rect">
            <a:avLst/>
          </a:prstGeom>
        </p:spPr>
      </p:pic>
      <p:sp>
        <p:nvSpPr>
          <p:cNvPr id="10" name="TextBox 9">
            <a:extLst>
              <a:ext uri="{FF2B5EF4-FFF2-40B4-BE49-F238E27FC236}">
                <a16:creationId xmlns:a16="http://schemas.microsoft.com/office/drawing/2014/main" id="{2915005A-CB77-745F-E14F-31D16337A80C}"/>
              </a:ext>
            </a:extLst>
          </p:cNvPr>
          <p:cNvSpPr txBox="1"/>
          <p:nvPr/>
        </p:nvSpPr>
        <p:spPr>
          <a:xfrm>
            <a:off x="10636639" y="1788743"/>
            <a:ext cx="3402767" cy="369332"/>
          </a:xfrm>
          <a:prstGeom prst="rect">
            <a:avLst/>
          </a:prstGeom>
          <a:noFill/>
        </p:spPr>
        <p:txBody>
          <a:bodyPr wrap="square" rtlCol="0">
            <a:spAutoFit/>
          </a:bodyPr>
          <a:lstStyle/>
          <a:p>
            <a:r>
              <a:rPr lang="en-US" dirty="0"/>
              <a:t>Al-Khwarizmi</a:t>
            </a:r>
          </a:p>
        </p:txBody>
      </p:sp>
    </p:spTree>
    <p:extLst>
      <p:ext uri="{BB962C8B-B14F-4D97-AF65-F5344CB8AC3E}">
        <p14:creationId xmlns:p14="http://schemas.microsoft.com/office/powerpoint/2010/main" val="149003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3621F5-8FF1-4BB1-C6BC-5C277C239B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A879B-8B8E-0779-FE94-E29376737067}"/>
              </a:ext>
            </a:extLst>
          </p:cNvPr>
          <p:cNvSpPr>
            <a:spLocks noGrp="1"/>
          </p:cNvSpPr>
          <p:nvPr>
            <p:ph type="title"/>
          </p:nvPr>
        </p:nvSpPr>
        <p:spPr/>
        <p:txBody>
          <a:bodyPr/>
          <a:lstStyle/>
          <a:p>
            <a:r>
              <a:rPr lang="en-US" dirty="0"/>
              <a:t>Computing devices throughout the millennia</a:t>
            </a:r>
          </a:p>
        </p:txBody>
      </p:sp>
      <p:sp>
        <p:nvSpPr>
          <p:cNvPr id="3" name="Content Placeholder 2">
            <a:extLst>
              <a:ext uri="{FF2B5EF4-FFF2-40B4-BE49-F238E27FC236}">
                <a16:creationId xmlns:a16="http://schemas.microsoft.com/office/drawing/2014/main" id="{62D213FF-5715-2B0F-350A-D8A927C038BB}"/>
              </a:ext>
            </a:extLst>
          </p:cNvPr>
          <p:cNvSpPr>
            <a:spLocks noGrp="1"/>
          </p:cNvSpPr>
          <p:nvPr>
            <p:ph idx="1"/>
          </p:nvPr>
        </p:nvSpPr>
        <p:spPr>
          <a:xfrm>
            <a:off x="612647" y="1715532"/>
            <a:ext cx="10809858" cy="4593828"/>
          </a:xfrm>
        </p:spPr>
        <p:txBody>
          <a:bodyPr>
            <a:noAutofit/>
          </a:bodyPr>
          <a:lstStyle/>
          <a:p>
            <a:r>
              <a:rPr lang="en-US" sz="2400" dirty="0"/>
              <a:t>Humans also continued creating computing devices, such as </a:t>
            </a:r>
            <a:r>
              <a:rPr lang="en-US" sz="2400" b="1" dirty="0"/>
              <a:t>analog machines </a:t>
            </a:r>
            <a:r>
              <a:rPr lang="en-US" sz="2400" dirty="0"/>
              <a:t>built to do specific calculations or </a:t>
            </a:r>
            <a:r>
              <a:rPr lang="en-US" sz="2400" b="1" dirty="0"/>
              <a:t>automata</a:t>
            </a:r>
            <a:r>
              <a:rPr lang="en-US" sz="2400" dirty="0"/>
              <a:t> built to to assist in commerce, navigation, military, and science. </a:t>
            </a:r>
          </a:p>
          <a:p>
            <a:r>
              <a:rPr lang="en-US" sz="2400" dirty="0"/>
              <a:t>Each improvement made computations and tasks faster and easier than it was previously possible, amplifying our mental abilities.</a:t>
            </a:r>
          </a:p>
          <a:p>
            <a:r>
              <a:rPr lang="en-US" sz="2400" dirty="0"/>
              <a:t>This is a common theme within computer science. </a:t>
            </a:r>
          </a:p>
          <a:p>
            <a:pPr lvl="1"/>
            <a:r>
              <a:rPr lang="en-US" sz="2400" dirty="0"/>
              <a:t>In the 19</a:t>
            </a:r>
            <a:r>
              <a:rPr lang="en-US" sz="2400" baseline="30000" dirty="0"/>
              <a:t>th</a:t>
            </a:r>
            <a:r>
              <a:rPr lang="en-US" sz="2400" dirty="0"/>
              <a:t> century, Charles Babbage famously said, </a:t>
            </a:r>
            <a:br>
              <a:rPr lang="en-US" sz="2400" dirty="0"/>
            </a:br>
            <a:r>
              <a:rPr lang="en-US" sz="2400" i="1" dirty="0"/>
              <a:t>“At each </a:t>
            </a:r>
            <a:r>
              <a:rPr lang="en-US" sz="2400" b="1" i="1" dirty="0"/>
              <a:t>increase of knowledge</a:t>
            </a:r>
            <a:r>
              <a:rPr lang="en-US" sz="2400" i="1" dirty="0"/>
              <a:t>, as well as of the contrivance of a </a:t>
            </a:r>
            <a:r>
              <a:rPr lang="en-US" sz="2400" b="1" i="1" dirty="0"/>
              <a:t>new tool</a:t>
            </a:r>
            <a:r>
              <a:rPr lang="en-US" sz="2400" i="1" dirty="0"/>
              <a:t>, human </a:t>
            </a:r>
            <a:r>
              <a:rPr lang="en-US" sz="2400" b="1" i="1" dirty="0"/>
              <a:t>labor becomes abridged</a:t>
            </a:r>
            <a:r>
              <a:rPr lang="en-US" sz="2400" i="1" dirty="0"/>
              <a:t>”.</a:t>
            </a:r>
          </a:p>
        </p:txBody>
      </p:sp>
      <p:sp>
        <p:nvSpPr>
          <p:cNvPr id="30" name="Slide Number Placeholder 29">
            <a:extLst>
              <a:ext uri="{FF2B5EF4-FFF2-40B4-BE49-F238E27FC236}">
                <a16:creationId xmlns:a16="http://schemas.microsoft.com/office/drawing/2014/main" id="{BE222B83-5C4B-E61B-0093-013E0AAAF842}"/>
              </a:ext>
            </a:extLst>
          </p:cNvPr>
          <p:cNvSpPr>
            <a:spLocks noGrp="1"/>
          </p:cNvSpPr>
          <p:nvPr>
            <p:ph type="sldNum" sz="quarter" idx="12"/>
          </p:nvPr>
        </p:nvSpPr>
        <p:spPr/>
        <p:txBody>
          <a:bodyPr/>
          <a:lstStyle/>
          <a:p>
            <a:fld id="{CC057153-B650-4DEB-B370-79DDCFDCE934}" type="slidenum">
              <a:rPr lang="en-US" smtClean="0"/>
              <a:t>19</a:t>
            </a:fld>
            <a:endParaRPr lang="en-US"/>
          </a:p>
        </p:txBody>
      </p:sp>
      <p:sp>
        <p:nvSpPr>
          <p:cNvPr id="31" name="TextBox 30">
            <a:extLst>
              <a:ext uri="{FF2B5EF4-FFF2-40B4-BE49-F238E27FC236}">
                <a16:creationId xmlns:a16="http://schemas.microsoft.com/office/drawing/2014/main" id="{060CA5E0-B8CD-1640-2712-A2A3A556B872}"/>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61511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89E5"/>
        </a:solidFill>
        <a:effectLst/>
      </p:bgPr>
    </p:bg>
    <p:spTree>
      <p:nvGrpSpPr>
        <p:cNvPr id="1" name="">
          <a:extLst>
            <a:ext uri="{FF2B5EF4-FFF2-40B4-BE49-F238E27FC236}">
              <a16:creationId xmlns:a16="http://schemas.microsoft.com/office/drawing/2014/main" id="{7854FFFB-F347-15DC-0C45-A92FC560A7B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C14F54-4307-419D-B1AE-F128B0A73478}"/>
              </a:ext>
            </a:extLst>
          </p:cNvPr>
          <p:cNvSpPr>
            <a:spLocks noGrp="1"/>
          </p:cNvSpPr>
          <p:nvPr>
            <p:ph idx="1"/>
          </p:nvPr>
        </p:nvSpPr>
        <p:spPr>
          <a:xfrm>
            <a:off x="612647" y="479685"/>
            <a:ext cx="10917366" cy="5829675"/>
          </a:xfrm>
        </p:spPr>
        <p:txBody>
          <a:bodyPr anchor="ctr">
            <a:noAutofit/>
          </a:bodyPr>
          <a:lstStyle/>
          <a:p>
            <a:pPr marL="0" indent="0" algn="ctr">
              <a:buNone/>
            </a:pPr>
            <a:r>
              <a:rPr lang="en-US" sz="14400" dirty="0">
                <a:solidFill>
                  <a:schemeClr val="bg1"/>
                </a:solidFill>
              </a:rPr>
              <a:t>Welcome!</a:t>
            </a:r>
          </a:p>
        </p:txBody>
      </p:sp>
      <p:sp>
        <p:nvSpPr>
          <p:cNvPr id="30" name="Slide Number Placeholder 29">
            <a:extLst>
              <a:ext uri="{FF2B5EF4-FFF2-40B4-BE49-F238E27FC236}">
                <a16:creationId xmlns:a16="http://schemas.microsoft.com/office/drawing/2014/main" id="{E57DC818-4F81-7A19-0D1E-73A4B5BC16FE}"/>
              </a:ext>
            </a:extLst>
          </p:cNvPr>
          <p:cNvSpPr>
            <a:spLocks noGrp="1"/>
          </p:cNvSpPr>
          <p:nvPr>
            <p:ph type="sldNum" sz="quarter" idx="12"/>
          </p:nvPr>
        </p:nvSpPr>
        <p:spPr/>
        <p:txBody>
          <a:bodyPr/>
          <a:lstStyle/>
          <a:p>
            <a:fld id="{CC057153-B650-4DEB-B370-79DDCFDCE934}" type="slidenum">
              <a:rPr lang="en-US" smtClean="0"/>
              <a:t>2</a:t>
            </a:fld>
            <a:endParaRPr lang="en-US"/>
          </a:p>
        </p:txBody>
      </p:sp>
      <p:sp>
        <p:nvSpPr>
          <p:cNvPr id="31" name="TextBox 30">
            <a:extLst>
              <a:ext uri="{FF2B5EF4-FFF2-40B4-BE49-F238E27FC236}">
                <a16:creationId xmlns:a16="http://schemas.microsoft.com/office/drawing/2014/main" id="{374091EB-2D1C-6244-5E5F-33D829CB1CBB}"/>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73710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F0CFE-2043-509E-17B8-5FA4C38D01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6954CB-1652-E2A1-8D40-FA9F02227BBD}"/>
              </a:ext>
            </a:extLst>
          </p:cNvPr>
          <p:cNvSpPr>
            <a:spLocks noGrp="1"/>
          </p:cNvSpPr>
          <p:nvPr>
            <p:ph type="title"/>
          </p:nvPr>
        </p:nvSpPr>
        <p:spPr/>
        <p:txBody>
          <a:bodyPr/>
          <a:lstStyle/>
          <a:p>
            <a:r>
              <a:rPr lang="en-US" dirty="0"/>
              <a:t>When computers were people</a:t>
            </a:r>
          </a:p>
        </p:txBody>
      </p:sp>
      <p:sp>
        <p:nvSpPr>
          <p:cNvPr id="3" name="Content Placeholder 2">
            <a:extLst>
              <a:ext uri="{FF2B5EF4-FFF2-40B4-BE49-F238E27FC236}">
                <a16:creationId xmlns:a16="http://schemas.microsoft.com/office/drawing/2014/main" id="{CC3E1FFD-2A4C-34FF-A472-A2FE7BD06A97}"/>
              </a:ext>
            </a:extLst>
          </p:cNvPr>
          <p:cNvSpPr>
            <a:spLocks noGrp="1"/>
          </p:cNvSpPr>
          <p:nvPr>
            <p:ph idx="1"/>
          </p:nvPr>
        </p:nvSpPr>
        <p:spPr>
          <a:xfrm>
            <a:off x="612647" y="1715532"/>
            <a:ext cx="10809858" cy="4593828"/>
          </a:xfrm>
        </p:spPr>
        <p:txBody>
          <a:bodyPr>
            <a:normAutofit fontScale="92500" lnSpcReduction="10000"/>
          </a:bodyPr>
          <a:lstStyle/>
          <a:p>
            <a:r>
              <a:rPr lang="en-US" dirty="0"/>
              <a:t>None of these computing devices were called computers.</a:t>
            </a:r>
          </a:p>
          <a:p>
            <a:r>
              <a:rPr lang="en-US" sz="2000" dirty="0"/>
              <a:t>The earliest documented use of the word “computer” is from 1613 in a book by English poet Richard Braithwai</a:t>
            </a:r>
            <a:r>
              <a:rPr lang="en-US" dirty="0"/>
              <a:t>t, where he describes the profession of a person as</a:t>
            </a:r>
            <a:br>
              <a:rPr lang="en-US" dirty="0"/>
            </a:br>
            <a:r>
              <a:rPr lang="en-US" i="1" dirty="0"/>
              <a:t> "the truest </a:t>
            </a:r>
            <a:r>
              <a:rPr lang="en-US" b="1" i="1" dirty="0"/>
              <a:t>computer</a:t>
            </a:r>
            <a:r>
              <a:rPr lang="en-US" i="1" dirty="0"/>
              <a:t> of all times, and the </a:t>
            </a:r>
            <a:r>
              <a:rPr lang="en-US" b="1" i="1" dirty="0"/>
              <a:t>best arithmetician </a:t>
            </a:r>
            <a:r>
              <a:rPr lang="en-US" i="1" dirty="0"/>
              <a:t>that ever breathed and he reduced thy </a:t>
            </a:r>
            <a:r>
              <a:rPr lang="en-US" i="1" dirty="0" err="1"/>
              <a:t>dayes</a:t>
            </a:r>
            <a:r>
              <a:rPr lang="en-US" i="1" dirty="0"/>
              <a:t> into a short number."</a:t>
            </a:r>
          </a:p>
          <a:p>
            <a:r>
              <a:rPr lang="en-US" sz="2000" dirty="0"/>
              <a:t>In those days, </a:t>
            </a:r>
            <a:r>
              <a:rPr lang="en-US" sz="2000" b="1" dirty="0"/>
              <a:t>computer was a person who carried calculations swiftly and accurately</a:t>
            </a:r>
            <a:r>
              <a:rPr lang="en-US" sz="2000" dirty="0"/>
              <a:t>, sometimes with machines but often not.</a:t>
            </a:r>
          </a:p>
          <a:p>
            <a:r>
              <a:rPr lang="en-US" dirty="0"/>
              <a:t>The job title persisted till mid 20</a:t>
            </a:r>
            <a:r>
              <a:rPr lang="en-US" baseline="30000" dirty="0"/>
              <a:t>th</a:t>
            </a:r>
            <a:r>
              <a:rPr lang="en-US" dirty="0"/>
              <a:t> century when it shifted to describe devices instead of people. </a:t>
            </a:r>
          </a:p>
          <a:p>
            <a:r>
              <a:rPr lang="en-US" dirty="0"/>
              <a:t>Most computers were women because they could be paid less than their male counterparts. </a:t>
            </a:r>
          </a:p>
          <a:p>
            <a:r>
              <a:rPr lang="en-US" sz="2000" dirty="0"/>
              <a:t>This trend continued with the first programmers who were often Black women since they could be paid less than their white counterparts. </a:t>
            </a:r>
          </a:p>
        </p:txBody>
      </p:sp>
      <p:sp>
        <p:nvSpPr>
          <p:cNvPr id="30" name="Slide Number Placeholder 29">
            <a:extLst>
              <a:ext uri="{FF2B5EF4-FFF2-40B4-BE49-F238E27FC236}">
                <a16:creationId xmlns:a16="http://schemas.microsoft.com/office/drawing/2014/main" id="{776700E1-DADC-63A4-1911-53975A644B86}"/>
              </a:ext>
            </a:extLst>
          </p:cNvPr>
          <p:cNvSpPr>
            <a:spLocks noGrp="1"/>
          </p:cNvSpPr>
          <p:nvPr>
            <p:ph type="sldNum" sz="quarter" idx="12"/>
          </p:nvPr>
        </p:nvSpPr>
        <p:spPr/>
        <p:txBody>
          <a:bodyPr/>
          <a:lstStyle/>
          <a:p>
            <a:fld id="{CC057153-B650-4DEB-B370-79DDCFDCE934}" type="slidenum">
              <a:rPr lang="en-US" smtClean="0"/>
              <a:t>20</a:t>
            </a:fld>
            <a:endParaRPr lang="en-US"/>
          </a:p>
        </p:txBody>
      </p:sp>
      <p:sp>
        <p:nvSpPr>
          <p:cNvPr id="31" name="TextBox 30">
            <a:extLst>
              <a:ext uri="{FF2B5EF4-FFF2-40B4-BE49-F238E27FC236}">
                <a16:creationId xmlns:a16="http://schemas.microsoft.com/office/drawing/2014/main" id="{51637478-F199-8879-6F92-9F0578C4EE16}"/>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2809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76943-B404-9584-50EA-443C9C40AA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80DAAE-D244-B359-8657-2A1B812857CD}"/>
              </a:ext>
            </a:extLst>
          </p:cNvPr>
          <p:cNvSpPr>
            <a:spLocks noGrp="1"/>
          </p:cNvSpPr>
          <p:nvPr>
            <p:ph type="title"/>
          </p:nvPr>
        </p:nvSpPr>
        <p:spPr/>
        <p:txBody>
          <a:bodyPr/>
          <a:lstStyle/>
          <a:p>
            <a:r>
              <a:rPr lang="en-US" dirty="0"/>
              <a:t>Cogs and wheels</a:t>
            </a:r>
          </a:p>
        </p:txBody>
      </p:sp>
      <p:sp>
        <p:nvSpPr>
          <p:cNvPr id="3" name="Content Placeholder 2">
            <a:extLst>
              <a:ext uri="{FF2B5EF4-FFF2-40B4-BE49-F238E27FC236}">
                <a16:creationId xmlns:a16="http://schemas.microsoft.com/office/drawing/2014/main" id="{B07D39DA-CAE8-1370-535F-A324628668F5}"/>
              </a:ext>
            </a:extLst>
          </p:cNvPr>
          <p:cNvSpPr>
            <a:spLocks noGrp="1"/>
          </p:cNvSpPr>
          <p:nvPr>
            <p:ph idx="1"/>
          </p:nvPr>
        </p:nvSpPr>
        <p:spPr>
          <a:xfrm>
            <a:off x="612648" y="1715532"/>
            <a:ext cx="7209032" cy="4593828"/>
          </a:xfrm>
        </p:spPr>
        <p:txBody>
          <a:bodyPr>
            <a:normAutofit/>
          </a:bodyPr>
          <a:lstStyle/>
          <a:p>
            <a:r>
              <a:rPr lang="en-US" dirty="0"/>
              <a:t>In 1642, </a:t>
            </a:r>
            <a:r>
              <a:rPr lang="en-US" b="1" dirty="0"/>
              <a:t>Blaise Pascal </a:t>
            </a:r>
            <a:r>
              <a:rPr lang="en-US" dirty="0"/>
              <a:t>invented the first practical mechanical calculator, the </a:t>
            </a:r>
            <a:r>
              <a:rPr lang="en-US" b="1" dirty="0"/>
              <a:t>Pascaline</a:t>
            </a:r>
            <a:r>
              <a:rPr lang="en-US" dirty="0"/>
              <a:t>, to help his tax-collector father with additions and subtractions. Pascaline used cogs, gear wheels with teeth around their edges. </a:t>
            </a:r>
          </a:p>
          <a:p>
            <a:r>
              <a:rPr lang="en-US" dirty="0"/>
              <a:t>In 1671, </a:t>
            </a:r>
            <a:r>
              <a:rPr lang="en-US" b="1" dirty="0"/>
              <a:t>Wilhelm Gottfried Leibniz</a:t>
            </a:r>
            <a:r>
              <a:rPr lang="en-US" dirty="0"/>
              <a:t>, built a more advanced machine, the </a:t>
            </a:r>
            <a:r>
              <a:rPr lang="en-US" b="1" dirty="0"/>
              <a:t>Stepped Reckoner</a:t>
            </a:r>
            <a:r>
              <a:rPr lang="en-US" dirty="0"/>
              <a:t>, that used a stepped drum, a cylinder with teeth of increasing length around its edge. The Leibniz machine could also multiply, divide, and calculate square roots. It also pioneered the idea of memory storage. </a:t>
            </a:r>
            <a:r>
              <a:rPr lang="en-US" b="1" dirty="0"/>
              <a:t>Calculators</a:t>
            </a:r>
            <a:r>
              <a:rPr lang="en-US" dirty="0"/>
              <a:t> used this design for the next three centuries.  </a:t>
            </a:r>
            <a:endParaRPr lang="en-US" sz="2000" dirty="0"/>
          </a:p>
        </p:txBody>
      </p:sp>
      <p:sp>
        <p:nvSpPr>
          <p:cNvPr id="30" name="Slide Number Placeholder 29">
            <a:extLst>
              <a:ext uri="{FF2B5EF4-FFF2-40B4-BE49-F238E27FC236}">
                <a16:creationId xmlns:a16="http://schemas.microsoft.com/office/drawing/2014/main" id="{28D2365C-9D3C-6D58-19BA-ECFB9BB48131}"/>
              </a:ext>
            </a:extLst>
          </p:cNvPr>
          <p:cNvSpPr>
            <a:spLocks noGrp="1"/>
          </p:cNvSpPr>
          <p:nvPr>
            <p:ph type="sldNum" sz="quarter" idx="12"/>
          </p:nvPr>
        </p:nvSpPr>
        <p:spPr/>
        <p:txBody>
          <a:bodyPr/>
          <a:lstStyle/>
          <a:p>
            <a:fld id="{CC057153-B650-4DEB-B370-79DDCFDCE934}" type="slidenum">
              <a:rPr lang="en-US" smtClean="0"/>
              <a:t>21</a:t>
            </a:fld>
            <a:endParaRPr lang="en-US"/>
          </a:p>
        </p:txBody>
      </p:sp>
      <p:sp>
        <p:nvSpPr>
          <p:cNvPr id="31" name="TextBox 30">
            <a:extLst>
              <a:ext uri="{FF2B5EF4-FFF2-40B4-BE49-F238E27FC236}">
                <a16:creationId xmlns:a16="http://schemas.microsoft.com/office/drawing/2014/main" id="{313CF06E-773C-E694-FE3A-E3CFB0C24D2C}"/>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6" name="Picture 5" descr="Portrait of Blaise Pascal in 1691&#10;">
            <a:extLst>
              <a:ext uri="{FF2B5EF4-FFF2-40B4-BE49-F238E27FC236}">
                <a16:creationId xmlns:a16="http://schemas.microsoft.com/office/drawing/2014/main" id="{0FC113D1-E475-31FF-AAFC-6EC9C37B32B7}"/>
              </a:ext>
            </a:extLst>
          </p:cNvPr>
          <p:cNvPicPr>
            <a:picLocks noChangeAspect="1"/>
          </p:cNvPicPr>
          <p:nvPr/>
        </p:nvPicPr>
        <p:blipFill>
          <a:blip r:embed="rId3"/>
          <a:stretch>
            <a:fillRect/>
          </a:stretch>
        </p:blipFill>
        <p:spPr>
          <a:xfrm>
            <a:off x="7803874" y="1281946"/>
            <a:ext cx="1633928" cy="1947643"/>
          </a:xfrm>
          <a:prstGeom prst="rect">
            <a:avLst/>
          </a:prstGeom>
        </p:spPr>
      </p:pic>
      <p:pic>
        <p:nvPicPr>
          <p:cNvPr id="8" name="Picture 7" descr="A close-up of a Pascaline machine. By Rama, CC BY-SA 3.0 fr, https://commons.wikimedia.org/w/index.php?curid=53246694">
            <a:extLst>
              <a:ext uri="{FF2B5EF4-FFF2-40B4-BE49-F238E27FC236}">
                <a16:creationId xmlns:a16="http://schemas.microsoft.com/office/drawing/2014/main" id="{961753C6-6AE0-E157-A982-B94F5731156D}"/>
              </a:ext>
            </a:extLst>
          </p:cNvPr>
          <p:cNvPicPr>
            <a:picLocks noChangeAspect="1"/>
          </p:cNvPicPr>
          <p:nvPr/>
        </p:nvPicPr>
        <p:blipFill>
          <a:blip r:embed="rId4"/>
          <a:srcRect l="5188" r="2846"/>
          <a:stretch>
            <a:fillRect/>
          </a:stretch>
        </p:blipFill>
        <p:spPr>
          <a:xfrm>
            <a:off x="9448316" y="1281946"/>
            <a:ext cx="2687799" cy="1947643"/>
          </a:xfrm>
          <a:prstGeom prst="rect">
            <a:avLst/>
          </a:prstGeom>
        </p:spPr>
      </p:pic>
      <p:pic>
        <p:nvPicPr>
          <p:cNvPr id="10" name="Picture 9" descr="A painting of a person with long hair&#10;&#10;AI-generated content may be incorrect.">
            <a:extLst>
              <a:ext uri="{FF2B5EF4-FFF2-40B4-BE49-F238E27FC236}">
                <a16:creationId xmlns:a16="http://schemas.microsoft.com/office/drawing/2014/main" id="{D7D0ADAA-4D3C-6E8D-4662-A458FEEC2EF5}"/>
              </a:ext>
            </a:extLst>
          </p:cNvPr>
          <p:cNvPicPr>
            <a:picLocks noChangeAspect="1"/>
          </p:cNvPicPr>
          <p:nvPr/>
        </p:nvPicPr>
        <p:blipFill>
          <a:blip r:embed="rId5"/>
          <a:stretch>
            <a:fillRect/>
          </a:stretch>
        </p:blipFill>
        <p:spPr>
          <a:xfrm>
            <a:off x="7803874" y="3725358"/>
            <a:ext cx="1973847" cy="2437700"/>
          </a:xfrm>
          <a:prstGeom prst="rect">
            <a:avLst/>
          </a:prstGeom>
        </p:spPr>
      </p:pic>
      <p:pic>
        <p:nvPicPr>
          <p:cNvPr id="12" name="Picture 11" descr="A yellow bucket with red handles&#10;&#10;AI-generated content may be incorrect.">
            <a:extLst>
              <a:ext uri="{FF2B5EF4-FFF2-40B4-BE49-F238E27FC236}">
                <a16:creationId xmlns:a16="http://schemas.microsoft.com/office/drawing/2014/main" id="{92FCA954-DF9D-E8D6-BFE1-0C080B0B9869}"/>
              </a:ext>
            </a:extLst>
          </p:cNvPr>
          <p:cNvPicPr>
            <a:picLocks noChangeAspect="1"/>
          </p:cNvPicPr>
          <p:nvPr/>
        </p:nvPicPr>
        <p:blipFill>
          <a:blip r:embed="rId6"/>
          <a:stretch>
            <a:fillRect/>
          </a:stretch>
        </p:blipFill>
        <p:spPr>
          <a:xfrm>
            <a:off x="9679171" y="3695378"/>
            <a:ext cx="2456944" cy="2456944"/>
          </a:xfrm>
          <a:prstGeom prst="rect">
            <a:avLst/>
          </a:prstGeom>
        </p:spPr>
      </p:pic>
      <p:sp>
        <p:nvSpPr>
          <p:cNvPr id="13" name="TextBox 12">
            <a:extLst>
              <a:ext uri="{FF2B5EF4-FFF2-40B4-BE49-F238E27FC236}">
                <a16:creationId xmlns:a16="http://schemas.microsoft.com/office/drawing/2014/main" id="{83977A16-DB4B-07DF-48A2-98557BF4221F}"/>
              </a:ext>
            </a:extLst>
          </p:cNvPr>
          <p:cNvSpPr txBox="1"/>
          <p:nvPr/>
        </p:nvSpPr>
        <p:spPr>
          <a:xfrm>
            <a:off x="7803874" y="3244334"/>
            <a:ext cx="1835019" cy="369332"/>
          </a:xfrm>
          <a:prstGeom prst="rect">
            <a:avLst/>
          </a:prstGeom>
          <a:noFill/>
        </p:spPr>
        <p:txBody>
          <a:bodyPr wrap="square" rtlCol="0">
            <a:spAutoFit/>
          </a:bodyPr>
          <a:lstStyle/>
          <a:p>
            <a:r>
              <a:rPr lang="en-US" dirty="0"/>
              <a:t>Blaise Pascal</a:t>
            </a:r>
          </a:p>
        </p:txBody>
      </p:sp>
      <p:sp>
        <p:nvSpPr>
          <p:cNvPr id="14" name="TextBox 13">
            <a:extLst>
              <a:ext uri="{FF2B5EF4-FFF2-40B4-BE49-F238E27FC236}">
                <a16:creationId xmlns:a16="http://schemas.microsoft.com/office/drawing/2014/main" id="{52759820-4973-53DD-7805-75AB9EB26B02}"/>
              </a:ext>
            </a:extLst>
          </p:cNvPr>
          <p:cNvSpPr txBox="1"/>
          <p:nvPr/>
        </p:nvSpPr>
        <p:spPr>
          <a:xfrm>
            <a:off x="10154168" y="3259080"/>
            <a:ext cx="1276093" cy="369332"/>
          </a:xfrm>
          <a:prstGeom prst="rect">
            <a:avLst/>
          </a:prstGeom>
          <a:noFill/>
        </p:spPr>
        <p:txBody>
          <a:bodyPr wrap="square" rtlCol="0">
            <a:spAutoFit/>
          </a:bodyPr>
          <a:lstStyle/>
          <a:p>
            <a:r>
              <a:rPr lang="en-US" dirty="0"/>
              <a:t>Pascaline</a:t>
            </a:r>
          </a:p>
        </p:txBody>
      </p:sp>
      <p:sp>
        <p:nvSpPr>
          <p:cNvPr id="15" name="TextBox 14">
            <a:extLst>
              <a:ext uri="{FF2B5EF4-FFF2-40B4-BE49-F238E27FC236}">
                <a16:creationId xmlns:a16="http://schemas.microsoft.com/office/drawing/2014/main" id="{EEBB8E67-9FB0-FBE3-DA47-AA3F13967CB3}"/>
              </a:ext>
            </a:extLst>
          </p:cNvPr>
          <p:cNvSpPr txBox="1"/>
          <p:nvPr/>
        </p:nvSpPr>
        <p:spPr>
          <a:xfrm>
            <a:off x="7315200" y="6139439"/>
            <a:ext cx="3402767" cy="369332"/>
          </a:xfrm>
          <a:prstGeom prst="rect">
            <a:avLst/>
          </a:prstGeom>
          <a:noFill/>
        </p:spPr>
        <p:txBody>
          <a:bodyPr wrap="square" rtlCol="0">
            <a:spAutoFit/>
          </a:bodyPr>
          <a:lstStyle/>
          <a:p>
            <a:r>
              <a:rPr lang="en-US" dirty="0"/>
              <a:t>Wilhelm Gottfried Leibniz</a:t>
            </a:r>
          </a:p>
        </p:txBody>
      </p:sp>
      <p:sp>
        <p:nvSpPr>
          <p:cNvPr id="16" name="TextBox 15">
            <a:extLst>
              <a:ext uri="{FF2B5EF4-FFF2-40B4-BE49-F238E27FC236}">
                <a16:creationId xmlns:a16="http://schemas.microsoft.com/office/drawing/2014/main" id="{8B78BBCC-29C4-A18D-25DB-F716BF3DF5E5}"/>
              </a:ext>
            </a:extLst>
          </p:cNvPr>
          <p:cNvSpPr txBox="1"/>
          <p:nvPr/>
        </p:nvSpPr>
        <p:spPr>
          <a:xfrm>
            <a:off x="10359985" y="6124694"/>
            <a:ext cx="3402767" cy="369332"/>
          </a:xfrm>
          <a:prstGeom prst="rect">
            <a:avLst/>
          </a:prstGeom>
          <a:noFill/>
        </p:spPr>
        <p:txBody>
          <a:bodyPr wrap="square" rtlCol="0">
            <a:spAutoFit/>
          </a:bodyPr>
          <a:lstStyle/>
          <a:p>
            <a:r>
              <a:rPr lang="en-US" dirty="0"/>
              <a:t>stepped drum</a:t>
            </a:r>
          </a:p>
        </p:txBody>
      </p:sp>
    </p:spTree>
    <p:extLst>
      <p:ext uri="{BB962C8B-B14F-4D97-AF65-F5344CB8AC3E}">
        <p14:creationId xmlns:p14="http://schemas.microsoft.com/office/powerpoint/2010/main" val="41219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4D002-2F64-6116-E72F-DD933D2C56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11C93F-F6A1-8E47-9349-AB3CFB827B6D}"/>
              </a:ext>
            </a:extLst>
          </p:cNvPr>
          <p:cNvSpPr>
            <a:spLocks noGrp="1"/>
          </p:cNvSpPr>
          <p:nvPr>
            <p:ph type="title"/>
          </p:nvPr>
        </p:nvSpPr>
        <p:spPr/>
        <p:txBody>
          <a:bodyPr/>
          <a:lstStyle/>
          <a:p>
            <a:r>
              <a:rPr lang="en-US" dirty="0"/>
              <a:t>Binary arithmetic and Boolean algebra</a:t>
            </a:r>
          </a:p>
        </p:txBody>
      </p:sp>
      <p:sp>
        <p:nvSpPr>
          <p:cNvPr id="3" name="Content Placeholder 2">
            <a:extLst>
              <a:ext uri="{FF2B5EF4-FFF2-40B4-BE49-F238E27FC236}">
                <a16:creationId xmlns:a16="http://schemas.microsoft.com/office/drawing/2014/main" id="{2425588B-D6F4-CA4F-76A9-9C6302ACA4EA}"/>
              </a:ext>
            </a:extLst>
          </p:cNvPr>
          <p:cNvSpPr>
            <a:spLocks noGrp="1"/>
          </p:cNvSpPr>
          <p:nvPr>
            <p:ph idx="1"/>
          </p:nvPr>
        </p:nvSpPr>
        <p:spPr>
          <a:xfrm>
            <a:off x="612647" y="1715532"/>
            <a:ext cx="8531353" cy="4593828"/>
          </a:xfrm>
        </p:spPr>
        <p:txBody>
          <a:bodyPr>
            <a:normAutofit/>
          </a:bodyPr>
          <a:lstStyle/>
          <a:p>
            <a:r>
              <a:rPr lang="en-US" dirty="0"/>
              <a:t>Leibniz also invented the </a:t>
            </a:r>
            <a:r>
              <a:rPr lang="en-US" b="1" dirty="0"/>
              <a:t>binary system </a:t>
            </a:r>
            <a:r>
              <a:rPr lang="en-US" dirty="0"/>
              <a:t>which allows us to represent any decimal number using only the two digits, </a:t>
            </a:r>
            <a:r>
              <a:rPr lang="en-US" b="1" dirty="0"/>
              <a:t>zero</a:t>
            </a:r>
            <a:r>
              <a:rPr lang="en-US" dirty="0"/>
              <a:t> and </a:t>
            </a:r>
            <a:r>
              <a:rPr lang="en-US" b="1" dirty="0"/>
              <a:t>one</a:t>
            </a:r>
            <a:r>
              <a:rPr lang="en-US" dirty="0"/>
              <a:t>, and described how binary arithmetic, such as addition, subtraction, multiplication, and division can be performed.</a:t>
            </a:r>
          </a:p>
          <a:p>
            <a:r>
              <a:rPr lang="en-US" dirty="0"/>
              <a:t>In 1854, </a:t>
            </a:r>
            <a:r>
              <a:rPr lang="en-US" b="1" dirty="0"/>
              <a:t>George Boole </a:t>
            </a:r>
            <a:r>
              <a:rPr lang="en-US" dirty="0"/>
              <a:t>used binary numbers to invent a new branch of mathematics called </a:t>
            </a:r>
            <a:r>
              <a:rPr lang="en-US" b="1" dirty="0"/>
              <a:t>Boolean algebra </a:t>
            </a:r>
            <a:r>
              <a:rPr lang="en-US" dirty="0"/>
              <a:t>(stay tuned for next week!).</a:t>
            </a:r>
          </a:p>
          <a:p>
            <a:r>
              <a:rPr lang="en-US" sz="2000" dirty="0"/>
              <a:t>Binary numbers and Boolean algebra are at the heart of modern computers which use them to perform arithmetic and logical operations.</a:t>
            </a:r>
          </a:p>
        </p:txBody>
      </p:sp>
      <p:sp>
        <p:nvSpPr>
          <p:cNvPr id="30" name="Slide Number Placeholder 29">
            <a:extLst>
              <a:ext uri="{FF2B5EF4-FFF2-40B4-BE49-F238E27FC236}">
                <a16:creationId xmlns:a16="http://schemas.microsoft.com/office/drawing/2014/main" id="{D173C0AE-BD94-F1D8-9E7C-6D428B987817}"/>
              </a:ext>
            </a:extLst>
          </p:cNvPr>
          <p:cNvSpPr>
            <a:spLocks noGrp="1"/>
          </p:cNvSpPr>
          <p:nvPr>
            <p:ph type="sldNum" sz="quarter" idx="12"/>
          </p:nvPr>
        </p:nvSpPr>
        <p:spPr/>
        <p:txBody>
          <a:bodyPr/>
          <a:lstStyle/>
          <a:p>
            <a:fld id="{CC057153-B650-4DEB-B370-79DDCFDCE934}" type="slidenum">
              <a:rPr lang="en-US" smtClean="0"/>
              <a:t>22</a:t>
            </a:fld>
            <a:endParaRPr lang="en-US"/>
          </a:p>
        </p:txBody>
      </p:sp>
      <p:sp>
        <p:nvSpPr>
          <p:cNvPr id="31" name="TextBox 30">
            <a:extLst>
              <a:ext uri="{FF2B5EF4-FFF2-40B4-BE49-F238E27FC236}">
                <a16:creationId xmlns:a16="http://schemas.microsoft.com/office/drawing/2014/main" id="{54CE9832-2AAC-8AC3-0B0C-D28A08307723}"/>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4" name="Picture 3" descr="Portrait of George Boole">
            <a:extLst>
              <a:ext uri="{FF2B5EF4-FFF2-40B4-BE49-F238E27FC236}">
                <a16:creationId xmlns:a16="http://schemas.microsoft.com/office/drawing/2014/main" id="{FE3C38B8-5B57-2432-1734-AFD23FBB1091}"/>
              </a:ext>
            </a:extLst>
          </p:cNvPr>
          <p:cNvPicPr>
            <a:picLocks noChangeAspect="1"/>
          </p:cNvPicPr>
          <p:nvPr/>
        </p:nvPicPr>
        <p:blipFill>
          <a:blip r:embed="rId3"/>
          <a:stretch>
            <a:fillRect/>
          </a:stretch>
        </p:blipFill>
        <p:spPr>
          <a:xfrm>
            <a:off x="9574415" y="1715532"/>
            <a:ext cx="2617585" cy="3513538"/>
          </a:xfrm>
          <a:prstGeom prst="rect">
            <a:avLst/>
          </a:prstGeom>
        </p:spPr>
      </p:pic>
      <p:sp>
        <p:nvSpPr>
          <p:cNvPr id="5" name="TextBox 4">
            <a:extLst>
              <a:ext uri="{FF2B5EF4-FFF2-40B4-BE49-F238E27FC236}">
                <a16:creationId xmlns:a16="http://schemas.microsoft.com/office/drawing/2014/main" id="{032DE906-53AD-FA61-883E-32C0A937F1B4}"/>
              </a:ext>
            </a:extLst>
          </p:cNvPr>
          <p:cNvSpPr txBox="1"/>
          <p:nvPr/>
        </p:nvSpPr>
        <p:spPr>
          <a:xfrm>
            <a:off x="9965697" y="5287038"/>
            <a:ext cx="1835019" cy="369332"/>
          </a:xfrm>
          <a:prstGeom prst="rect">
            <a:avLst/>
          </a:prstGeom>
          <a:noFill/>
        </p:spPr>
        <p:txBody>
          <a:bodyPr wrap="square" rtlCol="0">
            <a:spAutoFit/>
          </a:bodyPr>
          <a:lstStyle/>
          <a:p>
            <a:r>
              <a:rPr lang="en-US" dirty="0"/>
              <a:t>George Boole</a:t>
            </a:r>
          </a:p>
        </p:txBody>
      </p:sp>
    </p:spTree>
    <p:extLst>
      <p:ext uri="{BB962C8B-B14F-4D97-AF65-F5344CB8AC3E}">
        <p14:creationId xmlns:p14="http://schemas.microsoft.com/office/powerpoint/2010/main" val="375658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6CCC2-CE6F-B6EE-8D21-C8509E811C70}"/>
            </a:ext>
          </a:extLst>
        </p:cNvPr>
        <p:cNvGrpSpPr/>
        <p:nvPr/>
      </p:nvGrpSpPr>
      <p:grpSpPr>
        <a:xfrm>
          <a:off x="0" y="0"/>
          <a:ext cx="0" cy="0"/>
          <a:chOff x="0" y="0"/>
          <a:chExt cx="0" cy="0"/>
        </a:xfrm>
      </p:grpSpPr>
      <p:pic>
        <p:nvPicPr>
          <p:cNvPr id="5" name="Picture 4" descr="A portrait of Charles Babbage">
            <a:extLst>
              <a:ext uri="{FF2B5EF4-FFF2-40B4-BE49-F238E27FC236}">
                <a16:creationId xmlns:a16="http://schemas.microsoft.com/office/drawing/2014/main" id="{2C2A6FDF-A472-D351-733A-736409A59469}"/>
              </a:ext>
            </a:extLst>
          </p:cNvPr>
          <p:cNvPicPr>
            <a:picLocks noChangeAspect="1"/>
          </p:cNvPicPr>
          <p:nvPr/>
        </p:nvPicPr>
        <p:blipFill>
          <a:blip r:embed="rId3"/>
          <a:srcRect b="4513"/>
          <a:stretch>
            <a:fillRect/>
          </a:stretch>
        </p:blipFill>
        <p:spPr>
          <a:xfrm>
            <a:off x="9071349" y="1843048"/>
            <a:ext cx="2775416" cy="3028755"/>
          </a:xfrm>
          <a:prstGeom prst="rect">
            <a:avLst/>
          </a:prstGeom>
        </p:spPr>
      </p:pic>
      <p:sp>
        <p:nvSpPr>
          <p:cNvPr id="2" name="Title 1">
            <a:extLst>
              <a:ext uri="{FF2B5EF4-FFF2-40B4-BE49-F238E27FC236}">
                <a16:creationId xmlns:a16="http://schemas.microsoft.com/office/drawing/2014/main" id="{751E4918-FC3B-4698-A662-19808B8D7508}"/>
              </a:ext>
            </a:extLst>
          </p:cNvPr>
          <p:cNvSpPr>
            <a:spLocks noGrp="1"/>
          </p:cNvSpPr>
          <p:nvPr>
            <p:ph type="title"/>
          </p:nvPr>
        </p:nvSpPr>
        <p:spPr/>
        <p:txBody>
          <a:bodyPr/>
          <a:lstStyle/>
          <a:p>
            <a:r>
              <a:rPr lang="en-US" dirty="0"/>
              <a:t>The Analytical Engine</a:t>
            </a:r>
          </a:p>
        </p:txBody>
      </p:sp>
      <p:sp>
        <p:nvSpPr>
          <p:cNvPr id="3" name="Content Placeholder 2">
            <a:extLst>
              <a:ext uri="{FF2B5EF4-FFF2-40B4-BE49-F238E27FC236}">
                <a16:creationId xmlns:a16="http://schemas.microsoft.com/office/drawing/2014/main" id="{C205C4B0-7D43-AF3F-DCC1-A66E4B180CE5}"/>
              </a:ext>
            </a:extLst>
          </p:cNvPr>
          <p:cNvSpPr>
            <a:spLocks noGrp="1"/>
          </p:cNvSpPr>
          <p:nvPr>
            <p:ph idx="1"/>
          </p:nvPr>
        </p:nvSpPr>
        <p:spPr>
          <a:xfrm>
            <a:off x="612648" y="1715532"/>
            <a:ext cx="8831156" cy="4593828"/>
          </a:xfrm>
        </p:spPr>
        <p:txBody>
          <a:bodyPr>
            <a:noAutofit/>
          </a:bodyPr>
          <a:lstStyle/>
          <a:p>
            <a:r>
              <a:rPr lang="en-US" dirty="0"/>
              <a:t>Pascal’s and Leibniz’s calculators sped up calculations but required a human operator. </a:t>
            </a:r>
          </a:p>
          <a:p>
            <a:r>
              <a:rPr lang="en-US" dirty="0"/>
              <a:t>Instead, computers are machines that operate automatically, without needing human aid, by following instructions written in a program. </a:t>
            </a:r>
          </a:p>
          <a:p>
            <a:r>
              <a:rPr lang="en-US" dirty="0"/>
              <a:t>In 1834-36, </a:t>
            </a:r>
            <a:r>
              <a:rPr lang="en-US" b="1" dirty="0"/>
              <a:t>Charles Babbage </a:t>
            </a:r>
            <a:r>
              <a:rPr lang="en-US" dirty="0"/>
              <a:t>designed the </a:t>
            </a:r>
            <a:r>
              <a:rPr lang="en-US" b="1" dirty="0"/>
              <a:t>Analytical Engine</a:t>
            </a:r>
            <a:r>
              <a:rPr lang="en-US" dirty="0"/>
              <a:t>, the first design for a general computing device that could perform any mathematical calculation. </a:t>
            </a:r>
          </a:p>
          <a:p>
            <a:r>
              <a:rPr lang="en-US" dirty="0"/>
              <a:t>It could be used for more than one particular computation, could be given data and run operations in sequence, had memory, branches, looping, and even a primitive printer!</a:t>
            </a:r>
          </a:p>
          <a:p>
            <a:r>
              <a:rPr lang="en-US" dirty="0"/>
              <a:t>Babbage’s Analytical Engine influenced the first generation of computer scientists. He is considered the “father of the computer.”</a:t>
            </a:r>
          </a:p>
        </p:txBody>
      </p:sp>
      <p:sp>
        <p:nvSpPr>
          <p:cNvPr id="30" name="Slide Number Placeholder 29">
            <a:extLst>
              <a:ext uri="{FF2B5EF4-FFF2-40B4-BE49-F238E27FC236}">
                <a16:creationId xmlns:a16="http://schemas.microsoft.com/office/drawing/2014/main" id="{19FA1BD7-E5D3-4660-F845-D019293A1477}"/>
              </a:ext>
            </a:extLst>
          </p:cNvPr>
          <p:cNvSpPr>
            <a:spLocks noGrp="1"/>
          </p:cNvSpPr>
          <p:nvPr>
            <p:ph type="sldNum" sz="quarter" idx="12"/>
          </p:nvPr>
        </p:nvSpPr>
        <p:spPr/>
        <p:txBody>
          <a:bodyPr/>
          <a:lstStyle/>
          <a:p>
            <a:fld id="{CC057153-B650-4DEB-B370-79DDCFDCE934}" type="slidenum">
              <a:rPr lang="en-US" smtClean="0"/>
              <a:t>23</a:t>
            </a:fld>
            <a:endParaRPr lang="en-US"/>
          </a:p>
        </p:txBody>
      </p:sp>
      <p:sp>
        <p:nvSpPr>
          <p:cNvPr id="31" name="TextBox 30">
            <a:extLst>
              <a:ext uri="{FF2B5EF4-FFF2-40B4-BE49-F238E27FC236}">
                <a16:creationId xmlns:a16="http://schemas.microsoft.com/office/drawing/2014/main" id="{18EC9049-2E16-D1C0-0E74-EF5A659829B0}"/>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7" name="TextBox 6">
            <a:extLst>
              <a:ext uri="{FF2B5EF4-FFF2-40B4-BE49-F238E27FC236}">
                <a16:creationId xmlns:a16="http://schemas.microsoft.com/office/drawing/2014/main" id="{76E69912-F514-0988-30CF-33308C9114EE}"/>
              </a:ext>
            </a:extLst>
          </p:cNvPr>
          <p:cNvSpPr txBox="1"/>
          <p:nvPr/>
        </p:nvSpPr>
        <p:spPr>
          <a:xfrm>
            <a:off x="9602318" y="4999319"/>
            <a:ext cx="2228742" cy="369332"/>
          </a:xfrm>
          <a:prstGeom prst="rect">
            <a:avLst/>
          </a:prstGeom>
          <a:noFill/>
        </p:spPr>
        <p:txBody>
          <a:bodyPr wrap="square">
            <a:spAutoFit/>
          </a:bodyPr>
          <a:lstStyle/>
          <a:p>
            <a:r>
              <a:rPr lang="en-US" sz="1800" dirty="0"/>
              <a:t>Charles Babbage</a:t>
            </a:r>
            <a:endParaRPr lang="en-US" dirty="0"/>
          </a:p>
        </p:txBody>
      </p:sp>
    </p:spTree>
    <p:extLst>
      <p:ext uri="{BB962C8B-B14F-4D97-AF65-F5344CB8AC3E}">
        <p14:creationId xmlns:p14="http://schemas.microsoft.com/office/powerpoint/2010/main" val="423020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3591E-6300-F835-4096-BF5D55719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0B2694-98D8-DA94-21A0-5DF23296567B}"/>
              </a:ext>
            </a:extLst>
          </p:cNvPr>
          <p:cNvSpPr>
            <a:spLocks noGrp="1"/>
          </p:cNvSpPr>
          <p:nvPr>
            <p:ph type="title"/>
          </p:nvPr>
        </p:nvSpPr>
        <p:spPr/>
        <p:txBody>
          <a:bodyPr/>
          <a:lstStyle/>
          <a:p>
            <a:r>
              <a:rPr lang="en-US" dirty="0"/>
              <a:t>Drawing inspiration from Jacquard’s looms</a:t>
            </a:r>
          </a:p>
        </p:txBody>
      </p:sp>
      <p:sp>
        <p:nvSpPr>
          <p:cNvPr id="3" name="Content Placeholder 2">
            <a:extLst>
              <a:ext uri="{FF2B5EF4-FFF2-40B4-BE49-F238E27FC236}">
                <a16:creationId xmlns:a16="http://schemas.microsoft.com/office/drawing/2014/main" id="{73FDC920-A87B-2459-A4B3-86D27D0B79C4}"/>
              </a:ext>
            </a:extLst>
          </p:cNvPr>
          <p:cNvSpPr>
            <a:spLocks noGrp="1"/>
          </p:cNvSpPr>
          <p:nvPr>
            <p:ph idx="1"/>
          </p:nvPr>
        </p:nvSpPr>
        <p:spPr>
          <a:xfrm>
            <a:off x="3162300" y="1715532"/>
            <a:ext cx="5996690" cy="4593828"/>
          </a:xfrm>
        </p:spPr>
        <p:txBody>
          <a:bodyPr>
            <a:normAutofit lnSpcReduction="10000"/>
          </a:bodyPr>
          <a:lstStyle/>
          <a:p>
            <a:r>
              <a:rPr lang="en-US" dirty="0"/>
              <a:t>The Analytical Engine could be programmed using </a:t>
            </a:r>
            <a:r>
              <a:rPr lang="en-US" b="1" dirty="0"/>
              <a:t>punched cards</a:t>
            </a:r>
            <a:r>
              <a:rPr lang="en-US" dirty="0"/>
              <a:t>, a technology that had been developed to provide instructions for weaving on a mechanical loom in 1805 by </a:t>
            </a:r>
            <a:r>
              <a:rPr lang="en-US" b="1" dirty="0"/>
              <a:t>Joseph-Marie Jacquard</a:t>
            </a:r>
            <a:r>
              <a:rPr lang="en-US" dirty="0"/>
              <a:t>. </a:t>
            </a:r>
          </a:p>
          <a:p>
            <a:r>
              <a:rPr lang="en-US" dirty="0"/>
              <a:t>These cards could provide input for different weave patterns, to easily produce complex results. Babbage envisioned using them to provide instructions for a program.</a:t>
            </a:r>
          </a:p>
          <a:p>
            <a:r>
              <a:rPr lang="en-US" dirty="0"/>
              <a:t>None of Babbage’s programmable “engines” were completed during his lifetime due to the scale and cost they required. </a:t>
            </a:r>
          </a:p>
          <a:p>
            <a:endParaRPr lang="en-US" sz="2000" dirty="0"/>
          </a:p>
        </p:txBody>
      </p:sp>
      <p:sp>
        <p:nvSpPr>
          <p:cNvPr id="30" name="Slide Number Placeholder 29">
            <a:extLst>
              <a:ext uri="{FF2B5EF4-FFF2-40B4-BE49-F238E27FC236}">
                <a16:creationId xmlns:a16="http://schemas.microsoft.com/office/drawing/2014/main" id="{9D2D8417-82F4-CA0F-1F5C-E3251543FE61}"/>
              </a:ext>
            </a:extLst>
          </p:cNvPr>
          <p:cNvSpPr>
            <a:spLocks noGrp="1"/>
          </p:cNvSpPr>
          <p:nvPr>
            <p:ph type="sldNum" sz="quarter" idx="12"/>
          </p:nvPr>
        </p:nvSpPr>
        <p:spPr/>
        <p:txBody>
          <a:bodyPr/>
          <a:lstStyle/>
          <a:p>
            <a:fld id="{CC057153-B650-4DEB-B370-79DDCFDCE934}" type="slidenum">
              <a:rPr lang="en-US" smtClean="0"/>
              <a:t>24</a:t>
            </a:fld>
            <a:endParaRPr lang="en-US"/>
          </a:p>
        </p:txBody>
      </p:sp>
      <p:sp>
        <p:nvSpPr>
          <p:cNvPr id="31" name="TextBox 30">
            <a:extLst>
              <a:ext uri="{FF2B5EF4-FFF2-40B4-BE49-F238E27FC236}">
                <a16:creationId xmlns:a16="http://schemas.microsoft.com/office/drawing/2014/main" id="{3C767143-5C2C-C807-4792-8B20DA5771EE}"/>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6" name="Picture 5" descr="&#10;More details&#10;This portrait of Jacquard was woven in silk on a Jacquard loom and required 24,000 punched cards to create (1839). It was only produced to order. Charles Babbage owned one of these portraits; it inspired him in using perforated cards in his Analytical Engine.[1] It is in the collection of the Science Museum in London, England.[2]">
            <a:extLst>
              <a:ext uri="{FF2B5EF4-FFF2-40B4-BE49-F238E27FC236}">
                <a16:creationId xmlns:a16="http://schemas.microsoft.com/office/drawing/2014/main" id="{05ED7FFF-F23D-5494-4961-C1676E980647}"/>
              </a:ext>
            </a:extLst>
          </p:cNvPr>
          <p:cNvPicPr>
            <a:picLocks noChangeAspect="1"/>
          </p:cNvPicPr>
          <p:nvPr/>
        </p:nvPicPr>
        <p:blipFill>
          <a:blip r:embed="rId3"/>
          <a:srcRect b="15529"/>
          <a:stretch>
            <a:fillRect/>
          </a:stretch>
        </p:blipFill>
        <p:spPr>
          <a:xfrm>
            <a:off x="9147209" y="2072219"/>
            <a:ext cx="3044791" cy="3880453"/>
          </a:xfrm>
          <a:prstGeom prst="rect">
            <a:avLst/>
          </a:prstGeom>
        </p:spPr>
      </p:pic>
      <p:pic>
        <p:nvPicPr>
          <p:cNvPr id="8" name="Picture 7" descr="Close-up view of the punch cards used by Jacquard loom on display at the Museum of Science and Industry in Manchester, England. Photograph taken by George H. Williams in July, 2004.">
            <a:extLst>
              <a:ext uri="{FF2B5EF4-FFF2-40B4-BE49-F238E27FC236}">
                <a16:creationId xmlns:a16="http://schemas.microsoft.com/office/drawing/2014/main" id="{CA2989C7-3B8E-FEF7-6EB0-A39D65A4DECE}"/>
              </a:ext>
            </a:extLst>
          </p:cNvPr>
          <p:cNvPicPr>
            <a:picLocks noChangeAspect="1"/>
          </p:cNvPicPr>
          <p:nvPr/>
        </p:nvPicPr>
        <p:blipFill>
          <a:blip r:embed="rId4"/>
          <a:stretch>
            <a:fillRect/>
          </a:stretch>
        </p:blipFill>
        <p:spPr>
          <a:xfrm>
            <a:off x="-11781" y="1715532"/>
            <a:ext cx="3162300" cy="4229100"/>
          </a:xfrm>
          <a:prstGeom prst="rect">
            <a:avLst/>
          </a:prstGeom>
        </p:spPr>
      </p:pic>
      <p:sp>
        <p:nvSpPr>
          <p:cNvPr id="9" name="TextBox 8">
            <a:extLst>
              <a:ext uri="{FF2B5EF4-FFF2-40B4-BE49-F238E27FC236}">
                <a16:creationId xmlns:a16="http://schemas.microsoft.com/office/drawing/2014/main" id="{A02B6DA4-92EE-C66C-C59E-79424FC419CC}"/>
              </a:ext>
            </a:extLst>
          </p:cNvPr>
          <p:cNvSpPr txBox="1"/>
          <p:nvPr/>
        </p:nvSpPr>
        <p:spPr>
          <a:xfrm>
            <a:off x="798047" y="5979266"/>
            <a:ext cx="2228742" cy="369332"/>
          </a:xfrm>
          <a:prstGeom prst="rect">
            <a:avLst/>
          </a:prstGeom>
          <a:noFill/>
        </p:spPr>
        <p:txBody>
          <a:bodyPr wrap="square">
            <a:spAutoFit/>
          </a:bodyPr>
          <a:lstStyle/>
          <a:p>
            <a:r>
              <a:rPr lang="en-US" sz="1800" dirty="0"/>
              <a:t>Punched cards</a:t>
            </a:r>
            <a:endParaRPr lang="en-US" dirty="0"/>
          </a:p>
        </p:txBody>
      </p:sp>
      <p:sp>
        <p:nvSpPr>
          <p:cNvPr id="10" name="TextBox 9">
            <a:extLst>
              <a:ext uri="{FF2B5EF4-FFF2-40B4-BE49-F238E27FC236}">
                <a16:creationId xmlns:a16="http://schemas.microsoft.com/office/drawing/2014/main" id="{F2D5CF77-EA86-7E54-0B8F-B7C53DC92B73}"/>
              </a:ext>
            </a:extLst>
          </p:cNvPr>
          <p:cNvSpPr txBox="1"/>
          <p:nvPr/>
        </p:nvSpPr>
        <p:spPr>
          <a:xfrm>
            <a:off x="9294501" y="5979266"/>
            <a:ext cx="2766868" cy="369332"/>
          </a:xfrm>
          <a:prstGeom prst="rect">
            <a:avLst/>
          </a:prstGeom>
          <a:noFill/>
        </p:spPr>
        <p:txBody>
          <a:bodyPr wrap="square">
            <a:spAutoFit/>
          </a:bodyPr>
          <a:lstStyle/>
          <a:p>
            <a:r>
              <a:rPr lang="en-US" sz="1800" dirty="0"/>
              <a:t>Joseph-Marie Jacquard</a:t>
            </a:r>
            <a:endParaRPr lang="en-US" dirty="0"/>
          </a:p>
        </p:txBody>
      </p:sp>
    </p:spTree>
    <p:extLst>
      <p:ext uri="{BB962C8B-B14F-4D97-AF65-F5344CB8AC3E}">
        <p14:creationId xmlns:p14="http://schemas.microsoft.com/office/powerpoint/2010/main" val="2323046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45366-E14B-622D-748B-8791F9A179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C6E71-8C1C-EAEF-DEDB-29A157708890}"/>
              </a:ext>
            </a:extLst>
          </p:cNvPr>
          <p:cNvSpPr>
            <a:spLocks noGrp="1"/>
          </p:cNvSpPr>
          <p:nvPr>
            <p:ph type="title"/>
          </p:nvPr>
        </p:nvSpPr>
        <p:spPr/>
        <p:txBody>
          <a:bodyPr/>
          <a:lstStyle/>
          <a:p>
            <a:r>
              <a:rPr lang="en-US" dirty="0"/>
              <a:t>The first program and programmer</a:t>
            </a:r>
          </a:p>
        </p:txBody>
      </p:sp>
      <p:sp>
        <p:nvSpPr>
          <p:cNvPr id="3" name="Content Placeholder 2">
            <a:extLst>
              <a:ext uri="{FF2B5EF4-FFF2-40B4-BE49-F238E27FC236}">
                <a16:creationId xmlns:a16="http://schemas.microsoft.com/office/drawing/2014/main" id="{DF0C83C8-FF46-9938-B3F0-CEB3C7F99C51}"/>
              </a:ext>
            </a:extLst>
          </p:cNvPr>
          <p:cNvSpPr>
            <a:spLocks noGrp="1"/>
          </p:cNvSpPr>
          <p:nvPr>
            <p:ph idx="1"/>
          </p:nvPr>
        </p:nvSpPr>
        <p:spPr>
          <a:xfrm>
            <a:off x="925773" y="1680898"/>
            <a:ext cx="7438738" cy="4593828"/>
          </a:xfrm>
        </p:spPr>
        <p:txBody>
          <a:bodyPr>
            <a:normAutofit/>
          </a:bodyPr>
          <a:lstStyle/>
          <a:p>
            <a:r>
              <a:rPr lang="en-US" dirty="0"/>
              <a:t>In 1843, one of Babbage's correspondent's, </a:t>
            </a:r>
            <a:r>
              <a:rPr lang="en-US" b="1" dirty="0"/>
              <a:t>Ada Lovelace</a:t>
            </a:r>
            <a:r>
              <a:rPr lang="en-US" dirty="0"/>
              <a:t>, was hired to translate lecture notes on the Analytical Engine from French to English. </a:t>
            </a:r>
          </a:p>
          <a:p>
            <a:r>
              <a:rPr lang="en-US" dirty="0"/>
              <a:t>She added extensive notes to this paper with her own thoughts. One of these notes contained an example that showed how the Analytical Engine could be used to calculate Bernoulli numbers. </a:t>
            </a:r>
          </a:p>
          <a:p>
            <a:r>
              <a:rPr lang="en-US" dirty="0"/>
              <a:t>This was the first (hypothetical) </a:t>
            </a:r>
            <a:r>
              <a:rPr lang="en-US" b="1" dirty="0"/>
              <a:t>program</a:t>
            </a:r>
            <a:r>
              <a:rPr lang="en-US" dirty="0"/>
              <a:t> to be written for a computer, so Lovelace is considered the first </a:t>
            </a:r>
            <a:r>
              <a:rPr lang="en-US" b="1" dirty="0"/>
              <a:t>programmer</a:t>
            </a:r>
            <a:r>
              <a:rPr lang="en-US" dirty="0"/>
              <a:t>.</a:t>
            </a:r>
          </a:p>
        </p:txBody>
      </p:sp>
      <p:sp>
        <p:nvSpPr>
          <p:cNvPr id="30" name="Slide Number Placeholder 29">
            <a:extLst>
              <a:ext uri="{FF2B5EF4-FFF2-40B4-BE49-F238E27FC236}">
                <a16:creationId xmlns:a16="http://schemas.microsoft.com/office/drawing/2014/main" id="{0BE48037-CAD4-E0AA-4FDA-1266B2054F48}"/>
              </a:ext>
            </a:extLst>
          </p:cNvPr>
          <p:cNvSpPr>
            <a:spLocks noGrp="1"/>
          </p:cNvSpPr>
          <p:nvPr>
            <p:ph type="sldNum" sz="quarter" idx="12"/>
          </p:nvPr>
        </p:nvSpPr>
        <p:spPr/>
        <p:txBody>
          <a:bodyPr/>
          <a:lstStyle/>
          <a:p>
            <a:fld id="{CC057153-B650-4DEB-B370-79DDCFDCE934}" type="slidenum">
              <a:rPr lang="en-US" smtClean="0"/>
              <a:t>25</a:t>
            </a:fld>
            <a:endParaRPr lang="en-US"/>
          </a:p>
        </p:txBody>
      </p:sp>
      <p:sp>
        <p:nvSpPr>
          <p:cNvPr id="31" name="TextBox 30">
            <a:extLst>
              <a:ext uri="{FF2B5EF4-FFF2-40B4-BE49-F238E27FC236}">
                <a16:creationId xmlns:a16="http://schemas.microsoft.com/office/drawing/2014/main" id="{4A2A5C9E-4E98-3BE3-714D-CA0DD7BB1B1E}"/>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5" name="Picture 4" descr="Watercolour portrait of Ada King, Countess of Lovelace, c. 1840, possibly by Alfred Edward Chalon&#10;&#10;">
            <a:extLst>
              <a:ext uri="{FF2B5EF4-FFF2-40B4-BE49-F238E27FC236}">
                <a16:creationId xmlns:a16="http://schemas.microsoft.com/office/drawing/2014/main" id="{31687B44-2B8D-0D70-13EA-B48D8816229E}"/>
              </a:ext>
            </a:extLst>
          </p:cNvPr>
          <p:cNvPicPr>
            <a:picLocks noChangeAspect="1"/>
          </p:cNvPicPr>
          <p:nvPr/>
        </p:nvPicPr>
        <p:blipFill>
          <a:blip r:embed="rId3"/>
          <a:stretch>
            <a:fillRect/>
          </a:stretch>
        </p:blipFill>
        <p:spPr>
          <a:xfrm>
            <a:off x="8936235" y="1680898"/>
            <a:ext cx="2695927" cy="3873115"/>
          </a:xfrm>
          <a:prstGeom prst="rect">
            <a:avLst/>
          </a:prstGeom>
        </p:spPr>
      </p:pic>
      <p:sp>
        <p:nvSpPr>
          <p:cNvPr id="9" name="TextBox 8">
            <a:extLst>
              <a:ext uri="{FF2B5EF4-FFF2-40B4-BE49-F238E27FC236}">
                <a16:creationId xmlns:a16="http://schemas.microsoft.com/office/drawing/2014/main" id="{4C3436F2-FF24-816F-3D61-C2D3FF47524A}"/>
              </a:ext>
            </a:extLst>
          </p:cNvPr>
          <p:cNvSpPr txBox="1"/>
          <p:nvPr/>
        </p:nvSpPr>
        <p:spPr>
          <a:xfrm>
            <a:off x="9580812" y="5554013"/>
            <a:ext cx="1901654" cy="369332"/>
          </a:xfrm>
          <a:prstGeom prst="rect">
            <a:avLst/>
          </a:prstGeom>
          <a:noFill/>
        </p:spPr>
        <p:txBody>
          <a:bodyPr wrap="square">
            <a:spAutoFit/>
          </a:bodyPr>
          <a:lstStyle/>
          <a:p>
            <a:r>
              <a:rPr lang="en-US" sz="1800" dirty="0"/>
              <a:t>Ada Lovelace</a:t>
            </a:r>
            <a:endParaRPr lang="en-US" dirty="0"/>
          </a:p>
        </p:txBody>
      </p:sp>
    </p:spTree>
    <p:extLst>
      <p:ext uri="{BB962C8B-B14F-4D97-AF65-F5344CB8AC3E}">
        <p14:creationId xmlns:p14="http://schemas.microsoft.com/office/powerpoint/2010/main" val="38513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83A07-F65D-C23E-3E75-9E23E89BF4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CDED63-92F8-9256-E79A-84591D8F9543}"/>
              </a:ext>
            </a:extLst>
          </p:cNvPr>
          <p:cNvSpPr>
            <a:spLocks noGrp="1"/>
          </p:cNvSpPr>
          <p:nvPr>
            <p:ph type="title"/>
          </p:nvPr>
        </p:nvSpPr>
        <p:spPr/>
        <p:txBody>
          <a:bodyPr/>
          <a:lstStyle/>
          <a:p>
            <a:r>
              <a:rPr lang="en-US" dirty="0"/>
              <a:t>Computational thinking</a:t>
            </a:r>
          </a:p>
        </p:txBody>
      </p:sp>
      <p:sp>
        <p:nvSpPr>
          <p:cNvPr id="3" name="Content Placeholder 2">
            <a:extLst>
              <a:ext uri="{FF2B5EF4-FFF2-40B4-BE49-F238E27FC236}">
                <a16:creationId xmlns:a16="http://schemas.microsoft.com/office/drawing/2014/main" id="{2ECD588F-654C-8581-D904-B9FF0A46A415}"/>
              </a:ext>
            </a:extLst>
          </p:cNvPr>
          <p:cNvSpPr>
            <a:spLocks noGrp="1"/>
          </p:cNvSpPr>
          <p:nvPr>
            <p:ph idx="1"/>
          </p:nvPr>
        </p:nvSpPr>
        <p:spPr>
          <a:xfrm>
            <a:off x="925773" y="1680898"/>
            <a:ext cx="7295661" cy="4593828"/>
          </a:xfrm>
        </p:spPr>
        <p:txBody>
          <a:bodyPr>
            <a:normAutofit/>
          </a:bodyPr>
          <a:lstStyle/>
          <a:p>
            <a:r>
              <a:rPr lang="en-US" dirty="0"/>
              <a:t>Ada Lovelace is also credited as being the first person to realize that </a:t>
            </a:r>
            <a:r>
              <a:rPr lang="en-US" b="1" dirty="0"/>
              <a:t>computers could be used for more than just math</a:t>
            </a:r>
            <a:r>
              <a:rPr lang="en-US" dirty="0"/>
              <a:t>. One of her notes read: </a:t>
            </a:r>
          </a:p>
          <a:p>
            <a:r>
              <a:rPr lang="en-US" i="1" dirty="0"/>
              <a:t>"[The Analytical Engine] might act upon other things besides number... Supposing, for instance, that the fundamental relations of </a:t>
            </a:r>
            <a:r>
              <a:rPr lang="en-US" b="1" i="1" dirty="0"/>
              <a:t>pitched sounds </a:t>
            </a:r>
            <a:r>
              <a:rPr lang="en-US" i="1" dirty="0"/>
              <a:t>in the </a:t>
            </a:r>
            <a:r>
              <a:rPr lang="en-US" b="1" i="1" dirty="0"/>
              <a:t>science of harmony and of musical composition </a:t>
            </a:r>
            <a:r>
              <a:rPr lang="en-US" i="1" dirty="0"/>
              <a:t>were susceptible of such expression and adaptations, the engine might compose </a:t>
            </a:r>
            <a:r>
              <a:rPr lang="en-US" b="1" i="1" dirty="0"/>
              <a:t>elaborate and scientific pieces of music </a:t>
            </a:r>
            <a:r>
              <a:rPr lang="en-US" i="1" dirty="0"/>
              <a:t>of any degree of complexity or extent."</a:t>
            </a:r>
            <a:endParaRPr lang="en-US" sz="2000" i="1" dirty="0"/>
          </a:p>
        </p:txBody>
      </p:sp>
      <p:sp>
        <p:nvSpPr>
          <p:cNvPr id="30" name="Slide Number Placeholder 29">
            <a:extLst>
              <a:ext uri="{FF2B5EF4-FFF2-40B4-BE49-F238E27FC236}">
                <a16:creationId xmlns:a16="http://schemas.microsoft.com/office/drawing/2014/main" id="{098AFB68-002A-47D7-3A81-65F2175C9868}"/>
              </a:ext>
            </a:extLst>
          </p:cNvPr>
          <p:cNvSpPr>
            <a:spLocks noGrp="1"/>
          </p:cNvSpPr>
          <p:nvPr>
            <p:ph type="sldNum" sz="quarter" idx="12"/>
          </p:nvPr>
        </p:nvSpPr>
        <p:spPr/>
        <p:txBody>
          <a:bodyPr/>
          <a:lstStyle/>
          <a:p>
            <a:fld id="{CC057153-B650-4DEB-B370-79DDCFDCE934}" type="slidenum">
              <a:rPr lang="en-US" smtClean="0"/>
              <a:t>26</a:t>
            </a:fld>
            <a:endParaRPr lang="en-US"/>
          </a:p>
        </p:txBody>
      </p:sp>
      <p:sp>
        <p:nvSpPr>
          <p:cNvPr id="31" name="TextBox 30">
            <a:extLst>
              <a:ext uri="{FF2B5EF4-FFF2-40B4-BE49-F238E27FC236}">
                <a16:creationId xmlns:a16="http://schemas.microsoft.com/office/drawing/2014/main" id="{5011F2FD-A2A5-5022-0241-85EC65481D32}"/>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4" name="Picture 3" descr="Watercolour portrait of Ada King, Countess of Lovelace, c. 1840, possibly by Alfred Edward Chalon&#10;&#10;">
            <a:extLst>
              <a:ext uri="{FF2B5EF4-FFF2-40B4-BE49-F238E27FC236}">
                <a16:creationId xmlns:a16="http://schemas.microsoft.com/office/drawing/2014/main" id="{04D3A713-185D-E1F9-56BE-C6BAD22B7894}"/>
              </a:ext>
            </a:extLst>
          </p:cNvPr>
          <p:cNvPicPr>
            <a:picLocks noChangeAspect="1"/>
          </p:cNvPicPr>
          <p:nvPr/>
        </p:nvPicPr>
        <p:blipFill>
          <a:blip r:embed="rId3"/>
          <a:stretch>
            <a:fillRect/>
          </a:stretch>
        </p:blipFill>
        <p:spPr>
          <a:xfrm>
            <a:off x="8936235" y="1680898"/>
            <a:ext cx="2695927" cy="3873115"/>
          </a:xfrm>
          <a:prstGeom prst="rect">
            <a:avLst/>
          </a:prstGeom>
        </p:spPr>
      </p:pic>
      <p:sp>
        <p:nvSpPr>
          <p:cNvPr id="6" name="TextBox 5">
            <a:extLst>
              <a:ext uri="{FF2B5EF4-FFF2-40B4-BE49-F238E27FC236}">
                <a16:creationId xmlns:a16="http://schemas.microsoft.com/office/drawing/2014/main" id="{38181404-2B67-F4D5-E9B0-E53A107951B1}"/>
              </a:ext>
            </a:extLst>
          </p:cNvPr>
          <p:cNvSpPr txBox="1"/>
          <p:nvPr/>
        </p:nvSpPr>
        <p:spPr>
          <a:xfrm>
            <a:off x="9580812" y="5554013"/>
            <a:ext cx="1901654" cy="369332"/>
          </a:xfrm>
          <a:prstGeom prst="rect">
            <a:avLst/>
          </a:prstGeom>
          <a:noFill/>
        </p:spPr>
        <p:txBody>
          <a:bodyPr wrap="square">
            <a:spAutoFit/>
          </a:bodyPr>
          <a:lstStyle/>
          <a:p>
            <a:r>
              <a:rPr lang="en-US" sz="1800" dirty="0"/>
              <a:t>Ada Lovelace</a:t>
            </a:r>
            <a:endParaRPr lang="en-US" dirty="0"/>
          </a:p>
        </p:txBody>
      </p:sp>
    </p:spTree>
    <p:extLst>
      <p:ext uri="{BB962C8B-B14F-4D97-AF65-F5344CB8AC3E}">
        <p14:creationId xmlns:p14="http://schemas.microsoft.com/office/powerpoint/2010/main" val="110573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9A73E69-C0A1-FF34-2AC6-BD0F0D803009}"/>
            </a:ext>
          </a:extLst>
        </p:cNvPr>
        <p:cNvGrpSpPr/>
        <p:nvPr/>
      </p:nvGrpSpPr>
      <p:grpSpPr>
        <a:xfrm>
          <a:off x="0" y="0"/>
          <a:ext cx="0" cy="0"/>
          <a:chOff x="0" y="0"/>
          <a:chExt cx="0" cy="0"/>
        </a:xfrm>
      </p:grpSpPr>
      <p:sp>
        <p:nvSpPr>
          <p:cNvPr id="36" name="Rectangle 35">
            <a:extLst>
              <a:ext uri="{FF2B5EF4-FFF2-40B4-BE49-F238E27FC236}">
                <a16:creationId xmlns:a16="http://schemas.microsoft.com/office/drawing/2014/main" id="{9B61FEBE-B024-E867-ADF8-B65D117A2E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645804-CCA8-0267-B586-A8787A98EB70}"/>
              </a:ext>
            </a:extLst>
          </p:cNvPr>
          <p:cNvSpPr>
            <a:spLocks noGrp="1"/>
          </p:cNvSpPr>
          <p:nvPr>
            <p:ph idx="1"/>
          </p:nvPr>
        </p:nvSpPr>
        <p:spPr>
          <a:xfrm>
            <a:off x="612650" y="1680898"/>
            <a:ext cx="7860129" cy="4628462"/>
          </a:xfrm>
        </p:spPr>
        <p:txBody>
          <a:bodyPr>
            <a:noAutofit/>
          </a:bodyPr>
          <a:lstStyle/>
          <a:p>
            <a:r>
              <a:rPr lang="en-US" dirty="0"/>
              <a:t>In the late 1880s, American statistician</a:t>
            </a:r>
            <a:r>
              <a:rPr lang="en-US" b="1" dirty="0"/>
              <a:t> Herman Hollerith </a:t>
            </a:r>
            <a:r>
              <a:rPr lang="en-US" dirty="0"/>
              <a:t>built one of the world's first practical calculating machines, which he called a </a:t>
            </a:r>
            <a:r>
              <a:rPr lang="en-US" b="1" dirty="0"/>
              <a:t>tabulator</a:t>
            </a:r>
            <a:r>
              <a:rPr lang="en-US" dirty="0"/>
              <a:t>, to help compile census data.</a:t>
            </a:r>
          </a:p>
          <a:p>
            <a:r>
              <a:rPr lang="en-US" dirty="0"/>
              <a:t>A U.S. census was taken every 10 years, but the growth of the population meant that it took 7.5 years to tally people by hand!</a:t>
            </a:r>
          </a:p>
          <a:p>
            <a:r>
              <a:rPr lang="en-US" dirty="0"/>
              <a:t>Hollerith’s tabulating machine tallied the entire census in only six weeks and completed the full analysis in just two and a half years.</a:t>
            </a:r>
          </a:p>
          <a:p>
            <a:r>
              <a:rPr lang="en-US" dirty="0"/>
              <a:t>Hollerith set up the Tabulating Machine Company in 1896 which was renamed in 1924 as </a:t>
            </a:r>
            <a:r>
              <a:rPr lang="en-US" b="1" dirty="0"/>
              <a:t>IBM</a:t>
            </a:r>
            <a:r>
              <a:rPr lang="en-US" dirty="0"/>
              <a:t> (International Business Machines).</a:t>
            </a:r>
          </a:p>
        </p:txBody>
      </p:sp>
      <p:pic>
        <p:nvPicPr>
          <p:cNvPr id="10" name="Picture 9" descr="Herman Hollerith, head-and-shoulders portrait, facing left (taken in Washington, D.C.)">
            <a:extLst>
              <a:ext uri="{FF2B5EF4-FFF2-40B4-BE49-F238E27FC236}">
                <a16:creationId xmlns:a16="http://schemas.microsoft.com/office/drawing/2014/main" id="{2EB36C3A-6A9A-2B9A-4795-9FDCFD99A450}"/>
              </a:ext>
            </a:extLst>
          </p:cNvPr>
          <p:cNvPicPr>
            <a:picLocks noChangeAspect="1"/>
          </p:cNvPicPr>
          <p:nvPr/>
        </p:nvPicPr>
        <p:blipFill>
          <a:blip r:embed="rId3"/>
          <a:srcRect t="2413" r="3" b="23737"/>
          <a:stretch>
            <a:fillRect/>
          </a:stretch>
        </p:blipFill>
        <p:spPr>
          <a:xfrm>
            <a:off x="8785905" y="0"/>
            <a:ext cx="3092969" cy="3042574"/>
          </a:xfrm>
          <a:prstGeom prst="rect">
            <a:avLst/>
          </a:prstGeom>
        </p:spPr>
      </p:pic>
      <p:pic>
        <p:nvPicPr>
          <p:cNvPr id="6" name="Picture 5" descr="Replica of early w:Hollerith punched card tabulator and sorting box (right) at w:Computer History Museum">
            <a:extLst>
              <a:ext uri="{FF2B5EF4-FFF2-40B4-BE49-F238E27FC236}">
                <a16:creationId xmlns:a16="http://schemas.microsoft.com/office/drawing/2014/main" id="{6DF68A7E-A3DC-B0B8-E690-19E31C856602}"/>
              </a:ext>
            </a:extLst>
          </p:cNvPr>
          <p:cNvPicPr>
            <a:picLocks noChangeAspect="1"/>
          </p:cNvPicPr>
          <p:nvPr/>
        </p:nvPicPr>
        <p:blipFill>
          <a:blip r:embed="rId4"/>
          <a:srcRect r="23720" b="-1"/>
          <a:stretch>
            <a:fillRect/>
          </a:stretch>
        </p:blipFill>
        <p:spPr>
          <a:xfrm>
            <a:off x="8785905" y="3455651"/>
            <a:ext cx="3092969" cy="3041094"/>
          </a:xfrm>
          <a:prstGeom prst="rect">
            <a:avLst/>
          </a:prstGeom>
        </p:spPr>
      </p:pic>
      <p:sp>
        <p:nvSpPr>
          <p:cNvPr id="30" name="Slide Number Placeholder 29">
            <a:extLst>
              <a:ext uri="{FF2B5EF4-FFF2-40B4-BE49-F238E27FC236}">
                <a16:creationId xmlns:a16="http://schemas.microsoft.com/office/drawing/2014/main" id="{A577A5C7-C7DD-82BB-F1DE-CE8D24025838}"/>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27</a:t>
            </a:fld>
            <a:endParaRPr lang="en-US">
              <a:solidFill>
                <a:srgbClr val="FFFFFF"/>
              </a:solidFill>
            </a:endParaRPr>
          </a:p>
        </p:txBody>
      </p:sp>
      <p:sp>
        <p:nvSpPr>
          <p:cNvPr id="31" name="TextBox 30">
            <a:extLst>
              <a:ext uri="{FF2B5EF4-FFF2-40B4-BE49-F238E27FC236}">
                <a16:creationId xmlns:a16="http://schemas.microsoft.com/office/drawing/2014/main" id="{A1BE340F-4CC0-5E50-F158-5500DA959957}"/>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68A1D789-625F-9C7C-E599-AA17389FFBB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Engines of calculation go big</a:t>
            </a:r>
          </a:p>
        </p:txBody>
      </p:sp>
      <p:sp>
        <p:nvSpPr>
          <p:cNvPr id="14" name="TextBox 13">
            <a:extLst>
              <a:ext uri="{FF2B5EF4-FFF2-40B4-BE49-F238E27FC236}">
                <a16:creationId xmlns:a16="http://schemas.microsoft.com/office/drawing/2014/main" id="{3450AF48-2348-37AE-59C5-279FCB116841}"/>
              </a:ext>
            </a:extLst>
          </p:cNvPr>
          <p:cNvSpPr txBox="1"/>
          <p:nvPr/>
        </p:nvSpPr>
        <p:spPr>
          <a:xfrm>
            <a:off x="9438511" y="3084839"/>
            <a:ext cx="2045083" cy="369332"/>
          </a:xfrm>
          <a:prstGeom prst="rect">
            <a:avLst/>
          </a:prstGeom>
          <a:noFill/>
        </p:spPr>
        <p:txBody>
          <a:bodyPr wrap="square">
            <a:spAutoFit/>
          </a:bodyPr>
          <a:lstStyle/>
          <a:p>
            <a:r>
              <a:rPr lang="en-US" sz="1800" dirty="0"/>
              <a:t>Herman Hollerith</a:t>
            </a:r>
            <a:endParaRPr lang="en-US" dirty="0"/>
          </a:p>
        </p:txBody>
      </p:sp>
      <p:sp>
        <p:nvSpPr>
          <p:cNvPr id="15" name="TextBox 14">
            <a:extLst>
              <a:ext uri="{FF2B5EF4-FFF2-40B4-BE49-F238E27FC236}">
                <a16:creationId xmlns:a16="http://schemas.microsoft.com/office/drawing/2014/main" id="{69B54072-0C43-5793-35E5-EFFB9D324FCB}"/>
              </a:ext>
            </a:extLst>
          </p:cNvPr>
          <p:cNvSpPr txBox="1"/>
          <p:nvPr/>
        </p:nvSpPr>
        <p:spPr>
          <a:xfrm>
            <a:off x="9858132" y="6508142"/>
            <a:ext cx="1205839" cy="369332"/>
          </a:xfrm>
          <a:prstGeom prst="rect">
            <a:avLst/>
          </a:prstGeom>
          <a:noFill/>
        </p:spPr>
        <p:txBody>
          <a:bodyPr wrap="square">
            <a:spAutoFit/>
          </a:bodyPr>
          <a:lstStyle/>
          <a:p>
            <a:r>
              <a:rPr lang="en-US" sz="1800" dirty="0"/>
              <a:t>tabulator</a:t>
            </a:r>
            <a:endParaRPr lang="en-US" dirty="0"/>
          </a:p>
        </p:txBody>
      </p:sp>
      <p:sp>
        <p:nvSpPr>
          <p:cNvPr id="16" name="Slide Number Placeholder 29">
            <a:extLst>
              <a:ext uri="{FF2B5EF4-FFF2-40B4-BE49-F238E27FC236}">
                <a16:creationId xmlns:a16="http://schemas.microsoft.com/office/drawing/2014/main" id="{C5FA0395-1F28-C28F-414C-95E3FBCF48B4}"/>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27</a:t>
            </a:fld>
            <a:endParaRPr lang="en-US"/>
          </a:p>
        </p:txBody>
      </p:sp>
    </p:spTree>
    <p:extLst>
      <p:ext uri="{BB962C8B-B14F-4D97-AF65-F5344CB8AC3E}">
        <p14:creationId xmlns:p14="http://schemas.microsoft.com/office/powerpoint/2010/main" val="19175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D490C-BA93-A6B9-1CDC-10DCAD9E317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75C3ED-C431-E24C-2596-D6C1A7277C4F}"/>
              </a:ext>
            </a:extLst>
          </p:cNvPr>
          <p:cNvSpPr>
            <a:spLocks noGrp="1"/>
          </p:cNvSpPr>
          <p:nvPr>
            <p:ph idx="1"/>
          </p:nvPr>
        </p:nvSpPr>
        <p:spPr>
          <a:xfrm>
            <a:off x="612648" y="1463089"/>
            <a:ext cx="9173429" cy="4900557"/>
          </a:xfrm>
        </p:spPr>
        <p:txBody>
          <a:bodyPr>
            <a:noAutofit/>
          </a:bodyPr>
          <a:lstStyle/>
          <a:p>
            <a:r>
              <a:rPr lang="en-US" dirty="0"/>
              <a:t>Actual physical general-purpose computers would not be developed until mid-20</a:t>
            </a:r>
            <a:r>
              <a:rPr lang="en-US" baseline="30000" dirty="0"/>
              <a:t>th</a:t>
            </a:r>
            <a:r>
              <a:rPr lang="en-US" dirty="0"/>
              <a:t> century. </a:t>
            </a:r>
          </a:p>
          <a:p>
            <a:r>
              <a:rPr lang="en-US" dirty="0"/>
              <a:t>But just before the first computers were built, in 1936, American mathematician </a:t>
            </a:r>
            <a:r>
              <a:rPr lang="en-US" b="1" dirty="0"/>
              <a:t>Alonzo Church </a:t>
            </a:r>
            <a:r>
              <a:rPr lang="en-US" dirty="0"/>
              <a:t>and English mathematician </a:t>
            </a:r>
            <a:r>
              <a:rPr lang="en-US" b="1" dirty="0"/>
              <a:t>Alan Turing </a:t>
            </a:r>
            <a:r>
              <a:rPr lang="en-US" dirty="0"/>
              <a:t>developed a general model of what can be computed.</a:t>
            </a:r>
          </a:p>
          <a:p>
            <a:pPr lvl="1"/>
            <a:r>
              <a:rPr lang="en-US" sz="2000" dirty="0"/>
              <a:t>This is now referred to as the </a:t>
            </a:r>
            <a:r>
              <a:rPr lang="en-US" sz="2000" b="1" dirty="0"/>
              <a:t>Church-Turing Thesis</a:t>
            </a:r>
            <a:r>
              <a:rPr lang="en-US" sz="2000" dirty="0"/>
              <a:t>. </a:t>
            </a:r>
          </a:p>
          <a:p>
            <a:r>
              <a:rPr lang="en-US" dirty="0"/>
              <a:t>Turing invented the concept of a 'Turing Machine,' a simple abstract machine that manipulates symbols on a tape according to a set of rules.</a:t>
            </a:r>
          </a:p>
          <a:p>
            <a:r>
              <a:rPr lang="en-US" dirty="0"/>
              <a:t>It is widely acknowledged today that </a:t>
            </a:r>
            <a:r>
              <a:rPr lang="en-US" b="1" i="1" dirty="0"/>
              <a:t>all general-purpose computers can be reduced to the idea of a Turing Machine</a:t>
            </a:r>
            <a:r>
              <a:rPr lang="en-US" dirty="0"/>
              <a:t>.</a:t>
            </a:r>
          </a:p>
          <a:p>
            <a:r>
              <a:rPr lang="en-US" dirty="0"/>
              <a:t>If a computer is as powerful as a Turing machine, it’s </a:t>
            </a:r>
            <a:r>
              <a:rPr lang="en-US" b="1" dirty="0"/>
              <a:t>Turing complete</a:t>
            </a:r>
            <a:r>
              <a:rPr lang="en-US" dirty="0"/>
              <a:t>. Your laptop, phone, microwave, thermostat, are all Turing complete.</a:t>
            </a:r>
          </a:p>
        </p:txBody>
      </p:sp>
      <p:sp>
        <p:nvSpPr>
          <p:cNvPr id="30" name="Slide Number Placeholder 29">
            <a:extLst>
              <a:ext uri="{FF2B5EF4-FFF2-40B4-BE49-F238E27FC236}">
                <a16:creationId xmlns:a16="http://schemas.microsoft.com/office/drawing/2014/main" id="{32F772DC-E31F-557C-139B-E86300C88C0E}"/>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28</a:t>
            </a:fld>
            <a:endParaRPr lang="en-US">
              <a:solidFill>
                <a:srgbClr val="FFFFFF"/>
              </a:solidFill>
            </a:endParaRPr>
          </a:p>
        </p:txBody>
      </p:sp>
      <p:sp>
        <p:nvSpPr>
          <p:cNvPr id="31" name="TextBox 30">
            <a:extLst>
              <a:ext uri="{FF2B5EF4-FFF2-40B4-BE49-F238E27FC236}">
                <a16:creationId xmlns:a16="http://schemas.microsoft.com/office/drawing/2014/main" id="{C6E33A6F-D32A-FB06-2844-10D8411614F6}"/>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5FBECADC-4C03-1CFA-54FB-48D5113F38A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A general model of computers</a:t>
            </a:r>
          </a:p>
        </p:txBody>
      </p:sp>
      <p:pic>
        <p:nvPicPr>
          <p:cNvPr id="4" name="Picture 3" descr="Alonzo Church">
            <a:extLst>
              <a:ext uri="{FF2B5EF4-FFF2-40B4-BE49-F238E27FC236}">
                <a16:creationId xmlns:a16="http://schemas.microsoft.com/office/drawing/2014/main" id="{A90343AD-073C-C5AE-80F6-30EDAA6DD46B}"/>
              </a:ext>
            </a:extLst>
          </p:cNvPr>
          <p:cNvPicPr>
            <a:picLocks noChangeAspect="1"/>
          </p:cNvPicPr>
          <p:nvPr/>
        </p:nvPicPr>
        <p:blipFill>
          <a:blip r:embed="rId3"/>
          <a:srcRect l="60233" b="16336"/>
          <a:stretch>
            <a:fillRect/>
          </a:stretch>
        </p:blipFill>
        <p:spPr>
          <a:xfrm>
            <a:off x="10358202" y="240427"/>
            <a:ext cx="1833797" cy="2667665"/>
          </a:xfrm>
          <a:prstGeom prst="rect">
            <a:avLst/>
          </a:prstGeom>
        </p:spPr>
      </p:pic>
      <p:pic>
        <p:nvPicPr>
          <p:cNvPr id="5" name="Picture 4" descr="Alan Turing">
            <a:extLst>
              <a:ext uri="{FF2B5EF4-FFF2-40B4-BE49-F238E27FC236}">
                <a16:creationId xmlns:a16="http://schemas.microsoft.com/office/drawing/2014/main" id="{6E82D587-4010-F6A8-20BB-6E1A6E59A10F}"/>
              </a:ext>
            </a:extLst>
          </p:cNvPr>
          <p:cNvPicPr>
            <a:picLocks noChangeAspect="1"/>
          </p:cNvPicPr>
          <p:nvPr/>
        </p:nvPicPr>
        <p:blipFill>
          <a:blip r:embed="rId3"/>
          <a:srcRect l="1131" r="50000" b="16336"/>
          <a:stretch>
            <a:fillRect/>
          </a:stretch>
        </p:blipFill>
        <p:spPr>
          <a:xfrm>
            <a:off x="9938479" y="3525387"/>
            <a:ext cx="2253521" cy="2667665"/>
          </a:xfrm>
          <a:prstGeom prst="rect">
            <a:avLst/>
          </a:prstGeom>
        </p:spPr>
      </p:pic>
      <p:sp>
        <p:nvSpPr>
          <p:cNvPr id="7" name="TextBox 6">
            <a:extLst>
              <a:ext uri="{FF2B5EF4-FFF2-40B4-BE49-F238E27FC236}">
                <a16:creationId xmlns:a16="http://schemas.microsoft.com/office/drawing/2014/main" id="{4EAB6BC5-5F7B-AD13-0B99-73FE906E389D}"/>
              </a:ext>
            </a:extLst>
          </p:cNvPr>
          <p:cNvSpPr txBox="1"/>
          <p:nvPr/>
        </p:nvSpPr>
        <p:spPr>
          <a:xfrm>
            <a:off x="10358202" y="2952318"/>
            <a:ext cx="2045083" cy="369332"/>
          </a:xfrm>
          <a:prstGeom prst="rect">
            <a:avLst/>
          </a:prstGeom>
          <a:noFill/>
        </p:spPr>
        <p:txBody>
          <a:bodyPr wrap="square">
            <a:spAutoFit/>
          </a:bodyPr>
          <a:lstStyle/>
          <a:p>
            <a:r>
              <a:rPr lang="en-US" sz="1800" dirty="0"/>
              <a:t>Alonzo Church</a:t>
            </a:r>
            <a:endParaRPr lang="en-US" dirty="0"/>
          </a:p>
        </p:txBody>
      </p:sp>
      <p:sp>
        <p:nvSpPr>
          <p:cNvPr id="8" name="TextBox 7">
            <a:extLst>
              <a:ext uri="{FF2B5EF4-FFF2-40B4-BE49-F238E27FC236}">
                <a16:creationId xmlns:a16="http://schemas.microsoft.com/office/drawing/2014/main" id="{68D5D6DB-EB40-A720-2F96-5B14CCCFED84}"/>
              </a:ext>
            </a:extLst>
          </p:cNvPr>
          <p:cNvSpPr txBox="1"/>
          <p:nvPr/>
        </p:nvSpPr>
        <p:spPr>
          <a:xfrm>
            <a:off x="10422698" y="6212123"/>
            <a:ext cx="2045083" cy="369332"/>
          </a:xfrm>
          <a:prstGeom prst="rect">
            <a:avLst/>
          </a:prstGeom>
          <a:noFill/>
        </p:spPr>
        <p:txBody>
          <a:bodyPr wrap="square">
            <a:spAutoFit/>
          </a:bodyPr>
          <a:lstStyle/>
          <a:p>
            <a:r>
              <a:rPr lang="en-US" sz="1800" dirty="0"/>
              <a:t>Alan Turing</a:t>
            </a:r>
            <a:endParaRPr lang="en-US" dirty="0"/>
          </a:p>
        </p:txBody>
      </p:sp>
      <p:sp>
        <p:nvSpPr>
          <p:cNvPr id="9" name="Slide Number Placeholder 29">
            <a:extLst>
              <a:ext uri="{FF2B5EF4-FFF2-40B4-BE49-F238E27FC236}">
                <a16:creationId xmlns:a16="http://schemas.microsoft.com/office/drawing/2014/main" id="{2145D254-DF82-EEA7-75D9-C437EC71A4C2}"/>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28</a:t>
            </a:fld>
            <a:endParaRPr lang="en-US"/>
          </a:p>
        </p:txBody>
      </p:sp>
    </p:spTree>
    <p:extLst>
      <p:ext uri="{BB962C8B-B14F-4D97-AF65-F5344CB8AC3E}">
        <p14:creationId xmlns:p14="http://schemas.microsoft.com/office/powerpoint/2010/main" val="429419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0985D-77EC-F0AC-171D-B5BC81CEE4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54E469-DC7F-3838-7F40-5992C710BA0F}"/>
              </a:ext>
            </a:extLst>
          </p:cNvPr>
          <p:cNvSpPr>
            <a:spLocks noGrp="1"/>
          </p:cNvSpPr>
          <p:nvPr>
            <p:ph idx="1"/>
          </p:nvPr>
        </p:nvSpPr>
        <p:spPr>
          <a:xfrm>
            <a:off x="612650" y="1680898"/>
            <a:ext cx="9631034" cy="4772104"/>
          </a:xfrm>
        </p:spPr>
        <p:txBody>
          <a:bodyPr>
            <a:noAutofit/>
          </a:bodyPr>
          <a:lstStyle/>
          <a:p>
            <a:r>
              <a:rPr lang="en-US" sz="1800" dirty="0"/>
              <a:t>Earlier, in 1931, logician </a:t>
            </a:r>
            <a:r>
              <a:rPr lang="en-US" sz="1800" b="1" dirty="0"/>
              <a:t>Kurt Gödel </a:t>
            </a:r>
            <a:r>
              <a:rPr lang="en-US" sz="1800" dirty="0"/>
              <a:t>proved the Incompleteness Theorems, which showed that every formal system whose theorems can be listed by an algorithm will have some statements that are unprovable within the system. </a:t>
            </a:r>
          </a:p>
          <a:p>
            <a:r>
              <a:rPr lang="en-US" sz="1800" dirty="0"/>
              <a:t>Church used Lambda calculus to prove that Hilbert's </a:t>
            </a:r>
            <a:r>
              <a:rPr lang="en-US" sz="1800" dirty="0" err="1"/>
              <a:t>Entscheidungs</a:t>
            </a:r>
            <a:r>
              <a:rPr lang="en-US" sz="1800" dirty="0"/>
              <a:t>/decision problem is unsolvable.</a:t>
            </a:r>
          </a:p>
          <a:p>
            <a:pPr lvl="1"/>
            <a:r>
              <a:rPr lang="en-US" i="1" dirty="0"/>
              <a:t>Is there an algorithm that takes as input a statement and provides a yes or no answer so that’s always accurate?</a:t>
            </a:r>
          </a:p>
          <a:p>
            <a:r>
              <a:rPr lang="en-US" sz="1800" dirty="0"/>
              <a:t>Turing approached the problem differently and demonstrated that not everything is computable by a Turing machine (i.e. a computer) by formulating the </a:t>
            </a:r>
            <a:r>
              <a:rPr lang="en-US" sz="1800" b="1" dirty="0"/>
              <a:t>Halting problem</a:t>
            </a:r>
            <a:r>
              <a:rPr lang="en-US" sz="1800" dirty="0"/>
              <a:t>. </a:t>
            </a:r>
          </a:p>
          <a:p>
            <a:pPr lvl="1"/>
            <a:r>
              <a:rPr lang="en-US" dirty="0"/>
              <a:t>He used a proof by contradiction to show that it's impossible to write a program that can </a:t>
            </a:r>
            <a:r>
              <a:rPr lang="en-US" i="1" dirty="0"/>
              <a:t>always</a:t>
            </a:r>
            <a:r>
              <a:rPr lang="en-US" dirty="0"/>
              <a:t> determine whether another program with a given input will run forever or halt (stop). </a:t>
            </a:r>
          </a:p>
          <a:p>
            <a:pPr lvl="1"/>
            <a:r>
              <a:rPr lang="en-US" b="1" dirty="0"/>
              <a:t>This proves that not all problems can be solved by computation!</a:t>
            </a:r>
            <a:endParaRPr lang="en-US" dirty="0"/>
          </a:p>
        </p:txBody>
      </p:sp>
      <p:sp>
        <p:nvSpPr>
          <p:cNvPr id="30" name="Slide Number Placeholder 29">
            <a:extLst>
              <a:ext uri="{FF2B5EF4-FFF2-40B4-BE49-F238E27FC236}">
                <a16:creationId xmlns:a16="http://schemas.microsoft.com/office/drawing/2014/main" id="{59379CBE-C89F-C771-71B5-790D8C236931}"/>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29</a:t>
            </a:fld>
            <a:endParaRPr lang="en-US">
              <a:solidFill>
                <a:srgbClr val="FFFFFF"/>
              </a:solidFill>
            </a:endParaRPr>
          </a:p>
        </p:txBody>
      </p:sp>
      <p:sp>
        <p:nvSpPr>
          <p:cNvPr id="31" name="TextBox 30">
            <a:extLst>
              <a:ext uri="{FF2B5EF4-FFF2-40B4-BE49-F238E27FC236}">
                <a16:creationId xmlns:a16="http://schemas.microsoft.com/office/drawing/2014/main" id="{9FF00D39-4C9C-D4A3-EF68-6A6CE727F99E}"/>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C1C903AD-AC1B-AE23-06DF-4F1A458924C4}"/>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Limits of computation</a:t>
            </a:r>
          </a:p>
        </p:txBody>
      </p:sp>
      <p:pic>
        <p:nvPicPr>
          <p:cNvPr id="6" name="Picture 5" descr="Kurt Godel">
            <a:extLst>
              <a:ext uri="{FF2B5EF4-FFF2-40B4-BE49-F238E27FC236}">
                <a16:creationId xmlns:a16="http://schemas.microsoft.com/office/drawing/2014/main" id="{5DA1D226-9552-8402-89F6-5CA661BCDCEC}"/>
              </a:ext>
            </a:extLst>
          </p:cNvPr>
          <p:cNvPicPr>
            <a:picLocks noChangeAspect="1"/>
          </p:cNvPicPr>
          <p:nvPr/>
        </p:nvPicPr>
        <p:blipFill>
          <a:blip r:embed="rId3"/>
          <a:stretch>
            <a:fillRect/>
          </a:stretch>
        </p:blipFill>
        <p:spPr>
          <a:xfrm>
            <a:off x="10243684" y="-20348"/>
            <a:ext cx="2045084" cy="2604588"/>
          </a:xfrm>
          <a:prstGeom prst="rect">
            <a:avLst/>
          </a:prstGeom>
        </p:spPr>
      </p:pic>
      <p:sp>
        <p:nvSpPr>
          <p:cNvPr id="7" name="TextBox 6">
            <a:extLst>
              <a:ext uri="{FF2B5EF4-FFF2-40B4-BE49-F238E27FC236}">
                <a16:creationId xmlns:a16="http://schemas.microsoft.com/office/drawing/2014/main" id="{B4568322-A78A-86EA-3D3E-221E83577828}"/>
              </a:ext>
            </a:extLst>
          </p:cNvPr>
          <p:cNvSpPr txBox="1"/>
          <p:nvPr/>
        </p:nvSpPr>
        <p:spPr>
          <a:xfrm>
            <a:off x="10762020" y="2736640"/>
            <a:ext cx="2045083" cy="369332"/>
          </a:xfrm>
          <a:prstGeom prst="rect">
            <a:avLst/>
          </a:prstGeom>
          <a:noFill/>
        </p:spPr>
        <p:txBody>
          <a:bodyPr wrap="square">
            <a:spAutoFit/>
          </a:bodyPr>
          <a:lstStyle/>
          <a:p>
            <a:r>
              <a:rPr lang="en-US" sz="1800" dirty="0"/>
              <a:t>Kurt Gödel</a:t>
            </a:r>
            <a:endParaRPr lang="en-US" dirty="0"/>
          </a:p>
        </p:txBody>
      </p:sp>
      <p:sp>
        <p:nvSpPr>
          <p:cNvPr id="8" name="Slide Number Placeholder 29">
            <a:extLst>
              <a:ext uri="{FF2B5EF4-FFF2-40B4-BE49-F238E27FC236}">
                <a16:creationId xmlns:a16="http://schemas.microsoft.com/office/drawing/2014/main" id="{7D07C89D-1360-A726-861D-0409700FDAD4}"/>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29</a:t>
            </a:fld>
            <a:endParaRPr lang="en-US"/>
          </a:p>
        </p:txBody>
      </p:sp>
    </p:spTree>
    <p:extLst>
      <p:ext uri="{BB962C8B-B14F-4D97-AF65-F5344CB8AC3E}">
        <p14:creationId xmlns:p14="http://schemas.microsoft.com/office/powerpoint/2010/main" val="2616920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D9E44-6647-E0F9-A533-C5A105E205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57EED-0FD0-E40A-605E-E230290AA44F}"/>
              </a:ext>
            </a:extLst>
          </p:cNvPr>
          <p:cNvSpPr>
            <a:spLocks noGrp="1"/>
          </p:cNvSpPr>
          <p:nvPr>
            <p:ph type="title"/>
          </p:nvPr>
        </p:nvSpPr>
        <p:spPr/>
        <p:txBody>
          <a:bodyPr/>
          <a:lstStyle/>
          <a:p>
            <a:r>
              <a:rPr lang="en-US" dirty="0"/>
              <a:t>Instructors</a:t>
            </a:r>
          </a:p>
        </p:txBody>
      </p:sp>
      <p:sp>
        <p:nvSpPr>
          <p:cNvPr id="30" name="Slide Number Placeholder 29">
            <a:extLst>
              <a:ext uri="{FF2B5EF4-FFF2-40B4-BE49-F238E27FC236}">
                <a16:creationId xmlns:a16="http://schemas.microsoft.com/office/drawing/2014/main" id="{8C6EAD6F-B12F-A58C-D7CF-82341C90038C}"/>
              </a:ext>
            </a:extLst>
          </p:cNvPr>
          <p:cNvSpPr>
            <a:spLocks noGrp="1"/>
          </p:cNvSpPr>
          <p:nvPr>
            <p:ph type="sldNum" sz="quarter" idx="12"/>
          </p:nvPr>
        </p:nvSpPr>
        <p:spPr/>
        <p:txBody>
          <a:bodyPr/>
          <a:lstStyle/>
          <a:p>
            <a:fld id="{CC057153-B650-4DEB-B370-79DDCFDCE934}" type="slidenum">
              <a:rPr lang="en-US" smtClean="0"/>
              <a:t>3</a:t>
            </a:fld>
            <a:endParaRPr lang="en-US"/>
          </a:p>
        </p:txBody>
      </p:sp>
      <p:sp>
        <p:nvSpPr>
          <p:cNvPr id="31" name="TextBox 30">
            <a:extLst>
              <a:ext uri="{FF2B5EF4-FFF2-40B4-BE49-F238E27FC236}">
                <a16:creationId xmlns:a16="http://schemas.microsoft.com/office/drawing/2014/main" id="{E16104DD-FB81-88F6-81E7-9E309E6F1154}"/>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294B543A-BAA2-B9CC-F2CB-C44C05B9D38B}"/>
              </a:ext>
            </a:extLst>
          </p:cNvPr>
          <p:cNvSpPr txBox="1"/>
          <p:nvPr/>
        </p:nvSpPr>
        <p:spPr>
          <a:xfrm>
            <a:off x="6453102" y="5383546"/>
            <a:ext cx="2944972" cy="1077218"/>
          </a:xfrm>
          <a:prstGeom prst="rect">
            <a:avLst/>
          </a:prstGeom>
          <a:noFill/>
        </p:spPr>
        <p:txBody>
          <a:bodyPr wrap="none" rtlCol="0">
            <a:spAutoFit/>
          </a:bodyPr>
          <a:lstStyle/>
          <a:p>
            <a:pPr algn="ctr"/>
            <a:r>
              <a:rPr lang="en-US" sz="1600" dirty="0"/>
              <a:t>Alexandra Papoutsaki</a:t>
            </a:r>
          </a:p>
          <a:p>
            <a:pPr algn="ctr"/>
            <a:r>
              <a:rPr lang="en-US" sz="1600" i="1" dirty="0"/>
              <a:t>she/her/hers</a:t>
            </a:r>
          </a:p>
          <a:p>
            <a:pPr algn="ctr"/>
            <a:r>
              <a:rPr lang="en-US" sz="1600" dirty="0"/>
              <a:t>Edmunds 222</a:t>
            </a:r>
            <a:br>
              <a:rPr lang="en-US" sz="1600" dirty="0"/>
            </a:br>
            <a:r>
              <a:rPr lang="en-US" sz="1600" dirty="0"/>
              <a:t>Office Hours: TR 10am-noon</a:t>
            </a:r>
          </a:p>
        </p:txBody>
      </p:sp>
      <p:pic>
        <p:nvPicPr>
          <p:cNvPr id="20" name="Picture 19">
            <a:extLst>
              <a:ext uri="{FF2B5EF4-FFF2-40B4-BE49-F238E27FC236}">
                <a16:creationId xmlns:a16="http://schemas.microsoft.com/office/drawing/2014/main" id="{3DC65C8C-438E-C70A-67AC-149024745758}"/>
              </a:ext>
            </a:extLst>
          </p:cNvPr>
          <p:cNvPicPr>
            <a:picLocks noChangeAspect="1"/>
          </p:cNvPicPr>
          <p:nvPr/>
        </p:nvPicPr>
        <p:blipFill>
          <a:blip r:embed="rId3"/>
          <a:srcRect t="7592" b="7592"/>
          <a:stretch/>
        </p:blipFill>
        <p:spPr>
          <a:xfrm>
            <a:off x="6623599" y="1875291"/>
            <a:ext cx="2603978" cy="3313861"/>
          </a:xfrm>
          <a:prstGeom prst="rect">
            <a:avLst/>
          </a:prstGeom>
        </p:spPr>
      </p:pic>
      <p:sp>
        <p:nvSpPr>
          <p:cNvPr id="22" name="TextBox 21">
            <a:extLst>
              <a:ext uri="{FF2B5EF4-FFF2-40B4-BE49-F238E27FC236}">
                <a16:creationId xmlns:a16="http://schemas.microsoft.com/office/drawing/2014/main" id="{441A5DE0-7D12-F900-4223-3EC2EC738001}"/>
              </a:ext>
            </a:extLst>
          </p:cNvPr>
          <p:cNvSpPr txBox="1"/>
          <p:nvPr/>
        </p:nvSpPr>
        <p:spPr>
          <a:xfrm>
            <a:off x="2093350" y="5387838"/>
            <a:ext cx="3970446" cy="1077218"/>
          </a:xfrm>
          <a:prstGeom prst="rect">
            <a:avLst/>
          </a:prstGeom>
          <a:noFill/>
        </p:spPr>
        <p:txBody>
          <a:bodyPr wrap="none" rtlCol="0">
            <a:spAutoFit/>
          </a:bodyPr>
          <a:lstStyle/>
          <a:p>
            <a:pPr algn="ctr"/>
            <a:r>
              <a:rPr lang="en-US" sz="1600" dirty="0"/>
              <a:t>David Kauchak (Dr. Dave)</a:t>
            </a:r>
          </a:p>
          <a:p>
            <a:pPr algn="ctr"/>
            <a:r>
              <a:rPr lang="en-US" sz="1600" i="1" dirty="0"/>
              <a:t>he/him/his</a:t>
            </a:r>
            <a:br>
              <a:rPr lang="en-US" sz="1600" dirty="0"/>
            </a:br>
            <a:r>
              <a:rPr lang="en-US" sz="1600" dirty="0"/>
              <a:t>Edmunds 224</a:t>
            </a:r>
          </a:p>
          <a:p>
            <a:pPr algn="ctr"/>
            <a:r>
              <a:rPr lang="en-US" sz="1600" dirty="0"/>
              <a:t>Office Hours: M 9-11am, W 2:30-4:30pm</a:t>
            </a:r>
          </a:p>
        </p:txBody>
      </p:sp>
      <p:pic>
        <p:nvPicPr>
          <p:cNvPr id="4" name="Picture 3">
            <a:extLst>
              <a:ext uri="{FF2B5EF4-FFF2-40B4-BE49-F238E27FC236}">
                <a16:creationId xmlns:a16="http://schemas.microsoft.com/office/drawing/2014/main" id="{ABEA8C8C-B783-40A6-AFC0-B376AADF2D70}"/>
              </a:ext>
            </a:extLst>
          </p:cNvPr>
          <p:cNvPicPr>
            <a:picLocks noChangeAspect="1"/>
          </p:cNvPicPr>
          <p:nvPr/>
        </p:nvPicPr>
        <p:blipFill>
          <a:blip r:embed="rId4"/>
          <a:srcRect/>
          <a:stretch/>
        </p:blipFill>
        <p:spPr>
          <a:xfrm>
            <a:off x="2785046" y="1825347"/>
            <a:ext cx="2363666" cy="3313861"/>
          </a:xfrm>
          <a:prstGeom prst="rect">
            <a:avLst/>
          </a:prstGeom>
        </p:spPr>
      </p:pic>
    </p:spTree>
    <p:extLst>
      <p:ext uri="{BB962C8B-B14F-4D97-AF65-F5344CB8AC3E}">
        <p14:creationId xmlns:p14="http://schemas.microsoft.com/office/powerpoint/2010/main" val="2697347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80D59-7E83-1920-15D5-E8D4EC4BF96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0E6894-8429-D821-D0A7-D74C6797821F}"/>
              </a:ext>
            </a:extLst>
          </p:cNvPr>
          <p:cNvSpPr>
            <a:spLocks noGrp="1"/>
          </p:cNvSpPr>
          <p:nvPr>
            <p:ph idx="1"/>
          </p:nvPr>
        </p:nvSpPr>
        <p:spPr>
          <a:xfrm>
            <a:off x="612651" y="1680898"/>
            <a:ext cx="7068310" cy="4628462"/>
          </a:xfrm>
        </p:spPr>
        <p:txBody>
          <a:bodyPr>
            <a:normAutofit/>
          </a:bodyPr>
          <a:lstStyle/>
          <a:p>
            <a:r>
              <a:rPr lang="en-US" sz="2400" dirty="0"/>
              <a:t>In 1937, </a:t>
            </a:r>
            <a:r>
              <a:rPr lang="en-US" sz="2400" b="1" dirty="0"/>
              <a:t>Claude Shannon </a:t>
            </a:r>
            <a:r>
              <a:rPr lang="en-US" sz="2400" dirty="0"/>
              <a:t>translated Boolean logic into a physical format with electronics. </a:t>
            </a:r>
          </a:p>
          <a:p>
            <a:r>
              <a:rPr lang="en-US" sz="2400" dirty="0"/>
              <a:t>This work became the foundation of </a:t>
            </a:r>
            <a:r>
              <a:rPr lang="en-US" sz="2400" b="1" dirty="0"/>
              <a:t>circuit design </a:t>
            </a:r>
            <a:r>
              <a:rPr lang="en-US" sz="2400" dirty="0"/>
              <a:t>and made it possible to design the computers we know today.</a:t>
            </a:r>
          </a:p>
          <a:p>
            <a:r>
              <a:rPr lang="en-US" sz="2400" dirty="0"/>
              <a:t>Shannon also introduced many of the core ideas of abstraction, encoding, and compression we use today.</a:t>
            </a:r>
          </a:p>
        </p:txBody>
      </p:sp>
      <p:sp>
        <p:nvSpPr>
          <p:cNvPr id="30" name="Slide Number Placeholder 29">
            <a:extLst>
              <a:ext uri="{FF2B5EF4-FFF2-40B4-BE49-F238E27FC236}">
                <a16:creationId xmlns:a16="http://schemas.microsoft.com/office/drawing/2014/main" id="{FA264404-7098-61DE-7138-52890A371C89}"/>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30</a:t>
            </a:fld>
            <a:endParaRPr lang="en-US">
              <a:solidFill>
                <a:srgbClr val="FFFFFF"/>
              </a:solidFill>
            </a:endParaRPr>
          </a:p>
        </p:txBody>
      </p:sp>
      <p:sp>
        <p:nvSpPr>
          <p:cNvPr id="31" name="TextBox 30">
            <a:extLst>
              <a:ext uri="{FF2B5EF4-FFF2-40B4-BE49-F238E27FC236}">
                <a16:creationId xmlns:a16="http://schemas.microsoft.com/office/drawing/2014/main" id="{D86D136F-A93B-AC59-7E8F-DFD279098EF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AB8C9915-25ED-A7C9-405B-182368C58A25}"/>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Circuits</a:t>
            </a:r>
          </a:p>
        </p:txBody>
      </p:sp>
      <p:pic>
        <p:nvPicPr>
          <p:cNvPr id="4" name="Picture 3" descr="A photo of Claude Shannon">
            <a:extLst>
              <a:ext uri="{FF2B5EF4-FFF2-40B4-BE49-F238E27FC236}">
                <a16:creationId xmlns:a16="http://schemas.microsoft.com/office/drawing/2014/main" id="{C8A1BF68-DE8C-0AB3-51C2-F66080040B79}"/>
              </a:ext>
            </a:extLst>
          </p:cNvPr>
          <p:cNvPicPr>
            <a:picLocks noChangeAspect="1"/>
          </p:cNvPicPr>
          <p:nvPr/>
        </p:nvPicPr>
        <p:blipFill>
          <a:blip r:embed="rId3"/>
          <a:stretch>
            <a:fillRect/>
          </a:stretch>
        </p:blipFill>
        <p:spPr>
          <a:xfrm>
            <a:off x="8064500" y="977509"/>
            <a:ext cx="4127500" cy="5156200"/>
          </a:xfrm>
          <a:prstGeom prst="rect">
            <a:avLst/>
          </a:prstGeom>
        </p:spPr>
      </p:pic>
      <p:sp>
        <p:nvSpPr>
          <p:cNvPr id="5" name="TextBox 4">
            <a:extLst>
              <a:ext uri="{FF2B5EF4-FFF2-40B4-BE49-F238E27FC236}">
                <a16:creationId xmlns:a16="http://schemas.microsoft.com/office/drawing/2014/main" id="{CD358C56-47D0-B4F7-5185-BFE7F88421FD}"/>
              </a:ext>
            </a:extLst>
          </p:cNvPr>
          <p:cNvSpPr txBox="1"/>
          <p:nvPr/>
        </p:nvSpPr>
        <p:spPr>
          <a:xfrm>
            <a:off x="9587079" y="6193246"/>
            <a:ext cx="2045083" cy="369332"/>
          </a:xfrm>
          <a:prstGeom prst="rect">
            <a:avLst/>
          </a:prstGeom>
          <a:noFill/>
        </p:spPr>
        <p:txBody>
          <a:bodyPr wrap="square">
            <a:spAutoFit/>
          </a:bodyPr>
          <a:lstStyle/>
          <a:p>
            <a:r>
              <a:rPr lang="en-US" sz="1800" dirty="0"/>
              <a:t>Claude Shannon</a:t>
            </a:r>
            <a:endParaRPr lang="en-US" dirty="0"/>
          </a:p>
        </p:txBody>
      </p:sp>
      <p:sp>
        <p:nvSpPr>
          <p:cNvPr id="7" name="Slide Number Placeholder 29">
            <a:extLst>
              <a:ext uri="{FF2B5EF4-FFF2-40B4-BE49-F238E27FC236}">
                <a16:creationId xmlns:a16="http://schemas.microsoft.com/office/drawing/2014/main" id="{C7E36A5A-BCB0-998D-7F67-74301A759841}"/>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30</a:t>
            </a:fld>
            <a:endParaRPr lang="en-US"/>
          </a:p>
        </p:txBody>
      </p:sp>
    </p:spTree>
    <p:extLst>
      <p:ext uri="{BB962C8B-B14F-4D97-AF65-F5344CB8AC3E}">
        <p14:creationId xmlns:p14="http://schemas.microsoft.com/office/powerpoint/2010/main" val="404480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3DD6F-47FE-C73E-D533-66D4ED5F8A3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1F06E-84DC-2EFC-0970-053EA942AC64}"/>
              </a:ext>
            </a:extLst>
          </p:cNvPr>
          <p:cNvSpPr>
            <a:spLocks noGrp="1"/>
          </p:cNvSpPr>
          <p:nvPr>
            <p:ph idx="1"/>
          </p:nvPr>
        </p:nvSpPr>
        <p:spPr>
          <a:xfrm>
            <a:off x="612650" y="1680898"/>
            <a:ext cx="10653575" cy="4628462"/>
          </a:xfrm>
        </p:spPr>
        <p:txBody>
          <a:bodyPr>
            <a:noAutofit/>
          </a:bodyPr>
          <a:lstStyle/>
          <a:p>
            <a:r>
              <a:rPr lang="en-US" dirty="0"/>
              <a:t>Shortly after this electronic breakthrough, World War II began. Computing was used to gain advantages in wartime efforts. </a:t>
            </a:r>
          </a:p>
          <a:p>
            <a:r>
              <a:rPr lang="en-US" dirty="0"/>
              <a:t>Computing played the most powerful role in code-breaking, as Allied forces attempted to decipher German messages and vice versa. </a:t>
            </a:r>
          </a:p>
          <a:p>
            <a:r>
              <a:rPr lang="en-US" dirty="0"/>
              <a:t>The German forces used a device called the </a:t>
            </a:r>
            <a:r>
              <a:rPr lang="en-US" b="1" dirty="0"/>
              <a:t>Enigma Machine </a:t>
            </a:r>
            <a:r>
              <a:rPr lang="en-US" dirty="0"/>
              <a:t>to encrypt communications. This encryption used a type of substitution cipher with a shared key. German officers were given key lists ahead of time and would set a new key every day. </a:t>
            </a:r>
          </a:p>
          <a:p>
            <a:r>
              <a:rPr lang="en-US" dirty="0"/>
              <a:t>The Allied forces were able to reconstruct the physical device. However, they had to check all possible keys by hand every day, which took too long to be useful. This lasted until someone noticed a pattern in German messages – they always sent a weather report at 6am each day. The common words in this report made it easier to check possible keys computationally.</a:t>
            </a:r>
          </a:p>
        </p:txBody>
      </p:sp>
      <p:sp>
        <p:nvSpPr>
          <p:cNvPr id="30" name="Slide Number Placeholder 29">
            <a:extLst>
              <a:ext uri="{FF2B5EF4-FFF2-40B4-BE49-F238E27FC236}">
                <a16:creationId xmlns:a16="http://schemas.microsoft.com/office/drawing/2014/main" id="{1A9F6E2E-9E49-6562-94DD-F0A677D1BCAC}"/>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31</a:t>
            </a:fld>
            <a:endParaRPr lang="en-US">
              <a:solidFill>
                <a:srgbClr val="FFFFFF"/>
              </a:solidFill>
            </a:endParaRPr>
          </a:p>
        </p:txBody>
      </p:sp>
      <p:sp>
        <p:nvSpPr>
          <p:cNvPr id="31" name="TextBox 30">
            <a:extLst>
              <a:ext uri="{FF2B5EF4-FFF2-40B4-BE49-F238E27FC236}">
                <a16:creationId xmlns:a16="http://schemas.microsoft.com/office/drawing/2014/main" id="{2E15840A-7858-9857-4130-FA6F1FF52466}"/>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BE5D4F49-83DC-AD88-1040-288A00EB58D8}"/>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Computing Devices in World War II</a:t>
            </a:r>
          </a:p>
        </p:txBody>
      </p:sp>
      <p:sp>
        <p:nvSpPr>
          <p:cNvPr id="2" name="Slide Number Placeholder 29">
            <a:extLst>
              <a:ext uri="{FF2B5EF4-FFF2-40B4-BE49-F238E27FC236}">
                <a16:creationId xmlns:a16="http://schemas.microsoft.com/office/drawing/2014/main" id="{B30E1FD2-4057-8DC7-AE2D-9D45446A9BB6}"/>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31</a:t>
            </a:fld>
            <a:endParaRPr lang="en-US"/>
          </a:p>
        </p:txBody>
      </p:sp>
    </p:spTree>
    <p:extLst>
      <p:ext uri="{BB962C8B-B14F-4D97-AF65-F5344CB8AC3E}">
        <p14:creationId xmlns:p14="http://schemas.microsoft.com/office/powerpoint/2010/main" val="30493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3FE5-5276-7A60-4E1B-C5B2466D46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DF9BC2-EA59-8085-FFDB-4C7A34D69312}"/>
              </a:ext>
            </a:extLst>
          </p:cNvPr>
          <p:cNvSpPr>
            <a:spLocks noGrp="1"/>
          </p:cNvSpPr>
          <p:nvPr>
            <p:ph idx="1"/>
          </p:nvPr>
        </p:nvSpPr>
        <p:spPr>
          <a:xfrm>
            <a:off x="612648" y="1281946"/>
            <a:ext cx="6873238" cy="4628462"/>
          </a:xfrm>
        </p:spPr>
        <p:txBody>
          <a:bodyPr>
            <a:noAutofit/>
          </a:bodyPr>
          <a:lstStyle/>
          <a:p>
            <a:r>
              <a:rPr lang="en-US" sz="1800" dirty="0"/>
              <a:t>The original deciphering machine, the Bomba, was designed by Marian Rejewski in Poland in 1938. Due to improvements in the Enigma and a lack of funds, the idea was passed to Britain. </a:t>
            </a:r>
          </a:p>
          <a:p>
            <a:r>
              <a:rPr lang="en-US" sz="1800" dirty="0"/>
              <a:t>In 1939, Alan Turing worked with a team to develop </a:t>
            </a:r>
            <a:r>
              <a:rPr lang="en-US" sz="1800" b="1" i="1" dirty="0"/>
              <a:t>the Bombe</a:t>
            </a:r>
            <a:r>
              <a:rPr lang="en-US" sz="1800" dirty="0"/>
              <a:t>, which checked all possible settings to see if they could find one that matched the expected words. </a:t>
            </a:r>
          </a:p>
          <a:p>
            <a:r>
              <a:rPr lang="en-US" sz="1800" dirty="0"/>
              <a:t>This process was dramatized in the movie “The Imitation Game.”</a:t>
            </a:r>
          </a:p>
          <a:p>
            <a:r>
              <a:rPr lang="en-US" sz="1800" dirty="0"/>
              <a:t>Turing later on was convicted because he was gay and given the choice between imprisonment or probation with hormonal treatment to suppress his sexuality. He chose the latter but took his own life in 1954.</a:t>
            </a:r>
          </a:p>
          <a:p>
            <a:pPr lvl="1"/>
            <a:r>
              <a:rPr lang="en-US" dirty="0"/>
              <a:t>The highest distinction bestowed on a computer scientist is the </a:t>
            </a:r>
            <a:r>
              <a:rPr lang="en-US" b="1" dirty="0"/>
              <a:t>Turing award</a:t>
            </a:r>
            <a:r>
              <a:rPr lang="en-US" dirty="0"/>
              <a:t>, in honor of Alan Turing. </a:t>
            </a:r>
          </a:p>
          <a:p>
            <a:endParaRPr lang="en-US" sz="1800" dirty="0"/>
          </a:p>
        </p:txBody>
      </p:sp>
      <p:sp>
        <p:nvSpPr>
          <p:cNvPr id="30" name="Slide Number Placeholder 29">
            <a:extLst>
              <a:ext uri="{FF2B5EF4-FFF2-40B4-BE49-F238E27FC236}">
                <a16:creationId xmlns:a16="http://schemas.microsoft.com/office/drawing/2014/main" id="{565D9BC0-6DCE-EBA1-73C1-A9381B30349D}"/>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32</a:t>
            </a:fld>
            <a:endParaRPr lang="en-US">
              <a:solidFill>
                <a:srgbClr val="FFFFFF"/>
              </a:solidFill>
            </a:endParaRPr>
          </a:p>
        </p:txBody>
      </p:sp>
      <p:sp>
        <p:nvSpPr>
          <p:cNvPr id="31" name="TextBox 30">
            <a:extLst>
              <a:ext uri="{FF2B5EF4-FFF2-40B4-BE49-F238E27FC236}">
                <a16:creationId xmlns:a16="http://schemas.microsoft.com/office/drawing/2014/main" id="{EDBF5489-FCED-1055-D6FB-38E3AADA96A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FD6D3A7F-B83C-C840-08C9-A741E22AA78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Bombe and Alan Turing</a:t>
            </a:r>
          </a:p>
        </p:txBody>
      </p:sp>
      <p:pic>
        <p:nvPicPr>
          <p:cNvPr id="2" name="Picture 1" descr="Poster of the movie the imitation game">
            <a:extLst>
              <a:ext uri="{FF2B5EF4-FFF2-40B4-BE49-F238E27FC236}">
                <a16:creationId xmlns:a16="http://schemas.microsoft.com/office/drawing/2014/main" id="{C3D5F457-D7B9-A69C-0DA7-FC70FC3F906C}"/>
              </a:ext>
            </a:extLst>
          </p:cNvPr>
          <p:cNvPicPr>
            <a:picLocks noChangeAspect="1"/>
          </p:cNvPicPr>
          <p:nvPr/>
        </p:nvPicPr>
        <p:blipFill>
          <a:blip r:embed="rId3"/>
          <a:stretch>
            <a:fillRect/>
          </a:stretch>
        </p:blipFill>
        <p:spPr>
          <a:xfrm>
            <a:off x="7660427" y="0"/>
            <a:ext cx="4664646" cy="6858000"/>
          </a:xfrm>
          <a:prstGeom prst="rect">
            <a:avLst/>
          </a:prstGeom>
        </p:spPr>
      </p:pic>
      <p:sp>
        <p:nvSpPr>
          <p:cNvPr id="4" name="Slide Number Placeholder 29">
            <a:extLst>
              <a:ext uri="{FF2B5EF4-FFF2-40B4-BE49-F238E27FC236}">
                <a16:creationId xmlns:a16="http://schemas.microsoft.com/office/drawing/2014/main" id="{556FDCB6-028F-1563-058A-357FE779B699}"/>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32</a:t>
            </a:fld>
            <a:endParaRPr lang="en-US"/>
          </a:p>
        </p:txBody>
      </p:sp>
    </p:spTree>
    <p:extLst>
      <p:ext uri="{BB962C8B-B14F-4D97-AF65-F5344CB8AC3E}">
        <p14:creationId xmlns:p14="http://schemas.microsoft.com/office/powerpoint/2010/main" val="138936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619BC-986D-4A23-9337-D53099A33C5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3319B-2B7A-C140-0B7C-F25F28B7ED0B}"/>
              </a:ext>
            </a:extLst>
          </p:cNvPr>
          <p:cNvSpPr>
            <a:spLocks noGrp="1"/>
          </p:cNvSpPr>
          <p:nvPr>
            <p:ph idx="1"/>
          </p:nvPr>
        </p:nvSpPr>
        <p:spPr>
          <a:xfrm>
            <a:off x="612648" y="1466612"/>
            <a:ext cx="7242196" cy="4628462"/>
          </a:xfrm>
        </p:spPr>
        <p:txBody>
          <a:bodyPr>
            <a:noAutofit/>
          </a:bodyPr>
          <a:lstStyle/>
          <a:p>
            <a:r>
              <a:rPr lang="en-US" dirty="0"/>
              <a:t>Later in the war, German forces started using a new encryption system for high-security messages. The </a:t>
            </a:r>
            <a:r>
              <a:rPr lang="en-US" b="1" dirty="0"/>
              <a:t>Lorenz cipher </a:t>
            </a:r>
            <a:r>
              <a:rPr lang="en-US" dirty="0"/>
              <a:t>proved much harder to crack, as the Allied forces had no information about the machine used to produce them. </a:t>
            </a:r>
          </a:p>
          <a:p>
            <a:r>
              <a:rPr lang="en-US" dirty="0"/>
              <a:t>From 1943-1945, English engineer </a:t>
            </a:r>
            <a:r>
              <a:rPr lang="en-US" b="1" dirty="0"/>
              <a:t>Tommy Flowers </a:t>
            </a:r>
            <a:r>
              <a:rPr lang="en-US" dirty="0"/>
              <a:t>led a team to design the </a:t>
            </a:r>
            <a:r>
              <a:rPr lang="en-US" b="1" dirty="0"/>
              <a:t>Colossus</a:t>
            </a:r>
            <a:r>
              <a:rPr lang="en-US" dirty="0"/>
              <a:t>, which was used to break Lorenz ciphers. </a:t>
            </a:r>
          </a:p>
          <a:p>
            <a:r>
              <a:rPr lang="en-US" dirty="0"/>
              <a:t>Colossus is widely considered to be the </a:t>
            </a:r>
            <a:r>
              <a:rPr lang="en-US" b="1" dirty="0"/>
              <a:t>first electronic programmable computer</a:t>
            </a:r>
            <a:r>
              <a:rPr lang="en-US" dirty="0"/>
              <a:t>. However, it could only be programmed for cipher-breaking, not general tasks.</a:t>
            </a:r>
          </a:p>
          <a:p>
            <a:r>
              <a:rPr lang="en-US" dirty="0"/>
              <a:t>As with many war-time inventions, the existence of the Colossus machines was kept secret until the mid-1970s</a:t>
            </a:r>
          </a:p>
        </p:txBody>
      </p:sp>
      <p:sp>
        <p:nvSpPr>
          <p:cNvPr id="30" name="Slide Number Placeholder 29">
            <a:extLst>
              <a:ext uri="{FF2B5EF4-FFF2-40B4-BE49-F238E27FC236}">
                <a16:creationId xmlns:a16="http://schemas.microsoft.com/office/drawing/2014/main" id="{7E481B20-1B54-5BBC-0917-99E8320C53E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33</a:t>
            </a:fld>
            <a:endParaRPr lang="en-US">
              <a:solidFill>
                <a:srgbClr val="FFFFFF"/>
              </a:solidFill>
            </a:endParaRPr>
          </a:p>
        </p:txBody>
      </p:sp>
      <p:sp>
        <p:nvSpPr>
          <p:cNvPr id="31" name="TextBox 30">
            <a:extLst>
              <a:ext uri="{FF2B5EF4-FFF2-40B4-BE49-F238E27FC236}">
                <a16:creationId xmlns:a16="http://schemas.microsoft.com/office/drawing/2014/main" id="{9242B524-12F1-CF07-809D-CA0A87025E47}"/>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7B0395C5-5185-9DD7-85DF-582D136AF72C}"/>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Colossus</a:t>
            </a:r>
          </a:p>
        </p:txBody>
      </p:sp>
      <p:pic>
        <p:nvPicPr>
          <p:cNvPr id="5" name="Picture 4" descr="A person wearing glasses and a suit&#10;&#10;AI-generated content may be incorrect.">
            <a:extLst>
              <a:ext uri="{FF2B5EF4-FFF2-40B4-BE49-F238E27FC236}">
                <a16:creationId xmlns:a16="http://schemas.microsoft.com/office/drawing/2014/main" id="{468A236C-AC07-E23F-5736-5464EE350B77}"/>
              </a:ext>
            </a:extLst>
          </p:cNvPr>
          <p:cNvPicPr>
            <a:picLocks noChangeAspect="1"/>
          </p:cNvPicPr>
          <p:nvPr/>
        </p:nvPicPr>
        <p:blipFill>
          <a:blip r:embed="rId3"/>
          <a:srcRect l="24984" t="-1" r="25836" b="-392"/>
          <a:stretch>
            <a:fillRect/>
          </a:stretch>
        </p:blipFill>
        <p:spPr>
          <a:xfrm>
            <a:off x="10194388" y="0"/>
            <a:ext cx="1997612" cy="2718493"/>
          </a:xfrm>
          <a:prstGeom prst="rect">
            <a:avLst/>
          </a:prstGeom>
        </p:spPr>
      </p:pic>
      <p:sp>
        <p:nvSpPr>
          <p:cNvPr id="6" name="TextBox 5">
            <a:extLst>
              <a:ext uri="{FF2B5EF4-FFF2-40B4-BE49-F238E27FC236}">
                <a16:creationId xmlns:a16="http://schemas.microsoft.com/office/drawing/2014/main" id="{0948BE4A-C7B3-2350-6E56-765A1789A3EA}"/>
              </a:ext>
            </a:extLst>
          </p:cNvPr>
          <p:cNvSpPr txBox="1"/>
          <p:nvPr/>
        </p:nvSpPr>
        <p:spPr>
          <a:xfrm>
            <a:off x="10194388" y="2867958"/>
            <a:ext cx="2045083" cy="369332"/>
          </a:xfrm>
          <a:prstGeom prst="rect">
            <a:avLst/>
          </a:prstGeom>
          <a:noFill/>
        </p:spPr>
        <p:txBody>
          <a:bodyPr wrap="square">
            <a:spAutoFit/>
          </a:bodyPr>
          <a:lstStyle/>
          <a:p>
            <a:r>
              <a:rPr lang="en-US" sz="1800" dirty="0"/>
              <a:t>Tommy Flowers</a:t>
            </a:r>
            <a:endParaRPr lang="en-US" dirty="0"/>
          </a:p>
        </p:txBody>
      </p:sp>
      <p:sp>
        <p:nvSpPr>
          <p:cNvPr id="7" name="Slide Number Placeholder 29">
            <a:extLst>
              <a:ext uri="{FF2B5EF4-FFF2-40B4-BE49-F238E27FC236}">
                <a16:creationId xmlns:a16="http://schemas.microsoft.com/office/drawing/2014/main" id="{CCFD5592-7B27-4B25-F8FC-06BD219AC3CF}"/>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33</a:t>
            </a:fld>
            <a:endParaRPr lang="en-US"/>
          </a:p>
        </p:txBody>
      </p:sp>
      <p:pic>
        <p:nvPicPr>
          <p:cNvPr id="9" name="Picture 8" descr="A person standing next to a large machine&#10;&#10;AI-generated content may be incorrect.">
            <a:extLst>
              <a:ext uri="{FF2B5EF4-FFF2-40B4-BE49-F238E27FC236}">
                <a16:creationId xmlns:a16="http://schemas.microsoft.com/office/drawing/2014/main" id="{5F15EE6C-1EFC-F675-EEC8-CEE2E757E0A9}"/>
              </a:ext>
            </a:extLst>
          </p:cNvPr>
          <p:cNvPicPr>
            <a:picLocks noChangeAspect="1"/>
          </p:cNvPicPr>
          <p:nvPr/>
        </p:nvPicPr>
        <p:blipFill>
          <a:blip r:embed="rId4"/>
          <a:stretch>
            <a:fillRect/>
          </a:stretch>
        </p:blipFill>
        <p:spPr>
          <a:xfrm>
            <a:off x="8127144" y="3429000"/>
            <a:ext cx="4086625" cy="2718494"/>
          </a:xfrm>
          <a:prstGeom prst="rect">
            <a:avLst/>
          </a:prstGeom>
        </p:spPr>
      </p:pic>
      <p:sp>
        <p:nvSpPr>
          <p:cNvPr id="10" name="TextBox 9" descr="A Colossus Mark 2 computer being operated by Wrens.[a] The slanted control panel on the left was used to set the &quot;pin&quot; (or &quot;cam&quot;) patterns of the Lorenz. The &quot;bedstead&quot; paper tape transport is on the right.&#10;">
            <a:extLst>
              <a:ext uri="{FF2B5EF4-FFF2-40B4-BE49-F238E27FC236}">
                <a16:creationId xmlns:a16="http://schemas.microsoft.com/office/drawing/2014/main" id="{D0B2C65C-E1A1-DB54-AA54-5D0510E474B8}"/>
              </a:ext>
            </a:extLst>
          </p:cNvPr>
          <p:cNvSpPr txBox="1"/>
          <p:nvPr/>
        </p:nvSpPr>
        <p:spPr>
          <a:xfrm>
            <a:off x="9434679" y="6171795"/>
            <a:ext cx="2045083" cy="369332"/>
          </a:xfrm>
          <a:prstGeom prst="rect">
            <a:avLst/>
          </a:prstGeom>
          <a:noFill/>
        </p:spPr>
        <p:txBody>
          <a:bodyPr wrap="square">
            <a:spAutoFit/>
          </a:bodyPr>
          <a:lstStyle/>
          <a:p>
            <a:r>
              <a:rPr lang="en-US" sz="1800" dirty="0"/>
              <a:t>Colossus MK-2</a:t>
            </a:r>
            <a:endParaRPr lang="en-US" dirty="0"/>
          </a:p>
        </p:txBody>
      </p:sp>
    </p:spTree>
    <p:extLst>
      <p:ext uri="{BB962C8B-B14F-4D97-AF65-F5344CB8AC3E}">
        <p14:creationId xmlns:p14="http://schemas.microsoft.com/office/powerpoint/2010/main" val="119833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3A01F-DBC9-B42F-48B6-996076DB84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A5A045-6E9B-7CD2-676D-F39D7C21E025}"/>
              </a:ext>
            </a:extLst>
          </p:cNvPr>
          <p:cNvSpPr>
            <a:spLocks noGrp="1"/>
          </p:cNvSpPr>
          <p:nvPr>
            <p:ph idx="1"/>
          </p:nvPr>
        </p:nvSpPr>
        <p:spPr>
          <a:xfrm>
            <a:off x="612650" y="1680898"/>
            <a:ext cx="7344234" cy="4628462"/>
          </a:xfrm>
        </p:spPr>
        <p:txBody>
          <a:bodyPr>
            <a:noAutofit/>
          </a:bodyPr>
          <a:lstStyle/>
          <a:p>
            <a:r>
              <a:rPr lang="en-US" sz="1800" dirty="0"/>
              <a:t>In 1945, after the war ended, companies and research groups worked on designing computers for corporate and military use. </a:t>
            </a:r>
          </a:p>
          <a:p>
            <a:r>
              <a:rPr lang="en-US" sz="1800" dirty="0"/>
              <a:t>At University of Pennsylvania, </a:t>
            </a:r>
            <a:r>
              <a:rPr lang="en-US" sz="1800" b="1" dirty="0"/>
              <a:t>John Mauchly </a:t>
            </a:r>
            <a:r>
              <a:rPr lang="en-US" sz="1800" dirty="0"/>
              <a:t>and </a:t>
            </a:r>
            <a:r>
              <a:rPr lang="en-US" sz="1800" b="1" dirty="0"/>
              <a:t>J. Presper Eckert </a:t>
            </a:r>
            <a:r>
              <a:rPr lang="en-US" sz="1800" dirty="0"/>
              <a:t>designed the </a:t>
            </a:r>
            <a:r>
              <a:rPr lang="en-US" sz="1800" b="1" dirty="0"/>
              <a:t>ENIAC</a:t>
            </a:r>
            <a:r>
              <a:rPr lang="en-US" sz="1800" dirty="0"/>
              <a:t>, the world’s first electronic truly </a:t>
            </a:r>
            <a:r>
              <a:rPr lang="en-US" sz="1800" b="1" dirty="0"/>
              <a:t>general-purpose </a:t>
            </a:r>
            <a:r>
              <a:rPr lang="en-US" sz="1800" dirty="0"/>
              <a:t>programmable electronic computer. It influenced many machines that came after it. </a:t>
            </a:r>
          </a:p>
          <a:p>
            <a:r>
              <a:rPr lang="en-US" sz="1800" dirty="0"/>
              <a:t>This machine was programmable (by moving wires) and had input and output in the form of punched cards. It could only hold up to 200 decimal digits in memory at first. That's around 80 bytes!</a:t>
            </a:r>
          </a:p>
          <a:p>
            <a:pPr lvl="1"/>
            <a:r>
              <a:rPr lang="en-US" dirty="0"/>
              <a:t>ENIAC took 1,800 sq. ft of space and weighed around 30 tons.</a:t>
            </a:r>
          </a:p>
          <a:p>
            <a:r>
              <a:rPr lang="en-US" sz="1800" dirty="0"/>
              <a:t>It was operational for half a day at a time due to mechanical failures but led to more computations in 10 years than the entire human race before that!</a:t>
            </a:r>
          </a:p>
        </p:txBody>
      </p:sp>
      <p:sp>
        <p:nvSpPr>
          <p:cNvPr id="30" name="Slide Number Placeholder 29">
            <a:extLst>
              <a:ext uri="{FF2B5EF4-FFF2-40B4-BE49-F238E27FC236}">
                <a16:creationId xmlns:a16="http://schemas.microsoft.com/office/drawing/2014/main" id="{A8673CD8-D407-056B-6A7B-E4E2B3C8B8A8}"/>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34</a:t>
            </a:fld>
            <a:endParaRPr lang="en-US">
              <a:solidFill>
                <a:srgbClr val="FFFFFF"/>
              </a:solidFill>
            </a:endParaRPr>
          </a:p>
        </p:txBody>
      </p:sp>
      <p:sp>
        <p:nvSpPr>
          <p:cNvPr id="31" name="TextBox 30">
            <a:extLst>
              <a:ext uri="{FF2B5EF4-FFF2-40B4-BE49-F238E27FC236}">
                <a16:creationId xmlns:a16="http://schemas.microsoft.com/office/drawing/2014/main" id="{4704B8FB-BCAB-C900-7185-16C3CC131CA1}"/>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EEFD069D-369A-B193-7D01-247CE375C546}"/>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ENIAC - The first modern computer</a:t>
            </a:r>
          </a:p>
        </p:txBody>
      </p:sp>
      <p:sp>
        <p:nvSpPr>
          <p:cNvPr id="2" name="Slide Number Placeholder 29">
            <a:extLst>
              <a:ext uri="{FF2B5EF4-FFF2-40B4-BE49-F238E27FC236}">
                <a16:creationId xmlns:a16="http://schemas.microsoft.com/office/drawing/2014/main" id="{8BA4CD9A-30B9-E4FE-0EDF-C9B95AC31478}"/>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34</a:t>
            </a:fld>
            <a:endParaRPr lang="en-US"/>
          </a:p>
        </p:txBody>
      </p:sp>
      <p:pic>
        <p:nvPicPr>
          <p:cNvPr id="5" name="Picture 4" descr="Cpl. Irwin Goldstein (foreground) sets the switches on one of ENIAC's function tables at the Moore School of Electrical Engineering. (U.S. Army photo, 1946)[31]&#10;">
            <a:extLst>
              <a:ext uri="{FF2B5EF4-FFF2-40B4-BE49-F238E27FC236}">
                <a16:creationId xmlns:a16="http://schemas.microsoft.com/office/drawing/2014/main" id="{01DD7DDF-99EF-CEF2-45CE-14F76C410E7E}"/>
              </a:ext>
            </a:extLst>
          </p:cNvPr>
          <p:cNvPicPr>
            <a:picLocks noChangeAspect="1"/>
          </p:cNvPicPr>
          <p:nvPr/>
        </p:nvPicPr>
        <p:blipFill>
          <a:blip r:embed="rId3"/>
          <a:srcRect l="9277"/>
          <a:stretch>
            <a:fillRect/>
          </a:stretch>
        </p:blipFill>
        <p:spPr>
          <a:xfrm>
            <a:off x="7956884" y="1993692"/>
            <a:ext cx="4235115" cy="3370437"/>
          </a:xfrm>
          <a:prstGeom prst="rect">
            <a:avLst/>
          </a:prstGeom>
        </p:spPr>
      </p:pic>
      <p:sp>
        <p:nvSpPr>
          <p:cNvPr id="7" name="TextBox 6">
            <a:extLst>
              <a:ext uri="{FF2B5EF4-FFF2-40B4-BE49-F238E27FC236}">
                <a16:creationId xmlns:a16="http://schemas.microsoft.com/office/drawing/2014/main" id="{2CB4A33A-17A3-60E6-5A75-0B9AF3B56B0D}"/>
              </a:ext>
            </a:extLst>
          </p:cNvPr>
          <p:cNvSpPr txBox="1"/>
          <p:nvPr/>
        </p:nvSpPr>
        <p:spPr>
          <a:xfrm>
            <a:off x="9595502" y="5516529"/>
            <a:ext cx="2251263" cy="369332"/>
          </a:xfrm>
          <a:prstGeom prst="rect">
            <a:avLst/>
          </a:prstGeom>
          <a:noFill/>
        </p:spPr>
        <p:txBody>
          <a:bodyPr wrap="square">
            <a:spAutoFit/>
          </a:bodyPr>
          <a:lstStyle/>
          <a:p>
            <a:r>
              <a:rPr lang="en-US" sz="1800" dirty="0"/>
              <a:t>ENIAC</a:t>
            </a:r>
            <a:endParaRPr lang="en-US" dirty="0"/>
          </a:p>
        </p:txBody>
      </p:sp>
    </p:spTree>
    <p:extLst>
      <p:ext uri="{BB962C8B-B14F-4D97-AF65-F5344CB8AC3E}">
        <p14:creationId xmlns:p14="http://schemas.microsoft.com/office/powerpoint/2010/main" val="40651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0FCF1-21EE-39F8-4231-E397E2D5BD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24FA68-A905-5960-16D4-C4BA66616FC6}"/>
              </a:ext>
            </a:extLst>
          </p:cNvPr>
          <p:cNvSpPr>
            <a:spLocks noGrp="1"/>
          </p:cNvSpPr>
          <p:nvPr>
            <p:ph idx="1"/>
          </p:nvPr>
        </p:nvSpPr>
        <p:spPr>
          <a:xfrm>
            <a:off x="612650" y="1680898"/>
            <a:ext cx="7704926" cy="4628462"/>
          </a:xfrm>
        </p:spPr>
        <p:txBody>
          <a:bodyPr>
            <a:noAutofit/>
          </a:bodyPr>
          <a:lstStyle/>
          <a:p>
            <a:r>
              <a:rPr lang="en-US" sz="2200" dirty="0"/>
              <a:t>With the introduction of general-purpose computers came the need for software systems to support programming. In 1945, the </a:t>
            </a:r>
            <a:r>
              <a:rPr lang="en-US" sz="2200" b="1" dirty="0"/>
              <a:t>software architecture </a:t>
            </a:r>
            <a:r>
              <a:rPr lang="en-US" sz="2200" dirty="0"/>
              <a:t>of computers that we use today was designed. </a:t>
            </a:r>
          </a:p>
          <a:p>
            <a:r>
              <a:rPr lang="en-US" sz="2200" b="1" dirty="0"/>
              <a:t>John von Neumann </a:t>
            </a:r>
            <a:r>
              <a:rPr lang="en-US" sz="2200" dirty="0"/>
              <a:t>introduced the </a:t>
            </a:r>
            <a:r>
              <a:rPr lang="en-US" sz="2200" b="1" dirty="0"/>
              <a:t>von Neumann architecture</a:t>
            </a:r>
            <a:r>
              <a:rPr lang="en-US" sz="2200" dirty="0"/>
              <a:t>, which organized the CPU, memory, and input/output. </a:t>
            </a:r>
          </a:p>
          <a:p>
            <a:r>
              <a:rPr lang="en-US" sz="2200" dirty="0"/>
              <a:t>This also introduced the idea of representing machine code by running instructions sequentially until a conditional jump is reached.</a:t>
            </a:r>
          </a:p>
        </p:txBody>
      </p:sp>
      <p:sp>
        <p:nvSpPr>
          <p:cNvPr id="30" name="Slide Number Placeholder 29">
            <a:extLst>
              <a:ext uri="{FF2B5EF4-FFF2-40B4-BE49-F238E27FC236}">
                <a16:creationId xmlns:a16="http://schemas.microsoft.com/office/drawing/2014/main" id="{FBEA9739-0B1A-7DDE-41F3-1DD9A74292DB}"/>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35</a:t>
            </a:fld>
            <a:endParaRPr lang="en-US">
              <a:solidFill>
                <a:srgbClr val="FFFFFF"/>
              </a:solidFill>
            </a:endParaRPr>
          </a:p>
        </p:txBody>
      </p:sp>
      <p:sp>
        <p:nvSpPr>
          <p:cNvPr id="31" name="TextBox 30">
            <a:extLst>
              <a:ext uri="{FF2B5EF4-FFF2-40B4-BE49-F238E27FC236}">
                <a16:creationId xmlns:a16="http://schemas.microsoft.com/office/drawing/2014/main" id="{661A9A30-4A7A-EA5F-E0E8-FE21A2030577}"/>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FEAC761B-EA94-7EDB-9B4F-550809C8A51F}"/>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Modern software architecture</a:t>
            </a:r>
          </a:p>
        </p:txBody>
      </p:sp>
      <p:grpSp>
        <p:nvGrpSpPr>
          <p:cNvPr id="24" name="Group 23">
            <a:extLst>
              <a:ext uri="{FF2B5EF4-FFF2-40B4-BE49-F238E27FC236}">
                <a16:creationId xmlns:a16="http://schemas.microsoft.com/office/drawing/2014/main" id="{75640E28-926B-E991-7272-3F2715053B7F}"/>
              </a:ext>
            </a:extLst>
          </p:cNvPr>
          <p:cNvGrpSpPr/>
          <p:nvPr/>
        </p:nvGrpSpPr>
        <p:grpSpPr>
          <a:xfrm>
            <a:off x="8317576" y="3797304"/>
            <a:ext cx="3842809" cy="3012881"/>
            <a:chOff x="7212590" y="3612244"/>
            <a:chExt cx="4947795" cy="3197942"/>
          </a:xfrm>
        </p:grpSpPr>
        <p:grpSp>
          <p:nvGrpSpPr>
            <p:cNvPr id="2" name="Group 1">
              <a:extLst>
                <a:ext uri="{FF2B5EF4-FFF2-40B4-BE49-F238E27FC236}">
                  <a16:creationId xmlns:a16="http://schemas.microsoft.com/office/drawing/2014/main" id="{2CF1B816-ED0C-AA30-1E8E-4AD1EC7A6B0C}"/>
                </a:ext>
              </a:extLst>
            </p:cNvPr>
            <p:cNvGrpSpPr/>
            <p:nvPr/>
          </p:nvGrpSpPr>
          <p:grpSpPr>
            <a:xfrm>
              <a:off x="7212590" y="3612244"/>
              <a:ext cx="4947795" cy="3197942"/>
              <a:chOff x="747809" y="2837902"/>
              <a:chExt cx="12056979" cy="4107764"/>
            </a:xfrm>
          </p:grpSpPr>
          <p:sp>
            <p:nvSpPr>
              <p:cNvPr id="4" name="Rounded Rectangle 3">
                <a:extLst>
                  <a:ext uri="{FF2B5EF4-FFF2-40B4-BE49-F238E27FC236}">
                    <a16:creationId xmlns:a16="http://schemas.microsoft.com/office/drawing/2014/main" id="{70188601-6012-E086-7C66-0D4A93B46950}"/>
                  </a:ext>
                </a:extLst>
              </p:cNvPr>
              <p:cNvSpPr/>
              <p:nvPr/>
            </p:nvSpPr>
            <p:spPr>
              <a:xfrm>
                <a:off x="4092458" y="2837902"/>
                <a:ext cx="5485965" cy="4107764"/>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B39468A9-ADAD-3D20-DA2D-F86A87B409D3}"/>
                  </a:ext>
                </a:extLst>
              </p:cNvPr>
              <p:cNvGrpSpPr/>
              <p:nvPr/>
            </p:nvGrpSpPr>
            <p:grpSpPr>
              <a:xfrm>
                <a:off x="747809" y="3329902"/>
                <a:ext cx="12056979" cy="2653315"/>
                <a:chOff x="747809" y="3329902"/>
                <a:chExt cx="12056979" cy="2653315"/>
              </a:xfrm>
            </p:grpSpPr>
            <p:sp>
              <p:nvSpPr>
                <p:cNvPr id="6" name="Rounded Rectangle 5">
                  <a:extLst>
                    <a:ext uri="{FF2B5EF4-FFF2-40B4-BE49-F238E27FC236}">
                      <a16:creationId xmlns:a16="http://schemas.microsoft.com/office/drawing/2014/main" id="{450C28CC-492D-9D54-A0D0-E0AE88333045}"/>
                    </a:ext>
                  </a:extLst>
                </p:cNvPr>
                <p:cNvSpPr/>
                <p:nvPr/>
              </p:nvSpPr>
              <p:spPr>
                <a:xfrm>
                  <a:off x="5035793" y="5225176"/>
                  <a:ext cx="3938953" cy="75804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Memory</a:t>
                  </a:r>
                </a:p>
              </p:txBody>
            </p:sp>
            <p:sp>
              <p:nvSpPr>
                <p:cNvPr id="7" name="Rounded Rectangle 6">
                  <a:extLst>
                    <a:ext uri="{FF2B5EF4-FFF2-40B4-BE49-F238E27FC236}">
                      <a16:creationId xmlns:a16="http://schemas.microsoft.com/office/drawing/2014/main" id="{0E5A1049-B6DF-1B6D-F7A3-0013DD21EFF0}"/>
                    </a:ext>
                  </a:extLst>
                </p:cNvPr>
                <p:cNvSpPr/>
                <p:nvPr/>
              </p:nvSpPr>
              <p:spPr>
                <a:xfrm>
                  <a:off x="4356307" y="3329902"/>
                  <a:ext cx="4958272" cy="11327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Central Processing Unit</a:t>
                  </a:r>
                </a:p>
              </p:txBody>
            </p:sp>
            <p:sp>
              <p:nvSpPr>
                <p:cNvPr id="8" name="Rounded Rectangle 7">
                  <a:extLst>
                    <a:ext uri="{FF2B5EF4-FFF2-40B4-BE49-F238E27FC236}">
                      <a16:creationId xmlns:a16="http://schemas.microsoft.com/office/drawing/2014/main" id="{797051FC-EFC6-94B1-16AB-D1855127A103}"/>
                    </a:ext>
                  </a:extLst>
                </p:cNvPr>
                <p:cNvSpPr/>
                <p:nvPr/>
              </p:nvSpPr>
              <p:spPr>
                <a:xfrm>
                  <a:off x="747809" y="4559736"/>
                  <a:ext cx="2574389" cy="892836"/>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Input</a:t>
                  </a:r>
                </a:p>
              </p:txBody>
            </p:sp>
            <p:sp>
              <p:nvSpPr>
                <p:cNvPr id="9" name="Rounded Rectangle 8">
                  <a:extLst>
                    <a:ext uri="{FF2B5EF4-FFF2-40B4-BE49-F238E27FC236}">
                      <a16:creationId xmlns:a16="http://schemas.microsoft.com/office/drawing/2014/main" id="{43E83A05-DA67-053E-C30D-C4B29D8FC166}"/>
                    </a:ext>
                  </a:extLst>
                </p:cNvPr>
                <p:cNvSpPr/>
                <p:nvPr/>
              </p:nvSpPr>
              <p:spPr>
                <a:xfrm>
                  <a:off x="10230399" y="4407104"/>
                  <a:ext cx="2574389" cy="853196"/>
                </a:xfrm>
                <a:prstGeom prst="roundRect">
                  <a:avLst/>
                </a:prstGeom>
                <a:solidFill>
                  <a:srgbClr val="0089E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output</a:t>
                  </a:r>
                </a:p>
              </p:txBody>
            </p:sp>
            <p:cxnSp>
              <p:nvCxnSpPr>
                <p:cNvPr id="12" name="Straight Arrow Connector 11">
                  <a:extLst>
                    <a:ext uri="{FF2B5EF4-FFF2-40B4-BE49-F238E27FC236}">
                      <a16:creationId xmlns:a16="http://schemas.microsoft.com/office/drawing/2014/main" id="{173B8773-9FB1-D07E-5AF2-8B5806E37362}"/>
                    </a:ext>
                  </a:extLst>
                </p:cNvPr>
                <p:cNvCxnSpPr>
                  <a:cxnSpLocks/>
                </p:cNvCxnSpPr>
                <p:nvPr/>
              </p:nvCxnSpPr>
              <p:spPr>
                <a:xfrm>
                  <a:off x="6830463" y="4482805"/>
                  <a:ext cx="3319" cy="742371"/>
                </a:xfrm>
                <a:prstGeom prst="straightConnector1">
                  <a:avLst/>
                </a:prstGeom>
                <a:ln w="3175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700E508-EA8E-ACEB-A9E2-958E41C6EF1B}"/>
                    </a:ext>
                  </a:extLst>
                </p:cNvPr>
                <p:cNvCxnSpPr>
                  <a:cxnSpLocks/>
                  <a:stCxn id="8" idx="3"/>
                </p:cNvCxnSpPr>
                <p:nvPr/>
              </p:nvCxnSpPr>
              <p:spPr>
                <a:xfrm flipV="1">
                  <a:off x="3322198" y="4986339"/>
                  <a:ext cx="767499" cy="19816"/>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grpSp>
        <p:cxnSp>
          <p:nvCxnSpPr>
            <p:cNvPr id="17" name="Straight Arrow Connector 16">
              <a:extLst>
                <a:ext uri="{FF2B5EF4-FFF2-40B4-BE49-F238E27FC236}">
                  <a16:creationId xmlns:a16="http://schemas.microsoft.com/office/drawing/2014/main" id="{CAD12773-B33B-1D55-ABDF-FD3C924D629C}"/>
                </a:ext>
              </a:extLst>
            </p:cNvPr>
            <p:cNvCxnSpPr>
              <a:cxnSpLocks/>
              <a:stCxn id="4" idx="3"/>
              <a:endCxn id="9" idx="1"/>
            </p:cNvCxnSpPr>
            <p:nvPr/>
          </p:nvCxnSpPr>
          <p:spPr>
            <a:xfrm flipV="1">
              <a:off x="10836389" y="5165998"/>
              <a:ext cx="267550" cy="45217"/>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grpSp>
      <p:sp>
        <p:nvSpPr>
          <p:cNvPr id="18" name="Slide Number Placeholder 29">
            <a:extLst>
              <a:ext uri="{FF2B5EF4-FFF2-40B4-BE49-F238E27FC236}">
                <a16:creationId xmlns:a16="http://schemas.microsoft.com/office/drawing/2014/main" id="{C3A2A635-EE0B-C960-5CB7-6C84779FD68D}"/>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35</a:t>
            </a:fld>
            <a:endParaRPr lang="en-US"/>
          </a:p>
        </p:txBody>
      </p:sp>
      <p:pic>
        <p:nvPicPr>
          <p:cNvPr id="20" name="Picture 19" descr="By LANL - http://www.lanl.gov/history/atomicbomb/images/NeumannL.GIF (archive copy at the Wayback Machine), Attribution, https://commons.wikimedia.org/w/index.php?curid=3429594">
            <a:extLst>
              <a:ext uri="{FF2B5EF4-FFF2-40B4-BE49-F238E27FC236}">
                <a16:creationId xmlns:a16="http://schemas.microsoft.com/office/drawing/2014/main" id="{A8CAB6AD-580E-B352-D050-693E33B687B9}"/>
              </a:ext>
            </a:extLst>
          </p:cNvPr>
          <p:cNvPicPr>
            <a:picLocks noChangeAspect="1"/>
          </p:cNvPicPr>
          <p:nvPr/>
        </p:nvPicPr>
        <p:blipFill>
          <a:blip r:embed="rId3"/>
          <a:stretch>
            <a:fillRect/>
          </a:stretch>
        </p:blipFill>
        <p:spPr>
          <a:xfrm>
            <a:off x="9712471" y="-26070"/>
            <a:ext cx="2491152" cy="3248665"/>
          </a:xfrm>
          <a:prstGeom prst="rect">
            <a:avLst/>
          </a:prstGeom>
        </p:spPr>
      </p:pic>
      <p:sp>
        <p:nvSpPr>
          <p:cNvPr id="21" name="TextBox 20">
            <a:extLst>
              <a:ext uri="{FF2B5EF4-FFF2-40B4-BE49-F238E27FC236}">
                <a16:creationId xmlns:a16="http://schemas.microsoft.com/office/drawing/2014/main" id="{FEE4320C-8108-0B7A-BFBE-ED61D4AB505B}"/>
              </a:ext>
            </a:extLst>
          </p:cNvPr>
          <p:cNvSpPr txBox="1"/>
          <p:nvPr/>
        </p:nvSpPr>
        <p:spPr>
          <a:xfrm>
            <a:off x="9875241" y="3244334"/>
            <a:ext cx="2251263" cy="369332"/>
          </a:xfrm>
          <a:prstGeom prst="rect">
            <a:avLst/>
          </a:prstGeom>
          <a:noFill/>
        </p:spPr>
        <p:txBody>
          <a:bodyPr wrap="square">
            <a:spAutoFit/>
          </a:bodyPr>
          <a:lstStyle/>
          <a:p>
            <a:r>
              <a:rPr lang="en-US" sz="1800" dirty="0"/>
              <a:t>John von Neumann</a:t>
            </a:r>
            <a:endParaRPr lang="en-US" dirty="0"/>
          </a:p>
        </p:txBody>
      </p:sp>
    </p:spTree>
    <p:extLst>
      <p:ext uri="{BB962C8B-B14F-4D97-AF65-F5344CB8AC3E}">
        <p14:creationId xmlns:p14="http://schemas.microsoft.com/office/powerpoint/2010/main" val="20175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67E12-6609-3BDE-4FCA-0616E7E09D0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367561-B55E-82AE-E6EE-BD4B106B9769}"/>
              </a:ext>
            </a:extLst>
          </p:cNvPr>
          <p:cNvSpPr>
            <a:spLocks noGrp="1"/>
          </p:cNvSpPr>
          <p:nvPr>
            <p:ph idx="1"/>
          </p:nvPr>
        </p:nvSpPr>
        <p:spPr>
          <a:xfrm>
            <a:off x="612649" y="1259174"/>
            <a:ext cx="10966703" cy="5050186"/>
          </a:xfrm>
        </p:spPr>
        <p:txBody>
          <a:bodyPr>
            <a:normAutofit lnSpcReduction="10000"/>
          </a:bodyPr>
          <a:lstStyle/>
          <a:p>
            <a:r>
              <a:rPr lang="en-US" dirty="0"/>
              <a:t>Computers can only understand </a:t>
            </a:r>
            <a:r>
              <a:rPr lang="en-US" b="1" dirty="0"/>
              <a:t>machine language/code </a:t>
            </a:r>
            <a:r>
              <a:rPr lang="en-US" dirty="0"/>
              <a:t>which is sequences of 0s and 1s specific to their machine. </a:t>
            </a:r>
          </a:p>
          <a:p>
            <a:r>
              <a:rPr lang="en-US" dirty="0"/>
              <a:t>In early days, translated pseudo-code written in English into machine code.</a:t>
            </a:r>
          </a:p>
          <a:p>
            <a:r>
              <a:rPr lang="en-US" dirty="0"/>
              <a:t>By mid-20</a:t>
            </a:r>
            <a:r>
              <a:rPr lang="en-US" baseline="30000" dirty="0"/>
              <a:t>th</a:t>
            </a:r>
            <a:r>
              <a:rPr lang="en-US" dirty="0"/>
              <a:t> century, programmers created reusable helper programs in machine code that read text-based instructions and assemble them into corresponding machine code.</a:t>
            </a:r>
          </a:p>
          <a:p>
            <a:r>
              <a:rPr lang="en-US" dirty="0"/>
              <a:t>These programs are called </a:t>
            </a:r>
            <a:r>
              <a:rPr lang="en-US" b="1" dirty="0"/>
              <a:t>assemblers</a:t>
            </a:r>
            <a:r>
              <a:rPr lang="en-US" dirty="0"/>
              <a:t> and they read programs written in an </a:t>
            </a:r>
            <a:r>
              <a:rPr lang="en-US" b="1" dirty="0"/>
              <a:t>assembly language </a:t>
            </a:r>
            <a:r>
              <a:rPr lang="en-US" dirty="0"/>
              <a:t>and convert them into native machine code.</a:t>
            </a:r>
          </a:p>
          <a:p>
            <a:r>
              <a:rPr lang="en-US" dirty="0"/>
              <a:t>Assembly language was still not versatile enough and higher-level programming languages slowly developed but their instructions still needed to be converted to assembly or machine code.</a:t>
            </a:r>
          </a:p>
          <a:p>
            <a:r>
              <a:rPr lang="en-US" dirty="0"/>
              <a:t>Grace Hopper developed the first </a:t>
            </a:r>
            <a:r>
              <a:rPr lang="en-US" b="1" dirty="0"/>
              <a:t>compiler</a:t>
            </a:r>
            <a:r>
              <a:rPr lang="en-US" dirty="0"/>
              <a:t>, a program that reads </a:t>
            </a:r>
            <a:r>
              <a:rPr lang="en-US" b="1" dirty="0"/>
              <a:t>source code </a:t>
            </a:r>
            <a:r>
              <a:rPr lang="en-US" dirty="0"/>
              <a:t>in a high-level language and translates it into a low-level language like assembly or machine code.</a:t>
            </a:r>
          </a:p>
        </p:txBody>
      </p:sp>
      <p:sp>
        <p:nvSpPr>
          <p:cNvPr id="30" name="Slide Number Placeholder 29">
            <a:extLst>
              <a:ext uri="{FF2B5EF4-FFF2-40B4-BE49-F238E27FC236}">
                <a16:creationId xmlns:a16="http://schemas.microsoft.com/office/drawing/2014/main" id="{7DB93F4B-32BD-2E9E-5750-ED1482A00F75}"/>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36</a:t>
            </a:fld>
            <a:endParaRPr lang="en-US">
              <a:solidFill>
                <a:srgbClr val="FFFFFF"/>
              </a:solidFill>
            </a:endParaRPr>
          </a:p>
        </p:txBody>
      </p:sp>
      <p:sp>
        <p:nvSpPr>
          <p:cNvPr id="31" name="TextBox 30">
            <a:extLst>
              <a:ext uri="{FF2B5EF4-FFF2-40B4-BE49-F238E27FC236}">
                <a16:creationId xmlns:a16="http://schemas.microsoft.com/office/drawing/2014/main" id="{D6CA486F-C564-30E5-96A8-7D3BBB953529}"/>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FD3B648F-FAAB-A491-F178-F83D4E813EE0}"/>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Programming languages</a:t>
            </a:r>
          </a:p>
        </p:txBody>
      </p:sp>
      <p:sp>
        <p:nvSpPr>
          <p:cNvPr id="2" name="Slide Number Placeholder 29">
            <a:extLst>
              <a:ext uri="{FF2B5EF4-FFF2-40B4-BE49-F238E27FC236}">
                <a16:creationId xmlns:a16="http://schemas.microsoft.com/office/drawing/2014/main" id="{EC9C070B-F666-419F-C03E-66699B89B07A}"/>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36</a:t>
            </a:fld>
            <a:endParaRPr lang="en-US"/>
          </a:p>
        </p:txBody>
      </p:sp>
    </p:spTree>
    <p:extLst>
      <p:ext uri="{BB962C8B-B14F-4D97-AF65-F5344CB8AC3E}">
        <p14:creationId xmlns:p14="http://schemas.microsoft.com/office/powerpoint/2010/main" val="211591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6CDD5-8699-EF86-3DC7-1E2BE404EF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0EDEE-C3C3-3A73-2FA9-075E4A5906F3}"/>
              </a:ext>
            </a:extLst>
          </p:cNvPr>
          <p:cNvSpPr>
            <a:spLocks noGrp="1"/>
          </p:cNvSpPr>
          <p:nvPr>
            <p:ph idx="1"/>
          </p:nvPr>
        </p:nvSpPr>
        <p:spPr>
          <a:xfrm>
            <a:off x="612649" y="1259174"/>
            <a:ext cx="10966703" cy="5050186"/>
          </a:xfrm>
        </p:spPr>
        <p:txBody>
          <a:bodyPr>
            <a:noAutofit/>
          </a:bodyPr>
          <a:lstStyle/>
          <a:p>
            <a:r>
              <a:rPr lang="en-US" dirty="0"/>
              <a:t>In 1959, IBM released </a:t>
            </a:r>
            <a:r>
              <a:rPr lang="en-US" b="1" dirty="0"/>
              <a:t>FORTRAN</a:t>
            </a:r>
            <a:r>
              <a:rPr lang="en-US" dirty="0"/>
              <a:t> which dominated early programming but could only be compiled on IBM machines. </a:t>
            </a:r>
          </a:p>
          <a:p>
            <a:r>
              <a:rPr lang="en-US" dirty="0"/>
              <a:t>In 1959, </a:t>
            </a:r>
            <a:r>
              <a:rPr lang="en-US" b="1" dirty="0"/>
              <a:t>Grace Hopper </a:t>
            </a:r>
            <a:r>
              <a:rPr lang="en-US" dirty="0"/>
              <a:t>led the Committee on Data Systems &amp; Languages, that created </a:t>
            </a:r>
            <a:r>
              <a:rPr lang="en-US" b="1" dirty="0"/>
              <a:t>COBOL</a:t>
            </a:r>
            <a:r>
              <a:rPr lang="en-US" dirty="0"/>
              <a:t> the first programming language that could be used across different types of machines. </a:t>
            </a:r>
          </a:p>
          <a:p>
            <a:pPr lvl="1"/>
            <a:r>
              <a:rPr lang="en-US" sz="2000" dirty="0"/>
              <a:t>This paradigm is known as “Write Once, Run Everywhere.”  </a:t>
            </a:r>
          </a:p>
          <a:p>
            <a:r>
              <a:rPr lang="en-US" dirty="0"/>
              <a:t>This led to an evolution of higher-level programming languages, e.g., </a:t>
            </a:r>
          </a:p>
          <a:p>
            <a:pPr lvl="1"/>
            <a:r>
              <a:rPr lang="en-US" sz="2000" dirty="0"/>
              <a:t>60s: ALGOL, LISP, BASIC</a:t>
            </a:r>
          </a:p>
          <a:p>
            <a:pPr lvl="1"/>
            <a:r>
              <a:rPr lang="en-US" sz="2000" dirty="0"/>
              <a:t>70s: Pascal, C, Smalltalk </a:t>
            </a:r>
          </a:p>
          <a:p>
            <a:pPr lvl="1"/>
            <a:r>
              <a:rPr lang="en-US" sz="2000" dirty="0"/>
              <a:t>80s: C++, Objective C, Perl</a:t>
            </a:r>
          </a:p>
          <a:p>
            <a:pPr lvl="1"/>
            <a:r>
              <a:rPr lang="en-US" sz="2000" dirty="0"/>
              <a:t>90s: Python, Ruby, Java, JavaScript</a:t>
            </a:r>
          </a:p>
          <a:p>
            <a:pPr lvl="1"/>
            <a:r>
              <a:rPr lang="en-US" sz="2000" dirty="0"/>
              <a:t>2000s: Swift, C#, Go, and so on.</a:t>
            </a:r>
          </a:p>
          <a:p>
            <a:pPr lvl="1"/>
            <a:endParaRPr lang="en-US" sz="2000" dirty="0"/>
          </a:p>
        </p:txBody>
      </p:sp>
      <p:sp>
        <p:nvSpPr>
          <p:cNvPr id="30" name="Slide Number Placeholder 29">
            <a:extLst>
              <a:ext uri="{FF2B5EF4-FFF2-40B4-BE49-F238E27FC236}">
                <a16:creationId xmlns:a16="http://schemas.microsoft.com/office/drawing/2014/main" id="{E663F958-5348-059D-51DC-6E7467E5ACC3}"/>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37</a:t>
            </a:fld>
            <a:endParaRPr lang="en-US">
              <a:solidFill>
                <a:srgbClr val="FFFFFF"/>
              </a:solidFill>
            </a:endParaRPr>
          </a:p>
        </p:txBody>
      </p:sp>
      <p:sp>
        <p:nvSpPr>
          <p:cNvPr id="31" name="TextBox 30">
            <a:extLst>
              <a:ext uri="{FF2B5EF4-FFF2-40B4-BE49-F238E27FC236}">
                <a16:creationId xmlns:a16="http://schemas.microsoft.com/office/drawing/2014/main" id="{224C49DF-278B-376D-6C15-6037EE15FE6A}"/>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C31F08D3-B593-EEA2-EFBD-BE344DA05110}"/>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Evolution of programming languages</a:t>
            </a:r>
          </a:p>
        </p:txBody>
      </p:sp>
      <p:sp>
        <p:nvSpPr>
          <p:cNvPr id="2" name="Slide Number Placeholder 29">
            <a:extLst>
              <a:ext uri="{FF2B5EF4-FFF2-40B4-BE49-F238E27FC236}">
                <a16:creationId xmlns:a16="http://schemas.microsoft.com/office/drawing/2014/main" id="{A27C00BD-B990-2B10-933C-426850A7C362}"/>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37</a:t>
            </a:fld>
            <a:endParaRPr lang="en-US"/>
          </a:p>
        </p:txBody>
      </p:sp>
    </p:spTree>
    <p:extLst>
      <p:ext uri="{BB962C8B-B14F-4D97-AF65-F5344CB8AC3E}">
        <p14:creationId xmlns:p14="http://schemas.microsoft.com/office/powerpoint/2010/main" val="53762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62A0D-CA4F-D422-2B05-335A8D5A8A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373164-259A-4C61-82F3-8F0346DDBA86}"/>
              </a:ext>
            </a:extLst>
          </p:cNvPr>
          <p:cNvSpPr>
            <a:spLocks noGrp="1"/>
          </p:cNvSpPr>
          <p:nvPr>
            <p:ph idx="1"/>
          </p:nvPr>
        </p:nvSpPr>
        <p:spPr>
          <a:xfrm>
            <a:off x="612651" y="1680898"/>
            <a:ext cx="7707122" cy="4628462"/>
          </a:xfrm>
        </p:spPr>
        <p:txBody>
          <a:bodyPr>
            <a:normAutofit/>
          </a:bodyPr>
          <a:lstStyle/>
          <a:p>
            <a:r>
              <a:rPr lang="en-US" sz="2400" b="1" dirty="0"/>
              <a:t>Grace Hopper </a:t>
            </a:r>
            <a:r>
              <a:rPr lang="en-US" sz="2400" dirty="0"/>
              <a:t>also worked on Harvard Mark II, an early electromechanical computer that used relays. In 1947, operators pulled out a dead moth from a malfunctioning relay. Grace Hopper noted </a:t>
            </a:r>
            <a:r>
              <a:rPr lang="en-US" sz="2400" i="1" dirty="0"/>
              <a:t>“from the on, when anything went wrong with a computer, we said it had </a:t>
            </a:r>
            <a:r>
              <a:rPr lang="en-US" sz="2400" b="1" i="1" dirty="0"/>
              <a:t>bugs</a:t>
            </a:r>
            <a:r>
              <a:rPr lang="en-US" sz="2400" i="1" dirty="0"/>
              <a:t> in it."</a:t>
            </a:r>
          </a:p>
        </p:txBody>
      </p:sp>
      <p:sp>
        <p:nvSpPr>
          <p:cNvPr id="30" name="Slide Number Placeholder 29">
            <a:extLst>
              <a:ext uri="{FF2B5EF4-FFF2-40B4-BE49-F238E27FC236}">
                <a16:creationId xmlns:a16="http://schemas.microsoft.com/office/drawing/2014/main" id="{124A2FE6-6DDE-F061-2E22-432E1700843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38</a:t>
            </a:fld>
            <a:endParaRPr lang="en-US">
              <a:solidFill>
                <a:srgbClr val="FFFFFF"/>
              </a:solidFill>
            </a:endParaRPr>
          </a:p>
        </p:txBody>
      </p:sp>
      <p:sp>
        <p:nvSpPr>
          <p:cNvPr id="31" name="TextBox 30">
            <a:extLst>
              <a:ext uri="{FF2B5EF4-FFF2-40B4-BE49-F238E27FC236}">
                <a16:creationId xmlns:a16="http://schemas.microsoft.com/office/drawing/2014/main" id="{5ADFF3D3-5E4F-F701-1A8B-9D0EC41441B0}"/>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BD98CCE3-60B2-A011-500B-A76D4229B5C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Bugs</a:t>
            </a:r>
          </a:p>
        </p:txBody>
      </p:sp>
      <p:sp>
        <p:nvSpPr>
          <p:cNvPr id="10" name="Slide Number Placeholder 29">
            <a:extLst>
              <a:ext uri="{FF2B5EF4-FFF2-40B4-BE49-F238E27FC236}">
                <a16:creationId xmlns:a16="http://schemas.microsoft.com/office/drawing/2014/main" id="{28DE4323-5771-F5C3-423A-A84F7D85CFBE}"/>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38</a:t>
            </a:fld>
            <a:endParaRPr lang="en-US"/>
          </a:p>
        </p:txBody>
      </p:sp>
      <p:pic>
        <p:nvPicPr>
          <p:cNvPr id="16" name="Picture 15" descr="Grace Hopper in 1984&#10;">
            <a:extLst>
              <a:ext uri="{FF2B5EF4-FFF2-40B4-BE49-F238E27FC236}">
                <a16:creationId xmlns:a16="http://schemas.microsoft.com/office/drawing/2014/main" id="{7625313D-0096-0660-A0DE-C4CDBDB69110}"/>
              </a:ext>
            </a:extLst>
          </p:cNvPr>
          <p:cNvPicPr>
            <a:picLocks noChangeAspect="1"/>
          </p:cNvPicPr>
          <p:nvPr/>
        </p:nvPicPr>
        <p:blipFill>
          <a:blip r:embed="rId3"/>
          <a:stretch>
            <a:fillRect/>
          </a:stretch>
        </p:blipFill>
        <p:spPr>
          <a:xfrm>
            <a:off x="9704737" y="0"/>
            <a:ext cx="2487263" cy="3307389"/>
          </a:xfrm>
          <a:prstGeom prst="rect">
            <a:avLst/>
          </a:prstGeom>
        </p:spPr>
      </p:pic>
      <p:pic>
        <p:nvPicPr>
          <p:cNvPr id="19" name="Picture 18" descr="A close-up of a piece of paper&#10;&#10;AI-generated content may be incorrect.">
            <a:extLst>
              <a:ext uri="{FF2B5EF4-FFF2-40B4-BE49-F238E27FC236}">
                <a16:creationId xmlns:a16="http://schemas.microsoft.com/office/drawing/2014/main" id="{2AC0F6CB-1F00-EA90-DA6B-A2F0464D296B}"/>
              </a:ext>
            </a:extLst>
          </p:cNvPr>
          <p:cNvPicPr>
            <a:picLocks noChangeAspect="1"/>
          </p:cNvPicPr>
          <p:nvPr/>
        </p:nvPicPr>
        <p:blipFill>
          <a:blip r:embed="rId4"/>
          <a:srcRect l="1837" t="-3052" r="1675" b="52"/>
          <a:stretch>
            <a:fillRect/>
          </a:stretch>
        </p:blipFill>
        <p:spPr>
          <a:xfrm>
            <a:off x="8156890" y="3644455"/>
            <a:ext cx="4056879" cy="3426178"/>
          </a:xfrm>
          <a:prstGeom prst="rect">
            <a:avLst/>
          </a:prstGeom>
        </p:spPr>
      </p:pic>
      <p:sp>
        <p:nvSpPr>
          <p:cNvPr id="20" name="TextBox 19">
            <a:extLst>
              <a:ext uri="{FF2B5EF4-FFF2-40B4-BE49-F238E27FC236}">
                <a16:creationId xmlns:a16="http://schemas.microsoft.com/office/drawing/2014/main" id="{28DFE081-ECB7-BB20-D8B9-082E581CD01F}"/>
              </a:ext>
            </a:extLst>
          </p:cNvPr>
          <p:cNvSpPr txBox="1"/>
          <p:nvPr/>
        </p:nvSpPr>
        <p:spPr>
          <a:xfrm>
            <a:off x="9940737" y="3459789"/>
            <a:ext cx="2251263" cy="369332"/>
          </a:xfrm>
          <a:prstGeom prst="rect">
            <a:avLst/>
          </a:prstGeom>
          <a:noFill/>
        </p:spPr>
        <p:txBody>
          <a:bodyPr wrap="square">
            <a:spAutoFit/>
          </a:bodyPr>
          <a:lstStyle/>
          <a:p>
            <a:r>
              <a:rPr lang="en-US" sz="1800" dirty="0"/>
              <a:t>Grace Hopper</a:t>
            </a:r>
            <a:endParaRPr lang="en-US" dirty="0"/>
          </a:p>
        </p:txBody>
      </p:sp>
      <p:sp>
        <p:nvSpPr>
          <p:cNvPr id="21" name="TextBox 20">
            <a:extLst>
              <a:ext uri="{FF2B5EF4-FFF2-40B4-BE49-F238E27FC236}">
                <a16:creationId xmlns:a16="http://schemas.microsoft.com/office/drawing/2014/main" id="{98F5DB15-2FDC-5BA3-A4F4-05689E0F9E44}"/>
              </a:ext>
            </a:extLst>
          </p:cNvPr>
          <p:cNvSpPr txBox="1"/>
          <p:nvPr/>
        </p:nvSpPr>
        <p:spPr>
          <a:xfrm>
            <a:off x="5614602" y="5357776"/>
            <a:ext cx="2705171" cy="369332"/>
          </a:xfrm>
          <a:prstGeom prst="rect">
            <a:avLst/>
          </a:prstGeom>
          <a:noFill/>
        </p:spPr>
        <p:txBody>
          <a:bodyPr wrap="square">
            <a:spAutoFit/>
          </a:bodyPr>
          <a:lstStyle/>
          <a:p>
            <a:r>
              <a:rPr lang="en-US" sz="1800" dirty="0"/>
              <a:t>The first recorded bug</a:t>
            </a:r>
            <a:endParaRPr lang="en-US" dirty="0"/>
          </a:p>
        </p:txBody>
      </p:sp>
    </p:spTree>
    <p:extLst>
      <p:ext uri="{BB962C8B-B14F-4D97-AF65-F5344CB8AC3E}">
        <p14:creationId xmlns:p14="http://schemas.microsoft.com/office/powerpoint/2010/main" val="2307608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0241E-4F6B-35F4-9CC5-E4BC27C9BD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BDBF20-D058-84D0-6952-7CACBBFBFA6B}"/>
              </a:ext>
            </a:extLst>
          </p:cNvPr>
          <p:cNvSpPr>
            <a:spLocks noGrp="1"/>
          </p:cNvSpPr>
          <p:nvPr>
            <p:ph type="title"/>
          </p:nvPr>
        </p:nvSpPr>
        <p:spPr/>
        <p:txBody>
          <a:bodyPr/>
          <a:lstStyle/>
          <a:p>
            <a:r>
              <a:rPr lang="en-US" dirty="0"/>
              <a:t>Association of Computing Machinery (ACM)</a:t>
            </a:r>
          </a:p>
        </p:txBody>
      </p:sp>
      <p:sp>
        <p:nvSpPr>
          <p:cNvPr id="3" name="Content Placeholder 2">
            <a:extLst>
              <a:ext uri="{FF2B5EF4-FFF2-40B4-BE49-F238E27FC236}">
                <a16:creationId xmlns:a16="http://schemas.microsoft.com/office/drawing/2014/main" id="{90BC5C32-4977-7FE2-75A0-964253E03404}"/>
              </a:ext>
            </a:extLst>
          </p:cNvPr>
          <p:cNvSpPr>
            <a:spLocks noGrp="1"/>
          </p:cNvSpPr>
          <p:nvPr>
            <p:ph idx="1"/>
          </p:nvPr>
        </p:nvSpPr>
        <p:spPr>
          <a:xfrm>
            <a:off x="637317" y="1483602"/>
            <a:ext cx="10917366" cy="4593828"/>
          </a:xfrm>
        </p:spPr>
        <p:txBody>
          <a:bodyPr>
            <a:noAutofit/>
          </a:bodyPr>
          <a:lstStyle/>
          <a:p>
            <a:r>
              <a:rPr lang="en-US" dirty="0"/>
              <a:t>In 1947, the </a:t>
            </a:r>
            <a:r>
              <a:rPr lang="en-US" dirty="0">
                <a:solidFill>
                  <a:srgbClr val="0089E5"/>
                </a:solidFill>
                <a:hlinkClick r:id="rId3">
                  <a:extLst>
                    <a:ext uri="{A12FA001-AC4F-418D-AE19-62706E023703}">
                      <ahyp:hlinkClr xmlns:ahyp="http://schemas.microsoft.com/office/drawing/2018/hyperlinkcolor" val="tx"/>
                    </a:ext>
                  </a:extLst>
                </a:hlinkClick>
              </a:rPr>
              <a:t>Association of Computing Machinery</a:t>
            </a:r>
            <a:r>
              <a:rPr lang="en-US" dirty="0"/>
              <a:t> (</a:t>
            </a:r>
            <a:r>
              <a:rPr lang="en-US" b="1" dirty="0"/>
              <a:t>ACM</a:t>
            </a:r>
            <a:r>
              <a:rPr lang="en-US" dirty="0"/>
              <a:t>) was founded as a U.S.-based international computing society. It has more than 100k members, half outside the U.S.</a:t>
            </a:r>
          </a:p>
          <a:p>
            <a:r>
              <a:rPr lang="en-US" dirty="0"/>
              <a:t>It oversees the publishing of journals, sponsoring of conferences, and distribution of awards, like the Turing award.</a:t>
            </a:r>
          </a:p>
          <a:p>
            <a:r>
              <a:rPr lang="en-US" dirty="0"/>
              <a:t>As a Pomona student, you have access to the articles published in the </a:t>
            </a:r>
            <a:r>
              <a:rPr lang="en-US" dirty="0">
                <a:solidFill>
                  <a:srgbClr val="0089E5"/>
                </a:solidFill>
                <a:hlinkClick r:id="rId4">
                  <a:extLst>
                    <a:ext uri="{A12FA001-AC4F-418D-AE19-62706E023703}">
                      <ahyp:hlinkClr xmlns:ahyp="http://schemas.microsoft.com/office/drawing/2018/hyperlinkcolor" val="tx"/>
                    </a:ext>
                  </a:extLst>
                </a:hlinkClick>
              </a:rPr>
              <a:t>ACM Digital Library</a:t>
            </a:r>
            <a:r>
              <a:rPr lang="en-US" dirty="0">
                <a:solidFill>
                  <a:srgbClr val="0089E5"/>
                </a:solidFill>
              </a:rPr>
              <a:t> </a:t>
            </a:r>
            <a:r>
              <a:rPr lang="en-US" dirty="0"/>
              <a:t>through the </a:t>
            </a:r>
            <a:r>
              <a:rPr lang="en-US" dirty="0">
                <a:solidFill>
                  <a:srgbClr val="0089E5"/>
                </a:solidFill>
                <a:hlinkClick r:id="rId5">
                  <a:extLst>
                    <a:ext uri="{A12FA001-AC4F-418D-AE19-62706E023703}">
                      <ahyp:hlinkClr xmlns:ahyp="http://schemas.microsoft.com/office/drawing/2018/hyperlinkcolor" val="tx"/>
                    </a:ext>
                  </a:extLst>
                </a:hlinkClick>
              </a:rPr>
              <a:t>Claremont Colleges Library</a:t>
            </a:r>
            <a:r>
              <a:rPr lang="en-US" dirty="0"/>
              <a:t>. </a:t>
            </a:r>
          </a:p>
          <a:p>
            <a:pPr lvl="1"/>
            <a:r>
              <a:rPr lang="en-US" dirty="0"/>
              <a:t>If you major or conduct research in computer science, this will be an invaluable tool.</a:t>
            </a:r>
          </a:p>
          <a:p>
            <a:r>
              <a:rPr lang="en-US" dirty="0"/>
              <a:t>Other computing societies include the IEEE-CS, AAAI (Association for the Advancement of Artificial Intelligence), International Association for Cryptologic Research (IACR), Association for Computational Linguistics, American Academy of Arts &amp; Sciences (AAA&amp;S), and American Association for the Advancement of Science (AAAS). </a:t>
            </a:r>
            <a:endParaRPr lang="en-US" b="1" dirty="0"/>
          </a:p>
          <a:p>
            <a:endParaRPr lang="en-US" b="1" dirty="0"/>
          </a:p>
          <a:p>
            <a:endParaRPr lang="en-US" dirty="0"/>
          </a:p>
          <a:p>
            <a:endParaRPr lang="en-US" dirty="0"/>
          </a:p>
        </p:txBody>
      </p:sp>
      <p:sp>
        <p:nvSpPr>
          <p:cNvPr id="30" name="Slide Number Placeholder 29">
            <a:extLst>
              <a:ext uri="{FF2B5EF4-FFF2-40B4-BE49-F238E27FC236}">
                <a16:creationId xmlns:a16="http://schemas.microsoft.com/office/drawing/2014/main" id="{BC620223-0160-D300-DEA2-759535B1B253}"/>
              </a:ext>
            </a:extLst>
          </p:cNvPr>
          <p:cNvSpPr>
            <a:spLocks noGrp="1"/>
          </p:cNvSpPr>
          <p:nvPr>
            <p:ph type="sldNum" sz="quarter" idx="12"/>
          </p:nvPr>
        </p:nvSpPr>
        <p:spPr/>
        <p:txBody>
          <a:bodyPr/>
          <a:lstStyle/>
          <a:p>
            <a:fld id="{CC057153-B650-4DEB-B370-79DDCFDCE934}" type="slidenum">
              <a:rPr lang="en-US" smtClean="0"/>
              <a:t>39</a:t>
            </a:fld>
            <a:endParaRPr lang="en-US"/>
          </a:p>
        </p:txBody>
      </p:sp>
      <p:sp>
        <p:nvSpPr>
          <p:cNvPr id="31" name="TextBox 30">
            <a:extLst>
              <a:ext uri="{FF2B5EF4-FFF2-40B4-BE49-F238E27FC236}">
                <a16:creationId xmlns:a16="http://schemas.microsoft.com/office/drawing/2014/main" id="{2528A47C-09E7-9F55-8B06-3DEB07A21FEB}"/>
              </a:ext>
            </a:extLst>
          </p:cNvPr>
          <p:cNvSpPr txBox="1"/>
          <p:nvPr/>
        </p:nvSpPr>
        <p:spPr>
          <a:xfrm>
            <a:off x="1997612" y="1097280"/>
            <a:ext cx="184731" cy="369332"/>
          </a:xfrm>
          <a:prstGeom prst="rect">
            <a:avLst/>
          </a:prstGeom>
          <a:noFill/>
        </p:spPr>
        <p:txBody>
          <a:bodyPr wrap="none" rtlCol="0">
            <a:spAutoFit/>
          </a:bodyPr>
          <a:lstStyle/>
          <a:p>
            <a:endParaRPr lang="en-US" dirty="0"/>
          </a:p>
        </p:txBody>
      </p:sp>
      <p:pic>
        <p:nvPicPr>
          <p:cNvPr id="5" name="Graphic 4">
            <a:extLst>
              <a:ext uri="{FF2B5EF4-FFF2-40B4-BE49-F238E27FC236}">
                <a16:creationId xmlns:a16="http://schemas.microsoft.com/office/drawing/2014/main" id="{2DA92590-0BE4-2B15-9E90-6D878F9A2EB4}"/>
              </a:ext>
            </a:extLst>
          </p:cNvPr>
          <p:cNvPicPr>
            <a:picLocks noChangeAspect="1"/>
          </p:cNvPicPr>
          <p:nvPr/>
        </p:nvPicPr>
        <p:blipFill>
          <a:blip r:embed="rId6">
            <a:extLst>
              <a:ext uri="{96DAC541-7B7A-43D3-8B79-37D633B846F1}">
                <asvg:svgBlip xmlns:asvg="http://schemas.microsoft.com/office/drawing/2016/SVG/main" r:embed="rId7"/>
              </a:ext>
            </a:extLst>
          </a:blip>
          <a:srcRect r="65945" b="-10651"/>
          <a:stretch>
            <a:fillRect/>
          </a:stretch>
        </p:blipFill>
        <p:spPr>
          <a:xfrm>
            <a:off x="10753287" y="254121"/>
            <a:ext cx="1271059" cy="1297361"/>
          </a:xfrm>
          <a:prstGeom prst="rect">
            <a:avLst/>
          </a:prstGeom>
        </p:spPr>
      </p:pic>
    </p:spTree>
    <p:extLst>
      <p:ext uri="{BB962C8B-B14F-4D97-AF65-F5344CB8AC3E}">
        <p14:creationId xmlns:p14="http://schemas.microsoft.com/office/powerpoint/2010/main" val="1902736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15A89-E6F7-3580-1EF9-20ACEDD020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897D6-F17D-E88C-07FB-1E8C3570B208}"/>
              </a:ext>
            </a:extLst>
          </p:cNvPr>
          <p:cNvSpPr>
            <a:spLocks noGrp="1"/>
          </p:cNvSpPr>
          <p:nvPr>
            <p:ph type="title"/>
          </p:nvPr>
        </p:nvSpPr>
        <p:spPr/>
        <p:txBody>
          <a:bodyPr/>
          <a:lstStyle/>
          <a:p>
            <a:r>
              <a:rPr lang="en-US" dirty="0"/>
              <a:t>Teaching Assistants</a:t>
            </a:r>
          </a:p>
        </p:txBody>
      </p:sp>
      <p:pic>
        <p:nvPicPr>
          <p:cNvPr id="5" name="Content Placeholder 4" descr="Teaching assistant Vika Prokopenko">
            <a:extLst>
              <a:ext uri="{FF2B5EF4-FFF2-40B4-BE49-F238E27FC236}">
                <a16:creationId xmlns:a16="http://schemas.microsoft.com/office/drawing/2014/main" id="{91D030F2-BECF-0C60-09E0-868A1D43F824}"/>
              </a:ext>
            </a:extLst>
          </p:cNvPr>
          <p:cNvPicPr>
            <a:picLocks noGrp="1" noChangeAspect="1"/>
          </p:cNvPicPr>
          <p:nvPr>
            <p:ph idx="1"/>
          </p:nvPr>
        </p:nvPicPr>
        <p:blipFill>
          <a:blip r:embed="rId3"/>
          <a:stretch>
            <a:fillRect/>
          </a:stretch>
        </p:blipFill>
        <p:spPr>
          <a:xfrm>
            <a:off x="5234215" y="4346972"/>
            <a:ext cx="1577390" cy="1929384"/>
          </a:xfrm>
        </p:spPr>
      </p:pic>
      <p:sp>
        <p:nvSpPr>
          <p:cNvPr id="30" name="Slide Number Placeholder 29">
            <a:extLst>
              <a:ext uri="{FF2B5EF4-FFF2-40B4-BE49-F238E27FC236}">
                <a16:creationId xmlns:a16="http://schemas.microsoft.com/office/drawing/2014/main" id="{8A4FCEFC-0508-BCE1-37ED-1B1B8F10A274}"/>
              </a:ext>
            </a:extLst>
          </p:cNvPr>
          <p:cNvSpPr>
            <a:spLocks noGrp="1"/>
          </p:cNvSpPr>
          <p:nvPr>
            <p:ph type="sldNum" sz="quarter" idx="12"/>
          </p:nvPr>
        </p:nvSpPr>
        <p:spPr/>
        <p:txBody>
          <a:bodyPr/>
          <a:lstStyle/>
          <a:p>
            <a:fld id="{CC057153-B650-4DEB-B370-79DDCFDCE934}" type="slidenum">
              <a:rPr lang="en-US" smtClean="0"/>
              <a:t>4</a:t>
            </a:fld>
            <a:endParaRPr lang="en-US"/>
          </a:p>
        </p:txBody>
      </p:sp>
      <p:sp>
        <p:nvSpPr>
          <p:cNvPr id="31" name="TextBox 30">
            <a:extLst>
              <a:ext uri="{FF2B5EF4-FFF2-40B4-BE49-F238E27FC236}">
                <a16:creationId xmlns:a16="http://schemas.microsoft.com/office/drawing/2014/main" id="{A295A39D-E690-5834-45B4-1CB387763628}"/>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139C37E1-7B60-1120-E688-8AF9FABAE570}"/>
              </a:ext>
            </a:extLst>
          </p:cNvPr>
          <p:cNvSpPr txBox="1"/>
          <p:nvPr/>
        </p:nvSpPr>
        <p:spPr>
          <a:xfrm>
            <a:off x="4635459" y="6276356"/>
            <a:ext cx="2706383" cy="584775"/>
          </a:xfrm>
          <a:prstGeom prst="rect">
            <a:avLst/>
          </a:prstGeom>
          <a:noFill/>
        </p:spPr>
        <p:txBody>
          <a:bodyPr wrap="none" rtlCol="0">
            <a:spAutoFit/>
          </a:bodyPr>
          <a:lstStyle/>
          <a:p>
            <a:pPr algn="ctr"/>
            <a:r>
              <a:rPr lang="en-US" sz="1600" dirty="0"/>
              <a:t>Victoria (Vika) Prokopenko</a:t>
            </a:r>
          </a:p>
          <a:p>
            <a:pPr algn="ctr"/>
            <a:r>
              <a:rPr lang="en-US" sz="1600" dirty="0"/>
              <a:t>she/her/hers</a:t>
            </a:r>
          </a:p>
        </p:txBody>
      </p:sp>
      <p:sp>
        <p:nvSpPr>
          <p:cNvPr id="8" name="TextBox 7" descr="Teaching assistant Claudio Castillo">
            <a:extLst>
              <a:ext uri="{FF2B5EF4-FFF2-40B4-BE49-F238E27FC236}">
                <a16:creationId xmlns:a16="http://schemas.microsoft.com/office/drawing/2014/main" id="{43ED89BE-214C-5171-9048-7C0789497A20}"/>
              </a:ext>
            </a:extLst>
          </p:cNvPr>
          <p:cNvSpPr txBox="1"/>
          <p:nvPr/>
        </p:nvSpPr>
        <p:spPr>
          <a:xfrm>
            <a:off x="5023975" y="3401350"/>
            <a:ext cx="1929348" cy="584775"/>
          </a:xfrm>
          <a:prstGeom prst="rect">
            <a:avLst/>
          </a:prstGeom>
          <a:noFill/>
        </p:spPr>
        <p:txBody>
          <a:bodyPr wrap="square" rtlCol="0">
            <a:spAutoFit/>
          </a:bodyPr>
          <a:lstStyle/>
          <a:p>
            <a:pPr algn="ctr"/>
            <a:r>
              <a:rPr lang="en-US" sz="1600" dirty="0" err="1"/>
              <a:t>Jinyao</a:t>
            </a:r>
            <a:r>
              <a:rPr lang="en-US" sz="1600" dirty="0"/>
              <a:t> </a:t>
            </a:r>
            <a:r>
              <a:rPr lang="en-US" sz="1600" dirty="0" err="1"/>
              <a:t>DeSandies</a:t>
            </a:r>
            <a:endParaRPr lang="en-US" sz="1600" dirty="0"/>
          </a:p>
          <a:p>
            <a:pPr algn="ctr"/>
            <a:r>
              <a:rPr lang="en-US" sz="1600" dirty="0"/>
              <a:t>he/him/his</a:t>
            </a:r>
          </a:p>
        </p:txBody>
      </p:sp>
      <p:sp>
        <p:nvSpPr>
          <p:cNvPr id="11" name="TextBox 10" descr="Teaching assistant Claudio Castillo">
            <a:extLst>
              <a:ext uri="{FF2B5EF4-FFF2-40B4-BE49-F238E27FC236}">
                <a16:creationId xmlns:a16="http://schemas.microsoft.com/office/drawing/2014/main" id="{6B6F7ECD-3084-016C-E454-4E96E4F21CDE}"/>
              </a:ext>
            </a:extLst>
          </p:cNvPr>
          <p:cNvSpPr txBox="1"/>
          <p:nvPr/>
        </p:nvSpPr>
        <p:spPr>
          <a:xfrm>
            <a:off x="1032938" y="3400469"/>
            <a:ext cx="1929348" cy="584775"/>
          </a:xfrm>
          <a:prstGeom prst="rect">
            <a:avLst/>
          </a:prstGeom>
          <a:noFill/>
        </p:spPr>
        <p:txBody>
          <a:bodyPr wrap="square" rtlCol="0">
            <a:spAutoFit/>
          </a:bodyPr>
          <a:lstStyle/>
          <a:p>
            <a:pPr algn="ctr"/>
            <a:r>
              <a:rPr lang="en-US" sz="1600" dirty="0"/>
              <a:t>Miriam Brody</a:t>
            </a:r>
          </a:p>
          <a:p>
            <a:pPr algn="ctr"/>
            <a:r>
              <a:rPr lang="en-US" sz="1600" dirty="0"/>
              <a:t>she/her/hers</a:t>
            </a:r>
          </a:p>
        </p:txBody>
      </p:sp>
      <p:pic>
        <p:nvPicPr>
          <p:cNvPr id="16" name="Picture 15" descr="Teaching assistant Miriam Brody">
            <a:extLst>
              <a:ext uri="{FF2B5EF4-FFF2-40B4-BE49-F238E27FC236}">
                <a16:creationId xmlns:a16="http://schemas.microsoft.com/office/drawing/2014/main" id="{683B6E3E-1313-E39B-6266-3F2144BAF980}"/>
              </a:ext>
            </a:extLst>
          </p:cNvPr>
          <p:cNvPicPr>
            <a:picLocks noChangeAspect="1"/>
          </p:cNvPicPr>
          <p:nvPr/>
        </p:nvPicPr>
        <p:blipFill>
          <a:blip r:embed="rId4"/>
          <a:srcRect l="7530" t="6207" r="14801" b="9267"/>
          <a:stretch>
            <a:fillRect/>
          </a:stretch>
        </p:blipFill>
        <p:spPr>
          <a:xfrm>
            <a:off x="1255982" y="1466612"/>
            <a:ext cx="1636558" cy="1897819"/>
          </a:xfrm>
          <a:prstGeom prst="rect">
            <a:avLst/>
          </a:prstGeom>
        </p:spPr>
      </p:pic>
      <p:sp>
        <p:nvSpPr>
          <p:cNvPr id="18" name="TextBox 17">
            <a:extLst>
              <a:ext uri="{FF2B5EF4-FFF2-40B4-BE49-F238E27FC236}">
                <a16:creationId xmlns:a16="http://schemas.microsoft.com/office/drawing/2014/main" id="{00E2E12E-6624-1528-E83A-F33902521C63}"/>
              </a:ext>
            </a:extLst>
          </p:cNvPr>
          <p:cNvSpPr txBox="1"/>
          <p:nvPr/>
        </p:nvSpPr>
        <p:spPr>
          <a:xfrm>
            <a:off x="8645981" y="6233352"/>
            <a:ext cx="1861215" cy="584775"/>
          </a:xfrm>
          <a:prstGeom prst="rect">
            <a:avLst/>
          </a:prstGeom>
          <a:noFill/>
        </p:spPr>
        <p:txBody>
          <a:bodyPr wrap="none" rtlCol="0">
            <a:spAutoFit/>
          </a:bodyPr>
          <a:lstStyle/>
          <a:p>
            <a:pPr algn="ctr"/>
            <a:r>
              <a:rPr lang="en-US" sz="1600" dirty="0"/>
              <a:t>Tahi Wilton Geary</a:t>
            </a:r>
          </a:p>
          <a:p>
            <a:pPr algn="ctr"/>
            <a:r>
              <a:rPr lang="en-US" sz="1600" dirty="0"/>
              <a:t>he/him/his</a:t>
            </a:r>
          </a:p>
        </p:txBody>
      </p:sp>
      <p:sp>
        <p:nvSpPr>
          <p:cNvPr id="21" name="TextBox 20">
            <a:extLst>
              <a:ext uri="{FF2B5EF4-FFF2-40B4-BE49-F238E27FC236}">
                <a16:creationId xmlns:a16="http://schemas.microsoft.com/office/drawing/2014/main" id="{051AB1FE-7651-89CF-F61F-B6A0E25E4254}"/>
              </a:ext>
            </a:extLst>
          </p:cNvPr>
          <p:cNvSpPr txBox="1"/>
          <p:nvPr/>
        </p:nvSpPr>
        <p:spPr>
          <a:xfrm>
            <a:off x="8697372" y="3402413"/>
            <a:ext cx="1758431" cy="584775"/>
          </a:xfrm>
          <a:prstGeom prst="rect">
            <a:avLst/>
          </a:prstGeom>
          <a:noFill/>
        </p:spPr>
        <p:txBody>
          <a:bodyPr wrap="none" rtlCol="0">
            <a:spAutoFit/>
          </a:bodyPr>
          <a:lstStyle/>
          <a:p>
            <a:pPr algn="ctr"/>
            <a:r>
              <a:rPr lang="en-US" sz="1600" dirty="0"/>
              <a:t>Stefanie Nguyen</a:t>
            </a:r>
          </a:p>
          <a:p>
            <a:pPr algn="ctr"/>
            <a:r>
              <a:rPr lang="en-US" sz="1600" dirty="0"/>
              <a:t>she/her/hers</a:t>
            </a:r>
          </a:p>
        </p:txBody>
      </p:sp>
      <p:sp>
        <p:nvSpPr>
          <p:cNvPr id="22" name="TextBox 21">
            <a:extLst>
              <a:ext uri="{FF2B5EF4-FFF2-40B4-BE49-F238E27FC236}">
                <a16:creationId xmlns:a16="http://schemas.microsoft.com/office/drawing/2014/main" id="{EBF9058D-6C2E-BEAC-2AC9-6680A0A2F670}"/>
              </a:ext>
            </a:extLst>
          </p:cNvPr>
          <p:cNvSpPr txBox="1"/>
          <p:nvPr/>
        </p:nvSpPr>
        <p:spPr>
          <a:xfrm>
            <a:off x="1013175" y="6247825"/>
            <a:ext cx="2122184" cy="584775"/>
          </a:xfrm>
          <a:prstGeom prst="rect">
            <a:avLst/>
          </a:prstGeom>
          <a:noFill/>
        </p:spPr>
        <p:txBody>
          <a:bodyPr wrap="none" rtlCol="0">
            <a:spAutoFit/>
          </a:bodyPr>
          <a:lstStyle/>
          <a:p>
            <a:pPr algn="ctr"/>
            <a:r>
              <a:rPr lang="en-US" sz="1600" dirty="0"/>
              <a:t>Ayşegül (Aisha) Kula</a:t>
            </a:r>
          </a:p>
          <a:p>
            <a:pPr algn="ctr"/>
            <a:r>
              <a:rPr lang="en-US" sz="1600" dirty="0"/>
              <a:t>she/her/hers</a:t>
            </a:r>
          </a:p>
        </p:txBody>
      </p:sp>
      <p:pic>
        <p:nvPicPr>
          <p:cNvPr id="4" name="Picture 3" descr="Teaching assistant, Aysegul Kula">
            <a:extLst>
              <a:ext uri="{FF2B5EF4-FFF2-40B4-BE49-F238E27FC236}">
                <a16:creationId xmlns:a16="http://schemas.microsoft.com/office/drawing/2014/main" id="{87ED0FBB-AF91-C49E-CB9E-31F39E210EF4}"/>
              </a:ext>
            </a:extLst>
          </p:cNvPr>
          <p:cNvPicPr>
            <a:picLocks noChangeAspect="1"/>
          </p:cNvPicPr>
          <p:nvPr/>
        </p:nvPicPr>
        <p:blipFill>
          <a:blip r:embed="rId5"/>
          <a:stretch>
            <a:fillRect/>
          </a:stretch>
        </p:blipFill>
        <p:spPr>
          <a:xfrm>
            <a:off x="1254921" y="4059757"/>
            <a:ext cx="1670111" cy="2125270"/>
          </a:xfrm>
          <a:prstGeom prst="rect">
            <a:avLst/>
          </a:prstGeom>
        </p:spPr>
      </p:pic>
      <p:pic>
        <p:nvPicPr>
          <p:cNvPr id="3" name="Content Placeholder 4">
            <a:extLst>
              <a:ext uri="{FF2B5EF4-FFF2-40B4-BE49-F238E27FC236}">
                <a16:creationId xmlns:a16="http://schemas.microsoft.com/office/drawing/2014/main" id="{791FAE52-2446-F24D-E824-56C980A1F0B4}"/>
              </a:ext>
            </a:extLst>
          </p:cNvPr>
          <p:cNvPicPr>
            <a:picLocks noChangeAspect="1"/>
          </p:cNvPicPr>
          <p:nvPr/>
        </p:nvPicPr>
        <p:blipFill>
          <a:blip r:embed="rId6"/>
          <a:srcRect/>
          <a:stretch/>
        </p:blipFill>
        <p:spPr>
          <a:xfrm>
            <a:off x="8697372" y="1568049"/>
            <a:ext cx="1577390" cy="1726510"/>
          </a:xfrm>
          <a:prstGeom prst="rect">
            <a:avLst/>
          </a:prstGeom>
        </p:spPr>
      </p:pic>
      <p:pic>
        <p:nvPicPr>
          <p:cNvPr id="7" name="Content Placeholder 4">
            <a:extLst>
              <a:ext uri="{FF2B5EF4-FFF2-40B4-BE49-F238E27FC236}">
                <a16:creationId xmlns:a16="http://schemas.microsoft.com/office/drawing/2014/main" id="{24F86E88-D8A1-9B48-A3FA-6C7825AB5D52}"/>
              </a:ext>
            </a:extLst>
          </p:cNvPr>
          <p:cNvPicPr>
            <a:picLocks noChangeAspect="1"/>
          </p:cNvPicPr>
          <p:nvPr/>
        </p:nvPicPr>
        <p:blipFill>
          <a:blip r:embed="rId7"/>
          <a:srcRect/>
          <a:stretch/>
        </p:blipFill>
        <p:spPr>
          <a:xfrm>
            <a:off x="8760052" y="4255643"/>
            <a:ext cx="1452029" cy="1929384"/>
          </a:xfrm>
          <a:prstGeom prst="rect">
            <a:avLst/>
          </a:prstGeom>
        </p:spPr>
      </p:pic>
      <p:pic>
        <p:nvPicPr>
          <p:cNvPr id="9" name="Content Placeholder 4">
            <a:extLst>
              <a:ext uri="{FF2B5EF4-FFF2-40B4-BE49-F238E27FC236}">
                <a16:creationId xmlns:a16="http://schemas.microsoft.com/office/drawing/2014/main" id="{CE7DCF52-E38F-2DB3-207B-718B419A35CE}"/>
              </a:ext>
            </a:extLst>
          </p:cNvPr>
          <p:cNvPicPr>
            <a:picLocks noChangeAspect="1"/>
          </p:cNvPicPr>
          <p:nvPr/>
        </p:nvPicPr>
        <p:blipFill rotWithShape="1">
          <a:blip r:embed="rId8"/>
          <a:srcRect/>
          <a:stretch>
            <a:fillRect/>
          </a:stretch>
        </p:blipFill>
        <p:spPr>
          <a:xfrm>
            <a:off x="5347122" y="1552266"/>
            <a:ext cx="1351576" cy="1726510"/>
          </a:xfrm>
          <a:prstGeom prst="rect">
            <a:avLst/>
          </a:prstGeom>
        </p:spPr>
      </p:pic>
    </p:spTree>
    <p:extLst>
      <p:ext uri="{BB962C8B-B14F-4D97-AF65-F5344CB8AC3E}">
        <p14:creationId xmlns:p14="http://schemas.microsoft.com/office/powerpoint/2010/main" val="3671957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40D8-8A69-9A94-586D-B7205A6BE6A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69C16-6911-131E-8075-109EC25F9D4F}"/>
              </a:ext>
            </a:extLst>
          </p:cNvPr>
          <p:cNvSpPr>
            <a:spLocks noGrp="1"/>
          </p:cNvSpPr>
          <p:nvPr>
            <p:ph idx="1"/>
          </p:nvPr>
        </p:nvSpPr>
        <p:spPr>
          <a:xfrm>
            <a:off x="612650" y="1680898"/>
            <a:ext cx="10653576" cy="4628462"/>
          </a:xfrm>
        </p:spPr>
        <p:txBody>
          <a:bodyPr>
            <a:noAutofit/>
          </a:bodyPr>
          <a:lstStyle/>
          <a:p>
            <a:r>
              <a:rPr lang="en-US" i="1" dirty="0"/>
              <a:t>Can we create a thinking machine that is intelligent, has consciousness, can learn, has free will and is ethical</a:t>
            </a:r>
            <a:r>
              <a:rPr lang="en-US" dirty="0"/>
              <a:t>? </a:t>
            </a:r>
          </a:p>
          <a:p>
            <a:r>
              <a:rPr lang="en-US" dirty="0"/>
              <a:t>Alan Turing in the 1950s devised the “Turing Test” to judge whether a machine was conscious and intelligent raising the possibility of programming a computer to behave intelligently. </a:t>
            </a:r>
          </a:p>
          <a:p>
            <a:r>
              <a:rPr lang="en-US" dirty="0"/>
              <a:t>The term AI was coined in 1956 by </a:t>
            </a:r>
            <a:r>
              <a:rPr lang="en-US" b="1" dirty="0"/>
              <a:t>John McCarthy </a:t>
            </a:r>
            <a:r>
              <a:rPr lang="en-US" dirty="0"/>
              <a:t>in the Dartmouth Summer Research Project on Artificial Intelligence. </a:t>
            </a:r>
          </a:p>
          <a:p>
            <a:r>
              <a:rPr lang="en-US" dirty="0"/>
              <a:t>Artificial Intelligence research has also given birth to related fields like Machine Learning, Natural Language Processing, Computer Vision, Robotics, etc. that tackle different aspects of human intelligence and capabilities. </a:t>
            </a:r>
          </a:p>
          <a:p>
            <a:r>
              <a:rPr lang="en-US" b="1" dirty="0"/>
              <a:t>AI winter </a:t>
            </a:r>
            <a:r>
              <a:rPr lang="en-US" dirty="0"/>
              <a:t>cycles are accompanied by new booms. We are currently amidst a boom brought by neural networks and deep learning. </a:t>
            </a:r>
          </a:p>
        </p:txBody>
      </p:sp>
      <p:sp>
        <p:nvSpPr>
          <p:cNvPr id="30" name="Slide Number Placeholder 29">
            <a:extLst>
              <a:ext uri="{FF2B5EF4-FFF2-40B4-BE49-F238E27FC236}">
                <a16:creationId xmlns:a16="http://schemas.microsoft.com/office/drawing/2014/main" id="{3BB863E7-1475-65C7-7779-645615BF56FC}"/>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40</a:t>
            </a:fld>
            <a:endParaRPr lang="en-US">
              <a:solidFill>
                <a:srgbClr val="FFFFFF"/>
              </a:solidFill>
            </a:endParaRPr>
          </a:p>
        </p:txBody>
      </p:sp>
      <p:sp>
        <p:nvSpPr>
          <p:cNvPr id="31" name="TextBox 30">
            <a:extLst>
              <a:ext uri="{FF2B5EF4-FFF2-40B4-BE49-F238E27FC236}">
                <a16:creationId xmlns:a16="http://schemas.microsoft.com/office/drawing/2014/main" id="{396ACF88-CB1D-6D59-B599-C513D6BB68BD}"/>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058DCB72-94BC-510D-15FA-85FBEE7D5083}"/>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Artificial Intelligence (AI)</a:t>
            </a:r>
          </a:p>
        </p:txBody>
      </p:sp>
      <p:sp>
        <p:nvSpPr>
          <p:cNvPr id="2" name="Slide Number Placeholder 29">
            <a:extLst>
              <a:ext uri="{FF2B5EF4-FFF2-40B4-BE49-F238E27FC236}">
                <a16:creationId xmlns:a16="http://schemas.microsoft.com/office/drawing/2014/main" id="{41D5828D-A38F-A134-79E3-B325954905A3}"/>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40</a:t>
            </a:fld>
            <a:endParaRPr lang="en-US"/>
          </a:p>
        </p:txBody>
      </p:sp>
    </p:spTree>
    <p:extLst>
      <p:ext uri="{BB962C8B-B14F-4D97-AF65-F5344CB8AC3E}">
        <p14:creationId xmlns:p14="http://schemas.microsoft.com/office/powerpoint/2010/main" val="179060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BC60-5C3E-8903-A80B-E99E90DC8B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337F46-63E2-12E1-FE38-3036830979D7}"/>
              </a:ext>
            </a:extLst>
          </p:cNvPr>
          <p:cNvSpPr>
            <a:spLocks noGrp="1"/>
          </p:cNvSpPr>
          <p:nvPr>
            <p:ph idx="1"/>
          </p:nvPr>
        </p:nvSpPr>
        <p:spPr>
          <a:xfrm>
            <a:off x="612650" y="1680898"/>
            <a:ext cx="7556989" cy="4628462"/>
          </a:xfrm>
        </p:spPr>
        <p:txBody>
          <a:bodyPr>
            <a:noAutofit/>
          </a:bodyPr>
          <a:lstStyle/>
          <a:p>
            <a:r>
              <a:rPr lang="en-US" dirty="0"/>
              <a:t>Originally, computers were only used for corporate or government purposes. Individuals did not own computers, because they were far too large and difficult to interact with. </a:t>
            </a:r>
          </a:p>
          <a:p>
            <a:r>
              <a:rPr lang="en-US" dirty="0"/>
              <a:t>This changed due to two events: invention of technology that made computers smaller, and invention of interaction modalities that made computers easier to work with.</a:t>
            </a:r>
          </a:p>
          <a:p>
            <a:r>
              <a:rPr lang="en-US" dirty="0"/>
              <a:t>In 1947, </a:t>
            </a:r>
            <a:r>
              <a:rPr lang="en-US" b="1" dirty="0"/>
              <a:t>John Bardeen</a:t>
            </a:r>
            <a:r>
              <a:rPr lang="en-US" dirty="0"/>
              <a:t>, </a:t>
            </a:r>
            <a:r>
              <a:rPr lang="en-US" b="1" dirty="0"/>
              <a:t>William Shockley </a:t>
            </a:r>
            <a:r>
              <a:rPr lang="en-US" dirty="0"/>
              <a:t>and </a:t>
            </a:r>
            <a:r>
              <a:rPr lang="en-US" b="1" dirty="0"/>
              <a:t>Walter Brattain </a:t>
            </a:r>
            <a:r>
              <a:rPr lang="en-US" dirty="0"/>
              <a:t>at AT&amp;T Bell Labs designed the </a:t>
            </a:r>
            <a:r>
              <a:rPr lang="en-US" b="1" dirty="0"/>
              <a:t>transistor</a:t>
            </a:r>
            <a:r>
              <a:rPr lang="en-US" dirty="0"/>
              <a:t>. This device could be used to switch electric signals. </a:t>
            </a:r>
          </a:p>
          <a:p>
            <a:r>
              <a:rPr lang="en-US" dirty="0"/>
              <a:t>Previously, computers had to use vacuum tubes, which were very large. The invention of the transistor made it possible to make computers smaller.</a:t>
            </a:r>
          </a:p>
        </p:txBody>
      </p:sp>
      <p:sp>
        <p:nvSpPr>
          <p:cNvPr id="30" name="Slide Number Placeholder 29">
            <a:extLst>
              <a:ext uri="{FF2B5EF4-FFF2-40B4-BE49-F238E27FC236}">
                <a16:creationId xmlns:a16="http://schemas.microsoft.com/office/drawing/2014/main" id="{4F3CA04A-4626-7CE6-288F-C916EEDFA92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41</a:t>
            </a:fld>
            <a:endParaRPr lang="en-US">
              <a:solidFill>
                <a:srgbClr val="FFFFFF"/>
              </a:solidFill>
            </a:endParaRPr>
          </a:p>
        </p:txBody>
      </p:sp>
      <p:sp>
        <p:nvSpPr>
          <p:cNvPr id="31" name="TextBox 30">
            <a:extLst>
              <a:ext uri="{FF2B5EF4-FFF2-40B4-BE49-F238E27FC236}">
                <a16:creationId xmlns:a16="http://schemas.microsoft.com/office/drawing/2014/main" id="{CA2005E0-D58E-9134-46EB-1557E1C6ABC6}"/>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56B8C38D-5E41-3B33-03D8-BDD020D289D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transistor</a:t>
            </a:r>
          </a:p>
        </p:txBody>
      </p:sp>
      <p:sp>
        <p:nvSpPr>
          <p:cNvPr id="2" name="Slide Number Placeholder 29">
            <a:extLst>
              <a:ext uri="{FF2B5EF4-FFF2-40B4-BE49-F238E27FC236}">
                <a16:creationId xmlns:a16="http://schemas.microsoft.com/office/drawing/2014/main" id="{1ED544FE-B019-5196-783B-06D093B00CFA}"/>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41</a:t>
            </a:fld>
            <a:endParaRPr lang="en-US"/>
          </a:p>
        </p:txBody>
      </p:sp>
      <p:pic>
        <p:nvPicPr>
          <p:cNvPr id="4" name="Picture 3" descr="John Bardeen, Walter Brattain, and William Shockley, inventors of the transistors, at Bell Labs">
            <a:extLst>
              <a:ext uri="{FF2B5EF4-FFF2-40B4-BE49-F238E27FC236}">
                <a16:creationId xmlns:a16="http://schemas.microsoft.com/office/drawing/2014/main" id="{171A22AA-91B5-C726-1A22-D7118D5EDD37}"/>
              </a:ext>
            </a:extLst>
          </p:cNvPr>
          <p:cNvPicPr>
            <a:picLocks noChangeAspect="1"/>
          </p:cNvPicPr>
          <p:nvPr/>
        </p:nvPicPr>
        <p:blipFill>
          <a:blip r:embed="rId3"/>
          <a:stretch>
            <a:fillRect/>
          </a:stretch>
        </p:blipFill>
        <p:spPr>
          <a:xfrm>
            <a:off x="8704002" y="3615928"/>
            <a:ext cx="2562224" cy="2154360"/>
          </a:xfrm>
          <a:prstGeom prst="rect">
            <a:avLst/>
          </a:prstGeom>
        </p:spPr>
      </p:pic>
      <p:grpSp>
        <p:nvGrpSpPr>
          <p:cNvPr id="5" name="Group 4">
            <a:extLst>
              <a:ext uri="{FF2B5EF4-FFF2-40B4-BE49-F238E27FC236}">
                <a16:creationId xmlns:a16="http://schemas.microsoft.com/office/drawing/2014/main" id="{753DADC3-311F-035A-7500-BEA5FB977C8A}"/>
              </a:ext>
            </a:extLst>
          </p:cNvPr>
          <p:cNvGrpSpPr/>
          <p:nvPr/>
        </p:nvGrpSpPr>
        <p:grpSpPr>
          <a:xfrm>
            <a:off x="8704002" y="847172"/>
            <a:ext cx="2562225" cy="2239709"/>
            <a:chOff x="1760483" y="0"/>
            <a:chExt cx="7772400" cy="6189880"/>
          </a:xfrm>
        </p:grpSpPr>
        <p:pic>
          <p:nvPicPr>
            <p:cNvPr id="6" name="Picture 5" descr="Assorted discrete transistors. Packages in order (top to bottom): TO-3,TO-126,TO-92,SOT-23.&#10;">
              <a:extLst>
                <a:ext uri="{FF2B5EF4-FFF2-40B4-BE49-F238E27FC236}">
                  <a16:creationId xmlns:a16="http://schemas.microsoft.com/office/drawing/2014/main" id="{4403686F-1C47-8C5A-C17D-A5C75A8A7C31}"/>
                </a:ext>
              </a:extLst>
            </p:cNvPr>
            <p:cNvPicPr>
              <a:picLocks noChangeAspect="1"/>
            </p:cNvPicPr>
            <p:nvPr/>
          </p:nvPicPr>
          <p:blipFill>
            <a:blip r:embed="rId4"/>
            <a:stretch>
              <a:fillRect/>
            </a:stretch>
          </p:blipFill>
          <p:spPr>
            <a:xfrm>
              <a:off x="1760483" y="0"/>
              <a:ext cx="7772400" cy="6147261"/>
            </a:xfrm>
            <a:prstGeom prst="rect">
              <a:avLst/>
            </a:prstGeom>
          </p:spPr>
        </p:pic>
        <p:sp>
          <p:nvSpPr>
            <p:cNvPr id="7" name="TextBox 6">
              <a:extLst>
                <a:ext uri="{FF2B5EF4-FFF2-40B4-BE49-F238E27FC236}">
                  <a16:creationId xmlns:a16="http://schemas.microsoft.com/office/drawing/2014/main" id="{D2836E47-C6BF-BE28-FDC1-4A5EC200F370}"/>
                </a:ext>
              </a:extLst>
            </p:cNvPr>
            <p:cNvSpPr txBox="1"/>
            <p:nvPr/>
          </p:nvSpPr>
          <p:spPr>
            <a:xfrm>
              <a:off x="2142222" y="5802127"/>
              <a:ext cx="7390661" cy="387753"/>
            </a:xfrm>
            <a:prstGeom prst="rect">
              <a:avLst/>
            </a:prstGeom>
            <a:noFill/>
          </p:spPr>
          <p:txBody>
            <a:bodyPr wrap="square">
              <a:spAutoFit/>
            </a:bodyPr>
            <a:lstStyle/>
            <a:p>
              <a:pPr defTabSz="466344">
                <a:spcAft>
                  <a:spcPts val="600"/>
                </a:spcAft>
              </a:pPr>
              <a:r>
                <a:rPr lang="en-US" sz="408" kern="1200">
                  <a:solidFill>
                    <a:schemeClr val="tx1"/>
                  </a:solidFill>
                  <a:latin typeface="+mn-lt"/>
                  <a:ea typeface="+mn-ea"/>
                  <a:cs typeface="+mn-cs"/>
                </a:rPr>
                <a:t>https://</a:t>
              </a:r>
              <a:r>
                <a:rPr lang="en-US" sz="408" kern="1200" err="1">
                  <a:solidFill>
                    <a:schemeClr val="tx1"/>
                  </a:solidFill>
                  <a:latin typeface="+mn-lt"/>
                  <a:ea typeface="+mn-ea"/>
                  <a:cs typeface="+mn-cs"/>
                </a:rPr>
                <a:t>commons.wikimedia.org</a:t>
              </a:r>
              <a:r>
                <a:rPr lang="en-US" sz="408" kern="1200">
                  <a:solidFill>
                    <a:schemeClr val="tx1"/>
                  </a:solidFill>
                  <a:latin typeface="+mn-lt"/>
                  <a:ea typeface="+mn-ea"/>
                  <a:cs typeface="+mn-cs"/>
                </a:rPr>
                <a:t>/wiki/</a:t>
              </a:r>
              <a:r>
                <a:rPr lang="en-US" sz="408" kern="1200" err="1">
                  <a:solidFill>
                    <a:schemeClr val="tx1"/>
                  </a:solidFill>
                  <a:latin typeface="+mn-lt"/>
                  <a:ea typeface="+mn-ea"/>
                  <a:cs typeface="+mn-cs"/>
                </a:rPr>
                <a:t>File:Transistorer</a:t>
              </a:r>
              <a:r>
                <a:rPr lang="en-US" sz="408" kern="1200">
                  <a:solidFill>
                    <a:schemeClr val="tx1"/>
                  </a:solidFill>
                  <a:latin typeface="+mn-lt"/>
                  <a:ea typeface="+mn-ea"/>
                  <a:cs typeface="+mn-cs"/>
                </a:rPr>
                <a:t>_(cropped).jpg</a:t>
              </a:r>
              <a:endParaRPr lang="en-US" sz="800"/>
            </a:p>
          </p:txBody>
        </p:sp>
      </p:grpSp>
      <p:sp>
        <p:nvSpPr>
          <p:cNvPr id="8" name="TextBox 7">
            <a:extLst>
              <a:ext uri="{FF2B5EF4-FFF2-40B4-BE49-F238E27FC236}">
                <a16:creationId xmlns:a16="http://schemas.microsoft.com/office/drawing/2014/main" id="{CBEC6BDD-295A-E50E-8D40-271442832D15}"/>
              </a:ext>
            </a:extLst>
          </p:cNvPr>
          <p:cNvSpPr txBox="1"/>
          <p:nvPr/>
        </p:nvSpPr>
        <p:spPr>
          <a:xfrm>
            <a:off x="9165529" y="3185326"/>
            <a:ext cx="2251263" cy="369332"/>
          </a:xfrm>
          <a:prstGeom prst="rect">
            <a:avLst/>
          </a:prstGeom>
          <a:noFill/>
        </p:spPr>
        <p:txBody>
          <a:bodyPr wrap="square">
            <a:spAutoFit/>
          </a:bodyPr>
          <a:lstStyle/>
          <a:p>
            <a:r>
              <a:rPr lang="en-US" sz="1800" dirty="0"/>
              <a:t>transistors</a:t>
            </a:r>
            <a:endParaRPr lang="en-US" dirty="0"/>
          </a:p>
        </p:txBody>
      </p:sp>
      <p:sp>
        <p:nvSpPr>
          <p:cNvPr id="9" name="TextBox 8">
            <a:extLst>
              <a:ext uri="{FF2B5EF4-FFF2-40B4-BE49-F238E27FC236}">
                <a16:creationId xmlns:a16="http://schemas.microsoft.com/office/drawing/2014/main" id="{82F3274D-437A-49D9-E032-C4D6304FB021}"/>
              </a:ext>
            </a:extLst>
          </p:cNvPr>
          <p:cNvSpPr txBox="1"/>
          <p:nvPr/>
        </p:nvSpPr>
        <p:spPr>
          <a:xfrm>
            <a:off x="8999095" y="5831558"/>
            <a:ext cx="3192905" cy="923330"/>
          </a:xfrm>
          <a:prstGeom prst="rect">
            <a:avLst/>
          </a:prstGeom>
          <a:noFill/>
        </p:spPr>
        <p:txBody>
          <a:bodyPr wrap="square">
            <a:spAutoFit/>
          </a:bodyPr>
          <a:lstStyle/>
          <a:p>
            <a:r>
              <a:rPr lang="en-US" dirty="0"/>
              <a:t>John Bardeen </a:t>
            </a:r>
            <a:br>
              <a:rPr lang="en-US" dirty="0"/>
            </a:br>
            <a:r>
              <a:rPr lang="en-US" dirty="0"/>
              <a:t>William Shockley</a:t>
            </a:r>
            <a:br>
              <a:rPr lang="en-US" dirty="0"/>
            </a:br>
            <a:r>
              <a:rPr lang="en-US" dirty="0"/>
              <a:t>Walter Brattain</a:t>
            </a:r>
          </a:p>
        </p:txBody>
      </p:sp>
    </p:spTree>
    <p:extLst>
      <p:ext uri="{BB962C8B-B14F-4D97-AF65-F5344CB8AC3E}">
        <p14:creationId xmlns:p14="http://schemas.microsoft.com/office/powerpoint/2010/main" val="410150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FB2A8-2E6B-0C88-1CAB-D4A18C6B4D8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690D11-8023-7225-C4A6-519070A76979}"/>
              </a:ext>
            </a:extLst>
          </p:cNvPr>
          <p:cNvSpPr>
            <a:spLocks noGrp="1"/>
          </p:cNvSpPr>
          <p:nvPr>
            <p:ph idx="1"/>
          </p:nvPr>
        </p:nvSpPr>
        <p:spPr>
          <a:xfrm>
            <a:off x="612649" y="1680898"/>
            <a:ext cx="7890701" cy="4628462"/>
          </a:xfrm>
        </p:spPr>
        <p:txBody>
          <a:bodyPr>
            <a:noAutofit/>
          </a:bodyPr>
          <a:lstStyle/>
          <a:p>
            <a:r>
              <a:rPr lang="en-US" dirty="0"/>
              <a:t>In 1958, </a:t>
            </a:r>
            <a:r>
              <a:rPr lang="en-US" b="1" dirty="0"/>
              <a:t>Jack Kilby </a:t>
            </a:r>
            <a:r>
              <a:rPr lang="en-US" dirty="0"/>
              <a:t>invented the </a:t>
            </a:r>
            <a:r>
              <a:rPr lang="en-US" b="1" dirty="0"/>
              <a:t>Integrated Circuit </a:t>
            </a:r>
            <a:r>
              <a:rPr lang="en-US" dirty="0"/>
              <a:t>(IC). This is a small electronic device (or 'chip') that can contain many circuits and is easy to produce. It was possible to make ICs because of the invention of the transistor. </a:t>
            </a:r>
          </a:p>
          <a:p>
            <a:pPr lvl="1"/>
            <a:r>
              <a:rPr lang="en-US" sz="2000" dirty="0"/>
              <a:t>Kilby also co-invented the handheld calculator.</a:t>
            </a:r>
          </a:p>
          <a:p>
            <a:r>
              <a:rPr lang="en-US" dirty="0"/>
              <a:t>A few months later, </a:t>
            </a:r>
            <a:r>
              <a:rPr lang="en-US" b="1" dirty="0"/>
              <a:t>Robert Noyce </a:t>
            </a:r>
            <a:r>
              <a:rPr lang="en-US" dirty="0"/>
              <a:t>made ICs practical by building them out of the abundant and stable </a:t>
            </a:r>
            <a:r>
              <a:rPr lang="en-US" b="1" dirty="0"/>
              <a:t>silicon</a:t>
            </a:r>
            <a:r>
              <a:rPr lang="en-US" dirty="0"/>
              <a:t> instead of the rare and unstable germanium Kilby used. </a:t>
            </a:r>
          </a:p>
          <a:p>
            <a:pPr lvl="1"/>
            <a:r>
              <a:rPr lang="en-US" sz="2000" dirty="0"/>
              <a:t>Noyce was nicknamed “the Mayor of Silicon Valley”</a:t>
            </a:r>
          </a:p>
          <a:p>
            <a:r>
              <a:rPr lang="en-US" dirty="0"/>
              <a:t>The IC again made it possible to make computers much smaller, as more electronics could be fit onto a smaller surface.</a:t>
            </a:r>
          </a:p>
        </p:txBody>
      </p:sp>
      <p:sp>
        <p:nvSpPr>
          <p:cNvPr id="30" name="Slide Number Placeholder 29">
            <a:extLst>
              <a:ext uri="{FF2B5EF4-FFF2-40B4-BE49-F238E27FC236}">
                <a16:creationId xmlns:a16="http://schemas.microsoft.com/office/drawing/2014/main" id="{683E037A-7FD2-B645-B48E-1517BC53564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42</a:t>
            </a:fld>
            <a:endParaRPr lang="en-US">
              <a:solidFill>
                <a:srgbClr val="FFFFFF"/>
              </a:solidFill>
            </a:endParaRPr>
          </a:p>
        </p:txBody>
      </p:sp>
      <p:sp>
        <p:nvSpPr>
          <p:cNvPr id="31" name="TextBox 30">
            <a:extLst>
              <a:ext uri="{FF2B5EF4-FFF2-40B4-BE49-F238E27FC236}">
                <a16:creationId xmlns:a16="http://schemas.microsoft.com/office/drawing/2014/main" id="{BBF23A60-4BA6-1865-6889-3199C5A75999}"/>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D8349822-24B4-D81E-71E7-8958FAF50A82}"/>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integrated circuit</a:t>
            </a:r>
          </a:p>
        </p:txBody>
      </p:sp>
      <p:sp>
        <p:nvSpPr>
          <p:cNvPr id="2" name="Slide Number Placeholder 29">
            <a:extLst>
              <a:ext uri="{FF2B5EF4-FFF2-40B4-BE49-F238E27FC236}">
                <a16:creationId xmlns:a16="http://schemas.microsoft.com/office/drawing/2014/main" id="{74B71255-FD5D-9315-32E3-FA2D9220CAF9}"/>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42</a:t>
            </a:fld>
            <a:endParaRPr lang="en-US"/>
          </a:p>
        </p:txBody>
      </p:sp>
      <p:pic>
        <p:nvPicPr>
          <p:cNvPr id="5" name="Picture 4" descr="A person holding a calculator and a pile of objects&#10;&#10;AI-generated content may be incorrect.">
            <a:extLst>
              <a:ext uri="{FF2B5EF4-FFF2-40B4-BE49-F238E27FC236}">
                <a16:creationId xmlns:a16="http://schemas.microsoft.com/office/drawing/2014/main" id="{FED2D98C-FA43-D9A7-018E-EB3FF55E9CA1}"/>
              </a:ext>
            </a:extLst>
          </p:cNvPr>
          <p:cNvPicPr>
            <a:picLocks noChangeAspect="1"/>
          </p:cNvPicPr>
          <p:nvPr/>
        </p:nvPicPr>
        <p:blipFill>
          <a:blip r:embed="rId3"/>
          <a:stretch>
            <a:fillRect/>
          </a:stretch>
        </p:blipFill>
        <p:spPr>
          <a:xfrm>
            <a:off x="8909371" y="0"/>
            <a:ext cx="3089794" cy="3887991"/>
          </a:xfrm>
          <a:prstGeom prst="rect">
            <a:avLst/>
          </a:prstGeom>
        </p:spPr>
      </p:pic>
      <p:sp>
        <p:nvSpPr>
          <p:cNvPr id="6" name="TextBox 5">
            <a:extLst>
              <a:ext uri="{FF2B5EF4-FFF2-40B4-BE49-F238E27FC236}">
                <a16:creationId xmlns:a16="http://schemas.microsoft.com/office/drawing/2014/main" id="{E6DEAF27-5ABC-6EFB-B4CB-7469E500A158}"/>
              </a:ext>
            </a:extLst>
          </p:cNvPr>
          <p:cNvSpPr txBox="1"/>
          <p:nvPr/>
        </p:nvSpPr>
        <p:spPr>
          <a:xfrm>
            <a:off x="9236290" y="3995129"/>
            <a:ext cx="2762875" cy="369332"/>
          </a:xfrm>
          <a:prstGeom prst="rect">
            <a:avLst/>
          </a:prstGeom>
          <a:noFill/>
        </p:spPr>
        <p:txBody>
          <a:bodyPr wrap="square">
            <a:spAutoFit/>
          </a:bodyPr>
          <a:lstStyle/>
          <a:p>
            <a:r>
              <a:rPr lang="en-US" sz="1800" dirty="0"/>
              <a:t>Jack Kilby holding ICs</a:t>
            </a:r>
            <a:endParaRPr lang="en-US" dirty="0"/>
          </a:p>
        </p:txBody>
      </p:sp>
      <p:pic>
        <p:nvPicPr>
          <p:cNvPr id="8" name="Picture 7" descr="A person holding a piece of art&#10;&#10;AI-generated content may be incorrect.">
            <a:extLst>
              <a:ext uri="{FF2B5EF4-FFF2-40B4-BE49-F238E27FC236}">
                <a16:creationId xmlns:a16="http://schemas.microsoft.com/office/drawing/2014/main" id="{48F59DFC-A5B1-42EE-978C-F03D53667D6E}"/>
              </a:ext>
            </a:extLst>
          </p:cNvPr>
          <p:cNvPicPr>
            <a:picLocks noChangeAspect="1"/>
          </p:cNvPicPr>
          <p:nvPr/>
        </p:nvPicPr>
        <p:blipFill>
          <a:blip r:embed="rId4"/>
          <a:stretch>
            <a:fillRect/>
          </a:stretch>
        </p:blipFill>
        <p:spPr>
          <a:xfrm>
            <a:off x="8949055" y="4554248"/>
            <a:ext cx="3112314" cy="1746354"/>
          </a:xfrm>
          <a:prstGeom prst="rect">
            <a:avLst/>
          </a:prstGeom>
        </p:spPr>
      </p:pic>
      <p:sp>
        <p:nvSpPr>
          <p:cNvPr id="9" name="TextBox 8">
            <a:extLst>
              <a:ext uri="{FF2B5EF4-FFF2-40B4-BE49-F238E27FC236}">
                <a16:creationId xmlns:a16="http://schemas.microsoft.com/office/drawing/2014/main" id="{3FB534DE-913C-2DB1-E4C6-5830CF090F47}"/>
              </a:ext>
            </a:extLst>
          </p:cNvPr>
          <p:cNvSpPr txBox="1"/>
          <p:nvPr/>
        </p:nvSpPr>
        <p:spPr>
          <a:xfrm>
            <a:off x="9643268" y="6309360"/>
            <a:ext cx="2762875" cy="369332"/>
          </a:xfrm>
          <a:prstGeom prst="rect">
            <a:avLst/>
          </a:prstGeom>
          <a:noFill/>
        </p:spPr>
        <p:txBody>
          <a:bodyPr wrap="square">
            <a:spAutoFit/>
          </a:bodyPr>
          <a:lstStyle/>
          <a:p>
            <a:r>
              <a:rPr lang="en-US" sz="1800" dirty="0"/>
              <a:t>Robert Noyce</a:t>
            </a:r>
            <a:endParaRPr lang="en-US" dirty="0"/>
          </a:p>
        </p:txBody>
      </p:sp>
    </p:spTree>
    <p:extLst>
      <p:ext uri="{BB962C8B-B14F-4D97-AF65-F5344CB8AC3E}">
        <p14:creationId xmlns:p14="http://schemas.microsoft.com/office/powerpoint/2010/main" val="16313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8E437-C06D-B6F6-4A36-5755A2A1F62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7C2EA6-AA07-1200-93F6-46BC85077943}"/>
              </a:ext>
            </a:extLst>
          </p:cNvPr>
          <p:cNvSpPr>
            <a:spLocks noGrp="1"/>
          </p:cNvSpPr>
          <p:nvPr>
            <p:ph idx="1"/>
          </p:nvPr>
        </p:nvSpPr>
        <p:spPr>
          <a:xfrm>
            <a:off x="612650" y="1680898"/>
            <a:ext cx="5103030" cy="4628462"/>
          </a:xfrm>
        </p:spPr>
        <p:txBody>
          <a:bodyPr>
            <a:noAutofit/>
          </a:bodyPr>
          <a:lstStyle/>
          <a:p>
            <a:r>
              <a:rPr lang="en-US" dirty="0"/>
              <a:t>In 1965, </a:t>
            </a:r>
            <a:r>
              <a:rPr lang="en-US" b="1" dirty="0"/>
              <a:t>Gordon Moore </a:t>
            </a:r>
            <a:r>
              <a:rPr lang="en-US" dirty="0"/>
              <a:t>introduced the </a:t>
            </a:r>
            <a:r>
              <a:rPr lang="en-US" b="1" dirty="0"/>
              <a:t>Moore's Law</a:t>
            </a:r>
            <a:r>
              <a:rPr lang="en-US" dirty="0"/>
              <a:t>, a business model which states that “</a:t>
            </a:r>
            <a:r>
              <a:rPr lang="en-US" i="1" dirty="0"/>
              <a:t>the number of transistors on an IC doubles every two years</a:t>
            </a:r>
            <a:r>
              <a:rPr lang="en-US" dirty="0"/>
              <a:t>.”</a:t>
            </a:r>
          </a:p>
          <a:p>
            <a:r>
              <a:rPr lang="en-US" dirty="0"/>
              <a:t>By 1971, this led to the invention of the </a:t>
            </a:r>
            <a:r>
              <a:rPr lang="en-US" b="1" dirty="0"/>
              <a:t>microprocessor</a:t>
            </a:r>
            <a:r>
              <a:rPr lang="en-US" dirty="0"/>
              <a:t> at </a:t>
            </a:r>
            <a:r>
              <a:rPr lang="en-US" b="1" dirty="0"/>
              <a:t>Intel</a:t>
            </a:r>
            <a:r>
              <a:rPr lang="en-US" dirty="0"/>
              <a:t> (which was co-founded by Moore and Noyce). A microprocessor is a whole processor that can fit onto a single chip. </a:t>
            </a:r>
          </a:p>
          <a:p>
            <a:r>
              <a:rPr lang="en-US" dirty="0"/>
              <a:t>This breakthrough made it possible to put chips in many new devices, like calculators and clocks.</a:t>
            </a:r>
          </a:p>
        </p:txBody>
      </p:sp>
      <p:sp>
        <p:nvSpPr>
          <p:cNvPr id="30" name="Slide Number Placeholder 29">
            <a:extLst>
              <a:ext uri="{FF2B5EF4-FFF2-40B4-BE49-F238E27FC236}">
                <a16:creationId xmlns:a16="http://schemas.microsoft.com/office/drawing/2014/main" id="{30A60488-750B-EE7C-3921-D72A0557B9C5}"/>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43</a:t>
            </a:fld>
            <a:endParaRPr lang="en-US">
              <a:solidFill>
                <a:srgbClr val="FFFFFF"/>
              </a:solidFill>
            </a:endParaRPr>
          </a:p>
        </p:txBody>
      </p:sp>
      <p:sp>
        <p:nvSpPr>
          <p:cNvPr id="31" name="TextBox 30">
            <a:extLst>
              <a:ext uri="{FF2B5EF4-FFF2-40B4-BE49-F238E27FC236}">
                <a16:creationId xmlns:a16="http://schemas.microsoft.com/office/drawing/2014/main" id="{0650BF96-9EB5-78C0-0F2E-E72ED15C095C}"/>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BB43A421-DCB5-881D-16F8-AB3579DB0F02}"/>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Moore's Law and The Microprocessor</a:t>
            </a:r>
          </a:p>
        </p:txBody>
      </p:sp>
      <p:sp>
        <p:nvSpPr>
          <p:cNvPr id="2" name="Slide Number Placeholder 29">
            <a:extLst>
              <a:ext uri="{FF2B5EF4-FFF2-40B4-BE49-F238E27FC236}">
                <a16:creationId xmlns:a16="http://schemas.microsoft.com/office/drawing/2014/main" id="{9F579355-A434-2BBE-280F-B85E6EC4B1A6}"/>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43</a:t>
            </a:fld>
            <a:endParaRPr lang="en-US"/>
          </a:p>
        </p:txBody>
      </p:sp>
      <p:pic>
        <p:nvPicPr>
          <p:cNvPr id="5" name="Picture 4" descr="A logarithmic graph showing the timeline of how transistor counts in microchips are almost doubling every two years from 1970 to 2020; Moore's law. By Max Roser, Hannah Ritchie - https://ourworldindata.org/uploads/2020/11/Transistor-Count-over-time.png, CC BY 4.0, https://commons.wikimedia.org/w/index.php?curid=98219918">
            <a:extLst>
              <a:ext uri="{FF2B5EF4-FFF2-40B4-BE49-F238E27FC236}">
                <a16:creationId xmlns:a16="http://schemas.microsoft.com/office/drawing/2014/main" id="{DDADE4A0-C36E-FA23-56ED-56970C84003F}"/>
              </a:ext>
            </a:extLst>
          </p:cNvPr>
          <p:cNvPicPr>
            <a:picLocks noChangeAspect="1"/>
          </p:cNvPicPr>
          <p:nvPr/>
        </p:nvPicPr>
        <p:blipFill>
          <a:blip r:embed="rId3"/>
          <a:stretch>
            <a:fillRect/>
          </a:stretch>
        </p:blipFill>
        <p:spPr>
          <a:xfrm>
            <a:off x="5715680" y="2039666"/>
            <a:ext cx="6498089" cy="4809262"/>
          </a:xfrm>
          <a:prstGeom prst="rect">
            <a:avLst/>
          </a:prstGeom>
        </p:spPr>
      </p:pic>
      <p:pic>
        <p:nvPicPr>
          <p:cNvPr id="9" name="Picture 8" descr="A person wearing glasses and smiling&#10;&#10;AI-generated content may be incorrect.">
            <a:extLst>
              <a:ext uri="{FF2B5EF4-FFF2-40B4-BE49-F238E27FC236}">
                <a16:creationId xmlns:a16="http://schemas.microsoft.com/office/drawing/2014/main" id="{0A917EEF-CE35-D649-2163-A60DDC18C7ED}"/>
              </a:ext>
            </a:extLst>
          </p:cNvPr>
          <p:cNvPicPr>
            <a:picLocks noChangeAspect="1"/>
          </p:cNvPicPr>
          <p:nvPr/>
        </p:nvPicPr>
        <p:blipFill>
          <a:blip r:embed="rId4"/>
          <a:srcRect r="59884"/>
          <a:stretch>
            <a:fillRect/>
          </a:stretch>
        </p:blipFill>
        <p:spPr>
          <a:xfrm>
            <a:off x="10687271" y="-59464"/>
            <a:ext cx="1369102" cy="1919746"/>
          </a:xfrm>
          <a:prstGeom prst="rect">
            <a:avLst/>
          </a:prstGeom>
        </p:spPr>
      </p:pic>
      <p:sp>
        <p:nvSpPr>
          <p:cNvPr id="10" name="TextBox 9">
            <a:extLst>
              <a:ext uri="{FF2B5EF4-FFF2-40B4-BE49-F238E27FC236}">
                <a16:creationId xmlns:a16="http://schemas.microsoft.com/office/drawing/2014/main" id="{E911C9D9-733E-6E39-0F8C-B090566CD9AE}"/>
              </a:ext>
            </a:extLst>
          </p:cNvPr>
          <p:cNvSpPr txBox="1"/>
          <p:nvPr/>
        </p:nvSpPr>
        <p:spPr>
          <a:xfrm>
            <a:off x="10450337" y="1766063"/>
            <a:ext cx="2762875" cy="369332"/>
          </a:xfrm>
          <a:prstGeom prst="rect">
            <a:avLst/>
          </a:prstGeom>
          <a:noFill/>
        </p:spPr>
        <p:txBody>
          <a:bodyPr wrap="square">
            <a:spAutoFit/>
          </a:bodyPr>
          <a:lstStyle/>
          <a:p>
            <a:r>
              <a:rPr lang="en-US" sz="1800" dirty="0"/>
              <a:t>Gordon Moore</a:t>
            </a:r>
            <a:endParaRPr lang="en-US" dirty="0"/>
          </a:p>
        </p:txBody>
      </p:sp>
    </p:spTree>
    <p:extLst>
      <p:ext uri="{BB962C8B-B14F-4D97-AF65-F5344CB8AC3E}">
        <p14:creationId xmlns:p14="http://schemas.microsoft.com/office/powerpoint/2010/main" val="106667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82656-EFB8-52E2-C8AF-0978ACEFD5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EB666C-2C09-3E14-DA78-52EB8B94C8FE}"/>
              </a:ext>
            </a:extLst>
          </p:cNvPr>
          <p:cNvSpPr>
            <a:spLocks noGrp="1"/>
          </p:cNvSpPr>
          <p:nvPr>
            <p:ph idx="1"/>
          </p:nvPr>
        </p:nvSpPr>
        <p:spPr>
          <a:xfrm>
            <a:off x="612650" y="1680898"/>
            <a:ext cx="10653576" cy="4628462"/>
          </a:xfrm>
        </p:spPr>
        <p:txBody>
          <a:bodyPr>
            <a:noAutofit/>
          </a:bodyPr>
          <a:lstStyle/>
          <a:p>
            <a:r>
              <a:rPr lang="en-US" dirty="0"/>
              <a:t>In 1968, </a:t>
            </a:r>
            <a:r>
              <a:rPr lang="en-US" b="1" dirty="0"/>
              <a:t>Douglas Engelbart </a:t>
            </a:r>
            <a:r>
              <a:rPr lang="en-US" dirty="0"/>
              <a:t>presented work he had done at Stanford to a group of engineers at a computer conference. This presentation later became known as the </a:t>
            </a:r>
            <a:r>
              <a:rPr lang="en-US" b="1" dirty="0"/>
              <a:t>Mother of All Demos </a:t>
            </a:r>
            <a:r>
              <a:rPr lang="en-US" dirty="0"/>
              <a:t>because it introduced an astounding number of technologies:</a:t>
            </a:r>
          </a:p>
          <a:p>
            <a:pPr lvl="1"/>
            <a:r>
              <a:rPr lang="en-US" sz="2000" dirty="0"/>
              <a:t>The computer mouse</a:t>
            </a:r>
          </a:p>
          <a:p>
            <a:pPr lvl="1"/>
            <a:r>
              <a:rPr lang="en-US" sz="2000" dirty="0"/>
              <a:t>The GUI (Graphical User Interface)</a:t>
            </a:r>
          </a:p>
          <a:p>
            <a:pPr lvl="1"/>
            <a:r>
              <a:rPr lang="en-US" sz="2000" dirty="0"/>
              <a:t>The WYSIWIG (What You See Is What You Get) text editor</a:t>
            </a:r>
          </a:p>
          <a:p>
            <a:pPr lvl="1"/>
            <a:r>
              <a:rPr lang="en-US" sz="2000" dirty="0"/>
              <a:t>The concept of multiple windows</a:t>
            </a:r>
          </a:p>
          <a:p>
            <a:pPr lvl="1"/>
            <a:r>
              <a:rPr lang="en-US" sz="2000" dirty="0"/>
              <a:t>Revision control</a:t>
            </a:r>
          </a:p>
          <a:p>
            <a:pPr lvl="1"/>
            <a:r>
              <a:rPr lang="en-US" sz="2000" dirty="0"/>
              <a:t>Video conferencing</a:t>
            </a:r>
          </a:p>
          <a:p>
            <a:pPr lvl="1"/>
            <a:r>
              <a:rPr lang="en-US" sz="2000" dirty="0"/>
              <a:t>Real-time collaborative editing</a:t>
            </a:r>
          </a:p>
          <a:p>
            <a:r>
              <a:rPr lang="en-US" dirty="0"/>
              <a:t>You can watch the demo for yourself online:</a:t>
            </a:r>
            <a:br>
              <a:rPr lang="en-US" dirty="0"/>
            </a:br>
            <a:r>
              <a:rPr lang="en-US" dirty="0">
                <a:solidFill>
                  <a:srgbClr val="0089E5"/>
                </a:solidFill>
                <a:hlinkClick r:id="rId3">
                  <a:extLst>
                    <a:ext uri="{A12FA001-AC4F-418D-AE19-62706E023703}">
                      <ahyp:hlinkClr xmlns:ahyp="http://schemas.microsoft.com/office/drawing/2018/hyperlinkcolor" val="tx"/>
                    </a:ext>
                  </a:extLst>
                </a:hlinkClick>
              </a:rPr>
              <a:t>https://www.youtube.com/watch?v=yJDv-zdhzMY</a:t>
            </a:r>
            <a:endParaRPr lang="en-US" dirty="0">
              <a:solidFill>
                <a:srgbClr val="0089E5"/>
              </a:solidFill>
            </a:endParaRPr>
          </a:p>
        </p:txBody>
      </p:sp>
      <p:sp>
        <p:nvSpPr>
          <p:cNvPr id="30" name="Slide Number Placeholder 29">
            <a:extLst>
              <a:ext uri="{FF2B5EF4-FFF2-40B4-BE49-F238E27FC236}">
                <a16:creationId xmlns:a16="http://schemas.microsoft.com/office/drawing/2014/main" id="{92A99DA0-1017-B5E8-16FD-63F5310D377B}"/>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44</a:t>
            </a:fld>
            <a:endParaRPr lang="en-US">
              <a:solidFill>
                <a:srgbClr val="FFFFFF"/>
              </a:solidFill>
            </a:endParaRPr>
          </a:p>
        </p:txBody>
      </p:sp>
      <p:sp>
        <p:nvSpPr>
          <p:cNvPr id="31" name="TextBox 30">
            <a:extLst>
              <a:ext uri="{FF2B5EF4-FFF2-40B4-BE49-F238E27FC236}">
                <a16:creationId xmlns:a16="http://schemas.microsoft.com/office/drawing/2014/main" id="{52B4733A-C36E-EA7E-9BDC-86F5F5327C0B}"/>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5DDEFE8E-9E16-DF6A-7A02-C581649822C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mother of all demos</a:t>
            </a:r>
          </a:p>
        </p:txBody>
      </p:sp>
      <p:sp>
        <p:nvSpPr>
          <p:cNvPr id="2" name="Slide Number Placeholder 29">
            <a:extLst>
              <a:ext uri="{FF2B5EF4-FFF2-40B4-BE49-F238E27FC236}">
                <a16:creationId xmlns:a16="http://schemas.microsoft.com/office/drawing/2014/main" id="{8279BC59-3DAF-1DB4-6742-A6D8F9E2987E}"/>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44</a:t>
            </a:fld>
            <a:endParaRPr lang="en-US"/>
          </a:p>
        </p:txBody>
      </p:sp>
      <p:pic>
        <p:nvPicPr>
          <p:cNvPr id="4" name="Picture 3">
            <a:extLst>
              <a:ext uri="{FF2B5EF4-FFF2-40B4-BE49-F238E27FC236}">
                <a16:creationId xmlns:a16="http://schemas.microsoft.com/office/drawing/2014/main" id="{F3A28D8E-C23F-4AA6-2BE7-9F881257E018}"/>
              </a:ext>
            </a:extLst>
          </p:cNvPr>
          <p:cNvPicPr>
            <a:picLocks noChangeAspect="1"/>
          </p:cNvPicPr>
          <p:nvPr/>
        </p:nvPicPr>
        <p:blipFill>
          <a:blip r:embed="rId4"/>
          <a:stretch>
            <a:fillRect/>
          </a:stretch>
        </p:blipFill>
        <p:spPr>
          <a:xfrm>
            <a:off x="8288960" y="3070256"/>
            <a:ext cx="1893757" cy="2603915"/>
          </a:xfrm>
          <a:prstGeom prst="rect">
            <a:avLst/>
          </a:prstGeom>
        </p:spPr>
      </p:pic>
      <p:sp>
        <p:nvSpPr>
          <p:cNvPr id="5" name="TextBox 4">
            <a:extLst>
              <a:ext uri="{FF2B5EF4-FFF2-40B4-BE49-F238E27FC236}">
                <a16:creationId xmlns:a16="http://schemas.microsoft.com/office/drawing/2014/main" id="{F97E913E-453F-B64F-FF15-6BC9BE9FFE85}"/>
              </a:ext>
            </a:extLst>
          </p:cNvPr>
          <p:cNvSpPr txBox="1"/>
          <p:nvPr/>
        </p:nvSpPr>
        <p:spPr>
          <a:xfrm>
            <a:off x="8114279" y="5674171"/>
            <a:ext cx="2762875" cy="369332"/>
          </a:xfrm>
          <a:prstGeom prst="rect">
            <a:avLst/>
          </a:prstGeom>
          <a:noFill/>
        </p:spPr>
        <p:txBody>
          <a:bodyPr wrap="square">
            <a:spAutoFit/>
          </a:bodyPr>
          <a:lstStyle/>
          <a:p>
            <a:r>
              <a:rPr lang="en-US" sz="1800" dirty="0"/>
              <a:t>Douglas Engelbart</a:t>
            </a:r>
            <a:endParaRPr lang="en-US" dirty="0"/>
          </a:p>
        </p:txBody>
      </p:sp>
    </p:spTree>
    <p:extLst>
      <p:ext uri="{BB962C8B-B14F-4D97-AF65-F5344CB8AC3E}">
        <p14:creationId xmlns:p14="http://schemas.microsoft.com/office/powerpoint/2010/main" val="27216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AF21-2188-AF0B-6F11-5CF86A01521E}"/>
            </a:ext>
          </a:extLst>
        </p:cNvPr>
        <p:cNvGrpSpPr/>
        <p:nvPr/>
      </p:nvGrpSpPr>
      <p:grpSpPr>
        <a:xfrm>
          <a:off x="0" y="0"/>
          <a:ext cx="0" cy="0"/>
          <a:chOff x="0" y="0"/>
          <a:chExt cx="0" cy="0"/>
        </a:xfrm>
      </p:grpSpPr>
      <p:pic>
        <p:nvPicPr>
          <p:cNvPr id="7" name="Picture 6" descr="A close-up of Altair 8800. https://americanhistory.si.edu/collections/object/nmah_334396">
            <a:extLst>
              <a:ext uri="{FF2B5EF4-FFF2-40B4-BE49-F238E27FC236}">
                <a16:creationId xmlns:a16="http://schemas.microsoft.com/office/drawing/2014/main" id="{FF038C31-F50E-A93F-D093-2734AEBC97B1}"/>
              </a:ext>
            </a:extLst>
          </p:cNvPr>
          <p:cNvPicPr>
            <a:picLocks noChangeAspect="1"/>
          </p:cNvPicPr>
          <p:nvPr/>
        </p:nvPicPr>
        <p:blipFill>
          <a:blip r:embed="rId3"/>
          <a:stretch>
            <a:fillRect/>
          </a:stretch>
        </p:blipFill>
        <p:spPr>
          <a:xfrm>
            <a:off x="9623479" y="4687743"/>
            <a:ext cx="2433527" cy="1605452"/>
          </a:xfrm>
          <a:prstGeom prst="rect">
            <a:avLst/>
          </a:prstGeom>
        </p:spPr>
      </p:pic>
      <p:sp>
        <p:nvSpPr>
          <p:cNvPr id="3" name="Content Placeholder 2">
            <a:extLst>
              <a:ext uri="{FF2B5EF4-FFF2-40B4-BE49-F238E27FC236}">
                <a16:creationId xmlns:a16="http://schemas.microsoft.com/office/drawing/2014/main" id="{0383414A-4048-DCC5-6C07-12154E7B405B}"/>
              </a:ext>
            </a:extLst>
          </p:cNvPr>
          <p:cNvSpPr>
            <a:spLocks noGrp="1"/>
          </p:cNvSpPr>
          <p:nvPr>
            <p:ph idx="1"/>
          </p:nvPr>
        </p:nvSpPr>
        <p:spPr>
          <a:xfrm>
            <a:off x="612650" y="1680898"/>
            <a:ext cx="9638074" cy="4628462"/>
          </a:xfrm>
        </p:spPr>
        <p:txBody>
          <a:bodyPr>
            <a:noAutofit/>
          </a:bodyPr>
          <a:lstStyle/>
          <a:p>
            <a:r>
              <a:rPr lang="en-US" sz="2200" dirty="0"/>
              <a:t>It is hard to pinpoint the exact time that personal computers made an appearance since there are multiple contenders.</a:t>
            </a:r>
          </a:p>
          <a:p>
            <a:r>
              <a:rPr lang="en-US" sz="2200" dirty="0"/>
              <a:t>But in 1975, MITS released </a:t>
            </a:r>
            <a:r>
              <a:rPr lang="en-US" sz="2200" b="1" dirty="0"/>
              <a:t>Altair 8800</a:t>
            </a:r>
            <a:r>
              <a:rPr lang="en-US" sz="2200" dirty="0"/>
              <a:t>, the first commercially successful personal computer. Priced about $2000 today’s dollars, it came as a built-it-yourself kit.</a:t>
            </a:r>
          </a:p>
          <a:p>
            <a:r>
              <a:rPr lang="en-US" sz="2200" dirty="0"/>
              <a:t>Tens of thousands of kits were sold to computer hobbyists and soon accessories were sold, leading to a rise of a movement of computer enthusiasts. </a:t>
            </a:r>
          </a:p>
          <a:p>
            <a:r>
              <a:rPr lang="en-US" sz="2200" dirty="0"/>
              <a:t>The most famous one is the </a:t>
            </a:r>
            <a:r>
              <a:rPr lang="en-US" sz="2200" b="1" dirty="0"/>
              <a:t>Homebrew Computer Club </a:t>
            </a:r>
            <a:r>
              <a:rPr lang="en-US" sz="2200" dirty="0"/>
              <a:t>which first met in 1975. </a:t>
            </a:r>
          </a:p>
          <a:p>
            <a:endParaRPr lang="en-US" sz="2200" dirty="0"/>
          </a:p>
          <a:p>
            <a:endParaRPr lang="en-US" sz="2200" dirty="0"/>
          </a:p>
        </p:txBody>
      </p:sp>
      <p:sp>
        <p:nvSpPr>
          <p:cNvPr id="30" name="Slide Number Placeholder 29">
            <a:extLst>
              <a:ext uri="{FF2B5EF4-FFF2-40B4-BE49-F238E27FC236}">
                <a16:creationId xmlns:a16="http://schemas.microsoft.com/office/drawing/2014/main" id="{4E6734A9-1B45-C406-51B6-C7AF77D3B1EA}"/>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45</a:t>
            </a:fld>
            <a:endParaRPr lang="en-US">
              <a:solidFill>
                <a:srgbClr val="FFFFFF"/>
              </a:solidFill>
            </a:endParaRPr>
          </a:p>
        </p:txBody>
      </p:sp>
      <p:sp>
        <p:nvSpPr>
          <p:cNvPr id="31" name="TextBox 30">
            <a:extLst>
              <a:ext uri="{FF2B5EF4-FFF2-40B4-BE49-F238E27FC236}">
                <a16:creationId xmlns:a16="http://schemas.microsoft.com/office/drawing/2014/main" id="{7738EBDD-DCE2-3C1A-91D7-C98A8E1D0220}"/>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8D6DB585-D3D9-8DA2-F6DE-BAD23243810F}"/>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Commercially successful personal computer</a:t>
            </a:r>
          </a:p>
        </p:txBody>
      </p:sp>
      <p:sp>
        <p:nvSpPr>
          <p:cNvPr id="2" name="Slide Number Placeholder 29">
            <a:extLst>
              <a:ext uri="{FF2B5EF4-FFF2-40B4-BE49-F238E27FC236}">
                <a16:creationId xmlns:a16="http://schemas.microsoft.com/office/drawing/2014/main" id="{86ECA55C-09A3-9853-9F54-3DD7313B5FC8}"/>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45</a:t>
            </a:fld>
            <a:endParaRPr lang="en-US"/>
          </a:p>
        </p:txBody>
      </p:sp>
      <p:sp>
        <p:nvSpPr>
          <p:cNvPr id="8" name="TextBox 7">
            <a:extLst>
              <a:ext uri="{FF2B5EF4-FFF2-40B4-BE49-F238E27FC236}">
                <a16:creationId xmlns:a16="http://schemas.microsoft.com/office/drawing/2014/main" id="{B3D5883E-DFC5-FA0F-8379-E06A10906FF2}"/>
              </a:ext>
            </a:extLst>
          </p:cNvPr>
          <p:cNvSpPr txBox="1"/>
          <p:nvPr/>
        </p:nvSpPr>
        <p:spPr>
          <a:xfrm>
            <a:off x="10250724" y="6016228"/>
            <a:ext cx="2762875" cy="369332"/>
          </a:xfrm>
          <a:prstGeom prst="rect">
            <a:avLst/>
          </a:prstGeom>
          <a:noFill/>
        </p:spPr>
        <p:txBody>
          <a:bodyPr wrap="square">
            <a:spAutoFit/>
          </a:bodyPr>
          <a:lstStyle/>
          <a:p>
            <a:r>
              <a:rPr lang="en-US" sz="1800" dirty="0"/>
              <a:t>Altair 8800</a:t>
            </a:r>
            <a:endParaRPr lang="en-US" dirty="0"/>
          </a:p>
        </p:txBody>
      </p:sp>
    </p:spTree>
    <p:extLst>
      <p:ext uri="{BB962C8B-B14F-4D97-AF65-F5344CB8AC3E}">
        <p14:creationId xmlns:p14="http://schemas.microsoft.com/office/powerpoint/2010/main" val="2486454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781F1-03DF-CBC4-3DDE-26E28411C6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97B9CB-6FAD-FFD4-55C5-69FE9E0D2FDE}"/>
              </a:ext>
            </a:extLst>
          </p:cNvPr>
          <p:cNvSpPr>
            <a:spLocks noGrp="1"/>
          </p:cNvSpPr>
          <p:nvPr>
            <p:ph idx="1"/>
          </p:nvPr>
        </p:nvSpPr>
        <p:spPr>
          <a:xfrm>
            <a:off x="612650" y="1680898"/>
            <a:ext cx="9156992" cy="4628462"/>
          </a:xfrm>
        </p:spPr>
        <p:txBody>
          <a:bodyPr>
            <a:noAutofit/>
          </a:bodyPr>
          <a:lstStyle/>
          <a:p>
            <a:r>
              <a:rPr lang="en-US" sz="1800" dirty="0"/>
              <a:t>In 1975, </a:t>
            </a:r>
            <a:r>
              <a:rPr lang="en-US" sz="1800" b="1" dirty="0"/>
              <a:t>Bill Gates </a:t>
            </a:r>
            <a:r>
              <a:rPr lang="en-US" sz="1800" dirty="0"/>
              <a:t>and </a:t>
            </a:r>
            <a:r>
              <a:rPr lang="en-US" sz="1800" b="1" dirty="0"/>
              <a:t>Paul Allen </a:t>
            </a:r>
            <a:r>
              <a:rPr lang="en-US" sz="1800" dirty="0"/>
              <a:t>founded </a:t>
            </a:r>
            <a:r>
              <a:rPr lang="en-US" sz="1800" b="1" dirty="0"/>
              <a:t>Microsoft</a:t>
            </a:r>
            <a:r>
              <a:rPr lang="en-US" sz="1800" dirty="0"/>
              <a:t>.  </a:t>
            </a:r>
          </a:p>
          <a:p>
            <a:r>
              <a:rPr lang="en-US" sz="1800" dirty="0"/>
              <a:t>They convinced MITS for Altair 8800 programs were written in BASIC. To do so, they created an </a:t>
            </a:r>
            <a:r>
              <a:rPr lang="en-US" sz="1800" b="1" dirty="0"/>
              <a:t>interpreter</a:t>
            </a:r>
            <a:r>
              <a:rPr lang="en-US" sz="1800" dirty="0"/>
              <a:t>, a program that translated code written in BASIC to low-level machine code.</a:t>
            </a:r>
          </a:p>
          <a:p>
            <a:pPr lvl="1"/>
            <a:r>
              <a:rPr lang="en-US" dirty="0"/>
              <a:t>Interpreters translate as the program runs instead of beforehand, like compilers.</a:t>
            </a:r>
          </a:p>
          <a:p>
            <a:r>
              <a:rPr lang="en-US" sz="1800" dirty="0"/>
              <a:t>At the first meeting of the Homebrew Computer Club, </a:t>
            </a:r>
            <a:r>
              <a:rPr lang="en-US" sz="1800" b="1" dirty="0"/>
              <a:t>Steve Wozniak </a:t>
            </a:r>
            <a:r>
              <a:rPr lang="en-US" sz="1800" dirty="0"/>
              <a:t>was so inspired by Altair 8800 that he set to create his own personal computer. In 1976, he demonstrated his prototype to the Club. It could connect with a TV and included a text interface. </a:t>
            </a:r>
          </a:p>
          <a:p>
            <a:r>
              <a:rPr lang="en-US" sz="1800" dirty="0"/>
              <a:t>Interest was high. Fellow Club member </a:t>
            </a:r>
            <a:r>
              <a:rPr lang="en-US" sz="1800" b="1" dirty="0"/>
              <a:t>Steve Jobs </a:t>
            </a:r>
            <a:r>
              <a:rPr lang="en-US" sz="1800" dirty="0"/>
              <a:t>convinced Wozniak to sell an assembled motherboard (you still needed to add a keyboard and monitor) instead of sharing the designs for free. It was sold as </a:t>
            </a:r>
            <a:r>
              <a:rPr lang="en-US" sz="1800" b="1" dirty="0"/>
              <a:t>Apple I </a:t>
            </a:r>
            <a:r>
              <a:rPr lang="en-US" sz="1800" dirty="0"/>
              <a:t>and Steve Jobs and Steve Wozniak founded </a:t>
            </a:r>
            <a:r>
              <a:rPr lang="en-US" sz="1800" b="1" dirty="0"/>
              <a:t>Apple</a:t>
            </a:r>
            <a:r>
              <a:rPr lang="en-US" sz="1800" dirty="0"/>
              <a:t>. </a:t>
            </a:r>
          </a:p>
        </p:txBody>
      </p:sp>
      <p:sp>
        <p:nvSpPr>
          <p:cNvPr id="30" name="Slide Number Placeholder 29">
            <a:extLst>
              <a:ext uri="{FF2B5EF4-FFF2-40B4-BE49-F238E27FC236}">
                <a16:creationId xmlns:a16="http://schemas.microsoft.com/office/drawing/2014/main" id="{BF77B7A8-E919-7712-59D0-3A76D25A1E25}"/>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46</a:t>
            </a:fld>
            <a:endParaRPr lang="en-US">
              <a:solidFill>
                <a:srgbClr val="FFFFFF"/>
              </a:solidFill>
            </a:endParaRPr>
          </a:p>
        </p:txBody>
      </p:sp>
      <p:sp>
        <p:nvSpPr>
          <p:cNvPr id="31" name="TextBox 30">
            <a:extLst>
              <a:ext uri="{FF2B5EF4-FFF2-40B4-BE49-F238E27FC236}">
                <a16:creationId xmlns:a16="http://schemas.microsoft.com/office/drawing/2014/main" id="{58BFAC49-59C7-49DB-DADD-7EB6A25EF56F}"/>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BA37E03C-E42D-2A47-A6B6-BB80AB34F26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Computing companies</a:t>
            </a:r>
          </a:p>
        </p:txBody>
      </p:sp>
      <p:sp>
        <p:nvSpPr>
          <p:cNvPr id="2" name="Slide Number Placeholder 29">
            <a:extLst>
              <a:ext uri="{FF2B5EF4-FFF2-40B4-BE49-F238E27FC236}">
                <a16:creationId xmlns:a16="http://schemas.microsoft.com/office/drawing/2014/main" id="{DA9AEE32-1B43-D636-25AD-0DE55C6D5E58}"/>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46</a:t>
            </a:fld>
            <a:endParaRPr lang="en-US"/>
          </a:p>
        </p:txBody>
      </p:sp>
      <p:pic>
        <p:nvPicPr>
          <p:cNvPr id="4" name="Picture 3">
            <a:extLst>
              <a:ext uri="{FF2B5EF4-FFF2-40B4-BE49-F238E27FC236}">
                <a16:creationId xmlns:a16="http://schemas.microsoft.com/office/drawing/2014/main" id="{F4F5EFAE-8032-FDAF-6160-4169C7A83B09}"/>
              </a:ext>
            </a:extLst>
          </p:cNvPr>
          <p:cNvPicPr>
            <a:picLocks noChangeAspect="1"/>
          </p:cNvPicPr>
          <p:nvPr/>
        </p:nvPicPr>
        <p:blipFill>
          <a:blip r:embed="rId3"/>
          <a:stretch>
            <a:fillRect/>
          </a:stretch>
        </p:blipFill>
        <p:spPr>
          <a:xfrm>
            <a:off x="9180759" y="0"/>
            <a:ext cx="3033010" cy="1819806"/>
          </a:xfrm>
          <a:prstGeom prst="rect">
            <a:avLst/>
          </a:prstGeom>
        </p:spPr>
      </p:pic>
      <p:sp>
        <p:nvSpPr>
          <p:cNvPr id="5" name="TextBox 4">
            <a:extLst>
              <a:ext uri="{FF2B5EF4-FFF2-40B4-BE49-F238E27FC236}">
                <a16:creationId xmlns:a16="http://schemas.microsoft.com/office/drawing/2014/main" id="{E321723B-C9C8-FD7E-FC42-C58EE62F6EEE}"/>
              </a:ext>
            </a:extLst>
          </p:cNvPr>
          <p:cNvSpPr txBox="1"/>
          <p:nvPr/>
        </p:nvSpPr>
        <p:spPr>
          <a:xfrm>
            <a:off x="9320263" y="1944899"/>
            <a:ext cx="2762875" cy="369332"/>
          </a:xfrm>
          <a:prstGeom prst="rect">
            <a:avLst/>
          </a:prstGeom>
          <a:noFill/>
        </p:spPr>
        <p:txBody>
          <a:bodyPr wrap="square">
            <a:spAutoFit/>
          </a:bodyPr>
          <a:lstStyle/>
          <a:p>
            <a:r>
              <a:rPr lang="en-US" sz="1800" dirty="0"/>
              <a:t>Bill Gates and Paul Allen</a:t>
            </a:r>
            <a:endParaRPr lang="en-US" dirty="0"/>
          </a:p>
        </p:txBody>
      </p:sp>
      <p:pic>
        <p:nvPicPr>
          <p:cNvPr id="6" name="Picture 5">
            <a:extLst>
              <a:ext uri="{FF2B5EF4-FFF2-40B4-BE49-F238E27FC236}">
                <a16:creationId xmlns:a16="http://schemas.microsoft.com/office/drawing/2014/main" id="{42262ED5-F884-8238-A237-B092CDADA3E7}"/>
              </a:ext>
            </a:extLst>
          </p:cNvPr>
          <p:cNvPicPr>
            <a:picLocks noChangeAspect="1"/>
          </p:cNvPicPr>
          <p:nvPr/>
        </p:nvPicPr>
        <p:blipFill>
          <a:blip r:embed="rId4"/>
          <a:stretch>
            <a:fillRect/>
          </a:stretch>
        </p:blipFill>
        <p:spPr>
          <a:xfrm>
            <a:off x="9848538" y="2611242"/>
            <a:ext cx="2212831" cy="3345063"/>
          </a:xfrm>
          <a:prstGeom prst="rect">
            <a:avLst/>
          </a:prstGeom>
        </p:spPr>
      </p:pic>
      <p:sp>
        <p:nvSpPr>
          <p:cNvPr id="7" name="TextBox 6">
            <a:extLst>
              <a:ext uri="{FF2B5EF4-FFF2-40B4-BE49-F238E27FC236}">
                <a16:creationId xmlns:a16="http://schemas.microsoft.com/office/drawing/2014/main" id="{3BBD903B-2CF4-2270-4C4F-BEE3CD49B521}"/>
              </a:ext>
            </a:extLst>
          </p:cNvPr>
          <p:cNvSpPr txBox="1"/>
          <p:nvPr/>
        </p:nvSpPr>
        <p:spPr>
          <a:xfrm>
            <a:off x="9517537" y="5999947"/>
            <a:ext cx="2762875" cy="646331"/>
          </a:xfrm>
          <a:prstGeom prst="rect">
            <a:avLst/>
          </a:prstGeom>
          <a:noFill/>
        </p:spPr>
        <p:txBody>
          <a:bodyPr wrap="square">
            <a:spAutoFit/>
          </a:bodyPr>
          <a:lstStyle/>
          <a:p>
            <a:pPr algn="ctr"/>
            <a:r>
              <a:rPr lang="en-US" sz="1800" dirty="0"/>
              <a:t>Steve Wozniak and Steve Jobs with Apple I</a:t>
            </a:r>
            <a:endParaRPr lang="en-US" dirty="0"/>
          </a:p>
        </p:txBody>
      </p:sp>
    </p:spTree>
    <p:extLst>
      <p:ext uri="{BB962C8B-B14F-4D97-AF65-F5344CB8AC3E}">
        <p14:creationId xmlns:p14="http://schemas.microsoft.com/office/powerpoint/2010/main" val="72880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DA8A6-D01A-627A-D34B-EEA45CE24E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EF86E0-671A-D64E-573C-89D710F6672B}"/>
              </a:ext>
            </a:extLst>
          </p:cNvPr>
          <p:cNvSpPr>
            <a:spLocks noGrp="1"/>
          </p:cNvSpPr>
          <p:nvPr>
            <p:ph idx="1"/>
          </p:nvPr>
        </p:nvSpPr>
        <p:spPr>
          <a:xfrm>
            <a:off x="612650" y="1680898"/>
            <a:ext cx="10653576" cy="4628462"/>
          </a:xfrm>
        </p:spPr>
        <p:txBody>
          <a:bodyPr>
            <a:normAutofit/>
          </a:bodyPr>
          <a:lstStyle/>
          <a:p>
            <a:r>
              <a:rPr lang="en-US" sz="1800" dirty="0"/>
              <a:t>Apple I was also sold like a kit which appealed to hobbyists and tinkerers but not to the masses. This changed with three computers known as the </a:t>
            </a:r>
            <a:r>
              <a:rPr lang="en-US" sz="1800" b="1" dirty="0"/>
              <a:t>1977 trinity</a:t>
            </a:r>
            <a:r>
              <a:rPr lang="en-US" sz="1800" dirty="0"/>
              <a:t>. </a:t>
            </a:r>
          </a:p>
          <a:p>
            <a:pPr lvl="1"/>
            <a:r>
              <a:rPr lang="en-US" sz="1600" dirty="0"/>
              <a:t>The first, </a:t>
            </a:r>
            <a:r>
              <a:rPr lang="en-US" sz="1600" b="1" dirty="0"/>
              <a:t>Apple II</a:t>
            </a:r>
            <a:r>
              <a:rPr lang="en-US" sz="1600" dirty="0"/>
              <a:t>, was professionally designed and manufactured, offering color graphics and sound. Millions of computers were sold, propelling Apple at the forefront of the personal computer industry. </a:t>
            </a:r>
          </a:p>
          <a:p>
            <a:pPr lvl="1"/>
            <a:r>
              <a:rPr lang="en-US" sz="1600" dirty="0"/>
              <a:t>The second, </a:t>
            </a:r>
            <a:r>
              <a:rPr lang="en-US" sz="1600" b="1" dirty="0"/>
              <a:t>TRS-80 model I</a:t>
            </a:r>
            <a:r>
              <a:rPr lang="en-US" sz="1600" dirty="0"/>
              <a:t>, was less sophisticated but sold at half-price of Apple II. </a:t>
            </a:r>
          </a:p>
          <a:p>
            <a:pPr lvl="1"/>
            <a:r>
              <a:rPr lang="en-US" sz="1600" dirty="0"/>
              <a:t>The third, </a:t>
            </a:r>
            <a:r>
              <a:rPr lang="en-US" sz="1600" b="1" dirty="0"/>
              <a:t>Commodore PET 2001</a:t>
            </a:r>
            <a:r>
              <a:rPr lang="en-US" sz="1600" dirty="0"/>
              <a:t>, combined computer, monitor, keyboard, and tape drive into one device. </a:t>
            </a:r>
          </a:p>
          <a:p>
            <a:pPr lvl="1"/>
            <a:r>
              <a:rPr lang="en-US" sz="1600" dirty="0"/>
              <a:t>All three came with BASIC interpreters which allowed less technical audience to create programs and targeted households, small businesses, and schools. </a:t>
            </a:r>
          </a:p>
          <a:p>
            <a:r>
              <a:rPr lang="en-US" sz="1800" dirty="0"/>
              <a:t>IBM took notice and designed the IBM PC which used Microsoft’s operating system </a:t>
            </a:r>
            <a:r>
              <a:rPr lang="en-US" sz="1800" b="1" dirty="0"/>
              <a:t>MS-DOS </a:t>
            </a:r>
            <a:r>
              <a:rPr lang="en-US" sz="1800" dirty="0"/>
              <a:t>and offered an </a:t>
            </a:r>
            <a:r>
              <a:rPr lang="en-US" sz="1800" b="1" dirty="0"/>
              <a:t>open architecture </a:t>
            </a:r>
            <a:r>
              <a:rPr lang="en-US" sz="1800" dirty="0"/>
              <a:t>with expansion slots, allowing third parties to create hardware and peripherals like graphics and sound cards, joysticks, external hard drives, etc. </a:t>
            </a:r>
          </a:p>
          <a:p>
            <a:pPr lvl="1"/>
            <a:r>
              <a:rPr lang="en-US" sz="1600" b="1" dirty="0"/>
              <a:t>IBM compatible </a:t>
            </a:r>
            <a:r>
              <a:rPr lang="en-US" sz="1600" dirty="0"/>
              <a:t>computers took over most of the market. IBM’s approach was in contrast with Apple’s </a:t>
            </a:r>
            <a:r>
              <a:rPr lang="en-US" sz="1600" b="1" dirty="0"/>
              <a:t>closed architecture</a:t>
            </a:r>
            <a:r>
              <a:rPr lang="en-US" sz="1600" dirty="0"/>
              <a:t>.  This led to the rise of the “</a:t>
            </a:r>
            <a:r>
              <a:rPr lang="en-US" sz="1400" b="1" dirty="0"/>
              <a:t>MAC vs PC</a:t>
            </a:r>
            <a:r>
              <a:rPr lang="en-US" sz="1400" dirty="0"/>
              <a:t>” debate. </a:t>
            </a:r>
          </a:p>
        </p:txBody>
      </p:sp>
      <p:sp>
        <p:nvSpPr>
          <p:cNvPr id="30" name="Slide Number Placeholder 29">
            <a:extLst>
              <a:ext uri="{FF2B5EF4-FFF2-40B4-BE49-F238E27FC236}">
                <a16:creationId xmlns:a16="http://schemas.microsoft.com/office/drawing/2014/main" id="{D7BFE83F-C4DE-FCFC-8CAA-2C71231F5157}"/>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47</a:t>
            </a:fld>
            <a:endParaRPr lang="en-US">
              <a:solidFill>
                <a:srgbClr val="FFFFFF"/>
              </a:solidFill>
            </a:endParaRPr>
          </a:p>
        </p:txBody>
      </p:sp>
      <p:sp>
        <p:nvSpPr>
          <p:cNvPr id="31" name="TextBox 30">
            <a:extLst>
              <a:ext uri="{FF2B5EF4-FFF2-40B4-BE49-F238E27FC236}">
                <a16:creationId xmlns:a16="http://schemas.microsoft.com/office/drawing/2014/main" id="{F3792516-A9FC-0760-23AE-12DD6A3D2364}"/>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563AA413-2598-3059-976E-6BBACD0775DF}"/>
              </a:ext>
            </a:extLst>
          </p:cNvPr>
          <p:cNvSpPr txBox="1">
            <a:spLocks/>
          </p:cNvSpPr>
          <p:nvPr/>
        </p:nvSpPr>
        <p:spPr>
          <a:xfrm>
            <a:off x="612647" y="548640"/>
            <a:ext cx="10839837"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The 1977 trinity and open/closed architecture</a:t>
            </a:r>
          </a:p>
        </p:txBody>
      </p:sp>
      <p:sp>
        <p:nvSpPr>
          <p:cNvPr id="2" name="Slide Number Placeholder 29">
            <a:extLst>
              <a:ext uri="{FF2B5EF4-FFF2-40B4-BE49-F238E27FC236}">
                <a16:creationId xmlns:a16="http://schemas.microsoft.com/office/drawing/2014/main" id="{B58ABA20-1BCC-2B55-9E1F-80B3A97D7159}"/>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47</a:t>
            </a:fld>
            <a:endParaRPr lang="en-US"/>
          </a:p>
        </p:txBody>
      </p:sp>
    </p:spTree>
    <p:extLst>
      <p:ext uri="{BB962C8B-B14F-4D97-AF65-F5344CB8AC3E}">
        <p14:creationId xmlns:p14="http://schemas.microsoft.com/office/powerpoint/2010/main" val="426282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40CD7-8F54-DA39-26B4-4EC0D6A9DF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E2F132-BAB9-4334-7091-BD5855C23A24}"/>
              </a:ext>
            </a:extLst>
          </p:cNvPr>
          <p:cNvSpPr>
            <a:spLocks noGrp="1"/>
          </p:cNvSpPr>
          <p:nvPr>
            <p:ph idx="1"/>
          </p:nvPr>
        </p:nvSpPr>
        <p:spPr>
          <a:xfrm>
            <a:off x="612649" y="1680898"/>
            <a:ext cx="10794865" cy="4628462"/>
          </a:xfrm>
        </p:spPr>
        <p:txBody>
          <a:bodyPr>
            <a:noAutofit/>
          </a:bodyPr>
          <a:lstStyle/>
          <a:p>
            <a:r>
              <a:rPr lang="en-US" sz="1800" dirty="0"/>
              <a:t>After the Mother of All Demos, several people on Engelbart's team went to work at </a:t>
            </a:r>
            <a:r>
              <a:rPr lang="en-US" sz="1800" b="1" dirty="0"/>
              <a:t>Xerox PARC</a:t>
            </a:r>
            <a:r>
              <a:rPr lang="en-US" sz="1800" dirty="0"/>
              <a:t>, to further develop the concepts into the first GUI computer, the </a:t>
            </a:r>
            <a:r>
              <a:rPr lang="en-US" sz="1800" b="1" dirty="0"/>
              <a:t>Xerox Alto</a:t>
            </a:r>
            <a:r>
              <a:rPr lang="en-US" sz="1800" dirty="0"/>
              <a:t>.</a:t>
            </a:r>
          </a:p>
          <a:p>
            <a:r>
              <a:rPr lang="en-US" sz="1800" dirty="0"/>
              <a:t>Xerox established the </a:t>
            </a:r>
            <a:r>
              <a:rPr lang="en-US" sz="1800" b="1" dirty="0"/>
              <a:t>desktop metaphor </a:t>
            </a:r>
            <a:r>
              <a:rPr lang="en-US" sz="1800" dirty="0"/>
              <a:t>that emulated one’s desk on a 2D screen and the </a:t>
            </a:r>
            <a:r>
              <a:rPr lang="en-US" sz="1800" b="1" dirty="0"/>
              <a:t>WIMP interface </a:t>
            </a:r>
            <a:r>
              <a:rPr lang="en-US" sz="1800" dirty="0"/>
              <a:t>(windows, icons, menus, pointer) along with </a:t>
            </a:r>
            <a:r>
              <a:rPr lang="en-US" sz="1800" b="1" dirty="0"/>
              <a:t>buttons</a:t>
            </a:r>
            <a:r>
              <a:rPr lang="en-US" sz="1800" dirty="0"/>
              <a:t>.</a:t>
            </a:r>
          </a:p>
          <a:p>
            <a:r>
              <a:rPr lang="en-US" sz="1800" dirty="0"/>
              <a:t>In 1979, Apple employees were invited to PARC and were shown their GUI. Steve Jobs said:</a:t>
            </a:r>
          </a:p>
          <a:p>
            <a:pPr lvl="1"/>
            <a:r>
              <a:rPr lang="en-US" i="1" dirty="0"/>
              <a:t>“It was like a veil being lifted from my eyes. I could see the future of what computing was destined to be.”</a:t>
            </a:r>
          </a:p>
          <a:p>
            <a:r>
              <a:rPr lang="en-US" sz="1800" dirty="0"/>
              <a:t>They implemented similar ideas into the Apple Lisa (1983, commercial flop) and ultimately into the </a:t>
            </a:r>
            <a:r>
              <a:rPr lang="en-US" sz="1800" b="1" dirty="0"/>
              <a:t>Apple Macintosh </a:t>
            </a:r>
            <a:r>
              <a:rPr lang="en-US" sz="1800" dirty="0"/>
              <a:t>(released in 1984) to great acclaim. </a:t>
            </a:r>
          </a:p>
          <a:p>
            <a:r>
              <a:rPr lang="en-US" sz="1800" dirty="0"/>
              <a:t>In 1981, Microsoft visited Apple and helped them develop some apps. They took the GUI idea from Apple and used it in their first operating system, MS-DOS, released in 1985. </a:t>
            </a:r>
          </a:p>
          <a:p>
            <a:pPr lvl="1"/>
            <a:r>
              <a:rPr lang="en-US" dirty="0"/>
              <a:t>A rivalry between Microsoft and Apple would start then, with Microsoft dominating 95% of personal computers.</a:t>
            </a:r>
          </a:p>
        </p:txBody>
      </p:sp>
      <p:sp>
        <p:nvSpPr>
          <p:cNvPr id="30" name="Slide Number Placeholder 29">
            <a:extLst>
              <a:ext uri="{FF2B5EF4-FFF2-40B4-BE49-F238E27FC236}">
                <a16:creationId xmlns:a16="http://schemas.microsoft.com/office/drawing/2014/main" id="{29682510-BFB5-27F1-D6FF-A474BAD983B0}"/>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48</a:t>
            </a:fld>
            <a:endParaRPr lang="en-US">
              <a:solidFill>
                <a:srgbClr val="FFFFFF"/>
              </a:solidFill>
            </a:endParaRPr>
          </a:p>
        </p:txBody>
      </p:sp>
      <p:sp>
        <p:nvSpPr>
          <p:cNvPr id="31" name="TextBox 30">
            <a:extLst>
              <a:ext uri="{FF2B5EF4-FFF2-40B4-BE49-F238E27FC236}">
                <a16:creationId xmlns:a16="http://schemas.microsoft.com/office/drawing/2014/main" id="{3F720B57-5F19-F35E-7031-7280FDED7AD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D95A3467-D887-D55E-FA89-9CACA0038560}"/>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Graphical user interface (GUI)</a:t>
            </a:r>
          </a:p>
        </p:txBody>
      </p:sp>
      <p:sp>
        <p:nvSpPr>
          <p:cNvPr id="2" name="Slide Number Placeholder 29">
            <a:extLst>
              <a:ext uri="{FF2B5EF4-FFF2-40B4-BE49-F238E27FC236}">
                <a16:creationId xmlns:a16="http://schemas.microsoft.com/office/drawing/2014/main" id="{EABB376B-394F-B5D1-20F9-A1BA638CDFA2}"/>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48</a:t>
            </a:fld>
            <a:endParaRPr lang="en-US"/>
          </a:p>
        </p:txBody>
      </p:sp>
      <p:pic>
        <p:nvPicPr>
          <p:cNvPr id="5" name="Picture 4" descr="An Apple Macintosh">
            <a:extLst>
              <a:ext uri="{FF2B5EF4-FFF2-40B4-BE49-F238E27FC236}">
                <a16:creationId xmlns:a16="http://schemas.microsoft.com/office/drawing/2014/main" id="{5AB545CE-8D11-45A5-95DF-21F74D9B149A}"/>
              </a:ext>
            </a:extLst>
          </p:cNvPr>
          <p:cNvPicPr>
            <a:picLocks noChangeAspect="1"/>
          </p:cNvPicPr>
          <p:nvPr/>
        </p:nvPicPr>
        <p:blipFill>
          <a:blip r:embed="rId3"/>
          <a:stretch>
            <a:fillRect/>
          </a:stretch>
        </p:blipFill>
        <p:spPr>
          <a:xfrm>
            <a:off x="9308891" y="39873"/>
            <a:ext cx="2904877" cy="1633993"/>
          </a:xfrm>
          <a:prstGeom prst="rect">
            <a:avLst/>
          </a:prstGeom>
        </p:spPr>
      </p:pic>
    </p:spTree>
    <p:extLst>
      <p:ext uri="{BB962C8B-B14F-4D97-AF65-F5344CB8AC3E}">
        <p14:creationId xmlns:p14="http://schemas.microsoft.com/office/powerpoint/2010/main" val="349585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EAC2E-CD27-04F7-292D-3BE993E80F9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982205-8FC1-4459-EBCC-15622E64B38D}"/>
              </a:ext>
            </a:extLst>
          </p:cNvPr>
          <p:cNvSpPr>
            <a:spLocks noGrp="1"/>
          </p:cNvSpPr>
          <p:nvPr>
            <p:ph idx="1"/>
          </p:nvPr>
        </p:nvSpPr>
        <p:spPr>
          <a:xfrm>
            <a:off x="612650" y="1680898"/>
            <a:ext cx="5323455" cy="4628462"/>
          </a:xfrm>
        </p:spPr>
        <p:txBody>
          <a:bodyPr>
            <a:normAutofit/>
          </a:bodyPr>
          <a:lstStyle/>
          <a:p>
            <a:r>
              <a:rPr lang="en-US" sz="1800" dirty="0"/>
              <a:t>Some of the core concepts of how the Internet would work were introduced well before it was implemented. </a:t>
            </a:r>
          </a:p>
          <a:p>
            <a:r>
              <a:rPr lang="en-US" sz="1800" dirty="0"/>
              <a:t>In 1945, </a:t>
            </a:r>
            <a:r>
              <a:rPr lang="en-US" sz="1800" b="1" dirty="0"/>
              <a:t>Vannevar Bush </a:t>
            </a:r>
            <a:r>
              <a:rPr lang="en-US" sz="1800" dirty="0"/>
              <a:t>published </a:t>
            </a:r>
            <a:r>
              <a:rPr lang="en-US" sz="1800" dirty="0">
                <a:solidFill>
                  <a:srgbClr val="0089E5"/>
                </a:solidFill>
                <a:hlinkClick r:id="rId3">
                  <a:extLst>
                    <a:ext uri="{A12FA001-AC4F-418D-AE19-62706E023703}">
                      <ahyp:hlinkClr xmlns:ahyp="http://schemas.microsoft.com/office/drawing/2018/hyperlinkcolor" val="tx"/>
                    </a:ext>
                  </a:extLst>
                </a:hlinkClick>
              </a:rPr>
              <a:t>As We May Think on the Atlantic</a:t>
            </a:r>
            <a:r>
              <a:rPr lang="en-US" sz="1800" dirty="0"/>
              <a:t>, which envisioned a system (</a:t>
            </a:r>
            <a:r>
              <a:rPr lang="en-US" sz="1800" b="1" dirty="0" err="1"/>
              <a:t>Memex</a:t>
            </a:r>
            <a:r>
              <a:rPr lang="en-US" sz="1800" dirty="0"/>
              <a:t>) to aid in research work. Bush invented the concept of </a:t>
            </a:r>
            <a:r>
              <a:rPr lang="en-US" sz="1800" b="1" dirty="0"/>
              <a:t>hypertext</a:t>
            </a:r>
            <a:r>
              <a:rPr lang="en-US" sz="1800" dirty="0"/>
              <a:t> (or link)!</a:t>
            </a:r>
          </a:p>
          <a:p>
            <a:pPr lvl="1"/>
            <a:r>
              <a:rPr lang="en-US" i="1" dirty="0"/>
              <a:t>"Consider a future device... in which an individual stores all his books, records, and communications, and which is mechanized so that it may be consulted with exceeding speed and flexibility. It is an enlarged intimate supplement to his memory."</a:t>
            </a:r>
          </a:p>
        </p:txBody>
      </p:sp>
      <p:sp>
        <p:nvSpPr>
          <p:cNvPr id="30" name="Slide Number Placeholder 29">
            <a:extLst>
              <a:ext uri="{FF2B5EF4-FFF2-40B4-BE49-F238E27FC236}">
                <a16:creationId xmlns:a16="http://schemas.microsoft.com/office/drawing/2014/main" id="{0D97282F-F025-5E4B-7CF8-1BD71F108CE5}"/>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49</a:t>
            </a:fld>
            <a:endParaRPr lang="en-US">
              <a:solidFill>
                <a:srgbClr val="FFFFFF"/>
              </a:solidFill>
            </a:endParaRPr>
          </a:p>
        </p:txBody>
      </p:sp>
      <p:sp>
        <p:nvSpPr>
          <p:cNvPr id="31" name="TextBox 30">
            <a:extLst>
              <a:ext uri="{FF2B5EF4-FFF2-40B4-BE49-F238E27FC236}">
                <a16:creationId xmlns:a16="http://schemas.microsoft.com/office/drawing/2014/main" id="{6F7E36F5-68E3-1C33-2567-0032B9DEB2E1}"/>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7E1C943D-4627-7F5A-8CA9-C3FBED3585A2}"/>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Ideating the Internet</a:t>
            </a:r>
          </a:p>
        </p:txBody>
      </p:sp>
      <p:sp>
        <p:nvSpPr>
          <p:cNvPr id="2" name="Slide Number Placeholder 29">
            <a:extLst>
              <a:ext uri="{FF2B5EF4-FFF2-40B4-BE49-F238E27FC236}">
                <a16:creationId xmlns:a16="http://schemas.microsoft.com/office/drawing/2014/main" id="{8EAF05A0-DA3A-11C3-E35F-8CC8178913ED}"/>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49</a:t>
            </a:fld>
            <a:endParaRPr lang="en-US"/>
          </a:p>
        </p:txBody>
      </p:sp>
      <p:pic>
        <p:nvPicPr>
          <p:cNvPr id="5" name="Picture 4" descr="A diagram of a machine&#10;&#10;AI-generated content may be incorrect.">
            <a:extLst>
              <a:ext uri="{FF2B5EF4-FFF2-40B4-BE49-F238E27FC236}">
                <a16:creationId xmlns:a16="http://schemas.microsoft.com/office/drawing/2014/main" id="{983DEEFF-00BC-522A-1ED8-66FB25B560B0}"/>
              </a:ext>
            </a:extLst>
          </p:cNvPr>
          <p:cNvPicPr>
            <a:picLocks noChangeAspect="1"/>
          </p:cNvPicPr>
          <p:nvPr/>
        </p:nvPicPr>
        <p:blipFill>
          <a:blip r:embed="rId4"/>
          <a:stretch>
            <a:fillRect/>
          </a:stretch>
        </p:blipFill>
        <p:spPr>
          <a:xfrm>
            <a:off x="5936105" y="1528498"/>
            <a:ext cx="6647903" cy="3389127"/>
          </a:xfrm>
          <a:prstGeom prst="rect">
            <a:avLst/>
          </a:prstGeom>
        </p:spPr>
      </p:pic>
      <p:sp>
        <p:nvSpPr>
          <p:cNvPr id="6" name="TextBox 5">
            <a:extLst>
              <a:ext uri="{FF2B5EF4-FFF2-40B4-BE49-F238E27FC236}">
                <a16:creationId xmlns:a16="http://schemas.microsoft.com/office/drawing/2014/main" id="{D85C48D8-F264-329F-0FAE-377D7CA488D0}"/>
              </a:ext>
            </a:extLst>
          </p:cNvPr>
          <p:cNvSpPr txBox="1"/>
          <p:nvPr/>
        </p:nvSpPr>
        <p:spPr>
          <a:xfrm>
            <a:off x="7667064" y="4967161"/>
            <a:ext cx="3410667" cy="369332"/>
          </a:xfrm>
          <a:prstGeom prst="rect">
            <a:avLst/>
          </a:prstGeom>
          <a:noFill/>
        </p:spPr>
        <p:txBody>
          <a:bodyPr wrap="square">
            <a:spAutoFit/>
          </a:bodyPr>
          <a:lstStyle/>
          <a:p>
            <a:pPr algn="ctr"/>
            <a:r>
              <a:rPr lang="en-US" dirty="0"/>
              <a:t>Vannevar Bush and </a:t>
            </a:r>
            <a:r>
              <a:rPr lang="en-US" dirty="0" err="1"/>
              <a:t>Memex</a:t>
            </a:r>
            <a:endParaRPr lang="en-US" dirty="0"/>
          </a:p>
        </p:txBody>
      </p:sp>
    </p:spTree>
    <p:extLst>
      <p:ext uri="{BB962C8B-B14F-4D97-AF65-F5344CB8AC3E}">
        <p14:creationId xmlns:p14="http://schemas.microsoft.com/office/powerpoint/2010/main" val="276599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38A2-9AF9-0184-27A9-97277AC8A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59FF4-8DA1-04C3-9277-7B4E57A68439}"/>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FA4113B5-2964-1DB7-80DF-59C8FF0FAF3D}"/>
              </a:ext>
            </a:extLst>
          </p:cNvPr>
          <p:cNvSpPr>
            <a:spLocks noGrp="1"/>
          </p:cNvSpPr>
          <p:nvPr>
            <p:ph idx="1"/>
          </p:nvPr>
        </p:nvSpPr>
        <p:spPr>
          <a:xfrm>
            <a:off x="612647" y="1715532"/>
            <a:ext cx="10917366" cy="4593828"/>
          </a:xfrm>
        </p:spPr>
        <p:txBody>
          <a:bodyPr>
            <a:noAutofit/>
          </a:bodyPr>
          <a:lstStyle/>
          <a:p>
            <a:r>
              <a:rPr lang="en-US" sz="2400" dirty="0"/>
              <a:t>Preferred name and pronouns</a:t>
            </a:r>
          </a:p>
          <a:p>
            <a:r>
              <a:rPr lang="en-US" sz="2400" dirty="0"/>
              <a:t>Programming experience</a:t>
            </a:r>
          </a:p>
          <a:p>
            <a:pPr lvl="1"/>
            <a:r>
              <a:rPr lang="en-US" sz="2400" dirty="0"/>
              <a:t>Concurrently enrolled in CSCI050, or</a:t>
            </a:r>
          </a:p>
          <a:p>
            <a:pPr lvl="1"/>
            <a:r>
              <a:rPr lang="en-US" sz="2400" dirty="0"/>
              <a:t>Placed out of CSCI050 after talking with Prof. Chen</a:t>
            </a:r>
            <a:br>
              <a:rPr lang="en-US" sz="2400" dirty="0"/>
            </a:br>
            <a:endParaRPr lang="en-US" sz="2400" dirty="0"/>
          </a:p>
        </p:txBody>
      </p:sp>
      <p:sp>
        <p:nvSpPr>
          <p:cNvPr id="30" name="Slide Number Placeholder 29">
            <a:extLst>
              <a:ext uri="{FF2B5EF4-FFF2-40B4-BE49-F238E27FC236}">
                <a16:creationId xmlns:a16="http://schemas.microsoft.com/office/drawing/2014/main" id="{8537534D-62E6-DFCD-B8C4-3F8B32FEFB5D}"/>
              </a:ext>
            </a:extLst>
          </p:cNvPr>
          <p:cNvSpPr>
            <a:spLocks noGrp="1"/>
          </p:cNvSpPr>
          <p:nvPr>
            <p:ph type="sldNum" sz="quarter" idx="12"/>
          </p:nvPr>
        </p:nvSpPr>
        <p:spPr/>
        <p:txBody>
          <a:bodyPr/>
          <a:lstStyle/>
          <a:p>
            <a:fld id="{CC057153-B650-4DEB-B370-79DDCFDCE934}" type="slidenum">
              <a:rPr lang="en-US" smtClean="0"/>
              <a:t>5</a:t>
            </a:fld>
            <a:endParaRPr lang="en-US"/>
          </a:p>
        </p:txBody>
      </p:sp>
      <p:sp>
        <p:nvSpPr>
          <p:cNvPr id="31" name="TextBox 30">
            <a:extLst>
              <a:ext uri="{FF2B5EF4-FFF2-40B4-BE49-F238E27FC236}">
                <a16:creationId xmlns:a16="http://schemas.microsoft.com/office/drawing/2014/main" id="{7E239E1A-87F5-FDBA-C046-5D94EBA6BEC8}"/>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99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0A66D-0BF1-708D-D474-4DCA0F32F490}"/>
            </a:ext>
          </a:extLst>
        </p:cNvPr>
        <p:cNvGrpSpPr/>
        <p:nvPr/>
      </p:nvGrpSpPr>
      <p:grpSpPr>
        <a:xfrm>
          <a:off x="0" y="0"/>
          <a:ext cx="0" cy="0"/>
          <a:chOff x="0" y="0"/>
          <a:chExt cx="0" cy="0"/>
        </a:xfrm>
      </p:grpSpPr>
      <p:pic>
        <p:nvPicPr>
          <p:cNvPr id="5" name="Picture 4" descr="A map of the united states&#10;&#10;AI-generated content may be incorrect.">
            <a:extLst>
              <a:ext uri="{FF2B5EF4-FFF2-40B4-BE49-F238E27FC236}">
                <a16:creationId xmlns:a16="http://schemas.microsoft.com/office/drawing/2014/main" id="{A1FB6DCA-6E7B-45BE-40D1-0B55823E79DF}"/>
              </a:ext>
            </a:extLst>
          </p:cNvPr>
          <p:cNvPicPr>
            <a:picLocks noChangeAspect="1"/>
          </p:cNvPicPr>
          <p:nvPr/>
        </p:nvPicPr>
        <p:blipFill>
          <a:blip r:embed="rId3"/>
          <a:stretch>
            <a:fillRect/>
          </a:stretch>
        </p:blipFill>
        <p:spPr>
          <a:xfrm>
            <a:off x="6245330" y="1680898"/>
            <a:ext cx="5946670" cy="3744543"/>
          </a:xfrm>
          <a:prstGeom prst="rect">
            <a:avLst/>
          </a:prstGeom>
        </p:spPr>
      </p:pic>
      <p:sp>
        <p:nvSpPr>
          <p:cNvPr id="3" name="Content Placeholder 2">
            <a:extLst>
              <a:ext uri="{FF2B5EF4-FFF2-40B4-BE49-F238E27FC236}">
                <a16:creationId xmlns:a16="http://schemas.microsoft.com/office/drawing/2014/main" id="{EFE884A9-6752-FB78-6429-AF01A726B048}"/>
              </a:ext>
            </a:extLst>
          </p:cNvPr>
          <p:cNvSpPr>
            <a:spLocks noGrp="1"/>
          </p:cNvSpPr>
          <p:nvPr>
            <p:ph idx="1"/>
          </p:nvPr>
        </p:nvSpPr>
        <p:spPr>
          <a:xfrm>
            <a:off x="612648" y="1680898"/>
            <a:ext cx="6066588" cy="4628462"/>
          </a:xfrm>
        </p:spPr>
        <p:txBody>
          <a:bodyPr>
            <a:noAutofit/>
          </a:bodyPr>
          <a:lstStyle/>
          <a:p>
            <a:r>
              <a:rPr lang="en-US" dirty="0"/>
              <a:t>In 1969, the US military wanted to create a decentralized communication system so that communications could not be knocked out entirely by a nuclear attack. </a:t>
            </a:r>
          </a:p>
          <a:p>
            <a:r>
              <a:rPr lang="en-US" dirty="0"/>
              <a:t>DARPA (Defense Advanced Research Projects Agency) collaborated with several universities to build the </a:t>
            </a:r>
            <a:r>
              <a:rPr lang="en-US" b="1" dirty="0"/>
              <a:t>ARPANET</a:t>
            </a:r>
            <a:r>
              <a:rPr lang="en-US" dirty="0"/>
              <a:t>, the Advanced Research Projects Agency Network.</a:t>
            </a:r>
          </a:p>
          <a:p>
            <a:r>
              <a:rPr lang="en-US" dirty="0"/>
              <a:t>First connection between UCLA and Stanford,  but it grew quickly. </a:t>
            </a:r>
          </a:p>
          <a:p>
            <a:r>
              <a:rPr lang="en-US" dirty="0"/>
              <a:t>The first email was sent over ARPANET in 1971!</a:t>
            </a:r>
          </a:p>
        </p:txBody>
      </p:sp>
      <p:sp>
        <p:nvSpPr>
          <p:cNvPr id="30" name="Slide Number Placeholder 29">
            <a:extLst>
              <a:ext uri="{FF2B5EF4-FFF2-40B4-BE49-F238E27FC236}">
                <a16:creationId xmlns:a16="http://schemas.microsoft.com/office/drawing/2014/main" id="{9915B862-B89F-85D6-4795-BB328E14F72C}"/>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50</a:t>
            </a:fld>
            <a:endParaRPr lang="en-US">
              <a:solidFill>
                <a:srgbClr val="FFFFFF"/>
              </a:solidFill>
            </a:endParaRPr>
          </a:p>
        </p:txBody>
      </p:sp>
      <p:sp>
        <p:nvSpPr>
          <p:cNvPr id="31" name="TextBox 30">
            <a:extLst>
              <a:ext uri="{FF2B5EF4-FFF2-40B4-BE49-F238E27FC236}">
                <a16:creationId xmlns:a16="http://schemas.microsoft.com/office/drawing/2014/main" id="{350F7B3F-B39A-D7B8-1905-417C87AF87F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0A0BB853-C96A-3AE7-3234-8E22FF41AFC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ARPANET</a:t>
            </a:r>
          </a:p>
        </p:txBody>
      </p:sp>
      <p:sp>
        <p:nvSpPr>
          <p:cNvPr id="2" name="Slide Number Placeholder 29">
            <a:extLst>
              <a:ext uri="{FF2B5EF4-FFF2-40B4-BE49-F238E27FC236}">
                <a16:creationId xmlns:a16="http://schemas.microsoft.com/office/drawing/2014/main" id="{020D7614-F8B5-9D97-B0DB-CB54718C182C}"/>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50</a:t>
            </a:fld>
            <a:endParaRPr lang="en-US"/>
          </a:p>
        </p:txBody>
      </p:sp>
      <p:sp>
        <p:nvSpPr>
          <p:cNvPr id="6" name="TextBox 5">
            <a:extLst>
              <a:ext uri="{FF2B5EF4-FFF2-40B4-BE49-F238E27FC236}">
                <a16:creationId xmlns:a16="http://schemas.microsoft.com/office/drawing/2014/main" id="{95682509-4C84-1F77-45C0-EF6A78B1E00F}"/>
              </a:ext>
            </a:extLst>
          </p:cNvPr>
          <p:cNvSpPr txBox="1"/>
          <p:nvPr/>
        </p:nvSpPr>
        <p:spPr>
          <a:xfrm>
            <a:off x="7605010" y="5940028"/>
            <a:ext cx="3410667" cy="369332"/>
          </a:xfrm>
          <a:prstGeom prst="rect">
            <a:avLst/>
          </a:prstGeom>
          <a:noFill/>
        </p:spPr>
        <p:txBody>
          <a:bodyPr wrap="square">
            <a:spAutoFit/>
          </a:bodyPr>
          <a:lstStyle/>
          <a:p>
            <a:pPr algn="ctr"/>
            <a:r>
              <a:rPr lang="en-US" dirty="0"/>
              <a:t>ARPANET</a:t>
            </a:r>
          </a:p>
        </p:txBody>
      </p:sp>
    </p:spTree>
    <p:extLst>
      <p:ext uri="{BB962C8B-B14F-4D97-AF65-F5344CB8AC3E}">
        <p14:creationId xmlns:p14="http://schemas.microsoft.com/office/powerpoint/2010/main" val="33395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3E04C-91C5-19F8-E2BB-9B90600BA9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ADFA75-8AC8-D2F9-C9B1-87ED33DEC723}"/>
              </a:ext>
            </a:extLst>
          </p:cNvPr>
          <p:cNvSpPr>
            <a:spLocks noGrp="1"/>
          </p:cNvSpPr>
          <p:nvPr>
            <p:ph idx="1"/>
          </p:nvPr>
        </p:nvSpPr>
        <p:spPr>
          <a:xfrm>
            <a:off x="612650" y="1680898"/>
            <a:ext cx="6730685" cy="4924504"/>
          </a:xfrm>
        </p:spPr>
        <p:txBody>
          <a:bodyPr>
            <a:noAutofit/>
          </a:bodyPr>
          <a:lstStyle/>
          <a:p>
            <a:pPr lvl="1"/>
            <a:r>
              <a:rPr lang="en-US" dirty="0"/>
              <a:t>In 1982, </a:t>
            </a:r>
            <a:r>
              <a:rPr lang="en-US" b="1" dirty="0"/>
              <a:t>Vinton Cerf </a:t>
            </a:r>
            <a:r>
              <a:rPr lang="en-US" dirty="0"/>
              <a:t>and </a:t>
            </a:r>
            <a:r>
              <a:rPr lang="en-US" b="1" dirty="0"/>
              <a:t>Robert Kahn </a:t>
            </a:r>
            <a:r>
              <a:rPr lang="en-US" dirty="0"/>
              <a:t>designed and advocated for the </a:t>
            </a:r>
            <a:r>
              <a:rPr lang="en-US" b="1" dirty="0"/>
              <a:t>TCP/IP </a:t>
            </a:r>
            <a:r>
              <a:rPr lang="en-US" dirty="0"/>
              <a:t>protocol. </a:t>
            </a:r>
          </a:p>
          <a:p>
            <a:pPr lvl="1"/>
            <a:r>
              <a:rPr lang="en-US" dirty="0"/>
              <a:t>TCP organizes data that is being sent between computers; IP delivers that data to the correct destination (based on IP addresses). </a:t>
            </a:r>
          </a:p>
          <a:p>
            <a:pPr lvl="1"/>
            <a:r>
              <a:rPr lang="en-US" dirty="0"/>
              <a:t>The invention of TCP/IP made it much easier to connect computers together, which helped ARPANET expand its reach. </a:t>
            </a:r>
          </a:p>
          <a:p>
            <a:pPr lvl="1"/>
            <a:r>
              <a:rPr lang="en-US" dirty="0"/>
              <a:t>Because of this, Vint Cerf and Bob Kahn are known as the “fathers of the Internet.”</a:t>
            </a:r>
          </a:p>
          <a:p>
            <a:pPr lvl="1"/>
            <a:r>
              <a:rPr lang="en-US" dirty="0"/>
              <a:t>By 1984, the US military broke off from ARPANET to form their own private network, MILNET. </a:t>
            </a:r>
          </a:p>
          <a:p>
            <a:pPr lvl="1"/>
            <a:r>
              <a:rPr lang="en-US" dirty="0"/>
              <a:t>More organizations and companies started to join the public network, forming the </a:t>
            </a:r>
            <a:r>
              <a:rPr lang="en-US" b="1" dirty="0"/>
              <a:t>Internet</a:t>
            </a:r>
            <a:r>
              <a:rPr lang="en-US" dirty="0"/>
              <a:t> as we know it.</a:t>
            </a:r>
          </a:p>
        </p:txBody>
      </p:sp>
      <p:sp>
        <p:nvSpPr>
          <p:cNvPr id="30" name="Slide Number Placeholder 29">
            <a:extLst>
              <a:ext uri="{FF2B5EF4-FFF2-40B4-BE49-F238E27FC236}">
                <a16:creationId xmlns:a16="http://schemas.microsoft.com/office/drawing/2014/main" id="{2EA75E94-A273-A826-D565-3E0059C8555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51</a:t>
            </a:fld>
            <a:endParaRPr lang="en-US">
              <a:solidFill>
                <a:srgbClr val="FFFFFF"/>
              </a:solidFill>
            </a:endParaRPr>
          </a:p>
        </p:txBody>
      </p:sp>
      <p:sp>
        <p:nvSpPr>
          <p:cNvPr id="31" name="TextBox 30">
            <a:extLst>
              <a:ext uri="{FF2B5EF4-FFF2-40B4-BE49-F238E27FC236}">
                <a16:creationId xmlns:a16="http://schemas.microsoft.com/office/drawing/2014/main" id="{48C8B521-4618-E114-CAC5-C5B212055165}"/>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16658FD1-D540-7DF9-FFEC-563228B9606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Communication protocols</a:t>
            </a:r>
          </a:p>
        </p:txBody>
      </p:sp>
      <p:sp>
        <p:nvSpPr>
          <p:cNvPr id="2" name="Slide Number Placeholder 29">
            <a:extLst>
              <a:ext uri="{FF2B5EF4-FFF2-40B4-BE49-F238E27FC236}">
                <a16:creationId xmlns:a16="http://schemas.microsoft.com/office/drawing/2014/main" id="{215CCBA1-723A-0192-81CB-EDFA7B2DD34B}"/>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51</a:t>
            </a:fld>
            <a:endParaRPr lang="en-US"/>
          </a:p>
        </p:txBody>
      </p:sp>
      <p:pic>
        <p:nvPicPr>
          <p:cNvPr id="5" name="Picture 4" descr="Vint Cerb and Bob Kahn">
            <a:extLst>
              <a:ext uri="{FF2B5EF4-FFF2-40B4-BE49-F238E27FC236}">
                <a16:creationId xmlns:a16="http://schemas.microsoft.com/office/drawing/2014/main" id="{DAC5FA6C-6DC5-3583-DC6D-C0E5E7FE077D}"/>
              </a:ext>
            </a:extLst>
          </p:cNvPr>
          <p:cNvPicPr>
            <a:picLocks noChangeAspect="1"/>
          </p:cNvPicPr>
          <p:nvPr/>
        </p:nvPicPr>
        <p:blipFill>
          <a:blip r:embed="rId3"/>
          <a:stretch>
            <a:fillRect/>
          </a:stretch>
        </p:blipFill>
        <p:spPr>
          <a:xfrm>
            <a:off x="7415047" y="2307972"/>
            <a:ext cx="4584118" cy="3057570"/>
          </a:xfrm>
          <a:prstGeom prst="rect">
            <a:avLst/>
          </a:prstGeom>
        </p:spPr>
      </p:pic>
      <p:sp>
        <p:nvSpPr>
          <p:cNvPr id="6" name="TextBox 5">
            <a:extLst>
              <a:ext uri="{FF2B5EF4-FFF2-40B4-BE49-F238E27FC236}">
                <a16:creationId xmlns:a16="http://schemas.microsoft.com/office/drawing/2014/main" id="{01D9130E-7116-6054-99F6-C3A1A16F752C}"/>
              </a:ext>
            </a:extLst>
          </p:cNvPr>
          <p:cNvSpPr txBox="1"/>
          <p:nvPr/>
        </p:nvSpPr>
        <p:spPr>
          <a:xfrm>
            <a:off x="8001772" y="5539940"/>
            <a:ext cx="3410667" cy="369332"/>
          </a:xfrm>
          <a:prstGeom prst="rect">
            <a:avLst/>
          </a:prstGeom>
          <a:noFill/>
        </p:spPr>
        <p:txBody>
          <a:bodyPr wrap="square">
            <a:spAutoFit/>
          </a:bodyPr>
          <a:lstStyle/>
          <a:p>
            <a:pPr algn="ctr"/>
            <a:r>
              <a:rPr lang="en-US" dirty="0"/>
              <a:t>Vint Cerf and Robert Kahn</a:t>
            </a:r>
          </a:p>
        </p:txBody>
      </p:sp>
    </p:spTree>
    <p:extLst>
      <p:ext uri="{BB962C8B-B14F-4D97-AF65-F5344CB8AC3E}">
        <p14:creationId xmlns:p14="http://schemas.microsoft.com/office/powerpoint/2010/main" val="215889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C122C-087B-DDFE-AF98-36ABBB5DD4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6C50B8B-8F08-6F2D-6BC2-342796C2B216}"/>
              </a:ext>
            </a:extLst>
          </p:cNvPr>
          <p:cNvSpPr>
            <a:spLocks noGrp="1"/>
          </p:cNvSpPr>
          <p:nvPr>
            <p:ph idx="1"/>
          </p:nvPr>
        </p:nvSpPr>
        <p:spPr>
          <a:xfrm>
            <a:off x="612650" y="1680898"/>
            <a:ext cx="10653576" cy="4628462"/>
          </a:xfrm>
        </p:spPr>
        <p:txBody>
          <a:bodyPr>
            <a:noAutofit/>
          </a:bodyPr>
          <a:lstStyle/>
          <a:p>
            <a:r>
              <a:rPr lang="en-US" dirty="0"/>
              <a:t>In 1989, </a:t>
            </a:r>
            <a:r>
              <a:rPr lang="en-US" b="1" dirty="0"/>
              <a:t>Tim Berners-Lee </a:t>
            </a:r>
            <a:r>
              <a:rPr lang="en-US" dirty="0"/>
              <a:t>invented a new language, </a:t>
            </a:r>
            <a:r>
              <a:rPr lang="en-US" b="1" dirty="0"/>
              <a:t>HTML </a:t>
            </a:r>
            <a:r>
              <a:rPr lang="en-US" dirty="0"/>
              <a:t>(</a:t>
            </a:r>
            <a:r>
              <a:rPr lang="en-US" dirty="0" err="1"/>
              <a:t>HyperText</a:t>
            </a:r>
            <a:r>
              <a:rPr lang="en-US" dirty="0"/>
              <a:t> Markup Language), and a new notation, </a:t>
            </a:r>
            <a:r>
              <a:rPr lang="en-US" b="1" dirty="0"/>
              <a:t>URL</a:t>
            </a:r>
            <a:r>
              <a:rPr lang="en-US" dirty="0"/>
              <a:t>, that would revolutionize how people communicated over the Internet. </a:t>
            </a:r>
          </a:p>
          <a:p>
            <a:r>
              <a:rPr lang="en-US" dirty="0"/>
              <a:t>Berners-Lee also created the first </a:t>
            </a:r>
            <a:r>
              <a:rPr lang="en-US" b="1" dirty="0"/>
              <a:t>web browser </a:t>
            </a:r>
            <a:r>
              <a:rPr lang="en-US" dirty="0"/>
              <a:t>and </a:t>
            </a:r>
            <a:r>
              <a:rPr lang="en-US" b="1" dirty="0"/>
              <a:t>web server</a:t>
            </a:r>
            <a:r>
              <a:rPr lang="en-US" dirty="0"/>
              <a:t>. This led to the beginning of </a:t>
            </a:r>
            <a:r>
              <a:rPr lang="en-US" b="1" dirty="0"/>
              <a:t>websites</a:t>
            </a:r>
            <a:r>
              <a:rPr lang="en-US" dirty="0"/>
              <a:t> as we know them and the creation of the </a:t>
            </a:r>
            <a:r>
              <a:rPr lang="en-US" b="1" dirty="0"/>
              <a:t>World-Wide Web</a:t>
            </a:r>
            <a:r>
              <a:rPr lang="en-US" dirty="0"/>
              <a:t>,</a:t>
            </a:r>
            <a:r>
              <a:rPr lang="en-US" b="1" dirty="0"/>
              <a:t> </a:t>
            </a:r>
            <a:r>
              <a:rPr lang="en-US" dirty="0"/>
              <a:t>an information system that enables content sharing over the Internet.  </a:t>
            </a:r>
          </a:p>
          <a:p>
            <a:r>
              <a:rPr lang="en-US" dirty="0"/>
              <a:t>For this contribution, he is known as “the father of the World-Wide Web.”</a:t>
            </a:r>
          </a:p>
          <a:p>
            <a:r>
              <a:rPr lang="en-US" dirty="0"/>
              <a:t>The first web browser that allowed graphics to be embedded along text was </a:t>
            </a:r>
            <a:r>
              <a:rPr lang="en-US" b="1" dirty="0"/>
              <a:t>Mosaic</a:t>
            </a:r>
            <a:r>
              <a:rPr lang="en-US" dirty="0"/>
              <a:t>. Others, like Netscape Navigator, Internet Explorer, Opera, Mozilla, followed. </a:t>
            </a:r>
          </a:p>
          <a:p>
            <a:r>
              <a:rPr lang="en-US" dirty="0"/>
              <a:t>New websites popped up continuously with the most famous one being </a:t>
            </a:r>
            <a:r>
              <a:rPr lang="en-US" b="1" dirty="0"/>
              <a:t>Yahoo!</a:t>
            </a:r>
            <a:r>
              <a:rPr lang="en-US" dirty="0"/>
              <a:t>.</a:t>
            </a:r>
          </a:p>
          <a:p>
            <a:r>
              <a:rPr lang="en-US" dirty="0"/>
              <a:t>Search engines also started popping up in the 1990s. </a:t>
            </a:r>
            <a:r>
              <a:rPr lang="en-US" b="1" dirty="0"/>
              <a:t>Google</a:t>
            </a:r>
            <a:r>
              <a:rPr lang="en-US" dirty="0"/>
              <a:t> wasn't founded until 1998, and </a:t>
            </a:r>
            <a:r>
              <a:rPr lang="en-US" b="1" dirty="0"/>
              <a:t>Wikipedia</a:t>
            </a:r>
            <a:r>
              <a:rPr lang="en-US" dirty="0"/>
              <a:t> wasn't created until 2001!</a:t>
            </a:r>
          </a:p>
        </p:txBody>
      </p:sp>
      <p:sp>
        <p:nvSpPr>
          <p:cNvPr id="30" name="Slide Number Placeholder 29">
            <a:extLst>
              <a:ext uri="{FF2B5EF4-FFF2-40B4-BE49-F238E27FC236}">
                <a16:creationId xmlns:a16="http://schemas.microsoft.com/office/drawing/2014/main" id="{3353EB7C-C82D-7391-47C8-BF58C49BD8D0}"/>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52</a:t>
            </a:fld>
            <a:endParaRPr lang="en-US">
              <a:solidFill>
                <a:srgbClr val="FFFFFF"/>
              </a:solidFill>
            </a:endParaRPr>
          </a:p>
        </p:txBody>
      </p:sp>
      <p:sp>
        <p:nvSpPr>
          <p:cNvPr id="31" name="TextBox 30">
            <a:extLst>
              <a:ext uri="{FF2B5EF4-FFF2-40B4-BE49-F238E27FC236}">
                <a16:creationId xmlns:a16="http://schemas.microsoft.com/office/drawing/2014/main" id="{B780E0F3-743F-A6E2-5BF7-4FA88EF51A7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0A2944F1-9971-B07D-597F-7BF0C4D9BFA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1990s: the World-Wide Web</a:t>
            </a:r>
          </a:p>
        </p:txBody>
      </p:sp>
      <p:sp>
        <p:nvSpPr>
          <p:cNvPr id="2" name="Slide Number Placeholder 29">
            <a:extLst>
              <a:ext uri="{FF2B5EF4-FFF2-40B4-BE49-F238E27FC236}">
                <a16:creationId xmlns:a16="http://schemas.microsoft.com/office/drawing/2014/main" id="{D8CC5E96-5CEA-E211-01D6-8991898B60B1}"/>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52</a:t>
            </a:fld>
            <a:endParaRPr lang="en-US"/>
          </a:p>
        </p:txBody>
      </p:sp>
      <p:pic>
        <p:nvPicPr>
          <p:cNvPr id="5" name="Picture 4" descr="Sir Tim Berners-Lee">
            <a:extLst>
              <a:ext uri="{FF2B5EF4-FFF2-40B4-BE49-F238E27FC236}">
                <a16:creationId xmlns:a16="http://schemas.microsoft.com/office/drawing/2014/main" id="{47AD6C0D-FDE0-E9DF-991B-591F0EC04AEB}"/>
              </a:ext>
            </a:extLst>
          </p:cNvPr>
          <p:cNvPicPr>
            <a:picLocks noChangeAspect="1"/>
          </p:cNvPicPr>
          <p:nvPr/>
        </p:nvPicPr>
        <p:blipFill>
          <a:blip r:embed="rId3"/>
          <a:stretch>
            <a:fillRect/>
          </a:stretch>
        </p:blipFill>
        <p:spPr>
          <a:xfrm>
            <a:off x="10568066" y="0"/>
            <a:ext cx="1639376" cy="1639376"/>
          </a:xfrm>
          <a:prstGeom prst="rect">
            <a:avLst/>
          </a:prstGeom>
        </p:spPr>
      </p:pic>
    </p:spTree>
    <p:extLst>
      <p:ext uri="{BB962C8B-B14F-4D97-AF65-F5344CB8AC3E}">
        <p14:creationId xmlns:p14="http://schemas.microsoft.com/office/powerpoint/2010/main" val="120466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E338D-7FC4-6D45-B4A5-5866693288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F29D87-644B-F7DA-072D-082195B00745}"/>
              </a:ext>
            </a:extLst>
          </p:cNvPr>
          <p:cNvSpPr>
            <a:spLocks noGrp="1"/>
          </p:cNvSpPr>
          <p:nvPr>
            <p:ph idx="1"/>
          </p:nvPr>
        </p:nvSpPr>
        <p:spPr>
          <a:xfrm>
            <a:off x="612650" y="1680898"/>
            <a:ext cx="5608268" cy="4628462"/>
          </a:xfrm>
        </p:spPr>
        <p:txBody>
          <a:bodyPr>
            <a:normAutofit/>
          </a:bodyPr>
          <a:lstStyle/>
          <a:p>
            <a:r>
              <a:rPr lang="en-US" dirty="0"/>
              <a:t>As more people got on the Internet, </a:t>
            </a:r>
            <a:r>
              <a:rPr lang="en-US" b="1" dirty="0"/>
              <a:t>social media networks </a:t>
            </a:r>
            <a:r>
              <a:rPr lang="en-US" dirty="0"/>
              <a:t>started to pop up. </a:t>
            </a:r>
          </a:p>
          <a:p>
            <a:r>
              <a:rPr lang="en-US" dirty="0"/>
              <a:t>Some started in the late 90s with </a:t>
            </a:r>
            <a:r>
              <a:rPr lang="en-US" b="1" dirty="0" err="1"/>
              <a:t>MySpace</a:t>
            </a:r>
            <a:r>
              <a:rPr lang="en-US" dirty="0"/>
              <a:t> being the first truly global one. </a:t>
            </a:r>
          </a:p>
          <a:p>
            <a:r>
              <a:rPr lang="en-US" dirty="0"/>
              <a:t>Of the current big networks, </a:t>
            </a:r>
            <a:r>
              <a:rPr lang="en-US" b="1" dirty="0"/>
              <a:t>LinkedIn</a:t>
            </a:r>
            <a:r>
              <a:rPr lang="en-US" dirty="0"/>
              <a:t> started in 2003, </a:t>
            </a:r>
            <a:r>
              <a:rPr lang="en-US" b="1" dirty="0"/>
              <a:t>Facebook</a:t>
            </a:r>
            <a:r>
              <a:rPr lang="en-US" dirty="0"/>
              <a:t> in 2004, and </a:t>
            </a:r>
            <a:r>
              <a:rPr lang="en-US" b="1" dirty="0"/>
              <a:t>Twitter</a:t>
            </a:r>
            <a:r>
              <a:rPr lang="en-US" dirty="0"/>
              <a:t> in 2006. </a:t>
            </a:r>
          </a:p>
          <a:p>
            <a:r>
              <a:rPr lang="en-US" b="1" dirty="0"/>
              <a:t>Cloud Computing </a:t>
            </a:r>
            <a:r>
              <a:rPr lang="en-US" dirty="0"/>
              <a:t>also started in the 2000s. Amazon's Elastic Compute Cloud started in 2006; Microsoft Azure started in 2008.</a:t>
            </a:r>
          </a:p>
        </p:txBody>
      </p:sp>
      <p:sp>
        <p:nvSpPr>
          <p:cNvPr id="30" name="Slide Number Placeholder 29">
            <a:extLst>
              <a:ext uri="{FF2B5EF4-FFF2-40B4-BE49-F238E27FC236}">
                <a16:creationId xmlns:a16="http://schemas.microsoft.com/office/drawing/2014/main" id="{7E2F6D6C-C48F-EEF4-F85F-1F68B6C88E3D}"/>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53</a:t>
            </a:fld>
            <a:endParaRPr lang="en-US">
              <a:solidFill>
                <a:srgbClr val="FFFFFF"/>
              </a:solidFill>
            </a:endParaRPr>
          </a:p>
        </p:txBody>
      </p:sp>
      <p:sp>
        <p:nvSpPr>
          <p:cNvPr id="31" name="TextBox 30">
            <a:extLst>
              <a:ext uri="{FF2B5EF4-FFF2-40B4-BE49-F238E27FC236}">
                <a16:creationId xmlns:a16="http://schemas.microsoft.com/office/drawing/2014/main" id="{404DBAA8-A1AB-C72F-15F0-321E669BF9A1}"/>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32D05739-BC66-1B89-C919-EF36BBADBA5D}"/>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2000s: social media and cloud computing</a:t>
            </a:r>
          </a:p>
        </p:txBody>
      </p:sp>
      <p:sp>
        <p:nvSpPr>
          <p:cNvPr id="2" name="Slide Number Placeholder 29">
            <a:extLst>
              <a:ext uri="{FF2B5EF4-FFF2-40B4-BE49-F238E27FC236}">
                <a16:creationId xmlns:a16="http://schemas.microsoft.com/office/drawing/2014/main" id="{9ED9B5D8-F83C-786F-235F-35529EA1C31F}"/>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53</a:t>
            </a:fld>
            <a:endParaRPr lang="en-US"/>
          </a:p>
        </p:txBody>
      </p:sp>
      <p:pic>
        <p:nvPicPr>
          <p:cNvPr id="5" name="Picture 4" descr="A group of social media logos on a black background created by Ibrahim.ID ">
            <a:extLst>
              <a:ext uri="{FF2B5EF4-FFF2-40B4-BE49-F238E27FC236}">
                <a16:creationId xmlns:a16="http://schemas.microsoft.com/office/drawing/2014/main" id="{8D0A8CED-3FBC-8033-467D-15C4AFB818E6}"/>
              </a:ext>
            </a:extLst>
          </p:cNvPr>
          <p:cNvPicPr>
            <a:picLocks noChangeAspect="1"/>
          </p:cNvPicPr>
          <p:nvPr/>
        </p:nvPicPr>
        <p:blipFill>
          <a:blip r:embed="rId3"/>
          <a:stretch>
            <a:fillRect/>
          </a:stretch>
        </p:blipFill>
        <p:spPr>
          <a:xfrm>
            <a:off x="5939437" y="2168346"/>
            <a:ext cx="6495227" cy="3653565"/>
          </a:xfrm>
          <a:prstGeom prst="rect">
            <a:avLst/>
          </a:prstGeom>
        </p:spPr>
      </p:pic>
    </p:spTree>
    <p:extLst>
      <p:ext uri="{BB962C8B-B14F-4D97-AF65-F5344CB8AC3E}">
        <p14:creationId xmlns:p14="http://schemas.microsoft.com/office/powerpoint/2010/main" val="405601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6C2-9819-67FD-E149-1B37BFE621C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9C5217-089B-5C61-833B-B3B072FBE6D7}"/>
              </a:ext>
            </a:extLst>
          </p:cNvPr>
          <p:cNvSpPr>
            <a:spLocks noGrp="1"/>
          </p:cNvSpPr>
          <p:nvPr>
            <p:ph idx="1"/>
          </p:nvPr>
        </p:nvSpPr>
        <p:spPr>
          <a:xfrm>
            <a:off x="612651" y="1680898"/>
            <a:ext cx="6435854" cy="4628462"/>
          </a:xfrm>
        </p:spPr>
        <p:txBody>
          <a:bodyPr>
            <a:noAutofit/>
          </a:bodyPr>
          <a:lstStyle/>
          <a:p>
            <a:r>
              <a:rPr lang="en-US" sz="2200" dirty="0"/>
              <a:t>The growth of the Internet and the desire to remain connected led to portable computing devices.</a:t>
            </a:r>
          </a:p>
          <a:p>
            <a:r>
              <a:rPr lang="en-US" sz="2200" dirty="0"/>
              <a:t> Smartphones first appeared in 2007 with iPhone and gained widespread popularity in the 2010s.</a:t>
            </a:r>
          </a:p>
          <a:p>
            <a:r>
              <a:rPr lang="en-US" sz="2200" dirty="0"/>
              <a:t>Tablets also became popular in this timeframe. </a:t>
            </a:r>
          </a:p>
          <a:p>
            <a:r>
              <a:rPr lang="en-US" sz="2200" dirty="0"/>
              <a:t>Autonomous robots and self-driving vehicles with intelligent sensors became more mainstream.</a:t>
            </a:r>
          </a:p>
        </p:txBody>
      </p:sp>
      <p:sp>
        <p:nvSpPr>
          <p:cNvPr id="30" name="Slide Number Placeholder 29">
            <a:extLst>
              <a:ext uri="{FF2B5EF4-FFF2-40B4-BE49-F238E27FC236}">
                <a16:creationId xmlns:a16="http://schemas.microsoft.com/office/drawing/2014/main" id="{F07A5205-FC44-3D3B-BBFC-1C328A3D214B}"/>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54</a:t>
            </a:fld>
            <a:endParaRPr lang="en-US">
              <a:solidFill>
                <a:srgbClr val="FFFFFF"/>
              </a:solidFill>
            </a:endParaRPr>
          </a:p>
        </p:txBody>
      </p:sp>
      <p:sp>
        <p:nvSpPr>
          <p:cNvPr id="31" name="TextBox 30">
            <a:extLst>
              <a:ext uri="{FF2B5EF4-FFF2-40B4-BE49-F238E27FC236}">
                <a16:creationId xmlns:a16="http://schemas.microsoft.com/office/drawing/2014/main" id="{356715E9-081F-A055-8B6B-826D100C6C5B}"/>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D4E1625A-3B46-D27A-F49E-5319881EAAAA}"/>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2010s: smartphones, tablets, and autonomous vehicles</a:t>
            </a:r>
          </a:p>
        </p:txBody>
      </p:sp>
      <p:sp>
        <p:nvSpPr>
          <p:cNvPr id="2" name="Slide Number Placeholder 29">
            <a:extLst>
              <a:ext uri="{FF2B5EF4-FFF2-40B4-BE49-F238E27FC236}">
                <a16:creationId xmlns:a16="http://schemas.microsoft.com/office/drawing/2014/main" id="{49A93ED6-74F9-99D0-380B-72F46EEEB735}"/>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54</a:t>
            </a:fld>
            <a:endParaRPr lang="en-US"/>
          </a:p>
        </p:txBody>
      </p:sp>
      <p:pic>
        <p:nvPicPr>
          <p:cNvPr id="5" name="Picture 4" descr="Steve Jobs holding an iphone. By Matthew Yohe, CC BY-SA 3.0, https://commons.wikimedia.org/w/index.php?curid=82773576">
            <a:extLst>
              <a:ext uri="{FF2B5EF4-FFF2-40B4-BE49-F238E27FC236}">
                <a16:creationId xmlns:a16="http://schemas.microsoft.com/office/drawing/2014/main" id="{7C2EAD7D-D5BE-3016-D6C4-2DB7F525CA14}"/>
              </a:ext>
            </a:extLst>
          </p:cNvPr>
          <p:cNvPicPr>
            <a:picLocks noChangeAspect="1"/>
          </p:cNvPicPr>
          <p:nvPr/>
        </p:nvPicPr>
        <p:blipFill>
          <a:blip r:embed="rId3"/>
          <a:stretch>
            <a:fillRect/>
          </a:stretch>
        </p:blipFill>
        <p:spPr>
          <a:xfrm>
            <a:off x="7200904" y="1528498"/>
            <a:ext cx="4645861" cy="4497049"/>
          </a:xfrm>
          <a:prstGeom prst="rect">
            <a:avLst/>
          </a:prstGeom>
        </p:spPr>
      </p:pic>
      <p:sp>
        <p:nvSpPr>
          <p:cNvPr id="6" name="TextBox 5">
            <a:extLst>
              <a:ext uri="{FF2B5EF4-FFF2-40B4-BE49-F238E27FC236}">
                <a16:creationId xmlns:a16="http://schemas.microsoft.com/office/drawing/2014/main" id="{BE526FD9-B61E-99DC-7853-7227D092BC37}"/>
              </a:ext>
            </a:extLst>
          </p:cNvPr>
          <p:cNvSpPr txBox="1"/>
          <p:nvPr/>
        </p:nvSpPr>
        <p:spPr>
          <a:xfrm>
            <a:off x="8069095" y="6083670"/>
            <a:ext cx="3410667" cy="369332"/>
          </a:xfrm>
          <a:prstGeom prst="rect">
            <a:avLst/>
          </a:prstGeom>
          <a:noFill/>
        </p:spPr>
        <p:txBody>
          <a:bodyPr wrap="square">
            <a:spAutoFit/>
          </a:bodyPr>
          <a:lstStyle/>
          <a:p>
            <a:pPr algn="ctr"/>
            <a:r>
              <a:rPr lang="en-US" dirty="0"/>
              <a:t>Steve Jobs holding an iPhone</a:t>
            </a:r>
          </a:p>
        </p:txBody>
      </p:sp>
    </p:spTree>
    <p:extLst>
      <p:ext uri="{BB962C8B-B14F-4D97-AF65-F5344CB8AC3E}">
        <p14:creationId xmlns:p14="http://schemas.microsoft.com/office/powerpoint/2010/main" val="40463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D7BA-517B-88AD-CF8F-E99A37619B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192AE7-7253-0E16-660F-1231202F338B}"/>
              </a:ext>
            </a:extLst>
          </p:cNvPr>
          <p:cNvSpPr>
            <a:spLocks noGrp="1"/>
          </p:cNvSpPr>
          <p:nvPr>
            <p:ph idx="1"/>
          </p:nvPr>
        </p:nvSpPr>
        <p:spPr>
          <a:xfrm>
            <a:off x="612649" y="1680898"/>
            <a:ext cx="9265869" cy="4628462"/>
          </a:xfrm>
        </p:spPr>
        <p:txBody>
          <a:bodyPr>
            <a:noAutofit/>
          </a:bodyPr>
          <a:lstStyle/>
          <a:p>
            <a:r>
              <a:rPr lang="en-US" dirty="0"/>
              <a:t>Although, still mid-way, 2020s already have left their mark on the history of computing.</a:t>
            </a:r>
          </a:p>
          <a:p>
            <a:r>
              <a:rPr lang="en-US" dirty="0"/>
              <a:t>Big companies are pushing for </a:t>
            </a:r>
            <a:r>
              <a:rPr lang="en-US" b="1" dirty="0"/>
              <a:t>XR</a:t>
            </a:r>
            <a:r>
              <a:rPr lang="en-US" dirty="0"/>
              <a:t> which encompasses, </a:t>
            </a:r>
            <a:r>
              <a:rPr lang="en-US" b="1" dirty="0"/>
              <a:t>augmented reality </a:t>
            </a:r>
            <a:r>
              <a:rPr lang="en-US" dirty="0"/>
              <a:t>(e.g., </a:t>
            </a:r>
            <a:r>
              <a:rPr lang="en-US" dirty="0" err="1"/>
              <a:t>Pokemon</a:t>
            </a:r>
            <a:r>
              <a:rPr lang="en-US" dirty="0"/>
              <a:t> Go) and </a:t>
            </a:r>
            <a:r>
              <a:rPr lang="en-US" b="1" dirty="0"/>
              <a:t>virtual reality </a:t>
            </a:r>
            <a:r>
              <a:rPr lang="en-US" dirty="0"/>
              <a:t>(e.g., Meta Quest and Apple Vision Pro) to become the new computing paradigm.</a:t>
            </a:r>
          </a:p>
          <a:p>
            <a:r>
              <a:rPr lang="en-US" dirty="0"/>
              <a:t>Companies like Google, Open AI, Anthropic are advancing and commercializing </a:t>
            </a:r>
            <a:r>
              <a:rPr lang="en-US" b="1" dirty="0"/>
              <a:t>artificial intelligence </a:t>
            </a:r>
            <a:r>
              <a:rPr lang="en-US" dirty="0"/>
              <a:t>at a frantic pace (e.g., ChatGPT, Claude, Gemini).</a:t>
            </a:r>
          </a:p>
          <a:p>
            <a:pPr lvl="1"/>
            <a:r>
              <a:rPr lang="en-US" sz="2000" dirty="0"/>
              <a:t>We will learn more about AI at the end of the course.</a:t>
            </a:r>
          </a:p>
          <a:p>
            <a:r>
              <a:rPr lang="en-US" i="1" dirty="0"/>
              <a:t>What will the next five years bring?</a:t>
            </a:r>
          </a:p>
        </p:txBody>
      </p:sp>
      <p:sp>
        <p:nvSpPr>
          <p:cNvPr id="30" name="Slide Number Placeholder 29">
            <a:extLst>
              <a:ext uri="{FF2B5EF4-FFF2-40B4-BE49-F238E27FC236}">
                <a16:creationId xmlns:a16="http://schemas.microsoft.com/office/drawing/2014/main" id="{53B85BCC-AE24-2A52-6930-23F32931B9AF}"/>
              </a:ext>
            </a:extLst>
          </p:cNvPr>
          <p:cNvSpPr>
            <a:spLocks noGrp="1"/>
          </p:cNvSpPr>
          <p:nvPr>
            <p:ph type="sldNum" sz="quarter" idx="12"/>
          </p:nvPr>
        </p:nvSpPr>
        <p:spPr>
          <a:xfrm>
            <a:off x="11632162" y="6453002"/>
            <a:ext cx="429207" cy="365125"/>
          </a:xfrm>
        </p:spPr>
        <p:txBody>
          <a:bodyPr>
            <a:normAutofit/>
          </a:bodyPr>
          <a:lstStyle/>
          <a:p>
            <a:pPr>
              <a:spcAft>
                <a:spcPts val="600"/>
              </a:spcAft>
            </a:pPr>
            <a:fld id="{CC057153-B650-4DEB-B370-79DDCFDCE934}" type="slidenum">
              <a:rPr lang="en-US">
                <a:solidFill>
                  <a:srgbClr val="FFFFFF"/>
                </a:solidFill>
              </a:rPr>
              <a:pPr>
                <a:spcAft>
                  <a:spcPts val="600"/>
                </a:spcAft>
              </a:pPr>
              <a:t>55</a:t>
            </a:fld>
            <a:endParaRPr lang="en-US">
              <a:solidFill>
                <a:srgbClr val="FFFFFF"/>
              </a:solidFill>
            </a:endParaRPr>
          </a:p>
        </p:txBody>
      </p:sp>
      <p:sp>
        <p:nvSpPr>
          <p:cNvPr id="31" name="TextBox 30">
            <a:extLst>
              <a:ext uri="{FF2B5EF4-FFF2-40B4-BE49-F238E27FC236}">
                <a16:creationId xmlns:a16="http://schemas.microsoft.com/office/drawing/2014/main" id="{1902CD9A-A93A-D375-24B1-592725650793}"/>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13" name="Title 1">
            <a:extLst>
              <a:ext uri="{FF2B5EF4-FFF2-40B4-BE49-F238E27FC236}">
                <a16:creationId xmlns:a16="http://schemas.microsoft.com/office/drawing/2014/main" id="{4A7FCF40-BB89-470E-5423-26D17D0AB59E}"/>
              </a:ext>
            </a:extLst>
          </p:cNvPr>
          <p:cNvSpPr txBox="1">
            <a:spLocks/>
          </p:cNvSpPr>
          <p:nvPr/>
        </p:nvSpPr>
        <p:spPr>
          <a:xfrm>
            <a:off x="612648" y="548640"/>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t>2020s: XR, artificial intelligence, and ?</a:t>
            </a:r>
          </a:p>
        </p:txBody>
      </p:sp>
      <p:sp>
        <p:nvSpPr>
          <p:cNvPr id="2" name="Slide Number Placeholder 29">
            <a:extLst>
              <a:ext uri="{FF2B5EF4-FFF2-40B4-BE49-F238E27FC236}">
                <a16:creationId xmlns:a16="http://schemas.microsoft.com/office/drawing/2014/main" id="{58BEB3FA-CE11-1FDB-49E5-FBA0258C5AC1}"/>
              </a:ext>
            </a:extLst>
          </p:cNvPr>
          <p:cNvSpPr txBox="1">
            <a:spLocks/>
          </p:cNvSpPr>
          <p:nvPr/>
        </p:nvSpPr>
        <p:spPr>
          <a:xfrm>
            <a:off x="11784562" y="6605402"/>
            <a:ext cx="429207"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057153-B650-4DEB-B370-79DDCFDCE934}" type="slidenum">
              <a:rPr lang="en-US" smtClean="0"/>
              <a:pPr/>
              <a:t>55</a:t>
            </a:fld>
            <a:endParaRPr lang="en-US"/>
          </a:p>
        </p:txBody>
      </p:sp>
      <p:pic>
        <p:nvPicPr>
          <p:cNvPr id="5" name="Picture 4" descr="A person wearing a Meta Quest Pro and another wearing an Apple vision Pro.">
            <a:extLst>
              <a:ext uri="{FF2B5EF4-FFF2-40B4-BE49-F238E27FC236}">
                <a16:creationId xmlns:a16="http://schemas.microsoft.com/office/drawing/2014/main" id="{86EA8127-02FD-CD06-B235-5689B9063870}"/>
              </a:ext>
            </a:extLst>
          </p:cNvPr>
          <p:cNvPicPr>
            <a:picLocks noChangeAspect="1"/>
          </p:cNvPicPr>
          <p:nvPr/>
        </p:nvPicPr>
        <p:blipFill>
          <a:blip r:embed="rId3"/>
          <a:stretch>
            <a:fillRect/>
          </a:stretch>
        </p:blipFill>
        <p:spPr>
          <a:xfrm>
            <a:off x="8153400" y="4721701"/>
            <a:ext cx="4038600" cy="2019300"/>
          </a:xfrm>
          <a:prstGeom prst="rect">
            <a:avLst/>
          </a:prstGeom>
        </p:spPr>
      </p:pic>
      <p:pic>
        <p:nvPicPr>
          <p:cNvPr id="7" name="Graphic 6" descr="The official branding for ChatGPT.">
            <a:extLst>
              <a:ext uri="{FF2B5EF4-FFF2-40B4-BE49-F238E27FC236}">
                <a16:creationId xmlns:a16="http://schemas.microsoft.com/office/drawing/2014/main" id="{BF5FA0AB-B428-9F4A-6BDC-BCBFBDBA0E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42069" y="361388"/>
            <a:ext cx="2193561" cy="2193561"/>
          </a:xfrm>
          <a:prstGeom prst="rect">
            <a:avLst/>
          </a:prstGeom>
        </p:spPr>
      </p:pic>
    </p:spTree>
    <p:extLst>
      <p:ext uri="{BB962C8B-B14F-4D97-AF65-F5344CB8AC3E}">
        <p14:creationId xmlns:p14="http://schemas.microsoft.com/office/powerpoint/2010/main" val="255321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5DC0C-05A6-C34E-6FE8-6CED0F79E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CA0FAB-A219-C602-D8C8-09E97CB11753}"/>
              </a:ext>
            </a:extLst>
          </p:cNvPr>
          <p:cNvSpPr>
            <a:spLocks noGrp="1"/>
          </p:cNvSpPr>
          <p:nvPr>
            <p:ph type="title"/>
          </p:nvPr>
        </p:nvSpPr>
        <p:spPr/>
        <p:txBody>
          <a:bodyPr>
            <a:normAutofit/>
          </a:bodyPr>
          <a:lstStyle/>
          <a:p>
            <a:r>
              <a:rPr lang="en-US" dirty="0"/>
              <a:t>Further reading</a:t>
            </a:r>
          </a:p>
        </p:txBody>
      </p:sp>
      <p:sp>
        <p:nvSpPr>
          <p:cNvPr id="3" name="Content Placeholder 2">
            <a:extLst>
              <a:ext uri="{FF2B5EF4-FFF2-40B4-BE49-F238E27FC236}">
                <a16:creationId xmlns:a16="http://schemas.microsoft.com/office/drawing/2014/main" id="{8EB0999E-161D-481C-6D03-E258B922EB04}"/>
              </a:ext>
            </a:extLst>
          </p:cNvPr>
          <p:cNvSpPr>
            <a:spLocks noGrp="1"/>
          </p:cNvSpPr>
          <p:nvPr>
            <p:ph idx="1"/>
          </p:nvPr>
        </p:nvSpPr>
        <p:spPr>
          <a:xfrm>
            <a:off x="612648" y="1279522"/>
            <a:ext cx="11229583" cy="4986390"/>
          </a:xfrm>
        </p:spPr>
        <p:txBody>
          <a:bodyPr>
            <a:noAutofit/>
          </a:bodyPr>
          <a:lstStyle/>
          <a:p>
            <a:r>
              <a:rPr lang="en-US" dirty="0"/>
              <a:t>Online</a:t>
            </a:r>
          </a:p>
          <a:p>
            <a:pPr lvl="1"/>
            <a:r>
              <a:rPr lang="en-US" dirty="0">
                <a:solidFill>
                  <a:srgbClr val="0089E5"/>
                </a:solidFill>
                <a:hlinkClick r:id="rId3">
                  <a:extLst>
                    <a:ext uri="{A12FA001-AC4F-418D-AE19-62706E023703}">
                      <ahyp:hlinkClr xmlns:ahyp="http://schemas.microsoft.com/office/drawing/2018/hyperlinkcolor" val="tx"/>
                    </a:ext>
                  </a:extLst>
                </a:hlinkClick>
              </a:rPr>
              <a:t>https://criticallyconsciouscomputing.org/history</a:t>
            </a:r>
            <a:r>
              <a:rPr lang="en-US" dirty="0">
                <a:solidFill>
                  <a:srgbClr val="0089E5"/>
                </a:solidFill>
              </a:rPr>
              <a:t> </a:t>
            </a:r>
          </a:p>
          <a:p>
            <a:pPr lvl="1"/>
            <a:r>
              <a:rPr lang="en-US" dirty="0">
                <a:solidFill>
                  <a:srgbClr val="0089E5"/>
                </a:solidFill>
                <a:hlinkClick r:id="rId4">
                  <a:extLst>
                    <a:ext uri="{A12FA001-AC4F-418D-AE19-62706E023703}">
                      <ahyp:hlinkClr xmlns:ahyp="http://schemas.microsoft.com/office/drawing/2018/hyperlinkcolor" val="tx"/>
                    </a:ext>
                  </a:extLst>
                </a:hlinkClick>
              </a:rPr>
              <a:t>https://www.explainthatstuff.com/historyofcomputers.html</a:t>
            </a:r>
            <a:endParaRPr lang="en-US" dirty="0">
              <a:solidFill>
                <a:srgbClr val="0089E5"/>
              </a:solidFill>
            </a:endParaRPr>
          </a:p>
          <a:p>
            <a:pPr lvl="1"/>
            <a:r>
              <a:rPr lang="en-US" dirty="0">
                <a:solidFill>
                  <a:srgbClr val="0089E5"/>
                </a:solidFill>
                <a:hlinkClick r:id="rId5">
                  <a:extLst>
                    <a:ext uri="{A12FA001-AC4F-418D-AE19-62706E023703}">
                      <ahyp:hlinkClr xmlns:ahyp="http://schemas.microsoft.com/office/drawing/2018/hyperlinkcolor" val="tx"/>
                    </a:ext>
                  </a:extLst>
                </a:hlinkClick>
              </a:rPr>
              <a:t>https://www.computerhistory.org/timeline/</a:t>
            </a:r>
            <a:r>
              <a:rPr lang="en-US" dirty="0">
                <a:solidFill>
                  <a:srgbClr val="0089E5"/>
                </a:solidFill>
              </a:rPr>
              <a:t> </a:t>
            </a:r>
          </a:p>
          <a:p>
            <a:endParaRPr lang="en-US" dirty="0"/>
          </a:p>
          <a:p>
            <a:r>
              <a:rPr lang="en-US" dirty="0"/>
              <a:t>Books</a:t>
            </a:r>
          </a:p>
          <a:p>
            <a:pPr lvl="1"/>
            <a:r>
              <a:rPr lang="en-US" dirty="0"/>
              <a:t>Introduction to the History of Computing by Gerard O’ Regan</a:t>
            </a:r>
          </a:p>
          <a:p>
            <a:endParaRPr lang="en-US" dirty="0"/>
          </a:p>
          <a:p>
            <a:r>
              <a:rPr lang="en-US" dirty="0"/>
              <a:t>Acknowledgments</a:t>
            </a:r>
          </a:p>
          <a:p>
            <a:pPr lvl="1"/>
            <a:r>
              <a:rPr lang="en-US" dirty="0"/>
              <a:t>Some slides have been adapted from material from </a:t>
            </a:r>
            <a:r>
              <a:rPr lang="en-US" dirty="0">
                <a:solidFill>
                  <a:srgbClr val="0089E5"/>
                </a:solidFill>
                <a:hlinkClick r:id="rId6">
                  <a:extLst>
                    <a:ext uri="{A12FA001-AC4F-418D-AE19-62706E023703}">
                      <ahyp:hlinkClr xmlns:ahyp="http://schemas.microsoft.com/office/drawing/2018/hyperlinkcolor" val="tx"/>
                    </a:ext>
                  </a:extLst>
                </a:hlinkClick>
              </a:rPr>
              <a:t>CMU CS110 – Principles of Computing</a:t>
            </a:r>
            <a:r>
              <a:rPr lang="en-US" dirty="0"/>
              <a:t>. </a:t>
            </a:r>
            <a:br>
              <a:rPr lang="en-US" dirty="0"/>
            </a:br>
            <a:r>
              <a:rPr lang="en-US" dirty="0"/>
              <a:t>Shared by permission by instructor Dr. Kelly Rivers.</a:t>
            </a:r>
          </a:p>
        </p:txBody>
      </p:sp>
      <p:sp>
        <p:nvSpPr>
          <p:cNvPr id="30" name="Slide Number Placeholder 29">
            <a:extLst>
              <a:ext uri="{FF2B5EF4-FFF2-40B4-BE49-F238E27FC236}">
                <a16:creationId xmlns:a16="http://schemas.microsoft.com/office/drawing/2014/main" id="{66E50E6E-E0A8-4531-D3A7-478A9328BD6B}"/>
              </a:ext>
            </a:extLst>
          </p:cNvPr>
          <p:cNvSpPr>
            <a:spLocks noGrp="1"/>
          </p:cNvSpPr>
          <p:nvPr>
            <p:ph type="sldNum" sz="quarter" idx="12"/>
          </p:nvPr>
        </p:nvSpPr>
        <p:spPr/>
        <p:txBody>
          <a:bodyPr/>
          <a:lstStyle/>
          <a:p>
            <a:fld id="{CC057153-B650-4DEB-B370-79DDCFDCE934}" type="slidenum">
              <a:rPr lang="en-US" smtClean="0"/>
              <a:t>56</a:t>
            </a:fld>
            <a:endParaRPr lang="en-US"/>
          </a:p>
        </p:txBody>
      </p:sp>
      <p:sp>
        <p:nvSpPr>
          <p:cNvPr id="31" name="TextBox 30">
            <a:extLst>
              <a:ext uri="{FF2B5EF4-FFF2-40B4-BE49-F238E27FC236}">
                <a16:creationId xmlns:a16="http://schemas.microsoft.com/office/drawing/2014/main" id="{AC18C2AB-7099-DF23-E0D5-5D3C1906602E}"/>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2638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89E5">
            <a:alpha val="99000"/>
          </a:srgbClr>
        </a:solidFill>
        <a:effectLst/>
      </p:bgPr>
    </p:bg>
    <p:spTree>
      <p:nvGrpSpPr>
        <p:cNvPr id="1" name="">
          <a:extLst>
            <a:ext uri="{FF2B5EF4-FFF2-40B4-BE49-F238E27FC236}">
              <a16:creationId xmlns:a16="http://schemas.microsoft.com/office/drawing/2014/main" id="{D74963AD-8B12-FDE4-3FB2-ABEE3B19EE9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17DB24-E400-4203-DF62-9D55D4ACE621}"/>
              </a:ext>
            </a:extLst>
          </p:cNvPr>
          <p:cNvSpPr>
            <a:spLocks noGrp="1"/>
          </p:cNvSpPr>
          <p:nvPr>
            <p:ph idx="1"/>
          </p:nvPr>
        </p:nvSpPr>
        <p:spPr>
          <a:xfrm>
            <a:off x="612647" y="479685"/>
            <a:ext cx="10917366" cy="5829675"/>
          </a:xfrm>
        </p:spPr>
        <p:txBody>
          <a:bodyPr anchor="ctr">
            <a:noAutofit/>
          </a:bodyPr>
          <a:lstStyle/>
          <a:p>
            <a:pPr marL="0" indent="0" algn="ctr">
              <a:buNone/>
            </a:pPr>
            <a:r>
              <a:rPr lang="en-US" sz="14400" dirty="0">
                <a:solidFill>
                  <a:schemeClr val="bg1"/>
                </a:solidFill>
              </a:rPr>
              <a:t>Nice to meet you!</a:t>
            </a:r>
          </a:p>
        </p:txBody>
      </p:sp>
      <p:sp>
        <p:nvSpPr>
          <p:cNvPr id="30" name="Slide Number Placeholder 29">
            <a:extLst>
              <a:ext uri="{FF2B5EF4-FFF2-40B4-BE49-F238E27FC236}">
                <a16:creationId xmlns:a16="http://schemas.microsoft.com/office/drawing/2014/main" id="{3C889E2E-9CE2-5C2C-C3A2-C462C5E7B779}"/>
              </a:ext>
            </a:extLst>
          </p:cNvPr>
          <p:cNvSpPr>
            <a:spLocks noGrp="1"/>
          </p:cNvSpPr>
          <p:nvPr>
            <p:ph type="sldNum" sz="quarter" idx="12"/>
          </p:nvPr>
        </p:nvSpPr>
        <p:spPr/>
        <p:txBody>
          <a:bodyPr/>
          <a:lstStyle/>
          <a:p>
            <a:fld id="{CC057153-B650-4DEB-B370-79DDCFDCE934}" type="slidenum">
              <a:rPr lang="en-US" smtClean="0"/>
              <a:t>6</a:t>
            </a:fld>
            <a:endParaRPr lang="en-US"/>
          </a:p>
        </p:txBody>
      </p:sp>
      <p:sp>
        <p:nvSpPr>
          <p:cNvPr id="31" name="TextBox 30">
            <a:extLst>
              <a:ext uri="{FF2B5EF4-FFF2-40B4-BE49-F238E27FC236}">
                <a16:creationId xmlns:a16="http://schemas.microsoft.com/office/drawing/2014/main" id="{370BD67D-6F46-D14D-D59D-1361D90997BC}"/>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98381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73C16-51DC-5F74-5AF6-74C39F0052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1DE9B-329F-3E8C-465F-2B1B509FE2BD}"/>
              </a:ext>
            </a:extLst>
          </p:cNvPr>
          <p:cNvSpPr>
            <a:spLocks noGrp="1"/>
          </p:cNvSpPr>
          <p:nvPr>
            <p:ph type="title"/>
          </p:nvPr>
        </p:nvSpPr>
        <p:spPr/>
        <p:txBody>
          <a:bodyPr/>
          <a:lstStyle/>
          <a:p>
            <a:r>
              <a:rPr lang="en-US" dirty="0"/>
              <a:t>Talk to your neighbor</a:t>
            </a:r>
          </a:p>
        </p:txBody>
      </p:sp>
      <p:sp>
        <p:nvSpPr>
          <p:cNvPr id="3" name="Content Placeholder 2">
            <a:extLst>
              <a:ext uri="{FF2B5EF4-FFF2-40B4-BE49-F238E27FC236}">
                <a16:creationId xmlns:a16="http://schemas.microsoft.com/office/drawing/2014/main" id="{2A1C7556-ACD3-188C-7CBC-0A68C25F6DE6}"/>
              </a:ext>
            </a:extLst>
          </p:cNvPr>
          <p:cNvSpPr>
            <a:spLocks noGrp="1"/>
          </p:cNvSpPr>
          <p:nvPr>
            <p:ph idx="1"/>
          </p:nvPr>
        </p:nvSpPr>
        <p:spPr>
          <a:xfrm>
            <a:off x="612647" y="1715532"/>
            <a:ext cx="10917366" cy="4593828"/>
          </a:xfrm>
        </p:spPr>
        <p:txBody>
          <a:bodyPr>
            <a:noAutofit/>
          </a:bodyPr>
          <a:lstStyle/>
          <a:p>
            <a:r>
              <a:rPr lang="en-US" sz="2400" dirty="0"/>
              <a:t>When do you think the first computer was invented?</a:t>
            </a:r>
          </a:p>
          <a:p>
            <a:r>
              <a:rPr lang="en-US" sz="2400" dirty="0"/>
              <a:t>What names come to mind when thinking of people that have influenced technology?</a:t>
            </a:r>
          </a:p>
        </p:txBody>
      </p:sp>
      <p:sp>
        <p:nvSpPr>
          <p:cNvPr id="30" name="Slide Number Placeholder 29">
            <a:extLst>
              <a:ext uri="{FF2B5EF4-FFF2-40B4-BE49-F238E27FC236}">
                <a16:creationId xmlns:a16="http://schemas.microsoft.com/office/drawing/2014/main" id="{0FBD5563-B017-0A7D-A555-996355F29C23}"/>
              </a:ext>
            </a:extLst>
          </p:cNvPr>
          <p:cNvSpPr>
            <a:spLocks noGrp="1"/>
          </p:cNvSpPr>
          <p:nvPr>
            <p:ph type="sldNum" sz="quarter" idx="12"/>
          </p:nvPr>
        </p:nvSpPr>
        <p:spPr/>
        <p:txBody>
          <a:bodyPr/>
          <a:lstStyle/>
          <a:p>
            <a:fld id="{CC057153-B650-4DEB-B370-79DDCFDCE934}" type="slidenum">
              <a:rPr lang="en-US" smtClean="0"/>
              <a:t>7</a:t>
            </a:fld>
            <a:endParaRPr lang="en-US"/>
          </a:p>
        </p:txBody>
      </p:sp>
      <p:sp>
        <p:nvSpPr>
          <p:cNvPr id="31" name="TextBox 30">
            <a:extLst>
              <a:ext uri="{FF2B5EF4-FFF2-40B4-BE49-F238E27FC236}">
                <a16:creationId xmlns:a16="http://schemas.microsoft.com/office/drawing/2014/main" id="{665C65CE-9042-B312-711D-26B90B272E5A}"/>
              </a:ext>
            </a:extLst>
          </p:cNvPr>
          <p:cNvSpPr txBox="1"/>
          <p:nvPr/>
        </p:nvSpPr>
        <p:spPr>
          <a:xfrm>
            <a:off x="1997612" y="109728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199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15D4-9362-031F-6FC1-6DCD97714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9C6E3-4720-9111-3602-B31CA2F509EF}"/>
              </a:ext>
            </a:extLst>
          </p:cNvPr>
          <p:cNvSpPr>
            <a:spLocks noGrp="1"/>
          </p:cNvSpPr>
          <p:nvPr>
            <p:ph type="title"/>
          </p:nvPr>
        </p:nvSpPr>
        <p:spPr/>
        <p:txBody>
          <a:bodyPr/>
          <a:lstStyle/>
          <a:p>
            <a:r>
              <a:rPr lang="en-US" dirty="0"/>
              <a:t>What is CS51?</a:t>
            </a:r>
          </a:p>
        </p:txBody>
      </p:sp>
      <p:sp>
        <p:nvSpPr>
          <p:cNvPr id="30" name="Slide Number Placeholder 29">
            <a:extLst>
              <a:ext uri="{FF2B5EF4-FFF2-40B4-BE49-F238E27FC236}">
                <a16:creationId xmlns:a16="http://schemas.microsoft.com/office/drawing/2014/main" id="{44EE230C-4024-384B-48ED-784E19DE7546}"/>
              </a:ext>
            </a:extLst>
          </p:cNvPr>
          <p:cNvSpPr>
            <a:spLocks noGrp="1"/>
          </p:cNvSpPr>
          <p:nvPr>
            <p:ph type="sldNum" sz="quarter" idx="12"/>
          </p:nvPr>
        </p:nvSpPr>
        <p:spPr/>
        <p:txBody>
          <a:bodyPr/>
          <a:lstStyle/>
          <a:p>
            <a:fld id="{CC057153-B650-4DEB-B370-79DDCFDCE934}" type="slidenum">
              <a:rPr lang="en-US" smtClean="0"/>
              <a:t>8</a:t>
            </a:fld>
            <a:endParaRPr lang="en-US"/>
          </a:p>
        </p:txBody>
      </p:sp>
      <p:sp>
        <p:nvSpPr>
          <p:cNvPr id="31" name="TextBox 30">
            <a:extLst>
              <a:ext uri="{FF2B5EF4-FFF2-40B4-BE49-F238E27FC236}">
                <a16:creationId xmlns:a16="http://schemas.microsoft.com/office/drawing/2014/main" id="{00B5D545-AC0C-3F06-BFC2-D90F399A8AB5}"/>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51B965C7-13F4-C8FA-59E0-D0764A85DCE5}"/>
              </a:ext>
            </a:extLst>
          </p:cNvPr>
          <p:cNvSpPr>
            <a:spLocks noGrp="1"/>
          </p:cNvSpPr>
          <p:nvPr>
            <p:ph idx="1"/>
          </p:nvPr>
        </p:nvSpPr>
        <p:spPr>
          <a:xfrm>
            <a:off x="612647" y="1715532"/>
            <a:ext cx="11019515" cy="4593828"/>
          </a:xfrm>
        </p:spPr>
        <p:txBody>
          <a:bodyPr>
            <a:normAutofit/>
          </a:bodyPr>
          <a:lstStyle/>
          <a:p>
            <a:r>
              <a:rPr lang="en-US" sz="2400" dirty="0"/>
              <a:t>An introduction to computer science through a survey of fundamental topics and a glimpse into our curriculum.</a:t>
            </a:r>
          </a:p>
          <a:p>
            <a:pPr lvl="1"/>
            <a:r>
              <a:rPr lang="en-US" sz="2400" dirty="0"/>
              <a:t>Week 1: History and Ethics of Computer Science</a:t>
            </a:r>
          </a:p>
          <a:p>
            <a:pPr lvl="1"/>
            <a:r>
              <a:rPr lang="en-US" sz="2400" dirty="0"/>
              <a:t>Weeks 2-5: Computer Systems (CSCI105)</a:t>
            </a:r>
          </a:p>
          <a:p>
            <a:pPr lvl="1"/>
            <a:r>
              <a:rPr lang="en-US" sz="2400" dirty="0"/>
              <a:t>Weeks 6-9: Mathematical Foundations of Computer Science (CSCI054)</a:t>
            </a:r>
          </a:p>
          <a:p>
            <a:pPr lvl="1"/>
            <a:r>
              <a:rPr lang="en-US" sz="2400" dirty="0"/>
              <a:t>Weeks 10-13: Data Structures and Algorithms (CSCI062 and CSCI140)</a:t>
            </a:r>
          </a:p>
          <a:p>
            <a:pPr lvl="1"/>
            <a:r>
              <a:rPr lang="en-US" sz="2400" dirty="0"/>
              <a:t>Weeks 13-15: Theory of Computation &amp; Programming Languages (CS101)</a:t>
            </a:r>
          </a:p>
          <a:p>
            <a:pPr lvl="1"/>
            <a:r>
              <a:rPr lang="en-US" sz="2400" dirty="0"/>
              <a:t>Weeks 15-16: Machine Learning (electives)</a:t>
            </a:r>
          </a:p>
        </p:txBody>
      </p:sp>
    </p:spTree>
    <p:extLst>
      <p:ext uri="{BB962C8B-B14F-4D97-AF65-F5344CB8AC3E}">
        <p14:creationId xmlns:p14="http://schemas.microsoft.com/office/powerpoint/2010/main" val="20016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015D4-9362-031F-6FC1-6DCD977140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29C6E3-4720-9111-3602-B31CA2F509EF}"/>
              </a:ext>
            </a:extLst>
          </p:cNvPr>
          <p:cNvSpPr>
            <a:spLocks noGrp="1"/>
          </p:cNvSpPr>
          <p:nvPr>
            <p:ph type="title"/>
          </p:nvPr>
        </p:nvSpPr>
        <p:spPr/>
        <p:txBody>
          <a:bodyPr/>
          <a:lstStyle/>
          <a:p>
            <a:r>
              <a:rPr lang="en-US" dirty="0"/>
              <a:t>Some examples of what you will learn</a:t>
            </a:r>
          </a:p>
        </p:txBody>
      </p:sp>
      <p:sp>
        <p:nvSpPr>
          <p:cNvPr id="30" name="Slide Number Placeholder 29">
            <a:extLst>
              <a:ext uri="{FF2B5EF4-FFF2-40B4-BE49-F238E27FC236}">
                <a16:creationId xmlns:a16="http://schemas.microsoft.com/office/drawing/2014/main" id="{44EE230C-4024-384B-48ED-784E19DE7546}"/>
              </a:ext>
            </a:extLst>
          </p:cNvPr>
          <p:cNvSpPr>
            <a:spLocks noGrp="1"/>
          </p:cNvSpPr>
          <p:nvPr>
            <p:ph type="sldNum" sz="quarter" idx="12"/>
          </p:nvPr>
        </p:nvSpPr>
        <p:spPr/>
        <p:txBody>
          <a:bodyPr/>
          <a:lstStyle/>
          <a:p>
            <a:fld id="{CC057153-B650-4DEB-B370-79DDCFDCE934}" type="slidenum">
              <a:rPr lang="en-US" smtClean="0"/>
              <a:t>9</a:t>
            </a:fld>
            <a:endParaRPr lang="en-US"/>
          </a:p>
        </p:txBody>
      </p:sp>
      <p:sp>
        <p:nvSpPr>
          <p:cNvPr id="31" name="TextBox 30">
            <a:extLst>
              <a:ext uri="{FF2B5EF4-FFF2-40B4-BE49-F238E27FC236}">
                <a16:creationId xmlns:a16="http://schemas.microsoft.com/office/drawing/2014/main" id="{00B5D545-AC0C-3F06-BFC2-D90F399A8AB5}"/>
              </a:ext>
            </a:extLst>
          </p:cNvPr>
          <p:cNvSpPr txBox="1"/>
          <p:nvPr/>
        </p:nvSpPr>
        <p:spPr>
          <a:xfrm>
            <a:off x="1997612" y="1097280"/>
            <a:ext cx="184731" cy="369332"/>
          </a:xfrm>
          <a:prstGeom prst="rect">
            <a:avLst/>
          </a:prstGeom>
          <a:noFill/>
        </p:spPr>
        <p:txBody>
          <a:bodyPr wrap="none" rtlCol="0">
            <a:spAutoFit/>
          </a:bodyPr>
          <a:lstStyle/>
          <a:p>
            <a:endParaRPr lang="en-US" dirty="0"/>
          </a:p>
        </p:txBody>
      </p:sp>
      <p:sp>
        <p:nvSpPr>
          <p:cNvPr id="6" name="Content Placeholder 5">
            <a:extLst>
              <a:ext uri="{FF2B5EF4-FFF2-40B4-BE49-F238E27FC236}">
                <a16:creationId xmlns:a16="http://schemas.microsoft.com/office/drawing/2014/main" id="{51B965C7-13F4-C8FA-59E0-D0764A85DCE5}"/>
              </a:ext>
            </a:extLst>
          </p:cNvPr>
          <p:cNvSpPr>
            <a:spLocks noGrp="1"/>
          </p:cNvSpPr>
          <p:nvPr>
            <p:ph idx="1"/>
          </p:nvPr>
        </p:nvSpPr>
        <p:spPr>
          <a:xfrm>
            <a:off x="612647" y="1715532"/>
            <a:ext cx="11019515" cy="4593828"/>
          </a:xfrm>
        </p:spPr>
        <p:txBody>
          <a:bodyPr>
            <a:normAutofit/>
          </a:bodyPr>
          <a:lstStyle/>
          <a:p>
            <a:r>
              <a:rPr lang="en-US" sz="2400" dirty="0"/>
              <a:t>Origins of computation, influential historical figures that shaped computer science and ethical implications.</a:t>
            </a:r>
          </a:p>
          <a:p>
            <a:r>
              <a:rPr lang="en-US" sz="2400" dirty="0"/>
              <a:t>How computers process and store information and the main components of modern computers</a:t>
            </a:r>
          </a:p>
          <a:p>
            <a:r>
              <a:rPr lang="en-US" sz="2400" dirty="0"/>
              <a:t>Not only to write programs but prove their correctness and analyze their running time</a:t>
            </a:r>
          </a:p>
          <a:p>
            <a:r>
              <a:rPr lang="en-US" sz="2400" dirty="0"/>
              <a:t>Fundamental data structures to organize data</a:t>
            </a:r>
          </a:p>
          <a:p>
            <a:r>
              <a:rPr lang="en-US" sz="2400" dirty="0"/>
              <a:t>Simple computational models</a:t>
            </a:r>
          </a:p>
        </p:txBody>
      </p:sp>
    </p:spTree>
    <p:extLst>
      <p:ext uri="{BB962C8B-B14F-4D97-AF65-F5344CB8AC3E}">
        <p14:creationId xmlns:p14="http://schemas.microsoft.com/office/powerpoint/2010/main" val="3662056549"/>
      </p:ext>
    </p:extLst>
  </p:cSld>
  <p:clrMapOvr>
    <a:masterClrMapping/>
  </p:clrMapOvr>
</p:sld>
</file>

<file path=ppt/theme/theme1.xml><?xml version="1.0" encoding="utf-8"?>
<a:theme xmlns:a="http://schemas.openxmlformats.org/drawingml/2006/main" name="VanillaVTI">
  <a:themeElements>
    <a:clrScheme name="AnalogousFromDarkSeedLeftStep">
      <a:dk1>
        <a:srgbClr val="000000"/>
      </a:dk1>
      <a:lt1>
        <a:srgbClr val="FFFFFF"/>
      </a:lt1>
      <a:dk2>
        <a:srgbClr val="1C2432"/>
      </a:dk2>
      <a:lt2>
        <a:srgbClr val="F2F3F0"/>
      </a:lt2>
      <a:accent1>
        <a:srgbClr val="844BC5"/>
      </a:accent1>
      <a:accent2>
        <a:srgbClr val="4842B7"/>
      </a:accent2>
      <a:accent3>
        <a:srgbClr val="4B78C5"/>
      </a:accent3>
      <a:accent4>
        <a:srgbClr val="3999B3"/>
      </a:accent4>
      <a:accent5>
        <a:srgbClr val="49C0A8"/>
      </a:accent5>
      <a:accent6>
        <a:srgbClr val="39B368"/>
      </a:accent6>
      <a:hlink>
        <a:srgbClr val="339A97"/>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53680</TotalTime>
  <Words>13552</Words>
  <Application>Microsoft Macintosh PowerPoint</Application>
  <PresentationFormat>Widescreen</PresentationFormat>
  <Paragraphs>631</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Aptos</vt:lpstr>
      <vt:lpstr>Arial</vt:lpstr>
      <vt:lpstr>Neue Haas Grotesk Text Pro</vt:lpstr>
      <vt:lpstr>Nunito</vt:lpstr>
      <vt:lpstr>Segoe UI</vt:lpstr>
      <vt:lpstr>VanillaVTI</vt:lpstr>
      <vt:lpstr>Introduction and History of Computer Science</vt:lpstr>
      <vt:lpstr>PowerPoint Presentation</vt:lpstr>
      <vt:lpstr>Instructors</vt:lpstr>
      <vt:lpstr>Teaching Assistants</vt:lpstr>
      <vt:lpstr>Who are you?</vt:lpstr>
      <vt:lpstr>PowerPoint Presentation</vt:lpstr>
      <vt:lpstr>Talk to your neighbor</vt:lpstr>
      <vt:lpstr>What is CS51?</vt:lpstr>
      <vt:lpstr>Some examples of what you will learn</vt:lpstr>
      <vt:lpstr>How can I succeed in CS51?</vt:lpstr>
      <vt:lpstr>How can I be a good citizen in CS51?</vt:lpstr>
      <vt:lpstr>Grading summary</vt:lpstr>
      <vt:lpstr>Slack channels</vt:lpstr>
      <vt:lpstr>PowerPoint Presentation</vt:lpstr>
      <vt:lpstr>What is a computer?</vt:lpstr>
      <vt:lpstr>A simplified view of a computer</vt:lpstr>
      <vt:lpstr>In the beginning was the calculation</vt:lpstr>
      <vt:lpstr>Numeral systems</vt:lpstr>
      <vt:lpstr>Computing devices throughout the millennia</vt:lpstr>
      <vt:lpstr>When computers were people</vt:lpstr>
      <vt:lpstr>Cogs and wheels</vt:lpstr>
      <vt:lpstr>Binary arithmetic and Boolean algebra</vt:lpstr>
      <vt:lpstr>The Analytical Engine</vt:lpstr>
      <vt:lpstr>Drawing inspiration from Jacquard’s looms</vt:lpstr>
      <vt:lpstr>The first program and programmer</vt:lpstr>
      <vt:lpstr>Computational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Association of Computing Machinery (ACM)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Alexandra Papoutsaki</dc:creator>
  <cp:lastModifiedBy>Alexandra Papoutsaki</cp:lastModifiedBy>
  <cp:revision>633</cp:revision>
  <cp:lastPrinted>2026-01-20T02:36:51Z</cp:lastPrinted>
  <dcterms:created xsi:type="dcterms:W3CDTF">2025-02-11T22:53:59Z</dcterms:created>
  <dcterms:modified xsi:type="dcterms:W3CDTF">2026-01-20T18:32:13Z</dcterms:modified>
</cp:coreProperties>
</file>